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Lst>
  <p:notesMasterIdLst>
    <p:notesMasterId r:id="rId33"/>
  </p:notesMasterIdLst>
  <p:sldIdLst>
    <p:sldId id="317" r:id="rId2"/>
    <p:sldId id="258" r:id="rId3"/>
    <p:sldId id="290" r:id="rId4"/>
    <p:sldId id="259" r:id="rId5"/>
    <p:sldId id="262" r:id="rId6"/>
    <p:sldId id="264" r:id="rId7"/>
    <p:sldId id="265" r:id="rId8"/>
    <p:sldId id="266" r:id="rId9"/>
    <p:sldId id="319" r:id="rId10"/>
    <p:sldId id="267" r:id="rId11"/>
    <p:sldId id="268" r:id="rId12"/>
    <p:sldId id="271" r:id="rId13"/>
    <p:sldId id="270" r:id="rId14"/>
    <p:sldId id="305" r:id="rId15"/>
    <p:sldId id="274" r:id="rId16"/>
    <p:sldId id="275" r:id="rId17"/>
    <p:sldId id="311" r:id="rId18"/>
    <p:sldId id="280" r:id="rId19"/>
    <p:sldId id="281" r:id="rId20"/>
    <p:sldId id="318" r:id="rId21"/>
    <p:sldId id="278" r:id="rId22"/>
    <p:sldId id="292" r:id="rId23"/>
    <p:sldId id="307" r:id="rId24"/>
    <p:sldId id="315" r:id="rId25"/>
    <p:sldId id="309" r:id="rId26"/>
    <p:sldId id="283" r:id="rId27"/>
    <p:sldId id="284" r:id="rId28"/>
    <p:sldId id="289" r:id="rId29"/>
    <p:sldId id="293" r:id="rId30"/>
    <p:sldId id="295" r:id="rId31"/>
    <p:sldId id="298" r:id="rId3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49">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 d="1"/>
        <a:sy n="1" d="1"/>
      </p:scale>
      <p:origin x="0" y="606"/>
    </p:cViewPr>
  </p:notesTextViewPr>
  <p:sorterViewPr>
    <p:cViewPr>
      <p:scale>
        <a:sx n="100" d="100"/>
        <a:sy n="100" d="100"/>
      </p:scale>
      <p:origin x="0" y="-5976"/>
    </p:cViewPr>
  </p:sorterViewPr>
  <p:notesViewPr>
    <p:cSldViewPr>
      <p:cViewPr varScale="1">
        <p:scale>
          <a:sx n="86" d="100"/>
          <a:sy n="86" d="100"/>
        </p:scale>
        <p:origin x="-3750" y="-90"/>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308CBBA8-98FF-45B4-AD73-B61A116A9F12}" type="datetimeFigureOut">
              <a:rPr lang="en-US" smtClean="0"/>
              <a:t>8/10/2017</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5FE02F1A-821B-45D5-8167-82C769AE1DE2}" type="slidenum">
              <a:rPr lang="en-US" smtClean="0"/>
              <a:t>‹#›</a:t>
            </a:fld>
            <a:endParaRPr lang="en-US"/>
          </a:p>
        </p:txBody>
      </p:sp>
    </p:spTree>
    <p:extLst>
      <p:ext uri="{BB962C8B-B14F-4D97-AF65-F5344CB8AC3E}">
        <p14:creationId xmlns:p14="http://schemas.microsoft.com/office/powerpoint/2010/main" val="2427269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D7FD96D-C3B5-41E3-A977-44D5452DECD2}" type="slidenum">
              <a:rPr lang="en-US" altLang="en-US">
                <a:solidFill>
                  <a:prstClr val="black"/>
                </a:solidFill>
              </a:rPr>
              <a:pPr eaLnBrk="1" hangingPunct="1">
                <a:spcBef>
                  <a:spcPct val="0"/>
                </a:spcBef>
              </a:pPr>
              <a:t>1</a:t>
            </a:fld>
            <a:endParaRPr lang="en-US" altLang="en-US">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464564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B3F07C9-8005-4635-BF90-CD23A32632B2}" type="slidenum">
              <a:rPr lang="en-US" altLang="en-US">
                <a:solidFill>
                  <a:prstClr val="black"/>
                </a:solidFill>
              </a:rPr>
              <a:pPr eaLnBrk="1" hangingPunct="1">
                <a:spcBef>
                  <a:spcPct val="0"/>
                </a:spcBef>
              </a:pPr>
              <a:t>10</a:t>
            </a:fld>
            <a:endParaRPr lang="en-US" altLang="en-US">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dirty="0" smtClean="0"/>
              <a:t>It is </a:t>
            </a:r>
            <a:r>
              <a:rPr lang="en-US" altLang="en-US" dirty="0"/>
              <a:t>so important for you to recognize the things in a student’s environment that may be triggering their asthma as a result of an allergic </a:t>
            </a:r>
            <a:r>
              <a:rPr lang="en-US" altLang="en-US" dirty="0" smtClean="0"/>
              <a:t>reaction.</a:t>
            </a:r>
            <a:endParaRPr lang="en-US" altLang="en-US" dirty="0"/>
          </a:p>
          <a:p>
            <a:pPr eaLnBrk="1" hangingPunct="1"/>
            <a:endParaRPr lang="en-US" altLang="en-US" dirty="0"/>
          </a:p>
          <a:p>
            <a:pPr eaLnBrk="1" hangingPunct="1"/>
            <a:r>
              <a:rPr lang="en-US" altLang="en-US" dirty="0"/>
              <a:t>Check out this list and think about your classroom – you have the ability to control student exposure to many, but not all triggers.</a:t>
            </a:r>
          </a:p>
          <a:p>
            <a:pPr eaLnBrk="1" hangingPunct="1">
              <a:buFontTx/>
              <a:buChar char="•"/>
            </a:pPr>
            <a:r>
              <a:rPr lang="en-US" altLang="en-US" dirty="0"/>
              <a:t>Upper respiratory infections are the most common cause of asthma attacks in children.</a:t>
            </a:r>
          </a:p>
          <a:p>
            <a:pPr eaLnBrk="1" hangingPunct="1">
              <a:buFontTx/>
              <a:buChar char="•"/>
            </a:pPr>
            <a:r>
              <a:rPr lang="en-US" altLang="en-US" dirty="0"/>
              <a:t>Crying or laughing can trigger asthma symptoms</a:t>
            </a:r>
          </a:p>
          <a:p>
            <a:pPr eaLnBrk="1" hangingPunct="1">
              <a:buFontTx/>
              <a:buChar char="•"/>
            </a:pPr>
            <a:r>
              <a:rPr lang="en-US" altLang="en-US" dirty="0"/>
              <a:t>Weather conditions, such as cold weather can also make asthma worse</a:t>
            </a:r>
          </a:p>
          <a:p>
            <a:pPr eaLnBrk="1" hangingPunct="1">
              <a:buFontTx/>
              <a:buChar char="•"/>
            </a:pPr>
            <a:r>
              <a:rPr lang="en-US" altLang="en-US" dirty="0"/>
              <a:t>Respiratory reactions can occur after exposure to foods that are vaporized through heating, which would support a policy against using food allergens in the classroom for science or craft projects</a:t>
            </a:r>
          </a:p>
        </p:txBody>
      </p:sp>
    </p:spTree>
    <p:extLst>
      <p:ext uri="{BB962C8B-B14F-4D97-AF65-F5344CB8AC3E}">
        <p14:creationId xmlns:p14="http://schemas.microsoft.com/office/powerpoint/2010/main" val="2955335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011121E-0DC2-47BD-9793-208DAA2F31B9}" type="slidenum">
              <a:rPr lang="en-US" altLang="en-US">
                <a:solidFill>
                  <a:prstClr val="black"/>
                </a:solidFill>
              </a:rPr>
              <a:pPr eaLnBrk="1" hangingPunct="1">
                <a:spcBef>
                  <a:spcPct val="0"/>
                </a:spcBef>
              </a:pPr>
              <a:t>11</a:t>
            </a:fld>
            <a:endParaRPr lang="en-US" altLang="en-US">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lnSpc>
                <a:spcPct val="80000"/>
              </a:lnSpc>
            </a:pPr>
            <a:endParaRPr lang="en-US" altLang="en-US" sz="1600"/>
          </a:p>
          <a:p>
            <a:pPr eaLnBrk="1" hangingPunct="1">
              <a:lnSpc>
                <a:spcPct val="80000"/>
              </a:lnSpc>
              <a:buFontTx/>
              <a:buChar char="•"/>
            </a:pPr>
            <a:r>
              <a:rPr lang="en-US" altLang="en-US" sz="1600"/>
              <a:t> </a:t>
            </a:r>
            <a:r>
              <a:rPr lang="en-US" altLang="en-US"/>
              <a:t>There should be no tobacco products allowed on school property, including after-school hours sporting events</a:t>
            </a:r>
          </a:p>
          <a:p>
            <a:pPr eaLnBrk="1" hangingPunct="1">
              <a:lnSpc>
                <a:spcPct val="80000"/>
              </a:lnSpc>
              <a:buFontTx/>
              <a:buChar char="•"/>
            </a:pPr>
            <a:r>
              <a:rPr lang="en-US" altLang="en-US"/>
              <a:t>The use of chemicals or cleaning agents that have strong odors should be limited to times when the students are not present</a:t>
            </a:r>
          </a:p>
          <a:p>
            <a:pPr eaLnBrk="1" hangingPunct="1">
              <a:lnSpc>
                <a:spcPct val="80000"/>
              </a:lnSpc>
              <a:buFontTx/>
              <a:buChar char="•"/>
            </a:pPr>
            <a:r>
              <a:rPr lang="en-US" altLang="en-US"/>
              <a:t>Use of scented candles, room air fresheners or wearing of perfumes or body sprays by staff or students should be discouraged</a:t>
            </a:r>
          </a:p>
          <a:p>
            <a:pPr eaLnBrk="1" hangingPunct="1">
              <a:lnSpc>
                <a:spcPct val="80000"/>
              </a:lnSpc>
              <a:buFontTx/>
              <a:buChar char="•"/>
            </a:pPr>
            <a:r>
              <a:rPr lang="en-US" altLang="en-US"/>
              <a:t>There should be no pets with fur or feathers (except service animals) inside the school building</a:t>
            </a:r>
          </a:p>
          <a:p>
            <a:pPr eaLnBrk="1" hangingPunct="1">
              <a:lnSpc>
                <a:spcPct val="80000"/>
              </a:lnSpc>
              <a:buFontTx/>
              <a:buChar char="•"/>
            </a:pPr>
            <a:r>
              <a:rPr lang="en-US" altLang="en-US"/>
              <a:t>Children can bring animal dander to school on their clothing which can be transferred via carpets, clothes hanging together or even just close proximity and cause an allergic/asthmatic reaction to another student.   </a:t>
            </a:r>
          </a:p>
          <a:p>
            <a:pPr eaLnBrk="1" hangingPunct="1">
              <a:lnSpc>
                <a:spcPct val="80000"/>
              </a:lnSpc>
              <a:buFontTx/>
              <a:buChar char="•"/>
            </a:pPr>
            <a:r>
              <a:rPr lang="en-US" altLang="en-US"/>
              <a:t>Damp and wet areas can be ideal places for mold growth</a:t>
            </a:r>
          </a:p>
          <a:p>
            <a:pPr eaLnBrk="1" hangingPunct="1">
              <a:lnSpc>
                <a:spcPct val="80000"/>
              </a:lnSpc>
            </a:pPr>
            <a:endParaRPr lang="en-US" altLang="en-US"/>
          </a:p>
          <a:p>
            <a:pPr eaLnBrk="1" hangingPunct="1">
              <a:lnSpc>
                <a:spcPct val="80000"/>
              </a:lnSpc>
              <a:buFontTx/>
              <a:buChar char="•"/>
            </a:pPr>
            <a:endParaRPr lang="en-US" altLang="en-US" sz="1600"/>
          </a:p>
        </p:txBody>
      </p:sp>
    </p:spTree>
    <p:extLst>
      <p:ext uri="{BB962C8B-B14F-4D97-AF65-F5344CB8AC3E}">
        <p14:creationId xmlns:p14="http://schemas.microsoft.com/office/powerpoint/2010/main" val="3118952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F739543-9DA8-49FB-A9CA-D15B17BA19A0}" type="slidenum">
              <a:rPr lang="en-US" altLang="en-US">
                <a:solidFill>
                  <a:prstClr val="black"/>
                </a:solidFill>
              </a:rPr>
              <a:pPr eaLnBrk="1" hangingPunct="1">
                <a:spcBef>
                  <a:spcPct val="0"/>
                </a:spcBef>
              </a:pPr>
              <a:t>12</a:t>
            </a:fld>
            <a:endParaRPr lang="en-US" altLang="en-US">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dirty="0"/>
              <a:t>Not every person will display every symptom, for instance some asthmatics cough constantly during an attack but never wheeze.  Some wheeze but never cough.</a:t>
            </a:r>
          </a:p>
        </p:txBody>
      </p:sp>
    </p:spTree>
    <p:extLst>
      <p:ext uri="{BB962C8B-B14F-4D97-AF65-F5344CB8AC3E}">
        <p14:creationId xmlns:p14="http://schemas.microsoft.com/office/powerpoint/2010/main" val="3537656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026A587-31C8-4A10-A99B-39F24B721BA9}" type="slidenum">
              <a:rPr lang="en-US" altLang="en-US">
                <a:solidFill>
                  <a:prstClr val="black"/>
                </a:solidFill>
              </a:rPr>
              <a:pPr eaLnBrk="1" hangingPunct="1">
                <a:spcBef>
                  <a:spcPct val="0"/>
                </a:spcBef>
              </a:pPr>
              <a:t>13</a:t>
            </a:fld>
            <a:endParaRPr lang="en-US" alt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altLang="en-US" dirty="0"/>
              <a:t>Baylor’s Rules of Two™ - These can be a strong indicator that a person’s asthma is not under control.</a:t>
            </a:r>
          </a:p>
          <a:p>
            <a:pPr eaLnBrk="1" hangingPunct="1"/>
            <a:endParaRPr lang="en-US" altLang="en-US" dirty="0"/>
          </a:p>
          <a:p>
            <a:pPr eaLnBrk="1" hangingPunct="1"/>
            <a:r>
              <a:rPr lang="en-US" altLang="en-US" dirty="0"/>
              <a:t>Other issues could be that the student has poor inhaler technique, the student hasn’t been using their daily long-term medication, or perhaps they need a daily long-term medication – all issues which indicate an appointment with a physician for evaluation.</a:t>
            </a:r>
          </a:p>
        </p:txBody>
      </p:sp>
    </p:spTree>
    <p:extLst>
      <p:ext uri="{BB962C8B-B14F-4D97-AF65-F5344CB8AC3E}">
        <p14:creationId xmlns:p14="http://schemas.microsoft.com/office/powerpoint/2010/main" val="109246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quick-relief inhalers that a school</a:t>
            </a:r>
            <a:r>
              <a:rPr lang="en-US" baseline="0" dirty="0" smtClean="0"/>
              <a:t> will see coming in for a student’s asthma, chronic bronchitis or reactive airways disease. Student’s are allowed to self-carry their quick-relief inhalers provided that certain hoops are jumped through. Student’s are to report quick-relief inhaler use to the school so that this usage is monitored. If you see a student using their quick-relief inhaler, please let the school nurse know.</a:t>
            </a:r>
            <a:endParaRPr lang="en-US" dirty="0"/>
          </a:p>
        </p:txBody>
      </p:sp>
      <p:sp>
        <p:nvSpPr>
          <p:cNvPr id="4" name="Slide Number Placeholder 3"/>
          <p:cNvSpPr>
            <a:spLocks noGrp="1"/>
          </p:cNvSpPr>
          <p:nvPr>
            <p:ph type="sldNum" sz="quarter" idx="10"/>
          </p:nvPr>
        </p:nvSpPr>
        <p:spPr/>
        <p:txBody>
          <a:bodyPr/>
          <a:lstStyle/>
          <a:p>
            <a:fld id="{5FE02F1A-821B-45D5-8167-82C769AE1DE2}" type="slidenum">
              <a:rPr lang="en-US" smtClean="0"/>
              <a:t>14</a:t>
            </a:fld>
            <a:endParaRPr lang="en-US"/>
          </a:p>
        </p:txBody>
      </p:sp>
    </p:spTree>
    <p:extLst>
      <p:ext uri="{BB962C8B-B14F-4D97-AF65-F5344CB8AC3E}">
        <p14:creationId xmlns:p14="http://schemas.microsoft.com/office/powerpoint/2010/main" val="745443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DFD43E1-0B05-4F39-8774-53030FD8E203}" type="slidenum">
              <a:rPr lang="en-US" altLang="en-US">
                <a:solidFill>
                  <a:prstClr val="black"/>
                </a:solidFill>
              </a:rPr>
              <a:pPr eaLnBrk="1" hangingPunct="1">
                <a:spcBef>
                  <a:spcPct val="0"/>
                </a:spcBef>
              </a:pPr>
              <a:t>15</a:t>
            </a:fld>
            <a:endParaRPr lang="en-US" altLang="en-US">
              <a:solidFill>
                <a:prstClr val="black"/>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en-US" altLang="en-US" dirty="0"/>
              <a:t>Benadryl will NOT save a life – it ONLY relieves itching and hives.  </a:t>
            </a:r>
          </a:p>
          <a:p>
            <a:pPr eaLnBrk="1" hangingPunct="1"/>
            <a:r>
              <a:rPr lang="en-US" altLang="en-US" dirty="0"/>
              <a:t>Epinephrine is considered a generally safe drug (side effects include: tremor, paleness/flushing and rapid heartbeat)</a:t>
            </a:r>
          </a:p>
          <a:p>
            <a:pPr eaLnBrk="1" hangingPunct="1">
              <a:buFontTx/>
              <a:buChar char="•"/>
            </a:pPr>
            <a:r>
              <a:rPr lang="en-US" altLang="en-US" dirty="0"/>
              <a:t>This person may DIE without treatment</a:t>
            </a:r>
          </a:p>
          <a:p>
            <a:pPr eaLnBrk="1" hangingPunct="1">
              <a:buFontTx/>
              <a:buChar char="•"/>
            </a:pPr>
            <a:r>
              <a:rPr lang="en-US" altLang="en-US" dirty="0"/>
              <a:t> Symptoms occur within minutes or up to 2 hours post-exposure, rarely – up to 4 hours later</a:t>
            </a:r>
          </a:p>
          <a:p>
            <a:pPr eaLnBrk="1" hangingPunct="1">
              <a:buFontTx/>
              <a:buChar char="•"/>
            </a:pPr>
            <a:r>
              <a:rPr lang="en-US" altLang="en-US" dirty="0"/>
              <a:t>Can occur with no previous allergic reaction</a:t>
            </a:r>
          </a:p>
          <a:p>
            <a:pPr eaLnBrk="1" hangingPunct="1">
              <a:buFontTx/>
              <a:buChar char="•"/>
            </a:pPr>
            <a:r>
              <a:rPr lang="en-US" altLang="en-US" dirty="0"/>
              <a:t>Greater risk for individuals with asthma, </a:t>
            </a:r>
            <a:r>
              <a:rPr lang="en-US" altLang="en-US" dirty="0" err="1"/>
              <a:t>hayfever</a:t>
            </a:r>
            <a:r>
              <a:rPr lang="en-US" altLang="en-US" dirty="0"/>
              <a:t>, or eczema</a:t>
            </a:r>
          </a:p>
        </p:txBody>
      </p:sp>
    </p:spTree>
    <p:extLst>
      <p:ext uri="{BB962C8B-B14F-4D97-AF65-F5344CB8AC3E}">
        <p14:creationId xmlns:p14="http://schemas.microsoft.com/office/powerpoint/2010/main" val="3921896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1465862-F4B5-4683-8E29-26EA3934D365}" type="slidenum">
              <a:rPr lang="en-US" altLang="en-US">
                <a:solidFill>
                  <a:prstClr val="black"/>
                </a:solidFill>
              </a:rPr>
              <a:pPr eaLnBrk="1" hangingPunct="1">
                <a:spcBef>
                  <a:spcPct val="0"/>
                </a:spcBef>
              </a:pPr>
              <a:t>16</a:t>
            </a:fld>
            <a:endParaRPr lang="en-US" altLang="en-US">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buFontTx/>
              <a:buChar char="•"/>
            </a:pPr>
            <a:r>
              <a:rPr lang="en-US" altLang="en-US" dirty="0"/>
              <a:t>Symptoms of a reaction can vary from person to person</a:t>
            </a:r>
          </a:p>
          <a:p>
            <a:pPr eaLnBrk="1" hangingPunct="1">
              <a:buFontTx/>
              <a:buChar char="•"/>
            </a:pPr>
            <a:r>
              <a:rPr lang="en-US" altLang="en-US" dirty="0"/>
              <a:t>Symptoms can also vary from one reaction to another, even for the same person</a:t>
            </a:r>
          </a:p>
          <a:p>
            <a:pPr eaLnBrk="1" hangingPunct="1">
              <a:buFontTx/>
              <a:buChar char="•"/>
            </a:pPr>
            <a:r>
              <a:rPr lang="en-US" altLang="en-US" dirty="0"/>
              <a:t>Left unattended, these symptoms can lead to death</a:t>
            </a:r>
          </a:p>
        </p:txBody>
      </p:sp>
    </p:spTree>
    <p:extLst>
      <p:ext uri="{BB962C8B-B14F-4D97-AF65-F5344CB8AC3E}">
        <p14:creationId xmlns:p14="http://schemas.microsoft.com/office/powerpoint/2010/main" val="1361083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altLang="en-US" dirty="0"/>
              <a:t>Some allergies are so severe that the food does not have to be eaten to cause a reaction.  Some reactions are triggered by touching the allergen or surfaces where the allergen has had contact.</a:t>
            </a:r>
          </a:p>
          <a:p>
            <a:pPr eaLnBrk="1" hangingPunct="1"/>
            <a:r>
              <a:rPr lang="en-US" altLang="en-US" dirty="0"/>
              <a:t>The risk of allergic reaction associated with skin contact or inhalation of allergens is low, but young children, who may be more likely to touch their mouths, could ingest the food protein after initial skin contact.  (FAAN)</a:t>
            </a:r>
          </a:p>
          <a:p>
            <a:pPr eaLnBrk="1" hangingPunct="1"/>
            <a:r>
              <a:rPr lang="en-US" altLang="en-US" dirty="0"/>
              <a:t>Keep in mind that the risk is low, but there are children who will react to a protein on contact and it is important to know the child’s past history of reactions.</a:t>
            </a:r>
          </a:p>
          <a:p>
            <a:pPr eaLnBrk="1" hangingPunct="1">
              <a:buFontTx/>
              <a:buChar char="•"/>
            </a:pPr>
            <a:r>
              <a:rPr lang="en-US" altLang="en-US" dirty="0"/>
              <a:t>There is no cure.  The only way to prevent a reaction for a food allergy is </a:t>
            </a:r>
            <a:r>
              <a:rPr lang="en-US" altLang="en-US" u="sng" dirty="0"/>
              <a:t>strict avoidance</a:t>
            </a:r>
          </a:p>
          <a:p>
            <a:pPr eaLnBrk="1" hangingPunct="1">
              <a:buFontTx/>
              <a:buChar char="•"/>
            </a:pPr>
            <a:r>
              <a:rPr lang="en-US" altLang="en-US" dirty="0"/>
              <a:t> Sesame is an example of a food allergy growing in prevalence around the world </a:t>
            </a:r>
          </a:p>
          <a:p>
            <a:endParaRPr lang="en-US" dirty="0"/>
          </a:p>
        </p:txBody>
      </p:sp>
      <p:sp>
        <p:nvSpPr>
          <p:cNvPr id="4" name="Slide Number Placeholder 3"/>
          <p:cNvSpPr>
            <a:spLocks noGrp="1"/>
          </p:cNvSpPr>
          <p:nvPr>
            <p:ph type="sldNum" sz="quarter" idx="10"/>
          </p:nvPr>
        </p:nvSpPr>
        <p:spPr/>
        <p:txBody>
          <a:bodyPr/>
          <a:lstStyle/>
          <a:p>
            <a:fld id="{5FE02F1A-821B-45D5-8167-82C769AE1DE2}" type="slidenum">
              <a:rPr lang="en-US" smtClean="0"/>
              <a:t>17</a:t>
            </a:fld>
            <a:endParaRPr lang="en-US"/>
          </a:p>
        </p:txBody>
      </p:sp>
    </p:spTree>
    <p:extLst>
      <p:ext uri="{BB962C8B-B14F-4D97-AF65-F5344CB8AC3E}">
        <p14:creationId xmlns:p14="http://schemas.microsoft.com/office/powerpoint/2010/main" val="903837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1508BDD-E6EF-4037-8BBF-7BF40D1B6EF5}" type="slidenum">
              <a:rPr lang="en-US" altLang="en-US">
                <a:solidFill>
                  <a:prstClr val="black"/>
                </a:solidFill>
              </a:rPr>
              <a:pPr eaLnBrk="1" hangingPunct="1">
                <a:spcBef>
                  <a:spcPct val="0"/>
                </a:spcBef>
              </a:pPr>
              <a:t>18</a:t>
            </a:fld>
            <a:endParaRPr lang="en-US" altLang="en-US">
              <a:solidFill>
                <a:prstClr val="black"/>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en-US"/>
              <a:t>Medical Term – Urticaria</a:t>
            </a:r>
          </a:p>
          <a:p>
            <a:pPr eaLnBrk="1" hangingPunct="1"/>
            <a:r>
              <a:rPr lang="en-US" altLang="en-US"/>
              <a:t>Lay Terminology – nettle rash or hives</a:t>
            </a:r>
          </a:p>
          <a:p>
            <a:pPr eaLnBrk="1" hangingPunct="1"/>
            <a:endParaRPr lang="en-US" altLang="en-US"/>
          </a:p>
          <a:p>
            <a:pPr eaLnBrk="1" hangingPunct="1"/>
            <a:r>
              <a:rPr lang="en-US" altLang="en-US"/>
              <a:t>This reaction was caused by cereal</a:t>
            </a:r>
          </a:p>
        </p:txBody>
      </p:sp>
    </p:spTree>
    <p:extLst>
      <p:ext uri="{BB962C8B-B14F-4D97-AF65-F5344CB8AC3E}">
        <p14:creationId xmlns:p14="http://schemas.microsoft.com/office/powerpoint/2010/main" val="2145933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1ECDB42-908A-4225-B5AD-78578875444B}" type="slidenum">
              <a:rPr lang="en-US" altLang="en-US">
                <a:solidFill>
                  <a:prstClr val="black"/>
                </a:solidFill>
              </a:rPr>
              <a:pPr eaLnBrk="1" hangingPunct="1">
                <a:spcBef>
                  <a:spcPct val="0"/>
                </a:spcBef>
              </a:pPr>
              <a:t>19</a:t>
            </a:fld>
            <a:endParaRPr lang="en-US" altLang="en-US">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altLang="en-US"/>
              <a:t>Food allergy reaction of unknown origin</a:t>
            </a:r>
          </a:p>
        </p:txBody>
      </p:sp>
    </p:spTree>
    <p:extLst>
      <p:ext uri="{BB962C8B-B14F-4D97-AF65-F5344CB8AC3E}">
        <p14:creationId xmlns:p14="http://schemas.microsoft.com/office/powerpoint/2010/main" val="1116003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9829B2E-E5A9-40F9-AB59-4516C30488F9}" type="slidenum">
              <a:rPr lang="en-US" altLang="en-US">
                <a:solidFill>
                  <a:prstClr val="black"/>
                </a:solidFill>
              </a:rPr>
              <a:pPr eaLnBrk="1" hangingPunct="1">
                <a:spcBef>
                  <a:spcPct val="0"/>
                </a:spcBef>
              </a:pPr>
              <a:t>2</a:t>
            </a:fld>
            <a:endParaRPr lang="en-US" altLang="en-US">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buFontTx/>
              <a:buChar char="•"/>
            </a:pPr>
            <a:r>
              <a:rPr lang="en-US" altLang="en-US" dirty="0"/>
              <a:t>AIRE Nebraska is a non-profit organization receiving no state or federal funding.  This organization exists solely with individual and corporate donations.</a:t>
            </a:r>
          </a:p>
          <a:p>
            <a:pPr eaLnBrk="1" hangingPunct="1">
              <a:buFontTx/>
              <a:buChar char="•"/>
            </a:pPr>
            <a:r>
              <a:rPr lang="en-US" altLang="en-US" dirty="0"/>
              <a:t>In 1998 two students died in NE from an asthma attack – it was from those tragedies that the idea of an emergency breathing protocol arose.  In May 2003, the NE State Board of Education mandated that every school in the state of NE be prepared to deal with a life-threatening breathing emergency due to asthma or severe allergic reaction (anaphylaxis).</a:t>
            </a:r>
          </a:p>
          <a:p>
            <a:pPr eaLnBrk="1" hangingPunct="1">
              <a:buFontTx/>
              <a:buChar char="•"/>
            </a:pPr>
            <a:r>
              <a:rPr lang="en-US" altLang="en-US" dirty="0"/>
              <a:t>AOAN partners with the NE </a:t>
            </a:r>
            <a:r>
              <a:rPr lang="en-US" altLang="en-US" dirty="0" err="1"/>
              <a:t>Dept</a:t>
            </a:r>
            <a:r>
              <a:rPr lang="en-US" altLang="en-US" dirty="0"/>
              <a:t> of Education and is committed to increasing public awareness of asthma and allergies in meeting its mission to ensure that all NE schools have the education, training and medications to respond to life-threatening breathing emergencies at school.</a:t>
            </a:r>
          </a:p>
        </p:txBody>
      </p:sp>
    </p:spTree>
    <p:extLst>
      <p:ext uri="{BB962C8B-B14F-4D97-AF65-F5344CB8AC3E}">
        <p14:creationId xmlns:p14="http://schemas.microsoft.com/office/powerpoint/2010/main" val="3923060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DF8229B-53D2-48DE-9CFD-BE496DD8DBBA}" type="slidenum">
              <a:rPr lang="en-US" altLang="en-US">
                <a:solidFill>
                  <a:prstClr val="black"/>
                </a:solidFill>
              </a:rPr>
              <a:pPr eaLnBrk="1" hangingPunct="1">
                <a:spcBef>
                  <a:spcPct val="0"/>
                </a:spcBef>
              </a:pPr>
              <a:t>21</a:t>
            </a:fld>
            <a:endParaRPr lang="en-US" altLang="en-US">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US" altLang="en-US"/>
              <a:t>SO important to know a child’s past history of reactions!!</a:t>
            </a:r>
          </a:p>
        </p:txBody>
      </p:sp>
    </p:spTree>
    <p:extLst>
      <p:ext uri="{BB962C8B-B14F-4D97-AF65-F5344CB8AC3E}">
        <p14:creationId xmlns:p14="http://schemas.microsoft.com/office/powerpoint/2010/main" val="1434555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115152B-153E-4191-A40C-17643BBE0ED0}" type="slidenum">
              <a:rPr lang="en-US" altLang="en-US">
                <a:solidFill>
                  <a:prstClr val="black"/>
                </a:solidFill>
              </a:rPr>
              <a:pPr eaLnBrk="1" hangingPunct="1">
                <a:spcBef>
                  <a:spcPct val="0"/>
                </a:spcBef>
              </a:pPr>
              <a:t>22</a:t>
            </a:fld>
            <a:endParaRPr lang="en-US" altLang="en-US">
              <a:solidFill>
                <a:prstClr val="black"/>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altLang="en-US" dirty="0"/>
              <a:t>The 3 R’s of an emergency plan are:</a:t>
            </a:r>
          </a:p>
          <a:p>
            <a:pPr eaLnBrk="1" hangingPunct="1">
              <a:buFontTx/>
              <a:buChar char="•"/>
            </a:pPr>
            <a:r>
              <a:rPr lang="en-US" altLang="en-US" dirty="0"/>
              <a:t> </a:t>
            </a:r>
            <a:r>
              <a:rPr lang="en-US" altLang="en-US" u="sng" dirty="0"/>
              <a:t>R</a:t>
            </a:r>
            <a:r>
              <a:rPr lang="en-US" altLang="en-US" dirty="0"/>
              <a:t>ecognize symptoms early</a:t>
            </a:r>
          </a:p>
          <a:p>
            <a:pPr eaLnBrk="1" hangingPunct="1">
              <a:buFontTx/>
              <a:buChar char="•"/>
            </a:pPr>
            <a:r>
              <a:rPr lang="en-US" altLang="en-US" dirty="0"/>
              <a:t> </a:t>
            </a:r>
            <a:r>
              <a:rPr lang="en-US" altLang="en-US" u="sng" dirty="0"/>
              <a:t>R</a:t>
            </a:r>
            <a:r>
              <a:rPr lang="en-US" altLang="en-US" dirty="0"/>
              <a:t>eact quickly</a:t>
            </a:r>
          </a:p>
          <a:p>
            <a:pPr eaLnBrk="1" hangingPunct="1">
              <a:buFontTx/>
              <a:buChar char="•"/>
            </a:pPr>
            <a:r>
              <a:rPr lang="en-US" altLang="en-US" dirty="0"/>
              <a:t> </a:t>
            </a:r>
            <a:r>
              <a:rPr lang="en-US" altLang="en-US" u="sng" dirty="0"/>
              <a:t>R</a:t>
            </a:r>
            <a:r>
              <a:rPr lang="en-US" altLang="en-US" dirty="0"/>
              <a:t>eview what caused the reaction after things calm down</a:t>
            </a:r>
          </a:p>
          <a:p>
            <a:pPr eaLnBrk="1" hangingPunct="1">
              <a:buFontTx/>
              <a:buChar char="•"/>
            </a:pPr>
            <a:endParaRPr lang="en-US" altLang="en-US" dirty="0"/>
          </a:p>
          <a:p>
            <a:pPr eaLnBrk="1" hangingPunct="1">
              <a:buFontTx/>
              <a:buChar char="•"/>
            </a:pPr>
            <a:r>
              <a:rPr lang="en-US" altLang="en-US" dirty="0"/>
              <a:t>Diagnosed children/staff – follow their action plan using their medications – if, no favorable response and person is declining the Rule 59 meds are back-up</a:t>
            </a:r>
          </a:p>
          <a:p>
            <a:pPr eaLnBrk="1" hangingPunct="1">
              <a:buFontTx/>
              <a:buChar char="•"/>
            </a:pPr>
            <a:r>
              <a:rPr lang="en-US" altLang="en-US" dirty="0"/>
              <a:t>Undiagnosed children/staff – have no action plan or medications, thus the Rule 59 </a:t>
            </a:r>
            <a:r>
              <a:rPr lang="en-US" altLang="en-US" dirty="0" smtClean="0"/>
              <a:t>protocol </a:t>
            </a:r>
            <a:r>
              <a:rPr lang="en-US" altLang="en-US" dirty="0"/>
              <a:t>comes into play if situation is </a:t>
            </a:r>
            <a:r>
              <a:rPr lang="en-US" altLang="en-US" dirty="0" smtClean="0"/>
              <a:t>life-threatening</a:t>
            </a:r>
          </a:p>
          <a:p>
            <a:pPr eaLnBrk="1" hangingPunct="1">
              <a:buFontTx/>
              <a:buChar char="•"/>
            </a:pPr>
            <a:endParaRPr lang="en-US" altLang="en-US" dirty="0"/>
          </a:p>
          <a:p>
            <a:pPr eaLnBrk="1" hangingPunct="1">
              <a:buFontTx/>
              <a:buChar char="•"/>
            </a:pPr>
            <a:r>
              <a:rPr lang="en-US" altLang="en-US" dirty="0" smtClean="0"/>
              <a:t>All staff should know the plan for their building, who is on the team and how to activate this team – please take a few minutes to share this with </a:t>
            </a:r>
            <a:r>
              <a:rPr lang="en-US" altLang="en-US" smtClean="0"/>
              <a:t>your staff.</a:t>
            </a:r>
            <a:endParaRPr lang="en-US" altLang="en-US" dirty="0"/>
          </a:p>
        </p:txBody>
      </p:sp>
    </p:spTree>
    <p:extLst>
      <p:ext uri="{BB962C8B-B14F-4D97-AF65-F5344CB8AC3E}">
        <p14:creationId xmlns:p14="http://schemas.microsoft.com/office/powerpoint/2010/main" val="1645517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landscape</a:t>
            </a:r>
            <a:r>
              <a:rPr lang="en-US" baseline="0" dirty="0"/>
              <a:t> for auto-injectable epinephrine changes almost annually.  </a:t>
            </a:r>
            <a:endParaRPr lang="en-US" baseline="0" dirty="0" smtClean="0"/>
          </a:p>
          <a:p>
            <a:endParaRPr lang="en-US" baseline="0" dirty="0"/>
          </a:p>
          <a:p>
            <a:endParaRPr lang="en-US" baseline="0" dirty="0"/>
          </a:p>
          <a:p>
            <a:r>
              <a:rPr lang="en-US" baseline="0" dirty="0"/>
              <a:t>What you see above is correct for </a:t>
            </a:r>
            <a:r>
              <a:rPr lang="en-US" baseline="0" dirty="0" smtClean="0"/>
              <a:t>Fall 2017.</a:t>
            </a:r>
            <a:endParaRPr lang="en-US" baseline="0" dirty="0"/>
          </a:p>
          <a:p>
            <a:endParaRPr lang="en-US" baseline="0" dirty="0"/>
          </a:p>
          <a:p>
            <a:r>
              <a:rPr lang="en-US" baseline="0" dirty="0"/>
              <a:t>Cost can be quite high and there is a variety of assistance for families to be able to access epinephrine.  If you have a student who does not bring epinephrine to school, </a:t>
            </a:r>
            <a:r>
              <a:rPr lang="en-US" baseline="0" dirty="0" smtClean="0"/>
              <a:t>but states </a:t>
            </a:r>
            <a:r>
              <a:rPr lang="en-US" baseline="0" dirty="0"/>
              <a:t>they are allergic, ask for an action plan or note from the doctor and work with this family to obtain epinephrine for school as it is up to the family to </a:t>
            </a:r>
            <a:r>
              <a:rPr lang="en-US" baseline="0" dirty="0" smtClean="0"/>
              <a:t>provide personally </a:t>
            </a:r>
            <a:r>
              <a:rPr lang="en-US" baseline="0" dirty="0"/>
              <a:t>prescribed medications for their child.  AIRE Nebraska can help </a:t>
            </a:r>
            <a:r>
              <a:rPr lang="en-US" baseline="0" dirty="0" smtClean="0"/>
              <a:t>troubleshoot if need be.</a:t>
            </a:r>
            <a:endParaRPr lang="en-US" dirty="0"/>
          </a:p>
        </p:txBody>
      </p:sp>
      <p:sp>
        <p:nvSpPr>
          <p:cNvPr id="4" name="Slide Number Placeholder 3"/>
          <p:cNvSpPr>
            <a:spLocks noGrp="1"/>
          </p:cNvSpPr>
          <p:nvPr>
            <p:ph type="sldNum" sz="quarter" idx="10"/>
          </p:nvPr>
        </p:nvSpPr>
        <p:spPr/>
        <p:txBody>
          <a:bodyPr/>
          <a:lstStyle/>
          <a:p>
            <a:fld id="{8B286569-0323-4714-8C90-666A4B1B27D1}" type="slidenum">
              <a:rPr lang="en-US" smtClean="0"/>
              <a:t>23</a:t>
            </a:fld>
            <a:endParaRPr lang="en-US"/>
          </a:p>
        </p:txBody>
      </p:sp>
    </p:spTree>
    <p:extLst>
      <p:ext uri="{BB962C8B-B14F-4D97-AF65-F5344CB8AC3E}">
        <p14:creationId xmlns:p14="http://schemas.microsoft.com/office/powerpoint/2010/main" val="1833256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560ED13-6081-4DEE-B131-E66CDF8B57B7}" type="slidenum">
              <a:rPr lang="en-US" altLang="en-US">
                <a:solidFill>
                  <a:prstClr val="black"/>
                </a:solidFill>
              </a:rPr>
              <a:pPr eaLnBrk="1" hangingPunct="1">
                <a:spcBef>
                  <a:spcPct val="0"/>
                </a:spcBef>
              </a:pPr>
              <a:t>25</a:t>
            </a:fld>
            <a:endParaRPr lang="en-US" altLang="en-US">
              <a:solidFill>
                <a:prstClr val="black"/>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r>
              <a:rPr lang="en-US" altLang="en-US" dirty="0"/>
              <a:t>The Rule 59 protocol is used an average of </a:t>
            </a:r>
            <a:r>
              <a:rPr lang="en-US" altLang="en-US" dirty="0" smtClean="0"/>
              <a:t>60 </a:t>
            </a:r>
            <a:r>
              <a:rPr lang="en-US" altLang="en-US" dirty="0"/>
              <a:t>times each school year.</a:t>
            </a:r>
          </a:p>
          <a:p>
            <a:pPr eaLnBrk="1" hangingPunct="1"/>
            <a:r>
              <a:rPr lang="en-US" altLang="en-US" dirty="0"/>
              <a:t>All Accredited Schools, Approved Schools, and Approved Early Childhood Education Programs shall adopt and implement the Emergency Response to Life-Threatening Asthma or Systemic Allergic Reactions (Anaphylaxis) Protocol.</a:t>
            </a:r>
          </a:p>
          <a:p>
            <a:pPr eaLnBrk="1" hangingPunct="1"/>
            <a:endParaRPr lang="en-US" altLang="en-US" dirty="0"/>
          </a:p>
          <a:p>
            <a:pPr eaLnBrk="1" hangingPunct="1"/>
            <a:r>
              <a:rPr lang="en-US" altLang="en-US" dirty="0"/>
              <a:t>Keep in mind that diagnosed student’s should have an action plan and medications at school and that the protocol is intended for the undiagnosed or first-time reaction at school.  However, they are also the back-up should a student’s plan not provide the relief intended – for example, a diagnosed asthmatic, action plan and meds at school, but waited too long and unable to inhale a therapeutic dose of albuterol – the protocol would be there to back-up if need be.</a:t>
            </a:r>
          </a:p>
          <a:p>
            <a:pPr eaLnBrk="1" hangingPunct="1"/>
            <a:endParaRPr lang="en-US" altLang="en-US" dirty="0"/>
          </a:p>
        </p:txBody>
      </p:sp>
    </p:spTree>
    <p:extLst>
      <p:ext uri="{BB962C8B-B14F-4D97-AF65-F5344CB8AC3E}">
        <p14:creationId xmlns:p14="http://schemas.microsoft.com/office/powerpoint/2010/main" val="1100103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21EBF40-77CE-48D2-AC90-0487F00D9D20}" type="slidenum">
              <a:rPr lang="en-US" altLang="en-US">
                <a:solidFill>
                  <a:prstClr val="black"/>
                </a:solidFill>
              </a:rPr>
              <a:pPr eaLnBrk="1" hangingPunct="1">
                <a:spcBef>
                  <a:spcPct val="0"/>
                </a:spcBef>
              </a:pPr>
              <a:t>26</a:t>
            </a:fld>
            <a:endParaRPr lang="en-US" altLang="en-US">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a:t>Food intolerance is the body’s lack of an enzyme to digest milk proteins (for example).</a:t>
            </a:r>
          </a:p>
        </p:txBody>
      </p:sp>
    </p:spTree>
    <p:extLst>
      <p:ext uri="{BB962C8B-B14F-4D97-AF65-F5344CB8AC3E}">
        <p14:creationId xmlns:p14="http://schemas.microsoft.com/office/powerpoint/2010/main" val="3342658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0090D6B-EBC1-40D3-9A5A-C799DD8DFDFA}" type="slidenum">
              <a:rPr lang="en-US" altLang="en-US">
                <a:solidFill>
                  <a:prstClr val="black"/>
                </a:solidFill>
              </a:rPr>
              <a:pPr eaLnBrk="1" hangingPunct="1">
                <a:spcBef>
                  <a:spcPct val="0"/>
                </a:spcBef>
              </a:pPr>
              <a:t>27</a:t>
            </a:fld>
            <a:endParaRPr lang="en-US" altLang="en-US">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en-US" dirty="0"/>
              <a:t>Wheat-allergic people have an </a:t>
            </a:r>
            <a:r>
              <a:rPr lang="en-US" altLang="en-US" dirty="0" err="1"/>
              <a:t>IgE</a:t>
            </a:r>
            <a:r>
              <a:rPr lang="en-US" altLang="en-US" dirty="0"/>
              <a:t>-mediated response to wheat protein. These individuals must only avoid wheat. Most wheat-allergic children outgrow the allergy.</a:t>
            </a:r>
            <a:endParaRPr lang="en-US" altLang="en-US" b="1" dirty="0"/>
          </a:p>
          <a:p>
            <a:pPr eaLnBrk="1" hangingPunct="1"/>
            <a:r>
              <a:rPr lang="en-US" altLang="en-US" b="1" dirty="0"/>
              <a:t>Are </a:t>
            </a:r>
            <a:r>
              <a:rPr lang="en-US" altLang="en-US" b="1" dirty="0" err="1"/>
              <a:t>kamut</a:t>
            </a:r>
            <a:r>
              <a:rPr lang="en-US" altLang="en-US" b="1" dirty="0"/>
              <a:t> and spelt safe alternatives to wheat?</a:t>
            </a:r>
            <a:br>
              <a:rPr lang="en-US" altLang="en-US" b="1" dirty="0"/>
            </a:br>
            <a:r>
              <a:rPr lang="en-US" altLang="en-US" dirty="0"/>
              <a:t>No. </a:t>
            </a:r>
            <a:r>
              <a:rPr lang="en-US" altLang="en-US" dirty="0" err="1"/>
              <a:t>Kamut</a:t>
            </a:r>
            <a:r>
              <a:rPr lang="en-US" altLang="en-US" dirty="0"/>
              <a:t> is a cereal grain which is related to wheat. Spelt is an ancient wheat that has recently been marketed as safe for wheat-allergic individuals. This claim is untrue, however. Wheat-allergic patients can react  to spelt as they do to common wheat.</a:t>
            </a:r>
          </a:p>
        </p:txBody>
      </p:sp>
    </p:spTree>
    <p:extLst>
      <p:ext uri="{BB962C8B-B14F-4D97-AF65-F5344CB8AC3E}">
        <p14:creationId xmlns:p14="http://schemas.microsoft.com/office/powerpoint/2010/main" val="2910638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BA1706A-C73B-4C71-BD40-E3B2E068511A}" type="slidenum">
              <a:rPr lang="en-US" altLang="en-US">
                <a:solidFill>
                  <a:prstClr val="black"/>
                </a:solidFill>
              </a:rPr>
              <a:pPr eaLnBrk="1" hangingPunct="1">
                <a:spcBef>
                  <a:spcPct val="0"/>
                </a:spcBef>
              </a:pPr>
              <a:t>28</a:t>
            </a:fld>
            <a:endParaRPr lang="en-US" altLang="en-US">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altLang="en-US" dirty="0"/>
              <a:t>What </a:t>
            </a:r>
            <a:r>
              <a:rPr lang="en-US" altLang="en-US" dirty="0" smtClean="0"/>
              <a:t>is </a:t>
            </a:r>
            <a:r>
              <a:rPr lang="en-US" altLang="en-US" u="sng" dirty="0" smtClean="0"/>
              <a:t>recommended</a:t>
            </a:r>
            <a:r>
              <a:rPr lang="en-US" altLang="en-US" dirty="0" smtClean="0"/>
              <a:t>: Back-up medication— everyone forgets things now and then, but this way it will be there even in that case.</a:t>
            </a:r>
          </a:p>
          <a:p>
            <a:pPr eaLnBrk="1" hangingPunct="1"/>
            <a:r>
              <a:rPr lang="en-US" altLang="en-US" dirty="0" smtClean="0"/>
              <a:t>Staff</a:t>
            </a:r>
            <a:r>
              <a:rPr lang="en-US" altLang="en-US" baseline="0" dirty="0" smtClean="0"/>
              <a:t> should have copies of action plans and know who in their classes are self-managing their asthma/allergy. Students are to notify school personnel any time they use their prescribed medication. Talk to these students and make a plan for this – make sure to communicate to the health office and document this use.</a:t>
            </a:r>
            <a:endParaRPr lang="en-US" altLang="en-US" dirty="0" smtClean="0"/>
          </a:p>
          <a:p>
            <a:pPr eaLnBrk="1" hangingPunct="1"/>
            <a:endParaRPr lang="en-US" altLang="en-US" dirty="0" smtClean="0"/>
          </a:p>
          <a:p>
            <a:pPr eaLnBrk="1" hangingPunct="1"/>
            <a:endParaRPr lang="en-US" altLang="en-US" dirty="0"/>
          </a:p>
        </p:txBody>
      </p:sp>
    </p:spTree>
    <p:extLst>
      <p:ext uri="{BB962C8B-B14F-4D97-AF65-F5344CB8AC3E}">
        <p14:creationId xmlns:p14="http://schemas.microsoft.com/office/powerpoint/2010/main" val="3026618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15BBD51-3F5C-4FEF-9776-3A43E3EC6119}" type="slidenum">
              <a:rPr lang="en-US" altLang="en-US">
                <a:solidFill>
                  <a:prstClr val="black"/>
                </a:solidFill>
              </a:rPr>
              <a:pPr eaLnBrk="1" hangingPunct="1">
                <a:spcBef>
                  <a:spcPct val="0"/>
                </a:spcBef>
              </a:pPr>
              <a:t>29</a:t>
            </a:fld>
            <a:endParaRPr lang="en-US" alt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buFontTx/>
              <a:buChar char="•"/>
            </a:pPr>
            <a:r>
              <a:rPr lang="en-US" altLang="en-US" dirty="0"/>
              <a:t> For a student diagnosed with asthma or potential severe allergic reactions, management requires a teamwork approach</a:t>
            </a:r>
          </a:p>
          <a:p>
            <a:pPr eaLnBrk="1" hangingPunct="1">
              <a:buFontTx/>
              <a:buChar char="•"/>
            </a:pPr>
            <a:r>
              <a:rPr lang="en-US" altLang="en-US" dirty="0"/>
              <a:t> Parents, student, school and physician each play a part in making sure the student is safe at school</a:t>
            </a:r>
          </a:p>
          <a:p>
            <a:pPr eaLnBrk="1" hangingPunct="1">
              <a:buFontTx/>
              <a:buChar char="•"/>
            </a:pPr>
            <a:r>
              <a:rPr lang="en-US" altLang="en-US" dirty="0"/>
              <a:t> Parents need to communicate with school staff about their child’s condition and what their reaction or attack typically looks like.</a:t>
            </a:r>
          </a:p>
        </p:txBody>
      </p:sp>
    </p:spTree>
    <p:extLst>
      <p:ext uri="{BB962C8B-B14F-4D97-AF65-F5344CB8AC3E}">
        <p14:creationId xmlns:p14="http://schemas.microsoft.com/office/powerpoint/2010/main" val="733455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EC9BC0F-3769-43FE-825A-89F4BC165C1A}" type="slidenum">
              <a:rPr lang="en-US" altLang="en-US">
                <a:solidFill>
                  <a:prstClr val="black"/>
                </a:solidFill>
              </a:rPr>
              <a:pPr eaLnBrk="1" hangingPunct="1">
                <a:spcBef>
                  <a:spcPct val="0"/>
                </a:spcBef>
              </a:pPr>
              <a:t>30</a:t>
            </a:fld>
            <a:endParaRPr lang="en-US" altLang="en-US">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buFontTx/>
              <a:buChar char="•"/>
            </a:pPr>
            <a:r>
              <a:rPr lang="en-US" altLang="en-US" dirty="0"/>
              <a:t> Having an asthma/allergy action plan and medications for the student who is already diagnosed is paramount in allowing the school to safely accommodate the student.</a:t>
            </a:r>
          </a:p>
        </p:txBody>
      </p:sp>
    </p:spTree>
    <p:extLst>
      <p:ext uri="{BB962C8B-B14F-4D97-AF65-F5344CB8AC3E}">
        <p14:creationId xmlns:p14="http://schemas.microsoft.com/office/powerpoint/2010/main" val="3597686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E02F1A-821B-45D5-8167-82C769AE1DE2}" type="slidenum">
              <a:rPr lang="en-US" smtClean="0"/>
              <a:t>31</a:t>
            </a:fld>
            <a:endParaRPr lang="en-US"/>
          </a:p>
        </p:txBody>
      </p:sp>
    </p:spTree>
    <p:extLst>
      <p:ext uri="{BB962C8B-B14F-4D97-AF65-F5344CB8AC3E}">
        <p14:creationId xmlns:p14="http://schemas.microsoft.com/office/powerpoint/2010/main" val="188892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560ED13-6081-4DEE-B131-E66CDF8B57B7}" type="slidenum">
              <a:rPr lang="en-US" altLang="en-US">
                <a:solidFill>
                  <a:prstClr val="black"/>
                </a:solidFill>
              </a:rPr>
              <a:pPr eaLnBrk="1" hangingPunct="1">
                <a:spcBef>
                  <a:spcPct val="0"/>
                </a:spcBef>
              </a:pPr>
              <a:t>3</a:t>
            </a:fld>
            <a:endParaRPr lang="en-US" altLang="en-US">
              <a:solidFill>
                <a:prstClr val="black"/>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r>
              <a:rPr lang="en-US" altLang="en-US" dirty="0"/>
              <a:t>The Rule 59 protocol is used an average </a:t>
            </a:r>
            <a:r>
              <a:rPr lang="en-US" altLang="en-US" dirty="0" smtClean="0"/>
              <a:t>of 60 times </a:t>
            </a:r>
            <a:r>
              <a:rPr lang="en-US" altLang="en-US" dirty="0"/>
              <a:t>each school year.</a:t>
            </a:r>
          </a:p>
          <a:p>
            <a:pPr eaLnBrk="1" hangingPunct="1"/>
            <a:r>
              <a:rPr lang="en-US" altLang="en-US" dirty="0"/>
              <a:t>All Accredited Schools, Approved Schools, and Approved Early Childhood Education Programs shall adopt and implement the Emergency Response to Life-Threatening Asthma or Systemic Allergic Reactions (Anaphylaxis) Protocol.</a:t>
            </a:r>
          </a:p>
          <a:p>
            <a:pPr eaLnBrk="1" hangingPunct="1"/>
            <a:endParaRPr lang="en-US" altLang="en-US" dirty="0"/>
          </a:p>
          <a:p>
            <a:pPr eaLnBrk="1" hangingPunct="1"/>
            <a:r>
              <a:rPr lang="en-US" altLang="en-US" dirty="0"/>
              <a:t>Keep in mind that diagnosed student’s should have an action plan and medications at school and that the protocol is intended for the undiagnosed or first-time reaction at school.  However, they are also the back-up should a student’s plan not provide the relief intended – for example, a diagnosed asthmatic, action plan and meds at school, but waited too long and unable to inhale a therapeutic dose of albuterol – the protocol would be there to back-up if need be.</a:t>
            </a:r>
          </a:p>
          <a:p>
            <a:pPr eaLnBrk="1" hangingPunct="1"/>
            <a:endParaRPr lang="en-US" altLang="en-US" dirty="0"/>
          </a:p>
        </p:txBody>
      </p:sp>
    </p:spTree>
    <p:extLst>
      <p:ext uri="{BB962C8B-B14F-4D97-AF65-F5344CB8AC3E}">
        <p14:creationId xmlns:p14="http://schemas.microsoft.com/office/powerpoint/2010/main" val="169224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4E8E6BD-544A-434D-98A8-ACC6386FF71C}" type="slidenum">
              <a:rPr lang="en-US" altLang="en-US">
                <a:solidFill>
                  <a:prstClr val="black"/>
                </a:solidFill>
              </a:rPr>
              <a:pPr eaLnBrk="1" hangingPunct="1">
                <a:spcBef>
                  <a:spcPct val="0"/>
                </a:spcBef>
              </a:pPr>
              <a:t>4</a:t>
            </a:fld>
            <a:endParaRPr lang="en-US" altLang="en-US">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marL="228312" indent="-228312">
              <a:buFontTx/>
              <a:buAutoNum type="arabicPeriod"/>
            </a:pPr>
            <a:r>
              <a:rPr lang="en-US" altLang="en-US" dirty="0"/>
              <a:t>Introduce your school’s Emergency Response Team members, if present</a:t>
            </a:r>
          </a:p>
          <a:p>
            <a:pPr marL="228312" indent="-228312">
              <a:buFontTx/>
              <a:buAutoNum type="arabicPeriod"/>
            </a:pPr>
            <a:r>
              <a:rPr lang="en-US" altLang="en-US" dirty="0"/>
              <a:t>Post ERT member list and inform all staff of list location(s).</a:t>
            </a:r>
          </a:p>
          <a:p>
            <a:pPr marL="228312" indent="-228312">
              <a:buFontTx/>
              <a:buAutoNum type="arabicPeriod"/>
            </a:pPr>
            <a:r>
              <a:rPr lang="en-US" altLang="en-US" dirty="0"/>
              <a:t>Give names of ERT members</a:t>
            </a:r>
          </a:p>
          <a:p>
            <a:pPr marL="228312" indent="-228312">
              <a:buFontTx/>
              <a:buAutoNum type="arabicPeriod"/>
            </a:pPr>
            <a:r>
              <a:rPr lang="en-US" altLang="en-US" dirty="0"/>
              <a:t>Discuss how the ERT is activated in your school</a:t>
            </a:r>
          </a:p>
        </p:txBody>
      </p:sp>
    </p:spTree>
    <p:extLst>
      <p:ext uri="{BB962C8B-B14F-4D97-AF65-F5344CB8AC3E}">
        <p14:creationId xmlns:p14="http://schemas.microsoft.com/office/powerpoint/2010/main" val="217366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9A0EA56-E96D-45DB-801B-49966751A7F7}" type="slidenum">
              <a:rPr lang="en-US" altLang="en-US">
                <a:solidFill>
                  <a:prstClr val="black"/>
                </a:solidFill>
              </a:rPr>
              <a:pPr eaLnBrk="1" hangingPunct="1">
                <a:spcBef>
                  <a:spcPct val="0"/>
                </a:spcBef>
              </a:pPr>
              <a:t>5</a:t>
            </a:fld>
            <a:endParaRPr lang="en-US" altLang="en-US">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1024148" y="4443655"/>
            <a:ext cx="5661343" cy="4212115"/>
          </a:xfrm>
          <a:noFill/>
        </p:spPr>
        <p:txBody>
          <a:bodyPr/>
          <a:lstStyle/>
          <a:p>
            <a:pPr eaLnBrk="1" hangingPunct="1"/>
            <a:r>
              <a:rPr lang="en-US" altLang="en-US" dirty="0"/>
              <a:t>An estimated 10.5 million school days are lost per year nationwide because of asthma.  The child with mild-moderate asthma misses an average of 10 days per school year and the child with severe asthma misses 30 days per year.</a:t>
            </a:r>
            <a:r>
              <a:rPr lang="en-US" altLang="en-US" sz="1700" dirty="0"/>
              <a:t>  </a:t>
            </a:r>
          </a:p>
          <a:p>
            <a:pPr eaLnBrk="1" hangingPunct="1">
              <a:buFontTx/>
              <a:buChar char="•"/>
            </a:pPr>
            <a:r>
              <a:rPr lang="en-US" altLang="en-US" dirty="0"/>
              <a:t>Lost school days affect the child’s self-esteem, grades, sport activities and relationships.</a:t>
            </a:r>
          </a:p>
          <a:p>
            <a:pPr eaLnBrk="1" hangingPunct="1">
              <a:buFontTx/>
              <a:buChar char="•"/>
            </a:pPr>
            <a:r>
              <a:rPr lang="en-US" altLang="en-US" dirty="0"/>
              <a:t>Asthma also causes parents to miss work and be less productive due to sleepless nights.</a:t>
            </a:r>
          </a:p>
          <a:p>
            <a:pPr eaLnBrk="1" hangingPunct="1">
              <a:buFontTx/>
              <a:buChar char="•"/>
            </a:pPr>
            <a:endParaRPr lang="en-US" altLang="en-US" dirty="0"/>
          </a:p>
          <a:p>
            <a:pPr eaLnBrk="1" hangingPunct="1">
              <a:buFontTx/>
              <a:buChar char="•"/>
            </a:pPr>
            <a:r>
              <a:rPr lang="en-US" altLang="en-US" dirty="0"/>
              <a:t>Asthma is the most common chronic childhood disease and accounts for most of  student absences.</a:t>
            </a:r>
          </a:p>
          <a:p>
            <a:pPr eaLnBrk="1" hangingPunct="1">
              <a:buFontTx/>
              <a:buChar char="•"/>
            </a:pPr>
            <a:r>
              <a:rPr lang="en-US" altLang="en-US" dirty="0"/>
              <a:t>In a classroom of 30, three or more children are likely to have asthma.</a:t>
            </a:r>
          </a:p>
          <a:p>
            <a:pPr eaLnBrk="1" hangingPunct="1">
              <a:buFontTx/>
              <a:buChar char="•"/>
            </a:pPr>
            <a:r>
              <a:rPr lang="en-US" altLang="en-US" dirty="0"/>
              <a:t>According to the 2005 Youth Risk Behavior Study, 19.2% of high school students have been told by a doctor or nurse that they have asthma.</a:t>
            </a:r>
          </a:p>
          <a:p>
            <a:pPr eaLnBrk="1" hangingPunct="1"/>
            <a:r>
              <a:rPr lang="en-US" altLang="en-US" dirty="0"/>
              <a:t>Before puberty, asthma in boys is 3X higher, during adolescence things tend to equal out &amp; after that, adult-onset asthma is more common in women than men.</a:t>
            </a:r>
            <a:r>
              <a:rPr lang="en-US" altLang="en-US" sz="1700" dirty="0"/>
              <a:t>  (</a:t>
            </a:r>
            <a:r>
              <a:rPr lang="en-US" altLang="en-US" sz="1000" dirty="0"/>
              <a:t>Sharma &amp; Bye 2011 – </a:t>
            </a:r>
            <a:r>
              <a:rPr lang="en-US" altLang="en-US" sz="1000" dirty="0" err="1"/>
              <a:t>emedicine.medscape</a:t>
            </a:r>
            <a:r>
              <a:rPr lang="en-US" altLang="en-US" sz="1700" dirty="0"/>
              <a:t>)</a:t>
            </a:r>
          </a:p>
          <a:p>
            <a:pPr eaLnBrk="1" hangingPunct="1">
              <a:buFontTx/>
              <a:buChar char="•"/>
            </a:pPr>
            <a:endParaRPr lang="en-US" altLang="en-US" dirty="0"/>
          </a:p>
          <a:p>
            <a:pPr eaLnBrk="1" hangingPunct="1"/>
            <a:endParaRPr lang="en-US" altLang="en-US" sz="1700" dirty="0"/>
          </a:p>
          <a:p>
            <a:pPr eaLnBrk="1" hangingPunct="1"/>
            <a:endParaRPr lang="en-US" altLang="en-US" sz="1700" dirty="0"/>
          </a:p>
          <a:p>
            <a:pPr eaLnBrk="1" hangingPunct="1"/>
            <a:endParaRPr lang="en-US" altLang="en-US" sz="1700" dirty="0"/>
          </a:p>
        </p:txBody>
      </p:sp>
    </p:spTree>
    <p:extLst>
      <p:ext uri="{BB962C8B-B14F-4D97-AF65-F5344CB8AC3E}">
        <p14:creationId xmlns:p14="http://schemas.microsoft.com/office/powerpoint/2010/main" val="3378594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DB9562A-EC47-48BC-B42A-573E80D356FF}" type="slidenum">
              <a:rPr lang="en-US" altLang="en-US">
                <a:solidFill>
                  <a:prstClr val="black"/>
                </a:solidFill>
              </a:rPr>
              <a:pPr eaLnBrk="1" hangingPunct="1">
                <a:spcBef>
                  <a:spcPct val="0"/>
                </a:spcBef>
              </a:pPr>
              <a:t>6</a:t>
            </a:fld>
            <a:endParaRPr lang="en-US" altLang="en-US">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228312" indent="-228312"/>
            <a:endParaRPr lang="en-US" altLang="en-US"/>
          </a:p>
        </p:txBody>
      </p:sp>
    </p:spTree>
    <p:extLst>
      <p:ext uri="{BB962C8B-B14F-4D97-AF65-F5344CB8AC3E}">
        <p14:creationId xmlns:p14="http://schemas.microsoft.com/office/powerpoint/2010/main" val="3161441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9E16877-04ED-43FD-B421-3FE14D73FF71}" type="slidenum">
              <a:rPr lang="en-US" altLang="en-US">
                <a:solidFill>
                  <a:prstClr val="black"/>
                </a:solidFill>
              </a:rPr>
              <a:pPr eaLnBrk="1" hangingPunct="1">
                <a:spcBef>
                  <a:spcPct val="0"/>
                </a:spcBef>
              </a:pPr>
              <a:t>7</a:t>
            </a:fld>
            <a:endParaRPr lang="en-US" altLang="en-US">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altLang="en-US" dirty="0"/>
              <a:t>Children do </a:t>
            </a:r>
            <a:r>
              <a:rPr lang="en-US" altLang="en-US" b="1" dirty="0"/>
              <a:t>not</a:t>
            </a:r>
            <a:r>
              <a:rPr lang="en-US" altLang="en-US" dirty="0"/>
              <a:t> usually “outgrow” asthma.  They may be symptom free for long periods of time, but the tendency for and asthma attack is always there.</a:t>
            </a:r>
          </a:p>
          <a:p>
            <a:pPr eaLnBrk="1" hangingPunct="1"/>
            <a:r>
              <a:rPr lang="en-US" altLang="en-US" dirty="0"/>
              <a:t>According to the 2005 Youth Risk Behavior Survey in Nebraska, among the students with asthma, the percentage who had an episode or attack in the previous 12 months: 40.4%</a:t>
            </a:r>
          </a:p>
        </p:txBody>
      </p:sp>
    </p:spTree>
    <p:extLst>
      <p:ext uri="{BB962C8B-B14F-4D97-AF65-F5344CB8AC3E}">
        <p14:creationId xmlns:p14="http://schemas.microsoft.com/office/powerpoint/2010/main" val="3592642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33861" eaLnBrk="0" hangingPunct="0">
              <a:spcBef>
                <a:spcPct val="30000"/>
              </a:spcBef>
              <a:defRPr sz="1200">
                <a:solidFill>
                  <a:schemeClr val="tx1"/>
                </a:solidFill>
                <a:latin typeface="Arial" charset="0"/>
                <a:cs typeface="Arial" charset="0"/>
              </a:defRPr>
            </a:lvl1pPr>
            <a:lvl2pPr marL="742015" indent="-285390" defTabSz="933861" eaLnBrk="0" hangingPunct="0">
              <a:spcBef>
                <a:spcPct val="30000"/>
              </a:spcBef>
              <a:defRPr sz="1200">
                <a:solidFill>
                  <a:schemeClr val="tx1"/>
                </a:solidFill>
                <a:latin typeface="Arial" charset="0"/>
                <a:cs typeface="Arial" charset="0"/>
              </a:defRPr>
            </a:lvl2pPr>
            <a:lvl3pPr marL="1141561" indent="-228312" defTabSz="933861" eaLnBrk="0" hangingPunct="0">
              <a:spcBef>
                <a:spcPct val="30000"/>
              </a:spcBef>
              <a:defRPr sz="1200">
                <a:solidFill>
                  <a:schemeClr val="tx1"/>
                </a:solidFill>
                <a:latin typeface="Arial" charset="0"/>
                <a:cs typeface="Arial" charset="0"/>
              </a:defRPr>
            </a:lvl3pPr>
            <a:lvl4pPr marL="1598185" indent="-228312" defTabSz="933861" eaLnBrk="0" hangingPunct="0">
              <a:spcBef>
                <a:spcPct val="30000"/>
              </a:spcBef>
              <a:defRPr sz="1200">
                <a:solidFill>
                  <a:schemeClr val="tx1"/>
                </a:solidFill>
                <a:latin typeface="Arial" charset="0"/>
                <a:cs typeface="Arial" charset="0"/>
              </a:defRPr>
            </a:lvl4pPr>
            <a:lvl5pPr marL="2054810" indent="-228312" defTabSz="933861" eaLnBrk="0" hangingPunct="0">
              <a:spcBef>
                <a:spcPct val="30000"/>
              </a:spcBef>
              <a:defRPr sz="1200">
                <a:solidFill>
                  <a:schemeClr val="tx1"/>
                </a:solidFill>
                <a:latin typeface="Arial" charset="0"/>
                <a:cs typeface="Arial" charset="0"/>
              </a:defRPr>
            </a:lvl5pPr>
            <a:lvl6pPr marL="2511434" indent="-228312" defTabSz="933861" eaLnBrk="0" fontAlgn="base" hangingPunct="0">
              <a:spcBef>
                <a:spcPct val="30000"/>
              </a:spcBef>
              <a:spcAft>
                <a:spcPct val="0"/>
              </a:spcAft>
              <a:defRPr sz="1200">
                <a:solidFill>
                  <a:schemeClr val="tx1"/>
                </a:solidFill>
                <a:latin typeface="Arial" charset="0"/>
                <a:cs typeface="Arial" charset="0"/>
              </a:defRPr>
            </a:lvl6pPr>
            <a:lvl7pPr marL="2968059" indent="-228312" defTabSz="933861" eaLnBrk="0" fontAlgn="base" hangingPunct="0">
              <a:spcBef>
                <a:spcPct val="30000"/>
              </a:spcBef>
              <a:spcAft>
                <a:spcPct val="0"/>
              </a:spcAft>
              <a:defRPr sz="1200">
                <a:solidFill>
                  <a:schemeClr val="tx1"/>
                </a:solidFill>
                <a:latin typeface="Arial" charset="0"/>
                <a:cs typeface="Arial" charset="0"/>
              </a:defRPr>
            </a:lvl7pPr>
            <a:lvl8pPr marL="3424683" indent="-228312" defTabSz="933861" eaLnBrk="0" fontAlgn="base" hangingPunct="0">
              <a:spcBef>
                <a:spcPct val="30000"/>
              </a:spcBef>
              <a:spcAft>
                <a:spcPct val="0"/>
              </a:spcAft>
              <a:defRPr sz="1200">
                <a:solidFill>
                  <a:schemeClr val="tx1"/>
                </a:solidFill>
                <a:latin typeface="Arial" charset="0"/>
                <a:cs typeface="Arial" charset="0"/>
              </a:defRPr>
            </a:lvl8pPr>
            <a:lvl9pPr marL="3881308" indent="-228312" defTabSz="93386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3104C0F-24E5-4580-A8FD-7469176B4CC0}" type="slidenum">
              <a:rPr lang="en-US" altLang="en-US">
                <a:solidFill>
                  <a:prstClr val="black"/>
                </a:solidFill>
              </a:rPr>
              <a:pPr eaLnBrk="1" hangingPunct="1">
                <a:spcBef>
                  <a:spcPct val="0"/>
                </a:spcBef>
              </a:pPr>
              <a:t>8</a:t>
            </a:fld>
            <a:endParaRPr lang="en-US" altLang="en-US">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buFontTx/>
              <a:buChar char="•"/>
            </a:pPr>
            <a:r>
              <a:rPr lang="en-US" altLang="en-US"/>
              <a:t>In asthma, the airways of the lung become narrow and obstructed.  </a:t>
            </a:r>
          </a:p>
          <a:p>
            <a:pPr eaLnBrk="1" hangingPunct="1">
              <a:buFontTx/>
              <a:buChar char="•"/>
            </a:pPr>
            <a:r>
              <a:rPr lang="en-US" altLang="en-US"/>
              <a:t>Swelling and increased mucus in the airway lining causes the airway to become rigid and interferes with airflow</a:t>
            </a:r>
          </a:p>
          <a:p>
            <a:pPr eaLnBrk="1" hangingPunct="1">
              <a:buFontTx/>
              <a:buChar char="•"/>
            </a:pPr>
            <a:r>
              <a:rPr lang="en-US" altLang="en-US"/>
              <a:t>As the airways become obstructed, it becomes harder to breathe </a:t>
            </a:r>
            <a:r>
              <a:rPr lang="en-US" altLang="en-US" u="sng"/>
              <a:t>out</a:t>
            </a:r>
            <a:r>
              <a:rPr lang="en-US" altLang="en-US"/>
              <a:t> and the lungs get filled up with air.  This causes chest tightness and shortness of breath</a:t>
            </a:r>
          </a:p>
          <a:p>
            <a:pPr eaLnBrk="1" hangingPunct="1"/>
            <a:endParaRPr lang="en-US" altLang="en-US"/>
          </a:p>
        </p:txBody>
      </p:sp>
    </p:spTree>
    <p:extLst>
      <p:ext uri="{BB962C8B-B14F-4D97-AF65-F5344CB8AC3E}">
        <p14:creationId xmlns:p14="http://schemas.microsoft.com/office/powerpoint/2010/main" val="2417506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These are some of the most common asthma triggers found in a classroom setting (incl. field trips). </a:t>
            </a:r>
            <a:r>
              <a:rPr lang="en-US" dirty="0" smtClean="0"/>
              <a:t> Keep</a:t>
            </a:r>
            <a:r>
              <a:rPr lang="en-US" baseline="0" dirty="0" smtClean="0"/>
              <a:t> in mind that some, or all, of these may need to be eliminated for health safety reasons if you have a student for whom this is a trigger. </a:t>
            </a:r>
          </a:p>
          <a:p>
            <a:r>
              <a:rPr lang="en-US" baseline="0" dirty="0" smtClean="0"/>
              <a:t>Field Trips – Consult with your school nurse a few weeks PRIOR to a field trip to discuss the students with health needs which need to be taken into consideration. Those students’ action plans and prescribed medications will need to be accommodated on the field trip. The school’s medications for the Emergency Response Protocol are to remain in the building.</a:t>
            </a:r>
            <a:endParaRPr lang="en-US" dirty="0"/>
          </a:p>
        </p:txBody>
      </p:sp>
      <p:sp>
        <p:nvSpPr>
          <p:cNvPr id="4" name="Slide Number Placeholder 3"/>
          <p:cNvSpPr>
            <a:spLocks noGrp="1"/>
          </p:cNvSpPr>
          <p:nvPr>
            <p:ph type="sldNum" sz="quarter" idx="10"/>
          </p:nvPr>
        </p:nvSpPr>
        <p:spPr/>
        <p:txBody>
          <a:bodyPr/>
          <a:lstStyle/>
          <a:p>
            <a:fld id="{5FE02F1A-821B-45D5-8167-82C769AE1DE2}" type="slidenum">
              <a:rPr lang="en-US" smtClean="0"/>
              <a:t>9</a:t>
            </a:fld>
            <a:endParaRPr lang="en-US"/>
          </a:p>
        </p:txBody>
      </p:sp>
    </p:spTree>
    <p:extLst>
      <p:ext uri="{BB962C8B-B14F-4D97-AF65-F5344CB8AC3E}">
        <p14:creationId xmlns:p14="http://schemas.microsoft.com/office/powerpoint/2010/main" val="789681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pPr>
              <a:defRPr/>
            </a:pPr>
            <a:endParaRPr lang="en-US">
              <a:solidFill>
                <a:srgbClr val="000000"/>
              </a:solidFill>
            </a:endParaRPr>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defRPr/>
            </a:pPr>
            <a:fld id="{58153DAF-A677-4A68-9FD9-2EF9CD3FCB83}" type="slidenum">
              <a:rPr lang="en-US" smtClean="0">
                <a:solidFill>
                  <a:srgbClr val="000000"/>
                </a:solidFill>
              </a:rPr>
              <a:pPr>
                <a:defRPr/>
              </a:pPr>
              <a:t>‹#›</a:t>
            </a:fld>
            <a:endParaRPr lang="en-US">
              <a:solidFill>
                <a:srgbClr val="000000"/>
              </a:solidFill>
            </a:endParaRPr>
          </a:p>
        </p:txBody>
      </p:sp>
      <p:sp>
        <p:nvSpPr>
          <p:cNvPr id="12" name="Footer Placeholder 11"/>
          <p:cNvSpPr>
            <a:spLocks noGrp="1"/>
          </p:cNvSpPr>
          <p:nvPr>
            <p:ph type="ftr" sz="quarter" idx="12"/>
          </p:nvPr>
        </p:nvSpPr>
        <p:spPr/>
        <p:txBody>
          <a:bodyPr/>
          <a:lstStyle>
            <a:lvl1pPr>
              <a:defRPr>
                <a:solidFill>
                  <a:schemeClr val="bg2"/>
                </a:solidFill>
              </a:defRPr>
            </a:lvl1pPr>
          </a:lstStyle>
          <a:p>
            <a:pPr>
              <a:defRPr/>
            </a:pPr>
            <a:r>
              <a:rPr lang="en-US">
                <a:solidFill>
                  <a:srgbClr val="000000"/>
                </a:solidFill>
              </a:rPr>
              <a:t>2007 - Special thanks to Tori Stofferson, Kearney Public Schools</a:t>
            </a: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
        <p:nvSpPr>
          <p:cNvPr id="9" name="AutoShape 9"/>
          <p:cNvSpPr>
            <a:spLocks noChangeArrowheads="1"/>
          </p:cNvSpPr>
          <p:nvPr userDrawn="1"/>
        </p:nvSpPr>
        <p:spPr bwMode="auto">
          <a:xfrm>
            <a:off x="3276600" y="5715000"/>
            <a:ext cx="2514600" cy="838200"/>
          </a:xfrm>
          <a:prstGeom prst="roundRect">
            <a:avLst>
              <a:gd name="adj" fmla="val 16667"/>
            </a:avLst>
          </a:prstGeom>
          <a:noFill/>
          <a:ln w="381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fontAlgn="base" hangingPunct="1">
              <a:spcBef>
                <a:spcPct val="0"/>
              </a:spcBef>
              <a:spcAft>
                <a:spcPct val="0"/>
              </a:spcAft>
              <a:defRPr/>
            </a:pPr>
            <a:endParaRPr lang="en-US" altLang="en-US">
              <a:solidFill>
                <a:srgbClr val="000000"/>
              </a:solidFill>
            </a:endParaRPr>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2007 - Special thanks to Tori Stofferson, Kearney Public Schools</a:t>
            </a:r>
          </a:p>
        </p:txBody>
      </p:sp>
      <p:sp>
        <p:nvSpPr>
          <p:cNvPr id="6" name="Slide Number Placeholder 5"/>
          <p:cNvSpPr>
            <a:spLocks noGrp="1"/>
          </p:cNvSpPr>
          <p:nvPr>
            <p:ph type="sldNum" sz="quarter" idx="12"/>
          </p:nvPr>
        </p:nvSpPr>
        <p:spPr/>
        <p:txBody>
          <a:bodyPr/>
          <a:lstStyle/>
          <a:p>
            <a:pPr>
              <a:defRPr/>
            </a:pPr>
            <a:fld id="{2C9EEF82-BD56-4E8D-8C55-0293D49F5026}" type="slidenum">
              <a:rPr lang="en-US" smtClean="0">
                <a:solidFill>
                  <a:srgbClr val="000000"/>
                </a:solidFill>
              </a:rPr>
              <a:pPr>
                <a:defRPr/>
              </a:pPr>
              <a:t>‹#›</a:t>
            </a:fld>
            <a:endParaRPr lang="en-US">
              <a:solidFill>
                <a:srgbClr val="000000"/>
              </a:solidFill>
            </a:endParaRPr>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2007 - Special thanks to Tori Stofferson, Kearney Public Schools</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pPr>
              <a:defRPr/>
            </a:pPr>
            <a:fld id="{8DB45CD8-604F-4C07-967A-AF72A6D267DB}" type="slidenum">
              <a:rPr lang="en-US" smtClean="0">
                <a:solidFill>
                  <a:srgbClr val="000000"/>
                </a:solidFill>
              </a:rPr>
              <a:pPr>
                <a:defRPr/>
              </a:pPr>
              <a:t>‹#›</a:t>
            </a:fld>
            <a:endParaRPr lang="en-US">
              <a:solidFill>
                <a:srgbClr val="000000"/>
              </a:solidFill>
            </a:endParaRPr>
          </a:p>
        </p:txBody>
      </p:sp>
    </p:spTree>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Text Placeholder 2"/>
          <p:cNvSpPr>
            <a:spLocks noGrp="1"/>
          </p:cNvSpPr>
          <p:nvPr>
            <p:ph type="body" sz="half" idx="1"/>
          </p:nvPr>
        </p:nvSpPr>
        <p:spPr>
          <a:xfrm>
            <a:off x="5667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en-US">
                <a:solidFill>
                  <a:srgbClr val="000000"/>
                </a:solidFill>
              </a:rPr>
              <a:t>2007 - Special thanks to Tori Stofferson, Kearney Public Schools</a:t>
            </a:r>
          </a:p>
        </p:txBody>
      </p:sp>
      <p:sp>
        <p:nvSpPr>
          <p:cNvPr id="7" name="Rectangle 8"/>
          <p:cNvSpPr>
            <a:spLocks noGrp="1" noChangeArrowheads="1"/>
          </p:cNvSpPr>
          <p:nvPr>
            <p:ph type="sldNum" sz="quarter" idx="12"/>
          </p:nvPr>
        </p:nvSpPr>
        <p:spPr>
          <a:ln/>
        </p:spPr>
        <p:txBody>
          <a:bodyPr/>
          <a:lstStyle>
            <a:lvl1pPr>
              <a:defRPr/>
            </a:lvl1pPr>
          </a:lstStyle>
          <a:p>
            <a:pPr>
              <a:defRPr/>
            </a:pPr>
            <a:fld id="{8FDB83A8-262B-4F4A-BA1D-0D39AC078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677323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2007 - Special thanks to Tori Stofferson, Kearney Public Schools</a:t>
            </a:r>
          </a:p>
        </p:txBody>
      </p:sp>
      <p:sp>
        <p:nvSpPr>
          <p:cNvPr id="6" name="Slide Number Placeholder 5"/>
          <p:cNvSpPr>
            <a:spLocks noGrp="1"/>
          </p:cNvSpPr>
          <p:nvPr>
            <p:ph type="sldNum" sz="quarter" idx="12"/>
          </p:nvPr>
        </p:nvSpPr>
        <p:spPr/>
        <p:txBody>
          <a:bodyPr/>
          <a:lstStyle/>
          <a:p>
            <a:pPr>
              <a:defRPr/>
            </a:pPr>
            <a:fld id="{A1AFCAB6-CB67-4A33-B2A3-DCA7AEC4E5B6}" type="slidenum">
              <a:rPr lang="en-US" smtClean="0">
                <a:solidFill>
                  <a:srgbClr val="000000"/>
                </a:solidFill>
              </a:rPr>
              <a:pPr>
                <a:defRPr/>
              </a:pPr>
              <a:t>‹#›</a:t>
            </a:fld>
            <a:endParaRPr lang="en-US">
              <a:solidFill>
                <a:srgbClr val="000000"/>
              </a:solidFill>
            </a:endParaRPr>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pPr>
              <a:defRPr/>
            </a:pPr>
            <a:endParaRPr lang="en-US">
              <a:solidFill>
                <a:srgbClr val="000000"/>
              </a:solidFill>
            </a:endParaRPr>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a:defRPr/>
            </a:pPr>
            <a:fld id="{0087BABD-290B-4952-8EDA-40F22EB5D0D9}" type="slidenum">
              <a:rPr lang="en-US" smtClean="0">
                <a:solidFill>
                  <a:srgbClr val="000000"/>
                </a:solidFill>
              </a:rPr>
              <a:pPr>
                <a:defRPr/>
              </a:pPr>
              <a:t>‹#›</a:t>
            </a:fld>
            <a:endParaRPr lang="en-US">
              <a:solidFill>
                <a:srgbClr val="000000"/>
              </a:solidFill>
            </a:endParaRPr>
          </a:p>
        </p:txBody>
      </p:sp>
      <p:sp>
        <p:nvSpPr>
          <p:cNvPr id="11" name="Footer Placeholder 10"/>
          <p:cNvSpPr>
            <a:spLocks noGrp="1"/>
          </p:cNvSpPr>
          <p:nvPr>
            <p:ph type="ftr" sz="quarter" idx="12"/>
          </p:nvPr>
        </p:nvSpPr>
        <p:spPr/>
        <p:txBody>
          <a:bodyPr/>
          <a:lstStyle>
            <a:lvl1pPr>
              <a:defRPr>
                <a:solidFill>
                  <a:srgbClr val="FFFFFF"/>
                </a:solidFill>
              </a:defRPr>
            </a:lvl1pPr>
          </a:lstStyle>
          <a:p>
            <a:pPr>
              <a:defRPr/>
            </a:pPr>
            <a:r>
              <a:rPr lang="en-US">
                <a:solidFill>
                  <a:srgbClr val="000000"/>
                </a:solidFill>
              </a:rPr>
              <a:t>2007 - Special thanks to Tori Stofferson, Kearney Public Schools</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2007 - Special thanks to Tori Stofferson, Kearney Public Schools</a:t>
            </a:r>
          </a:p>
        </p:txBody>
      </p:sp>
      <p:sp>
        <p:nvSpPr>
          <p:cNvPr id="7" name="Slide Number Placeholder 6"/>
          <p:cNvSpPr>
            <a:spLocks noGrp="1"/>
          </p:cNvSpPr>
          <p:nvPr>
            <p:ph type="sldNum" sz="quarter" idx="12"/>
          </p:nvPr>
        </p:nvSpPr>
        <p:spPr/>
        <p:txBody>
          <a:bodyPr/>
          <a:lstStyle/>
          <a:p>
            <a:pPr>
              <a:defRPr/>
            </a:pPr>
            <a:fld id="{A140DDA1-1467-47C9-981C-131E6800288B}" type="slidenum">
              <a:rPr lang="en-US" smtClean="0">
                <a:solidFill>
                  <a:srgbClr val="000000"/>
                </a:solidFill>
              </a:rPr>
              <a:pPr>
                <a:defRPr/>
              </a:pPr>
              <a:t>‹#›</a:t>
            </a:fld>
            <a:endParaRPr lang="en-US">
              <a:solidFill>
                <a:srgbClr val="000000"/>
              </a:solidFill>
            </a:endParaRPr>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r>
              <a:rPr lang="en-US">
                <a:solidFill>
                  <a:srgbClr val="000000"/>
                </a:solidFill>
              </a:rPr>
              <a:t>2007 - Special thanks to Tori Stofferson, Kearney Public Schools</a:t>
            </a:r>
          </a:p>
        </p:txBody>
      </p:sp>
      <p:sp>
        <p:nvSpPr>
          <p:cNvPr id="9" name="Slide Number Placeholder 8"/>
          <p:cNvSpPr>
            <a:spLocks noGrp="1"/>
          </p:cNvSpPr>
          <p:nvPr>
            <p:ph type="sldNum" sz="quarter" idx="12"/>
          </p:nvPr>
        </p:nvSpPr>
        <p:spPr/>
        <p:txBody>
          <a:bodyPr/>
          <a:lstStyle/>
          <a:p>
            <a:pPr>
              <a:defRPr/>
            </a:pPr>
            <a:fld id="{2A1BCA5A-9DE8-40B1-8CCD-3E16EC10D9A8}" type="slidenum">
              <a:rPr lang="en-US" smtClean="0">
                <a:solidFill>
                  <a:srgbClr val="000000"/>
                </a:solidFill>
              </a:rPr>
              <a:pPr>
                <a:defRPr/>
              </a:pPr>
              <a:t>‹#›</a:t>
            </a:fld>
            <a:endParaRPr lang="en-US">
              <a:solidFill>
                <a:srgbClr val="000000"/>
              </a:solidFill>
            </a:endParaRPr>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r>
              <a:rPr lang="en-US">
                <a:solidFill>
                  <a:srgbClr val="000000"/>
                </a:solidFill>
              </a:rPr>
              <a:t>2007 - Special thanks to Tori Stofferson, Kearney Public Schools</a:t>
            </a:r>
          </a:p>
        </p:txBody>
      </p:sp>
      <p:sp>
        <p:nvSpPr>
          <p:cNvPr id="5" name="Slide Number Placeholder 4"/>
          <p:cNvSpPr>
            <a:spLocks noGrp="1"/>
          </p:cNvSpPr>
          <p:nvPr>
            <p:ph type="sldNum" sz="quarter" idx="12"/>
          </p:nvPr>
        </p:nvSpPr>
        <p:spPr/>
        <p:txBody>
          <a:bodyPr/>
          <a:lstStyle/>
          <a:p>
            <a:pPr>
              <a:defRPr/>
            </a:pPr>
            <a:fld id="{54526869-FEC7-4749-89FE-2B285E0189A0}" type="slidenum">
              <a:rPr lang="en-US" smtClean="0">
                <a:solidFill>
                  <a:srgbClr val="000000"/>
                </a:solidFill>
              </a:rPr>
              <a:pPr>
                <a:defRPr/>
              </a:pPr>
              <a:t>‹#›</a:t>
            </a:fld>
            <a:endParaRPr lang="en-US">
              <a:solidFill>
                <a:srgbClr val="000000"/>
              </a:solidFill>
            </a:endParaRPr>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r>
              <a:rPr lang="en-US">
                <a:solidFill>
                  <a:srgbClr val="000000"/>
                </a:solidFill>
              </a:rPr>
              <a:t>2007 - Special thanks to Tori Stofferson, Kearney Public Schools</a:t>
            </a:r>
          </a:p>
        </p:txBody>
      </p:sp>
      <p:sp>
        <p:nvSpPr>
          <p:cNvPr id="4" name="Slide Number Placeholder 3"/>
          <p:cNvSpPr>
            <a:spLocks noGrp="1"/>
          </p:cNvSpPr>
          <p:nvPr>
            <p:ph type="sldNum" sz="quarter" idx="12"/>
          </p:nvPr>
        </p:nvSpPr>
        <p:spPr/>
        <p:txBody>
          <a:bodyPr/>
          <a:lstStyle/>
          <a:p>
            <a:pPr>
              <a:defRPr/>
            </a:pPr>
            <a:fld id="{EB0CE9C6-1E8C-4E00-8AF1-1CB7B79C895F}" type="slidenum">
              <a:rPr lang="en-US" smtClean="0">
                <a:solidFill>
                  <a:srgbClr val="000000"/>
                </a:solidFill>
              </a:rPr>
              <a:pPr>
                <a:defRPr/>
              </a:pPr>
              <a:t>‹#›</a:t>
            </a:fld>
            <a:endParaRPr lang="en-US">
              <a:solidFill>
                <a:srgbClr val="000000"/>
              </a:solidFill>
            </a:endParaRPr>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2007 - Special thanks to Tori Stofferson, Kearney Public Schools</a:t>
            </a: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pPr>
              <a:defRPr/>
            </a:pPr>
            <a:fld id="{F3019B44-5C95-42C9-9FD5-464B8028900F}" type="slidenum">
              <a:rPr lang="en-US" smtClean="0">
                <a:solidFill>
                  <a:srgbClr val="000000"/>
                </a:solidFill>
              </a:rPr>
              <a:pPr>
                <a:defRPr/>
              </a:pPr>
              <a:t>‹#›</a:t>
            </a:fld>
            <a:endParaRPr lang="en-US">
              <a:solidFill>
                <a:srgbClr val="000000"/>
              </a:solidFill>
            </a:endParaRP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2007 - Special thanks to Tori Stofferson, Kearney Public Schools</a:t>
            </a:r>
          </a:p>
        </p:txBody>
      </p:sp>
      <p:sp>
        <p:nvSpPr>
          <p:cNvPr id="7" name="Slide Number Placeholder 6"/>
          <p:cNvSpPr>
            <a:spLocks noGrp="1"/>
          </p:cNvSpPr>
          <p:nvPr>
            <p:ph type="sldNum" sz="quarter" idx="12"/>
          </p:nvPr>
        </p:nvSpPr>
        <p:spPr/>
        <p:txBody>
          <a:bodyPr/>
          <a:lstStyle/>
          <a:p>
            <a:pPr>
              <a:defRPr/>
            </a:pPr>
            <a:fld id="{D2C5654D-11D6-4B50-82A0-96151ADB6DCE}" type="slidenum">
              <a:rPr lang="en-US" smtClean="0">
                <a:solidFill>
                  <a:srgbClr val="000000"/>
                </a:solidFill>
              </a:rPr>
              <a:pPr>
                <a:defRPr/>
              </a:pPr>
              <a:t>‹#›</a:t>
            </a:fld>
            <a:endParaRPr lang="en-US">
              <a:solidFill>
                <a:srgbClr val="000000"/>
              </a:solidFill>
            </a:endParaRP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fontAlgn="base">
              <a:spcBef>
                <a:spcPct val="0"/>
              </a:spcBef>
              <a:spcAft>
                <a:spcPct val="0"/>
              </a:spcAft>
              <a:defRPr/>
            </a:pPr>
            <a:r>
              <a:rPr lang="en-US">
                <a:solidFill>
                  <a:srgbClr val="000000"/>
                </a:solidFill>
              </a:rPr>
              <a:t>2007 - Special thanks to Tori Stofferson, Kearney Public Schools</a:t>
            </a: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fontAlgn="base">
              <a:spcBef>
                <a:spcPct val="0"/>
              </a:spcBef>
              <a:spcAft>
                <a:spcPct val="0"/>
              </a:spcAft>
              <a:defRPr/>
            </a:pPr>
            <a:fld id="{7B7CE121-FAF8-4A85-9A51-F83CA47C4B92}"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ransition spd="slow">
    <p:random/>
  </p:transition>
  <p:hf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andrea@attackonasthma.or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mailto:carol.tucker@nebraska.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6"/>
          <p:cNvSpPr>
            <a:spLocks noGrp="1" noChangeArrowheads="1"/>
          </p:cNvSpPr>
          <p:nvPr>
            <p:ph type="sldNum" sz="quarter" idx="11"/>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E5FE31B2-430F-4823-9434-B185E32649EA}" type="slidenum">
              <a:rPr lang="en-US" altLang="en-US" sz="1200" smtClean="0">
                <a:solidFill>
                  <a:srgbClr val="000000"/>
                </a:solidFill>
              </a:rPr>
              <a:pPr eaLnBrk="1" hangingPunct="1">
                <a:spcBef>
                  <a:spcPct val="0"/>
                </a:spcBef>
                <a:buClrTx/>
                <a:buFontTx/>
                <a:buNone/>
              </a:pPr>
              <a:t>1</a:t>
            </a:fld>
            <a:endParaRPr lang="en-US" altLang="en-US" sz="1200" dirty="0">
              <a:solidFill>
                <a:srgbClr val="000000"/>
              </a:solidFill>
            </a:endParaRPr>
          </a:p>
        </p:txBody>
      </p:sp>
      <p:sp>
        <p:nvSpPr>
          <p:cNvPr id="7" name="Title 6">
            <a:extLst>
              <a:ext uri="{FF2B5EF4-FFF2-40B4-BE49-F238E27FC236}">
                <a16:creationId xmlns:a16="http://schemas.microsoft.com/office/drawing/2014/main" xmlns="" id="{CC20C495-877C-4BEF-9C12-4B53487ED6DB}"/>
              </a:ext>
            </a:extLst>
          </p:cNvPr>
          <p:cNvSpPr>
            <a:spLocks noGrp="1"/>
          </p:cNvSpPr>
          <p:nvPr>
            <p:ph type="title"/>
          </p:nvPr>
        </p:nvSpPr>
        <p:spPr>
          <a:xfrm>
            <a:off x="304799" y="4191000"/>
            <a:ext cx="6324600" cy="1645920"/>
          </a:xfrm>
        </p:spPr>
        <p:txBody>
          <a:bodyPr/>
          <a:lstStyle/>
          <a:p>
            <a:r>
              <a:rPr lang="en-US" altLang="en-US" b="1" dirty="0">
                <a:latin typeface="Verdana" panose="020B0604030504040204" pitchFamily="34" charset="0"/>
                <a:ea typeface="Verdana" panose="020B0604030504040204" pitchFamily="34" charset="0"/>
                <a:cs typeface="Verdana" panose="020B0604030504040204" pitchFamily="34" charset="0"/>
              </a:rPr>
              <a:t>Rule 59 Protocol</a:t>
            </a:r>
            <a:br>
              <a:rPr lang="en-US" altLang="en-US" b="1" dirty="0">
                <a:latin typeface="Verdana" panose="020B0604030504040204" pitchFamily="34" charset="0"/>
                <a:ea typeface="Verdana" panose="020B0604030504040204" pitchFamily="34" charset="0"/>
                <a:cs typeface="Verdana" panose="020B0604030504040204" pitchFamily="34" charset="0"/>
              </a:rPr>
            </a:br>
            <a:r>
              <a:rPr lang="en-US" altLang="en-US" b="1" dirty="0">
                <a:latin typeface="Verdana" panose="020B0604030504040204" pitchFamily="34" charset="0"/>
                <a:ea typeface="Verdana" panose="020B0604030504040204" pitchFamily="34" charset="0"/>
                <a:cs typeface="Verdana" panose="020B0604030504040204" pitchFamily="34" charset="0"/>
              </a:rPr>
              <a:t>General Staff Education</a:t>
            </a:r>
            <a:br>
              <a:rPr lang="en-US" altLang="en-US" b="1" dirty="0">
                <a:latin typeface="Verdana" panose="020B0604030504040204" pitchFamily="34" charset="0"/>
                <a:ea typeface="Verdana" panose="020B0604030504040204" pitchFamily="34" charset="0"/>
                <a:cs typeface="Verdana" panose="020B0604030504040204" pitchFamily="34" charset="0"/>
              </a:rPr>
            </a:br>
            <a:endParaRPr lang="en-US" dirty="0"/>
          </a:p>
        </p:txBody>
      </p:sp>
      <p:sp>
        <p:nvSpPr>
          <p:cNvPr id="3" name="TextBox 2"/>
          <p:cNvSpPr txBox="1"/>
          <p:nvPr/>
        </p:nvSpPr>
        <p:spPr>
          <a:xfrm>
            <a:off x="7446046" y="1704260"/>
            <a:ext cx="1371600" cy="3693319"/>
          </a:xfrm>
          <a:prstGeom prst="rect">
            <a:avLst/>
          </a:prstGeom>
          <a:noFill/>
        </p:spPr>
        <p:txBody>
          <a:bodyPr wrap="square" rtlCol="0">
            <a:spAutoFit/>
          </a:bodyPr>
          <a:lstStyle/>
          <a:p>
            <a:pPr algn="ctr">
              <a:lnSpc>
                <a:spcPct val="200000"/>
              </a:lnSpc>
            </a:pPr>
            <a:r>
              <a:rPr lang="en-US" altLang="en-US" dirty="0">
                <a:solidFill>
                  <a:schemeClr val="bg1"/>
                </a:solidFill>
                <a:latin typeface="Aharoni" panose="02010803020104030203" pitchFamily="2" charset="-79"/>
                <a:ea typeface="Verdana" panose="020B0604030504040204" pitchFamily="34" charset="0"/>
                <a:cs typeface="Aharoni" panose="02010803020104030203" pitchFamily="2" charset="-79"/>
              </a:rPr>
              <a:t>What </a:t>
            </a:r>
            <a:r>
              <a:rPr lang="en-US" altLang="en-US" u="sng" dirty="0">
                <a:solidFill>
                  <a:schemeClr val="bg1"/>
                </a:solidFill>
                <a:latin typeface="Aharoni" panose="02010803020104030203" pitchFamily="2" charset="-79"/>
                <a:ea typeface="Verdana" panose="020B0604030504040204" pitchFamily="34" charset="0"/>
                <a:cs typeface="Aharoni" panose="02010803020104030203" pitchFamily="2" charset="-79"/>
              </a:rPr>
              <a:t>EVERY</a:t>
            </a:r>
            <a:r>
              <a:rPr lang="en-US" altLang="en-US" dirty="0">
                <a:solidFill>
                  <a:schemeClr val="bg1"/>
                </a:solidFill>
                <a:latin typeface="Aharoni" panose="02010803020104030203" pitchFamily="2" charset="-79"/>
                <a:ea typeface="Verdana" panose="020B0604030504040204" pitchFamily="34" charset="0"/>
                <a:cs typeface="Aharoni" panose="02010803020104030203" pitchFamily="2" charset="-79"/>
              </a:rPr>
              <a:t> school employee should know.</a:t>
            </a:r>
          </a:p>
          <a:p>
            <a:pPr algn="ctr"/>
            <a:endParaRPr lang="en-US" dirty="0">
              <a:solidFill>
                <a:schemeClr val="bg1"/>
              </a:solidFill>
            </a:endParaRPr>
          </a:p>
        </p:txBody>
      </p:sp>
      <p:pic>
        <p:nvPicPr>
          <p:cNvPr id="4" name="Picture 3">
            <a:extLst>
              <a:ext uri="{FF2B5EF4-FFF2-40B4-BE49-F238E27FC236}">
                <a16:creationId xmlns:a16="http://schemas.microsoft.com/office/drawing/2014/main" xmlns="" id="{E08C8524-4F7D-4341-BA49-66A3A124AA35}"/>
              </a:ext>
            </a:extLst>
          </p:cNvPr>
          <p:cNvPicPr>
            <a:picLocks noChangeAspect="1"/>
          </p:cNvPicPr>
          <p:nvPr/>
        </p:nvPicPr>
        <p:blipFill>
          <a:blip r:embed="rId3"/>
          <a:stretch>
            <a:fillRect/>
          </a:stretch>
        </p:blipFill>
        <p:spPr>
          <a:xfrm>
            <a:off x="398315" y="1790700"/>
            <a:ext cx="6383485" cy="1447800"/>
          </a:xfrm>
          <a:prstGeom prst="rect">
            <a:avLst/>
          </a:prstGeom>
        </p:spPr>
      </p:pic>
    </p:spTree>
    <p:extLst>
      <p:ext uri="{BB962C8B-B14F-4D97-AF65-F5344CB8AC3E}">
        <p14:creationId xmlns:p14="http://schemas.microsoft.com/office/powerpoint/2010/main" val="518713784"/>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sz="half" idx="1"/>
          </p:nvPr>
        </p:nvSpPr>
        <p:spPr>
          <a:xfrm>
            <a:off x="343678" y="3368040"/>
            <a:ext cx="4154488" cy="3124200"/>
          </a:xfrm>
        </p:spPr>
        <p:txBody>
          <a:bodyPr>
            <a:normAutofit/>
          </a:bodyPr>
          <a:lstStyle/>
          <a:p>
            <a:pPr eaLnBrk="1" hangingPunct="1">
              <a:lnSpc>
                <a:spcPct val="80000"/>
              </a:lnSpc>
            </a:pPr>
            <a:r>
              <a:rPr lang="en-US" altLang="en-US" sz="1600" dirty="0">
                <a:latin typeface="Verdana" panose="020B0604030504040204" pitchFamily="34" charset="0"/>
                <a:ea typeface="Verdana" panose="020B0604030504040204" pitchFamily="34" charset="0"/>
                <a:cs typeface="Verdana" panose="020B0604030504040204" pitchFamily="34" charset="0"/>
              </a:rPr>
              <a:t>Tobacco smoke</a:t>
            </a:r>
          </a:p>
          <a:p>
            <a:pPr eaLnBrk="1" hangingPunct="1">
              <a:lnSpc>
                <a:spcPct val="80000"/>
              </a:lnSpc>
            </a:pPr>
            <a:r>
              <a:rPr lang="en-US" altLang="en-US" sz="1600" dirty="0">
                <a:latin typeface="Verdana" panose="020B0604030504040204" pitchFamily="34" charset="0"/>
                <a:ea typeface="Verdana" panose="020B0604030504040204" pitchFamily="34" charset="0"/>
                <a:cs typeface="Verdana" panose="020B0604030504040204" pitchFamily="34" charset="0"/>
              </a:rPr>
              <a:t>Mold and mildew</a:t>
            </a:r>
          </a:p>
          <a:p>
            <a:pPr eaLnBrk="1" hangingPunct="1">
              <a:lnSpc>
                <a:spcPct val="80000"/>
              </a:lnSpc>
            </a:pPr>
            <a:r>
              <a:rPr lang="en-US" altLang="en-US" sz="1600" dirty="0">
                <a:latin typeface="Verdana" panose="020B0604030504040204" pitchFamily="34" charset="0"/>
                <a:ea typeface="Verdana" panose="020B0604030504040204" pitchFamily="34" charset="0"/>
                <a:cs typeface="Verdana" panose="020B0604030504040204" pitchFamily="34" charset="0"/>
              </a:rPr>
              <a:t>Pollutants resulting from poor ventilation</a:t>
            </a:r>
          </a:p>
          <a:p>
            <a:pPr eaLnBrk="1" hangingPunct="1">
              <a:lnSpc>
                <a:spcPct val="80000"/>
              </a:lnSpc>
            </a:pPr>
            <a:r>
              <a:rPr lang="en-US" altLang="en-US" sz="1600" dirty="0">
                <a:latin typeface="Verdana" panose="020B0604030504040204" pitchFamily="34" charset="0"/>
                <a:ea typeface="Verdana" panose="020B0604030504040204" pitchFamily="34" charset="0"/>
                <a:cs typeface="Verdana" panose="020B0604030504040204" pitchFamily="34" charset="0"/>
              </a:rPr>
              <a:t>Pets with fur or feathers</a:t>
            </a:r>
          </a:p>
          <a:p>
            <a:pPr eaLnBrk="1" hangingPunct="1">
              <a:lnSpc>
                <a:spcPct val="80000"/>
              </a:lnSpc>
            </a:pPr>
            <a:r>
              <a:rPr lang="en-US" altLang="en-US" sz="1600" dirty="0">
                <a:latin typeface="Verdana" panose="020B0604030504040204" pitchFamily="34" charset="0"/>
                <a:ea typeface="Verdana" panose="020B0604030504040204" pitchFamily="34" charset="0"/>
                <a:cs typeface="Verdana" panose="020B0604030504040204" pitchFamily="34" charset="0"/>
              </a:rPr>
              <a:t>Cockroach or mouse droppings</a:t>
            </a:r>
          </a:p>
          <a:p>
            <a:pPr eaLnBrk="1" hangingPunct="1">
              <a:lnSpc>
                <a:spcPct val="80000"/>
              </a:lnSpc>
            </a:pPr>
            <a:r>
              <a:rPr lang="en-US" altLang="en-US" sz="1600" u="sng" dirty="0">
                <a:latin typeface="Verdana" panose="020B0604030504040204" pitchFamily="34" charset="0"/>
                <a:ea typeface="Verdana" panose="020B0604030504040204" pitchFamily="34" charset="0"/>
                <a:cs typeface="Verdana" panose="020B0604030504040204" pitchFamily="34" charset="0"/>
              </a:rPr>
              <a:t>Strong Odors</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a:t>
            </a:r>
            <a:r>
              <a:rPr lang="en-US" altLang="en-US" sz="1600" i="1" dirty="0">
                <a:solidFill>
                  <a:srgbClr val="FF0066"/>
                </a:solidFill>
                <a:latin typeface="Verdana" panose="020B0604030504040204" pitchFamily="34" charset="0"/>
                <a:ea typeface="Verdana" panose="020B0604030504040204" pitchFamily="34" charset="0"/>
                <a:cs typeface="Verdana" panose="020B0604030504040204" pitchFamily="34" charset="0"/>
              </a:rPr>
              <a:t>chemicals, cleaning agents, paint, air fresheners, perfumes, dry erase markers, magic markers, glue/paste, fumes from soldering or welding</a:t>
            </a:r>
            <a:r>
              <a:rPr lang="en-US" altLang="en-US" sz="1600" i="1" dirty="0">
                <a:latin typeface="Verdana" panose="020B0604030504040204" pitchFamily="34" charset="0"/>
                <a:ea typeface="Verdana" panose="020B0604030504040204" pitchFamily="34" charset="0"/>
                <a:cs typeface="Verdana" panose="020B0604030504040204" pitchFamily="34" charset="0"/>
              </a:rPr>
              <a:t>)</a:t>
            </a:r>
          </a:p>
        </p:txBody>
      </p:sp>
      <p:sp>
        <p:nvSpPr>
          <p:cNvPr id="13317" name="Rectangle 5"/>
          <p:cNvSpPr>
            <a:spLocks noGrp="1" noChangeArrowheads="1"/>
          </p:cNvSpPr>
          <p:nvPr>
            <p:ph sz="half" idx="2"/>
          </p:nvPr>
        </p:nvSpPr>
        <p:spPr>
          <a:xfrm>
            <a:off x="4765107" y="3402797"/>
            <a:ext cx="3767138" cy="3124200"/>
          </a:xfrm>
        </p:spPr>
        <p:txBody>
          <a:bodyPr/>
          <a:lstStyle/>
          <a:p>
            <a:pPr>
              <a:lnSpc>
                <a:spcPct val="80000"/>
              </a:lnSpc>
            </a:pPr>
            <a:r>
              <a:rPr lang="en-US" altLang="en-US" sz="1600" dirty="0">
                <a:latin typeface="Verdana" panose="020B0604030504040204" pitchFamily="34" charset="0"/>
                <a:ea typeface="Verdana" panose="020B0604030504040204" pitchFamily="34" charset="0"/>
                <a:cs typeface="Verdana" panose="020B0604030504040204" pitchFamily="34" charset="0"/>
              </a:rPr>
              <a:t>Exercise</a:t>
            </a:r>
          </a:p>
          <a:p>
            <a:pPr eaLnBrk="1" hangingPunct="1">
              <a:lnSpc>
                <a:spcPct val="80000"/>
              </a:lnSpc>
            </a:pPr>
            <a:r>
              <a:rPr lang="en-US" altLang="en-US" sz="1600" dirty="0">
                <a:latin typeface="Verdana" panose="020B0604030504040204" pitchFamily="34" charset="0"/>
                <a:ea typeface="Verdana" panose="020B0604030504040204" pitchFamily="34" charset="0"/>
                <a:cs typeface="Verdana" panose="020B0604030504040204" pitchFamily="34" charset="0"/>
              </a:rPr>
              <a:t>Cold / damp weather</a:t>
            </a:r>
          </a:p>
          <a:p>
            <a:pPr eaLnBrk="1" hangingPunct="1">
              <a:lnSpc>
                <a:spcPct val="80000"/>
              </a:lnSpc>
            </a:pPr>
            <a:r>
              <a:rPr lang="en-US" altLang="en-US" sz="1600" dirty="0">
                <a:latin typeface="Verdana" panose="020B0604030504040204" pitchFamily="34" charset="0"/>
                <a:ea typeface="Verdana" panose="020B0604030504040204" pitchFamily="34" charset="0"/>
                <a:cs typeface="Verdana" panose="020B0604030504040204" pitchFamily="34" charset="0"/>
              </a:rPr>
              <a:t>Extreme emotional expression (stress, anxiety, anger or crying)</a:t>
            </a:r>
          </a:p>
          <a:p>
            <a:pPr eaLnBrk="1" hangingPunct="1">
              <a:lnSpc>
                <a:spcPct val="80000"/>
              </a:lnSpc>
            </a:pPr>
            <a:r>
              <a:rPr lang="en-US" altLang="en-US" sz="1600" dirty="0">
                <a:latin typeface="Verdana" panose="020B0604030504040204" pitchFamily="34" charset="0"/>
                <a:ea typeface="Verdana" panose="020B0604030504040204" pitchFamily="34" charset="0"/>
                <a:cs typeface="Verdana" panose="020B0604030504040204" pitchFamily="34" charset="0"/>
              </a:rPr>
              <a:t>Mechanical responses such as prolonged sneezing, yelling or laughing</a:t>
            </a:r>
          </a:p>
          <a:p>
            <a:pPr eaLnBrk="1" hangingPunct="1">
              <a:lnSpc>
                <a:spcPct val="80000"/>
              </a:lnSpc>
            </a:pPr>
            <a:r>
              <a:rPr lang="en-US" altLang="en-US" sz="1600" dirty="0">
                <a:latin typeface="Verdana" panose="020B0604030504040204" pitchFamily="34" charset="0"/>
                <a:ea typeface="Verdana" panose="020B0604030504040204" pitchFamily="34" charset="0"/>
                <a:cs typeface="Verdana" panose="020B0604030504040204" pitchFamily="34" charset="0"/>
              </a:rPr>
              <a:t>Common cold, influenza or other respiratory infections </a:t>
            </a:r>
          </a:p>
          <a:p>
            <a:pPr eaLnBrk="1" hangingPunct="1">
              <a:lnSpc>
                <a:spcPct val="80000"/>
              </a:lnSpc>
            </a:pPr>
            <a:r>
              <a:rPr lang="en-US" altLang="en-US" sz="1600" dirty="0">
                <a:latin typeface="Verdana" panose="020B0604030504040204" pitchFamily="34" charset="0"/>
                <a:ea typeface="Verdana" panose="020B0604030504040204" pitchFamily="34" charset="0"/>
                <a:cs typeface="Verdana" panose="020B0604030504040204" pitchFamily="34" charset="0"/>
              </a:rPr>
              <a:t>Certain foods –peanuts, milk, soy, shellfish, eggs</a:t>
            </a:r>
          </a:p>
          <a:p>
            <a:pPr eaLnBrk="1" hangingPunct="1">
              <a:lnSpc>
                <a:spcPct val="80000"/>
              </a:lnSpc>
              <a:buFont typeface="Wingdings" pitchFamily="2" charset="2"/>
              <a:buNone/>
            </a:pPr>
            <a:endParaRPr lang="en-US" altLang="en-US" sz="1700" dirty="0"/>
          </a:p>
        </p:txBody>
      </p:sp>
      <p:sp>
        <p:nvSpPr>
          <p:cNvPr id="13314" name="Slide Number Placeholder 6"/>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5D935944-8574-4F7E-8F29-77AAE916F0A0}" type="slidenum">
              <a:rPr lang="en-US" altLang="en-US" sz="1200" smtClean="0">
                <a:solidFill>
                  <a:srgbClr val="000000"/>
                </a:solidFill>
              </a:rPr>
              <a:pPr eaLnBrk="1" hangingPunct="1">
                <a:spcBef>
                  <a:spcPct val="0"/>
                </a:spcBef>
                <a:buClrTx/>
                <a:buFontTx/>
                <a:buNone/>
              </a:pPr>
              <a:t>10</a:t>
            </a:fld>
            <a:endParaRPr lang="en-US" altLang="en-US" sz="1200">
              <a:solidFill>
                <a:srgbClr val="000000"/>
              </a:solidFill>
            </a:endParaRPr>
          </a:p>
        </p:txBody>
      </p:sp>
      <p:sp>
        <p:nvSpPr>
          <p:cNvPr id="13315" name="Rectangle 2"/>
          <p:cNvSpPr>
            <a:spLocks noGrp="1" noChangeArrowheads="1"/>
          </p:cNvSpPr>
          <p:nvPr>
            <p:ph type="title"/>
          </p:nvPr>
        </p:nvSpPr>
        <p:spPr/>
        <p:txBody>
          <a:bodyPr/>
          <a:lstStyle/>
          <a:p>
            <a:pPr eaLnBrk="1" hangingPunct="1"/>
            <a:r>
              <a:rPr lang="en-US" altLang="en-US" dirty="0"/>
              <a:t>Asthma Triggers</a:t>
            </a:r>
          </a:p>
        </p:txBody>
      </p:sp>
      <p:pic>
        <p:nvPicPr>
          <p:cNvPr id="2" name="Picture 1">
            <a:extLst>
              <a:ext uri="{FF2B5EF4-FFF2-40B4-BE49-F238E27FC236}">
                <a16:creationId xmlns:a16="http://schemas.microsoft.com/office/drawing/2014/main" xmlns="" id="{21DE2012-0759-4D7F-B06B-5E5CF78A7C4A}"/>
              </a:ext>
            </a:extLst>
          </p:cNvPr>
          <p:cNvPicPr>
            <a:picLocks noChangeAspect="1"/>
          </p:cNvPicPr>
          <p:nvPr/>
        </p:nvPicPr>
        <p:blipFill>
          <a:blip r:embed="rId3"/>
          <a:stretch>
            <a:fillRect/>
          </a:stretch>
        </p:blipFill>
        <p:spPr>
          <a:xfrm>
            <a:off x="276317" y="1730827"/>
            <a:ext cx="2737499" cy="1317173"/>
          </a:xfrm>
          <a:prstGeom prst="rect">
            <a:avLst/>
          </a:prstGeom>
        </p:spPr>
      </p:pic>
      <p:pic>
        <p:nvPicPr>
          <p:cNvPr id="4" name="Picture 3">
            <a:extLst>
              <a:ext uri="{FF2B5EF4-FFF2-40B4-BE49-F238E27FC236}">
                <a16:creationId xmlns:a16="http://schemas.microsoft.com/office/drawing/2014/main" xmlns="" id="{1B5C95E3-E244-4705-BE0E-08F6A9864B09}"/>
              </a:ext>
            </a:extLst>
          </p:cNvPr>
          <p:cNvPicPr>
            <a:picLocks noChangeAspect="1"/>
          </p:cNvPicPr>
          <p:nvPr/>
        </p:nvPicPr>
        <p:blipFill>
          <a:blip r:embed="rId4"/>
          <a:stretch>
            <a:fillRect/>
          </a:stretch>
        </p:blipFill>
        <p:spPr>
          <a:xfrm>
            <a:off x="3253435" y="1730827"/>
            <a:ext cx="2636389" cy="1317173"/>
          </a:xfrm>
          <a:prstGeom prst="rect">
            <a:avLst/>
          </a:prstGeom>
        </p:spPr>
      </p:pic>
      <p:pic>
        <p:nvPicPr>
          <p:cNvPr id="5" name="Picture 4">
            <a:extLst>
              <a:ext uri="{FF2B5EF4-FFF2-40B4-BE49-F238E27FC236}">
                <a16:creationId xmlns:a16="http://schemas.microsoft.com/office/drawing/2014/main" xmlns="" id="{7741E1EF-2AC5-4AA2-91C4-7BD175F1D6CD}"/>
              </a:ext>
            </a:extLst>
          </p:cNvPr>
          <p:cNvPicPr>
            <a:picLocks noChangeAspect="1"/>
          </p:cNvPicPr>
          <p:nvPr/>
        </p:nvPicPr>
        <p:blipFill>
          <a:blip r:embed="rId5"/>
          <a:stretch>
            <a:fillRect/>
          </a:stretch>
        </p:blipFill>
        <p:spPr>
          <a:xfrm rot="10800000" flipV="1">
            <a:off x="6108302" y="1730826"/>
            <a:ext cx="2774578" cy="1317174"/>
          </a:xfrm>
          <a:prstGeom prst="rect">
            <a:avLst/>
          </a:prstGeom>
        </p:spPr>
      </p:pic>
    </p:spTree>
    <p:extLst>
      <p:ext uri="{BB962C8B-B14F-4D97-AF65-F5344CB8AC3E}">
        <p14:creationId xmlns:p14="http://schemas.microsoft.com/office/powerpoint/2010/main" val="3407908538"/>
      </p:ext>
    </p:extLst>
  </p:cSld>
  <p:clrMapOvr>
    <a:masterClrMapping/>
  </p:clrMapOvr>
  <p:transition spd="slow">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381000" y="1680443"/>
            <a:ext cx="7924800" cy="4648200"/>
          </a:xfrm>
        </p:spPr>
        <p:txBody>
          <a:bodyPr>
            <a:normAutofit fontScale="92500" lnSpcReduction="10000"/>
          </a:bodyPr>
          <a:lstStyle/>
          <a:p>
            <a:pPr eaLnBrk="1" hangingPunct="1">
              <a:lnSpc>
                <a:spcPct val="80000"/>
              </a:lnSpc>
              <a:buFont typeface="Wingdings" pitchFamily="2" charset="2"/>
              <a:buNone/>
            </a:pPr>
            <a:endParaRPr lang="en-US" altLang="en-US" sz="1800" dirty="0"/>
          </a:p>
          <a:p>
            <a:pPr eaLnBrk="1" hangingPunct="1">
              <a:lnSpc>
                <a:spcPct val="80000"/>
              </a:lnSpc>
              <a:buFont typeface="Wingdings" pitchFamily="2" charset="2"/>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Establish and enforce a tobacco-free policy that prohibits tobacco use on all school property and in school vehicles</a:t>
            </a:r>
          </a:p>
          <a:p>
            <a:pPr eaLnBrk="1" hangingPunct="1">
              <a:lnSpc>
                <a:spcPct val="80000"/>
              </a:lnSpc>
              <a:buFont typeface="Wingdings" pitchFamily="2" charset="2"/>
              <a:buNone/>
            </a:pPr>
            <a:endParaRPr lang="en-US" altLang="en-US" sz="12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Establish no-idling policy for all vehicles on school property</a:t>
            </a:r>
          </a:p>
          <a:p>
            <a:pPr eaLnBrk="1" hangingPunct="1">
              <a:lnSpc>
                <a:spcPct val="80000"/>
              </a:lnSpc>
            </a:pPr>
            <a:endParaRPr lang="en-US" altLang="en-US" sz="12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Provide adequate ventilation, low humidity, and good air circulation</a:t>
            </a:r>
          </a:p>
          <a:p>
            <a:pPr eaLnBrk="1" hangingPunct="1">
              <a:lnSpc>
                <a:spcPct val="80000"/>
              </a:lnSpc>
            </a:pPr>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Clean the classroom regularly, avoiding sprays and harsh cleaning solutions</a:t>
            </a:r>
          </a:p>
          <a:p>
            <a:pPr eaLnBrk="1" hangingPunct="1">
              <a:lnSpc>
                <a:spcPct val="80000"/>
              </a:lnSpc>
            </a:pPr>
            <a:endParaRPr lang="en-US" altLang="en-US" sz="12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Remove or cover volatile materials in arts and science areas</a:t>
            </a:r>
          </a:p>
          <a:p>
            <a:pPr eaLnBrk="1" hangingPunct="1">
              <a:lnSpc>
                <a:spcPct val="80000"/>
              </a:lnSpc>
            </a:pPr>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Avoid using products that have strong fumes/odors or dust residue (certain pens, glues, paints, candles, air fresheners, perfumes, and chalk)</a:t>
            </a:r>
          </a:p>
          <a:p>
            <a:pPr eaLnBrk="1" hangingPunct="1">
              <a:lnSpc>
                <a:spcPct val="80000"/>
              </a:lnSpc>
            </a:pPr>
            <a:endParaRPr lang="en-US" altLang="en-US" sz="12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Keep classrooms free from pets and plants</a:t>
            </a:r>
          </a:p>
          <a:p>
            <a:pPr eaLnBrk="1" hangingPunct="1">
              <a:lnSpc>
                <a:spcPct val="80000"/>
              </a:lnSpc>
              <a:buFont typeface="Wingdings" pitchFamily="2" charset="2"/>
              <a:buNone/>
            </a:pPr>
            <a:endParaRPr lang="en-US" altLang="en-US" sz="1600" dirty="0"/>
          </a:p>
        </p:txBody>
      </p:sp>
      <p:sp>
        <p:nvSpPr>
          <p:cNvPr id="14338"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631B4EFF-7AEB-4538-B0D8-C90E5AA5B77E}" type="slidenum">
              <a:rPr lang="en-US" altLang="en-US" sz="1200" smtClean="0">
                <a:solidFill>
                  <a:srgbClr val="000000"/>
                </a:solidFill>
              </a:rPr>
              <a:pPr eaLnBrk="1" hangingPunct="1">
                <a:spcBef>
                  <a:spcPct val="0"/>
                </a:spcBef>
                <a:buClrTx/>
                <a:buFontTx/>
                <a:buNone/>
              </a:pPr>
              <a:t>11</a:t>
            </a:fld>
            <a:endParaRPr lang="en-US" altLang="en-US" sz="1200">
              <a:solidFill>
                <a:srgbClr val="000000"/>
              </a:solidFill>
            </a:endParaRPr>
          </a:p>
        </p:txBody>
      </p:sp>
      <p:sp>
        <p:nvSpPr>
          <p:cNvPr id="14339" name="Rectangle 2"/>
          <p:cNvSpPr>
            <a:spLocks noGrp="1" noChangeArrowheads="1"/>
          </p:cNvSpPr>
          <p:nvPr>
            <p:ph type="title"/>
          </p:nvPr>
        </p:nvSpPr>
        <p:spPr>
          <a:xfrm>
            <a:off x="609600" y="228600"/>
            <a:ext cx="8001000" cy="1066800"/>
          </a:xfrm>
        </p:spPr>
        <p:txBody>
          <a:bodyPr>
            <a:normAutofit fontScale="90000"/>
          </a:bodyPr>
          <a:lstStyle/>
          <a:p>
            <a:pPr eaLnBrk="1" hangingPunct="1"/>
            <a:r>
              <a:rPr lang="en-US" altLang="en-US" sz="3400" dirty="0"/>
              <a:t/>
            </a:r>
            <a:br>
              <a:rPr lang="en-US" altLang="en-US" sz="3400" dirty="0"/>
            </a:br>
            <a:r>
              <a:rPr lang="en-US" altLang="en-US" sz="3200" dirty="0"/>
              <a:t>What </a:t>
            </a:r>
            <a:r>
              <a:rPr lang="en-US" altLang="en-US" sz="3200" b="1" u="sng" dirty="0"/>
              <a:t>YOU</a:t>
            </a:r>
            <a:r>
              <a:rPr lang="en-US" altLang="en-US" sz="3200" dirty="0"/>
              <a:t> can do to reduce and/or eliminate triggers in your school…</a:t>
            </a:r>
          </a:p>
        </p:txBody>
      </p:sp>
    </p:spTree>
    <p:extLst>
      <p:ext uri="{BB962C8B-B14F-4D97-AF65-F5344CB8AC3E}">
        <p14:creationId xmlns:p14="http://schemas.microsoft.com/office/powerpoint/2010/main" val="18187861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Clr clrSpc="rgb" dir="cw">
                                      <p:cBhvr override="childStyle">
                                        <p:cTn id="6" dur="200" fill="hold"/>
                                        <p:tgtEl>
                                          <p:spTgt spid="21507">
                                            <p:txEl>
                                              <p:pRg st="2" end="2"/>
                                            </p:txEl>
                                          </p:spTgt>
                                        </p:tgtEl>
                                        <p:attrNameLst>
                                          <p:attrName>style.color</p:attrName>
                                        </p:attrNameLst>
                                      </p:cBhvr>
                                      <p:to>
                                        <a:schemeClr val="accent2"/>
                                      </p:to>
                                    </p:animClr>
                                    <p:animClr clrSpc="rgb" dir="cw">
                                      <p:cBhvr>
                                        <p:cTn id="7" dur="200" fill="hold"/>
                                        <p:tgtEl>
                                          <p:spTgt spid="21507">
                                            <p:txEl>
                                              <p:pRg st="2" end="2"/>
                                            </p:txEl>
                                          </p:spTgt>
                                        </p:tgtEl>
                                        <p:attrNameLst>
                                          <p:attrName>fillcolor</p:attrName>
                                        </p:attrNameLst>
                                      </p:cBhvr>
                                      <p:to>
                                        <a:schemeClr val="accent2"/>
                                      </p:to>
                                    </p:animClr>
                                    <p:set>
                                      <p:cBhvr>
                                        <p:cTn id="8" dur="200" fill="hold"/>
                                        <p:tgtEl>
                                          <p:spTgt spid="21507">
                                            <p:txEl>
                                              <p:pRg st="2" end="2"/>
                                            </p:txEl>
                                          </p:spTgt>
                                        </p:tgtEl>
                                        <p:attrNameLst>
                                          <p:attrName>fill.type</p:attrName>
                                        </p:attrNameLst>
                                      </p:cBhvr>
                                      <p:to>
                                        <p:strVal val="solid"/>
                                      </p:to>
                                    </p:set>
                                    <p:set>
                                      <p:cBhvr>
                                        <p:cTn id="9" dur="200" fill="hold"/>
                                        <p:tgtEl>
                                          <p:spTgt spid="21507">
                                            <p:txEl>
                                              <p:pRg st="2" end="2"/>
                                            </p:txEl>
                                          </p:spTgt>
                                        </p:tgtEl>
                                        <p:attrNameLst>
                                          <p:attrName>fill.on</p:attrName>
                                        </p:attrNameLst>
                                      </p:cBhvr>
                                      <p:to>
                                        <p:strVal val="true"/>
                                      </p:to>
                                    </p:set>
                                    <p:animRot by="120000">
                                      <p:cBhvr>
                                        <p:cTn id="10" dur="200" fill="hold">
                                          <p:stCondLst>
                                            <p:cond delay="0"/>
                                          </p:stCondLst>
                                        </p:cTn>
                                        <p:tgtEl>
                                          <p:spTgt spid="21507">
                                            <p:txEl>
                                              <p:pRg st="2" end="2"/>
                                            </p:txEl>
                                          </p:spTgt>
                                        </p:tgtEl>
                                        <p:attrNameLst>
                                          <p:attrName>r</p:attrName>
                                        </p:attrNameLst>
                                      </p:cBhvr>
                                    </p:animRot>
                                    <p:animRot by="-240000">
                                      <p:cBhvr>
                                        <p:cTn id="11" dur="400" fill="hold">
                                          <p:stCondLst>
                                            <p:cond delay="400"/>
                                          </p:stCondLst>
                                        </p:cTn>
                                        <p:tgtEl>
                                          <p:spTgt spid="21507">
                                            <p:txEl>
                                              <p:pRg st="2" end="2"/>
                                            </p:txEl>
                                          </p:spTgt>
                                        </p:tgtEl>
                                        <p:attrNameLst>
                                          <p:attrName>r</p:attrName>
                                        </p:attrNameLst>
                                      </p:cBhvr>
                                    </p:animRot>
                                    <p:animRot by="240000">
                                      <p:cBhvr>
                                        <p:cTn id="12" dur="400" fill="hold">
                                          <p:stCondLst>
                                            <p:cond delay="800"/>
                                          </p:stCondLst>
                                        </p:cTn>
                                        <p:tgtEl>
                                          <p:spTgt spid="21507">
                                            <p:txEl>
                                              <p:pRg st="2" end="2"/>
                                            </p:txEl>
                                          </p:spTgt>
                                        </p:tgtEl>
                                        <p:attrNameLst>
                                          <p:attrName>r</p:attrName>
                                        </p:attrNameLst>
                                      </p:cBhvr>
                                    </p:animRot>
                                    <p:animRot by="-240000">
                                      <p:cBhvr>
                                        <p:cTn id="13" dur="400" fill="hold">
                                          <p:stCondLst>
                                            <p:cond delay="1200"/>
                                          </p:stCondLst>
                                        </p:cTn>
                                        <p:tgtEl>
                                          <p:spTgt spid="21507">
                                            <p:txEl>
                                              <p:pRg st="2" end="2"/>
                                            </p:txEl>
                                          </p:spTgt>
                                        </p:tgtEl>
                                        <p:attrNameLst>
                                          <p:attrName>r</p:attrName>
                                        </p:attrNameLst>
                                      </p:cBhvr>
                                    </p:animRot>
                                    <p:animRot by="120000">
                                      <p:cBhvr>
                                        <p:cTn id="14" dur="400" fill="hold">
                                          <p:stCondLst>
                                            <p:cond delay="1600"/>
                                          </p:stCondLst>
                                        </p:cTn>
                                        <p:tgtEl>
                                          <p:spTgt spid="21507">
                                            <p:txEl>
                                              <p:pRg st="2" end="2"/>
                                            </p:txEl>
                                          </p:spTgt>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2" presetClass="emph" presetSubtype="0" fill="hold" grpId="0" nodeType="clickEffect">
                                  <p:stCondLst>
                                    <p:cond delay="0"/>
                                  </p:stCondLst>
                                  <p:childTnLst>
                                    <p:animClr clrSpc="rgb" dir="cw">
                                      <p:cBhvr override="childStyle">
                                        <p:cTn id="18" dur="200" fill="hold"/>
                                        <p:tgtEl>
                                          <p:spTgt spid="21507">
                                            <p:txEl>
                                              <p:pRg st="4" end="4"/>
                                            </p:txEl>
                                          </p:spTgt>
                                        </p:tgtEl>
                                        <p:attrNameLst>
                                          <p:attrName>style.color</p:attrName>
                                        </p:attrNameLst>
                                      </p:cBhvr>
                                      <p:to>
                                        <a:schemeClr val="accent2"/>
                                      </p:to>
                                    </p:animClr>
                                    <p:animClr clrSpc="rgb" dir="cw">
                                      <p:cBhvr>
                                        <p:cTn id="19" dur="200" fill="hold"/>
                                        <p:tgtEl>
                                          <p:spTgt spid="21507">
                                            <p:txEl>
                                              <p:pRg st="4" end="4"/>
                                            </p:txEl>
                                          </p:spTgt>
                                        </p:tgtEl>
                                        <p:attrNameLst>
                                          <p:attrName>fillcolor</p:attrName>
                                        </p:attrNameLst>
                                      </p:cBhvr>
                                      <p:to>
                                        <a:schemeClr val="accent2"/>
                                      </p:to>
                                    </p:animClr>
                                    <p:set>
                                      <p:cBhvr>
                                        <p:cTn id="20" dur="200" fill="hold"/>
                                        <p:tgtEl>
                                          <p:spTgt spid="21507">
                                            <p:txEl>
                                              <p:pRg st="4" end="4"/>
                                            </p:txEl>
                                          </p:spTgt>
                                        </p:tgtEl>
                                        <p:attrNameLst>
                                          <p:attrName>fill.type</p:attrName>
                                        </p:attrNameLst>
                                      </p:cBhvr>
                                      <p:to>
                                        <p:strVal val="solid"/>
                                      </p:to>
                                    </p:set>
                                    <p:set>
                                      <p:cBhvr>
                                        <p:cTn id="21" dur="200" fill="hold"/>
                                        <p:tgtEl>
                                          <p:spTgt spid="21507">
                                            <p:txEl>
                                              <p:pRg st="4" end="4"/>
                                            </p:txEl>
                                          </p:spTgt>
                                        </p:tgtEl>
                                        <p:attrNameLst>
                                          <p:attrName>fill.on</p:attrName>
                                        </p:attrNameLst>
                                      </p:cBhvr>
                                      <p:to>
                                        <p:strVal val="true"/>
                                      </p:to>
                                    </p:set>
                                    <p:animRot by="120000">
                                      <p:cBhvr>
                                        <p:cTn id="22" dur="200" fill="hold">
                                          <p:stCondLst>
                                            <p:cond delay="0"/>
                                          </p:stCondLst>
                                        </p:cTn>
                                        <p:tgtEl>
                                          <p:spTgt spid="21507">
                                            <p:txEl>
                                              <p:pRg st="4" end="4"/>
                                            </p:txEl>
                                          </p:spTgt>
                                        </p:tgtEl>
                                        <p:attrNameLst>
                                          <p:attrName>r</p:attrName>
                                        </p:attrNameLst>
                                      </p:cBhvr>
                                    </p:animRot>
                                    <p:animRot by="-240000">
                                      <p:cBhvr>
                                        <p:cTn id="23" dur="400" fill="hold">
                                          <p:stCondLst>
                                            <p:cond delay="400"/>
                                          </p:stCondLst>
                                        </p:cTn>
                                        <p:tgtEl>
                                          <p:spTgt spid="21507">
                                            <p:txEl>
                                              <p:pRg st="4" end="4"/>
                                            </p:txEl>
                                          </p:spTgt>
                                        </p:tgtEl>
                                        <p:attrNameLst>
                                          <p:attrName>r</p:attrName>
                                        </p:attrNameLst>
                                      </p:cBhvr>
                                    </p:animRot>
                                    <p:animRot by="240000">
                                      <p:cBhvr>
                                        <p:cTn id="24" dur="400" fill="hold">
                                          <p:stCondLst>
                                            <p:cond delay="800"/>
                                          </p:stCondLst>
                                        </p:cTn>
                                        <p:tgtEl>
                                          <p:spTgt spid="21507">
                                            <p:txEl>
                                              <p:pRg st="4" end="4"/>
                                            </p:txEl>
                                          </p:spTgt>
                                        </p:tgtEl>
                                        <p:attrNameLst>
                                          <p:attrName>r</p:attrName>
                                        </p:attrNameLst>
                                      </p:cBhvr>
                                    </p:animRot>
                                    <p:animRot by="-240000">
                                      <p:cBhvr>
                                        <p:cTn id="25" dur="400" fill="hold">
                                          <p:stCondLst>
                                            <p:cond delay="1200"/>
                                          </p:stCondLst>
                                        </p:cTn>
                                        <p:tgtEl>
                                          <p:spTgt spid="21507">
                                            <p:txEl>
                                              <p:pRg st="4" end="4"/>
                                            </p:txEl>
                                          </p:spTgt>
                                        </p:tgtEl>
                                        <p:attrNameLst>
                                          <p:attrName>r</p:attrName>
                                        </p:attrNameLst>
                                      </p:cBhvr>
                                    </p:animRot>
                                    <p:animRot by="120000">
                                      <p:cBhvr>
                                        <p:cTn id="26" dur="400" fill="hold">
                                          <p:stCondLst>
                                            <p:cond delay="1600"/>
                                          </p:stCondLst>
                                        </p:cTn>
                                        <p:tgtEl>
                                          <p:spTgt spid="21507">
                                            <p:txEl>
                                              <p:pRg st="4" end="4"/>
                                            </p:txEl>
                                          </p:spTgt>
                                        </p:tgtEl>
                                        <p:attrNameLst>
                                          <p:attrName>r</p:attrName>
                                        </p:attrNameLst>
                                      </p:cBhvr>
                                    </p:animRot>
                                  </p:childTnLst>
                                </p:cTn>
                              </p:par>
                            </p:childTnLst>
                          </p:cTn>
                        </p:par>
                      </p:childTnLst>
                    </p:cTn>
                  </p:par>
                  <p:par>
                    <p:cTn id="27" fill="hold" nodeType="clickPar">
                      <p:stCondLst>
                        <p:cond delay="indefinite"/>
                      </p:stCondLst>
                      <p:childTnLst>
                        <p:par>
                          <p:cTn id="28" fill="hold" nodeType="withGroup">
                            <p:stCondLst>
                              <p:cond delay="0"/>
                            </p:stCondLst>
                            <p:childTnLst>
                              <p:par>
                                <p:cTn id="29" presetID="32" presetClass="emph" presetSubtype="0" fill="hold" grpId="0" nodeType="clickEffect">
                                  <p:stCondLst>
                                    <p:cond delay="0"/>
                                  </p:stCondLst>
                                  <p:childTnLst>
                                    <p:animClr clrSpc="rgb" dir="cw">
                                      <p:cBhvr override="childStyle">
                                        <p:cTn id="30" dur="200" fill="hold"/>
                                        <p:tgtEl>
                                          <p:spTgt spid="21507">
                                            <p:txEl>
                                              <p:pRg st="6" end="6"/>
                                            </p:txEl>
                                          </p:spTgt>
                                        </p:tgtEl>
                                        <p:attrNameLst>
                                          <p:attrName>style.color</p:attrName>
                                        </p:attrNameLst>
                                      </p:cBhvr>
                                      <p:to>
                                        <a:schemeClr val="accent2"/>
                                      </p:to>
                                    </p:animClr>
                                    <p:animClr clrSpc="rgb" dir="cw">
                                      <p:cBhvr>
                                        <p:cTn id="31" dur="200" fill="hold"/>
                                        <p:tgtEl>
                                          <p:spTgt spid="21507">
                                            <p:txEl>
                                              <p:pRg st="6" end="6"/>
                                            </p:txEl>
                                          </p:spTgt>
                                        </p:tgtEl>
                                        <p:attrNameLst>
                                          <p:attrName>fillcolor</p:attrName>
                                        </p:attrNameLst>
                                      </p:cBhvr>
                                      <p:to>
                                        <a:schemeClr val="accent2"/>
                                      </p:to>
                                    </p:animClr>
                                    <p:set>
                                      <p:cBhvr>
                                        <p:cTn id="32" dur="200" fill="hold"/>
                                        <p:tgtEl>
                                          <p:spTgt spid="21507">
                                            <p:txEl>
                                              <p:pRg st="6" end="6"/>
                                            </p:txEl>
                                          </p:spTgt>
                                        </p:tgtEl>
                                        <p:attrNameLst>
                                          <p:attrName>fill.type</p:attrName>
                                        </p:attrNameLst>
                                      </p:cBhvr>
                                      <p:to>
                                        <p:strVal val="solid"/>
                                      </p:to>
                                    </p:set>
                                    <p:set>
                                      <p:cBhvr>
                                        <p:cTn id="33" dur="200" fill="hold"/>
                                        <p:tgtEl>
                                          <p:spTgt spid="21507">
                                            <p:txEl>
                                              <p:pRg st="6" end="6"/>
                                            </p:txEl>
                                          </p:spTgt>
                                        </p:tgtEl>
                                        <p:attrNameLst>
                                          <p:attrName>fill.on</p:attrName>
                                        </p:attrNameLst>
                                      </p:cBhvr>
                                      <p:to>
                                        <p:strVal val="true"/>
                                      </p:to>
                                    </p:set>
                                    <p:animRot by="120000">
                                      <p:cBhvr>
                                        <p:cTn id="34" dur="200" fill="hold">
                                          <p:stCondLst>
                                            <p:cond delay="0"/>
                                          </p:stCondLst>
                                        </p:cTn>
                                        <p:tgtEl>
                                          <p:spTgt spid="21507">
                                            <p:txEl>
                                              <p:pRg st="6" end="6"/>
                                            </p:txEl>
                                          </p:spTgt>
                                        </p:tgtEl>
                                        <p:attrNameLst>
                                          <p:attrName>r</p:attrName>
                                        </p:attrNameLst>
                                      </p:cBhvr>
                                    </p:animRot>
                                    <p:animRot by="-240000">
                                      <p:cBhvr>
                                        <p:cTn id="35" dur="400" fill="hold">
                                          <p:stCondLst>
                                            <p:cond delay="400"/>
                                          </p:stCondLst>
                                        </p:cTn>
                                        <p:tgtEl>
                                          <p:spTgt spid="21507">
                                            <p:txEl>
                                              <p:pRg st="6" end="6"/>
                                            </p:txEl>
                                          </p:spTgt>
                                        </p:tgtEl>
                                        <p:attrNameLst>
                                          <p:attrName>r</p:attrName>
                                        </p:attrNameLst>
                                      </p:cBhvr>
                                    </p:animRot>
                                    <p:animRot by="240000">
                                      <p:cBhvr>
                                        <p:cTn id="36" dur="400" fill="hold">
                                          <p:stCondLst>
                                            <p:cond delay="800"/>
                                          </p:stCondLst>
                                        </p:cTn>
                                        <p:tgtEl>
                                          <p:spTgt spid="21507">
                                            <p:txEl>
                                              <p:pRg st="6" end="6"/>
                                            </p:txEl>
                                          </p:spTgt>
                                        </p:tgtEl>
                                        <p:attrNameLst>
                                          <p:attrName>r</p:attrName>
                                        </p:attrNameLst>
                                      </p:cBhvr>
                                    </p:animRot>
                                    <p:animRot by="-240000">
                                      <p:cBhvr>
                                        <p:cTn id="37" dur="400" fill="hold">
                                          <p:stCondLst>
                                            <p:cond delay="1200"/>
                                          </p:stCondLst>
                                        </p:cTn>
                                        <p:tgtEl>
                                          <p:spTgt spid="21507">
                                            <p:txEl>
                                              <p:pRg st="6" end="6"/>
                                            </p:txEl>
                                          </p:spTgt>
                                        </p:tgtEl>
                                        <p:attrNameLst>
                                          <p:attrName>r</p:attrName>
                                        </p:attrNameLst>
                                      </p:cBhvr>
                                    </p:animRot>
                                    <p:animRot by="120000">
                                      <p:cBhvr>
                                        <p:cTn id="38" dur="400" fill="hold">
                                          <p:stCondLst>
                                            <p:cond delay="1600"/>
                                          </p:stCondLst>
                                        </p:cTn>
                                        <p:tgtEl>
                                          <p:spTgt spid="21507">
                                            <p:txEl>
                                              <p:pRg st="6" end="6"/>
                                            </p:txEl>
                                          </p:spTgt>
                                        </p:tgtEl>
                                        <p:attrNameLst>
                                          <p:attrName>r</p:attrName>
                                        </p:attrNameLst>
                                      </p:cBhvr>
                                    </p:animRot>
                                  </p:childTnLst>
                                </p:cTn>
                              </p:par>
                            </p:childTnLst>
                          </p:cTn>
                        </p:par>
                      </p:childTnLst>
                    </p:cTn>
                  </p:par>
                  <p:par>
                    <p:cTn id="39" fill="hold" nodeType="clickPar">
                      <p:stCondLst>
                        <p:cond delay="indefinite"/>
                      </p:stCondLst>
                      <p:childTnLst>
                        <p:par>
                          <p:cTn id="40" fill="hold" nodeType="withGroup">
                            <p:stCondLst>
                              <p:cond delay="0"/>
                            </p:stCondLst>
                            <p:childTnLst>
                              <p:par>
                                <p:cTn id="41" presetID="32" presetClass="emph" presetSubtype="0" fill="hold" grpId="0" nodeType="clickEffect">
                                  <p:stCondLst>
                                    <p:cond delay="0"/>
                                  </p:stCondLst>
                                  <p:childTnLst>
                                    <p:animClr clrSpc="rgb" dir="cw">
                                      <p:cBhvr override="childStyle">
                                        <p:cTn id="42" dur="200" fill="hold"/>
                                        <p:tgtEl>
                                          <p:spTgt spid="21507">
                                            <p:txEl>
                                              <p:pRg st="8" end="8"/>
                                            </p:txEl>
                                          </p:spTgt>
                                        </p:tgtEl>
                                        <p:attrNameLst>
                                          <p:attrName>style.color</p:attrName>
                                        </p:attrNameLst>
                                      </p:cBhvr>
                                      <p:to>
                                        <a:schemeClr val="accent2"/>
                                      </p:to>
                                    </p:animClr>
                                    <p:animClr clrSpc="rgb" dir="cw">
                                      <p:cBhvr>
                                        <p:cTn id="43" dur="200" fill="hold"/>
                                        <p:tgtEl>
                                          <p:spTgt spid="21507">
                                            <p:txEl>
                                              <p:pRg st="8" end="8"/>
                                            </p:txEl>
                                          </p:spTgt>
                                        </p:tgtEl>
                                        <p:attrNameLst>
                                          <p:attrName>fillcolor</p:attrName>
                                        </p:attrNameLst>
                                      </p:cBhvr>
                                      <p:to>
                                        <a:schemeClr val="accent2"/>
                                      </p:to>
                                    </p:animClr>
                                    <p:set>
                                      <p:cBhvr>
                                        <p:cTn id="44" dur="200" fill="hold"/>
                                        <p:tgtEl>
                                          <p:spTgt spid="21507">
                                            <p:txEl>
                                              <p:pRg st="8" end="8"/>
                                            </p:txEl>
                                          </p:spTgt>
                                        </p:tgtEl>
                                        <p:attrNameLst>
                                          <p:attrName>fill.type</p:attrName>
                                        </p:attrNameLst>
                                      </p:cBhvr>
                                      <p:to>
                                        <p:strVal val="solid"/>
                                      </p:to>
                                    </p:set>
                                    <p:set>
                                      <p:cBhvr>
                                        <p:cTn id="45" dur="200" fill="hold"/>
                                        <p:tgtEl>
                                          <p:spTgt spid="21507">
                                            <p:txEl>
                                              <p:pRg st="8" end="8"/>
                                            </p:txEl>
                                          </p:spTgt>
                                        </p:tgtEl>
                                        <p:attrNameLst>
                                          <p:attrName>fill.on</p:attrName>
                                        </p:attrNameLst>
                                      </p:cBhvr>
                                      <p:to>
                                        <p:strVal val="true"/>
                                      </p:to>
                                    </p:set>
                                    <p:animRot by="120000">
                                      <p:cBhvr>
                                        <p:cTn id="46" dur="200" fill="hold">
                                          <p:stCondLst>
                                            <p:cond delay="0"/>
                                          </p:stCondLst>
                                        </p:cTn>
                                        <p:tgtEl>
                                          <p:spTgt spid="21507">
                                            <p:txEl>
                                              <p:pRg st="8" end="8"/>
                                            </p:txEl>
                                          </p:spTgt>
                                        </p:tgtEl>
                                        <p:attrNameLst>
                                          <p:attrName>r</p:attrName>
                                        </p:attrNameLst>
                                      </p:cBhvr>
                                    </p:animRot>
                                    <p:animRot by="-240000">
                                      <p:cBhvr>
                                        <p:cTn id="47" dur="400" fill="hold">
                                          <p:stCondLst>
                                            <p:cond delay="400"/>
                                          </p:stCondLst>
                                        </p:cTn>
                                        <p:tgtEl>
                                          <p:spTgt spid="21507">
                                            <p:txEl>
                                              <p:pRg st="8" end="8"/>
                                            </p:txEl>
                                          </p:spTgt>
                                        </p:tgtEl>
                                        <p:attrNameLst>
                                          <p:attrName>r</p:attrName>
                                        </p:attrNameLst>
                                      </p:cBhvr>
                                    </p:animRot>
                                    <p:animRot by="240000">
                                      <p:cBhvr>
                                        <p:cTn id="48" dur="400" fill="hold">
                                          <p:stCondLst>
                                            <p:cond delay="800"/>
                                          </p:stCondLst>
                                        </p:cTn>
                                        <p:tgtEl>
                                          <p:spTgt spid="21507">
                                            <p:txEl>
                                              <p:pRg st="8" end="8"/>
                                            </p:txEl>
                                          </p:spTgt>
                                        </p:tgtEl>
                                        <p:attrNameLst>
                                          <p:attrName>r</p:attrName>
                                        </p:attrNameLst>
                                      </p:cBhvr>
                                    </p:animRot>
                                    <p:animRot by="-240000">
                                      <p:cBhvr>
                                        <p:cTn id="49" dur="400" fill="hold">
                                          <p:stCondLst>
                                            <p:cond delay="1200"/>
                                          </p:stCondLst>
                                        </p:cTn>
                                        <p:tgtEl>
                                          <p:spTgt spid="21507">
                                            <p:txEl>
                                              <p:pRg st="8" end="8"/>
                                            </p:txEl>
                                          </p:spTgt>
                                        </p:tgtEl>
                                        <p:attrNameLst>
                                          <p:attrName>r</p:attrName>
                                        </p:attrNameLst>
                                      </p:cBhvr>
                                    </p:animRot>
                                    <p:animRot by="120000">
                                      <p:cBhvr>
                                        <p:cTn id="50" dur="400" fill="hold">
                                          <p:stCondLst>
                                            <p:cond delay="1600"/>
                                          </p:stCondLst>
                                        </p:cTn>
                                        <p:tgtEl>
                                          <p:spTgt spid="21507">
                                            <p:txEl>
                                              <p:pRg st="8" end="8"/>
                                            </p:txEl>
                                          </p:spTgt>
                                        </p:tgtEl>
                                        <p:attrNameLst>
                                          <p:attrName>r</p:attrName>
                                        </p:attrNameLst>
                                      </p:cBhvr>
                                    </p:animRot>
                                  </p:childTnLst>
                                </p:cTn>
                              </p:par>
                            </p:childTnLst>
                          </p:cTn>
                        </p:par>
                      </p:childTnLst>
                    </p:cTn>
                  </p:par>
                  <p:par>
                    <p:cTn id="51" fill="hold" nodeType="clickPar">
                      <p:stCondLst>
                        <p:cond delay="indefinite"/>
                      </p:stCondLst>
                      <p:childTnLst>
                        <p:par>
                          <p:cTn id="52" fill="hold" nodeType="withGroup">
                            <p:stCondLst>
                              <p:cond delay="0"/>
                            </p:stCondLst>
                            <p:childTnLst>
                              <p:par>
                                <p:cTn id="53" presetID="32" presetClass="emph" presetSubtype="0" fill="hold" grpId="0" nodeType="clickEffect">
                                  <p:stCondLst>
                                    <p:cond delay="0"/>
                                  </p:stCondLst>
                                  <p:childTnLst>
                                    <p:animClr clrSpc="rgb" dir="cw">
                                      <p:cBhvr override="childStyle">
                                        <p:cTn id="54" dur="200" fill="hold"/>
                                        <p:tgtEl>
                                          <p:spTgt spid="21507">
                                            <p:txEl>
                                              <p:pRg st="10" end="10"/>
                                            </p:txEl>
                                          </p:spTgt>
                                        </p:tgtEl>
                                        <p:attrNameLst>
                                          <p:attrName>style.color</p:attrName>
                                        </p:attrNameLst>
                                      </p:cBhvr>
                                      <p:to>
                                        <a:schemeClr val="accent2"/>
                                      </p:to>
                                    </p:animClr>
                                    <p:animClr clrSpc="rgb" dir="cw">
                                      <p:cBhvr>
                                        <p:cTn id="55" dur="200" fill="hold"/>
                                        <p:tgtEl>
                                          <p:spTgt spid="21507">
                                            <p:txEl>
                                              <p:pRg st="10" end="10"/>
                                            </p:txEl>
                                          </p:spTgt>
                                        </p:tgtEl>
                                        <p:attrNameLst>
                                          <p:attrName>fillcolor</p:attrName>
                                        </p:attrNameLst>
                                      </p:cBhvr>
                                      <p:to>
                                        <a:schemeClr val="accent2"/>
                                      </p:to>
                                    </p:animClr>
                                    <p:set>
                                      <p:cBhvr>
                                        <p:cTn id="56" dur="200" fill="hold"/>
                                        <p:tgtEl>
                                          <p:spTgt spid="21507">
                                            <p:txEl>
                                              <p:pRg st="10" end="10"/>
                                            </p:txEl>
                                          </p:spTgt>
                                        </p:tgtEl>
                                        <p:attrNameLst>
                                          <p:attrName>fill.type</p:attrName>
                                        </p:attrNameLst>
                                      </p:cBhvr>
                                      <p:to>
                                        <p:strVal val="solid"/>
                                      </p:to>
                                    </p:set>
                                    <p:set>
                                      <p:cBhvr>
                                        <p:cTn id="57" dur="200" fill="hold"/>
                                        <p:tgtEl>
                                          <p:spTgt spid="21507">
                                            <p:txEl>
                                              <p:pRg st="10" end="10"/>
                                            </p:txEl>
                                          </p:spTgt>
                                        </p:tgtEl>
                                        <p:attrNameLst>
                                          <p:attrName>fill.on</p:attrName>
                                        </p:attrNameLst>
                                      </p:cBhvr>
                                      <p:to>
                                        <p:strVal val="true"/>
                                      </p:to>
                                    </p:set>
                                    <p:animRot by="120000">
                                      <p:cBhvr>
                                        <p:cTn id="58" dur="200" fill="hold">
                                          <p:stCondLst>
                                            <p:cond delay="0"/>
                                          </p:stCondLst>
                                        </p:cTn>
                                        <p:tgtEl>
                                          <p:spTgt spid="21507">
                                            <p:txEl>
                                              <p:pRg st="10" end="10"/>
                                            </p:txEl>
                                          </p:spTgt>
                                        </p:tgtEl>
                                        <p:attrNameLst>
                                          <p:attrName>r</p:attrName>
                                        </p:attrNameLst>
                                      </p:cBhvr>
                                    </p:animRot>
                                    <p:animRot by="-240000">
                                      <p:cBhvr>
                                        <p:cTn id="59" dur="400" fill="hold">
                                          <p:stCondLst>
                                            <p:cond delay="400"/>
                                          </p:stCondLst>
                                        </p:cTn>
                                        <p:tgtEl>
                                          <p:spTgt spid="21507">
                                            <p:txEl>
                                              <p:pRg st="10" end="10"/>
                                            </p:txEl>
                                          </p:spTgt>
                                        </p:tgtEl>
                                        <p:attrNameLst>
                                          <p:attrName>r</p:attrName>
                                        </p:attrNameLst>
                                      </p:cBhvr>
                                    </p:animRot>
                                    <p:animRot by="240000">
                                      <p:cBhvr>
                                        <p:cTn id="60" dur="400" fill="hold">
                                          <p:stCondLst>
                                            <p:cond delay="800"/>
                                          </p:stCondLst>
                                        </p:cTn>
                                        <p:tgtEl>
                                          <p:spTgt spid="21507">
                                            <p:txEl>
                                              <p:pRg st="10" end="10"/>
                                            </p:txEl>
                                          </p:spTgt>
                                        </p:tgtEl>
                                        <p:attrNameLst>
                                          <p:attrName>r</p:attrName>
                                        </p:attrNameLst>
                                      </p:cBhvr>
                                    </p:animRot>
                                    <p:animRot by="-240000">
                                      <p:cBhvr>
                                        <p:cTn id="61" dur="400" fill="hold">
                                          <p:stCondLst>
                                            <p:cond delay="1200"/>
                                          </p:stCondLst>
                                        </p:cTn>
                                        <p:tgtEl>
                                          <p:spTgt spid="21507">
                                            <p:txEl>
                                              <p:pRg st="10" end="10"/>
                                            </p:txEl>
                                          </p:spTgt>
                                        </p:tgtEl>
                                        <p:attrNameLst>
                                          <p:attrName>r</p:attrName>
                                        </p:attrNameLst>
                                      </p:cBhvr>
                                    </p:animRot>
                                    <p:animRot by="120000">
                                      <p:cBhvr>
                                        <p:cTn id="62" dur="400" fill="hold">
                                          <p:stCondLst>
                                            <p:cond delay="1600"/>
                                          </p:stCondLst>
                                        </p:cTn>
                                        <p:tgtEl>
                                          <p:spTgt spid="21507">
                                            <p:txEl>
                                              <p:pRg st="10" end="10"/>
                                            </p:txEl>
                                          </p:spTgt>
                                        </p:tgtEl>
                                        <p:attrNameLst>
                                          <p:attrName>r</p:attrName>
                                        </p:attrNameLst>
                                      </p:cBhvr>
                                    </p:animRot>
                                  </p:childTnLst>
                                </p:cTn>
                              </p:par>
                            </p:childTnLst>
                          </p:cTn>
                        </p:par>
                      </p:childTnLst>
                    </p:cTn>
                  </p:par>
                  <p:par>
                    <p:cTn id="63" fill="hold" nodeType="clickPar">
                      <p:stCondLst>
                        <p:cond delay="indefinite"/>
                      </p:stCondLst>
                      <p:childTnLst>
                        <p:par>
                          <p:cTn id="64" fill="hold" nodeType="withGroup">
                            <p:stCondLst>
                              <p:cond delay="0"/>
                            </p:stCondLst>
                            <p:childTnLst>
                              <p:par>
                                <p:cTn id="65" presetID="32" presetClass="emph" presetSubtype="0" fill="hold" grpId="0" nodeType="clickEffect">
                                  <p:stCondLst>
                                    <p:cond delay="0"/>
                                  </p:stCondLst>
                                  <p:childTnLst>
                                    <p:animClr clrSpc="rgb" dir="cw">
                                      <p:cBhvr override="childStyle">
                                        <p:cTn id="66" dur="200" fill="hold"/>
                                        <p:tgtEl>
                                          <p:spTgt spid="21507">
                                            <p:txEl>
                                              <p:pRg st="12" end="12"/>
                                            </p:txEl>
                                          </p:spTgt>
                                        </p:tgtEl>
                                        <p:attrNameLst>
                                          <p:attrName>style.color</p:attrName>
                                        </p:attrNameLst>
                                      </p:cBhvr>
                                      <p:to>
                                        <a:schemeClr val="accent2"/>
                                      </p:to>
                                    </p:animClr>
                                    <p:animClr clrSpc="rgb" dir="cw">
                                      <p:cBhvr>
                                        <p:cTn id="67" dur="200" fill="hold"/>
                                        <p:tgtEl>
                                          <p:spTgt spid="21507">
                                            <p:txEl>
                                              <p:pRg st="12" end="12"/>
                                            </p:txEl>
                                          </p:spTgt>
                                        </p:tgtEl>
                                        <p:attrNameLst>
                                          <p:attrName>fillcolor</p:attrName>
                                        </p:attrNameLst>
                                      </p:cBhvr>
                                      <p:to>
                                        <a:schemeClr val="accent2"/>
                                      </p:to>
                                    </p:animClr>
                                    <p:set>
                                      <p:cBhvr>
                                        <p:cTn id="68" dur="200" fill="hold"/>
                                        <p:tgtEl>
                                          <p:spTgt spid="21507">
                                            <p:txEl>
                                              <p:pRg st="12" end="12"/>
                                            </p:txEl>
                                          </p:spTgt>
                                        </p:tgtEl>
                                        <p:attrNameLst>
                                          <p:attrName>fill.type</p:attrName>
                                        </p:attrNameLst>
                                      </p:cBhvr>
                                      <p:to>
                                        <p:strVal val="solid"/>
                                      </p:to>
                                    </p:set>
                                    <p:set>
                                      <p:cBhvr>
                                        <p:cTn id="69" dur="200" fill="hold"/>
                                        <p:tgtEl>
                                          <p:spTgt spid="21507">
                                            <p:txEl>
                                              <p:pRg st="12" end="12"/>
                                            </p:txEl>
                                          </p:spTgt>
                                        </p:tgtEl>
                                        <p:attrNameLst>
                                          <p:attrName>fill.on</p:attrName>
                                        </p:attrNameLst>
                                      </p:cBhvr>
                                      <p:to>
                                        <p:strVal val="true"/>
                                      </p:to>
                                    </p:set>
                                    <p:animRot by="120000">
                                      <p:cBhvr>
                                        <p:cTn id="70" dur="200" fill="hold">
                                          <p:stCondLst>
                                            <p:cond delay="0"/>
                                          </p:stCondLst>
                                        </p:cTn>
                                        <p:tgtEl>
                                          <p:spTgt spid="21507">
                                            <p:txEl>
                                              <p:pRg st="12" end="12"/>
                                            </p:txEl>
                                          </p:spTgt>
                                        </p:tgtEl>
                                        <p:attrNameLst>
                                          <p:attrName>r</p:attrName>
                                        </p:attrNameLst>
                                      </p:cBhvr>
                                    </p:animRot>
                                    <p:animRot by="-240000">
                                      <p:cBhvr>
                                        <p:cTn id="71" dur="400" fill="hold">
                                          <p:stCondLst>
                                            <p:cond delay="400"/>
                                          </p:stCondLst>
                                        </p:cTn>
                                        <p:tgtEl>
                                          <p:spTgt spid="21507">
                                            <p:txEl>
                                              <p:pRg st="12" end="12"/>
                                            </p:txEl>
                                          </p:spTgt>
                                        </p:tgtEl>
                                        <p:attrNameLst>
                                          <p:attrName>r</p:attrName>
                                        </p:attrNameLst>
                                      </p:cBhvr>
                                    </p:animRot>
                                    <p:animRot by="240000">
                                      <p:cBhvr>
                                        <p:cTn id="72" dur="400" fill="hold">
                                          <p:stCondLst>
                                            <p:cond delay="800"/>
                                          </p:stCondLst>
                                        </p:cTn>
                                        <p:tgtEl>
                                          <p:spTgt spid="21507">
                                            <p:txEl>
                                              <p:pRg st="12" end="12"/>
                                            </p:txEl>
                                          </p:spTgt>
                                        </p:tgtEl>
                                        <p:attrNameLst>
                                          <p:attrName>r</p:attrName>
                                        </p:attrNameLst>
                                      </p:cBhvr>
                                    </p:animRot>
                                    <p:animRot by="-240000">
                                      <p:cBhvr>
                                        <p:cTn id="73" dur="400" fill="hold">
                                          <p:stCondLst>
                                            <p:cond delay="1200"/>
                                          </p:stCondLst>
                                        </p:cTn>
                                        <p:tgtEl>
                                          <p:spTgt spid="21507">
                                            <p:txEl>
                                              <p:pRg st="12" end="12"/>
                                            </p:txEl>
                                          </p:spTgt>
                                        </p:tgtEl>
                                        <p:attrNameLst>
                                          <p:attrName>r</p:attrName>
                                        </p:attrNameLst>
                                      </p:cBhvr>
                                    </p:animRot>
                                    <p:animRot by="120000">
                                      <p:cBhvr>
                                        <p:cTn id="74" dur="400" fill="hold">
                                          <p:stCondLst>
                                            <p:cond delay="1600"/>
                                          </p:stCondLst>
                                        </p:cTn>
                                        <p:tgtEl>
                                          <p:spTgt spid="21507">
                                            <p:txEl>
                                              <p:pRg st="12" end="12"/>
                                            </p:txEl>
                                          </p:spTgt>
                                        </p:tgtEl>
                                        <p:attrNameLst>
                                          <p:attrName>r</p:attrName>
                                        </p:attrNameLst>
                                      </p:cBhvr>
                                    </p:animRot>
                                  </p:childTnLst>
                                </p:cTn>
                              </p:par>
                            </p:childTnLst>
                          </p:cTn>
                        </p:par>
                      </p:childTnLst>
                    </p:cTn>
                  </p:par>
                  <p:par>
                    <p:cTn id="75" fill="hold" nodeType="clickPar">
                      <p:stCondLst>
                        <p:cond delay="indefinite"/>
                      </p:stCondLst>
                      <p:childTnLst>
                        <p:par>
                          <p:cTn id="76" fill="hold" nodeType="withGroup">
                            <p:stCondLst>
                              <p:cond delay="0"/>
                            </p:stCondLst>
                            <p:childTnLst>
                              <p:par>
                                <p:cTn id="77" presetID="32" presetClass="emph" presetSubtype="0" fill="hold" grpId="0" nodeType="clickEffect">
                                  <p:stCondLst>
                                    <p:cond delay="0"/>
                                  </p:stCondLst>
                                  <p:childTnLst>
                                    <p:animClr clrSpc="rgb" dir="cw">
                                      <p:cBhvr override="childStyle">
                                        <p:cTn id="78" dur="200" fill="hold"/>
                                        <p:tgtEl>
                                          <p:spTgt spid="21507">
                                            <p:txEl>
                                              <p:pRg st="14" end="14"/>
                                            </p:txEl>
                                          </p:spTgt>
                                        </p:tgtEl>
                                        <p:attrNameLst>
                                          <p:attrName>style.color</p:attrName>
                                        </p:attrNameLst>
                                      </p:cBhvr>
                                      <p:to>
                                        <a:schemeClr val="accent2"/>
                                      </p:to>
                                    </p:animClr>
                                    <p:animClr clrSpc="rgb" dir="cw">
                                      <p:cBhvr>
                                        <p:cTn id="79" dur="200" fill="hold"/>
                                        <p:tgtEl>
                                          <p:spTgt spid="21507">
                                            <p:txEl>
                                              <p:pRg st="14" end="14"/>
                                            </p:txEl>
                                          </p:spTgt>
                                        </p:tgtEl>
                                        <p:attrNameLst>
                                          <p:attrName>fillcolor</p:attrName>
                                        </p:attrNameLst>
                                      </p:cBhvr>
                                      <p:to>
                                        <a:schemeClr val="accent2"/>
                                      </p:to>
                                    </p:animClr>
                                    <p:set>
                                      <p:cBhvr>
                                        <p:cTn id="80" dur="200" fill="hold"/>
                                        <p:tgtEl>
                                          <p:spTgt spid="21507">
                                            <p:txEl>
                                              <p:pRg st="14" end="14"/>
                                            </p:txEl>
                                          </p:spTgt>
                                        </p:tgtEl>
                                        <p:attrNameLst>
                                          <p:attrName>fill.type</p:attrName>
                                        </p:attrNameLst>
                                      </p:cBhvr>
                                      <p:to>
                                        <p:strVal val="solid"/>
                                      </p:to>
                                    </p:set>
                                    <p:set>
                                      <p:cBhvr>
                                        <p:cTn id="81" dur="200" fill="hold"/>
                                        <p:tgtEl>
                                          <p:spTgt spid="21507">
                                            <p:txEl>
                                              <p:pRg st="14" end="14"/>
                                            </p:txEl>
                                          </p:spTgt>
                                        </p:tgtEl>
                                        <p:attrNameLst>
                                          <p:attrName>fill.on</p:attrName>
                                        </p:attrNameLst>
                                      </p:cBhvr>
                                      <p:to>
                                        <p:strVal val="true"/>
                                      </p:to>
                                    </p:set>
                                    <p:animRot by="120000">
                                      <p:cBhvr>
                                        <p:cTn id="82" dur="200" fill="hold">
                                          <p:stCondLst>
                                            <p:cond delay="0"/>
                                          </p:stCondLst>
                                        </p:cTn>
                                        <p:tgtEl>
                                          <p:spTgt spid="21507">
                                            <p:txEl>
                                              <p:pRg st="14" end="14"/>
                                            </p:txEl>
                                          </p:spTgt>
                                        </p:tgtEl>
                                        <p:attrNameLst>
                                          <p:attrName>r</p:attrName>
                                        </p:attrNameLst>
                                      </p:cBhvr>
                                    </p:animRot>
                                    <p:animRot by="-240000">
                                      <p:cBhvr>
                                        <p:cTn id="83" dur="400" fill="hold">
                                          <p:stCondLst>
                                            <p:cond delay="400"/>
                                          </p:stCondLst>
                                        </p:cTn>
                                        <p:tgtEl>
                                          <p:spTgt spid="21507">
                                            <p:txEl>
                                              <p:pRg st="14" end="14"/>
                                            </p:txEl>
                                          </p:spTgt>
                                        </p:tgtEl>
                                        <p:attrNameLst>
                                          <p:attrName>r</p:attrName>
                                        </p:attrNameLst>
                                      </p:cBhvr>
                                    </p:animRot>
                                    <p:animRot by="240000">
                                      <p:cBhvr>
                                        <p:cTn id="84" dur="400" fill="hold">
                                          <p:stCondLst>
                                            <p:cond delay="800"/>
                                          </p:stCondLst>
                                        </p:cTn>
                                        <p:tgtEl>
                                          <p:spTgt spid="21507">
                                            <p:txEl>
                                              <p:pRg st="14" end="14"/>
                                            </p:txEl>
                                          </p:spTgt>
                                        </p:tgtEl>
                                        <p:attrNameLst>
                                          <p:attrName>r</p:attrName>
                                        </p:attrNameLst>
                                      </p:cBhvr>
                                    </p:animRot>
                                    <p:animRot by="-240000">
                                      <p:cBhvr>
                                        <p:cTn id="85" dur="400" fill="hold">
                                          <p:stCondLst>
                                            <p:cond delay="1200"/>
                                          </p:stCondLst>
                                        </p:cTn>
                                        <p:tgtEl>
                                          <p:spTgt spid="21507">
                                            <p:txEl>
                                              <p:pRg st="14" end="14"/>
                                            </p:txEl>
                                          </p:spTgt>
                                        </p:tgtEl>
                                        <p:attrNameLst>
                                          <p:attrName>r</p:attrName>
                                        </p:attrNameLst>
                                      </p:cBhvr>
                                    </p:animRot>
                                    <p:animRot by="120000">
                                      <p:cBhvr>
                                        <p:cTn id="86" dur="400" fill="hold">
                                          <p:stCondLst>
                                            <p:cond delay="1600"/>
                                          </p:stCondLst>
                                        </p:cTn>
                                        <p:tgtEl>
                                          <p:spTgt spid="21507">
                                            <p:txEl>
                                              <p:pRg st="14" end="1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8" name="Rectangle 4"/>
          <p:cNvSpPr>
            <a:spLocks noGrp="1" noChangeArrowheads="1"/>
          </p:cNvSpPr>
          <p:nvPr>
            <p:ph sz="half" idx="1"/>
          </p:nvPr>
        </p:nvSpPr>
        <p:spPr/>
        <p:txBody>
          <a:bodyPr>
            <a:normAutofit/>
          </a:bodyPr>
          <a:lstStyle/>
          <a:p>
            <a:pPr eaLnBrk="1" hangingPunct="1"/>
            <a:endParaRPr lang="en-US" altLang="en-US" sz="1800" dirty="0"/>
          </a:p>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Coughing </a:t>
            </a:r>
          </a:p>
          <a:p>
            <a:pPr eaLnBrk="1" hangingPunct="1">
              <a:buFont typeface="Wingdings" pitchFamily="2" charset="2"/>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Wheezing</a:t>
            </a:r>
          </a:p>
          <a:p>
            <a:pPr eaLnBrk="1" hangingPunct="1">
              <a:buFont typeface="Wingdings" pitchFamily="2" charset="2"/>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Difficulty breathing or shortness of breath</a:t>
            </a:r>
          </a:p>
          <a:p>
            <a:pPr eaLnBrk="1" hangingPunct="1">
              <a:buFont typeface="Wingdings" pitchFamily="2" charset="2"/>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Chest pain, heaviness or feeling of tightness</a:t>
            </a:r>
          </a:p>
          <a:p>
            <a:pPr eaLnBrk="1" hangingPunct="1">
              <a:buFont typeface="Wingdings" pitchFamily="2" charset="2"/>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Rapid breathing</a:t>
            </a:r>
          </a:p>
          <a:p>
            <a:pPr eaLnBrk="1" hangingPunct="1">
              <a:buFont typeface="Wingdings" pitchFamily="2" charset="2"/>
              <a:buNone/>
            </a:pPr>
            <a:endParaRPr lang="en-US" altLang="en-US" sz="1000" dirty="0"/>
          </a:p>
          <a:p>
            <a:pPr eaLnBrk="1" hangingPunct="1">
              <a:buFont typeface="Wingdings" pitchFamily="2" charset="2"/>
              <a:buNone/>
            </a:pPr>
            <a:endParaRPr lang="en-US" altLang="en-US" sz="1000" dirty="0"/>
          </a:p>
          <a:p>
            <a:pPr eaLnBrk="1" hangingPunct="1">
              <a:buFont typeface="Wingdings" pitchFamily="2" charset="2"/>
              <a:buNone/>
            </a:pPr>
            <a:endParaRPr lang="en-US" altLang="en-US" sz="1000" dirty="0"/>
          </a:p>
          <a:p>
            <a:pPr eaLnBrk="1" hangingPunct="1">
              <a:buFont typeface="Wingdings" pitchFamily="2" charset="2"/>
              <a:buNone/>
            </a:pPr>
            <a:endParaRPr lang="en-US" altLang="en-US" sz="1000" dirty="0"/>
          </a:p>
          <a:p>
            <a:pPr eaLnBrk="1" hangingPunct="1">
              <a:buFont typeface="Wingdings" pitchFamily="2" charset="2"/>
              <a:buNone/>
            </a:pPr>
            <a:endParaRPr lang="en-US" altLang="en-US" sz="1000" dirty="0"/>
          </a:p>
        </p:txBody>
      </p:sp>
      <p:sp>
        <p:nvSpPr>
          <p:cNvPr id="11269" name="Rectangle 5"/>
          <p:cNvSpPr>
            <a:spLocks noGrp="1" noChangeArrowheads="1"/>
          </p:cNvSpPr>
          <p:nvPr>
            <p:ph sz="half" idx="2"/>
          </p:nvPr>
        </p:nvSpPr>
        <p:spPr>
          <a:xfrm>
            <a:off x="4648200" y="1752600"/>
            <a:ext cx="3924300" cy="4267200"/>
          </a:xfrm>
        </p:spPr>
        <p:txBody>
          <a:bodyPr>
            <a:normAutofit/>
          </a:bodyPr>
          <a:lstStyle/>
          <a:p>
            <a:pPr eaLnBrk="1" hangingPunct="1"/>
            <a:endParaRPr lang="en-US" altLang="en-US" sz="1800" dirty="0"/>
          </a:p>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Tired, no energy, “hitting the wall”</a:t>
            </a:r>
          </a:p>
          <a:p>
            <a:pPr eaLnBrk="1" hangingPunct="1">
              <a:buFont typeface="Wingdings" pitchFamily="2" charset="2"/>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May feel or act anxious</a:t>
            </a:r>
          </a:p>
          <a:p>
            <a:pPr eaLnBrk="1" hangingPunct="1">
              <a:buFont typeface="Wingdings" pitchFamily="2" charset="2"/>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Blue or grayish tinge to lips or </a:t>
            </a:r>
            <a:r>
              <a:rPr lang="en-US" altLang="en-US" sz="1800" dirty="0" smtClean="0">
                <a:latin typeface="Verdana" panose="020B0604030504040204" pitchFamily="34" charset="0"/>
                <a:ea typeface="Verdana" panose="020B0604030504040204" pitchFamily="34" charset="0"/>
                <a:cs typeface="Verdana" panose="020B0604030504040204" pitchFamily="34" charset="0"/>
              </a:rPr>
              <a:t>nailbeds</a:t>
            </a:r>
          </a:p>
          <a:p>
            <a:pPr eaLnBrk="1" hangingPunct="1"/>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sz="1800" dirty="0" smtClean="0">
                <a:latin typeface="Verdana" panose="020B0604030504040204" pitchFamily="34" charset="0"/>
                <a:ea typeface="Verdana" panose="020B0604030504040204" pitchFamily="34" charset="0"/>
                <a:cs typeface="Verdana" panose="020B0604030504040204" pitchFamily="34" charset="0"/>
              </a:rPr>
              <a:t>Sitting in tripod position</a:t>
            </a:r>
            <a:endParaRPr lang="en-US" alt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17410" name="Slide Number Placeholder 6"/>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F2BF221A-B849-4934-AB8D-E6D28E1C1FF7}" type="slidenum">
              <a:rPr lang="en-US" altLang="en-US" sz="1200" smtClean="0">
                <a:solidFill>
                  <a:srgbClr val="000000"/>
                </a:solidFill>
              </a:rPr>
              <a:pPr eaLnBrk="1" hangingPunct="1">
                <a:spcBef>
                  <a:spcPct val="0"/>
                </a:spcBef>
                <a:buClrTx/>
                <a:buFontTx/>
                <a:buNone/>
              </a:pPr>
              <a:t>12</a:t>
            </a:fld>
            <a:endParaRPr lang="en-US" altLang="en-US" sz="1200">
              <a:solidFill>
                <a:srgbClr val="000000"/>
              </a:solidFill>
            </a:endParaRPr>
          </a:p>
        </p:txBody>
      </p:sp>
      <p:sp>
        <p:nvSpPr>
          <p:cNvPr id="11266" name="Rectangle 2"/>
          <p:cNvSpPr>
            <a:spLocks noGrp="1" noChangeArrowheads="1"/>
          </p:cNvSpPr>
          <p:nvPr>
            <p:ph type="title"/>
          </p:nvPr>
        </p:nvSpPr>
        <p:spPr/>
        <p:txBody>
          <a:bodyPr>
            <a:normAutofit fontScale="90000"/>
          </a:bodyPr>
          <a:lstStyle/>
          <a:p>
            <a:pPr eaLnBrk="1" hangingPunct="1"/>
            <a:r>
              <a:rPr lang="en-US" altLang="en-US" sz="3400"/>
              <a:t>Signs and Symptoms </a:t>
            </a:r>
            <a:br>
              <a:rPr lang="en-US" altLang="en-US" sz="3400"/>
            </a:br>
            <a:r>
              <a:rPr lang="en-US" altLang="en-US" sz="3400"/>
              <a:t>of an Asthma Attack</a:t>
            </a:r>
          </a:p>
        </p:txBody>
      </p:sp>
      <p:sp>
        <p:nvSpPr>
          <p:cNvPr id="17414" name="Rectangle 8"/>
          <p:cNvSpPr>
            <a:spLocks noChangeArrowheads="1"/>
          </p:cNvSpPr>
          <p:nvPr/>
        </p:nvSpPr>
        <p:spPr bwMode="auto">
          <a:xfrm>
            <a:off x="6553200" y="5778500"/>
            <a:ext cx="1455738"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fontAlgn="base" hangingPunct="1">
              <a:spcBef>
                <a:spcPct val="0"/>
              </a:spcBef>
              <a:spcAft>
                <a:spcPct val="0"/>
              </a:spcAft>
              <a:buClrTx/>
              <a:buFontTx/>
              <a:buNone/>
            </a:pPr>
            <a:r>
              <a:rPr lang="en-US" altLang="en-US" sz="1300">
                <a:solidFill>
                  <a:srgbClr val="000000"/>
                </a:solidFill>
              </a:rPr>
              <a:t>Gallagher 2002</a:t>
            </a:r>
          </a:p>
        </p:txBody>
      </p:sp>
    </p:spTree>
    <p:extLst>
      <p:ext uri="{BB962C8B-B14F-4D97-AF65-F5344CB8AC3E}">
        <p14:creationId xmlns:p14="http://schemas.microsoft.com/office/powerpoint/2010/main" val="227159802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anim calcmode="lin" valueType="num">
                                      <p:cBhvr>
                                        <p:cTn id="8" dur="2000" fill="hold"/>
                                        <p:tgtEl>
                                          <p:spTgt spid="11266"/>
                                        </p:tgtEl>
                                        <p:attrNameLst>
                                          <p:attrName>ppt_x</p:attrName>
                                        </p:attrNameLst>
                                      </p:cBhvr>
                                      <p:tavLst>
                                        <p:tav tm="0">
                                          <p:val>
                                            <p:strVal val="#ppt_x"/>
                                          </p:val>
                                        </p:tav>
                                        <p:tav tm="100000">
                                          <p:val>
                                            <p:strVal val="#ppt_x"/>
                                          </p:val>
                                        </p:tav>
                                      </p:tavLst>
                                    </p:anim>
                                    <p:anim calcmode="lin" valueType="num">
                                      <p:cBhvr>
                                        <p:cTn id="9" dur="1796" decel="100000" fill="hold"/>
                                        <p:tgtEl>
                                          <p:spTgt spid="11266"/>
                                        </p:tgtEl>
                                        <p:attrNameLst>
                                          <p:attrName>ppt_y</p:attrName>
                                        </p:attrNameLst>
                                      </p:cBhvr>
                                      <p:tavLst>
                                        <p:tav tm="0">
                                          <p:val>
                                            <p:strVal val="#ppt_y+1"/>
                                          </p:val>
                                        </p:tav>
                                        <p:tav tm="100000">
                                          <p:val>
                                            <p:strVal val="#ppt_y-.03"/>
                                          </p:val>
                                        </p:tav>
                                      </p:tavLst>
                                    </p:anim>
                                    <p:anim calcmode="lin" valueType="num">
                                      <p:cBhvr>
                                        <p:cTn id="10" dur="200" accel="100000" fill="hold">
                                          <p:stCondLst>
                                            <p:cond delay="1796"/>
                                          </p:stCondLst>
                                        </p:cTn>
                                        <p:tgtEl>
                                          <p:spTgt spid="11266"/>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2000"/>
                            </p:stCondLst>
                            <p:childTnLst>
                              <p:par>
                                <p:cTn id="12" presetID="37" presetClass="entr" presetSubtype="0" fill="hold" grpId="0" nodeType="afterEffect">
                                  <p:stCondLst>
                                    <p:cond delay="0"/>
                                  </p:stCondLst>
                                  <p:childTnLst>
                                    <p:set>
                                      <p:cBhvr>
                                        <p:cTn id="13" dur="1" fill="hold">
                                          <p:stCondLst>
                                            <p:cond delay="0"/>
                                          </p:stCondLst>
                                        </p:cTn>
                                        <p:tgtEl>
                                          <p:spTgt spid="11268">
                                            <p:txEl>
                                              <p:pRg st="1" end="1"/>
                                            </p:txEl>
                                          </p:spTgt>
                                        </p:tgtEl>
                                        <p:attrNameLst>
                                          <p:attrName>style.visibility</p:attrName>
                                        </p:attrNameLst>
                                      </p:cBhvr>
                                      <p:to>
                                        <p:strVal val="visible"/>
                                      </p:to>
                                    </p:set>
                                    <p:animEffect transition="in" filter="fade">
                                      <p:cBhvr>
                                        <p:cTn id="14" dur="2000"/>
                                        <p:tgtEl>
                                          <p:spTgt spid="11268">
                                            <p:txEl>
                                              <p:pRg st="1" end="1"/>
                                            </p:txEl>
                                          </p:spTgt>
                                        </p:tgtEl>
                                      </p:cBhvr>
                                    </p:animEffect>
                                    <p:anim calcmode="lin" valueType="num">
                                      <p:cBhvr>
                                        <p:cTn id="15" dur="2000" fill="hold"/>
                                        <p:tgtEl>
                                          <p:spTgt spid="11268">
                                            <p:txEl>
                                              <p:pRg st="1" end="1"/>
                                            </p:txEl>
                                          </p:spTgt>
                                        </p:tgtEl>
                                        <p:attrNameLst>
                                          <p:attrName>ppt_x</p:attrName>
                                        </p:attrNameLst>
                                      </p:cBhvr>
                                      <p:tavLst>
                                        <p:tav tm="0">
                                          <p:val>
                                            <p:strVal val="#ppt_x"/>
                                          </p:val>
                                        </p:tav>
                                        <p:tav tm="100000">
                                          <p:val>
                                            <p:strVal val="#ppt_x"/>
                                          </p:val>
                                        </p:tav>
                                      </p:tavLst>
                                    </p:anim>
                                    <p:anim calcmode="lin" valueType="num">
                                      <p:cBhvr>
                                        <p:cTn id="16" dur="1796" decel="100000" fill="hold"/>
                                        <p:tgtEl>
                                          <p:spTgt spid="11268">
                                            <p:txEl>
                                              <p:pRg st="1" end="1"/>
                                            </p:txEl>
                                          </p:spTgt>
                                        </p:tgtEl>
                                        <p:attrNameLst>
                                          <p:attrName>ppt_y</p:attrName>
                                        </p:attrNameLst>
                                      </p:cBhvr>
                                      <p:tavLst>
                                        <p:tav tm="0">
                                          <p:val>
                                            <p:strVal val="#ppt_y+1"/>
                                          </p:val>
                                        </p:tav>
                                        <p:tav tm="100000">
                                          <p:val>
                                            <p:strVal val="#ppt_y-.03"/>
                                          </p:val>
                                        </p:tav>
                                      </p:tavLst>
                                    </p:anim>
                                    <p:anim calcmode="lin" valueType="num">
                                      <p:cBhvr>
                                        <p:cTn id="17" dur="200" accel="100000" fill="hold">
                                          <p:stCondLst>
                                            <p:cond delay="1796"/>
                                          </p:stCondLst>
                                        </p:cTn>
                                        <p:tgtEl>
                                          <p:spTgt spid="11268">
                                            <p:txEl>
                                              <p:pRg st="1" end="1"/>
                                            </p:txEl>
                                          </p:spTgt>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4000"/>
                            </p:stCondLst>
                            <p:childTnLst>
                              <p:par>
                                <p:cTn id="19" presetID="37" presetClass="entr" presetSubtype="0" fill="hold" grpId="0" nodeType="afterEffect">
                                  <p:stCondLst>
                                    <p:cond delay="0"/>
                                  </p:stCondLst>
                                  <p:childTnLst>
                                    <p:set>
                                      <p:cBhvr>
                                        <p:cTn id="20" dur="1" fill="hold">
                                          <p:stCondLst>
                                            <p:cond delay="0"/>
                                          </p:stCondLst>
                                        </p:cTn>
                                        <p:tgtEl>
                                          <p:spTgt spid="11268">
                                            <p:txEl>
                                              <p:pRg st="3" end="3"/>
                                            </p:txEl>
                                          </p:spTgt>
                                        </p:tgtEl>
                                        <p:attrNameLst>
                                          <p:attrName>style.visibility</p:attrName>
                                        </p:attrNameLst>
                                      </p:cBhvr>
                                      <p:to>
                                        <p:strVal val="visible"/>
                                      </p:to>
                                    </p:set>
                                    <p:animEffect transition="in" filter="fade">
                                      <p:cBhvr>
                                        <p:cTn id="21" dur="2000"/>
                                        <p:tgtEl>
                                          <p:spTgt spid="11268">
                                            <p:txEl>
                                              <p:pRg st="3" end="3"/>
                                            </p:txEl>
                                          </p:spTgt>
                                        </p:tgtEl>
                                      </p:cBhvr>
                                    </p:animEffect>
                                    <p:anim calcmode="lin" valueType="num">
                                      <p:cBhvr>
                                        <p:cTn id="22" dur="20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p:cTn id="23" dur="1796" decel="100000" fill="hold"/>
                                        <p:tgtEl>
                                          <p:spTgt spid="11268">
                                            <p:txEl>
                                              <p:pRg st="3" end="3"/>
                                            </p:txEl>
                                          </p:spTgt>
                                        </p:tgtEl>
                                        <p:attrNameLst>
                                          <p:attrName>ppt_y</p:attrName>
                                        </p:attrNameLst>
                                      </p:cBhvr>
                                      <p:tavLst>
                                        <p:tav tm="0">
                                          <p:val>
                                            <p:strVal val="#ppt_y+1"/>
                                          </p:val>
                                        </p:tav>
                                        <p:tav tm="100000">
                                          <p:val>
                                            <p:strVal val="#ppt_y-.03"/>
                                          </p:val>
                                        </p:tav>
                                      </p:tavLst>
                                    </p:anim>
                                    <p:anim calcmode="lin" valueType="num">
                                      <p:cBhvr>
                                        <p:cTn id="24" dur="200" accel="100000" fill="hold">
                                          <p:stCondLst>
                                            <p:cond delay="1796"/>
                                          </p:stCondLst>
                                        </p:cTn>
                                        <p:tgtEl>
                                          <p:spTgt spid="11268">
                                            <p:txEl>
                                              <p:pRg st="3" end="3"/>
                                            </p:txEl>
                                          </p:spTgt>
                                        </p:tgtEl>
                                        <p:attrNameLst>
                                          <p:attrName>ppt_y</p:attrName>
                                        </p:attrNameLst>
                                      </p:cBhvr>
                                      <p:tavLst>
                                        <p:tav tm="0">
                                          <p:val>
                                            <p:strVal val="#ppt_y-.03"/>
                                          </p:val>
                                        </p:tav>
                                        <p:tav tm="100000">
                                          <p:val>
                                            <p:strVal val="#ppt_y"/>
                                          </p:val>
                                        </p:tav>
                                      </p:tavLst>
                                    </p:anim>
                                  </p:childTnLst>
                                </p:cTn>
                              </p:par>
                            </p:childTnLst>
                          </p:cTn>
                        </p:par>
                        <p:par>
                          <p:cTn id="25" fill="hold" nodeType="afterGroup">
                            <p:stCondLst>
                              <p:cond delay="6000"/>
                            </p:stCondLst>
                            <p:childTnLst>
                              <p:par>
                                <p:cTn id="26" presetID="37" presetClass="entr" presetSubtype="0" fill="hold" grpId="0" nodeType="afterEffect">
                                  <p:stCondLst>
                                    <p:cond delay="0"/>
                                  </p:stCondLst>
                                  <p:childTnLst>
                                    <p:set>
                                      <p:cBhvr>
                                        <p:cTn id="27" dur="1" fill="hold">
                                          <p:stCondLst>
                                            <p:cond delay="0"/>
                                          </p:stCondLst>
                                        </p:cTn>
                                        <p:tgtEl>
                                          <p:spTgt spid="11268">
                                            <p:txEl>
                                              <p:pRg st="5" end="5"/>
                                            </p:txEl>
                                          </p:spTgt>
                                        </p:tgtEl>
                                        <p:attrNameLst>
                                          <p:attrName>style.visibility</p:attrName>
                                        </p:attrNameLst>
                                      </p:cBhvr>
                                      <p:to>
                                        <p:strVal val="visible"/>
                                      </p:to>
                                    </p:set>
                                    <p:animEffect transition="in" filter="fade">
                                      <p:cBhvr>
                                        <p:cTn id="28" dur="2000"/>
                                        <p:tgtEl>
                                          <p:spTgt spid="11268">
                                            <p:txEl>
                                              <p:pRg st="5" end="5"/>
                                            </p:txEl>
                                          </p:spTgt>
                                        </p:tgtEl>
                                      </p:cBhvr>
                                    </p:animEffect>
                                    <p:anim calcmode="lin" valueType="num">
                                      <p:cBhvr>
                                        <p:cTn id="29" dur="20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p:cTn id="30" dur="1796" decel="100000" fill="hold"/>
                                        <p:tgtEl>
                                          <p:spTgt spid="11268">
                                            <p:txEl>
                                              <p:pRg st="5" end="5"/>
                                            </p:txEl>
                                          </p:spTgt>
                                        </p:tgtEl>
                                        <p:attrNameLst>
                                          <p:attrName>ppt_y</p:attrName>
                                        </p:attrNameLst>
                                      </p:cBhvr>
                                      <p:tavLst>
                                        <p:tav tm="0">
                                          <p:val>
                                            <p:strVal val="#ppt_y+1"/>
                                          </p:val>
                                        </p:tav>
                                        <p:tav tm="100000">
                                          <p:val>
                                            <p:strVal val="#ppt_y-.03"/>
                                          </p:val>
                                        </p:tav>
                                      </p:tavLst>
                                    </p:anim>
                                    <p:anim calcmode="lin" valueType="num">
                                      <p:cBhvr>
                                        <p:cTn id="31" dur="200" accel="100000" fill="hold">
                                          <p:stCondLst>
                                            <p:cond delay="1796"/>
                                          </p:stCondLst>
                                        </p:cTn>
                                        <p:tgtEl>
                                          <p:spTgt spid="11268">
                                            <p:txEl>
                                              <p:pRg st="5" end="5"/>
                                            </p:txEl>
                                          </p:spTgt>
                                        </p:tgtEl>
                                        <p:attrNameLst>
                                          <p:attrName>ppt_y</p:attrName>
                                        </p:attrNameLst>
                                      </p:cBhvr>
                                      <p:tavLst>
                                        <p:tav tm="0">
                                          <p:val>
                                            <p:strVal val="#ppt_y-.03"/>
                                          </p:val>
                                        </p:tav>
                                        <p:tav tm="100000">
                                          <p:val>
                                            <p:strVal val="#ppt_y"/>
                                          </p:val>
                                        </p:tav>
                                      </p:tavLst>
                                    </p:anim>
                                  </p:childTnLst>
                                </p:cTn>
                              </p:par>
                            </p:childTnLst>
                          </p:cTn>
                        </p:par>
                        <p:par>
                          <p:cTn id="32" fill="hold" nodeType="afterGroup">
                            <p:stCondLst>
                              <p:cond delay="8000"/>
                            </p:stCondLst>
                            <p:childTnLst>
                              <p:par>
                                <p:cTn id="33" presetID="37" presetClass="entr" presetSubtype="0" fill="hold" grpId="0" nodeType="afterEffect">
                                  <p:stCondLst>
                                    <p:cond delay="0"/>
                                  </p:stCondLst>
                                  <p:childTnLst>
                                    <p:set>
                                      <p:cBhvr>
                                        <p:cTn id="34" dur="1" fill="hold">
                                          <p:stCondLst>
                                            <p:cond delay="0"/>
                                          </p:stCondLst>
                                        </p:cTn>
                                        <p:tgtEl>
                                          <p:spTgt spid="11268">
                                            <p:txEl>
                                              <p:pRg st="7" end="7"/>
                                            </p:txEl>
                                          </p:spTgt>
                                        </p:tgtEl>
                                        <p:attrNameLst>
                                          <p:attrName>style.visibility</p:attrName>
                                        </p:attrNameLst>
                                      </p:cBhvr>
                                      <p:to>
                                        <p:strVal val="visible"/>
                                      </p:to>
                                    </p:set>
                                    <p:animEffect transition="in" filter="fade">
                                      <p:cBhvr>
                                        <p:cTn id="35" dur="2000"/>
                                        <p:tgtEl>
                                          <p:spTgt spid="11268">
                                            <p:txEl>
                                              <p:pRg st="7" end="7"/>
                                            </p:txEl>
                                          </p:spTgt>
                                        </p:tgtEl>
                                      </p:cBhvr>
                                    </p:animEffect>
                                    <p:anim calcmode="lin" valueType="num">
                                      <p:cBhvr>
                                        <p:cTn id="36" dur="2000" fill="hold"/>
                                        <p:tgtEl>
                                          <p:spTgt spid="11268">
                                            <p:txEl>
                                              <p:pRg st="7" end="7"/>
                                            </p:txEl>
                                          </p:spTgt>
                                        </p:tgtEl>
                                        <p:attrNameLst>
                                          <p:attrName>ppt_x</p:attrName>
                                        </p:attrNameLst>
                                      </p:cBhvr>
                                      <p:tavLst>
                                        <p:tav tm="0">
                                          <p:val>
                                            <p:strVal val="#ppt_x"/>
                                          </p:val>
                                        </p:tav>
                                        <p:tav tm="100000">
                                          <p:val>
                                            <p:strVal val="#ppt_x"/>
                                          </p:val>
                                        </p:tav>
                                      </p:tavLst>
                                    </p:anim>
                                    <p:anim calcmode="lin" valueType="num">
                                      <p:cBhvr>
                                        <p:cTn id="37" dur="1796" decel="100000" fill="hold"/>
                                        <p:tgtEl>
                                          <p:spTgt spid="11268">
                                            <p:txEl>
                                              <p:pRg st="7" end="7"/>
                                            </p:txEl>
                                          </p:spTgt>
                                        </p:tgtEl>
                                        <p:attrNameLst>
                                          <p:attrName>ppt_y</p:attrName>
                                        </p:attrNameLst>
                                      </p:cBhvr>
                                      <p:tavLst>
                                        <p:tav tm="0">
                                          <p:val>
                                            <p:strVal val="#ppt_y+1"/>
                                          </p:val>
                                        </p:tav>
                                        <p:tav tm="100000">
                                          <p:val>
                                            <p:strVal val="#ppt_y-.03"/>
                                          </p:val>
                                        </p:tav>
                                      </p:tavLst>
                                    </p:anim>
                                    <p:anim calcmode="lin" valueType="num">
                                      <p:cBhvr>
                                        <p:cTn id="38" dur="200" accel="100000" fill="hold">
                                          <p:stCondLst>
                                            <p:cond delay="1796"/>
                                          </p:stCondLst>
                                        </p:cTn>
                                        <p:tgtEl>
                                          <p:spTgt spid="11268">
                                            <p:txEl>
                                              <p:pRg st="7" end="7"/>
                                            </p:txEl>
                                          </p:spTgt>
                                        </p:tgtEl>
                                        <p:attrNameLst>
                                          <p:attrName>ppt_y</p:attrName>
                                        </p:attrNameLst>
                                      </p:cBhvr>
                                      <p:tavLst>
                                        <p:tav tm="0">
                                          <p:val>
                                            <p:strVal val="#ppt_y-.03"/>
                                          </p:val>
                                        </p:tav>
                                        <p:tav tm="100000">
                                          <p:val>
                                            <p:strVal val="#ppt_y"/>
                                          </p:val>
                                        </p:tav>
                                      </p:tavLst>
                                    </p:anim>
                                  </p:childTnLst>
                                </p:cTn>
                              </p:par>
                            </p:childTnLst>
                          </p:cTn>
                        </p:par>
                        <p:par>
                          <p:cTn id="39" fill="hold" nodeType="afterGroup">
                            <p:stCondLst>
                              <p:cond delay="10000"/>
                            </p:stCondLst>
                            <p:childTnLst>
                              <p:par>
                                <p:cTn id="40" presetID="37" presetClass="entr" presetSubtype="0" fill="hold" grpId="0" nodeType="afterEffect">
                                  <p:stCondLst>
                                    <p:cond delay="0"/>
                                  </p:stCondLst>
                                  <p:childTnLst>
                                    <p:set>
                                      <p:cBhvr>
                                        <p:cTn id="41" dur="1" fill="hold">
                                          <p:stCondLst>
                                            <p:cond delay="0"/>
                                          </p:stCondLst>
                                        </p:cTn>
                                        <p:tgtEl>
                                          <p:spTgt spid="11268">
                                            <p:txEl>
                                              <p:pRg st="9" end="9"/>
                                            </p:txEl>
                                          </p:spTgt>
                                        </p:tgtEl>
                                        <p:attrNameLst>
                                          <p:attrName>style.visibility</p:attrName>
                                        </p:attrNameLst>
                                      </p:cBhvr>
                                      <p:to>
                                        <p:strVal val="visible"/>
                                      </p:to>
                                    </p:set>
                                    <p:animEffect transition="in" filter="fade">
                                      <p:cBhvr>
                                        <p:cTn id="42" dur="2000"/>
                                        <p:tgtEl>
                                          <p:spTgt spid="11268">
                                            <p:txEl>
                                              <p:pRg st="9" end="9"/>
                                            </p:txEl>
                                          </p:spTgt>
                                        </p:tgtEl>
                                      </p:cBhvr>
                                    </p:animEffect>
                                    <p:anim calcmode="lin" valueType="num">
                                      <p:cBhvr>
                                        <p:cTn id="43" dur="2000" fill="hold"/>
                                        <p:tgtEl>
                                          <p:spTgt spid="11268">
                                            <p:txEl>
                                              <p:pRg st="9" end="9"/>
                                            </p:txEl>
                                          </p:spTgt>
                                        </p:tgtEl>
                                        <p:attrNameLst>
                                          <p:attrName>ppt_x</p:attrName>
                                        </p:attrNameLst>
                                      </p:cBhvr>
                                      <p:tavLst>
                                        <p:tav tm="0">
                                          <p:val>
                                            <p:strVal val="#ppt_x"/>
                                          </p:val>
                                        </p:tav>
                                        <p:tav tm="100000">
                                          <p:val>
                                            <p:strVal val="#ppt_x"/>
                                          </p:val>
                                        </p:tav>
                                      </p:tavLst>
                                    </p:anim>
                                    <p:anim calcmode="lin" valueType="num">
                                      <p:cBhvr>
                                        <p:cTn id="44" dur="1796" decel="100000" fill="hold"/>
                                        <p:tgtEl>
                                          <p:spTgt spid="11268">
                                            <p:txEl>
                                              <p:pRg st="9" end="9"/>
                                            </p:txEl>
                                          </p:spTgt>
                                        </p:tgtEl>
                                        <p:attrNameLst>
                                          <p:attrName>ppt_y</p:attrName>
                                        </p:attrNameLst>
                                      </p:cBhvr>
                                      <p:tavLst>
                                        <p:tav tm="0">
                                          <p:val>
                                            <p:strVal val="#ppt_y+1"/>
                                          </p:val>
                                        </p:tav>
                                        <p:tav tm="100000">
                                          <p:val>
                                            <p:strVal val="#ppt_y-.03"/>
                                          </p:val>
                                        </p:tav>
                                      </p:tavLst>
                                    </p:anim>
                                    <p:anim calcmode="lin" valueType="num">
                                      <p:cBhvr>
                                        <p:cTn id="45" dur="200" accel="100000" fill="hold">
                                          <p:stCondLst>
                                            <p:cond delay="1796"/>
                                          </p:stCondLst>
                                        </p:cTn>
                                        <p:tgtEl>
                                          <p:spTgt spid="11268">
                                            <p:txEl>
                                              <p:pRg st="9" end="9"/>
                                            </p:txEl>
                                          </p:spTgt>
                                        </p:tgtEl>
                                        <p:attrNameLst>
                                          <p:attrName>ppt_y</p:attrName>
                                        </p:attrNameLst>
                                      </p:cBhvr>
                                      <p:tavLst>
                                        <p:tav tm="0">
                                          <p:val>
                                            <p:strVal val="#ppt_y-.03"/>
                                          </p:val>
                                        </p:tav>
                                        <p:tav tm="100000">
                                          <p:val>
                                            <p:strVal val="#ppt_y"/>
                                          </p:val>
                                        </p:tav>
                                      </p:tavLst>
                                    </p:anim>
                                  </p:childTnLst>
                                </p:cTn>
                              </p:par>
                            </p:childTnLst>
                          </p:cTn>
                        </p:par>
                        <p:par>
                          <p:cTn id="46" fill="hold" nodeType="afterGroup">
                            <p:stCondLst>
                              <p:cond delay="12000"/>
                            </p:stCondLst>
                            <p:childTnLst>
                              <p:par>
                                <p:cTn id="47" presetID="37" presetClass="entr" presetSubtype="0" fill="hold" grpId="0" nodeType="afterEffect">
                                  <p:stCondLst>
                                    <p:cond delay="0"/>
                                  </p:stCondLst>
                                  <p:childTnLst>
                                    <p:set>
                                      <p:cBhvr>
                                        <p:cTn id="48" dur="1" fill="hold">
                                          <p:stCondLst>
                                            <p:cond delay="0"/>
                                          </p:stCondLst>
                                        </p:cTn>
                                        <p:tgtEl>
                                          <p:spTgt spid="11269">
                                            <p:txEl>
                                              <p:pRg st="1" end="1"/>
                                            </p:txEl>
                                          </p:spTgt>
                                        </p:tgtEl>
                                        <p:attrNameLst>
                                          <p:attrName>style.visibility</p:attrName>
                                        </p:attrNameLst>
                                      </p:cBhvr>
                                      <p:to>
                                        <p:strVal val="visible"/>
                                      </p:to>
                                    </p:set>
                                    <p:animEffect transition="in" filter="fade">
                                      <p:cBhvr>
                                        <p:cTn id="49" dur="2000"/>
                                        <p:tgtEl>
                                          <p:spTgt spid="11269">
                                            <p:txEl>
                                              <p:pRg st="1" end="1"/>
                                            </p:txEl>
                                          </p:spTgt>
                                        </p:tgtEl>
                                      </p:cBhvr>
                                    </p:animEffect>
                                    <p:anim calcmode="lin" valueType="num">
                                      <p:cBhvr>
                                        <p:cTn id="50" dur="2000" fill="hold"/>
                                        <p:tgtEl>
                                          <p:spTgt spid="11269">
                                            <p:txEl>
                                              <p:pRg st="1" end="1"/>
                                            </p:txEl>
                                          </p:spTgt>
                                        </p:tgtEl>
                                        <p:attrNameLst>
                                          <p:attrName>ppt_x</p:attrName>
                                        </p:attrNameLst>
                                      </p:cBhvr>
                                      <p:tavLst>
                                        <p:tav tm="0">
                                          <p:val>
                                            <p:strVal val="#ppt_x"/>
                                          </p:val>
                                        </p:tav>
                                        <p:tav tm="100000">
                                          <p:val>
                                            <p:strVal val="#ppt_x"/>
                                          </p:val>
                                        </p:tav>
                                      </p:tavLst>
                                    </p:anim>
                                    <p:anim calcmode="lin" valueType="num">
                                      <p:cBhvr>
                                        <p:cTn id="51" dur="1796" decel="100000" fill="hold"/>
                                        <p:tgtEl>
                                          <p:spTgt spid="11269">
                                            <p:txEl>
                                              <p:pRg st="1" end="1"/>
                                            </p:txEl>
                                          </p:spTgt>
                                        </p:tgtEl>
                                        <p:attrNameLst>
                                          <p:attrName>ppt_y</p:attrName>
                                        </p:attrNameLst>
                                      </p:cBhvr>
                                      <p:tavLst>
                                        <p:tav tm="0">
                                          <p:val>
                                            <p:strVal val="#ppt_y+1"/>
                                          </p:val>
                                        </p:tav>
                                        <p:tav tm="100000">
                                          <p:val>
                                            <p:strVal val="#ppt_y-.03"/>
                                          </p:val>
                                        </p:tav>
                                      </p:tavLst>
                                    </p:anim>
                                    <p:anim calcmode="lin" valueType="num">
                                      <p:cBhvr>
                                        <p:cTn id="52" dur="200" accel="100000" fill="hold">
                                          <p:stCondLst>
                                            <p:cond delay="1796"/>
                                          </p:stCondLst>
                                        </p:cTn>
                                        <p:tgtEl>
                                          <p:spTgt spid="11269">
                                            <p:txEl>
                                              <p:pRg st="1" end="1"/>
                                            </p:txEl>
                                          </p:spTgt>
                                        </p:tgtEl>
                                        <p:attrNameLst>
                                          <p:attrName>ppt_y</p:attrName>
                                        </p:attrNameLst>
                                      </p:cBhvr>
                                      <p:tavLst>
                                        <p:tav tm="0">
                                          <p:val>
                                            <p:strVal val="#ppt_y-.03"/>
                                          </p:val>
                                        </p:tav>
                                        <p:tav tm="100000">
                                          <p:val>
                                            <p:strVal val="#ppt_y"/>
                                          </p:val>
                                        </p:tav>
                                      </p:tavLst>
                                    </p:anim>
                                  </p:childTnLst>
                                </p:cTn>
                              </p:par>
                            </p:childTnLst>
                          </p:cTn>
                        </p:par>
                        <p:par>
                          <p:cTn id="53" fill="hold" nodeType="afterGroup">
                            <p:stCondLst>
                              <p:cond delay="14000"/>
                            </p:stCondLst>
                            <p:childTnLst>
                              <p:par>
                                <p:cTn id="54" presetID="37" presetClass="entr" presetSubtype="0" fill="hold" grpId="0" nodeType="afterEffect">
                                  <p:stCondLst>
                                    <p:cond delay="0"/>
                                  </p:stCondLst>
                                  <p:childTnLst>
                                    <p:set>
                                      <p:cBhvr>
                                        <p:cTn id="55" dur="1" fill="hold">
                                          <p:stCondLst>
                                            <p:cond delay="0"/>
                                          </p:stCondLst>
                                        </p:cTn>
                                        <p:tgtEl>
                                          <p:spTgt spid="11269">
                                            <p:txEl>
                                              <p:pRg st="3" end="3"/>
                                            </p:txEl>
                                          </p:spTgt>
                                        </p:tgtEl>
                                        <p:attrNameLst>
                                          <p:attrName>style.visibility</p:attrName>
                                        </p:attrNameLst>
                                      </p:cBhvr>
                                      <p:to>
                                        <p:strVal val="visible"/>
                                      </p:to>
                                    </p:set>
                                    <p:animEffect transition="in" filter="fade">
                                      <p:cBhvr>
                                        <p:cTn id="56" dur="2000"/>
                                        <p:tgtEl>
                                          <p:spTgt spid="11269">
                                            <p:txEl>
                                              <p:pRg st="3" end="3"/>
                                            </p:txEl>
                                          </p:spTgt>
                                        </p:tgtEl>
                                      </p:cBhvr>
                                    </p:animEffect>
                                    <p:anim calcmode="lin" valueType="num">
                                      <p:cBhvr>
                                        <p:cTn id="57" dur="2000" fill="hold"/>
                                        <p:tgtEl>
                                          <p:spTgt spid="11269">
                                            <p:txEl>
                                              <p:pRg st="3" end="3"/>
                                            </p:txEl>
                                          </p:spTgt>
                                        </p:tgtEl>
                                        <p:attrNameLst>
                                          <p:attrName>ppt_x</p:attrName>
                                        </p:attrNameLst>
                                      </p:cBhvr>
                                      <p:tavLst>
                                        <p:tav tm="0">
                                          <p:val>
                                            <p:strVal val="#ppt_x"/>
                                          </p:val>
                                        </p:tav>
                                        <p:tav tm="100000">
                                          <p:val>
                                            <p:strVal val="#ppt_x"/>
                                          </p:val>
                                        </p:tav>
                                      </p:tavLst>
                                    </p:anim>
                                    <p:anim calcmode="lin" valueType="num">
                                      <p:cBhvr>
                                        <p:cTn id="58" dur="1796" decel="100000" fill="hold"/>
                                        <p:tgtEl>
                                          <p:spTgt spid="11269">
                                            <p:txEl>
                                              <p:pRg st="3" end="3"/>
                                            </p:txEl>
                                          </p:spTgt>
                                        </p:tgtEl>
                                        <p:attrNameLst>
                                          <p:attrName>ppt_y</p:attrName>
                                        </p:attrNameLst>
                                      </p:cBhvr>
                                      <p:tavLst>
                                        <p:tav tm="0">
                                          <p:val>
                                            <p:strVal val="#ppt_y+1"/>
                                          </p:val>
                                        </p:tav>
                                        <p:tav tm="100000">
                                          <p:val>
                                            <p:strVal val="#ppt_y-.03"/>
                                          </p:val>
                                        </p:tav>
                                      </p:tavLst>
                                    </p:anim>
                                    <p:anim calcmode="lin" valueType="num">
                                      <p:cBhvr>
                                        <p:cTn id="59" dur="200" accel="100000" fill="hold">
                                          <p:stCondLst>
                                            <p:cond delay="1796"/>
                                          </p:stCondLst>
                                        </p:cTn>
                                        <p:tgtEl>
                                          <p:spTgt spid="11269">
                                            <p:txEl>
                                              <p:pRg st="3" end="3"/>
                                            </p:txEl>
                                          </p:spTgt>
                                        </p:tgtEl>
                                        <p:attrNameLst>
                                          <p:attrName>ppt_y</p:attrName>
                                        </p:attrNameLst>
                                      </p:cBhvr>
                                      <p:tavLst>
                                        <p:tav tm="0">
                                          <p:val>
                                            <p:strVal val="#ppt_y-.03"/>
                                          </p:val>
                                        </p:tav>
                                        <p:tav tm="100000">
                                          <p:val>
                                            <p:strVal val="#ppt_y"/>
                                          </p:val>
                                        </p:tav>
                                      </p:tavLst>
                                    </p:anim>
                                  </p:childTnLst>
                                </p:cTn>
                              </p:par>
                            </p:childTnLst>
                          </p:cTn>
                        </p:par>
                        <p:par>
                          <p:cTn id="60" fill="hold" nodeType="afterGroup">
                            <p:stCondLst>
                              <p:cond delay="16000"/>
                            </p:stCondLst>
                            <p:childTnLst>
                              <p:par>
                                <p:cTn id="61" presetID="37" presetClass="entr" presetSubtype="0" fill="hold" grpId="0" nodeType="afterEffect">
                                  <p:stCondLst>
                                    <p:cond delay="0"/>
                                  </p:stCondLst>
                                  <p:childTnLst>
                                    <p:set>
                                      <p:cBhvr>
                                        <p:cTn id="62" dur="1" fill="hold">
                                          <p:stCondLst>
                                            <p:cond delay="0"/>
                                          </p:stCondLst>
                                        </p:cTn>
                                        <p:tgtEl>
                                          <p:spTgt spid="11269">
                                            <p:txEl>
                                              <p:pRg st="5" end="5"/>
                                            </p:txEl>
                                          </p:spTgt>
                                        </p:tgtEl>
                                        <p:attrNameLst>
                                          <p:attrName>style.visibility</p:attrName>
                                        </p:attrNameLst>
                                      </p:cBhvr>
                                      <p:to>
                                        <p:strVal val="visible"/>
                                      </p:to>
                                    </p:set>
                                    <p:animEffect transition="in" filter="fade">
                                      <p:cBhvr>
                                        <p:cTn id="63" dur="2000"/>
                                        <p:tgtEl>
                                          <p:spTgt spid="11269">
                                            <p:txEl>
                                              <p:pRg st="5" end="5"/>
                                            </p:txEl>
                                          </p:spTgt>
                                        </p:tgtEl>
                                      </p:cBhvr>
                                    </p:animEffect>
                                    <p:anim calcmode="lin" valueType="num">
                                      <p:cBhvr>
                                        <p:cTn id="64" dur="2000" fill="hold"/>
                                        <p:tgtEl>
                                          <p:spTgt spid="11269">
                                            <p:txEl>
                                              <p:pRg st="5" end="5"/>
                                            </p:txEl>
                                          </p:spTgt>
                                        </p:tgtEl>
                                        <p:attrNameLst>
                                          <p:attrName>ppt_x</p:attrName>
                                        </p:attrNameLst>
                                      </p:cBhvr>
                                      <p:tavLst>
                                        <p:tav tm="0">
                                          <p:val>
                                            <p:strVal val="#ppt_x"/>
                                          </p:val>
                                        </p:tav>
                                        <p:tav tm="100000">
                                          <p:val>
                                            <p:strVal val="#ppt_x"/>
                                          </p:val>
                                        </p:tav>
                                      </p:tavLst>
                                    </p:anim>
                                    <p:anim calcmode="lin" valueType="num">
                                      <p:cBhvr>
                                        <p:cTn id="65" dur="1796" decel="100000" fill="hold"/>
                                        <p:tgtEl>
                                          <p:spTgt spid="11269">
                                            <p:txEl>
                                              <p:pRg st="5" end="5"/>
                                            </p:txEl>
                                          </p:spTgt>
                                        </p:tgtEl>
                                        <p:attrNameLst>
                                          <p:attrName>ppt_y</p:attrName>
                                        </p:attrNameLst>
                                      </p:cBhvr>
                                      <p:tavLst>
                                        <p:tav tm="0">
                                          <p:val>
                                            <p:strVal val="#ppt_y+1"/>
                                          </p:val>
                                        </p:tav>
                                        <p:tav tm="100000">
                                          <p:val>
                                            <p:strVal val="#ppt_y-.03"/>
                                          </p:val>
                                        </p:tav>
                                      </p:tavLst>
                                    </p:anim>
                                    <p:anim calcmode="lin" valueType="num">
                                      <p:cBhvr>
                                        <p:cTn id="66" dur="200" accel="100000" fill="hold">
                                          <p:stCondLst>
                                            <p:cond delay="1796"/>
                                          </p:stCondLst>
                                        </p:cTn>
                                        <p:tgtEl>
                                          <p:spTgt spid="11269">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11269">
                                            <p:txEl>
                                              <p:pRg st="7" end="7"/>
                                            </p:txEl>
                                          </p:spTgt>
                                        </p:tgtEl>
                                        <p:attrNameLst>
                                          <p:attrName>style.visibility</p:attrName>
                                        </p:attrNameLst>
                                      </p:cBhvr>
                                      <p:to>
                                        <p:strVal val="visible"/>
                                      </p:to>
                                    </p:set>
                                    <p:animEffect transition="in" filter="fade">
                                      <p:cBhvr>
                                        <p:cTn id="71" dur="2000"/>
                                        <p:tgtEl>
                                          <p:spTgt spid="11269">
                                            <p:txEl>
                                              <p:pRg st="7" end="7"/>
                                            </p:txEl>
                                          </p:spTgt>
                                        </p:tgtEl>
                                      </p:cBhvr>
                                    </p:animEffect>
                                    <p:anim calcmode="lin" valueType="num">
                                      <p:cBhvr>
                                        <p:cTn id="72" dur="2000" fill="hold"/>
                                        <p:tgtEl>
                                          <p:spTgt spid="11269">
                                            <p:txEl>
                                              <p:pRg st="7" end="7"/>
                                            </p:txEl>
                                          </p:spTgt>
                                        </p:tgtEl>
                                        <p:attrNameLst>
                                          <p:attrName>ppt_x</p:attrName>
                                        </p:attrNameLst>
                                      </p:cBhvr>
                                      <p:tavLst>
                                        <p:tav tm="0">
                                          <p:val>
                                            <p:strVal val="#ppt_x"/>
                                          </p:val>
                                        </p:tav>
                                        <p:tav tm="100000">
                                          <p:val>
                                            <p:strVal val="#ppt_x"/>
                                          </p:val>
                                        </p:tav>
                                      </p:tavLst>
                                    </p:anim>
                                    <p:anim calcmode="lin" valueType="num">
                                      <p:cBhvr>
                                        <p:cTn id="73" dur="1796" decel="100000" fill="hold"/>
                                        <p:tgtEl>
                                          <p:spTgt spid="11269">
                                            <p:txEl>
                                              <p:pRg st="7" end="7"/>
                                            </p:txEl>
                                          </p:spTgt>
                                        </p:tgtEl>
                                        <p:attrNameLst>
                                          <p:attrName>ppt_y</p:attrName>
                                        </p:attrNameLst>
                                      </p:cBhvr>
                                      <p:tavLst>
                                        <p:tav tm="0">
                                          <p:val>
                                            <p:strVal val="#ppt_y+1"/>
                                          </p:val>
                                        </p:tav>
                                        <p:tav tm="100000">
                                          <p:val>
                                            <p:strVal val="#ppt_y-.03"/>
                                          </p:val>
                                        </p:tav>
                                      </p:tavLst>
                                    </p:anim>
                                    <p:anim calcmode="lin" valueType="num">
                                      <p:cBhvr>
                                        <p:cTn id="74" dur="200" accel="100000" fill="hold">
                                          <p:stCondLst>
                                            <p:cond delay="1796"/>
                                          </p:stCondLst>
                                        </p:cTn>
                                        <p:tgtEl>
                                          <p:spTgt spid="11269">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p:bldP spid="11269" grpId="0" build="p"/>
      <p:bldP spid="112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
          <p:cNvSpPr>
            <a:spLocks noGrp="1" noChangeArrowheads="1"/>
          </p:cNvSpPr>
          <p:nvPr>
            <p:ph idx="1"/>
          </p:nvPr>
        </p:nvSpPr>
        <p:spPr>
          <a:xfrm>
            <a:off x="566738" y="1752600"/>
            <a:ext cx="8001000" cy="4572000"/>
          </a:xfrm>
        </p:spPr>
        <p:txBody>
          <a:bodyPr>
            <a:normAutofit/>
          </a:bodyPr>
          <a:lstStyle/>
          <a:p>
            <a:pPr eaLnBrk="1" hangingPunct="1">
              <a:buFont typeface="Wingdings" pitchFamily="2" charset="2"/>
              <a:buNone/>
            </a:pPr>
            <a:r>
              <a:rPr lang="en-US" altLang="en-US" sz="2600" dirty="0"/>
              <a:t>If  You:</a:t>
            </a:r>
          </a:p>
          <a:p>
            <a:pPr eaLnBrk="1" hangingPunct="1"/>
            <a:r>
              <a:rPr lang="en-US" altLang="en-US" sz="2000" dirty="0">
                <a:solidFill>
                  <a:srgbClr val="C00000"/>
                </a:solidFill>
                <a:latin typeface="Verdana" panose="020B0604030504040204" pitchFamily="34" charset="0"/>
                <a:ea typeface="Verdana" panose="020B0604030504040204" pitchFamily="34" charset="0"/>
                <a:cs typeface="Verdana" panose="020B0604030504040204" pitchFamily="34" charset="0"/>
              </a:rPr>
              <a:t>Have asthma symptoms or take your quick-relief inhaler </a:t>
            </a:r>
            <a:r>
              <a:rPr lang="en-US" altLang="en-US" sz="2000" b="1" dirty="0">
                <a:solidFill>
                  <a:srgbClr val="C00000"/>
                </a:solidFill>
                <a:latin typeface="Verdana" panose="020B0604030504040204" pitchFamily="34" charset="0"/>
                <a:ea typeface="Verdana" panose="020B0604030504040204" pitchFamily="34" charset="0"/>
                <a:cs typeface="Verdana" panose="020B0604030504040204" pitchFamily="34" charset="0"/>
              </a:rPr>
              <a:t>more than Two </a:t>
            </a:r>
            <a:r>
              <a:rPr lang="en-US" altLang="en-US" sz="2000" dirty="0">
                <a:solidFill>
                  <a:srgbClr val="C00000"/>
                </a:solidFill>
                <a:latin typeface="Verdana" panose="020B0604030504040204" pitchFamily="34" charset="0"/>
                <a:ea typeface="Verdana" panose="020B0604030504040204" pitchFamily="34" charset="0"/>
                <a:cs typeface="Verdana" panose="020B0604030504040204" pitchFamily="34" charset="0"/>
              </a:rPr>
              <a:t>times a </a:t>
            </a:r>
            <a:r>
              <a:rPr lang="en-US" alt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week                   </a:t>
            </a:r>
            <a:r>
              <a:rPr lang="en-US" altLang="en-US" sz="1000" dirty="0">
                <a:solidFill>
                  <a:srgbClr val="C00000"/>
                </a:solidFill>
                <a:latin typeface="Verdana" panose="020B0604030504040204" pitchFamily="34" charset="0"/>
                <a:ea typeface="Verdana" panose="020B0604030504040204" pitchFamily="34" charset="0"/>
                <a:cs typeface="Verdana" panose="020B0604030504040204" pitchFamily="34" charset="0"/>
              </a:rPr>
              <a:t>(prior to exercise doesn’t count for this)</a:t>
            </a:r>
          </a:p>
          <a:p>
            <a:pPr eaLnBrk="1" hangingPunct="1">
              <a:buFont typeface="Wingdings" pitchFamily="2" charset="2"/>
              <a:buNone/>
            </a:pPr>
            <a:endParaRPr lang="en-US" altLang="en-US" sz="80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Awaken at night with asthma symptoms </a:t>
            </a:r>
            <a:r>
              <a:rPr lang="en-US" altLang="en-US" sz="1600" b="1" dirty="0">
                <a:latin typeface="Verdana" panose="020B0604030504040204" pitchFamily="34" charset="0"/>
                <a:ea typeface="Verdana" panose="020B0604030504040204" pitchFamily="34" charset="0"/>
                <a:cs typeface="Verdana" panose="020B0604030504040204" pitchFamily="34" charset="0"/>
              </a:rPr>
              <a:t>more than Two </a:t>
            </a:r>
            <a:r>
              <a:rPr lang="en-US" altLang="en-US" sz="1600" dirty="0">
                <a:latin typeface="Verdana" panose="020B0604030504040204" pitchFamily="34" charset="0"/>
                <a:ea typeface="Verdana" panose="020B0604030504040204" pitchFamily="34" charset="0"/>
                <a:cs typeface="Verdana" panose="020B0604030504040204" pitchFamily="34" charset="0"/>
              </a:rPr>
              <a:t>times a month </a:t>
            </a:r>
          </a:p>
          <a:p>
            <a:pPr eaLnBrk="1" hangingPunct="1"/>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Refill your quick-relief inhaler </a:t>
            </a:r>
            <a:r>
              <a:rPr lang="en-US" altLang="en-US" sz="1600" b="1" dirty="0">
                <a:latin typeface="Verdana" panose="020B0604030504040204" pitchFamily="34" charset="0"/>
                <a:ea typeface="Verdana" panose="020B0604030504040204" pitchFamily="34" charset="0"/>
                <a:cs typeface="Verdana" panose="020B0604030504040204" pitchFamily="34" charset="0"/>
              </a:rPr>
              <a:t>more than Two </a:t>
            </a:r>
            <a:r>
              <a:rPr lang="en-US" altLang="en-US" sz="1600" dirty="0">
                <a:latin typeface="Verdana" panose="020B0604030504040204" pitchFamily="34" charset="0"/>
                <a:ea typeface="Verdana" panose="020B0604030504040204" pitchFamily="34" charset="0"/>
                <a:cs typeface="Verdana" panose="020B0604030504040204" pitchFamily="34" charset="0"/>
              </a:rPr>
              <a:t>times a year </a:t>
            </a:r>
          </a:p>
          <a:p>
            <a:pPr>
              <a:buNone/>
            </a:pPr>
            <a:endParaRPr lang="en-US" altLang="en-US" sz="800" dirty="0">
              <a:latin typeface="Verdana" panose="020B0604030504040204" pitchFamily="34" charset="0"/>
              <a:ea typeface="Verdana" panose="020B0604030504040204" pitchFamily="34" charset="0"/>
              <a:cs typeface="Verdana" panose="020B0604030504040204" pitchFamily="34" charset="0"/>
            </a:endParaRPr>
          </a:p>
          <a:p>
            <a:pPr eaLnBrk="1" hangingPunct="1">
              <a:buFont typeface="Wingdings" pitchFamily="2" charset="2"/>
              <a:buNone/>
            </a:pPr>
            <a:r>
              <a:rPr lang="en-US" altLang="en-US" sz="1600" dirty="0">
                <a:solidFill>
                  <a:srgbClr val="C00000"/>
                </a:solidFill>
                <a:latin typeface="Verdana" panose="020B0604030504040204" pitchFamily="34" charset="0"/>
                <a:ea typeface="Verdana" panose="020B0604030504040204" pitchFamily="34" charset="0"/>
                <a:cs typeface="Verdana" panose="020B0604030504040204" pitchFamily="34" charset="0"/>
              </a:rPr>
              <a:t>While all the rules definitely apply, a school would be more likely to notice that a student is using their quick-relief inhaler more than twice a week than the other indications.</a:t>
            </a:r>
          </a:p>
          <a:p>
            <a:pPr eaLnBrk="1" hangingPunct="1">
              <a:buFont typeface="Wingdings" pitchFamily="2" charset="2"/>
              <a:buNone/>
            </a:pPr>
            <a:endParaRPr lang="en-US" altLang="en-US" sz="1600" dirty="0">
              <a:solidFill>
                <a:srgbClr val="C00000"/>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buFont typeface="Wingdings" pitchFamily="2" charset="2"/>
              <a:buNone/>
            </a:pPr>
            <a:r>
              <a:rPr lang="en-US" altLang="en-US" sz="1600" u="sng" dirty="0">
                <a:latin typeface="Verdana" panose="020B0604030504040204" pitchFamily="34" charset="0"/>
                <a:ea typeface="Verdana" panose="020B0604030504040204" pitchFamily="34" charset="0"/>
                <a:cs typeface="Verdana" panose="020B0604030504040204" pitchFamily="34" charset="0"/>
              </a:rPr>
              <a:t>Guidelines suggest that when any of these rules apply, an appointment with a physician is indicated</a:t>
            </a:r>
            <a:r>
              <a:rPr lang="en-US" altLang="en-US" sz="1800" u="sng" dirty="0">
                <a:latin typeface="Verdana" panose="020B0604030504040204" pitchFamily="34" charset="0"/>
                <a:ea typeface="Verdana" panose="020B0604030504040204" pitchFamily="34" charset="0"/>
                <a:cs typeface="Verdana" panose="020B0604030504040204" pitchFamily="34" charset="0"/>
              </a:rPr>
              <a:t>.</a:t>
            </a:r>
          </a:p>
        </p:txBody>
      </p:sp>
      <p:sp>
        <p:nvSpPr>
          <p:cNvPr id="16386"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A0ED44D7-3A9E-4396-B09C-EE60FEBB0DC6}" type="slidenum">
              <a:rPr lang="en-US" altLang="en-US" sz="1200" smtClean="0">
                <a:solidFill>
                  <a:srgbClr val="000000"/>
                </a:solidFill>
              </a:rPr>
              <a:pPr eaLnBrk="1" hangingPunct="1">
                <a:spcBef>
                  <a:spcPct val="0"/>
                </a:spcBef>
                <a:buClrTx/>
                <a:buFontTx/>
                <a:buNone/>
              </a:pPr>
              <a:t>13</a:t>
            </a:fld>
            <a:endParaRPr lang="en-US" altLang="en-US" sz="1200">
              <a:solidFill>
                <a:srgbClr val="000000"/>
              </a:solidFill>
            </a:endParaRPr>
          </a:p>
        </p:txBody>
      </p:sp>
      <p:sp>
        <p:nvSpPr>
          <p:cNvPr id="16387" name="Rectangle 2"/>
          <p:cNvSpPr>
            <a:spLocks noGrp="1" noChangeArrowheads="1"/>
          </p:cNvSpPr>
          <p:nvPr>
            <p:ph type="title"/>
          </p:nvPr>
        </p:nvSpPr>
        <p:spPr/>
        <p:txBody>
          <a:bodyPr/>
          <a:lstStyle/>
          <a:p>
            <a:pPr eaLnBrk="1" hangingPunct="1"/>
            <a:r>
              <a:rPr lang="en-US" altLang="en-US" dirty="0"/>
              <a:t>Rules of Two™</a:t>
            </a:r>
          </a:p>
        </p:txBody>
      </p:sp>
      <p:sp>
        <p:nvSpPr>
          <p:cNvPr id="16389" name="Text Box 4"/>
          <p:cNvSpPr txBox="1">
            <a:spLocks noChangeArrowheads="1"/>
          </p:cNvSpPr>
          <p:nvPr/>
        </p:nvSpPr>
        <p:spPr bwMode="auto">
          <a:xfrm>
            <a:off x="1447800" y="6172200"/>
            <a:ext cx="708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fontAlgn="base" hangingPunct="1">
              <a:spcBef>
                <a:spcPct val="50000"/>
              </a:spcBef>
              <a:spcAft>
                <a:spcPct val="0"/>
              </a:spcAft>
              <a:buClrTx/>
              <a:buFontTx/>
              <a:buNone/>
            </a:pPr>
            <a:r>
              <a:rPr lang="en-US" altLang="en-US" sz="900" dirty="0">
                <a:solidFill>
                  <a:srgbClr val="000000"/>
                </a:solidFill>
              </a:rPr>
              <a:t>Rules of Two is a federally registered service mark of Baylor Health Care System. ©2011 Baylor Health Care System.</a:t>
            </a:r>
            <a:r>
              <a:rPr lang="en-US" altLang="en-US" sz="1800" dirty="0">
                <a:solidFill>
                  <a:srgbClr val="000000"/>
                </a:solidFill>
              </a:rPr>
              <a:t> </a:t>
            </a:r>
          </a:p>
        </p:txBody>
      </p:sp>
    </p:spTree>
    <p:extLst>
      <p:ext uri="{BB962C8B-B14F-4D97-AF65-F5344CB8AC3E}">
        <p14:creationId xmlns:p14="http://schemas.microsoft.com/office/powerpoint/2010/main" val="601007137"/>
      </p:ext>
    </p:extLst>
  </p:cSld>
  <p:clrMapOvr>
    <a:masterClrMapping/>
  </p:clrMapOvr>
  <p:transition spd="slow">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800" y="2438400"/>
            <a:ext cx="7543800" cy="3886200"/>
          </a:xfrm>
        </p:spPr>
        <p:txBody>
          <a:bodyPr>
            <a:normAutofit/>
          </a:bodyPr>
          <a:lstStyle/>
          <a:p>
            <a:endParaRPr lang="en-US" dirty="0"/>
          </a:p>
          <a:p>
            <a:pPr lvl="1"/>
            <a:endParaRPr lang="en-US" sz="2400" dirty="0"/>
          </a:p>
        </p:txBody>
      </p:sp>
      <p:sp>
        <p:nvSpPr>
          <p:cNvPr id="5" name="Title 4"/>
          <p:cNvSpPr>
            <a:spLocks noGrp="1"/>
          </p:cNvSpPr>
          <p:nvPr>
            <p:ph type="title"/>
          </p:nvPr>
        </p:nvSpPr>
        <p:spPr>
          <a:xfrm>
            <a:off x="1295400" y="228600"/>
            <a:ext cx="6781800" cy="1600200"/>
          </a:xfrm>
        </p:spPr>
        <p:txBody>
          <a:bodyPr>
            <a:normAutofit/>
          </a:bodyPr>
          <a:lstStyle/>
          <a:p>
            <a:r>
              <a:rPr lang="en-US" dirty="0"/>
              <a:t>Quick-relief Inhalers</a:t>
            </a:r>
          </a:p>
        </p:txBody>
      </p:sp>
      <p:sp>
        <p:nvSpPr>
          <p:cNvPr id="7" name="Content Placeholder 5"/>
          <p:cNvSpPr txBox="1">
            <a:spLocks/>
          </p:cNvSpPr>
          <p:nvPr/>
        </p:nvSpPr>
        <p:spPr>
          <a:xfrm>
            <a:off x="838200" y="2590800"/>
            <a:ext cx="7543800" cy="388620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lvl="1"/>
            <a:endParaRPr lang="en-US" sz="2400" dirty="0"/>
          </a:p>
        </p:txBody>
      </p:sp>
      <p:sp>
        <p:nvSpPr>
          <p:cNvPr id="8" name="Content Placeholder 5"/>
          <p:cNvSpPr txBox="1">
            <a:spLocks/>
          </p:cNvSpPr>
          <p:nvPr/>
        </p:nvSpPr>
        <p:spPr>
          <a:xfrm>
            <a:off x="990600" y="2286000"/>
            <a:ext cx="7543800" cy="388620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lvl="1"/>
            <a:endParaRPr lang="en-US" sz="24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208" y="2438400"/>
            <a:ext cx="6449185" cy="2919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03467"/>
            <a:ext cx="847725"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2338" y="2450613"/>
            <a:ext cx="1371600" cy="923330"/>
          </a:xfrm>
          <a:prstGeom prst="rect">
            <a:avLst/>
          </a:prstGeom>
          <a:solidFill>
            <a:schemeClr val="accent3">
              <a:lumMod val="75000"/>
            </a:schemeClr>
          </a:solid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ProAir</a:t>
            </a:r>
            <a:endParaRPr lang="en-US" b="1" dirty="0">
              <a:solidFill>
                <a:schemeClr val="bg1"/>
              </a:solidFill>
              <a:latin typeface="Arial" panose="020B0604020202020204" pitchFamily="34" charset="0"/>
              <a:cs typeface="Arial" panose="020B0604020202020204" pitchFamily="34" charset="0"/>
            </a:endParaRPr>
          </a:p>
          <a:p>
            <a:r>
              <a:rPr lang="en-US" b="1" dirty="0" err="1">
                <a:solidFill>
                  <a:schemeClr val="bg1"/>
                </a:solidFill>
                <a:latin typeface="Arial" panose="020B0604020202020204" pitchFamily="34" charset="0"/>
                <a:cs typeface="Arial" panose="020B0604020202020204" pitchFamily="34" charset="0"/>
              </a:rPr>
              <a:t>RespiClick</a:t>
            </a:r>
            <a:r>
              <a:rPr lang="en-US" b="1" dirty="0">
                <a:solidFill>
                  <a:schemeClr val="bg1"/>
                </a:solidFill>
                <a:latin typeface="Arial" panose="020B0604020202020204" pitchFamily="34" charset="0"/>
                <a:cs typeface="Arial" panose="020B0604020202020204" pitchFamily="34" charset="0"/>
              </a:rPr>
              <a:t> DPI</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7761" y="5867400"/>
            <a:ext cx="2615184" cy="594360"/>
          </a:xfrm>
          <a:prstGeom prst="rect">
            <a:avLst/>
          </a:prstGeom>
        </p:spPr>
      </p:pic>
      <p:sp>
        <p:nvSpPr>
          <p:cNvPr id="3" name="Slide Number Placeholder 2"/>
          <p:cNvSpPr>
            <a:spLocks noGrp="1"/>
          </p:cNvSpPr>
          <p:nvPr>
            <p:ph type="sldNum" sz="quarter" idx="12"/>
          </p:nvPr>
        </p:nvSpPr>
        <p:spPr/>
        <p:txBody>
          <a:bodyPr/>
          <a:lstStyle/>
          <a:p>
            <a:pPr>
              <a:defRPr/>
            </a:pPr>
            <a:fld id="{A1AFCAB6-CB67-4A33-B2A3-DCA7AEC4E5B6}"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3854597078"/>
      </p:ext>
    </p:extLst>
  </p:cSld>
  <p:clrMapOvr>
    <a:masterClrMapping/>
  </p:clrMapOvr>
  <p:transition spd="slow">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ltLang="en-US" dirty="0"/>
              <a:t>Severe Allergic Reaction </a:t>
            </a:r>
            <a:r>
              <a:rPr lang="en-US" altLang="en-US" sz="3400" dirty="0"/>
              <a:t/>
            </a:r>
            <a:br>
              <a:rPr lang="en-US" altLang="en-US" sz="3400" dirty="0"/>
            </a:br>
            <a:r>
              <a:rPr lang="en-US" altLang="en-US" sz="2600" dirty="0"/>
              <a:t>(Anaphylaxis)</a:t>
            </a:r>
          </a:p>
        </p:txBody>
      </p:sp>
      <p:sp>
        <p:nvSpPr>
          <p:cNvPr id="26627" name="Rectangle 3"/>
          <p:cNvSpPr>
            <a:spLocks noGrp="1" noChangeArrowheads="1"/>
          </p:cNvSpPr>
          <p:nvPr>
            <p:ph type="body" sz="half" idx="1"/>
          </p:nvPr>
        </p:nvSpPr>
        <p:spPr>
          <a:xfrm>
            <a:off x="383366" y="1647504"/>
            <a:ext cx="4648200" cy="4495800"/>
          </a:xfrm>
        </p:spPr>
        <p:txBody>
          <a:bodyPr>
            <a:normAutofit lnSpcReduction="10000"/>
          </a:bodyPr>
          <a:lstStyle/>
          <a:p>
            <a:pPr eaLnBrk="1" hangingPunct="1">
              <a:lnSpc>
                <a:spcPct val="80000"/>
              </a:lnSpc>
              <a:buFont typeface="Wingdings" pitchFamily="2" charset="2"/>
              <a:buNone/>
            </a:pPr>
            <a:endParaRPr lang="en-US" altLang="en-US" sz="1100" dirty="0"/>
          </a:p>
          <a:p>
            <a:pPr eaLnBrk="1" hangingPunct="1">
              <a:lnSpc>
                <a:spcPct val="8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Anaphylaxis is a medical emergency caused by an acute systemic (whole body) allergic reaction characterized by bronchial inflammation and constriction, and vascular collapse</a:t>
            </a:r>
          </a:p>
          <a:p>
            <a:pPr eaLnBrk="1" hangingPunct="1">
              <a:lnSpc>
                <a:spcPct val="80000"/>
              </a:lnSpc>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a:lnSpc>
                <a:spcPct val="80000"/>
              </a:lnSpc>
            </a:pPr>
            <a:r>
              <a:rPr lang="en-US" sz="1800" dirty="0">
                <a:latin typeface="Verdana" panose="020B0604030504040204" pitchFamily="34" charset="0"/>
                <a:ea typeface="Verdana" panose="020B0604030504040204" pitchFamily="34" charset="0"/>
                <a:cs typeface="Verdana" panose="020B0604030504040204" pitchFamily="34" charset="0"/>
              </a:rPr>
              <a:t>In </a:t>
            </a:r>
            <a:r>
              <a:rPr lang="en-US" sz="1800" dirty="0" smtClean="0">
                <a:latin typeface="Verdana" panose="020B0604030504040204" pitchFamily="34" charset="0"/>
                <a:ea typeface="Verdana" panose="020B0604030504040204" pitchFamily="34" charset="0"/>
                <a:cs typeface="Verdana" panose="020B0604030504040204" pitchFamily="34" charset="0"/>
              </a:rPr>
              <a:t>Nebraska, allergic-related events are increasing annually:</a:t>
            </a:r>
          </a:p>
          <a:p>
            <a:pPr lvl="1">
              <a:lnSpc>
                <a:spcPct val="80000"/>
              </a:lnSpc>
            </a:pPr>
            <a:r>
              <a:rPr lang="en-US" sz="1600" dirty="0" smtClean="0">
                <a:latin typeface="Verdana" panose="020B0604030504040204" pitchFamily="34" charset="0"/>
                <a:ea typeface="Verdana" panose="020B0604030504040204" pitchFamily="34" charset="0"/>
                <a:cs typeface="Verdana" panose="020B0604030504040204" pitchFamily="34" charset="0"/>
              </a:rPr>
              <a:t>2012-2013  -  14% </a:t>
            </a:r>
          </a:p>
          <a:p>
            <a:pPr lvl="1">
              <a:lnSpc>
                <a:spcPct val="80000"/>
              </a:lnSpc>
            </a:pPr>
            <a:r>
              <a:rPr lang="en-US" altLang="en-US" sz="1600" dirty="0" smtClean="0">
                <a:latin typeface="Verdana" panose="020B0604030504040204" pitchFamily="34" charset="0"/>
                <a:ea typeface="Verdana" panose="020B0604030504040204" pitchFamily="34" charset="0"/>
                <a:cs typeface="Verdana" panose="020B0604030504040204" pitchFamily="34" charset="0"/>
              </a:rPr>
              <a:t>2016-2017  -  40%</a:t>
            </a:r>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buFont typeface="Wingdings" pitchFamily="2" charset="2"/>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800" b="1" dirty="0">
                <a:latin typeface="Verdana" panose="020B0604030504040204" pitchFamily="34" charset="0"/>
                <a:ea typeface="Verdana" panose="020B0604030504040204" pitchFamily="34" charset="0"/>
                <a:cs typeface="Verdana" panose="020B0604030504040204" pitchFamily="34" charset="0"/>
              </a:rPr>
              <a:t>Epinephrine (adrenaline) is the medication of choice for handling an anaphylactic reaction</a:t>
            </a:r>
          </a:p>
          <a:p>
            <a:pPr eaLnBrk="1" hangingPunct="1">
              <a:lnSpc>
                <a:spcPct val="80000"/>
              </a:lnSpc>
              <a:buFont typeface="Wingdings" pitchFamily="2" charset="2"/>
              <a:buNone/>
            </a:pPr>
            <a:endParaRPr lang="en-US" altLang="en-US" sz="1300" dirty="0"/>
          </a:p>
        </p:txBody>
      </p:sp>
      <p:sp>
        <p:nvSpPr>
          <p:cNvPr id="20482" name="Slide Number Placeholder 6"/>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341D60AA-5185-47C2-B171-6EDACE5AFFA8}" type="slidenum">
              <a:rPr lang="en-US" altLang="en-US" sz="1200" smtClean="0">
                <a:solidFill>
                  <a:srgbClr val="000000"/>
                </a:solidFill>
              </a:rPr>
              <a:pPr eaLnBrk="1" hangingPunct="1">
                <a:spcBef>
                  <a:spcPct val="0"/>
                </a:spcBef>
                <a:buClrTx/>
                <a:buFontTx/>
                <a:buNone/>
              </a:pPr>
              <a:t>15</a:t>
            </a:fld>
            <a:endParaRPr lang="en-US" altLang="en-US" sz="1200">
              <a:solidFill>
                <a:srgbClr val="000000"/>
              </a:solidFill>
            </a:endParaRPr>
          </a:p>
        </p:txBody>
      </p:sp>
      <p:sp>
        <p:nvSpPr>
          <p:cNvPr id="20486" name="Rectangle 7"/>
          <p:cNvSpPr>
            <a:spLocks noChangeArrowheads="1"/>
          </p:cNvSpPr>
          <p:nvPr/>
        </p:nvSpPr>
        <p:spPr bwMode="auto">
          <a:xfrm>
            <a:off x="380222" y="6327775"/>
            <a:ext cx="2590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fontAlgn="base" hangingPunct="1">
              <a:spcBef>
                <a:spcPct val="0"/>
              </a:spcBef>
              <a:spcAft>
                <a:spcPct val="0"/>
              </a:spcAft>
              <a:buClrTx/>
              <a:buFontTx/>
              <a:buNone/>
            </a:pPr>
            <a:r>
              <a:rPr lang="en-US" altLang="en-US" sz="1000">
                <a:solidFill>
                  <a:srgbClr val="000000"/>
                </a:solidFill>
              </a:rPr>
              <a:t>Food Allergy &amp; Anaphylaxis Network</a:t>
            </a:r>
          </a:p>
        </p:txBody>
      </p:sp>
      <p:pic>
        <p:nvPicPr>
          <p:cNvPr id="2" name="Picture 1">
            <a:extLst>
              <a:ext uri="{FF2B5EF4-FFF2-40B4-BE49-F238E27FC236}">
                <a16:creationId xmlns:a16="http://schemas.microsoft.com/office/drawing/2014/main" xmlns="" id="{A919A68A-9618-42F6-8A18-17B21AC82F2B}"/>
              </a:ext>
            </a:extLst>
          </p:cNvPr>
          <p:cNvPicPr>
            <a:picLocks noChangeAspect="1"/>
          </p:cNvPicPr>
          <p:nvPr/>
        </p:nvPicPr>
        <p:blipFill>
          <a:blip r:embed="rId3"/>
          <a:stretch>
            <a:fillRect/>
          </a:stretch>
        </p:blipFill>
        <p:spPr>
          <a:xfrm>
            <a:off x="5406199" y="4390104"/>
            <a:ext cx="2610889" cy="1782747"/>
          </a:xfrm>
          <a:prstGeom prst="rect">
            <a:avLst/>
          </a:prstGeom>
        </p:spPr>
      </p:pic>
      <p:pic>
        <p:nvPicPr>
          <p:cNvPr id="3" name="Picture 2">
            <a:extLst>
              <a:ext uri="{FF2B5EF4-FFF2-40B4-BE49-F238E27FC236}">
                <a16:creationId xmlns:a16="http://schemas.microsoft.com/office/drawing/2014/main" xmlns="" id="{B27D87DC-5243-4DC1-8182-7B2E04A85C7A}"/>
              </a:ext>
            </a:extLst>
          </p:cNvPr>
          <p:cNvPicPr>
            <a:picLocks noChangeAspect="1"/>
          </p:cNvPicPr>
          <p:nvPr/>
        </p:nvPicPr>
        <p:blipFill>
          <a:blip r:embed="rId4"/>
          <a:stretch>
            <a:fillRect/>
          </a:stretch>
        </p:blipFill>
        <p:spPr>
          <a:xfrm>
            <a:off x="7199423" y="1871131"/>
            <a:ext cx="1601116" cy="2168666"/>
          </a:xfrm>
          <a:prstGeom prst="rect">
            <a:avLst/>
          </a:prstGeom>
        </p:spPr>
      </p:pic>
      <p:pic>
        <p:nvPicPr>
          <p:cNvPr id="2050" name="Picture 2" descr="Image result for severe allergic reaction images">
            <a:extLst>
              <a:ext uri="{FF2B5EF4-FFF2-40B4-BE49-F238E27FC236}">
                <a16:creationId xmlns:a16="http://schemas.microsoft.com/office/drawing/2014/main" xmlns="" id="{4A99AF8E-4491-4E7D-A492-B656F2A4A1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2905" y="1855515"/>
            <a:ext cx="2167857" cy="2167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6068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mph" presetSubtype="0" nodeType="afterEffect">
                                  <p:stCondLst>
                                    <p:cond delay="0"/>
                                  </p:stCondLst>
                                  <p:childTnLst>
                                    <p:set>
                                      <p:cBhvr override="childStyle">
                                        <p:cTn id="6" dur="3000"/>
                                        <p:tgtEl>
                                          <p:spTgt spid="26627">
                                            <p:txEl>
                                              <p:pRg st="1" end="1"/>
                                            </p:txEl>
                                          </p:spTgt>
                                        </p:tgtEl>
                                        <p:attrNameLst>
                                          <p:attrName>style.fontFamily</p:attrName>
                                        </p:attrNameLst>
                                      </p:cBhvr>
                                      <p:to>
                                        <p:strVal val="Elephant"/>
                                      </p:to>
                                    </p:set>
                                  </p:childTnLst>
                                </p:cTn>
                              </p:par>
                            </p:childTnLst>
                          </p:cTn>
                        </p:par>
                        <p:par>
                          <p:cTn id="7" fill="hold">
                            <p:stCondLst>
                              <p:cond delay="3000"/>
                            </p:stCondLst>
                            <p:childTnLst>
                              <p:par>
                                <p:cTn id="8" presetID="2" presetClass="emph" presetSubtype="0" nodeType="afterEffect">
                                  <p:stCondLst>
                                    <p:cond delay="0"/>
                                  </p:stCondLst>
                                  <p:childTnLst>
                                    <p:set>
                                      <p:cBhvr override="childStyle">
                                        <p:cTn id="9" dur="3000"/>
                                        <p:tgtEl>
                                          <p:spTgt spid="26627">
                                            <p:txEl>
                                              <p:pRg st="3" end="3"/>
                                            </p:txEl>
                                          </p:spTgt>
                                        </p:tgtEl>
                                        <p:attrNameLst>
                                          <p:attrName>style.fontFamily</p:attrName>
                                        </p:attrNameLst>
                                      </p:cBhvr>
                                      <p:to>
                                        <p:strVal val="Elephant"/>
                                      </p:to>
                                    </p:set>
                                  </p:childTnLst>
                                </p:cTn>
                              </p:par>
                            </p:childTnLst>
                          </p:cTn>
                        </p:par>
                        <p:par>
                          <p:cTn id="10" fill="hold">
                            <p:stCondLst>
                              <p:cond delay="6000"/>
                            </p:stCondLst>
                            <p:childTnLst>
                              <p:par>
                                <p:cTn id="11" presetID="2" presetClass="emph" presetSubtype="0" nodeType="afterEffect">
                                  <p:stCondLst>
                                    <p:cond delay="0"/>
                                  </p:stCondLst>
                                  <p:childTnLst>
                                    <p:set>
                                      <p:cBhvr override="childStyle">
                                        <p:cTn id="12" dur="3000"/>
                                        <p:tgtEl>
                                          <p:spTgt spid="26627">
                                            <p:txEl>
                                              <p:pRg st="4" end="4"/>
                                            </p:txEl>
                                          </p:spTgt>
                                        </p:tgtEl>
                                        <p:attrNameLst>
                                          <p:attrName>style.fontFamily</p:attrName>
                                        </p:attrNameLst>
                                      </p:cBhvr>
                                      <p:to>
                                        <p:strVal val="Elephant"/>
                                      </p:to>
                                    </p:set>
                                  </p:childTnLst>
                                </p:cTn>
                              </p:par>
                            </p:childTnLst>
                          </p:cTn>
                        </p:par>
                        <p:par>
                          <p:cTn id="13" fill="hold">
                            <p:stCondLst>
                              <p:cond delay="9000"/>
                            </p:stCondLst>
                            <p:childTnLst>
                              <p:par>
                                <p:cTn id="14" presetID="2" presetClass="emph" presetSubtype="0" nodeType="afterEffect">
                                  <p:stCondLst>
                                    <p:cond delay="0"/>
                                  </p:stCondLst>
                                  <p:childTnLst>
                                    <p:set>
                                      <p:cBhvr override="childStyle">
                                        <p:cTn id="15" dur="3000"/>
                                        <p:tgtEl>
                                          <p:spTgt spid="26627">
                                            <p:txEl>
                                              <p:pRg st="5" end="5"/>
                                            </p:txEl>
                                          </p:spTgt>
                                        </p:tgtEl>
                                        <p:attrNameLst>
                                          <p:attrName>style.fontFamily</p:attrName>
                                        </p:attrNameLst>
                                      </p:cBhvr>
                                      <p:to>
                                        <p:strVal val="Elephant"/>
                                      </p:to>
                                    </p:set>
                                  </p:childTnLst>
                                </p:cTn>
                              </p:par>
                            </p:childTnLst>
                          </p:cTn>
                        </p:par>
                        <p:par>
                          <p:cTn id="16" fill="hold" nodeType="afterGroup">
                            <p:stCondLst>
                              <p:cond delay="12000"/>
                            </p:stCondLst>
                            <p:childTnLst>
                              <p:par>
                                <p:cTn id="17" presetID="2" presetClass="emph" presetSubtype="0" nodeType="afterEffect">
                                  <p:stCondLst>
                                    <p:cond delay="0"/>
                                  </p:stCondLst>
                                  <p:childTnLst>
                                    <p:set>
                                      <p:cBhvr override="childStyle">
                                        <p:cTn id="18" dur="3000"/>
                                        <p:tgtEl>
                                          <p:spTgt spid="26627">
                                            <p:txEl>
                                              <p:pRg st="7" end="7"/>
                                            </p:txEl>
                                          </p:spTgt>
                                        </p:tgtEl>
                                        <p:attrNameLst>
                                          <p:attrName>style.fontFamily</p:attrName>
                                        </p:attrNameLst>
                                      </p:cBhvr>
                                      <p:to>
                                        <p:strVal val="Elephant"/>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E4A37B10-8927-4BE4-8F46-998A9DB5C377}" type="slidenum">
              <a:rPr lang="en-US" altLang="en-US" sz="1200" smtClean="0">
                <a:solidFill>
                  <a:srgbClr val="000000"/>
                </a:solidFill>
              </a:rPr>
              <a:pPr eaLnBrk="1" hangingPunct="1">
                <a:spcBef>
                  <a:spcPct val="0"/>
                </a:spcBef>
                <a:buClrTx/>
                <a:buFontTx/>
                <a:buNone/>
              </a:pPr>
              <a:t>16</a:t>
            </a:fld>
            <a:endParaRPr lang="en-US" altLang="en-US" sz="1200">
              <a:solidFill>
                <a:srgbClr val="000000"/>
              </a:solidFill>
            </a:endParaRPr>
          </a:p>
        </p:txBody>
      </p:sp>
      <p:sp>
        <p:nvSpPr>
          <p:cNvPr id="21507" name="Rectangle 2"/>
          <p:cNvSpPr>
            <a:spLocks noGrp="1" noChangeArrowheads="1"/>
          </p:cNvSpPr>
          <p:nvPr>
            <p:ph type="title"/>
          </p:nvPr>
        </p:nvSpPr>
        <p:spPr/>
        <p:txBody>
          <a:bodyPr>
            <a:normAutofit/>
          </a:bodyPr>
          <a:lstStyle/>
          <a:p>
            <a:pPr eaLnBrk="1" hangingPunct="1"/>
            <a:r>
              <a:rPr lang="en-US" altLang="en-US"/>
              <a:t>Symptoms of Anaphylaxis</a:t>
            </a:r>
          </a:p>
        </p:txBody>
      </p:sp>
      <p:pic>
        <p:nvPicPr>
          <p:cNvPr id="2052" name="Picture 4" descr="Image result for symptoms of anaphylaxis re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371" y="1711981"/>
            <a:ext cx="7155750" cy="480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181666"/>
      </p:ext>
    </p:extLst>
  </p:cSld>
  <p:clrMapOvr>
    <a:masterClrMapping/>
  </p:clrMapOvr>
  <p:transition spd="slow">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These can trigger an allergic reaction          </a:t>
            </a:r>
          </a:p>
        </p:txBody>
      </p:sp>
      <p:sp>
        <p:nvSpPr>
          <p:cNvPr id="3" name="Text Placeholder 2"/>
          <p:cNvSpPr>
            <a:spLocks noGrp="1"/>
          </p:cNvSpPr>
          <p:nvPr>
            <p:ph type="body" sz="half" idx="1"/>
          </p:nvPr>
        </p:nvSpPr>
        <p:spPr>
          <a:xfrm>
            <a:off x="566738" y="1752600"/>
            <a:ext cx="4081462" cy="4724400"/>
          </a:xfrm>
        </p:spPr>
        <p:txBody>
          <a:bodyPr>
            <a:normAutofit/>
          </a:bodyPr>
          <a:lstStyle/>
          <a:p>
            <a:pPr>
              <a:buFont typeface="Wingdings" panose="05000000000000000000" pitchFamily="2" charset="2"/>
              <a:buChar char="§"/>
            </a:pPr>
            <a:r>
              <a:rPr lang="en-US" dirty="0"/>
              <a:t>Foods – peanuts/tree nuts, milk, wheat, eggs, fish/shellfish, soy</a:t>
            </a:r>
          </a:p>
          <a:p>
            <a:pPr lvl="1"/>
            <a:r>
              <a:rPr lang="en-US" dirty="0"/>
              <a:t>Any food, at any time may cause a reaction!</a:t>
            </a:r>
          </a:p>
          <a:p>
            <a:pPr>
              <a:buFont typeface="Wingdings" panose="05000000000000000000" pitchFamily="2" charset="2"/>
              <a:buChar char="§"/>
            </a:pPr>
            <a:r>
              <a:rPr lang="en-US" dirty="0"/>
              <a:t>Medication</a:t>
            </a:r>
          </a:p>
          <a:p>
            <a:pPr>
              <a:buFont typeface="Wingdings" panose="05000000000000000000" pitchFamily="2" charset="2"/>
              <a:buChar char="§"/>
            </a:pPr>
            <a:r>
              <a:rPr lang="en-US" dirty="0"/>
              <a:t>Insect stings </a:t>
            </a:r>
          </a:p>
          <a:p>
            <a:pPr lvl="1"/>
            <a:r>
              <a:rPr lang="en-US" altLang="en-US" sz="1100" dirty="0"/>
              <a:t>Reactions can vary from mild and localized to systemic (whole body) and life-threatening.</a:t>
            </a:r>
          </a:p>
          <a:p>
            <a:pPr>
              <a:buFont typeface="Wingdings" panose="05000000000000000000" pitchFamily="2" charset="2"/>
              <a:buChar char="§"/>
            </a:pPr>
            <a:r>
              <a:rPr lang="en-US" dirty="0"/>
              <a:t>Latex –balloons, erasers, gloves, band aids, adhesive tape</a:t>
            </a:r>
          </a:p>
          <a:p>
            <a:pPr>
              <a:buFont typeface="Wingdings" panose="05000000000000000000" pitchFamily="2" charset="2"/>
              <a:buChar char="§"/>
            </a:pPr>
            <a:r>
              <a:rPr lang="en-US" dirty="0"/>
              <a:t>Unknown</a:t>
            </a:r>
          </a:p>
          <a:p>
            <a:pPr>
              <a:buFont typeface="Wingdings" panose="05000000000000000000" pitchFamily="2" charset="2"/>
              <a:buChar char="§"/>
            </a:pPr>
            <a:r>
              <a:rPr lang="en-US" dirty="0"/>
              <a:t>Exercise (after eating certain food)</a:t>
            </a:r>
          </a:p>
          <a:p>
            <a:pPr>
              <a:buFont typeface="Wingdings" panose="05000000000000000000" pitchFamily="2" charset="2"/>
              <a:buChar char="§"/>
            </a:pPr>
            <a:endParaRPr lang="en-US" sz="2400" dirty="0"/>
          </a:p>
        </p:txBody>
      </p:sp>
      <p:sp>
        <p:nvSpPr>
          <p:cNvPr id="5" name="Slide Number Placeholder 4"/>
          <p:cNvSpPr>
            <a:spLocks noGrp="1"/>
          </p:cNvSpPr>
          <p:nvPr>
            <p:ph type="sldNum" sz="quarter" idx="12"/>
          </p:nvPr>
        </p:nvSpPr>
        <p:spPr/>
        <p:txBody>
          <a:bodyPr/>
          <a:lstStyle/>
          <a:p>
            <a:pPr>
              <a:defRPr/>
            </a:pPr>
            <a:fld id="{8FDB83A8-262B-4F4A-BA1D-0D39AC07812C}" type="slidenum">
              <a:rPr lang="en-US" smtClean="0">
                <a:solidFill>
                  <a:srgbClr val="000000"/>
                </a:solidFill>
              </a:rPr>
              <a:pPr>
                <a:defRPr/>
              </a:pPr>
              <a:t>17</a:t>
            </a:fld>
            <a:endParaRPr lang="en-US">
              <a:solidFill>
                <a:srgbClr val="000000"/>
              </a:solidFill>
            </a:endParaRPr>
          </a:p>
        </p:txBody>
      </p:sp>
      <p:pic>
        <p:nvPicPr>
          <p:cNvPr id="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6122" y="1676400"/>
            <a:ext cx="3891954" cy="158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xmlns="" id="{C34AA910-1F8E-4D9D-A50C-1130C096174D}"/>
              </a:ext>
            </a:extLst>
          </p:cNvPr>
          <p:cNvPicPr>
            <a:picLocks noChangeAspect="1"/>
          </p:cNvPicPr>
          <p:nvPr/>
        </p:nvPicPr>
        <p:blipFill>
          <a:blip r:embed="rId4"/>
          <a:stretch>
            <a:fillRect/>
          </a:stretch>
        </p:blipFill>
        <p:spPr>
          <a:xfrm>
            <a:off x="4517604" y="4835874"/>
            <a:ext cx="2013792" cy="1519302"/>
          </a:xfrm>
          <a:prstGeom prst="rect">
            <a:avLst/>
          </a:prstGeom>
        </p:spPr>
      </p:pic>
      <p:pic>
        <p:nvPicPr>
          <p:cNvPr id="10" name="Picture 9">
            <a:extLst>
              <a:ext uri="{FF2B5EF4-FFF2-40B4-BE49-F238E27FC236}">
                <a16:creationId xmlns:a16="http://schemas.microsoft.com/office/drawing/2014/main" xmlns="" id="{D3C12FF6-EB32-47AB-9891-4649042C9CD9}"/>
              </a:ext>
            </a:extLst>
          </p:cNvPr>
          <p:cNvPicPr>
            <a:picLocks noChangeAspect="1"/>
          </p:cNvPicPr>
          <p:nvPr/>
        </p:nvPicPr>
        <p:blipFill>
          <a:blip r:embed="rId5"/>
          <a:stretch>
            <a:fillRect/>
          </a:stretch>
        </p:blipFill>
        <p:spPr>
          <a:xfrm>
            <a:off x="9296400" y="76200"/>
            <a:ext cx="4483648" cy="1060125"/>
          </a:xfrm>
          <a:prstGeom prst="rect">
            <a:avLst/>
          </a:prstGeom>
        </p:spPr>
      </p:pic>
      <p:pic>
        <p:nvPicPr>
          <p:cNvPr id="11" name="Picture 10">
            <a:extLst>
              <a:ext uri="{FF2B5EF4-FFF2-40B4-BE49-F238E27FC236}">
                <a16:creationId xmlns:a16="http://schemas.microsoft.com/office/drawing/2014/main" xmlns="" id="{5820B1F8-28E6-46BA-AFDC-DCEBB229EFBF}"/>
              </a:ext>
            </a:extLst>
          </p:cNvPr>
          <p:cNvPicPr>
            <a:picLocks noChangeAspect="1"/>
          </p:cNvPicPr>
          <p:nvPr/>
        </p:nvPicPr>
        <p:blipFill>
          <a:blip r:embed="rId6"/>
          <a:stretch>
            <a:fillRect/>
          </a:stretch>
        </p:blipFill>
        <p:spPr>
          <a:xfrm>
            <a:off x="4836121" y="3405509"/>
            <a:ext cx="1825625" cy="1317461"/>
          </a:xfrm>
          <a:prstGeom prst="rect">
            <a:avLst/>
          </a:prstGeom>
        </p:spPr>
      </p:pic>
      <p:pic>
        <p:nvPicPr>
          <p:cNvPr id="12" name="Picture 3">
            <a:extLst>
              <a:ext uri="{FF2B5EF4-FFF2-40B4-BE49-F238E27FC236}">
                <a16:creationId xmlns:a16="http://schemas.microsoft.com/office/drawing/2014/main" xmlns="" id="{9FF63BC4-C1FC-4BB2-95C1-D6A9CD3692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6802436" y="3405509"/>
            <a:ext cx="2015210" cy="1303703"/>
          </a:xfrm>
          <a:prstGeom prst="rect">
            <a:avLst/>
          </a:prstGeom>
        </p:spPr>
      </p:pic>
      <p:pic>
        <p:nvPicPr>
          <p:cNvPr id="13" name="Picture 12">
            <a:extLst>
              <a:ext uri="{FF2B5EF4-FFF2-40B4-BE49-F238E27FC236}">
                <a16:creationId xmlns:a16="http://schemas.microsoft.com/office/drawing/2014/main" xmlns="" id="{E291128A-F5CC-4A97-90C1-A71076E94758}"/>
              </a:ext>
            </a:extLst>
          </p:cNvPr>
          <p:cNvPicPr>
            <a:picLocks noChangeAspect="1"/>
          </p:cNvPicPr>
          <p:nvPr/>
        </p:nvPicPr>
        <p:blipFill>
          <a:blip r:embed="rId8"/>
          <a:stretch>
            <a:fillRect/>
          </a:stretch>
        </p:blipFill>
        <p:spPr>
          <a:xfrm>
            <a:off x="6664856" y="4861081"/>
            <a:ext cx="991592" cy="1493999"/>
          </a:xfrm>
          <a:prstGeom prst="rect">
            <a:avLst/>
          </a:prstGeom>
        </p:spPr>
      </p:pic>
      <p:pic>
        <p:nvPicPr>
          <p:cNvPr id="14" name="Picture 13">
            <a:extLst>
              <a:ext uri="{FF2B5EF4-FFF2-40B4-BE49-F238E27FC236}">
                <a16:creationId xmlns:a16="http://schemas.microsoft.com/office/drawing/2014/main" xmlns="" id="{0D9F9953-6F28-4E1D-AAB4-A0FE6087E35A}"/>
              </a:ext>
            </a:extLst>
          </p:cNvPr>
          <p:cNvPicPr>
            <a:picLocks noChangeAspect="1"/>
          </p:cNvPicPr>
          <p:nvPr/>
        </p:nvPicPr>
        <p:blipFill>
          <a:blip r:embed="rId9"/>
          <a:stretch>
            <a:fillRect/>
          </a:stretch>
        </p:blipFill>
        <p:spPr>
          <a:xfrm>
            <a:off x="7843556" y="4835874"/>
            <a:ext cx="974090" cy="1363726"/>
          </a:xfrm>
          <a:prstGeom prst="rect">
            <a:avLst/>
          </a:prstGeom>
        </p:spPr>
      </p:pic>
    </p:spTree>
    <p:extLst>
      <p:ext uri="{BB962C8B-B14F-4D97-AF65-F5344CB8AC3E}">
        <p14:creationId xmlns:p14="http://schemas.microsoft.com/office/powerpoint/2010/main" val="3589646206"/>
      </p:ext>
    </p:extLst>
  </p:cSld>
  <p:clrMapOvr>
    <a:masterClrMapping/>
  </p:clrMapOvr>
  <p:transition spd="slow">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727557" y="2017951"/>
            <a:ext cx="5714286" cy="3809524"/>
          </a:xfrm>
        </p:spPr>
      </p:pic>
      <p:sp>
        <p:nvSpPr>
          <p:cNvPr id="26626"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2FDB64C8-071F-4435-BE48-9F4EC456196E}" type="slidenum">
              <a:rPr lang="en-US" altLang="en-US" sz="1200" smtClean="0">
                <a:solidFill>
                  <a:srgbClr val="000000"/>
                </a:solidFill>
              </a:rPr>
              <a:pPr eaLnBrk="1" hangingPunct="1">
                <a:spcBef>
                  <a:spcPct val="0"/>
                </a:spcBef>
                <a:buClrTx/>
                <a:buFontTx/>
                <a:buNone/>
              </a:pPr>
              <a:t>18</a:t>
            </a:fld>
            <a:endParaRPr lang="en-US" altLang="en-US" sz="1200">
              <a:solidFill>
                <a:srgbClr val="000000"/>
              </a:solidFill>
            </a:endParaRPr>
          </a:p>
        </p:txBody>
      </p:sp>
      <p:sp>
        <p:nvSpPr>
          <p:cNvPr id="26627" name="Rectangle 2"/>
          <p:cNvSpPr>
            <a:spLocks noGrp="1" noChangeArrowheads="1"/>
          </p:cNvSpPr>
          <p:nvPr>
            <p:ph type="title"/>
          </p:nvPr>
        </p:nvSpPr>
        <p:spPr/>
        <p:txBody>
          <a:bodyPr>
            <a:normAutofit/>
          </a:bodyPr>
          <a:lstStyle/>
          <a:p>
            <a:pPr eaLnBrk="1" hangingPunct="1"/>
            <a:r>
              <a:rPr lang="en-US" altLang="en-US" dirty="0" err="1"/>
              <a:t>Urticaria</a:t>
            </a:r>
            <a:r>
              <a:rPr lang="en-US" altLang="en-US" dirty="0"/>
              <a:t> – nettle rash or hives</a:t>
            </a:r>
          </a:p>
        </p:txBody>
      </p:sp>
      <p:sp>
        <p:nvSpPr>
          <p:cNvPr id="26629" name="Rectangle 4"/>
          <p:cNvSpPr>
            <a:spLocks noChangeArrowheads="1"/>
          </p:cNvSpPr>
          <p:nvPr/>
        </p:nvSpPr>
        <p:spPr bwMode="auto">
          <a:xfrm>
            <a:off x="533400" y="6350000"/>
            <a:ext cx="4086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fontAlgn="base" hangingPunct="1">
              <a:spcBef>
                <a:spcPct val="0"/>
              </a:spcBef>
              <a:spcAft>
                <a:spcPct val="0"/>
              </a:spcAft>
              <a:buClrTx/>
              <a:buFontTx/>
              <a:buNone/>
            </a:pPr>
            <a:r>
              <a:rPr lang="en-US" altLang="en-US" sz="1000">
                <a:solidFill>
                  <a:srgbClr val="000000"/>
                </a:solidFill>
              </a:rPr>
              <a:t>http://www.clinicaladvisor.com/food-allergies/slideshow/226</a:t>
            </a:r>
          </a:p>
        </p:txBody>
      </p:sp>
    </p:spTree>
    <p:extLst>
      <p:ext uri="{BB962C8B-B14F-4D97-AF65-F5344CB8AC3E}">
        <p14:creationId xmlns:p14="http://schemas.microsoft.com/office/powerpoint/2010/main" val="1512491210"/>
      </p:ext>
    </p:extLst>
  </p:cSld>
  <p:clrMapOvr>
    <a:masterClrMapping/>
  </p:clrMapOvr>
  <p:transition spd="slow">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727557" y="2017951"/>
            <a:ext cx="5714286" cy="3809524"/>
          </a:xfrm>
        </p:spPr>
      </p:pic>
      <p:sp>
        <p:nvSpPr>
          <p:cNvPr id="27650"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8F40673E-CBBF-4607-8395-4ACB1C47DF57}" type="slidenum">
              <a:rPr lang="en-US" altLang="en-US" sz="1200" smtClean="0">
                <a:solidFill>
                  <a:srgbClr val="000000"/>
                </a:solidFill>
              </a:rPr>
              <a:pPr eaLnBrk="1" hangingPunct="1">
                <a:spcBef>
                  <a:spcPct val="0"/>
                </a:spcBef>
                <a:buClrTx/>
                <a:buFontTx/>
                <a:buNone/>
              </a:pPr>
              <a:t>19</a:t>
            </a:fld>
            <a:endParaRPr lang="en-US" altLang="en-US" sz="1200">
              <a:solidFill>
                <a:srgbClr val="000000"/>
              </a:solidFill>
            </a:endParaRPr>
          </a:p>
        </p:txBody>
      </p:sp>
      <p:sp>
        <p:nvSpPr>
          <p:cNvPr id="27651" name="Rectangle 2"/>
          <p:cNvSpPr>
            <a:spLocks noGrp="1" noChangeArrowheads="1"/>
          </p:cNvSpPr>
          <p:nvPr>
            <p:ph type="title"/>
          </p:nvPr>
        </p:nvSpPr>
        <p:spPr/>
        <p:txBody>
          <a:bodyPr/>
          <a:lstStyle/>
          <a:p>
            <a:pPr eaLnBrk="1" hangingPunct="1"/>
            <a:r>
              <a:rPr lang="en-US" altLang="en-US"/>
              <a:t>Red Rash</a:t>
            </a:r>
          </a:p>
        </p:txBody>
      </p:sp>
      <p:sp>
        <p:nvSpPr>
          <p:cNvPr id="27653" name="Rectangle 4"/>
          <p:cNvSpPr>
            <a:spLocks noChangeArrowheads="1"/>
          </p:cNvSpPr>
          <p:nvPr/>
        </p:nvSpPr>
        <p:spPr bwMode="auto">
          <a:xfrm>
            <a:off x="609600" y="6350000"/>
            <a:ext cx="4086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fontAlgn="base" hangingPunct="1">
              <a:spcBef>
                <a:spcPct val="0"/>
              </a:spcBef>
              <a:spcAft>
                <a:spcPct val="0"/>
              </a:spcAft>
              <a:buClrTx/>
              <a:buFontTx/>
              <a:buNone/>
            </a:pPr>
            <a:r>
              <a:rPr lang="en-US" altLang="en-US" sz="1000">
                <a:solidFill>
                  <a:srgbClr val="000000"/>
                </a:solidFill>
              </a:rPr>
              <a:t>http://www.clinicaladvisor.com/food-allergies/slideshow/226</a:t>
            </a:r>
          </a:p>
        </p:txBody>
      </p:sp>
    </p:spTree>
    <p:extLst>
      <p:ext uri="{BB962C8B-B14F-4D97-AF65-F5344CB8AC3E}">
        <p14:creationId xmlns:p14="http://schemas.microsoft.com/office/powerpoint/2010/main" val="3715384811"/>
      </p:ext>
    </p:extLst>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Grp="1" noChangeArrowheads="1"/>
          </p:cNvSpPr>
          <p:nvPr>
            <p:ph type="title"/>
          </p:nvPr>
        </p:nvSpPr>
        <p:spPr>
          <a:xfrm>
            <a:off x="1094517" y="1697585"/>
            <a:ext cx="3165475" cy="1216025"/>
          </a:xfrm>
        </p:spPr>
        <p:txBody>
          <a:bodyPr/>
          <a:lstStyle/>
          <a:p>
            <a:pPr algn="ctr" eaLnBrk="1" hangingPunct="1"/>
            <a:r>
              <a:rPr lang="en-US" altLang="en-US" dirty="0">
                <a:solidFill>
                  <a:schemeClr val="accent1"/>
                </a:solidFill>
              </a:rPr>
              <a:t>VISION</a:t>
            </a:r>
          </a:p>
        </p:txBody>
      </p:sp>
      <p:sp>
        <p:nvSpPr>
          <p:cNvPr id="2053" name="Rectangle 5"/>
          <p:cNvSpPr>
            <a:spLocks noGrp="1" noChangeArrowheads="1"/>
          </p:cNvSpPr>
          <p:nvPr>
            <p:ph type="body" sz="half" idx="1"/>
          </p:nvPr>
        </p:nvSpPr>
        <p:spPr>
          <a:xfrm>
            <a:off x="566738" y="2670464"/>
            <a:ext cx="3924300" cy="3349336"/>
          </a:xfrm>
        </p:spPr>
        <p:txBody>
          <a:bodyPr>
            <a:normAutofit fontScale="47500" lnSpcReduction="20000"/>
          </a:bodyPr>
          <a:lstStyle/>
          <a:p>
            <a:pPr algn="ctr" eaLnBrk="1" hangingPunct="1">
              <a:lnSpc>
                <a:spcPct val="80000"/>
              </a:lnSpc>
              <a:buFont typeface="Wingdings" pitchFamily="2" charset="2"/>
              <a:buNone/>
            </a:pPr>
            <a:endParaRPr lang="en-US" altLang="en-US" sz="3400" dirty="0"/>
          </a:p>
          <a:p>
            <a:pPr algn="ctr" eaLnBrk="1" hangingPunct="1">
              <a:lnSpc>
                <a:spcPct val="170000"/>
              </a:lnSpc>
              <a:buFont typeface="Wingdings" pitchFamily="2" charset="2"/>
              <a:buNone/>
            </a:pPr>
            <a:r>
              <a:rPr lang="en-US" altLang="en-US" sz="4500" dirty="0">
                <a:latin typeface="Aharoni" panose="02010803020104030203" pitchFamily="2" charset="-79"/>
                <a:ea typeface="Verdana" panose="020B0604030504040204" pitchFamily="34" charset="0"/>
                <a:cs typeface="Aharoni" panose="02010803020104030203" pitchFamily="2" charset="-79"/>
              </a:rPr>
              <a:t>No one should die </a:t>
            </a:r>
          </a:p>
          <a:p>
            <a:pPr algn="ctr" eaLnBrk="1" hangingPunct="1">
              <a:lnSpc>
                <a:spcPct val="170000"/>
              </a:lnSpc>
              <a:buFont typeface="Wingdings" pitchFamily="2" charset="2"/>
              <a:buNone/>
            </a:pPr>
            <a:r>
              <a:rPr lang="en-US" altLang="en-US" sz="4500" dirty="0">
                <a:latin typeface="Aharoni" panose="02010803020104030203" pitchFamily="2" charset="-79"/>
                <a:ea typeface="Verdana" panose="020B0604030504040204" pitchFamily="34" charset="0"/>
                <a:cs typeface="Aharoni" panose="02010803020104030203" pitchFamily="2" charset="-79"/>
              </a:rPr>
              <a:t>from an asthma attack </a:t>
            </a:r>
          </a:p>
          <a:p>
            <a:pPr algn="ctr" eaLnBrk="1" hangingPunct="1">
              <a:lnSpc>
                <a:spcPct val="170000"/>
              </a:lnSpc>
              <a:buFont typeface="Wingdings" pitchFamily="2" charset="2"/>
              <a:buNone/>
            </a:pPr>
            <a:r>
              <a:rPr lang="en-US" altLang="en-US" sz="4500" dirty="0">
                <a:latin typeface="Aharoni" panose="02010803020104030203" pitchFamily="2" charset="-79"/>
                <a:ea typeface="Verdana" panose="020B0604030504040204" pitchFamily="34" charset="0"/>
                <a:cs typeface="Aharoni" panose="02010803020104030203" pitchFamily="2" charset="-79"/>
              </a:rPr>
              <a:t>or severe allergic reaction</a:t>
            </a:r>
          </a:p>
          <a:p>
            <a:pPr algn="ctr" eaLnBrk="1" hangingPunct="1">
              <a:lnSpc>
                <a:spcPct val="170000"/>
              </a:lnSpc>
              <a:buFont typeface="Wingdings" pitchFamily="2" charset="2"/>
              <a:buNone/>
            </a:pPr>
            <a:r>
              <a:rPr lang="en-US" altLang="en-US" sz="4500" dirty="0">
                <a:latin typeface="Aharoni" panose="02010803020104030203" pitchFamily="2" charset="-79"/>
                <a:ea typeface="Verdana" panose="020B0604030504040204" pitchFamily="34" charset="0"/>
                <a:cs typeface="Aharoni" panose="02010803020104030203" pitchFamily="2" charset="-79"/>
              </a:rPr>
              <a:t>(anaphylaxis)</a:t>
            </a:r>
          </a:p>
        </p:txBody>
      </p:sp>
      <p:sp>
        <p:nvSpPr>
          <p:cNvPr id="4098"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C543D5EC-1AA2-4326-B7D9-ECDD181C8385}" type="slidenum">
              <a:rPr lang="en-US" altLang="en-US" sz="1200" smtClean="0">
                <a:solidFill>
                  <a:srgbClr val="000000"/>
                </a:solidFill>
              </a:rPr>
              <a:pPr eaLnBrk="1" hangingPunct="1">
                <a:spcBef>
                  <a:spcPct val="0"/>
                </a:spcBef>
                <a:buClrTx/>
                <a:buFontTx/>
                <a:buNone/>
              </a:pPr>
              <a:t>2</a:t>
            </a:fld>
            <a:endParaRPr lang="en-US" altLang="en-US" sz="1200">
              <a:solidFill>
                <a:srgbClr val="00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9990" y="320199"/>
            <a:ext cx="4317743" cy="981305"/>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832" y="1800724"/>
            <a:ext cx="13049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744" y="2038347"/>
            <a:ext cx="15970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8585" y="3361374"/>
            <a:ext cx="1944687"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9667" y="3525569"/>
            <a:ext cx="147002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5909" y="4653599"/>
            <a:ext cx="1201737"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3512" y="5445761"/>
            <a:ext cx="14874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74527" y="2514600"/>
            <a:ext cx="2316163"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18134" y="4091925"/>
            <a:ext cx="1603375"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8444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3">
                                            <p:txEl>
                                              <p:pRg st="1" end="1"/>
                                            </p:txEl>
                                          </p:spTgt>
                                        </p:tgtEl>
                                        <p:attrNameLst>
                                          <p:attrName>style.visibility</p:attrName>
                                        </p:attrNameLst>
                                      </p:cBhvr>
                                      <p:to>
                                        <p:strVal val="visible"/>
                                      </p:to>
                                    </p:set>
                                    <p:anim calcmode="lin" valueType="num">
                                      <p:cBhvr additive="base">
                                        <p:cTn id="7" dur="2000" fill="hold"/>
                                        <p:tgtEl>
                                          <p:spTgt spid="2053">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05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3">
                                            <p:txEl>
                                              <p:pRg st="2" end="2"/>
                                            </p:txEl>
                                          </p:spTgt>
                                        </p:tgtEl>
                                        <p:attrNameLst>
                                          <p:attrName>style.visibility</p:attrName>
                                        </p:attrNameLst>
                                      </p:cBhvr>
                                      <p:to>
                                        <p:strVal val="visible"/>
                                      </p:to>
                                    </p:set>
                                    <p:anim calcmode="lin" valueType="num">
                                      <p:cBhvr additive="base">
                                        <p:cTn id="11" dur="2000" fill="hold"/>
                                        <p:tgtEl>
                                          <p:spTgt spid="2053">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05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3">
                                            <p:txEl>
                                              <p:pRg st="3" end="3"/>
                                            </p:txEl>
                                          </p:spTgt>
                                        </p:tgtEl>
                                        <p:attrNameLst>
                                          <p:attrName>style.visibility</p:attrName>
                                        </p:attrNameLst>
                                      </p:cBhvr>
                                      <p:to>
                                        <p:strVal val="visible"/>
                                      </p:to>
                                    </p:set>
                                    <p:anim calcmode="lin" valueType="num">
                                      <p:cBhvr additive="base">
                                        <p:cTn id="15" dur="2000" fill="hold"/>
                                        <p:tgtEl>
                                          <p:spTgt spid="2053">
                                            <p:txEl>
                                              <p:pRg st="3" end="3"/>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05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3">
                                            <p:txEl>
                                              <p:pRg st="4" end="4"/>
                                            </p:txEl>
                                          </p:spTgt>
                                        </p:tgtEl>
                                        <p:attrNameLst>
                                          <p:attrName>style.visibility</p:attrName>
                                        </p:attrNameLst>
                                      </p:cBhvr>
                                      <p:to>
                                        <p:strVal val="visible"/>
                                      </p:to>
                                    </p:set>
                                    <p:anim calcmode="lin" valueType="num">
                                      <p:cBhvr additive="base">
                                        <p:cTn id="19" dur="2000" fill="hold"/>
                                        <p:tgtEl>
                                          <p:spTgt spid="2053">
                                            <p:txEl>
                                              <p:pRg st="4" end="4"/>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205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D997C1B5-AEF5-4C34-9350-1DF6F08D4FAE}"/>
              </a:ext>
            </a:extLst>
          </p:cNvPr>
          <p:cNvPicPr>
            <a:picLocks noGrp="1" noChangeAspect="1"/>
          </p:cNvPicPr>
          <p:nvPr>
            <p:ph idx="1"/>
          </p:nvPr>
        </p:nvPicPr>
        <p:blipFill>
          <a:blip r:embed="rId2"/>
          <a:stretch>
            <a:fillRect/>
          </a:stretch>
        </p:blipFill>
        <p:spPr>
          <a:xfrm>
            <a:off x="1447800" y="1981200"/>
            <a:ext cx="6388286" cy="4190607"/>
          </a:xfrm>
          <a:prstGeom prst="rect">
            <a:avLst/>
          </a:prstGeom>
        </p:spPr>
      </p:pic>
      <p:sp>
        <p:nvSpPr>
          <p:cNvPr id="3" name="Slide Number Placeholder 2">
            <a:extLst>
              <a:ext uri="{FF2B5EF4-FFF2-40B4-BE49-F238E27FC236}">
                <a16:creationId xmlns:a16="http://schemas.microsoft.com/office/drawing/2014/main" xmlns="" id="{205D3DC2-C92F-466A-B93D-B39019ED9DF3}"/>
              </a:ext>
            </a:extLst>
          </p:cNvPr>
          <p:cNvSpPr>
            <a:spLocks noGrp="1"/>
          </p:cNvSpPr>
          <p:nvPr>
            <p:ph type="sldNum" sz="quarter" idx="12"/>
          </p:nvPr>
        </p:nvSpPr>
        <p:spPr/>
        <p:txBody>
          <a:bodyPr/>
          <a:lstStyle/>
          <a:p>
            <a:pPr>
              <a:defRPr/>
            </a:pPr>
            <a:fld id="{A1AFCAB6-CB67-4A33-B2A3-DCA7AEC4E5B6}" type="slidenum">
              <a:rPr lang="en-US" smtClean="0">
                <a:solidFill>
                  <a:srgbClr val="000000"/>
                </a:solidFill>
              </a:rPr>
              <a:pPr>
                <a:defRPr/>
              </a:pPr>
              <a:t>20</a:t>
            </a:fld>
            <a:endParaRPr lang="en-US">
              <a:solidFill>
                <a:srgbClr val="000000"/>
              </a:solidFill>
            </a:endParaRPr>
          </a:p>
        </p:txBody>
      </p:sp>
      <p:sp>
        <p:nvSpPr>
          <p:cNvPr id="4" name="Title 3">
            <a:extLst>
              <a:ext uri="{FF2B5EF4-FFF2-40B4-BE49-F238E27FC236}">
                <a16:creationId xmlns:a16="http://schemas.microsoft.com/office/drawing/2014/main" xmlns="" id="{BB1E505C-4332-42C0-8DB3-D8707AFD7AA7}"/>
              </a:ext>
            </a:extLst>
          </p:cNvPr>
          <p:cNvSpPr>
            <a:spLocks noGrp="1"/>
          </p:cNvSpPr>
          <p:nvPr>
            <p:ph type="title"/>
          </p:nvPr>
        </p:nvSpPr>
        <p:spPr/>
        <p:txBody>
          <a:bodyPr/>
          <a:lstStyle/>
          <a:p>
            <a:r>
              <a:rPr lang="en-US" dirty="0"/>
              <a:t>swelling</a:t>
            </a:r>
          </a:p>
        </p:txBody>
      </p:sp>
    </p:spTree>
    <p:extLst>
      <p:ext uri="{BB962C8B-B14F-4D97-AF65-F5344CB8AC3E}">
        <p14:creationId xmlns:p14="http://schemas.microsoft.com/office/powerpoint/2010/main" val="1210009184"/>
      </p:ext>
    </p:extLst>
  </p:cSld>
  <p:clrMapOvr>
    <a:masterClrMapping/>
  </p:clrMapOvr>
  <p:transition spd="slow">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idx="1"/>
          </p:nvPr>
        </p:nvSpPr>
        <p:spPr>
          <a:xfrm>
            <a:off x="566738" y="1752600"/>
            <a:ext cx="3700462" cy="4267200"/>
          </a:xfrm>
        </p:spPr>
        <p:txBody>
          <a:bodyPr>
            <a:normAutofit lnSpcReduction="10000"/>
          </a:bodyPr>
          <a:lstStyle/>
          <a:p>
            <a:pPr eaLnBrk="1" hangingPunct="1">
              <a:lnSpc>
                <a:spcPct val="80000"/>
              </a:lnSpc>
            </a:pPr>
            <a:endParaRPr lang="en-US" altLang="en-US" sz="1500" dirty="0"/>
          </a:p>
          <a:p>
            <a:pPr eaLnBrk="1" hangingPunct="1">
              <a:lnSpc>
                <a:spcPct val="80000"/>
              </a:lnSpc>
            </a:pPr>
            <a:r>
              <a:rPr lang="en-US" altLang="en-US" sz="1500" dirty="0">
                <a:latin typeface="Verdana" panose="020B0604030504040204" pitchFamily="34" charset="0"/>
                <a:ea typeface="Verdana" panose="020B0604030504040204" pitchFamily="34" charset="0"/>
                <a:cs typeface="Verdana" panose="020B0604030504040204" pitchFamily="34" charset="0"/>
              </a:rPr>
              <a:t>"This food's too spicy." </a:t>
            </a:r>
          </a:p>
          <a:p>
            <a:pPr eaLnBrk="1" hangingPunct="1">
              <a:lnSpc>
                <a:spcPct val="80000"/>
              </a:lnSpc>
            </a:pPr>
            <a:endParaRPr lang="en-US" altLang="en-US" sz="15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500" dirty="0">
                <a:latin typeface="Verdana" panose="020B0604030504040204" pitchFamily="34" charset="0"/>
                <a:ea typeface="Verdana" panose="020B0604030504040204" pitchFamily="34" charset="0"/>
                <a:cs typeface="Verdana" panose="020B0604030504040204" pitchFamily="34" charset="0"/>
              </a:rPr>
              <a:t>"My tongue is hot [or burning]." </a:t>
            </a:r>
          </a:p>
          <a:p>
            <a:pPr eaLnBrk="1" hangingPunct="1">
              <a:lnSpc>
                <a:spcPct val="80000"/>
              </a:lnSpc>
            </a:pPr>
            <a:endParaRPr lang="en-US" altLang="en-US" sz="15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500" dirty="0">
                <a:latin typeface="Verdana" panose="020B0604030504040204" pitchFamily="34" charset="0"/>
                <a:ea typeface="Verdana" panose="020B0604030504040204" pitchFamily="34" charset="0"/>
                <a:cs typeface="Verdana" panose="020B0604030504040204" pitchFamily="34" charset="0"/>
              </a:rPr>
              <a:t>"It feels like something’s poking my tongue." </a:t>
            </a:r>
          </a:p>
          <a:p>
            <a:pPr eaLnBrk="1" hangingPunct="1">
              <a:lnSpc>
                <a:spcPct val="80000"/>
              </a:lnSpc>
            </a:pPr>
            <a:endParaRPr lang="en-US" altLang="en-US" sz="15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500" dirty="0">
                <a:latin typeface="Verdana" panose="020B0604030504040204" pitchFamily="34" charset="0"/>
                <a:ea typeface="Verdana" panose="020B0604030504040204" pitchFamily="34" charset="0"/>
                <a:cs typeface="Verdana" panose="020B0604030504040204" pitchFamily="34" charset="0"/>
              </a:rPr>
              <a:t>"My tongue [or mouth] is tingling [or burning]." </a:t>
            </a:r>
          </a:p>
          <a:p>
            <a:pPr eaLnBrk="1" hangingPunct="1">
              <a:lnSpc>
                <a:spcPct val="80000"/>
              </a:lnSpc>
            </a:pPr>
            <a:endParaRPr lang="en-US" altLang="en-US" sz="15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500" dirty="0">
                <a:latin typeface="Verdana" panose="020B0604030504040204" pitchFamily="34" charset="0"/>
                <a:ea typeface="Verdana" panose="020B0604030504040204" pitchFamily="34" charset="0"/>
                <a:cs typeface="Verdana" panose="020B0604030504040204" pitchFamily="34" charset="0"/>
              </a:rPr>
              <a:t>"My tongue [or mouth] itches.“</a:t>
            </a:r>
          </a:p>
          <a:p>
            <a:pPr eaLnBrk="1" hangingPunct="1">
              <a:lnSpc>
                <a:spcPct val="80000"/>
              </a:lnSpc>
            </a:pPr>
            <a:endParaRPr lang="en-US" altLang="en-US" sz="15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500" dirty="0">
                <a:latin typeface="Verdana" panose="020B0604030504040204" pitchFamily="34" charset="0"/>
                <a:ea typeface="Verdana" panose="020B0604030504040204" pitchFamily="34" charset="0"/>
                <a:cs typeface="Verdana" panose="020B0604030504040204" pitchFamily="34" charset="0"/>
              </a:rPr>
              <a:t>"It [my tongue] feels like there is hair on it." </a:t>
            </a:r>
          </a:p>
          <a:p>
            <a:pPr eaLnBrk="1" hangingPunct="1">
              <a:lnSpc>
                <a:spcPct val="80000"/>
              </a:lnSpc>
            </a:pPr>
            <a:endParaRPr lang="en-US" altLang="en-US" sz="15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500" dirty="0">
                <a:latin typeface="Verdana" panose="020B0604030504040204" pitchFamily="34" charset="0"/>
                <a:ea typeface="Verdana" panose="020B0604030504040204" pitchFamily="34" charset="0"/>
                <a:cs typeface="Verdana" panose="020B0604030504040204" pitchFamily="34" charset="0"/>
              </a:rPr>
              <a:t>"My mouth feels funny.“</a:t>
            </a:r>
          </a:p>
          <a:p>
            <a:pPr eaLnBrk="1" hangingPunct="1">
              <a:lnSpc>
                <a:spcPct val="80000"/>
              </a:lnSpc>
              <a:buFont typeface="Wingdings" pitchFamily="2" charset="2"/>
              <a:buNone/>
            </a:pPr>
            <a:r>
              <a:rPr lang="en-US" altLang="en-US" sz="1500" dirty="0"/>
              <a:t> </a:t>
            </a:r>
          </a:p>
        </p:txBody>
      </p:sp>
      <p:sp>
        <p:nvSpPr>
          <p:cNvPr id="24578"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80BE989E-8588-4D6B-B098-07D81B6F29A7}" type="slidenum">
              <a:rPr lang="en-US" altLang="en-US" sz="1200" smtClean="0">
                <a:solidFill>
                  <a:srgbClr val="000000"/>
                </a:solidFill>
              </a:rPr>
              <a:pPr eaLnBrk="1" hangingPunct="1">
                <a:spcBef>
                  <a:spcPct val="0"/>
                </a:spcBef>
                <a:buClrTx/>
                <a:buFontTx/>
                <a:buNone/>
              </a:pPr>
              <a:t>21</a:t>
            </a:fld>
            <a:endParaRPr lang="en-US" altLang="en-US" sz="1200">
              <a:solidFill>
                <a:srgbClr val="000000"/>
              </a:solidFill>
            </a:endParaRPr>
          </a:p>
        </p:txBody>
      </p:sp>
      <p:sp>
        <p:nvSpPr>
          <p:cNvPr id="24579" name="Rectangle 2"/>
          <p:cNvSpPr>
            <a:spLocks noGrp="1" noChangeArrowheads="1"/>
          </p:cNvSpPr>
          <p:nvPr>
            <p:ph type="title"/>
          </p:nvPr>
        </p:nvSpPr>
        <p:spPr/>
        <p:txBody>
          <a:bodyPr>
            <a:normAutofit fontScale="90000"/>
          </a:bodyPr>
          <a:lstStyle/>
          <a:p>
            <a:pPr eaLnBrk="1" hangingPunct="1"/>
            <a:r>
              <a:rPr lang="en-US" altLang="en-US" sz="3400"/>
              <a:t>How a Child Might Describe </a:t>
            </a:r>
            <a:br>
              <a:rPr lang="en-US" altLang="en-US" sz="3400"/>
            </a:br>
            <a:r>
              <a:rPr lang="en-US" altLang="en-US" sz="3400"/>
              <a:t>an Allergic Reaction</a:t>
            </a:r>
          </a:p>
        </p:txBody>
      </p:sp>
      <p:sp>
        <p:nvSpPr>
          <p:cNvPr id="24581" name="Rectangle 4"/>
          <p:cNvSpPr>
            <a:spLocks noChangeArrowheads="1"/>
          </p:cNvSpPr>
          <p:nvPr/>
        </p:nvSpPr>
        <p:spPr bwMode="auto">
          <a:xfrm>
            <a:off x="4876800" y="1752600"/>
            <a:ext cx="3700463"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69900" indent="-469900"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fontAlgn="base" hangingPunct="1">
              <a:lnSpc>
                <a:spcPct val="80000"/>
              </a:lnSpc>
              <a:spcAft>
                <a:spcPct val="0"/>
              </a:spcAft>
              <a:buClr>
                <a:srgbClr val="0066FF"/>
              </a:buClr>
            </a:pPr>
            <a:endParaRPr lang="en-US" altLang="en-US" sz="1500" dirty="0">
              <a:solidFill>
                <a:srgbClr val="000000"/>
              </a:solidFill>
            </a:endParaRPr>
          </a:p>
          <a:p>
            <a:pPr eaLnBrk="1" fontAlgn="base" hangingPunct="1">
              <a:lnSpc>
                <a:spcPct val="80000"/>
              </a:lnSpc>
              <a:spcAft>
                <a:spcPct val="0"/>
              </a:spcAft>
              <a:buClr>
                <a:srgbClr val="0066FF"/>
              </a:buClr>
            </a:pPr>
            <a:r>
              <a:rPr lang="en-US" altLang="en-US" sz="1500" dirty="0">
                <a:solidFill>
                  <a:schemeClr val="tx2"/>
                </a:solidFill>
              </a:rPr>
              <a:t>"There's a frog in my throat." </a:t>
            </a:r>
          </a:p>
          <a:p>
            <a:pPr eaLnBrk="1" fontAlgn="base" hangingPunct="1">
              <a:lnSpc>
                <a:spcPct val="80000"/>
              </a:lnSpc>
              <a:spcAft>
                <a:spcPct val="0"/>
              </a:spcAft>
              <a:buClr>
                <a:srgbClr val="0066FF"/>
              </a:buClr>
            </a:pPr>
            <a:endParaRPr lang="en-US" altLang="en-US" sz="1500" dirty="0">
              <a:solidFill>
                <a:schemeClr val="tx2"/>
              </a:solidFill>
            </a:endParaRPr>
          </a:p>
          <a:p>
            <a:pPr eaLnBrk="1" fontAlgn="base" hangingPunct="1">
              <a:lnSpc>
                <a:spcPct val="80000"/>
              </a:lnSpc>
              <a:spcAft>
                <a:spcPct val="0"/>
              </a:spcAft>
              <a:buClr>
                <a:srgbClr val="0066FF"/>
              </a:buClr>
            </a:pPr>
            <a:r>
              <a:rPr lang="en-US" altLang="en-US" sz="1500" dirty="0">
                <a:solidFill>
                  <a:schemeClr val="tx2"/>
                </a:solidFill>
              </a:rPr>
              <a:t>"There’s something stuck in my throat." </a:t>
            </a:r>
          </a:p>
          <a:p>
            <a:pPr eaLnBrk="1" fontAlgn="base" hangingPunct="1">
              <a:lnSpc>
                <a:spcPct val="80000"/>
              </a:lnSpc>
              <a:spcAft>
                <a:spcPct val="0"/>
              </a:spcAft>
              <a:buClr>
                <a:srgbClr val="0066FF"/>
              </a:buClr>
            </a:pPr>
            <a:endParaRPr lang="en-US" altLang="en-US" sz="1500" dirty="0">
              <a:solidFill>
                <a:schemeClr val="tx2"/>
              </a:solidFill>
            </a:endParaRPr>
          </a:p>
          <a:p>
            <a:pPr eaLnBrk="1" fontAlgn="base" hangingPunct="1">
              <a:lnSpc>
                <a:spcPct val="80000"/>
              </a:lnSpc>
              <a:spcAft>
                <a:spcPct val="0"/>
              </a:spcAft>
              <a:buClr>
                <a:srgbClr val="0066FF"/>
              </a:buClr>
            </a:pPr>
            <a:r>
              <a:rPr lang="en-US" altLang="en-US" sz="1500" dirty="0">
                <a:solidFill>
                  <a:schemeClr val="tx2"/>
                </a:solidFill>
              </a:rPr>
              <a:t>"My tongue feels full [or heavy]." </a:t>
            </a:r>
          </a:p>
          <a:p>
            <a:pPr eaLnBrk="1" fontAlgn="base" hangingPunct="1">
              <a:lnSpc>
                <a:spcPct val="80000"/>
              </a:lnSpc>
              <a:spcAft>
                <a:spcPct val="0"/>
              </a:spcAft>
              <a:buClr>
                <a:srgbClr val="0066FF"/>
              </a:buClr>
            </a:pPr>
            <a:endParaRPr lang="en-US" altLang="en-US" sz="1500" dirty="0">
              <a:solidFill>
                <a:schemeClr val="tx2"/>
              </a:solidFill>
            </a:endParaRPr>
          </a:p>
          <a:p>
            <a:pPr eaLnBrk="1" fontAlgn="base" hangingPunct="1">
              <a:lnSpc>
                <a:spcPct val="80000"/>
              </a:lnSpc>
              <a:spcAft>
                <a:spcPct val="0"/>
              </a:spcAft>
              <a:buClr>
                <a:srgbClr val="0066FF"/>
              </a:buClr>
            </a:pPr>
            <a:r>
              <a:rPr lang="en-US" altLang="en-US" sz="1500" dirty="0">
                <a:solidFill>
                  <a:schemeClr val="tx2"/>
                </a:solidFill>
              </a:rPr>
              <a:t>"My lips feel tight." </a:t>
            </a:r>
          </a:p>
          <a:p>
            <a:pPr eaLnBrk="1" fontAlgn="base" hangingPunct="1">
              <a:lnSpc>
                <a:spcPct val="80000"/>
              </a:lnSpc>
              <a:spcAft>
                <a:spcPct val="0"/>
              </a:spcAft>
              <a:buClr>
                <a:srgbClr val="0066FF"/>
              </a:buClr>
            </a:pPr>
            <a:endParaRPr lang="en-US" altLang="en-US" sz="1500" dirty="0">
              <a:solidFill>
                <a:schemeClr val="tx2"/>
              </a:solidFill>
            </a:endParaRPr>
          </a:p>
          <a:p>
            <a:pPr eaLnBrk="1" fontAlgn="base" hangingPunct="1">
              <a:lnSpc>
                <a:spcPct val="80000"/>
              </a:lnSpc>
              <a:spcAft>
                <a:spcPct val="0"/>
              </a:spcAft>
              <a:buClr>
                <a:srgbClr val="0066FF"/>
              </a:buClr>
            </a:pPr>
            <a:r>
              <a:rPr lang="en-US" altLang="en-US" sz="1500" dirty="0">
                <a:solidFill>
                  <a:schemeClr val="tx2"/>
                </a:solidFill>
              </a:rPr>
              <a:t>"It feels like there are bugs in there." (to describe itchy ears) </a:t>
            </a:r>
          </a:p>
          <a:p>
            <a:pPr eaLnBrk="1" fontAlgn="base" hangingPunct="1">
              <a:lnSpc>
                <a:spcPct val="80000"/>
              </a:lnSpc>
              <a:spcAft>
                <a:spcPct val="0"/>
              </a:spcAft>
              <a:buClr>
                <a:srgbClr val="0066FF"/>
              </a:buClr>
            </a:pPr>
            <a:endParaRPr lang="en-US" altLang="en-US" sz="1500" dirty="0">
              <a:solidFill>
                <a:schemeClr val="tx2"/>
              </a:solidFill>
            </a:endParaRPr>
          </a:p>
          <a:p>
            <a:pPr eaLnBrk="1" fontAlgn="base" hangingPunct="1">
              <a:lnSpc>
                <a:spcPct val="80000"/>
              </a:lnSpc>
              <a:spcAft>
                <a:spcPct val="0"/>
              </a:spcAft>
              <a:buClr>
                <a:srgbClr val="0066FF"/>
              </a:buClr>
            </a:pPr>
            <a:r>
              <a:rPr lang="en-US" altLang="en-US" sz="1500" dirty="0">
                <a:solidFill>
                  <a:schemeClr val="tx2"/>
                </a:solidFill>
              </a:rPr>
              <a:t>"It [my throat] feels thick." </a:t>
            </a:r>
          </a:p>
          <a:p>
            <a:pPr eaLnBrk="1" fontAlgn="base" hangingPunct="1">
              <a:lnSpc>
                <a:spcPct val="80000"/>
              </a:lnSpc>
              <a:spcAft>
                <a:spcPct val="0"/>
              </a:spcAft>
              <a:buClr>
                <a:srgbClr val="0066FF"/>
              </a:buClr>
            </a:pPr>
            <a:endParaRPr lang="en-US" altLang="en-US" sz="1500" dirty="0">
              <a:solidFill>
                <a:schemeClr val="tx2"/>
              </a:solidFill>
            </a:endParaRPr>
          </a:p>
          <a:p>
            <a:pPr eaLnBrk="1" fontAlgn="base" hangingPunct="1">
              <a:lnSpc>
                <a:spcPct val="80000"/>
              </a:lnSpc>
              <a:spcAft>
                <a:spcPct val="0"/>
              </a:spcAft>
              <a:buClr>
                <a:srgbClr val="0066FF"/>
              </a:buClr>
            </a:pPr>
            <a:r>
              <a:rPr lang="en-US" altLang="en-US" sz="1500" dirty="0">
                <a:solidFill>
                  <a:schemeClr val="tx2"/>
                </a:solidFill>
              </a:rPr>
              <a:t>"It feels like a bump is on the back of my tongue [throat]." </a:t>
            </a:r>
          </a:p>
          <a:p>
            <a:pPr eaLnBrk="1" fontAlgn="base" hangingPunct="1">
              <a:lnSpc>
                <a:spcPct val="80000"/>
              </a:lnSpc>
              <a:spcAft>
                <a:spcPct val="0"/>
              </a:spcAft>
              <a:buClr>
                <a:srgbClr val="0066FF"/>
              </a:buClr>
            </a:pPr>
            <a:endParaRPr lang="en-US" altLang="en-US" sz="1500" dirty="0">
              <a:solidFill>
                <a:srgbClr val="000000"/>
              </a:solidFill>
            </a:endParaRPr>
          </a:p>
        </p:txBody>
      </p:sp>
      <p:sp>
        <p:nvSpPr>
          <p:cNvPr id="24582" name="Text Box 6"/>
          <p:cNvSpPr txBox="1">
            <a:spLocks noChangeArrowheads="1"/>
          </p:cNvSpPr>
          <p:nvPr/>
        </p:nvSpPr>
        <p:spPr bwMode="auto">
          <a:xfrm>
            <a:off x="5943600" y="5867400"/>
            <a:ext cx="2590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fontAlgn="base" hangingPunct="1">
              <a:spcBef>
                <a:spcPct val="50000"/>
              </a:spcBef>
              <a:spcAft>
                <a:spcPct val="0"/>
              </a:spcAft>
              <a:buClrTx/>
              <a:buFontTx/>
              <a:buNone/>
            </a:pPr>
            <a:r>
              <a:rPr lang="en-US" altLang="en-US" sz="1000">
                <a:solidFill>
                  <a:srgbClr val="000000"/>
                </a:solidFill>
              </a:rPr>
              <a:t>Food Allergy &amp; Anaphylaxis Network</a:t>
            </a:r>
          </a:p>
        </p:txBody>
      </p:sp>
    </p:spTree>
    <p:extLst>
      <p:ext uri="{BB962C8B-B14F-4D97-AF65-F5344CB8AC3E}">
        <p14:creationId xmlns:p14="http://schemas.microsoft.com/office/powerpoint/2010/main" val="4178275082"/>
      </p:ext>
    </p:extLst>
  </p:cSld>
  <p:clrMapOvr>
    <a:masterClrMapping/>
  </p:clrMapOvr>
  <p:transition spd="slow">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p:txBody>
          <a:bodyPr>
            <a:normAutofit fontScale="92500"/>
          </a:bodyPr>
          <a:lstStyle/>
          <a:p>
            <a:pPr algn="ctr" eaLnBrk="1" hangingPunct="1">
              <a:buFont typeface="Wingdings" pitchFamily="2" charset="2"/>
              <a:buNone/>
            </a:pPr>
            <a:endParaRPr lang="en-US" altLang="en-US" sz="2100" dirty="0">
              <a:latin typeface="Verdana" panose="020B0604030504040204" pitchFamily="34" charset="0"/>
              <a:ea typeface="Verdana" panose="020B0604030504040204" pitchFamily="34" charset="0"/>
              <a:cs typeface="Verdana" panose="020B0604030504040204" pitchFamily="34" charset="0"/>
            </a:endParaRPr>
          </a:p>
          <a:p>
            <a:pPr algn="ctr" eaLnBrk="1" hangingPunct="1">
              <a:buFont typeface="Wingdings" pitchFamily="2" charset="2"/>
              <a:buNone/>
            </a:pPr>
            <a:endParaRPr lang="en-US" altLang="en-US" sz="2100" dirty="0">
              <a:latin typeface="Verdana" panose="020B0604030504040204" pitchFamily="34" charset="0"/>
              <a:ea typeface="Verdana" panose="020B0604030504040204" pitchFamily="34" charset="0"/>
              <a:cs typeface="Verdana" panose="020B0604030504040204" pitchFamily="34" charset="0"/>
            </a:endParaRPr>
          </a:p>
          <a:p>
            <a:pPr algn="ctr" eaLnBrk="1" hangingPunct="1">
              <a:buFont typeface="Wingdings" pitchFamily="2" charset="2"/>
              <a:buNone/>
            </a:pPr>
            <a:r>
              <a:rPr lang="en-US" altLang="en-US" sz="2100" dirty="0">
                <a:latin typeface="Verdana" panose="020B0604030504040204" pitchFamily="34" charset="0"/>
                <a:ea typeface="Verdana" panose="020B0604030504040204" pitchFamily="34" charset="0"/>
                <a:cs typeface="Verdana" panose="020B0604030504040204" pitchFamily="34" charset="0"/>
              </a:rPr>
              <a:t>If you think someone is having a severe asthma attack or anaphylaxis,</a:t>
            </a:r>
            <a:r>
              <a:rPr lang="en-US" altLang="en-US" sz="2100" b="1" dirty="0">
                <a:latin typeface="Verdana" panose="020B0604030504040204" pitchFamily="34" charset="0"/>
                <a:ea typeface="Verdana" panose="020B0604030504040204" pitchFamily="34" charset="0"/>
                <a:cs typeface="Verdana" panose="020B0604030504040204" pitchFamily="34" charset="0"/>
              </a:rPr>
              <a:t> seek assistance immediately.</a:t>
            </a:r>
            <a:br>
              <a:rPr lang="en-US" altLang="en-US" sz="2100" b="1" dirty="0">
                <a:latin typeface="Verdana" panose="020B0604030504040204" pitchFamily="34" charset="0"/>
                <a:ea typeface="Verdana" panose="020B0604030504040204" pitchFamily="34" charset="0"/>
                <a:cs typeface="Verdana" panose="020B0604030504040204" pitchFamily="34" charset="0"/>
              </a:rPr>
            </a:br>
            <a:r>
              <a:rPr lang="en-US" altLang="en-US" sz="2100" b="1" dirty="0">
                <a:latin typeface="Verdana" panose="020B0604030504040204" pitchFamily="34" charset="0"/>
                <a:ea typeface="Verdana" panose="020B0604030504040204" pitchFamily="34" charset="0"/>
                <a:cs typeface="Verdana" panose="020B0604030504040204" pitchFamily="34" charset="0"/>
              </a:rPr>
              <a:t>  </a:t>
            </a:r>
          </a:p>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Stay calm-Call 911</a:t>
            </a:r>
          </a:p>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Notify the school nurse and/or activate the school’s </a:t>
            </a:r>
            <a:r>
              <a:rPr lang="en-US" altLang="en-US" sz="1800" b="1" dirty="0">
                <a:latin typeface="Verdana" panose="020B0604030504040204" pitchFamily="34" charset="0"/>
                <a:ea typeface="Verdana" panose="020B0604030504040204" pitchFamily="34" charset="0"/>
                <a:cs typeface="Verdana" panose="020B0604030504040204" pitchFamily="34" charset="0"/>
              </a:rPr>
              <a:t>Emergency Response Team</a:t>
            </a:r>
          </a:p>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Do not hesitate and do </a:t>
            </a:r>
            <a:r>
              <a:rPr lang="en-US" altLang="en-US" sz="1800" b="1" u="sng" dirty="0">
                <a:latin typeface="Verdana" panose="020B0604030504040204" pitchFamily="34" charset="0"/>
                <a:ea typeface="Verdana" panose="020B0604030504040204" pitchFamily="34" charset="0"/>
                <a:cs typeface="Verdana" panose="020B0604030504040204" pitchFamily="34" charset="0"/>
              </a:rPr>
              <a:t>not</a:t>
            </a:r>
            <a:r>
              <a:rPr lang="en-US" altLang="en-US" sz="1800" dirty="0">
                <a:latin typeface="Verdana" panose="020B0604030504040204" pitchFamily="34" charset="0"/>
                <a:ea typeface="Verdana" panose="020B0604030504040204" pitchFamily="34" charset="0"/>
                <a:cs typeface="Verdana" panose="020B0604030504040204" pitchFamily="34" charset="0"/>
              </a:rPr>
              <a:t> leave the student unattended</a:t>
            </a:r>
          </a:p>
          <a:p>
            <a:pPr eaLnBrk="1" hangingPunct="1">
              <a:buFont typeface="Wingdings" pitchFamily="2" charset="2"/>
              <a:buNone/>
            </a:pPr>
            <a:endParaRPr lang="en-US" altLang="en-US" dirty="0"/>
          </a:p>
          <a:p>
            <a:pPr marL="0" indent="0" algn="ctr">
              <a:buNone/>
            </a:pPr>
            <a:r>
              <a:rPr lang="en-US" altLang="en-US" b="1" dirty="0">
                <a:latin typeface="Verdana" panose="020B0604030504040204" pitchFamily="34" charset="0"/>
                <a:ea typeface="Verdana" panose="020B0604030504040204" pitchFamily="34" charset="0"/>
                <a:cs typeface="Verdana" panose="020B0604030504040204" pitchFamily="34" charset="0"/>
              </a:rPr>
              <a:t>WHAT IS THE PLAN FOR YOUR BUILDING?</a:t>
            </a:r>
          </a:p>
          <a:p>
            <a:pPr marL="0" indent="0" algn="ctr">
              <a:buNone/>
            </a:pPr>
            <a:r>
              <a:rPr lang="en-US" altLang="en-US" b="1" dirty="0" smtClean="0">
                <a:latin typeface="Verdana" panose="020B0604030504040204" pitchFamily="34" charset="0"/>
                <a:ea typeface="Verdana" panose="020B0604030504040204" pitchFamily="34" charset="0"/>
                <a:cs typeface="Verdana" panose="020B0604030504040204" pitchFamily="34" charset="0"/>
              </a:rPr>
              <a:t>IS EVERYONE AWARE OF HOW TO ALERT THE TEAM?</a:t>
            </a:r>
          </a:p>
          <a:p>
            <a:pPr marL="0" indent="0" algn="ctr">
              <a:buNone/>
            </a:pPr>
            <a:r>
              <a:rPr lang="en-US" altLang="en-US" b="1" dirty="0" smtClean="0">
                <a:latin typeface="Verdana" panose="020B0604030504040204" pitchFamily="34" charset="0"/>
                <a:ea typeface="Verdana" panose="020B0604030504040204" pitchFamily="34" charset="0"/>
                <a:cs typeface="Verdana" panose="020B0604030504040204" pitchFamily="34" charset="0"/>
              </a:rPr>
              <a:t>IS EVERYONE AWARE OF WHO IS ON THE TEAM?</a:t>
            </a:r>
            <a:endParaRPr lang="en-US" altLang="en-US" b="1" dirty="0">
              <a:latin typeface="Verdana" panose="020B0604030504040204" pitchFamily="34" charset="0"/>
              <a:ea typeface="Verdana" panose="020B0604030504040204" pitchFamily="34" charset="0"/>
              <a:cs typeface="Verdana" panose="020B0604030504040204" pitchFamily="34" charset="0"/>
            </a:endParaRPr>
          </a:p>
          <a:p>
            <a:pPr eaLnBrk="1" hangingPunct="1">
              <a:buFont typeface="Wingdings" pitchFamily="2" charset="2"/>
              <a:buNone/>
            </a:pPr>
            <a:endParaRPr lang="en-US" altLang="en-US" dirty="0"/>
          </a:p>
        </p:txBody>
      </p:sp>
      <p:sp>
        <p:nvSpPr>
          <p:cNvPr id="38914"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E1332E50-2599-4CB9-87FB-2E258D61F15C}" type="slidenum">
              <a:rPr lang="en-US" altLang="en-US" sz="1200" smtClean="0">
                <a:solidFill>
                  <a:srgbClr val="000000"/>
                </a:solidFill>
              </a:rPr>
              <a:pPr eaLnBrk="1" hangingPunct="1">
                <a:spcBef>
                  <a:spcPct val="0"/>
                </a:spcBef>
                <a:buClrTx/>
                <a:buFontTx/>
                <a:buNone/>
              </a:pPr>
              <a:t>22</a:t>
            </a:fld>
            <a:endParaRPr lang="en-US" altLang="en-US" sz="1200">
              <a:solidFill>
                <a:srgbClr val="000000"/>
              </a:solidFill>
            </a:endParaRPr>
          </a:p>
        </p:txBody>
      </p:sp>
      <p:sp>
        <p:nvSpPr>
          <p:cNvPr id="38915" name="Rectangle 2"/>
          <p:cNvSpPr>
            <a:spLocks noGrp="1" noChangeArrowheads="1"/>
          </p:cNvSpPr>
          <p:nvPr>
            <p:ph type="title"/>
          </p:nvPr>
        </p:nvSpPr>
        <p:spPr/>
        <p:txBody>
          <a:bodyPr/>
          <a:lstStyle/>
          <a:p>
            <a:pPr eaLnBrk="1" hangingPunct="1"/>
            <a:r>
              <a:rPr lang="en-US" altLang="en-US" dirty="0"/>
              <a:t>What Should You Do?</a:t>
            </a:r>
          </a:p>
        </p:txBody>
      </p:sp>
    </p:spTree>
    <p:extLst>
      <p:ext uri="{BB962C8B-B14F-4D97-AF65-F5344CB8AC3E}">
        <p14:creationId xmlns:p14="http://schemas.microsoft.com/office/powerpoint/2010/main" val="68204510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747">
                                            <p:txEl>
                                              <p:pRg st="2" end="2"/>
                                            </p:txEl>
                                          </p:spTgt>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4" fill="hold" grpId="0" nodeType="afterEffect">
                                  <p:stCondLst>
                                    <p:cond delay="0"/>
                                  </p:stCondLst>
                                  <p:childTnLst>
                                    <p:set>
                                      <p:cBhvr>
                                        <p:cTn id="9" dur="1" fill="hold">
                                          <p:stCondLst>
                                            <p:cond delay="0"/>
                                          </p:stCondLst>
                                        </p:cTn>
                                        <p:tgtEl>
                                          <p:spTgt spid="31747">
                                            <p:txEl>
                                              <p:pRg st="3" end="3"/>
                                            </p:txEl>
                                          </p:spTgt>
                                        </p:tgtEl>
                                        <p:attrNameLst>
                                          <p:attrName>style.visibility</p:attrName>
                                        </p:attrNameLst>
                                      </p:cBhvr>
                                      <p:to>
                                        <p:strVal val="visible"/>
                                      </p:to>
                                    </p:set>
                                    <p:anim calcmode="lin" valueType="num">
                                      <p:cBhvr additive="base">
                                        <p:cTn id="10" dur="20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11" dur="20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2000"/>
                            </p:stCondLst>
                            <p:childTnLst>
                              <p:par>
                                <p:cTn id="13" presetID="2" presetClass="entr" presetSubtype="4" fill="hold" grpId="0" nodeType="afterEffect">
                                  <p:stCondLst>
                                    <p:cond delay="0"/>
                                  </p:stCondLst>
                                  <p:childTnLst>
                                    <p:set>
                                      <p:cBhvr>
                                        <p:cTn id="14" dur="1" fill="hold">
                                          <p:stCondLst>
                                            <p:cond delay="0"/>
                                          </p:stCondLst>
                                        </p:cTn>
                                        <p:tgtEl>
                                          <p:spTgt spid="31747">
                                            <p:txEl>
                                              <p:pRg st="4" end="4"/>
                                            </p:txEl>
                                          </p:spTgt>
                                        </p:tgtEl>
                                        <p:attrNameLst>
                                          <p:attrName>style.visibility</p:attrName>
                                        </p:attrNameLst>
                                      </p:cBhvr>
                                      <p:to>
                                        <p:strVal val="visible"/>
                                      </p:to>
                                    </p:set>
                                    <p:anim calcmode="lin" valueType="num">
                                      <p:cBhvr additive="base">
                                        <p:cTn id="15" dur="20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31747">
                                            <p:txEl>
                                              <p:pRg st="4" end="4"/>
                                            </p:txEl>
                                          </p:spTgt>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4000"/>
                            </p:stCondLst>
                            <p:childTnLst>
                              <p:par>
                                <p:cTn id="18" presetID="2" presetClass="entr" presetSubtype="4" fill="hold" grpId="0" nodeType="afterEffect">
                                  <p:stCondLst>
                                    <p:cond delay="0"/>
                                  </p:stCondLst>
                                  <p:childTnLst>
                                    <p:set>
                                      <p:cBhvr>
                                        <p:cTn id="19" dur="1" fill="hold">
                                          <p:stCondLst>
                                            <p:cond delay="0"/>
                                          </p:stCondLst>
                                        </p:cTn>
                                        <p:tgtEl>
                                          <p:spTgt spid="31747">
                                            <p:txEl>
                                              <p:pRg st="5" end="5"/>
                                            </p:txEl>
                                          </p:spTgt>
                                        </p:tgtEl>
                                        <p:attrNameLst>
                                          <p:attrName>style.visibility</p:attrName>
                                        </p:attrNameLst>
                                      </p:cBhvr>
                                      <p:to>
                                        <p:strVal val="visible"/>
                                      </p:to>
                                    </p:set>
                                    <p:anim calcmode="lin" valueType="num">
                                      <p:cBhvr additive="base">
                                        <p:cTn id="20" dur="2000" fill="hold"/>
                                        <p:tgtEl>
                                          <p:spTgt spid="31747">
                                            <p:txEl>
                                              <p:pRg st="5" end="5"/>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317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1747">
                                            <p:txEl>
                                              <p:pRg st="7" end="7"/>
                                            </p:txEl>
                                          </p:spTgt>
                                        </p:tgtEl>
                                        <p:attrNameLst>
                                          <p:attrName>style.visibility</p:attrName>
                                        </p:attrNameLst>
                                      </p:cBhvr>
                                      <p:to>
                                        <p:strVal val="visible"/>
                                      </p:to>
                                    </p:set>
                                    <p:anim calcmode="lin" valueType="num">
                                      <p:cBhvr additive="base">
                                        <p:cTn id="26" dur="2000" fill="hold"/>
                                        <p:tgtEl>
                                          <p:spTgt spid="31747">
                                            <p:txEl>
                                              <p:pRg st="7" end="7"/>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17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1747">
                                            <p:txEl>
                                              <p:pRg st="8" end="8"/>
                                            </p:txEl>
                                          </p:spTgt>
                                        </p:tgtEl>
                                        <p:attrNameLst>
                                          <p:attrName>style.visibility</p:attrName>
                                        </p:attrNameLst>
                                      </p:cBhvr>
                                      <p:to>
                                        <p:strVal val="visible"/>
                                      </p:to>
                                    </p:set>
                                    <p:anim calcmode="lin" valueType="num">
                                      <p:cBhvr additive="base">
                                        <p:cTn id="32" dur="2000" fill="hold"/>
                                        <p:tgtEl>
                                          <p:spTgt spid="31747">
                                            <p:txEl>
                                              <p:pRg st="8" end="8"/>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3174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1747">
                                            <p:txEl>
                                              <p:pRg st="9" end="9"/>
                                            </p:txEl>
                                          </p:spTgt>
                                        </p:tgtEl>
                                        <p:attrNameLst>
                                          <p:attrName>style.visibility</p:attrName>
                                        </p:attrNameLst>
                                      </p:cBhvr>
                                      <p:to>
                                        <p:strVal val="visible"/>
                                      </p:to>
                                    </p:set>
                                    <p:anim calcmode="lin" valueType="num">
                                      <p:cBhvr additive="base">
                                        <p:cTn id="38" dur="2000" fill="hold"/>
                                        <p:tgtEl>
                                          <p:spTgt spid="31747">
                                            <p:txEl>
                                              <p:pRg st="9" end="9"/>
                                            </p:txEl>
                                          </p:spTgt>
                                        </p:tgtEl>
                                        <p:attrNameLst>
                                          <p:attrName>ppt_x</p:attrName>
                                        </p:attrNameLst>
                                      </p:cBhvr>
                                      <p:tavLst>
                                        <p:tav tm="0">
                                          <p:val>
                                            <p:strVal val="#ppt_x"/>
                                          </p:val>
                                        </p:tav>
                                        <p:tav tm="100000">
                                          <p:val>
                                            <p:strVal val="#ppt_x"/>
                                          </p:val>
                                        </p:tav>
                                      </p:tavLst>
                                    </p:anim>
                                    <p:anim calcmode="lin" valueType="num">
                                      <p:cBhvr additive="base">
                                        <p:cTn id="39" dur="2000" fill="hold"/>
                                        <p:tgtEl>
                                          <p:spTgt spid="3174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800" y="1524000"/>
            <a:ext cx="7543800" cy="4800600"/>
          </a:xfrm>
        </p:spPr>
        <p:txBody>
          <a:bodyPr>
            <a:normAutofit/>
          </a:bodyPr>
          <a:lstStyle/>
          <a:p>
            <a:endParaRPr lang="en-US" dirty="0"/>
          </a:p>
          <a:p>
            <a:pPr lvl="1"/>
            <a:endParaRPr lang="en-US" sz="2400" dirty="0"/>
          </a:p>
        </p:txBody>
      </p:sp>
      <p:sp>
        <p:nvSpPr>
          <p:cNvPr id="5" name="Title 4"/>
          <p:cNvSpPr>
            <a:spLocks noGrp="1"/>
          </p:cNvSpPr>
          <p:nvPr>
            <p:ph type="title"/>
          </p:nvPr>
        </p:nvSpPr>
        <p:spPr>
          <a:xfrm>
            <a:off x="1219200" y="228600"/>
            <a:ext cx="6781800" cy="1143000"/>
          </a:xfrm>
        </p:spPr>
        <p:txBody>
          <a:bodyPr>
            <a:normAutofit/>
          </a:bodyPr>
          <a:lstStyle/>
          <a:p>
            <a:r>
              <a:rPr lang="en-US" dirty="0"/>
              <a:t>Auto-injectable Epinephrine</a:t>
            </a:r>
          </a:p>
        </p:txBody>
      </p:sp>
      <p:sp>
        <p:nvSpPr>
          <p:cNvPr id="7" name="Content Placeholder 5"/>
          <p:cNvSpPr txBox="1">
            <a:spLocks/>
          </p:cNvSpPr>
          <p:nvPr/>
        </p:nvSpPr>
        <p:spPr>
          <a:xfrm>
            <a:off x="838200" y="2590800"/>
            <a:ext cx="7543800" cy="388620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lvl="1"/>
            <a:endParaRPr lang="en-US" sz="2400" dirty="0"/>
          </a:p>
        </p:txBody>
      </p:sp>
      <p:sp>
        <p:nvSpPr>
          <p:cNvPr id="3" name="TextBox 2"/>
          <p:cNvSpPr txBox="1"/>
          <p:nvPr/>
        </p:nvSpPr>
        <p:spPr>
          <a:xfrm>
            <a:off x="421341" y="1752600"/>
            <a:ext cx="1861892" cy="4247317"/>
          </a:xfrm>
          <a:prstGeom prst="rect">
            <a:avLst/>
          </a:prstGeom>
          <a:noFill/>
        </p:spPr>
        <p:txBody>
          <a:bodyPr wrap="square" rtlCol="0">
            <a:spAutoFit/>
          </a:bodyPr>
          <a:lstStyle/>
          <a:p>
            <a:r>
              <a:rPr lang="en-US"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Schools </a:t>
            </a:r>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are required to stock </a:t>
            </a:r>
            <a:r>
              <a:rPr lang="en-US" dirty="0" err="1"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EpiPens</a:t>
            </a:r>
            <a:r>
              <a:rPr lang="en-US"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or the generic </a:t>
            </a:r>
            <a:r>
              <a:rPr lang="en-US" dirty="0" err="1"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EpiPens</a:t>
            </a:r>
            <a:r>
              <a:rPr lang="en-US"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endPar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Students and staff may be prescribed any of the other </a:t>
            </a:r>
            <a:r>
              <a:rPr lang="en-US" dirty="0" smtClean="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devices.</a:t>
            </a:r>
            <a:endPar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2"/>
          </p:nvPr>
        </p:nvSpPr>
        <p:spPr/>
        <p:txBody>
          <a:bodyPr/>
          <a:lstStyle/>
          <a:p>
            <a:pPr>
              <a:defRPr/>
            </a:pPr>
            <a:fld id="{A1AFCAB6-CB67-4A33-B2A3-DCA7AEC4E5B6}" type="slidenum">
              <a:rPr lang="en-US" smtClean="0">
                <a:solidFill>
                  <a:srgbClr val="000000"/>
                </a:solidFill>
              </a:rPr>
              <a:pPr>
                <a:defRPr/>
              </a:pPr>
              <a:t>23</a:t>
            </a:fld>
            <a:endParaRPr lang="en-US">
              <a:solidFill>
                <a:srgbClr val="000000"/>
              </a:solidFill>
            </a:endParaRPr>
          </a:p>
        </p:txBody>
      </p:sp>
      <p:pic>
        <p:nvPicPr>
          <p:cNvPr id="10" name="Picture 3">
            <a:extLst>
              <a:ext uri="{FF2B5EF4-FFF2-40B4-BE49-F238E27FC236}">
                <a16:creationId xmlns:a16="http://schemas.microsoft.com/office/drawing/2014/main" xmlns="" id="{00B69EA8-C276-4FCF-B69C-D4B9CB5F9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732" y="1752600"/>
            <a:ext cx="64008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xmlns="" id="{FD3E61FA-C511-4B0D-AE8B-0AE74183ADEB}"/>
              </a:ext>
            </a:extLst>
          </p:cNvPr>
          <p:cNvSpPr/>
          <p:nvPr/>
        </p:nvSpPr>
        <p:spPr>
          <a:xfrm>
            <a:off x="152400" y="5983069"/>
            <a:ext cx="8676132" cy="646331"/>
          </a:xfrm>
          <a:prstGeom prst="rect">
            <a:avLst/>
          </a:prstGeom>
        </p:spPr>
        <p:txBody>
          <a:bodyPr wrap="square">
            <a:spAutoFit/>
          </a:bodyPr>
          <a:lstStyle/>
          <a:p>
            <a:r>
              <a:rPr lang="en-US"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If you </a:t>
            </a:r>
            <a:r>
              <a:rPr lang="en-US" i="1" dirty="0">
                <a:solidFill>
                  <a:srgbClr val="C00000"/>
                </a:solidFill>
                <a:latin typeface="Verdana" panose="020B0604030504040204" pitchFamily="34" charset="0"/>
                <a:ea typeface="Verdana" panose="020B0604030504040204" pitchFamily="34" charset="0"/>
                <a:cs typeface="Verdana" panose="020B0604030504040204" pitchFamily="34" charset="0"/>
              </a:rPr>
              <a:t>have a student </a:t>
            </a:r>
            <a:r>
              <a:rPr lang="en-US"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in your class who is </a:t>
            </a:r>
            <a:r>
              <a:rPr lang="en-US" i="1" dirty="0">
                <a:solidFill>
                  <a:srgbClr val="C00000"/>
                </a:solidFill>
                <a:latin typeface="Verdana" panose="020B0604030504040204" pitchFamily="34" charset="0"/>
                <a:ea typeface="Verdana" panose="020B0604030504040204" pitchFamily="34" charset="0"/>
                <a:cs typeface="Verdana" panose="020B0604030504040204" pitchFamily="34" charset="0"/>
              </a:rPr>
              <a:t>prescribed </a:t>
            </a:r>
            <a:r>
              <a:rPr lang="en-US" i="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an epinephrine </a:t>
            </a:r>
            <a:r>
              <a:rPr lang="en-US" i="1" dirty="0">
                <a:solidFill>
                  <a:srgbClr val="C00000"/>
                </a:solidFill>
                <a:latin typeface="Verdana" panose="020B0604030504040204" pitchFamily="34" charset="0"/>
                <a:ea typeface="Verdana" panose="020B0604030504040204" pitchFamily="34" charset="0"/>
                <a:cs typeface="Verdana" panose="020B0604030504040204" pitchFamily="34" charset="0"/>
              </a:rPr>
              <a:t>auto-injector, you should be trained in that specific device.</a:t>
            </a:r>
          </a:p>
        </p:txBody>
      </p:sp>
      <p:sp>
        <p:nvSpPr>
          <p:cNvPr id="8" name="5-Point Star 7"/>
          <p:cNvSpPr/>
          <p:nvPr/>
        </p:nvSpPr>
        <p:spPr>
          <a:xfrm>
            <a:off x="2901158" y="3070412"/>
            <a:ext cx="637558" cy="45720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6553200" y="2613212"/>
            <a:ext cx="609600" cy="45720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4" name="5-Point Star 13"/>
          <p:cNvSpPr/>
          <p:nvPr/>
        </p:nvSpPr>
        <p:spPr>
          <a:xfrm>
            <a:off x="198831" y="1716741"/>
            <a:ext cx="637558" cy="45720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4657146"/>
      </p:ext>
    </p:extLst>
  </p:cSld>
  <p:clrMapOvr>
    <a:masterClrMapping/>
  </p:clrMapOvr>
  <p:transition spd="slow">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Epinephrine is the drug of choice for severe allergic reactions. </a:t>
            </a:r>
          </a:p>
          <a:p>
            <a:endParaRPr lang="en-US" dirty="0"/>
          </a:p>
          <a:p>
            <a:r>
              <a:rPr lang="en-US" dirty="0"/>
              <a:t>Individuals can die quickly without epinephrine.</a:t>
            </a:r>
          </a:p>
          <a:p>
            <a:endParaRPr lang="en-US" dirty="0"/>
          </a:p>
          <a:p>
            <a:r>
              <a:rPr lang="en-US" dirty="0"/>
              <a:t>For a severe asthma episode, epinephrine acts as a bronchodilator and rapidly opens the airways.  </a:t>
            </a:r>
          </a:p>
          <a:p>
            <a:endParaRPr lang="en-US" dirty="0"/>
          </a:p>
          <a:p>
            <a:r>
              <a:rPr lang="en-US" dirty="0"/>
              <a:t>For a severe allergic reaction, epinephrine raises blood pressure and relieves airway constriction.</a:t>
            </a:r>
          </a:p>
          <a:p>
            <a:endParaRPr lang="en-US" dirty="0"/>
          </a:p>
          <a:p>
            <a:r>
              <a:rPr lang="en-US" dirty="0"/>
              <a:t>Epinephrine is effective for about 15 minutes, 911 must be called immediately.  </a:t>
            </a:r>
          </a:p>
        </p:txBody>
      </p:sp>
      <p:sp>
        <p:nvSpPr>
          <p:cNvPr id="3" name="Slide Number Placeholder 2"/>
          <p:cNvSpPr>
            <a:spLocks noGrp="1"/>
          </p:cNvSpPr>
          <p:nvPr>
            <p:ph type="sldNum" sz="quarter" idx="12"/>
          </p:nvPr>
        </p:nvSpPr>
        <p:spPr/>
        <p:txBody>
          <a:bodyPr/>
          <a:lstStyle/>
          <a:p>
            <a:pPr>
              <a:defRPr/>
            </a:pPr>
            <a:fld id="{A1AFCAB6-CB67-4A33-B2A3-DCA7AEC4E5B6}" type="slidenum">
              <a:rPr lang="en-US" smtClean="0">
                <a:solidFill>
                  <a:srgbClr val="000000"/>
                </a:solidFill>
              </a:rPr>
              <a:pPr>
                <a:defRPr/>
              </a:pPr>
              <a:t>24</a:t>
            </a:fld>
            <a:endParaRPr lang="en-US">
              <a:solidFill>
                <a:srgbClr val="000000"/>
              </a:solidFill>
            </a:endParaRPr>
          </a:p>
        </p:txBody>
      </p:sp>
      <p:sp>
        <p:nvSpPr>
          <p:cNvPr id="4" name="Title 3"/>
          <p:cNvSpPr>
            <a:spLocks noGrp="1"/>
          </p:cNvSpPr>
          <p:nvPr>
            <p:ph type="title"/>
          </p:nvPr>
        </p:nvSpPr>
        <p:spPr/>
        <p:txBody>
          <a:bodyPr/>
          <a:lstStyle/>
          <a:p>
            <a:r>
              <a:rPr lang="en-US" dirty="0"/>
              <a:t>Epinephrine</a:t>
            </a:r>
          </a:p>
        </p:txBody>
      </p:sp>
    </p:spTree>
    <p:extLst>
      <p:ext uri="{BB962C8B-B14F-4D97-AF65-F5344CB8AC3E}">
        <p14:creationId xmlns:p14="http://schemas.microsoft.com/office/powerpoint/2010/main" val="3515396170"/>
      </p:ext>
    </p:extLst>
  </p:cSld>
  <p:clrMapOvr>
    <a:masterClrMapping/>
  </p:clrMapOvr>
  <p:transition spd="slow">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3"/>
          <p:cNvSpPr>
            <a:spLocks noGrp="1" noChangeArrowheads="1"/>
          </p:cNvSpPr>
          <p:nvPr>
            <p:ph idx="1"/>
          </p:nvPr>
        </p:nvSpPr>
        <p:spPr/>
        <p:txBody>
          <a:bodyPr>
            <a:normAutofit fontScale="92500" lnSpcReduction="10000"/>
          </a:bodyPr>
          <a:lstStyle/>
          <a:p>
            <a:pPr eaLnBrk="1" hangingPunct="1">
              <a:lnSpc>
                <a:spcPct val="80000"/>
              </a:lnSpc>
              <a:defRPr/>
            </a:pPr>
            <a:endParaRPr lang="en-US" sz="1800" dirty="0"/>
          </a:p>
          <a:p>
            <a:pPr marL="45720" indent="0" eaLnBrk="1" hangingPunct="1">
              <a:lnSpc>
                <a:spcPct val="80000"/>
              </a:lnSpc>
              <a:buNone/>
              <a:defRPr/>
            </a:pPr>
            <a:r>
              <a:rPr lang="en-US" sz="1800" dirty="0">
                <a:latin typeface="Verdana" panose="020B0604030504040204" pitchFamily="34" charset="0"/>
                <a:ea typeface="Verdana" panose="020B0604030504040204" pitchFamily="34" charset="0"/>
                <a:cs typeface="Verdana" panose="020B0604030504040204" pitchFamily="34" charset="0"/>
              </a:rPr>
              <a:t>AIRE Nebraska recommendations:</a:t>
            </a:r>
          </a:p>
          <a:p>
            <a:pPr marL="45720" indent="0" eaLnBrk="1" hangingPunct="1">
              <a:lnSpc>
                <a:spcPct val="80000"/>
              </a:lnSpc>
              <a:buNone/>
              <a:defRPr/>
            </a:pPr>
            <a:endParaRPr lang="en-US" sz="1800" dirty="0">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800" dirty="0">
                <a:latin typeface="Verdana" panose="020B0604030504040204" pitchFamily="34" charset="0"/>
                <a:ea typeface="Verdana" panose="020B0604030504040204" pitchFamily="34" charset="0"/>
                <a:cs typeface="Verdana" panose="020B0604030504040204" pitchFamily="34" charset="0"/>
              </a:rPr>
              <a:t>All staff receive annual general asthma/severe allergy education, including unlicensed school personnel</a:t>
            </a:r>
          </a:p>
          <a:p>
            <a:pPr>
              <a:lnSpc>
                <a:spcPct val="80000"/>
              </a:lnSpc>
              <a:defRPr/>
            </a:pPr>
            <a:endParaRPr lang="en-US" sz="1800" dirty="0">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800" dirty="0">
                <a:latin typeface="Verdana" panose="020B0604030504040204" pitchFamily="34" charset="0"/>
                <a:ea typeface="Verdana" panose="020B0604030504040204" pitchFamily="34" charset="0"/>
                <a:cs typeface="Verdana" panose="020B0604030504040204" pitchFamily="34" charset="0"/>
              </a:rPr>
              <a:t>3 persons per building – trained annually</a:t>
            </a:r>
          </a:p>
          <a:p>
            <a:pPr lvl="1">
              <a:lnSpc>
                <a:spcPct val="80000"/>
              </a:lnSpc>
              <a:defRPr/>
            </a:pPr>
            <a:r>
              <a:rPr lang="en-US" sz="1600" dirty="0">
                <a:latin typeface="Verdana" panose="020B0604030504040204" pitchFamily="34" charset="0"/>
                <a:ea typeface="Verdana" panose="020B0604030504040204" pitchFamily="34" charset="0"/>
                <a:cs typeface="Verdana" panose="020B0604030504040204" pitchFamily="34" charset="0"/>
              </a:rPr>
              <a:t>General asthma / severe allergy education</a:t>
            </a:r>
          </a:p>
          <a:p>
            <a:pPr lvl="1">
              <a:lnSpc>
                <a:spcPct val="80000"/>
              </a:lnSpc>
              <a:defRPr/>
            </a:pPr>
            <a:r>
              <a:rPr lang="en-US" sz="1600" dirty="0">
                <a:latin typeface="Verdana" panose="020B0604030504040204" pitchFamily="34" charset="0"/>
                <a:ea typeface="Verdana" panose="020B0604030504040204" pitchFamily="34" charset="0"/>
                <a:cs typeface="Verdana" panose="020B0604030504040204" pitchFamily="34" charset="0"/>
              </a:rPr>
              <a:t>Emergency Response Team training by someone with a scope of practice</a:t>
            </a:r>
          </a:p>
          <a:p>
            <a:pPr lvl="1">
              <a:lnSpc>
                <a:spcPct val="80000"/>
              </a:lnSpc>
              <a:defRPr/>
            </a:pPr>
            <a:endParaRPr lang="en-US"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800" dirty="0">
                <a:latin typeface="Verdana" panose="020B0604030504040204" pitchFamily="34" charset="0"/>
                <a:ea typeface="Verdana" panose="020B0604030504040204" pitchFamily="34" charset="0"/>
                <a:cs typeface="Verdana" panose="020B0604030504040204" pitchFamily="34" charset="0"/>
              </a:rPr>
              <a:t>Medications</a:t>
            </a:r>
          </a:p>
          <a:p>
            <a:pPr lvl="1">
              <a:lnSpc>
                <a:spcPct val="80000"/>
              </a:lnSpc>
              <a:defRPr/>
            </a:pPr>
            <a:r>
              <a:rPr lang="en-US" sz="1600" dirty="0">
                <a:latin typeface="Verdana" panose="020B0604030504040204" pitchFamily="34" charset="0"/>
                <a:ea typeface="Verdana" panose="020B0604030504040204" pitchFamily="34" charset="0"/>
                <a:cs typeface="Verdana" panose="020B0604030504040204" pitchFamily="34" charset="0"/>
              </a:rPr>
              <a:t>Elementary – at least, 1 dose </a:t>
            </a:r>
            <a:r>
              <a:rPr lang="en-US" sz="1600" dirty="0" err="1">
                <a:latin typeface="Verdana" panose="020B0604030504040204" pitchFamily="34" charset="0"/>
                <a:ea typeface="Verdana" panose="020B0604030504040204" pitchFamily="34" charset="0"/>
                <a:cs typeface="Verdana" panose="020B0604030504040204" pitchFamily="34" charset="0"/>
              </a:rPr>
              <a:t>EpiPen</a:t>
            </a:r>
            <a:r>
              <a:rPr lang="en-US" sz="1600" dirty="0">
                <a:latin typeface="Verdana" panose="020B0604030504040204" pitchFamily="34" charset="0"/>
                <a:ea typeface="Verdana" panose="020B0604030504040204" pitchFamily="34" charset="0"/>
                <a:cs typeface="Verdana" panose="020B0604030504040204" pitchFamily="34" charset="0"/>
              </a:rPr>
              <a:t>® &amp; </a:t>
            </a:r>
            <a:r>
              <a:rPr lang="en-US" sz="1600" dirty="0" err="1">
                <a:latin typeface="Verdana" panose="020B0604030504040204" pitchFamily="34" charset="0"/>
                <a:ea typeface="Verdana" panose="020B0604030504040204" pitchFamily="34" charset="0"/>
                <a:cs typeface="Verdana" panose="020B0604030504040204" pitchFamily="34" charset="0"/>
              </a:rPr>
              <a:t>EpiPen</a:t>
            </a:r>
            <a:r>
              <a:rPr lang="en-US" sz="1600" dirty="0">
                <a:latin typeface="Verdana" panose="020B0604030504040204" pitchFamily="34" charset="0"/>
                <a:ea typeface="Verdana" panose="020B0604030504040204" pitchFamily="34" charset="0"/>
                <a:cs typeface="Verdana" panose="020B0604030504040204" pitchFamily="34" charset="0"/>
              </a:rPr>
              <a:t> Jr® + 3 vials of albuterol</a:t>
            </a:r>
          </a:p>
          <a:p>
            <a:pPr lvl="1">
              <a:lnSpc>
                <a:spcPct val="80000"/>
              </a:lnSpc>
              <a:defRPr/>
            </a:pPr>
            <a:r>
              <a:rPr lang="en-US" sz="1600" dirty="0">
                <a:latin typeface="Verdana" panose="020B0604030504040204" pitchFamily="34" charset="0"/>
                <a:ea typeface="Verdana" panose="020B0604030504040204" pitchFamily="34" charset="0"/>
                <a:cs typeface="Verdana" panose="020B0604030504040204" pitchFamily="34" charset="0"/>
              </a:rPr>
              <a:t>Middle &amp; High School – at least, 1 dose </a:t>
            </a:r>
            <a:r>
              <a:rPr lang="en-US" sz="1600" dirty="0" err="1">
                <a:latin typeface="Verdana" panose="020B0604030504040204" pitchFamily="34" charset="0"/>
                <a:ea typeface="Verdana" panose="020B0604030504040204" pitchFamily="34" charset="0"/>
                <a:cs typeface="Verdana" panose="020B0604030504040204" pitchFamily="34" charset="0"/>
              </a:rPr>
              <a:t>EpiPen</a:t>
            </a:r>
            <a:r>
              <a:rPr lang="en-US" sz="1600" dirty="0">
                <a:latin typeface="Verdana" panose="020B0604030504040204" pitchFamily="34" charset="0"/>
                <a:ea typeface="Verdana" panose="020B0604030504040204" pitchFamily="34" charset="0"/>
                <a:cs typeface="Verdana" panose="020B0604030504040204" pitchFamily="34" charset="0"/>
              </a:rPr>
              <a:t>® + 3 vials of albuterol</a:t>
            </a:r>
          </a:p>
          <a:p>
            <a:pPr lvl="1">
              <a:lnSpc>
                <a:spcPct val="80000"/>
              </a:lnSpc>
              <a:defRPr/>
            </a:pPr>
            <a:endParaRPr lang="en-US" sz="1600" dirty="0">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800" dirty="0">
                <a:latin typeface="Verdana" panose="020B0604030504040204" pitchFamily="34" charset="0"/>
                <a:ea typeface="Verdana" panose="020B0604030504040204" pitchFamily="34" charset="0"/>
                <a:cs typeface="Verdana" panose="020B0604030504040204" pitchFamily="34" charset="0"/>
              </a:rPr>
              <a:t>Equipment – nebulizer compressor + tubing &amp; nebulizer cup kit</a:t>
            </a:r>
          </a:p>
          <a:p>
            <a:pPr>
              <a:lnSpc>
                <a:spcPct val="80000"/>
              </a:lnSpc>
              <a:defRPr/>
            </a:pPr>
            <a:endParaRPr lang="en-US" sz="1800" dirty="0">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800" dirty="0">
                <a:latin typeface="Verdana" panose="020B0604030504040204" pitchFamily="34" charset="0"/>
                <a:ea typeface="Verdana" panose="020B0604030504040204" pitchFamily="34" charset="0"/>
                <a:cs typeface="Verdana" panose="020B0604030504040204" pitchFamily="34" charset="0"/>
              </a:rPr>
              <a:t>Practice Drill - annually</a:t>
            </a:r>
          </a:p>
          <a:p>
            <a:pPr marL="365760" lvl="1" indent="0">
              <a:lnSpc>
                <a:spcPct val="80000"/>
              </a:lnSpc>
              <a:buNone/>
              <a:defRPr/>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365760" lvl="1" indent="0">
              <a:lnSpc>
                <a:spcPct val="80000"/>
              </a:lnSpc>
              <a:buNone/>
              <a:defRPr/>
            </a:pPr>
            <a:endParaRPr lang="en-US" sz="1600" dirty="0">
              <a:effectLst>
                <a:outerShdw blurRad="38100" dist="38100" dir="2700000" algn="tl">
                  <a:srgbClr val="C0C0C0"/>
                </a:outerShdw>
              </a:effectLst>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defRPr/>
            </a:pPr>
            <a:endParaRPr lang="en-US" sz="1800" dirty="0"/>
          </a:p>
        </p:txBody>
      </p:sp>
      <p:sp>
        <p:nvSpPr>
          <p:cNvPr id="36866"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D1B088BF-9BA8-46EE-9FB5-3A311D3C196B}" type="slidenum">
              <a:rPr lang="en-US" altLang="en-US" sz="1200" smtClean="0">
                <a:solidFill>
                  <a:srgbClr val="000000"/>
                </a:solidFill>
              </a:rPr>
              <a:pPr eaLnBrk="1" hangingPunct="1">
                <a:spcBef>
                  <a:spcPct val="0"/>
                </a:spcBef>
                <a:buClrTx/>
                <a:buFontTx/>
                <a:buNone/>
              </a:pPr>
              <a:t>25</a:t>
            </a:fld>
            <a:endParaRPr lang="en-US" altLang="en-US" sz="1200">
              <a:solidFill>
                <a:srgbClr val="000000"/>
              </a:solidFill>
            </a:endParaRPr>
          </a:p>
        </p:txBody>
      </p:sp>
      <p:sp>
        <p:nvSpPr>
          <p:cNvPr id="36867" name="Rectangle 2"/>
          <p:cNvSpPr>
            <a:spLocks noGrp="1" noChangeArrowheads="1"/>
          </p:cNvSpPr>
          <p:nvPr>
            <p:ph type="title"/>
          </p:nvPr>
        </p:nvSpPr>
        <p:spPr>
          <a:xfrm>
            <a:off x="762000" y="304800"/>
            <a:ext cx="7772400" cy="1143000"/>
          </a:xfrm>
        </p:spPr>
        <p:txBody>
          <a:bodyPr>
            <a:normAutofit fontScale="90000"/>
          </a:bodyPr>
          <a:lstStyle/>
          <a:p>
            <a:pPr eaLnBrk="1" hangingPunct="1"/>
            <a:r>
              <a:rPr lang="en-US" altLang="en-US" sz="2600" dirty="0"/>
              <a:t>Emergency Response to </a:t>
            </a:r>
            <a:br>
              <a:rPr lang="en-US" altLang="en-US" sz="2600" dirty="0"/>
            </a:br>
            <a:r>
              <a:rPr lang="en-US" altLang="en-US" sz="2600" dirty="0"/>
              <a:t>Life-Threatening Asthma or Systemic </a:t>
            </a:r>
            <a:br>
              <a:rPr lang="en-US" altLang="en-US" sz="2600" dirty="0"/>
            </a:br>
            <a:r>
              <a:rPr lang="en-US" altLang="en-US" sz="2600" dirty="0"/>
              <a:t>Allergic Reactions (Anaphylaxis)</a:t>
            </a:r>
            <a:r>
              <a:rPr lang="en-US" altLang="en-US" sz="1900" dirty="0"/>
              <a:t> </a:t>
            </a:r>
            <a:br>
              <a:rPr lang="en-US" altLang="en-US" sz="1900" dirty="0"/>
            </a:br>
            <a:r>
              <a:rPr lang="en-US" altLang="en-US" sz="1900" dirty="0"/>
              <a:t>(Rule 59 protocol)</a:t>
            </a:r>
          </a:p>
        </p:txBody>
      </p:sp>
      <p:sp>
        <p:nvSpPr>
          <p:cNvPr id="36869" name="Rectangle 4"/>
          <p:cNvSpPr>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algn="ctr" eaLnBrk="1" fontAlgn="base" hangingPunct="1">
              <a:spcBef>
                <a:spcPct val="0"/>
              </a:spcBef>
              <a:spcAft>
                <a:spcPct val="0"/>
              </a:spcAft>
              <a:buClrTx/>
              <a:buFontTx/>
              <a:buNone/>
            </a:pPr>
            <a:endParaRPr lang="en-US" altLang="en-US" sz="1900">
              <a:solidFill>
                <a:srgbClr val="000000"/>
              </a:solidFill>
            </a:endParaRPr>
          </a:p>
        </p:txBody>
      </p:sp>
      <p:sp>
        <p:nvSpPr>
          <p:cNvPr id="236549" name="Rectangle 5"/>
          <p:cNvSpPr>
            <a:spLocks noChangeArrowheads="1"/>
          </p:cNvSpPr>
          <p:nvPr/>
        </p:nvSpPr>
        <p:spPr bwMode="auto">
          <a:xfrm>
            <a:off x="457200" y="19050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69900" indent="-469900" fontAlgn="base">
              <a:lnSpc>
                <a:spcPct val="80000"/>
              </a:lnSpc>
              <a:spcBef>
                <a:spcPct val="20000"/>
              </a:spcBef>
              <a:spcAft>
                <a:spcPct val="0"/>
              </a:spcAft>
              <a:buClr>
                <a:srgbClr val="0066FF"/>
              </a:buClr>
              <a:buFont typeface="Wingdings" pitchFamily="2" charset="2"/>
              <a:buNone/>
              <a:defRPr/>
            </a:pPr>
            <a:endParaRPr lang="en-US" sz="2100">
              <a:solidFill>
                <a:srgbClr val="000000"/>
              </a:solidFill>
              <a:effectLst>
                <a:outerShdw blurRad="38100" dist="38100" dir="2700000" algn="tl">
                  <a:srgbClr val="C0C0C0"/>
                </a:outerShdw>
              </a:effectLst>
            </a:endParaRPr>
          </a:p>
        </p:txBody>
      </p:sp>
    </p:spTree>
    <p:extLst>
      <p:ext uri="{BB962C8B-B14F-4D97-AF65-F5344CB8AC3E}">
        <p14:creationId xmlns:p14="http://schemas.microsoft.com/office/powerpoint/2010/main" val="3177727180"/>
      </p:ext>
    </p:extLst>
  </p:cSld>
  <p:clrMapOvr>
    <a:masterClrMapping/>
  </p:clrMapOvr>
  <p:transition spd="slow">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3"/>
          <p:cNvSpPr>
            <a:spLocks noGrp="1" noChangeArrowheads="1"/>
          </p:cNvSpPr>
          <p:nvPr>
            <p:ph idx="1"/>
          </p:nvPr>
        </p:nvSpPr>
        <p:spPr>
          <a:xfrm>
            <a:off x="4724400" y="1752600"/>
            <a:ext cx="3843338" cy="4038600"/>
          </a:xfrm>
        </p:spPr>
        <p:txBody>
          <a:bodyPr>
            <a:normAutofit fontScale="92500" lnSpcReduction="20000"/>
          </a:bodyPr>
          <a:lstStyle/>
          <a:p>
            <a:pPr eaLnBrk="1" hangingPunct="1"/>
            <a:endParaRPr lang="en-US" altLang="en-US" sz="2600" dirty="0"/>
          </a:p>
          <a:p>
            <a:pPr eaLnBrk="1" hangingPunct="1"/>
            <a:r>
              <a:rPr lang="en-US" altLang="en-US" sz="2600" dirty="0">
                <a:latin typeface="Verdana" panose="020B0604030504040204" pitchFamily="34" charset="0"/>
                <a:ea typeface="Verdana" panose="020B0604030504040204" pitchFamily="34" charset="0"/>
                <a:cs typeface="Verdana" panose="020B0604030504040204" pitchFamily="34" charset="0"/>
              </a:rPr>
              <a:t>Food Allergy</a:t>
            </a:r>
            <a:r>
              <a:rPr lang="en-US" altLang="en-US" dirty="0">
                <a:latin typeface="Verdana" panose="020B0604030504040204" pitchFamily="34" charset="0"/>
                <a:ea typeface="Verdana" panose="020B0604030504040204" pitchFamily="34" charset="0"/>
                <a:cs typeface="Verdana" panose="020B0604030504040204" pitchFamily="34" charset="0"/>
              </a:rPr>
              <a:t> </a:t>
            </a:r>
          </a:p>
          <a:p>
            <a:pPr lvl="1"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Causes an immune system reaction</a:t>
            </a:r>
          </a:p>
          <a:p>
            <a:pPr lvl="1"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Can be </a:t>
            </a:r>
            <a:r>
              <a:rPr lang="en-US" altLang="en-US" dirty="0" smtClean="0">
                <a:latin typeface="Verdana" panose="020B0604030504040204" pitchFamily="34" charset="0"/>
                <a:ea typeface="Verdana" panose="020B0604030504040204" pitchFamily="34" charset="0"/>
                <a:cs typeface="Verdana" panose="020B0604030504040204" pitchFamily="34" charset="0"/>
              </a:rPr>
              <a:t>life-threatening</a:t>
            </a:r>
          </a:p>
          <a:p>
            <a:pPr marL="365760" lvl="1" indent="0" eaLnBrk="1" hangingPunct="1">
              <a:buNone/>
            </a:pP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dirty="0" smtClean="0">
                <a:latin typeface="Verdana" panose="020B0604030504040204" pitchFamily="34" charset="0"/>
                <a:ea typeface="Verdana" panose="020B0604030504040204" pitchFamily="34" charset="0"/>
                <a:cs typeface="Verdana" panose="020B0604030504040204" pitchFamily="34" charset="0"/>
              </a:rPr>
              <a:t>  (anaphylaxis</a:t>
            </a:r>
            <a:r>
              <a:rPr lang="en-US" altLang="en-US" sz="1800" dirty="0">
                <a:latin typeface="Verdana" panose="020B0604030504040204" pitchFamily="34" charset="0"/>
                <a:ea typeface="Verdana" panose="020B0604030504040204" pitchFamily="34" charset="0"/>
                <a:cs typeface="Verdana" panose="020B0604030504040204" pitchFamily="34" charset="0"/>
              </a:rPr>
              <a:t>)</a:t>
            </a:r>
          </a:p>
          <a:p>
            <a:pPr lvl="1" eaLnBrk="1" hangingPunct="1">
              <a:buFont typeface="Wingdings" pitchFamily="2" charset="2"/>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sz="2600" dirty="0">
                <a:latin typeface="Verdana" panose="020B0604030504040204" pitchFamily="34" charset="0"/>
                <a:ea typeface="Verdana" panose="020B0604030504040204" pitchFamily="34" charset="0"/>
                <a:cs typeface="Verdana" panose="020B0604030504040204" pitchFamily="34" charset="0"/>
              </a:rPr>
              <a:t>Food Intolerance</a:t>
            </a:r>
          </a:p>
          <a:p>
            <a:pPr lvl="1"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Doesn’t involve the immune system</a:t>
            </a:r>
          </a:p>
          <a:p>
            <a:pPr lvl="1"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No risk of anaphylaxis</a:t>
            </a:r>
          </a:p>
          <a:p>
            <a:pPr lvl="1"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Might be able to eat small amounts of the food without reaction</a:t>
            </a:r>
          </a:p>
          <a:p>
            <a:pPr lvl="1" eaLnBrk="1" hangingPunct="1">
              <a:buFont typeface="Wingdings" pitchFamily="2" charset="2"/>
              <a:buNone/>
            </a:pPr>
            <a:endParaRPr lang="en-US" altLang="en-US" sz="1800" dirty="0"/>
          </a:p>
        </p:txBody>
      </p:sp>
      <p:sp>
        <p:nvSpPr>
          <p:cNvPr id="29698"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1A2EA4F5-A109-49D8-AF66-4907D457B99C}" type="slidenum">
              <a:rPr lang="en-US" altLang="en-US" sz="1200" smtClean="0">
                <a:solidFill>
                  <a:srgbClr val="000000"/>
                </a:solidFill>
              </a:rPr>
              <a:pPr eaLnBrk="1" hangingPunct="1">
                <a:spcBef>
                  <a:spcPct val="0"/>
                </a:spcBef>
                <a:buClrTx/>
                <a:buFontTx/>
                <a:buNone/>
              </a:pPr>
              <a:t>26</a:t>
            </a:fld>
            <a:endParaRPr lang="en-US" altLang="en-US" sz="1200">
              <a:solidFill>
                <a:srgbClr val="000000"/>
              </a:solidFill>
            </a:endParaRPr>
          </a:p>
        </p:txBody>
      </p:sp>
      <p:sp>
        <p:nvSpPr>
          <p:cNvPr id="29699" name="Rectangle 2"/>
          <p:cNvSpPr>
            <a:spLocks noGrp="1" noChangeArrowheads="1"/>
          </p:cNvSpPr>
          <p:nvPr>
            <p:ph type="title"/>
          </p:nvPr>
        </p:nvSpPr>
        <p:spPr/>
        <p:txBody>
          <a:bodyPr>
            <a:normAutofit/>
          </a:bodyPr>
          <a:lstStyle/>
          <a:p>
            <a:pPr eaLnBrk="1" hangingPunct="1"/>
            <a:r>
              <a:rPr lang="en-US" altLang="en-US" dirty="0"/>
              <a:t>Food Allergy vs. Intolerance</a:t>
            </a:r>
          </a:p>
        </p:txBody>
      </p:sp>
      <p:sp>
        <p:nvSpPr>
          <p:cNvPr id="29701" name="Text Box 4"/>
          <p:cNvSpPr txBox="1">
            <a:spLocks noChangeArrowheads="1"/>
          </p:cNvSpPr>
          <p:nvPr/>
        </p:nvSpPr>
        <p:spPr bwMode="auto">
          <a:xfrm>
            <a:off x="6324600" y="5638800"/>
            <a:ext cx="178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fontAlgn="base" hangingPunct="1">
              <a:spcBef>
                <a:spcPct val="0"/>
              </a:spcBef>
              <a:spcAft>
                <a:spcPct val="0"/>
              </a:spcAft>
              <a:buClrTx/>
              <a:buFontTx/>
              <a:buNone/>
            </a:pPr>
            <a:endParaRPr lang="en-US" altLang="en-US" sz="1800">
              <a:solidFill>
                <a:srgbClr val="000000"/>
              </a:solidFill>
            </a:endParaRPr>
          </a:p>
        </p:txBody>
      </p:sp>
      <p:sp>
        <p:nvSpPr>
          <p:cNvPr id="29702" name="Text Box 5"/>
          <p:cNvSpPr txBox="1">
            <a:spLocks noChangeArrowheads="1"/>
          </p:cNvSpPr>
          <p:nvPr/>
        </p:nvSpPr>
        <p:spPr bwMode="auto">
          <a:xfrm>
            <a:off x="7239000" y="5791200"/>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fontAlgn="base" hangingPunct="1">
              <a:spcBef>
                <a:spcPct val="50000"/>
              </a:spcBef>
              <a:spcAft>
                <a:spcPct val="0"/>
              </a:spcAft>
              <a:buClrTx/>
              <a:buFontTx/>
              <a:buNone/>
            </a:pPr>
            <a:r>
              <a:rPr lang="en-US" altLang="en-US" sz="1200">
                <a:solidFill>
                  <a:srgbClr val="000000"/>
                </a:solidFill>
              </a:rPr>
              <a:t>Mayo Clinic</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09598"/>
            <a:ext cx="3352800" cy="4911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0812083"/>
      </p:ext>
    </p:extLst>
  </p:cSld>
  <p:clrMapOvr>
    <a:masterClrMapping/>
  </p:clrMapOvr>
  <p:transition spd="slow">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a:spLocks noGrp="1" noChangeArrowheads="1"/>
          </p:cNvSpPr>
          <p:nvPr>
            <p:ph idx="1"/>
          </p:nvPr>
        </p:nvSpPr>
        <p:spPr>
          <a:xfrm>
            <a:off x="4648200" y="1752600"/>
            <a:ext cx="3919538" cy="3352800"/>
          </a:xfrm>
        </p:spPr>
        <p:txBody>
          <a:bodyPr>
            <a:normAutofit fontScale="92500" lnSpcReduction="20000"/>
          </a:bodyPr>
          <a:lstStyle/>
          <a:p>
            <a:pPr eaLnBrk="1" hangingPunct="1">
              <a:buFont typeface="Wingdings" pitchFamily="2" charset="2"/>
              <a:buNone/>
            </a:pPr>
            <a:endParaRPr lang="en-US" altLang="en-US" sz="2800" b="1" dirty="0"/>
          </a:p>
          <a:p>
            <a:pPr lvl="1"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Permanent adverse reaction to gluten (found in wheat, rye, barley and malt) causing damage to the small intestine and not allowing food to be properly absorbed</a:t>
            </a:r>
          </a:p>
          <a:p>
            <a:pPr lvl="1" eaLnBrk="1" hangingPunct="1">
              <a:buFont typeface="Wingdings" pitchFamily="2" charset="2"/>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lvl="1"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Accidental ingestion is not immediately life-threatening – anaphylaxis is not a risk</a:t>
            </a:r>
          </a:p>
        </p:txBody>
      </p:sp>
      <p:sp>
        <p:nvSpPr>
          <p:cNvPr id="30722"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F1F4A64F-E012-4409-B187-BBE6AF301853}" type="slidenum">
              <a:rPr lang="en-US" altLang="en-US" sz="1200" smtClean="0">
                <a:solidFill>
                  <a:srgbClr val="000000"/>
                </a:solidFill>
              </a:rPr>
              <a:pPr eaLnBrk="1" hangingPunct="1">
                <a:spcBef>
                  <a:spcPct val="0"/>
                </a:spcBef>
                <a:buClrTx/>
                <a:buFontTx/>
                <a:buNone/>
              </a:pPr>
              <a:t>27</a:t>
            </a:fld>
            <a:endParaRPr lang="en-US" altLang="en-US" sz="1200">
              <a:solidFill>
                <a:srgbClr val="000000"/>
              </a:solidFill>
            </a:endParaRPr>
          </a:p>
        </p:txBody>
      </p:sp>
      <p:sp>
        <p:nvSpPr>
          <p:cNvPr id="30723" name="Rectangle 2"/>
          <p:cNvSpPr>
            <a:spLocks noGrp="1" noChangeArrowheads="1"/>
          </p:cNvSpPr>
          <p:nvPr>
            <p:ph type="title"/>
          </p:nvPr>
        </p:nvSpPr>
        <p:spPr/>
        <p:txBody>
          <a:bodyPr/>
          <a:lstStyle/>
          <a:p>
            <a:pPr eaLnBrk="1" hangingPunct="1"/>
            <a:r>
              <a:rPr lang="en-US" altLang="en-US" dirty="0"/>
              <a:t>Celiac Disease</a:t>
            </a:r>
          </a:p>
        </p:txBody>
      </p:sp>
      <p:sp>
        <p:nvSpPr>
          <p:cNvPr id="30725" name="Text Box 4"/>
          <p:cNvSpPr txBox="1">
            <a:spLocks noChangeArrowheads="1"/>
          </p:cNvSpPr>
          <p:nvPr/>
        </p:nvSpPr>
        <p:spPr bwMode="auto">
          <a:xfrm>
            <a:off x="6172200" y="5791200"/>
            <a:ext cx="2286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fontAlgn="base" hangingPunct="1">
              <a:spcBef>
                <a:spcPct val="50000"/>
              </a:spcBef>
              <a:spcAft>
                <a:spcPct val="0"/>
              </a:spcAft>
              <a:buClrTx/>
              <a:buFontTx/>
              <a:buNone/>
            </a:pPr>
            <a:r>
              <a:rPr lang="en-US" altLang="en-US" sz="900">
                <a:solidFill>
                  <a:srgbClr val="000000"/>
                </a:solidFill>
              </a:rPr>
              <a:t>Food Allergy &amp; Anaphylaxis Network</a:t>
            </a:r>
          </a:p>
        </p:txBody>
      </p:sp>
      <p:pic>
        <p:nvPicPr>
          <p:cNvPr id="1026" name="Picture 2" descr="Image result for celiac disease">
            <a:extLst>
              <a:ext uri="{FF2B5EF4-FFF2-40B4-BE49-F238E27FC236}">
                <a16:creationId xmlns:a16="http://schemas.microsoft.com/office/drawing/2014/main" xmlns="" id="{0953021A-F4C5-43A4-B6FD-7501BD8AC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63" y="1752600"/>
            <a:ext cx="44196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26572"/>
      </p:ext>
    </p:extLst>
  </p:cSld>
  <p:clrMapOvr>
    <a:masterClrMapping/>
  </p:clrMapOvr>
  <p:transition spd="slow">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3"/>
          <p:cNvSpPr>
            <a:spLocks noGrp="1" noChangeArrowheads="1"/>
          </p:cNvSpPr>
          <p:nvPr>
            <p:ph idx="1"/>
          </p:nvPr>
        </p:nvSpPr>
        <p:spPr/>
        <p:txBody>
          <a:bodyPr>
            <a:normAutofit/>
          </a:bodyPr>
          <a:lstStyle/>
          <a:p>
            <a:pPr algn="ctr" eaLnBrk="1" hangingPunct="1">
              <a:lnSpc>
                <a:spcPct val="80000"/>
              </a:lnSpc>
              <a:buFont typeface="Wingdings" pitchFamily="2" charset="2"/>
              <a:buNone/>
            </a:pPr>
            <a:r>
              <a:rPr lang="en-US" altLang="en-US" sz="2000" dirty="0">
                <a:latin typeface="Verdana" panose="020B0604030504040204" pitchFamily="34" charset="0"/>
                <a:ea typeface="Verdana" panose="020B0604030504040204" pitchFamily="34" charset="0"/>
                <a:cs typeface="Verdana" panose="020B0604030504040204" pitchFamily="34" charset="0"/>
              </a:rPr>
              <a:t>In Nebraska, students may self-carry and self-administer their prescribed asthma or anaphylaxis medications at school or a school-related event.</a:t>
            </a:r>
          </a:p>
          <a:p>
            <a:pPr eaLnBrk="1" hangingPunct="1">
              <a:lnSpc>
                <a:spcPct val="80000"/>
              </a:lnSpc>
              <a:buFont typeface="Wingdings" pitchFamily="2" charset="2"/>
              <a:buNone/>
            </a:pPr>
            <a:endParaRPr lang="en-US" altLang="en-US" sz="6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buFont typeface="Wingdings" pitchFamily="2" charset="2"/>
              <a:buNone/>
            </a:pPr>
            <a:r>
              <a:rPr lang="en-US" altLang="en-US" sz="1600" dirty="0">
                <a:latin typeface="Verdana" panose="020B0604030504040204" pitchFamily="34" charset="0"/>
                <a:ea typeface="Verdana" panose="020B0604030504040204" pitchFamily="34" charset="0"/>
                <a:cs typeface="Verdana" panose="020B0604030504040204" pitchFamily="34" charset="0"/>
              </a:rPr>
              <a:t>Legislation requires certain steps to be taken:</a:t>
            </a:r>
          </a:p>
          <a:p>
            <a:pPr eaLnBrk="1" hangingPunct="1">
              <a:lnSpc>
                <a:spcPct val="80000"/>
              </a:lnSpc>
              <a:buFont typeface="Wingdings" pitchFamily="2" charset="2"/>
              <a:buNone/>
            </a:pPr>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buFont typeface="Wingdings" pitchFamily="2" charset="2"/>
              <a:buNone/>
            </a:pPr>
            <a:r>
              <a:rPr lang="en-US" altLang="en-US" sz="1300" u="sng" dirty="0">
                <a:latin typeface="Verdana" panose="020B0604030504040204" pitchFamily="34" charset="0"/>
                <a:ea typeface="Verdana" panose="020B0604030504040204" pitchFamily="34" charset="0"/>
                <a:cs typeface="Verdana" panose="020B0604030504040204" pitchFamily="34" charset="0"/>
              </a:rPr>
              <a:t>Required </a:t>
            </a:r>
            <a:r>
              <a:rPr lang="en-US" altLang="en-US" sz="1300" dirty="0">
                <a:latin typeface="Verdana" panose="020B0604030504040204" pitchFamily="34" charset="0"/>
                <a:ea typeface="Verdana" panose="020B0604030504040204" pitchFamily="34" charset="0"/>
                <a:cs typeface="Verdana" panose="020B0604030504040204" pitchFamily="34" charset="0"/>
              </a:rPr>
              <a:t>at school:   1. Parental consent and a release *</a:t>
            </a:r>
          </a:p>
          <a:p>
            <a:pPr eaLnBrk="1" hangingPunct="1">
              <a:lnSpc>
                <a:spcPct val="80000"/>
              </a:lnSpc>
              <a:buFont typeface="Wingdings" pitchFamily="2" charset="2"/>
              <a:buNone/>
            </a:pPr>
            <a:r>
              <a:rPr lang="en-US" altLang="en-US" sz="1300" dirty="0">
                <a:latin typeface="Verdana" panose="020B0604030504040204" pitchFamily="34" charset="0"/>
                <a:ea typeface="Verdana" panose="020B0604030504040204" pitchFamily="34" charset="0"/>
                <a:cs typeface="Verdana" panose="020B0604030504040204" pitchFamily="34" charset="0"/>
              </a:rPr>
              <a:t>                            2. Asthma/Anaphylaxis Action Plan* - signed by parent &amp; 							physician  </a:t>
            </a:r>
          </a:p>
          <a:p>
            <a:pPr eaLnBrk="1" hangingPunct="1">
              <a:lnSpc>
                <a:spcPct val="80000"/>
              </a:lnSpc>
              <a:buFont typeface="Wingdings" pitchFamily="2" charset="2"/>
              <a:buNone/>
            </a:pPr>
            <a:r>
              <a:rPr lang="en-US" altLang="en-US" sz="1300" dirty="0">
                <a:latin typeface="Verdana" panose="020B0604030504040204" pitchFamily="34" charset="0"/>
                <a:ea typeface="Verdana" panose="020B0604030504040204" pitchFamily="34" charset="0"/>
                <a:cs typeface="Verdana" panose="020B0604030504040204" pitchFamily="34" charset="0"/>
              </a:rPr>
              <a:t>                                           </a:t>
            </a:r>
          </a:p>
          <a:p>
            <a:pPr eaLnBrk="1" hangingPunct="1">
              <a:lnSpc>
                <a:spcPct val="80000"/>
              </a:lnSpc>
            </a:pPr>
            <a:r>
              <a:rPr lang="en-US" altLang="en-US" sz="1300" dirty="0">
                <a:latin typeface="Verdana" panose="020B0604030504040204" pitchFamily="34" charset="0"/>
                <a:ea typeface="Verdana" panose="020B0604030504040204" pitchFamily="34" charset="0"/>
                <a:cs typeface="Verdana" panose="020B0604030504040204" pitchFamily="34" charset="0"/>
              </a:rPr>
              <a:t>Any time a student uses their prescribed medication for asthma or anaphylaxis they are to notify school personnel.</a:t>
            </a:r>
          </a:p>
          <a:p>
            <a:pPr eaLnBrk="1" hangingPunct="1">
              <a:lnSpc>
                <a:spcPct val="80000"/>
              </a:lnSpc>
              <a:buFont typeface="Wingdings" pitchFamily="2" charset="2"/>
              <a:buNone/>
            </a:pPr>
            <a:r>
              <a:rPr lang="en-US" altLang="en-US" sz="1300" dirty="0">
                <a:latin typeface="Verdana" panose="020B0604030504040204" pitchFamily="34" charset="0"/>
                <a:ea typeface="Verdana" panose="020B0604030504040204" pitchFamily="34" charset="0"/>
                <a:cs typeface="Verdana" panose="020B0604030504040204" pitchFamily="34" charset="0"/>
              </a:rPr>
              <a:t> </a:t>
            </a:r>
          </a:p>
          <a:p>
            <a:pPr eaLnBrk="1" hangingPunct="1">
              <a:lnSpc>
                <a:spcPct val="80000"/>
              </a:lnSpc>
            </a:pPr>
            <a:r>
              <a:rPr lang="en-US" altLang="en-US" sz="1300" dirty="0">
                <a:latin typeface="Verdana" panose="020B0604030504040204" pitchFamily="34" charset="0"/>
                <a:ea typeface="Verdana" panose="020B0604030504040204" pitchFamily="34" charset="0"/>
                <a:cs typeface="Verdana" panose="020B0604030504040204" pitchFamily="34" charset="0"/>
              </a:rPr>
              <a:t>If a student uses their prescribed medication other than as prescribed, disciplinary action may be taken, however this shall not include limiting or restricting the medication to the student.  The school must notify parents/guardians.</a:t>
            </a:r>
          </a:p>
          <a:p>
            <a:pPr eaLnBrk="1" hangingPunct="1">
              <a:lnSpc>
                <a:spcPct val="80000"/>
              </a:lnSpc>
              <a:buFont typeface="Wingdings" pitchFamily="2" charset="2"/>
              <a:buNone/>
            </a:pPr>
            <a:r>
              <a:rPr lang="en-US" altLang="en-US" sz="1300" dirty="0">
                <a:latin typeface="Verdana" panose="020B0604030504040204" pitchFamily="34" charset="0"/>
                <a:ea typeface="Verdana" panose="020B0604030504040204" pitchFamily="34" charset="0"/>
                <a:cs typeface="Verdana" panose="020B0604030504040204" pitchFamily="34" charset="0"/>
              </a:rPr>
              <a:t> </a:t>
            </a:r>
          </a:p>
          <a:p>
            <a:pPr eaLnBrk="1" hangingPunct="1">
              <a:lnSpc>
                <a:spcPct val="80000"/>
              </a:lnSpc>
            </a:pPr>
            <a:r>
              <a:rPr lang="en-US" altLang="en-US" sz="1300" dirty="0">
                <a:latin typeface="Verdana" panose="020B0604030504040204" pitchFamily="34" charset="0"/>
                <a:ea typeface="Verdana" panose="020B0604030504040204" pitchFamily="34" charset="0"/>
                <a:cs typeface="Verdana" panose="020B0604030504040204" pitchFamily="34" charset="0"/>
              </a:rPr>
              <a:t>If a student who is self-managing injures another student by misusing prescribed medications the parents/guardians of (self-managing) student are responsible for any and all costs associated.</a:t>
            </a:r>
          </a:p>
          <a:p>
            <a:pPr eaLnBrk="1" hangingPunct="1">
              <a:lnSpc>
                <a:spcPct val="80000"/>
              </a:lnSpc>
              <a:buFont typeface="Wingdings" pitchFamily="2" charset="2"/>
              <a:buNone/>
            </a:pPr>
            <a:r>
              <a:rPr lang="en-US" altLang="en-US" sz="900" dirty="0">
                <a:latin typeface="Verdana" panose="020B0604030504040204" pitchFamily="34" charset="0"/>
                <a:ea typeface="Verdana" panose="020B0604030504040204" pitchFamily="34" charset="0"/>
                <a:cs typeface="Verdana" panose="020B0604030504040204" pitchFamily="34" charset="0"/>
              </a:rPr>
              <a:t> </a:t>
            </a:r>
          </a:p>
          <a:p>
            <a:pPr eaLnBrk="1" hangingPunct="1">
              <a:lnSpc>
                <a:spcPct val="80000"/>
              </a:lnSpc>
              <a:buFont typeface="Wingdings" pitchFamily="2" charset="2"/>
              <a:buNone/>
            </a:pPr>
            <a:r>
              <a:rPr lang="en-US" altLang="en-US" sz="900" dirty="0">
                <a:latin typeface="Verdana" panose="020B0604030504040204" pitchFamily="34" charset="0"/>
                <a:ea typeface="Verdana" panose="020B0604030504040204" pitchFamily="34" charset="0"/>
                <a:cs typeface="Verdana" panose="020B0604030504040204" pitchFamily="34" charset="0"/>
              </a:rPr>
              <a:t>* these are required to be updated annually</a:t>
            </a:r>
          </a:p>
        </p:txBody>
      </p:sp>
      <p:sp>
        <p:nvSpPr>
          <p:cNvPr id="35842"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CB262DE2-550C-4BBF-B660-2C2D7A1F8CDA}" type="slidenum">
              <a:rPr lang="en-US" altLang="en-US" sz="1200" smtClean="0">
                <a:solidFill>
                  <a:srgbClr val="000000"/>
                </a:solidFill>
              </a:rPr>
              <a:pPr eaLnBrk="1" hangingPunct="1">
                <a:spcBef>
                  <a:spcPct val="0"/>
                </a:spcBef>
                <a:buClrTx/>
                <a:buFontTx/>
                <a:buNone/>
              </a:pPr>
              <a:t>28</a:t>
            </a:fld>
            <a:endParaRPr lang="en-US" altLang="en-US" sz="1200">
              <a:solidFill>
                <a:srgbClr val="000000"/>
              </a:solidFill>
            </a:endParaRPr>
          </a:p>
        </p:txBody>
      </p:sp>
      <p:sp>
        <p:nvSpPr>
          <p:cNvPr id="35843" name="Rectangle 2"/>
          <p:cNvSpPr>
            <a:spLocks noGrp="1" noChangeArrowheads="1"/>
          </p:cNvSpPr>
          <p:nvPr>
            <p:ph type="title"/>
          </p:nvPr>
        </p:nvSpPr>
        <p:spPr>
          <a:xfrm>
            <a:off x="609600" y="304800"/>
            <a:ext cx="8001000" cy="1216025"/>
          </a:xfrm>
        </p:spPr>
        <p:txBody>
          <a:bodyPr/>
          <a:lstStyle/>
          <a:p>
            <a:pPr eaLnBrk="1" hangingPunct="1"/>
            <a:r>
              <a:rPr lang="en-US" altLang="en-US" dirty="0"/>
              <a:t>Students’ Right to Breathe</a:t>
            </a:r>
          </a:p>
        </p:txBody>
      </p:sp>
      <p:sp>
        <p:nvSpPr>
          <p:cNvPr id="35845" name="Text Box 8"/>
          <p:cNvSpPr txBox="1">
            <a:spLocks noChangeArrowheads="1"/>
          </p:cNvSpPr>
          <p:nvPr/>
        </p:nvSpPr>
        <p:spPr bwMode="auto">
          <a:xfrm>
            <a:off x="4594692" y="5798485"/>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fontAlgn="base" hangingPunct="1">
              <a:spcBef>
                <a:spcPct val="50000"/>
              </a:spcBef>
              <a:spcAft>
                <a:spcPct val="0"/>
              </a:spcAft>
              <a:buClrTx/>
              <a:buFontTx/>
              <a:buNone/>
            </a:pPr>
            <a:r>
              <a:rPr lang="en-US" altLang="en-US" sz="900" b="1" dirty="0">
                <a:solidFill>
                  <a:srgbClr val="000000"/>
                </a:solidFill>
              </a:rPr>
              <a:t>Nebraska Revised Statute 79-224, </a:t>
            </a:r>
            <a:r>
              <a:rPr lang="en-US" altLang="en-US" sz="900" dirty="0">
                <a:solidFill>
                  <a:srgbClr val="000000"/>
                </a:solidFill>
              </a:rPr>
              <a:t>Laws 2006, LB 1148, § 1.</a:t>
            </a:r>
            <a:r>
              <a:rPr lang="en-US" altLang="en-US" sz="1800" dirty="0">
                <a:solidFill>
                  <a:srgbClr val="000000"/>
                </a:solidFill>
              </a:rPr>
              <a:t> </a:t>
            </a:r>
          </a:p>
        </p:txBody>
      </p:sp>
    </p:spTree>
    <p:extLst>
      <p:ext uri="{BB962C8B-B14F-4D97-AF65-F5344CB8AC3E}">
        <p14:creationId xmlns:p14="http://schemas.microsoft.com/office/powerpoint/2010/main" val="1438936049"/>
      </p:ext>
    </p:extLst>
  </p:cSld>
  <p:clrMapOvr>
    <a:masterClrMapping/>
  </p:clrMapOvr>
  <p:transition spd="slow">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475861" y="2096547"/>
            <a:ext cx="8407893" cy="1905000"/>
          </a:xfrm>
        </p:spPr>
        <p:txBody>
          <a:bodyPr>
            <a:normAutofit/>
          </a:bodyPr>
          <a:lstStyle/>
          <a:p>
            <a:pPr eaLnBrk="1" hangingPunct="1">
              <a:buFont typeface="Wingdings" pitchFamily="2" charset="2"/>
              <a:buNone/>
            </a:pPr>
            <a:r>
              <a:rPr lang="en-US" altLang="en-US" sz="2000" b="1" dirty="0">
                <a:latin typeface="Verdana" panose="020B0604030504040204" pitchFamily="34" charset="0"/>
                <a:ea typeface="Verdana" panose="020B0604030504040204" pitchFamily="34" charset="0"/>
                <a:cs typeface="Verdana" panose="020B0604030504040204" pitchFamily="34" charset="0"/>
              </a:rPr>
              <a:t>PARENT RESPONSIBILITIES:</a:t>
            </a:r>
            <a:r>
              <a:rPr lang="en-US" altLang="en-US" sz="2900" b="1" dirty="0">
                <a:latin typeface="Verdana" panose="020B0604030504040204" pitchFamily="34" charset="0"/>
                <a:ea typeface="Verdana" panose="020B0604030504040204" pitchFamily="34" charset="0"/>
                <a:cs typeface="Verdana" panose="020B0604030504040204" pitchFamily="34" charset="0"/>
              </a:rPr>
              <a:t/>
            </a:r>
            <a:br>
              <a:rPr lang="en-US" altLang="en-US" sz="2900" b="1" dirty="0">
                <a:latin typeface="Verdana" panose="020B0604030504040204" pitchFamily="34" charset="0"/>
                <a:ea typeface="Verdana" panose="020B0604030504040204" pitchFamily="34" charset="0"/>
                <a:cs typeface="Verdana" panose="020B0604030504040204" pitchFamily="34" charset="0"/>
              </a:rPr>
            </a:br>
            <a:endParaRPr lang="en-US" altLang="en-US" sz="800" b="1"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Notify school of student’s allergies/asthma</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Provide written medical documentation, instructions, and medications as directed by a physician</a:t>
            </a:r>
          </a:p>
          <a:p>
            <a:pPr eaLnBrk="1" hangingPunct="1">
              <a:buFont typeface="Wingdings" pitchFamily="2" charset="2"/>
              <a:buNone/>
            </a:pP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39938"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A25957EF-62B9-49B6-9C46-FE0212473A7A}" type="slidenum">
              <a:rPr lang="en-US" altLang="en-US" sz="1200" smtClean="0">
                <a:solidFill>
                  <a:srgbClr val="000000"/>
                </a:solidFill>
              </a:rPr>
              <a:pPr eaLnBrk="1" hangingPunct="1">
                <a:spcBef>
                  <a:spcPct val="0"/>
                </a:spcBef>
                <a:buClrTx/>
                <a:buFontTx/>
                <a:buNone/>
              </a:pPr>
              <a:t>29</a:t>
            </a:fld>
            <a:endParaRPr lang="en-US" altLang="en-US" sz="1200">
              <a:solidFill>
                <a:srgbClr val="000000"/>
              </a:solidFill>
            </a:endParaRPr>
          </a:p>
        </p:txBody>
      </p:sp>
      <p:sp>
        <p:nvSpPr>
          <p:cNvPr id="39939" name="Rectangle 2"/>
          <p:cNvSpPr>
            <a:spLocks noGrp="1" noChangeArrowheads="1"/>
          </p:cNvSpPr>
          <p:nvPr>
            <p:ph type="title"/>
          </p:nvPr>
        </p:nvSpPr>
        <p:spPr>
          <a:xfrm>
            <a:off x="457200" y="228600"/>
            <a:ext cx="8381260" cy="1054394"/>
          </a:xfrm>
        </p:spPr>
        <p:txBody>
          <a:bodyPr>
            <a:normAutofit fontScale="90000"/>
          </a:bodyPr>
          <a:lstStyle/>
          <a:p>
            <a:pPr eaLnBrk="1" hangingPunct="1"/>
            <a:r>
              <a:rPr lang="en-US" altLang="en-US" sz="2100" b="1" dirty="0"/>
              <a:t/>
            </a:r>
            <a:br>
              <a:rPr lang="en-US" altLang="en-US" sz="2100" b="1" dirty="0"/>
            </a:br>
            <a:r>
              <a:rPr lang="en-US" altLang="en-US" sz="2800" dirty="0"/>
              <a:t>Managing &amp; Controlling Asthma or Allergies:  </a:t>
            </a:r>
            <a:r>
              <a:rPr lang="en-US" altLang="en-US" sz="2100" b="1" dirty="0"/>
              <a:t/>
            </a:r>
            <a:br>
              <a:rPr lang="en-US" altLang="en-US" sz="2100" b="1" dirty="0"/>
            </a:br>
            <a:r>
              <a:rPr lang="en-US" altLang="en-US" sz="2100" dirty="0"/>
              <a:t>How to Avoid a Breathing Emergency</a:t>
            </a:r>
            <a:endParaRPr lang="en-US" altLang="en-US" sz="1800" i="1" dirty="0"/>
          </a:p>
        </p:txBody>
      </p:sp>
      <p:sp>
        <p:nvSpPr>
          <p:cNvPr id="4" name="Rectangle 3">
            <a:extLst>
              <a:ext uri="{FF2B5EF4-FFF2-40B4-BE49-F238E27FC236}">
                <a16:creationId xmlns:a16="http://schemas.microsoft.com/office/drawing/2014/main" xmlns="" id="{DB69E2EB-7A38-4B30-B5AD-3C800372E412}"/>
              </a:ext>
            </a:extLst>
          </p:cNvPr>
          <p:cNvSpPr/>
          <p:nvPr/>
        </p:nvSpPr>
        <p:spPr>
          <a:xfrm>
            <a:off x="438539" y="4279606"/>
            <a:ext cx="7924801" cy="1797415"/>
          </a:xfrm>
          <a:prstGeom prst="rect">
            <a:avLst/>
          </a:prstGeom>
        </p:spPr>
        <p:txBody>
          <a:bodyPr wrap="square">
            <a:spAutoFit/>
          </a:bodyPr>
          <a:lstStyle/>
          <a:p>
            <a:pPr marL="274320" lvl="0" indent="-228600">
              <a:spcBef>
                <a:spcPct val="20000"/>
              </a:spcBef>
              <a:buClr>
                <a:srgbClr val="6076B4"/>
              </a:buClr>
            </a:pPr>
            <a:r>
              <a:rPr lang="en-US" altLang="en-US" sz="2000" b="1" spc="150" dirty="0">
                <a:solidFill>
                  <a:srgbClr val="2F5897"/>
                </a:solidFill>
                <a:latin typeface="Verdana" panose="020B0604030504040204" pitchFamily="34" charset="0"/>
                <a:ea typeface="Verdana" panose="020B0604030504040204" pitchFamily="34" charset="0"/>
                <a:cs typeface="Verdana" panose="020B0604030504040204" pitchFamily="34" charset="0"/>
              </a:rPr>
              <a:t>STUDENT RESPONSIBILITIES:</a:t>
            </a:r>
            <a:r>
              <a:rPr lang="en-US" altLang="en-US" sz="2900" b="1" spc="150" dirty="0">
                <a:solidFill>
                  <a:srgbClr val="2F5897"/>
                </a:solidFill>
                <a:latin typeface="Verdana" panose="020B0604030504040204" pitchFamily="34" charset="0"/>
                <a:ea typeface="Verdana" panose="020B0604030504040204" pitchFamily="34" charset="0"/>
                <a:cs typeface="Verdana" panose="020B0604030504040204" pitchFamily="34" charset="0"/>
              </a:rPr>
              <a:t/>
            </a:r>
            <a:br>
              <a:rPr lang="en-US" altLang="en-US" sz="2900" b="1" spc="150" dirty="0">
                <a:solidFill>
                  <a:srgbClr val="2F5897"/>
                </a:solidFill>
                <a:latin typeface="Verdana" panose="020B0604030504040204" pitchFamily="34" charset="0"/>
                <a:ea typeface="Verdana" panose="020B0604030504040204" pitchFamily="34" charset="0"/>
                <a:cs typeface="Verdana" panose="020B0604030504040204" pitchFamily="34" charset="0"/>
              </a:rPr>
            </a:br>
            <a:endParaRPr lang="en-US" altLang="en-US" sz="800" b="1" spc="150" dirty="0">
              <a:solidFill>
                <a:srgbClr val="2F5897"/>
              </a:solidFill>
              <a:latin typeface="Verdana" panose="020B0604030504040204" pitchFamily="34" charset="0"/>
              <a:ea typeface="Verdana" panose="020B0604030504040204" pitchFamily="34" charset="0"/>
              <a:cs typeface="Verdana" panose="020B0604030504040204" pitchFamily="34" charset="0"/>
            </a:endParaRPr>
          </a:p>
          <a:p>
            <a:pPr marL="274320" lvl="0" indent="-228600">
              <a:spcBef>
                <a:spcPct val="20000"/>
              </a:spcBef>
              <a:buClr>
                <a:srgbClr val="6076B4"/>
              </a:buClr>
              <a:buFont typeface="Wingdings 2" pitchFamily="18" charset="2"/>
              <a:buChar char=""/>
            </a:pPr>
            <a:r>
              <a:rPr lang="en-US" altLang="en-US" spc="150" dirty="0">
                <a:solidFill>
                  <a:srgbClr val="2F5897"/>
                </a:solidFill>
                <a:latin typeface="Verdana" panose="020B0604030504040204" pitchFamily="34" charset="0"/>
                <a:ea typeface="Verdana" panose="020B0604030504040204" pitchFamily="34" charset="0"/>
                <a:cs typeface="Verdana" panose="020B0604030504040204" pitchFamily="34" charset="0"/>
              </a:rPr>
              <a:t>Avoid know triggers for allergies/asthma</a:t>
            </a:r>
            <a:endParaRPr lang="en-US" altLang="en-US" sz="1200" spc="150" dirty="0">
              <a:solidFill>
                <a:srgbClr val="2F5897"/>
              </a:solidFill>
              <a:latin typeface="Verdana" panose="020B0604030504040204" pitchFamily="34" charset="0"/>
              <a:ea typeface="Verdana" panose="020B0604030504040204" pitchFamily="34" charset="0"/>
              <a:cs typeface="Verdana" panose="020B0604030504040204" pitchFamily="34" charset="0"/>
            </a:endParaRPr>
          </a:p>
          <a:p>
            <a:pPr marL="274320" lvl="0" indent="-228600">
              <a:spcBef>
                <a:spcPct val="20000"/>
              </a:spcBef>
              <a:buClr>
                <a:srgbClr val="6076B4"/>
              </a:buClr>
              <a:buFont typeface="Wingdings 2" pitchFamily="18" charset="2"/>
              <a:buChar char=""/>
            </a:pPr>
            <a:r>
              <a:rPr lang="en-US" altLang="en-US" spc="150" dirty="0">
                <a:solidFill>
                  <a:srgbClr val="2F5897"/>
                </a:solidFill>
                <a:latin typeface="Verdana" panose="020B0604030504040204" pitchFamily="34" charset="0"/>
                <a:ea typeface="Verdana" panose="020B0604030504040204" pitchFamily="34" charset="0"/>
                <a:cs typeface="Verdana" panose="020B0604030504040204" pitchFamily="34" charset="0"/>
              </a:rPr>
              <a:t>Learn to recognize &amp; respond to their own symptoms, as appropriate for age and ability</a:t>
            </a:r>
          </a:p>
          <a:p>
            <a:pPr marL="274320" lvl="0" indent="-228600">
              <a:spcBef>
                <a:spcPct val="20000"/>
              </a:spcBef>
              <a:buClr>
                <a:srgbClr val="6076B4"/>
              </a:buClr>
              <a:buFont typeface="Wingdings 2" pitchFamily="18" charset="2"/>
              <a:buChar char=""/>
            </a:pPr>
            <a:r>
              <a:rPr lang="en-US" altLang="en-US" spc="150" dirty="0">
                <a:solidFill>
                  <a:srgbClr val="2F5897"/>
                </a:solidFill>
                <a:latin typeface="Verdana" panose="020B0604030504040204" pitchFamily="34" charset="0"/>
                <a:ea typeface="Verdana" panose="020B0604030504040204" pitchFamily="34" charset="0"/>
                <a:cs typeface="Verdana" panose="020B0604030504040204" pitchFamily="34" charset="0"/>
              </a:rPr>
              <a:t>Report symptoms to staff/nurse. </a:t>
            </a:r>
          </a:p>
        </p:txBody>
      </p:sp>
    </p:spTree>
    <p:extLst>
      <p:ext uri="{BB962C8B-B14F-4D97-AF65-F5344CB8AC3E}">
        <p14:creationId xmlns:p14="http://schemas.microsoft.com/office/powerpoint/2010/main" val="30957469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mph" presetSubtype="0" fill="hold" nodeType="afterEffect">
                                  <p:stCondLst>
                                    <p:cond delay="0"/>
                                  </p:stCondLst>
                                  <p:iterate type="lt">
                                    <p:tmPct val="4000"/>
                                  </p:iterate>
                                  <p:childTnLst>
                                    <p:set>
                                      <p:cBhvr override="childStyle">
                                        <p:cTn id="6" dur="2000" fill="hold"/>
                                        <p:tgtEl>
                                          <p:spTgt spid="36867">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3"/>
          <p:cNvSpPr>
            <a:spLocks noGrp="1" noChangeArrowheads="1"/>
          </p:cNvSpPr>
          <p:nvPr>
            <p:ph idx="1"/>
          </p:nvPr>
        </p:nvSpPr>
        <p:spPr>
          <a:xfrm>
            <a:off x="380999" y="1719070"/>
            <a:ext cx="8407893" cy="4986529"/>
          </a:xfrm>
        </p:spPr>
        <p:txBody>
          <a:bodyPr>
            <a:normAutofit lnSpcReduction="10000"/>
          </a:bodyPr>
          <a:lstStyle/>
          <a:p>
            <a:pPr marL="45720" indent="0" eaLnBrk="1" hangingPunct="1">
              <a:lnSpc>
                <a:spcPct val="80000"/>
              </a:lnSpc>
              <a:buNone/>
              <a:defRPr/>
            </a:pPr>
            <a:r>
              <a:rPr lang="en-US" sz="1800" dirty="0"/>
              <a:t>This is why you are here:</a:t>
            </a:r>
          </a:p>
          <a:p>
            <a:pPr eaLnBrk="1" hangingPunct="1">
              <a:lnSpc>
                <a:spcPct val="80000"/>
              </a:lnSpc>
              <a:defRPr/>
            </a:pPr>
            <a:endParaRPr lang="en-US" sz="1800" dirty="0"/>
          </a:p>
          <a:p>
            <a:pPr eaLnBrk="1" hangingPunct="1">
              <a:lnSpc>
                <a:spcPct val="80000"/>
              </a:lnSpc>
              <a:defRPr/>
            </a:pPr>
            <a:r>
              <a:rPr lang="en-US" sz="1800" dirty="0">
                <a:latin typeface="Verdana" panose="020B0604030504040204" pitchFamily="34" charset="0"/>
                <a:ea typeface="Verdana" panose="020B0604030504040204" pitchFamily="34" charset="0"/>
                <a:cs typeface="Verdana" panose="020B0604030504040204" pitchFamily="34" charset="0"/>
              </a:rPr>
              <a:t>In Nebraska it is mandated that schools be prepared to treat a life-threatening asthma or severe allergy attack (NDE - Title 92 NAC Chapter 59)</a:t>
            </a:r>
          </a:p>
          <a:p>
            <a:pPr eaLnBrk="1" hangingPunct="1">
              <a:lnSpc>
                <a:spcPct val="80000"/>
              </a:lnSpc>
              <a:buFont typeface="Wingdings" pitchFamily="2" charset="2"/>
              <a:buNone/>
              <a:defRPr/>
            </a:pPr>
            <a:endParaRPr lang="en-US" sz="1800" dirty="0">
              <a:latin typeface="Verdana" panose="020B0604030504040204" pitchFamily="34" charset="0"/>
              <a:ea typeface="Verdana" panose="020B0604030504040204" pitchFamily="34" charset="0"/>
              <a:cs typeface="Verdana" panose="020B0604030504040204" pitchFamily="34" charset="0"/>
            </a:endParaRPr>
          </a:p>
          <a:p>
            <a:pPr lvl="1" eaLnBrk="1" hangingPunct="1">
              <a:lnSpc>
                <a:spcPct val="80000"/>
              </a:lnSpc>
              <a:defRPr/>
            </a:pPr>
            <a:r>
              <a:rPr lang="en-US" sz="1600" dirty="0">
                <a:latin typeface="Verdana" panose="020B0604030504040204" pitchFamily="34" charset="0"/>
                <a:ea typeface="Verdana" panose="020B0604030504040204" pitchFamily="34" charset="0"/>
                <a:cs typeface="Verdana" panose="020B0604030504040204" pitchFamily="34" charset="0"/>
              </a:rPr>
              <a:t>Education &amp; training</a:t>
            </a:r>
          </a:p>
          <a:p>
            <a:pPr lvl="1" eaLnBrk="1" hangingPunct="1">
              <a:lnSpc>
                <a:spcPct val="80000"/>
              </a:lnSpc>
              <a:defRPr/>
            </a:pPr>
            <a:r>
              <a:rPr lang="en-US" sz="1600" dirty="0">
                <a:latin typeface="Verdana" panose="020B0604030504040204" pitchFamily="34" charset="0"/>
                <a:ea typeface="Verdana" panose="020B0604030504040204" pitchFamily="34" charset="0"/>
                <a:cs typeface="Verdana" panose="020B0604030504040204" pitchFamily="34" charset="0"/>
              </a:rPr>
              <a:t>Medications &amp; equipment</a:t>
            </a:r>
          </a:p>
          <a:p>
            <a:pPr eaLnBrk="1" hangingPunct="1">
              <a:lnSpc>
                <a:spcPct val="80000"/>
              </a:lnSpc>
              <a:buFont typeface="Wingdings" pitchFamily="2" charset="2"/>
              <a:buNone/>
              <a:defRPr/>
            </a:pPr>
            <a:endParaRPr 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defRPr/>
            </a:pPr>
            <a:r>
              <a:rPr lang="en-US" sz="1800" dirty="0">
                <a:latin typeface="Verdana" panose="020B0604030504040204" pitchFamily="34" charset="0"/>
                <a:ea typeface="Verdana" panose="020B0604030504040204" pitchFamily="34" charset="0"/>
                <a:cs typeface="Verdana" panose="020B0604030504040204" pitchFamily="34" charset="0"/>
              </a:rPr>
              <a:t>Purpose – to save the lives of those suffering from asthma and LTA (life-threatening allergy) who are undiagnosed and do </a:t>
            </a:r>
            <a:r>
              <a:rPr lang="en-US" sz="1800" b="1" i="1" u="sng" dirty="0">
                <a:latin typeface="Verdana" panose="020B0604030504040204" pitchFamily="34" charset="0"/>
                <a:ea typeface="Verdana" panose="020B0604030504040204" pitchFamily="34" charset="0"/>
                <a:cs typeface="Verdana" panose="020B0604030504040204" pitchFamily="34" charset="0"/>
              </a:rPr>
              <a:t>NOT</a:t>
            </a:r>
            <a:r>
              <a:rPr lang="en-US" sz="1800" dirty="0">
                <a:latin typeface="Verdana" panose="020B0604030504040204" pitchFamily="34" charset="0"/>
                <a:ea typeface="Verdana" panose="020B0604030504040204" pitchFamily="34" charset="0"/>
                <a:cs typeface="Verdana" panose="020B0604030504040204" pitchFamily="34" charset="0"/>
              </a:rPr>
              <a:t> have a plan </a:t>
            </a:r>
            <a:r>
              <a:rPr lang="en-US" sz="1800" b="1" i="1" u="sng" dirty="0">
                <a:latin typeface="Verdana" panose="020B0604030504040204" pitchFamily="34" charset="0"/>
                <a:ea typeface="Verdana" panose="020B0604030504040204" pitchFamily="34" charset="0"/>
                <a:cs typeface="Verdana" panose="020B0604030504040204" pitchFamily="34" charset="0"/>
              </a:rPr>
              <a:t>and</a:t>
            </a:r>
            <a:r>
              <a:rPr lang="en-US" sz="1800" dirty="0">
                <a:latin typeface="Verdana" panose="020B0604030504040204" pitchFamily="34" charset="0"/>
                <a:ea typeface="Verdana" panose="020B0604030504040204" pitchFamily="34" charset="0"/>
                <a:cs typeface="Verdana" panose="020B0604030504040204" pitchFamily="34" charset="0"/>
              </a:rPr>
              <a:t> medications at school</a:t>
            </a:r>
          </a:p>
          <a:p>
            <a:pPr eaLnBrk="1" hangingPunct="1">
              <a:lnSpc>
                <a:spcPct val="80000"/>
              </a:lnSpc>
              <a:defRPr/>
            </a:pPr>
            <a:endParaRPr lang="en-US" sz="1800" dirty="0">
              <a:latin typeface="Verdana" panose="020B0604030504040204" pitchFamily="34" charset="0"/>
              <a:ea typeface="Verdana" panose="020B0604030504040204" pitchFamily="34" charset="0"/>
              <a:cs typeface="Verdana" panose="020B0604030504040204" pitchFamily="34" charset="0"/>
            </a:endParaRPr>
          </a:p>
          <a:p>
            <a:pPr>
              <a:lnSpc>
                <a:spcPct val="80000"/>
              </a:lnSpc>
              <a:defRPr/>
            </a:pPr>
            <a:r>
              <a:rPr lang="en-US" sz="1800" dirty="0">
                <a:latin typeface="Verdana" panose="020B0604030504040204" pitchFamily="34" charset="0"/>
                <a:ea typeface="Verdana" panose="020B0604030504040204" pitchFamily="34" charset="0"/>
                <a:cs typeface="Verdana" panose="020B0604030504040204" pitchFamily="34" charset="0"/>
              </a:rPr>
              <a:t>Omaha, NE – late 1990’s – asthma deaths at school</a:t>
            </a:r>
          </a:p>
          <a:p>
            <a:pPr eaLnBrk="1" hangingPunct="1">
              <a:lnSpc>
                <a:spcPct val="80000"/>
              </a:lnSpc>
              <a:buFont typeface="Wingdings" pitchFamily="2" charset="2"/>
              <a:buNone/>
              <a:defRPr/>
            </a:pPr>
            <a:endParaRPr 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defRPr/>
            </a:pPr>
            <a:r>
              <a:rPr lang="en-US" sz="1800" dirty="0">
                <a:latin typeface="Verdana" panose="020B0604030504040204" pitchFamily="34" charset="0"/>
                <a:ea typeface="Verdana" panose="020B0604030504040204" pitchFamily="34" charset="0"/>
                <a:cs typeface="Verdana" panose="020B0604030504040204" pitchFamily="34" charset="0"/>
              </a:rPr>
              <a:t>This protocol </a:t>
            </a:r>
            <a:r>
              <a:rPr lang="en-US" sz="1800" b="1" u="sng" dirty="0">
                <a:latin typeface="Verdana" panose="020B0604030504040204" pitchFamily="34" charset="0"/>
                <a:ea typeface="Verdana" panose="020B0604030504040204" pitchFamily="34" charset="0"/>
                <a:cs typeface="Verdana" panose="020B0604030504040204" pitchFamily="34" charset="0"/>
              </a:rPr>
              <a:t>does not</a:t>
            </a:r>
            <a:r>
              <a:rPr lang="en-US" sz="1800" dirty="0">
                <a:latin typeface="Verdana" panose="020B0604030504040204" pitchFamily="34" charset="0"/>
                <a:ea typeface="Verdana" panose="020B0604030504040204" pitchFamily="34" charset="0"/>
                <a:cs typeface="Verdana" panose="020B0604030504040204" pitchFamily="34" charset="0"/>
              </a:rPr>
              <a:t> replace a diagnosed child’s asthma/allergy action plan or </a:t>
            </a:r>
            <a:r>
              <a:rPr lang="en-US" sz="1800" dirty="0" smtClean="0">
                <a:latin typeface="Verdana" panose="020B0604030504040204" pitchFamily="34" charset="0"/>
                <a:ea typeface="Verdana" panose="020B0604030504040204" pitchFamily="34" charset="0"/>
                <a:cs typeface="Verdana" panose="020B0604030504040204" pitchFamily="34" charset="0"/>
              </a:rPr>
              <a:t>medications</a:t>
            </a:r>
          </a:p>
          <a:p>
            <a:pPr eaLnBrk="1" hangingPunct="1">
              <a:lnSpc>
                <a:spcPct val="80000"/>
              </a:lnSpc>
              <a:defRPr/>
            </a:pPr>
            <a:endParaRPr 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defRPr/>
            </a:pPr>
            <a:r>
              <a:rPr lang="en-US" sz="1800" dirty="0" smtClean="0">
                <a:latin typeface="Verdana" panose="020B0604030504040204" pitchFamily="34" charset="0"/>
                <a:ea typeface="Verdana" panose="020B0604030504040204" pitchFamily="34" charset="0"/>
                <a:cs typeface="Verdana" panose="020B0604030504040204" pitchFamily="34" charset="0"/>
              </a:rPr>
              <a:t>The Emergency Response to Life-Threatening Asthma or Systemic Allergic Reactions protocol is administered 50-75 annually in Nebraska</a:t>
            </a:r>
            <a:endParaRPr 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defRPr/>
            </a:pPr>
            <a:endParaRPr lang="en-US" sz="1800" dirty="0"/>
          </a:p>
        </p:txBody>
      </p:sp>
      <p:sp>
        <p:nvSpPr>
          <p:cNvPr id="36866"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D1B088BF-9BA8-46EE-9FB5-3A311D3C196B}" type="slidenum">
              <a:rPr lang="en-US" altLang="en-US" sz="1200" smtClean="0">
                <a:solidFill>
                  <a:srgbClr val="000000"/>
                </a:solidFill>
              </a:rPr>
              <a:pPr eaLnBrk="1" hangingPunct="1">
                <a:spcBef>
                  <a:spcPct val="0"/>
                </a:spcBef>
                <a:buClrTx/>
                <a:buFontTx/>
                <a:buNone/>
              </a:pPr>
              <a:t>3</a:t>
            </a:fld>
            <a:endParaRPr lang="en-US" altLang="en-US" sz="1200">
              <a:solidFill>
                <a:srgbClr val="000000"/>
              </a:solidFill>
            </a:endParaRPr>
          </a:p>
        </p:txBody>
      </p:sp>
      <p:sp>
        <p:nvSpPr>
          <p:cNvPr id="36867" name="Rectangle 2"/>
          <p:cNvSpPr>
            <a:spLocks noGrp="1" noChangeArrowheads="1"/>
          </p:cNvSpPr>
          <p:nvPr>
            <p:ph type="title"/>
          </p:nvPr>
        </p:nvSpPr>
        <p:spPr>
          <a:xfrm>
            <a:off x="762000" y="304800"/>
            <a:ext cx="7772400" cy="1143000"/>
          </a:xfrm>
        </p:spPr>
        <p:txBody>
          <a:bodyPr>
            <a:normAutofit fontScale="90000"/>
          </a:bodyPr>
          <a:lstStyle/>
          <a:p>
            <a:pPr eaLnBrk="1" hangingPunct="1"/>
            <a:r>
              <a:rPr lang="en-US" altLang="en-US" sz="2600" dirty="0"/>
              <a:t>Emergency Response to </a:t>
            </a:r>
            <a:br>
              <a:rPr lang="en-US" altLang="en-US" sz="2600" dirty="0"/>
            </a:br>
            <a:r>
              <a:rPr lang="en-US" altLang="en-US" sz="2600" dirty="0"/>
              <a:t>Life-Threatening Asthma or Systemic </a:t>
            </a:r>
            <a:br>
              <a:rPr lang="en-US" altLang="en-US" sz="2600" dirty="0"/>
            </a:br>
            <a:r>
              <a:rPr lang="en-US" altLang="en-US" sz="2600" dirty="0"/>
              <a:t>Allergic Reactions (Anaphylaxis)</a:t>
            </a:r>
            <a:r>
              <a:rPr lang="en-US" altLang="en-US" sz="1900" dirty="0"/>
              <a:t> </a:t>
            </a:r>
            <a:br>
              <a:rPr lang="en-US" altLang="en-US" sz="1900" dirty="0"/>
            </a:br>
            <a:r>
              <a:rPr lang="en-US" altLang="en-US" sz="1900" dirty="0"/>
              <a:t>(Rule 59 protocol)</a:t>
            </a:r>
          </a:p>
        </p:txBody>
      </p:sp>
      <p:sp>
        <p:nvSpPr>
          <p:cNvPr id="36869" name="Rectangle 4"/>
          <p:cNvSpPr>
            <a:spLocks noChangeArrowheads="1"/>
          </p:cNvSpPr>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algn="ctr" eaLnBrk="1" fontAlgn="base" hangingPunct="1">
              <a:spcBef>
                <a:spcPct val="0"/>
              </a:spcBef>
              <a:spcAft>
                <a:spcPct val="0"/>
              </a:spcAft>
              <a:buClrTx/>
              <a:buFontTx/>
              <a:buNone/>
            </a:pPr>
            <a:endParaRPr lang="en-US" altLang="en-US" sz="1900">
              <a:solidFill>
                <a:srgbClr val="000000"/>
              </a:solidFill>
            </a:endParaRPr>
          </a:p>
        </p:txBody>
      </p:sp>
      <p:sp>
        <p:nvSpPr>
          <p:cNvPr id="236549" name="Rectangle 5"/>
          <p:cNvSpPr>
            <a:spLocks noChangeArrowheads="1"/>
          </p:cNvSpPr>
          <p:nvPr/>
        </p:nvSpPr>
        <p:spPr bwMode="auto">
          <a:xfrm>
            <a:off x="457200" y="19050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69900" indent="-469900" fontAlgn="base">
              <a:lnSpc>
                <a:spcPct val="80000"/>
              </a:lnSpc>
              <a:spcBef>
                <a:spcPct val="20000"/>
              </a:spcBef>
              <a:spcAft>
                <a:spcPct val="0"/>
              </a:spcAft>
              <a:buClr>
                <a:srgbClr val="0066FF"/>
              </a:buClr>
              <a:buFont typeface="Wingdings" pitchFamily="2" charset="2"/>
              <a:buNone/>
              <a:defRPr/>
            </a:pPr>
            <a:endParaRPr lang="en-US" sz="2100">
              <a:solidFill>
                <a:srgbClr val="000000"/>
              </a:solidFill>
              <a:effectLst>
                <a:outerShdw blurRad="38100" dist="38100" dir="2700000" algn="tl">
                  <a:srgbClr val="C0C0C0"/>
                </a:outerShdw>
              </a:effectLst>
            </a:endParaRPr>
          </a:p>
        </p:txBody>
      </p:sp>
    </p:spTree>
    <p:extLst>
      <p:ext uri="{BB962C8B-B14F-4D97-AF65-F5344CB8AC3E}">
        <p14:creationId xmlns:p14="http://schemas.microsoft.com/office/powerpoint/2010/main" val="2816036420"/>
      </p:ext>
    </p:extLst>
  </p:cSld>
  <p:clrMapOvr>
    <a:masterClrMapping/>
  </p:clrMapOvr>
  <p:transition spd="slow">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p:txBody>
          <a:bodyPr>
            <a:normAutofit lnSpcReduction="10000"/>
          </a:bodyPr>
          <a:lstStyle/>
          <a:p>
            <a:pPr eaLnBrk="1" hangingPunct="1">
              <a:lnSpc>
                <a:spcPct val="90000"/>
              </a:lnSpc>
              <a:buFont typeface="Wingdings" pitchFamily="2" charset="2"/>
              <a:buNone/>
            </a:pPr>
            <a:endParaRPr lang="en-US" altLang="en-US" sz="2000" b="1" dirty="0"/>
          </a:p>
          <a:p>
            <a:pPr eaLnBrk="1" hangingPunct="1">
              <a:lnSpc>
                <a:spcPct val="90000"/>
              </a:lnSpc>
              <a:buFont typeface="Wingdings" pitchFamily="2" charset="2"/>
              <a:buNone/>
            </a:pPr>
            <a:r>
              <a:rPr lang="en-US" altLang="en-US" sz="2000" b="1" dirty="0">
                <a:latin typeface="Verdana" panose="020B0604030504040204" pitchFamily="34" charset="0"/>
                <a:ea typeface="Verdana" panose="020B0604030504040204" pitchFamily="34" charset="0"/>
                <a:cs typeface="Verdana" panose="020B0604030504040204" pitchFamily="34" charset="0"/>
              </a:rPr>
              <a:t>SCHOOL RESPONSIBILITIES:</a:t>
            </a:r>
          </a:p>
          <a:p>
            <a:pPr eaLnBrk="1" hangingPunct="1">
              <a:lnSpc>
                <a:spcPct val="90000"/>
              </a:lnSpc>
              <a:buFont typeface="Wingdings" pitchFamily="2" charset="2"/>
              <a:buNone/>
            </a:pPr>
            <a:endParaRPr lang="en-US" altLang="en-US" sz="1200" b="1"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Share the students’ asthma/allergy action plan appropriately</a:t>
            </a:r>
          </a:p>
          <a:p>
            <a:pPr eaLnBrk="1" hangingPunct="1">
              <a:lnSpc>
                <a:spcPct val="90000"/>
              </a:lnSpc>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Inform the parent/guardian that the student may qualify for a 504 Plan</a:t>
            </a:r>
          </a:p>
          <a:p>
            <a:pPr eaLnBrk="1" hangingPunct="1">
              <a:lnSpc>
                <a:spcPct val="90000"/>
              </a:lnSpc>
              <a:buFont typeface="Wingdings" pitchFamily="2" charset="2"/>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Implement environmental guidelines that promote safe and healthy indoor air quality</a:t>
            </a:r>
          </a:p>
          <a:p>
            <a:pPr eaLnBrk="1" hangingPunct="1">
              <a:lnSpc>
                <a:spcPct val="90000"/>
              </a:lnSpc>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Ensure that there is an Emergency Response Team available to administer emergency medications in the event of a life-threatening breathing emergency</a:t>
            </a:r>
          </a:p>
          <a:p>
            <a:pPr eaLnBrk="1" hangingPunct="1">
              <a:lnSpc>
                <a:spcPct val="90000"/>
              </a:lnSpc>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Provide basic asthma and anaphylaxis education to all staff</a:t>
            </a:r>
          </a:p>
        </p:txBody>
      </p:sp>
      <p:sp>
        <p:nvSpPr>
          <p:cNvPr id="41986"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74226A32-BF92-4B24-A7BA-26ED700AE86E}" type="slidenum">
              <a:rPr lang="en-US" altLang="en-US" sz="1200" smtClean="0">
                <a:solidFill>
                  <a:srgbClr val="000000"/>
                </a:solidFill>
              </a:rPr>
              <a:pPr eaLnBrk="1" hangingPunct="1">
                <a:spcBef>
                  <a:spcPct val="0"/>
                </a:spcBef>
                <a:buClrTx/>
                <a:buFontTx/>
                <a:buNone/>
              </a:pPr>
              <a:t>30</a:t>
            </a:fld>
            <a:endParaRPr lang="en-US" altLang="en-US" sz="1200">
              <a:solidFill>
                <a:srgbClr val="000000"/>
              </a:solidFill>
            </a:endParaRPr>
          </a:p>
        </p:txBody>
      </p:sp>
      <p:sp>
        <p:nvSpPr>
          <p:cNvPr id="41987" name="Rectangle 2"/>
          <p:cNvSpPr>
            <a:spLocks noGrp="1" noChangeArrowheads="1"/>
          </p:cNvSpPr>
          <p:nvPr>
            <p:ph type="title"/>
          </p:nvPr>
        </p:nvSpPr>
        <p:spPr>
          <a:xfrm>
            <a:off x="381000" y="228600"/>
            <a:ext cx="8381260" cy="1054394"/>
          </a:xfrm>
        </p:spPr>
        <p:txBody>
          <a:bodyPr>
            <a:normAutofit fontScale="90000"/>
          </a:bodyPr>
          <a:lstStyle/>
          <a:p>
            <a:pPr eaLnBrk="1" hangingPunct="1"/>
            <a:r>
              <a:rPr lang="en-US" altLang="en-US" sz="2500" b="1" dirty="0"/>
              <a:t/>
            </a:r>
            <a:br>
              <a:rPr lang="en-US" altLang="en-US" sz="2500" b="1" dirty="0"/>
            </a:br>
            <a:r>
              <a:rPr lang="en-US" altLang="en-US" sz="2400" dirty="0">
                <a:latin typeface="Verdana" panose="020B0604030504040204" pitchFamily="34" charset="0"/>
                <a:ea typeface="Verdana" panose="020B0604030504040204" pitchFamily="34" charset="0"/>
                <a:cs typeface="Verdana" panose="020B0604030504040204" pitchFamily="34" charset="0"/>
              </a:rPr>
              <a:t>Managing &amp; Controlling Asthma or Allergies</a:t>
            </a:r>
            <a:r>
              <a:rPr lang="en-US" altLang="en-US" sz="2500" b="1" dirty="0"/>
              <a:t/>
            </a:r>
            <a:br>
              <a:rPr lang="en-US" altLang="en-US" sz="2500" b="1" dirty="0"/>
            </a:br>
            <a:endParaRPr lang="en-US" altLang="en-US" sz="1800" b="1" i="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990599"/>
            <a:ext cx="1619250" cy="1850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29650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mph" presetSubtype="0" fill="hold" nodeType="afterEffect">
                                  <p:stCondLst>
                                    <p:cond delay="0"/>
                                  </p:stCondLst>
                                  <p:iterate type="lt">
                                    <p:tmPct val="4000"/>
                                  </p:iterate>
                                  <p:childTnLst>
                                    <p:set>
                                      <p:cBhvr override="childStyle">
                                        <p:cTn id="6" dur="2000" fill="hold"/>
                                        <p:tgtEl>
                                          <p:spTgt spid="39939">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Slide Number Placeholder 3"/>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CBD81434-E4E7-4C23-AFF9-CC7919C8315B}" type="slidenum">
              <a:rPr lang="en-US" altLang="en-US" sz="1200" smtClean="0">
                <a:solidFill>
                  <a:srgbClr val="000000"/>
                </a:solidFill>
              </a:rPr>
              <a:pPr eaLnBrk="1" hangingPunct="1">
                <a:spcBef>
                  <a:spcPct val="0"/>
                </a:spcBef>
                <a:buClrTx/>
                <a:buFontTx/>
                <a:buNone/>
              </a:pPr>
              <a:t>31</a:t>
            </a:fld>
            <a:endParaRPr lang="en-US" altLang="en-US" sz="1200">
              <a:solidFill>
                <a:srgbClr val="000000"/>
              </a:solidFill>
            </a:endParaRPr>
          </a:p>
        </p:txBody>
      </p:sp>
      <p:sp>
        <p:nvSpPr>
          <p:cNvPr id="45058" name="Title 1"/>
          <p:cNvSpPr>
            <a:spLocks noGrp="1"/>
          </p:cNvSpPr>
          <p:nvPr>
            <p:ph type="title"/>
          </p:nvPr>
        </p:nvSpPr>
        <p:spPr/>
        <p:txBody>
          <a:bodyPr/>
          <a:lstStyle/>
          <a:p>
            <a:r>
              <a:rPr lang="en-US" altLang="en-US" dirty="0"/>
              <a:t>Questions &amp; Answers</a:t>
            </a:r>
          </a:p>
        </p:txBody>
      </p:sp>
      <p:sp>
        <p:nvSpPr>
          <p:cNvPr id="11" name="TextBox 10"/>
          <p:cNvSpPr txBox="1"/>
          <p:nvPr/>
        </p:nvSpPr>
        <p:spPr>
          <a:xfrm>
            <a:off x="762000" y="1905000"/>
            <a:ext cx="7772400" cy="4131900"/>
          </a:xfrm>
          <a:prstGeom prst="rect">
            <a:avLst/>
          </a:prstGeom>
          <a:noFill/>
        </p:spPr>
        <p:txBody>
          <a:bodyPr>
            <a:spAutoFit/>
          </a:bodyPr>
          <a:lstStyle/>
          <a:p>
            <a:pPr fontAlgn="base">
              <a:spcBef>
                <a:spcPct val="0"/>
              </a:spcBef>
              <a:spcAft>
                <a:spcPct val="0"/>
              </a:spcAft>
              <a:defRP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Please feel free to call or email with questions or concerns which you may have: </a:t>
            </a:r>
          </a:p>
          <a:p>
            <a:pPr fontAlgn="base">
              <a:spcBef>
                <a:spcPct val="0"/>
              </a:spcBef>
              <a:spcAft>
                <a:spcPct val="0"/>
              </a:spcAft>
              <a:defRPr/>
            </a:pP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fontAlgn="base">
              <a:spcBef>
                <a:spcPct val="0"/>
              </a:spcBef>
              <a:spcAft>
                <a:spcPct val="0"/>
              </a:spcAft>
              <a:defRP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AIRE Nebraska</a:t>
            </a:r>
          </a:p>
          <a:p>
            <a:pPr fontAlgn="base">
              <a:spcBef>
                <a:spcPct val="0"/>
              </a:spcBef>
              <a:spcAft>
                <a:spcPct val="0"/>
              </a:spcAft>
              <a:defRP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Andrea Holka</a:t>
            </a:r>
          </a:p>
          <a:p>
            <a:pPr fontAlgn="base">
              <a:spcBef>
                <a:spcPct val="0"/>
              </a:spcBef>
              <a:spcAft>
                <a:spcPct val="0"/>
              </a:spcAft>
              <a:defRP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402-616-9600</a:t>
            </a:r>
          </a:p>
          <a:p>
            <a:pPr fontAlgn="base">
              <a:spcBef>
                <a:spcPct val="0"/>
              </a:spcBef>
              <a:spcAft>
                <a:spcPct val="0"/>
              </a:spcAft>
              <a:defRP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hlinkClick r:id="rId3"/>
              </a:rPr>
              <a:t>andrea@airenebraska.org</a:t>
            </a: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fontAlgn="base">
              <a:spcBef>
                <a:spcPct val="0"/>
              </a:spcBef>
              <a:spcAft>
                <a:spcPct val="0"/>
              </a:spcAft>
              <a:defRPr/>
            </a:pP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fontAlgn="base">
              <a:spcBef>
                <a:spcPct val="0"/>
              </a:spcBef>
              <a:spcAft>
                <a:spcPct val="0"/>
              </a:spcAft>
              <a:defRP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State School Nurse Consultant</a:t>
            </a:r>
          </a:p>
          <a:p>
            <a:pPr fontAlgn="base">
              <a:spcBef>
                <a:spcPct val="0"/>
              </a:spcBef>
              <a:spcAft>
                <a:spcPct val="0"/>
              </a:spcAft>
              <a:defRP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School Health Program Manager</a:t>
            </a:r>
          </a:p>
          <a:p>
            <a:pPr fontAlgn="base">
              <a:spcBef>
                <a:spcPct val="0"/>
              </a:spcBef>
              <a:spcAft>
                <a:spcPct val="0"/>
              </a:spcAft>
              <a:defRP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Carol Tucker RN, BSN, NCSN</a:t>
            </a:r>
          </a:p>
          <a:p>
            <a:pPr fontAlgn="base">
              <a:spcBef>
                <a:spcPct val="0"/>
              </a:spcBef>
              <a:spcAft>
                <a:spcPct val="0"/>
              </a:spcAft>
              <a:defRP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402-471-1373 – 1-800-801-1122</a:t>
            </a:r>
          </a:p>
          <a:p>
            <a:pPr fontAlgn="base">
              <a:spcBef>
                <a:spcPct val="0"/>
              </a:spcBef>
              <a:spcAft>
                <a:spcPct val="0"/>
              </a:spcAft>
              <a:defRPr/>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hlinkClick r:id="rId4"/>
              </a:rPr>
              <a:t>carol.tucker@nebraska.gov</a:t>
            </a: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fontAlgn="base">
              <a:spcBef>
                <a:spcPct val="0"/>
              </a:spcBef>
              <a:spcAft>
                <a:spcPct val="0"/>
              </a:spcAft>
              <a:defRPr/>
            </a:pP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fontAlgn="base">
              <a:spcBef>
                <a:spcPct val="0"/>
              </a:spcBef>
              <a:spcAft>
                <a:spcPct val="0"/>
              </a:spcAft>
              <a:defRPr/>
            </a:pPr>
            <a:endParaRPr lang="en-US" sz="1050" i="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9248" y="2697679"/>
            <a:ext cx="3266239" cy="74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9248" y="4348775"/>
            <a:ext cx="3208884"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615188"/>
      </p:ext>
    </p:extLst>
  </p:cSld>
  <p:clrMapOvr>
    <a:masterClrMapping/>
  </p:clrMapOvr>
  <p:transition spd="slow">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7"/>
          <p:cNvSpPr>
            <a:spLocks noGrp="1" noChangeArrowheads="1"/>
          </p:cNvSpPr>
          <p:nvPr>
            <p:ph idx="1"/>
          </p:nvPr>
        </p:nvSpPr>
        <p:spPr/>
        <p:txBody>
          <a:bodyPr>
            <a:normAutofit/>
          </a:bodyPr>
          <a:lstStyle/>
          <a:p>
            <a:pPr marL="457200" indent="-457200" eaLnBrk="1" hangingPunct="1">
              <a:buFont typeface="Wingdings" pitchFamily="2" charset="2"/>
              <a:buAutoNum type="arabicPeriod"/>
            </a:pPr>
            <a:endParaRPr lang="en-US" altLang="en-US" sz="2600" dirty="0"/>
          </a:p>
          <a:p>
            <a:pPr marL="457200" indent="-457200" eaLnBrk="1" hangingPunct="1">
              <a:buFont typeface="Wingdings" pitchFamily="2" charset="2"/>
              <a:buAutoNum type="arabicPeriod"/>
            </a:pPr>
            <a:r>
              <a:rPr lang="en-US" altLang="en-US" sz="2600" dirty="0">
                <a:latin typeface="Verdana" panose="020B0604030504040204" pitchFamily="34" charset="0"/>
                <a:ea typeface="Verdana" panose="020B0604030504040204" pitchFamily="34" charset="0"/>
                <a:cs typeface="Verdana" panose="020B0604030504040204" pitchFamily="34" charset="0"/>
              </a:rPr>
              <a:t>Be able to identify what is in the classroom that may cause an allergy or asthma attack</a:t>
            </a:r>
          </a:p>
          <a:p>
            <a:pPr marL="457200" indent="-457200" eaLnBrk="1" hangingPunct="1">
              <a:buFont typeface="Wingdings" pitchFamily="2" charset="2"/>
              <a:buAutoNum type="arabicPeriod"/>
            </a:pPr>
            <a:endParaRPr lang="en-US" altLang="en-US" sz="1400" dirty="0">
              <a:latin typeface="Verdana" panose="020B0604030504040204" pitchFamily="34" charset="0"/>
              <a:ea typeface="Verdana" panose="020B0604030504040204" pitchFamily="34" charset="0"/>
              <a:cs typeface="Verdana" panose="020B0604030504040204" pitchFamily="34" charset="0"/>
            </a:endParaRPr>
          </a:p>
          <a:p>
            <a:pPr marL="457200" indent="-457200" eaLnBrk="1" hangingPunct="1">
              <a:buFont typeface="Wingdings" pitchFamily="2" charset="2"/>
              <a:buAutoNum type="arabicPeriod"/>
            </a:pPr>
            <a:r>
              <a:rPr lang="en-US" altLang="en-US" sz="2600" dirty="0">
                <a:latin typeface="Verdana" panose="020B0604030504040204" pitchFamily="34" charset="0"/>
                <a:ea typeface="Verdana" panose="020B0604030504040204" pitchFamily="34" charset="0"/>
                <a:cs typeface="Verdana" panose="020B0604030504040204" pitchFamily="34" charset="0"/>
              </a:rPr>
              <a:t>Recognize signs/symptoms of an allergy or asthma emergency</a:t>
            </a:r>
          </a:p>
          <a:p>
            <a:pPr marL="457200" indent="-457200" eaLnBrk="1" hangingPunct="1">
              <a:buFont typeface="Wingdings" pitchFamily="2" charset="2"/>
              <a:buAutoNum type="arabicPeriod"/>
            </a:pPr>
            <a:endParaRPr lang="en-US" altLang="en-US" sz="1400" dirty="0">
              <a:latin typeface="Verdana" panose="020B0604030504040204" pitchFamily="34" charset="0"/>
              <a:ea typeface="Verdana" panose="020B0604030504040204" pitchFamily="34" charset="0"/>
              <a:cs typeface="Verdana" panose="020B0604030504040204" pitchFamily="34" charset="0"/>
            </a:endParaRPr>
          </a:p>
          <a:p>
            <a:pPr marL="457200" indent="-457200" eaLnBrk="1" hangingPunct="1">
              <a:buFont typeface="Wingdings" pitchFamily="2" charset="2"/>
              <a:buAutoNum type="arabicPeriod"/>
            </a:pPr>
            <a:r>
              <a:rPr lang="en-US" altLang="en-US" sz="2600" dirty="0">
                <a:latin typeface="Verdana" panose="020B0604030504040204" pitchFamily="34" charset="0"/>
                <a:ea typeface="Verdana" panose="020B0604030504040204" pitchFamily="34" charset="0"/>
                <a:cs typeface="Verdana" panose="020B0604030504040204" pitchFamily="34" charset="0"/>
              </a:rPr>
              <a:t>Know how to activate your school’s Emergency Response Team</a:t>
            </a:r>
          </a:p>
          <a:p>
            <a:pPr marL="457200" indent="-457200" eaLnBrk="1" hangingPunct="1">
              <a:buFont typeface="Wingdings" pitchFamily="2" charset="2"/>
              <a:buAutoNum type="arabicPeriod"/>
            </a:pPr>
            <a:endParaRPr lang="en-US" altLang="en-US" sz="2600" dirty="0"/>
          </a:p>
          <a:p>
            <a:pPr marL="457200" indent="-457200" eaLnBrk="1" hangingPunct="1">
              <a:buFont typeface="Wingdings" pitchFamily="2" charset="2"/>
              <a:buNone/>
            </a:pPr>
            <a:endParaRPr lang="en-US" altLang="en-US" sz="2600" dirty="0"/>
          </a:p>
          <a:p>
            <a:pPr marL="457200" indent="-457200" eaLnBrk="1" hangingPunct="1">
              <a:buFont typeface="Wingdings" pitchFamily="2" charset="2"/>
              <a:buNone/>
            </a:pPr>
            <a:endParaRPr lang="en-US" altLang="en-US" sz="2600" dirty="0"/>
          </a:p>
        </p:txBody>
      </p:sp>
      <p:sp>
        <p:nvSpPr>
          <p:cNvPr id="5122"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17D48114-C0BD-491D-8173-A62E6635659E}" type="slidenum">
              <a:rPr lang="en-US" altLang="en-US" sz="1200" smtClean="0">
                <a:solidFill>
                  <a:srgbClr val="000000"/>
                </a:solidFill>
              </a:rPr>
              <a:pPr eaLnBrk="1" hangingPunct="1">
                <a:spcBef>
                  <a:spcPct val="0"/>
                </a:spcBef>
                <a:buClrTx/>
                <a:buFontTx/>
                <a:buNone/>
              </a:pPr>
              <a:t>4</a:t>
            </a:fld>
            <a:endParaRPr lang="en-US" altLang="en-US" sz="1200">
              <a:solidFill>
                <a:srgbClr val="000000"/>
              </a:solidFill>
            </a:endParaRPr>
          </a:p>
        </p:txBody>
      </p:sp>
      <p:sp>
        <p:nvSpPr>
          <p:cNvPr id="5123" name="Rectangle 5"/>
          <p:cNvSpPr>
            <a:spLocks noGrp="1" noChangeArrowheads="1"/>
          </p:cNvSpPr>
          <p:nvPr>
            <p:ph type="title"/>
          </p:nvPr>
        </p:nvSpPr>
        <p:spPr>
          <a:xfrm>
            <a:off x="685800" y="304800"/>
            <a:ext cx="7772400" cy="1143000"/>
          </a:xfrm>
        </p:spPr>
        <p:txBody>
          <a:bodyPr>
            <a:normAutofit/>
          </a:bodyPr>
          <a:lstStyle/>
          <a:p>
            <a:pPr eaLnBrk="1" hangingPunct="1"/>
            <a:r>
              <a:rPr lang="en-US" altLang="en-US" dirty="0"/>
              <a:t>Learning Objectives</a:t>
            </a:r>
            <a:br>
              <a:rPr lang="en-US" altLang="en-US" dirty="0"/>
            </a:br>
            <a:r>
              <a:rPr lang="en-US" altLang="en-US" sz="2100" dirty="0"/>
              <a:t>At the end of this module, the participant will:</a:t>
            </a:r>
          </a:p>
        </p:txBody>
      </p:sp>
    </p:spTree>
    <p:extLst>
      <p:ext uri="{BB962C8B-B14F-4D97-AF65-F5344CB8AC3E}">
        <p14:creationId xmlns:p14="http://schemas.microsoft.com/office/powerpoint/2010/main" val="4132155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4103">
                                            <p:txEl>
                                              <p:charRg st="0" end="75"/>
                                            </p:txEl>
                                          </p:spTgt>
                                        </p:tgtEl>
                                        <p:attrNameLst>
                                          <p:attrName>style.visibility</p:attrName>
                                        </p:attrNameLst>
                                      </p:cBhvr>
                                      <p:to>
                                        <p:strVal val="visible"/>
                                      </p:to>
                                    </p:set>
                                    <p:animEffect transition="in" filter="fade">
                                      <p:cBhvr>
                                        <p:cTn id="7" dur="2000"/>
                                        <p:tgtEl>
                                          <p:spTgt spid="4103">
                                            <p:txEl>
                                              <p:charRg st="0" end="75"/>
                                            </p:txEl>
                                          </p:spTgt>
                                        </p:tgtEl>
                                      </p:cBhvr>
                                    </p:animEffect>
                                    <p:anim calcmode="lin" valueType="num">
                                      <p:cBhvr>
                                        <p:cTn id="8" dur="2000" fill="hold"/>
                                        <p:tgtEl>
                                          <p:spTgt spid="4103">
                                            <p:txEl>
                                              <p:charRg st="0" end="75"/>
                                            </p:txEl>
                                          </p:spTgt>
                                        </p:tgtEl>
                                        <p:attrNameLst>
                                          <p:attrName>style.rotation</p:attrName>
                                        </p:attrNameLst>
                                      </p:cBhvr>
                                      <p:tavLst>
                                        <p:tav tm="0">
                                          <p:val>
                                            <p:fltVal val="720"/>
                                          </p:val>
                                        </p:tav>
                                        <p:tav tm="100000">
                                          <p:val>
                                            <p:fltVal val="0"/>
                                          </p:val>
                                        </p:tav>
                                      </p:tavLst>
                                    </p:anim>
                                    <p:anim calcmode="lin" valueType="num">
                                      <p:cBhvr>
                                        <p:cTn id="9" dur="2000" fill="hold"/>
                                        <p:tgtEl>
                                          <p:spTgt spid="4103">
                                            <p:txEl>
                                              <p:charRg st="0" end="75"/>
                                            </p:txEl>
                                          </p:spTgt>
                                        </p:tgtEl>
                                        <p:attrNameLst>
                                          <p:attrName>ppt_h</p:attrName>
                                        </p:attrNameLst>
                                      </p:cBhvr>
                                      <p:tavLst>
                                        <p:tav tm="0">
                                          <p:val>
                                            <p:fltVal val="0"/>
                                          </p:val>
                                        </p:tav>
                                        <p:tav tm="100000">
                                          <p:val>
                                            <p:strVal val="#ppt_h"/>
                                          </p:val>
                                        </p:tav>
                                      </p:tavLst>
                                    </p:anim>
                                    <p:anim calcmode="lin" valueType="num">
                                      <p:cBhvr>
                                        <p:cTn id="10" dur="2000" fill="hold"/>
                                        <p:tgtEl>
                                          <p:spTgt spid="4103">
                                            <p:txEl>
                                              <p:charRg st="0" end="75"/>
                                            </p:txEl>
                                          </p:spTgt>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5" presetClass="entr" presetSubtype="0" fill="hold" nodeType="afterEffect">
                                  <p:stCondLst>
                                    <p:cond delay="0"/>
                                  </p:stCondLst>
                                  <p:childTnLst>
                                    <p:set>
                                      <p:cBhvr>
                                        <p:cTn id="13" dur="1" fill="hold">
                                          <p:stCondLst>
                                            <p:cond delay="0"/>
                                          </p:stCondLst>
                                        </p:cTn>
                                        <p:tgtEl>
                                          <p:spTgt spid="4103">
                                            <p:txEl>
                                              <p:charRg st="76" end="136"/>
                                            </p:txEl>
                                          </p:spTgt>
                                        </p:tgtEl>
                                        <p:attrNameLst>
                                          <p:attrName>style.visibility</p:attrName>
                                        </p:attrNameLst>
                                      </p:cBhvr>
                                      <p:to>
                                        <p:strVal val="visible"/>
                                      </p:to>
                                    </p:set>
                                    <p:animEffect transition="in" filter="fade">
                                      <p:cBhvr>
                                        <p:cTn id="14" dur="2000"/>
                                        <p:tgtEl>
                                          <p:spTgt spid="4103">
                                            <p:txEl>
                                              <p:charRg st="76" end="136"/>
                                            </p:txEl>
                                          </p:spTgt>
                                        </p:tgtEl>
                                      </p:cBhvr>
                                    </p:animEffect>
                                    <p:anim calcmode="lin" valueType="num">
                                      <p:cBhvr>
                                        <p:cTn id="15" dur="2000" fill="hold"/>
                                        <p:tgtEl>
                                          <p:spTgt spid="4103">
                                            <p:txEl>
                                              <p:charRg st="76" end="136"/>
                                            </p:txEl>
                                          </p:spTgt>
                                        </p:tgtEl>
                                        <p:attrNameLst>
                                          <p:attrName>style.rotation</p:attrName>
                                        </p:attrNameLst>
                                      </p:cBhvr>
                                      <p:tavLst>
                                        <p:tav tm="0">
                                          <p:val>
                                            <p:fltVal val="720"/>
                                          </p:val>
                                        </p:tav>
                                        <p:tav tm="100000">
                                          <p:val>
                                            <p:fltVal val="0"/>
                                          </p:val>
                                        </p:tav>
                                      </p:tavLst>
                                    </p:anim>
                                    <p:anim calcmode="lin" valueType="num">
                                      <p:cBhvr>
                                        <p:cTn id="16" dur="2000" fill="hold"/>
                                        <p:tgtEl>
                                          <p:spTgt spid="4103">
                                            <p:txEl>
                                              <p:charRg st="76" end="136"/>
                                            </p:txEl>
                                          </p:spTgt>
                                        </p:tgtEl>
                                        <p:attrNameLst>
                                          <p:attrName>ppt_h</p:attrName>
                                        </p:attrNameLst>
                                      </p:cBhvr>
                                      <p:tavLst>
                                        <p:tav tm="0">
                                          <p:val>
                                            <p:fltVal val="0"/>
                                          </p:val>
                                        </p:tav>
                                        <p:tav tm="100000">
                                          <p:val>
                                            <p:strVal val="#ppt_h"/>
                                          </p:val>
                                        </p:tav>
                                      </p:tavLst>
                                    </p:anim>
                                    <p:anim calcmode="lin" valueType="num">
                                      <p:cBhvr>
                                        <p:cTn id="17" dur="2000" fill="hold"/>
                                        <p:tgtEl>
                                          <p:spTgt spid="4103">
                                            <p:txEl>
                                              <p:charRg st="76" end="136"/>
                                            </p:txEl>
                                          </p:spTgt>
                                        </p:tgtEl>
                                        <p:attrNameLst>
                                          <p:attrName>ppt_w</p:attrName>
                                        </p:attrNameLst>
                                      </p:cBhvr>
                                      <p:tavLst>
                                        <p:tav tm="0">
                                          <p:val>
                                            <p:fltVal val="0"/>
                                          </p:val>
                                        </p:tav>
                                        <p:tav tm="100000">
                                          <p:val>
                                            <p:strVal val="#ppt_w"/>
                                          </p:val>
                                        </p:tav>
                                      </p:tavLst>
                                    </p:anim>
                                  </p:childTnLst>
                                </p:cTn>
                              </p:par>
                            </p:childTnLst>
                          </p:cTn>
                        </p:par>
                        <p:par>
                          <p:cTn id="18" fill="hold" nodeType="afterGroup">
                            <p:stCondLst>
                              <p:cond delay="4000"/>
                            </p:stCondLst>
                            <p:childTnLst>
                              <p:par>
                                <p:cTn id="19" presetID="35" presetClass="entr" presetSubtype="0" fill="hold" nodeType="afterEffect">
                                  <p:stCondLst>
                                    <p:cond delay="0"/>
                                  </p:stCondLst>
                                  <p:childTnLst>
                                    <p:set>
                                      <p:cBhvr>
                                        <p:cTn id="20" dur="1" fill="hold">
                                          <p:stCondLst>
                                            <p:cond delay="0"/>
                                          </p:stCondLst>
                                        </p:cTn>
                                        <p:tgtEl>
                                          <p:spTgt spid="4103">
                                            <p:txEl>
                                              <p:charRg st="137" end="197"/>
                                            </p:txEl>
                                          </p:spTgt>
                                        </p:tgtEl>
                                        <p:attrNameLst>
                                          <p:attrName>style.visibility</p:attrName>
                                        </p:attrNameLst>
                                      </p:cBhvr>
                                      <p:to>
                                        <p:strVal val="visible"/>
                                      </p:to>
                                    </p:set>
                                    <p:animEffect transition="in" filter="fade">
                                      <p:cBhvr>
                                        <p:cTn id="21" dur="2000"/>
                                        <p:tgtEl>
                                          <p:spTgt spid="4103">
                                            <p:txEl>
                                              <p:charRg st="137" end="197"/>
                                            </p:txEl>
                                          </p:spTgt>
                                        </p:tgtEl>
                                      </p:cBhvr>
                                    </p:animEffect>
                                    <p:anim calcmode="lin" valueType="num">
                                      <p:cBhvr>
                                        <p:cTn id="22" dur="2000" fill="hold"/>
                                        <p:tgtEl>
                                          <p:spTgt spid="4103">
                                            <p:txEl>
                                              <p:charRg st="137" end="197"/>
                                            </p:txEl>
                                          </p:spTgt>
                                        </p:tgtEl>
                                        <p:attrNameLst>
                                          <p:attrName>style.rotation</p:attrName>
                                        </p:attrNameLst>
                                      </p:cBhvr>
                                      <p:tavLst>
                                        <p:tav tm="0">
                                          <p:val>
                                            <p:fltVal val="720"/>
                                          </p:val>
                                        </p:tav>
                                        <p:tav tm="100000">
                                          <p:val>
                                            <p:fltVal val="0"/>
                                          </p:val>
                                        </p:tav>
                                      </p:tavLst>
                                    </p:anim>
                                    <p:anim calcmode="lin" valueType="num">
                                      <p:cBhvr>
                                        <p:cTn id="23" dur="2000" fill="hold"/>
                                        <p:tgtEl>
                                          <p:spTgt spid="4103">
                                            <p:txEl>
                                              <p:charRg st="137" end="197"/>
                                            </p:txEl>
                                          </p:spTgt>
                                        </p:tgtEl>
                                        <p:attrNameLst>
                                          <p:attrName>ppt_h</p:attrName>
                                        </p:attrNameLst>
                                      </p:cBhvr>
                                      <p:tavLst>
                                        <p:tav tm="0">
                                          <p:val>
                                            <p:fltVal val="0"/>
                                          </p:val>
                                        </p:tav>
                                        <p:tav tm="100000">
                                          <p:val>
                                            <p:strVal val="#ppt_h"/>
                                          </p:val>
                                        </p:tav>
                                      </p:tavLst>
                                    </p:anim>
                                    <p:anim calcmode="lin" valueType="num">
                                      <p:cBhvr>
                                        <p:cTn id="24" dur="2000" fill="hold"/>
                                        <p:tgtEl>
                                          <p:spTgt spid="4103">
                                            <p:txEl>
                                              <p:charRg st="137" end="197"/>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idx="1"/>
          </p:nvPr>
        </p:nvSpPr>
        <p:spPr>
          <a:xfrm>
            <a:off x="380999" y="1719071"/>
            <a:ext cx="8407893" cy="2933159"/>
          </a:xfrm>
        </p:spPr>
        <p:txBody>
          <a:bodyPr>
            <a:normAutofit fontScale="85000" lnSpcReduction="10000"/>
          </a:bodyPr>
          <a:lstStyle/>
          <a:p>
            <a:pPr algn="ctr" eaLnBrk="1" hangingPunct="1">
              <a:lnSpc>
                <a:spcPct val="80000"/>
              </a:lnSpc>
            </a:pPr>
            <a:endParaRPr lang="en-US" altLang="en-US" sz="800" dirty="0"/>
          </a:p>
          <a:p>
            <a:pPr algn="ctr" eaLnBrk="1" hangingPunct="1">
              <a:lnSpc>
                <a:spcPct val="80000"/>
              </a:lnSpc>
              <a:buFont typeface="Wingdings" pitchFamily="2" charset="2"/>
              <a:buNone/>
            </a:pPr>
            <a:endParaRPr lang="en-US" altLang="en-US" sz="14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Asthma affects academic performance</a:t>
            </a:r>
          </a:p>
          <a:p>
            <a:pPr eaLnBrk="1" hangingPunct="1">
              <a:lnSpc>
                <a:spcPct val="80000"/>
              </a:lnSpc>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a:lnSpc>
                <a:spcPct val="80000"/>
              </a:lnSpc>
            </a:pPr>
            <a:r>
              <a:rPr lang="en-US" sz="1800" dirty="0">
                <a:latin typeface="Verdana" panose="020B0604030504040204" pitchFamily="34" charset="0"/>
                <a:ea typeface="Verdana" panose="020B0604030504040204" pitchFamily="34" charset="0"/>
                <a:cs typeface="Verdana" panose="020B0604030504040204" pitchFamily="34" charset="0"/>
              </a:rPr>
              <a:t>The majority of incidents happen in the beginning of the school </a:t>
            </a:r>
            <a:r>
              <a:rPr lang="en-US" sz="1800" dirty="0" smtClean="0">
                <a:latin typeface="Verdana" panose="020B0604030504040204" pitchFamily="34" charset="0"/>
                <a:ea typeface="Verdana" panose="020B0604030504040204" pitchFamily="34" charset="0"/>
                <a:cs typeface="Verdana" panose="020B0604030504040204" pitchFamily="34" charset="0"/>
              </a:rPr>
              <a:t>year  </a:t>
            </a:r>
            <a:r>
              <a:rPr lang="en-US" sz="1800" dirty="0">
                <a:latin typeface="Verdana" panose="020B0604030504040204" pitchFamily="34" charset="0"/>
                <a:ea typeface="Verdana" panose="020B0604030504040204" pitchFamily="34" charset="0"/>
                <a:cs typeface="Verdana" panose="020B0604030504040204" pitchFamily="34" charset="0"/>
              </a:rPr>
              <a:t>– Aug, Sep, Oct, Nov</a:t>
            </a:r>
          </a:p>
          <a:p>
            <a:pPr>
              <a:lnSpc>
                <a:spcPct val="80000"/>
              </a:lnSpc>
            </a:pPr>
            <a:endParaRPr lang="en-US" sz="1800" dirty="0">
              <a:latin typeface="Verdana" panose="020B0604030504040204" pitchFamily="34" charset="0"/>
              <a:ea typeface="Verdana" panose="020B0604030504040204" pitchFamily="34" charset="0"/>
              <a:cs typeface="Verdana" panose="020B0604030504040204" pitchFamily="34" charset="0"/>
            </a:endParaRPr>
          </a:p>
          <a:p>
            <a:pPr>
              <a:lnSpc>
                <a:spcPct val="80000"/>
              </a:lnSpc>
            </a:pPr>
            <a:r>
              <a:rPr lang="en-US" sz="1800" dirty="0">
                <a:latin typeface="Verdana" panose="020B0604030504040204" pitchFamily="34" charset="0"/>
                <a:ea typeface="Verdana" panose="020B0604030504040204" pitchFamily="34" charset="0"/>
                <a:cs typeface="Verdana" panose="020B0604030504040204" pitchFamily="34" charset="0"/>
              </a:rPr>
              <a:t>The greatest number of incidents occur in conjunction with activity</a:t>
            </a: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buFont typeface="Wingdings" pitchFamily="2" charset="2"/>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Lack of sleep due to nighttime asthma can cause </a:t>
            </a:r>
          </a:p>
          <a:p>
            <a:pPr lvl="1" eaLnBrk="1" hangingPunct="1">
              <a:lnSpc>
                <a:spcPct val="8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poor memory</a:t>
            </a:r>
          </a:p>
          <a:p>
            <a:pPr lvl="1" eaLnBrk="1" hangingPunct="1">
              <a:lnSpc>
                <a:spcPct val="8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lack of concentration </a:t>
            </a:r>
          </a:p>
          <a:p>
            <a:pPr lvl="1" eaLnBrk="1" hangingPunct="1">
              <a:lnSpc>
                <a:spcPct val="80000"/>
              </a:lnSpc>
            </a:pPr>
            <a:r>
              <a:rPr lang="en-US" altLang="en-US" sz="1800" dirty="0">
                <a:latin typeface="Verdana" panose="020B0604030504040204" pitchFamily="34" charset="0"/>
                <a:ea typeface="Verdana" panose="020B0604030504040204" pitchFamily="34" charset="0"/>
                <a:cs typeface="Verdana" panose="020B0604030504040204" pitchFamily="34" charset="0"/>
              </a:rPr>
              <a:t>mood swings</a:t>
            </a:r>
          </a:p>
          <a:p>
            <a:pPr algn="ctr" eaLnBrk="1" hangingPunct="1">
              <a:lnSpc>
                <a:spcPct val="80000"/>
              </a:lnSpc>
              <a:buFont typeface="Wingdings" pitchFamily="2" charset="2"/>
              <a:buNone/>
            </a:pPr>
            <a:endParaRPr lang="en-US" altLang="en-US" sz="1400" dirty="0"/>
          </a:p>
          <a:p>
            <a:pPr algn="ctr" eaLnBrk="1" hangingPunct="1">
              <a:lnSpc>
                <a:spcPct val="80000"/>
              </a:lnSpc>
              <a:buFont typeface="Wingdings" pitchFamily="2" charset="2"/>
              <a:buNone/>
            </a:pPr>
            <a:r>
              <a:rPr lang="en-US" altLang="en-US" sz="900" dirty="0"/>
              <a:t>Data: Asthma Prevalence Health Care Use and Mortality: United States, 2005-2009. National Center for Health Statistics Reports, January 12, 2011, Number 32</a:t>
            </a:r>
          </a:p>
        </p:txBody>
      </p:sp>
      <p:sp>
        <p:nvSpPr>
          <p:cNvPr id="8194"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E399BA49-3EAA-4CC4-B424-CEDC07665D1A}" type="slidenum">
              <a:rPr lang="en-US" altLang="en-US" sz="1200" smtClean="0">
                <a:solidFill>
                  <a:srgbClr val="000000"/>
                </a:solidFill>
              </a:rPr>
              <a:pPr eaLnBrk="1" hangingPunct="1">
                <a:spcBef>
                  <a:spcPct val="0"/>
                </a:spcBef>
                <a:buClrTx/>
                <a:buFontTx/>
                <a:buNone/>
              </a:pPr>
              <a:t>5</a:t>
            </a:fld>
            <a:endParaRPr lang="en-US" altLang="en-US" sz="1200">
              <a:solidFill>
                <a:srgbClr val="000000"/>
              </a:solidFill>
            </a:endParaRPr>
          </a:p>
        </p:txBody>
      </p:sp>
      <p:sp>
        <p:nvSpPr>
          <p:cNvPr id="8195" name="Rectangle 2"/>
          <p:cNvSpPr>
            <a:spLocks noGrp="1" noChangeArrowheads="1"/>
          </p:cNvSpPr>
          <p:nvPr>
            <p:ph type="title"/>
          </p:nvPr>
        </p:nvSpPr>
        <p:spPr/>
        <p:txBody>
          <a:bodyPr/>
          <a:lstStyle/>
          <a:p>
            <a:pPr eaLnBrk="1" hangingPunct="1"/>
            <a:r>
              <a:rPr lang="en-US" altLang="en-US"/>
              <a:t>Asthma Facts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4652230"/>
            <a:ext cx="18796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3"/>
          <p:cNvSpPr txBox="1">
            <a:spLocks noChangeArrowheads="1"/>
          </p:cNvSpPr>
          <p:nvPr/>
        </p:nvSpPr>
        <p:spPr bwMode="auto">
          <a:xfrm>
            <a:off x="2375647" y="5574690"/>
            <a:ext cx="403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fontAlgn="base" hangingPunct="1">
              <a:spcBef>
                <a:spcPct val="0"/>
              </a:spcBef>
              <a:spcAft>
                <a:spcPct val="0"/>
              </a:spcAft>
              <a:buClrTx/>
              <a:buFontTx/>
              <a:buNone/>
            </a:pPr>
            <a:r>
              <a:rPr lang="en-US" altLang="en-US" sz="1600" dirty="0">
                <a:solidFill>
                  <a:schemeClr val="tx2">
                    <a:lumMod val="60000"/>
                    <a:lumOff val="40000"/>
                  </a:schemeClr>
                </a:solidFill>
              </a:rPr>
              <a:t>Dynasty Reese - Omaha, NE  </a:t>
            </a:r>
          </a:p>
          <a:p>
            <a:pPr eaLnBrk="1" fontAlgn="base" hangingPunct="1">
              <a:spcBef>
                <a:spcPct val="0"/>
              </a:spcBef>
              <a:spcAft>
                <a:spcPct val="0"/>
              </a:spcAft>
              <a:buClrTx/>
              <a:buFontTx/>
              <a:buNone/>
            </a:pPr>
            <a:r>
              <a:rPr lang="en-US" altLang="en-US" sz="1600" dirty="0">
                <a:solidFill>
                  <a:schemeClr val="tx2">
                    <a:lumMod val="60000"/>
                    <a:lumOff val="40000"/>
                  </a:schemeClr>
                </a:solidFill>
              </a:rPr>
              <a:t>10 </a:t>
            </a:r>
            <a:r>
              <a:rPr lang="en-US" altLang="en-US" sz="1600" dirty="0" err="1">
                <a:solidFill>
                  <a:schemeClr val="tx2">
                    <a:lumMod val="60000"/>
                    <a:lumOff val="40000"/>
                  </a:schemeClr>
                </a:solidFill>
              </a:rPr>
              <a:t>yrs</a:t>
            </a:r>
            <a:r>
              <a:rPr lang="en-US" altLang="en-US" sz="1600" dirty="0">
                <a:solidFill>
                  <a:schemeClr val="tx2">
                    <a:lumMod val="60000"/>
                    <a:lumOff val="40000"/>
                  </a:schemeClr>
                </a:solidFill>
              </a:rPr>
              <a:t> old – passed away  5/13/12</a:t>
            </a:r>
          </a:p>
        </p:txBody>
      </p:sp>
    </p:spTree>
    <p:extLst>
      <p:ext uri="{BB962C8B-B14F-4D97-AF65-F5344CB8AC3E}">
        <p14:creationId xmlns:p14="http://schemas.microsoft.com/office/powerpoint/2010/main" val="39983261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entr" presetSubtype="0" accel="100000" fill="hold" nodeType="withEffect">
                                  <p:stCondLst>
                                    <p:cond delay="0"/>
                                  </p:stCondLst>
                                  <p:childTnLst>
                                    <p:set>
                                      <p:cBhvr>
                                        <p:cTn id="6" dur="1" fill="hold">
                                          <p:stCondLst>
                                            <p:cond delay="0"/>
                                          </p:stCondLst>
                                        </p:cTn>
                                        <p:tgtEl>
                                          <p:spTgt spid="100355">
                                            <p:txEl>
                                              <p:pRg st="2" end="2"/>
                                            </p:txEl>
                                          </p:spTgt>
                                        </p:tgtEl>
                                        <p:attrNameLst>
                                          <p:attrName>style.visibility</p:attrName>
                                        </p:attrNameLst>
                                      </p:cBhvr>
                                      <p:to>
                                        <p:strVal val="visible"/>
                                      </p:to>
                                    </p:set>
                                    <p:anim calcmode="lin" valueType="num">
                                      <p:cBhvr>
                                        <p:cTn id="7" dur="2000" fill="hold"/>
                                        <p:tgtEl>
                                          <p:spTgt spid="100355">
                                            <p:txEl>
                                              <p:pRg st="2" end="2"/>
                                            </p:txEl>
                                          </p:spTgt>
                                        </p:tgtEl>
                                        <p:attrNameLst>
                                          <p:attrName>ppt_w</p:attrName>
                                        </p:attrNameLst>
                                      </p:cBhvr>
                                      <p:tavLst>
                                        <p:tav tm="0">
                                          <p:val>
                                            <p:strVal val="#ppt_w*2.5"/>
                                          </p:val>
                                        </p:tav>
                                        <p:tav tm="100000">
                                          <p:val>
                                            <p:strVal val="#ppt_w"/>
                                          </p:val>
                                        </p:tav>
                                      </p:tavLst>
                                    </p:anim>
                                    <p:anim calcmode="lin" valueType="num">
                                      <p:cBhvr>
                                        <p:cTn id="8" dur="2000" fill="hold"/>
                                        <p:tgtEl>
                                          <p:spTgt spid="100355">
                                            <p:txEl>
                                              <p:pRg st="2" end="2"/>
                                            </p:txEl>
                                          </p:spTgt>
                                        </p:tgtEl>
                                        <p:attrNameLst>
                                          <p:attrName>ppt_h</p:attrName>
                                        </p:attrNameLst>
                                      </p:cBhvr>
                                      <p:tavLst>
                                        <p:tav tm="0">
                                          <p:val>
                                            <p:strVal val="#ppt_h*0.01"/>
                                          </p:val>
                                        </p:tav>
                                        <p:tav tm="100000">
                                          <p:val>
                                            <p:strVal val="#ppt_h"/>
                                          </p:val>
                                        </p:tav>
                                      </p:tavLst>
                                    </p:anim>
                                    <p:anim calcmode="lin" valueType="num">
                                      <p:cBhvr>
                                        <p:cTn id="9" dur="2000" fill="hold"/>
                                        <p:tgtEl>
                                          <p:spTgt spid="100355">
                                            <p:txEl>
                                              <p:pRg st="2" end="2"/>
                                            </p:txEl>
                                          </p:spTgt>
                                        </p:tgtEl>
                                        <p:attrNameLst>
                                          <p:attrName>ppt_x</p:attrName>
                                        </p:attrNameLst>
                                      </p:cBhvr>
                                      <p:tavLst>
                                        <p:tav tm="0">
                                          <p:val>
                                            <p:strVal val="#ppt_x"/>
                                          </p:val>
                                        </p:tav>
                                        <p:tav tm="100000">
                                          <p:val>
                                            <p:strVal val="#ppt_x"/>
                                          </p:val>
                                        </p:tav>
                                      </p:tavLst>
                                    </p:anim>
                                    <p:anim calcmode="lin" valueType="num">
                                      <p:cBhvr>
                                        <p:cTn id="10" dur="2000" fill="hold"/>
                                        <p:tgtEl>
                                          <p:spTgt spid="100355">
                                            <p:txEl>
                                              <p:pRg st="2" end="2"/>
                                            </p:txEl>
                                          </p:spTgt>
                                        </p:tgtEl>
                                        <p:attrNameLst>
                                          <p:attrName>ppt_y</p:attrName>
                                        </p:attrNameLst>
                                      </p:cBhvr>
                                      <p:tavLst>
                                        <p:tav tm="0">
                                          <p:val>
                                            <p:strVal val="#ppt_h+1"/>
                                          </p:val>
                                        </p:tav>
                                        <p:tav tm="100000">
                                          <p:val>
                                            <p:strVal val="#ppt_y"/>
                                          </p:val>
                                        </p:tav>
                                      </p:tavLst>
                                    </p:anim>
                                    <p:animEffect transition="in" filter="fade">
                                      <p:cBhvr>
                                        <p:cTn id="11" dur="2000"/>
                                        <p:tgtEl>
                                          <p:spTgt spid="100355">
                                            <p:txEl>
                                              <p:pRg st="2" end="2"/>
                                            </p:txEl>
                                          </p:spTgt>
                                        </p:tgtEl>
                                      </p:cBhvr>
                                    </p:animEffect>
                                  </p:childTnLst>
                                </p:cTn>
                              </p:par>
                              <p:par>
                                <p:cTn id="12" presetID="58" presetClass="entr" presetSubtype="0" accel="100000" fill="hold" nodeType="withEffect">
                                  <p:stCondLst>
                                    <p:cond delay="0"/>
                                  </p:stCondLst>
                                  <p:childTnLst>
                                    <p:set>
                                      <p:cBhvr>
                                        <p:cTn id="13" dur="1" fill="hold">
                                          <p:stCondLst>
                                            <p:cond delay="0"/>
                                          </p:stCondLst>
                                        </p:cTn>
                                        <p:tgtEl>
                                          <p:spTgt spid="100355">
                                            <p:txEl>
                                              <p:pRg st="4" end="4"/>
                                            </p:txEl>
                                          </p:spTgt>
                                        </p:tgtEl>
                                        <p:attrNameLst>
                                          <p:attrName>style.visibility</p:attrName>
                                        </p:attrNameLst>
                                      </p:cBhvr>
                                      <p:to>
                                        <p:strVal val="visible"/>
                                      </p:to>
                                    </p:set>
                                    <p:anim calcmode="lin" valueType="num">
                                      <p:cBhvr>
                                        <p:cTn id="14" dur="2000" fill="hold"/>
                                        <p:tgtEl>
                                          <p:spTgt spid="100355">
                                            <p:txEl>
                                              <p:pRg st="4" end="4"/>
                                            </p:txEl>
                                          </p:spTgt>
                                        </p:tgtEl>
                                        <p:attrNameLst>
                                          <p:attrName>ppt_w</p:attrName>
                                        </p:attrNameLst>
                                      </p:cBhvr>
                                      <p:tavLst>
                                        <p:tav tm="0">
                                          <p:val>
                                            <p:strVal val="#ppt_w*2.5"/>
                                          </p:val>
                                        </p:tav>
                                        <p:tav tm="100000">
                                          <p:val>
                                            <p:strVal val="#ppt_w"/>
                                          </p:val>
                                        </p:tav>
                                      </p:tavLst>
                                    </p:anim>
                                    <p:anim calcmode="lin" valueType="num">
                                      <p:cBhvr>
                                        <p:cTn id="15" dur="2000" fill="hold"/>
                                        <p:tgtEl>
                                          <p:spTgt spid="100355">
                                            <p:txEl>
                                              <p:pRg st="4" end="4"/>
                                            </p:txEl>
                                          </p:spTgt>
                                        </p:tgtEl>
                                        <p:attrNameLst>
                                          <p:attrName>ppt_h</p:attrName>
                                        </p:attrNameLst>
                                      </p:cBhvr>
                                      <p:tavLst>
                                        <p:tav tm="0">
                                          <p:val>
                                            <p:strVal val="#ppt_h*0.01"/>
                                          </p:val>
                                        </p:tav>
                                        <p:tav tm="100000">
                                          <p:val>
                                            <p:strVal val="#ppt_h"/>
                                          </p:val>
                                        </p:tav>
                                      </p:tavLst>
                                    </p:anim>
                                    <p:anim calcmode="lin" valueType="num">
                                      <p:cBhvr>
                                        <p:cTn id="16" dur="2000" fill="hold"/>
                                        <p:tgtEl>
                                          <p:spTgt spid="100355">
                                            <p:txEl>
                                              <p:pRg st="4" end="4"/>
                                            </p:txEl>
                                          </p:spTgt>
                                        </p:tgtEl>
                                        <p:attrNameLst>
                                          <p:attrName>ppt_x</p:attrName>
                                        </p:attrNameLst>
                                      </p:cBhvr>
                                      <p:tavLst>
                                        <p:tav tm="0">
                                          <p:val>
                                            <p:strVal val="#ppt_x"/>
                                          </p:val>
                                        </p:tav>
                                        <p:tav tm="100000">
                                          <p:val>
                                            <p:strVal val="#ppt_x"/>
                                          </p:val>
                                        </p:tav>
                                      </p:tavLst>
                                    </p:anim>
                                    <p:anim calcmode="lin" valueType="num">
                                      <p:cBhvr>
                                        <p:cTn id="17" dur="2000" fill="hold"/>
                                        <p:tgtEl>
                                          <p:spTgt spid="100355">
                                            <p:txEl>
                                              <p:pRg st="4" end="4"/>
                                            </p:txEl>
                                          </p:spTgt>
                                        </p:tgtEl>
                                        <p:attrNameLst>
                                          <p:attrName>ppt_y</p:attrName>
                                        </p:attrNameLst>
                                      </p:cBhvr>
                                      <p:tavLst>
                                        <p:tav tm="0">
                                          <p:val>
                                            <p:strVal val="#ppt_h+1"/>
                                          </p:val>
                                        </p:tav>
                                        <p:tav tm="100000">
                                          <p:val>
                                            <p:strVal val="#ppt_y"/>
                                          </p:val>
                                        </p:tav>
                                      </p:tavLst>
                                    </p:anim>
                                    <p:animEffect transition="in" filter="fade">
                                      <p:cBhvr>
                                        <p:cTn id="18" dur="2000"/>
                                        <p:tgtEl>
                                          <p:spTgt spid="100355">
                                            <p:txEl>
                                              <p:pRg st="4" end="4"/>
                                            </p:txEl>
                                          </p:spTgt>
                                        </p:tgtEl>
                                      </p:cBhvr>
                                    </p:animEffect>
                                  </p:childTnLst>
                                </p:cTn>
                              </p:par>
                              <p:par>
                                <p:cTn id="19" presetID="58" presetClass="entr" presetSubtype="0" accel="100000" fill="hold" nodeType="withEffect">
                                  <p:stCondLst>
                                    <p:cond delay="0"/>
                                  </p:stCondLst>
                                  <p:childTnLst>
                                    <p:set>
                                      <p:cBhvr>
                                        <p:cTn id="20" dur="1" fill="hold">
                                          <p:stCondLst>
                                            <p:cond delay="0"/>
                                          </p:stCondLst>
                                        </p:cTn>
                                        <p:tgtEl>
                                          <p:spTgt spid="100355">
                                            <p:txEl>
                                              <p:pRg st="6" end="6"/>
                                            </p:txEl>
                                          </p:spTgt>
                                        </p:tgtEl>
                                        <p:attrNameLst>
                                          <p:attrName>style.visibility</p:attrName>
                                        </p:attrNameLst>
                                      </p:cBhvr>
                                      <p:to>
                                        <p:strVal val="visible"/>
                                      </p:to>
                                    </p:set>
                                    <p:anim calcmode="lin" valueType="num">
                                      <p:cBhvr>
                                        <p:cTn id="21" dur="2000" fill="hold"/>
                                        <p:tgtEl>
                                          <p:spTgt spid="100355">
                                            <p:txEl>
                                              <p:pRg st="6" end="6"/>
                                            </p:txEl>
                                          </p:spTgt>
                                        </p:tgtEl>
                                        <p:attrNameLst>
                                          <p:attrName>ppt_w</p:attrName>
                                        </p:attrNameLst>
                                      </p:cBhvr>
                                      <p:tavLst>
                                        <p:tav tm="0">
                                          <p:val>
                                            <p:strVal val="#ppt_w*2.5"/>
                                          </p:val>
                                        </p:tav>
                                        <p:tav tm="100000">
                                          <p:val>
                                            <p:strVal val="#ppt_w"/>
                                          </p:val>
                                        </p:tav>
                                      </p:tavLst>
                                    </p:anim>
                                    <p:anim calcmode="lin" valueType="num">
                                      <p:cBhvr>
                                        <p:cTn id="22" dur="2000" fill="hold"/>
                                        <p:tgtEl>
                                          <p:spTgt spid="100355">
                                            <p:txEl>
                                              <p:pRg st="6" end="6"/>
                                            </p:txEl>
                                          </p:spTgt>
                                        </p:tgtEl>
                                        <p:attrNameLst>
                                          <p:attrName>ppt_h</p:attrName>
                                        </p:attrNameLst>
                                      </p:cBhvr>
                                      <p:tavLst>
                                        <p:tav tm="0">
                                          <p:val>
                                            <p:strVal val="#ppt_h*0.01"/>
                                          </p:val>
                                        </p:tav>
                                        <p:tav tm="100000">
                                          <p:val>
                                            <p:strVal val="#ppt_h"/>
                                          </p:val>
                                        </p:tav>
                                      </p:tavLst>
                                    </p:anim>
                                    <p:anim calcmode="lin" valueType="num">
                                      <p:cBhvr>
                                        <p:cTn id="23" dur="2000" fill="hold"/>
                                        <p:tgtEl>
                                          <p:spTgt spid="100355">
                                            <p:txEl>
                                              <p:pRg st="6" end="6"/>
                                            </p:txEl>
                                          </p:spTgt>
                                        </p:tgtEl>
                                        <p:attrNameLst>
                                          <p:attrName>ppt_x</p:attrName>
                                        </p:attrNameLst>
                                      </p:cBhvr>
                                      <p:tavLst>
                                        <p:tav tm="0">
                                          <p:val>
                                            <p:strVal val="#ppt_x"/>
                                          </p:val>
                                        </p:tav>
                                        <p:tav tm="100000">
                                          <p:val>
                                            <p:strVal val="#ppt_x"/>
                                          </p:val>
                                        </p:tav>
                                      </p:tavLst>
                                    </p:anim>
                                    <p:anim calcmode="lin" valueType="num">
                                      <p:cBhvr>
                                        <p:cTn id="24" dur="2000" fill="hold"/>
                                        <p:tgtEl>
                                          <p:spTgt spid="100355">
                                            <p:txEl>
                                              <p:pRg st="6" end="6"/>
                                            </p:txEl>
                                          </p:spTgt>
                                        </p:tgtEl>
                                        <p:attrNameLst>
                                          <p:attrName>ppt_y</p:attrName>
                                        </p:attrNameLst>
                                      </p:cBhvr>
                                      <p:tavLst>
                                        <p:tav tm="0">
                                          <p:val>
                                            <p:strVal val="#ppt_h+1"/>
                                          </p:val>
                                        </p:tav>
                                        <p:tav tm="100000">
                                          <p:val>
                                            <p:strVal val="#ppt_y"/>
                                          </p:val>
                                        </p:tav>
                                      </p:tavLst>
                                    </p:anim>
                                    <p:animEffect transition="in" filter="fade">
                                      <p:cBhvr>
                                        <p:cTn id="25" dur="2000"/>
                                        <p:tgtEl>
                                          <p:spTgt spid="100355">
                                            <p:txEl>
                                              <p:pRg st="6" end="6"/>
                                            </p:txEl>
                                          </p:spTgt>
                                        </p:tgtEl>
                                      </p:cBhvr>
                                    </p:animEffect>
                                  </p:childTnLst>
                                </p:cTn>
                              </p:par>
                              <p:par>
                                <p:cTn id="26" presetID="58" presetClass="entr" presetSubtype="0" accel="100000" fill="hold" nodeType="withEffect">
                                  <p:stCondLst>
                                    <p:cond delay="0"/>
                                  </p:stCondLst>
                                  <p:childTnLst>
                                    <p:set>
                                      <p:cBhvr>
                                        <p:cTn id="27" dur="1" fill="hold">
                                          <p:stCondLst>
                                            <p:cond delay="0"/>
                                          </p:stCondLst>
                                        </p:cTn>
                                        <p:tgtEl>
                                          <p:spTgt spid="100355">
                                            <p:txEl>
                                              <p:pRg st="8" end="8"/>
                                            </p:txEl>
                                          </p:spTgt>
                                        </p:tgtEl>
                                        <p:attrNameLst>
                                          <p:attrName>style.visibility</p:attrName>
                                        </p:attrNameLst>
                                      </p:cBhvr>
                                      <p:to>
                                        <p:strVal val="visible"/>
                                      </p:to>
                                    </p:set>
                                    <p:anim calcmode="lin" valueType="num">
                                      <p:cBhvr>
                                        <p:cTn id="28" dur="2000" fill="hold"/>
                                        <p:tgtEl>
                                          <p:spTgt spid="100355">
                                            <p:txEl>
                                              <p:pRg st="8" end="8"/>
                                            </p:txEl>
                                          </p:spTgt>
                                        </p:tgtEl>
                                        <p:attrNameLst>
                                          <p:attrName>ppt_w</p:attrName>
                                        </p:attrNameLst>
                                      </p:cBhvr>
                                      <p:tavLst>
                                        <p:tav tm="0">
                                          <p:val>
                                            <p:strVal val="#ppt_w*2.5"/>
                                          </p:val>
                                        </p:tav>
                                        <p:tav tm="100000">
                                          <p:val>
                                            <p:strVal val="#ppt_w"/>
                                          </p:val>
                                        </p:tav>
                                      </p:tavLst>
                                    </p:anim>
                                    <p:anim calcmode="lin" valueType="num">
                                      <p:cBhvr>
                                        <p:cTn id="29" dur="2000" fill="hold"/>
                                        <p:tgtEl>
                                          <p:spTgt spid="100355">
                                            <p:txEl>
                                              <p:pRg st="8" end="8"/>
                                            </p:txEl>
                                          </p:spTgt>
                                        </p:tgtEl>
                                        <p:attrNameLst>
                                          <p:attrName>ppt_h</p:attrName>
                                        </p:attrNameLst>
                                      </p:cBhvr>
                                      <p:tavLst>
                                        <p:tav tm="0">
                                          <p:val>
                                            <p:strVal val="#ppt_h*0.01"/>
                                          </p:val>
                                        </p:tav>
                                        <p:tav tm="100000">
                                          <p:val>
                                            <p:strVal val="#ppt_h"/>
                                          </p:val>
                                        </p:tav>
                                      </p:tavLst>
                                    </p:anim>
                                    <p:anim calcmode="lin" valueType="num">
                                      <p:cBhvr>
                                        <p:cTn id="30" dur="2000" fill="hold"/>
                                        <p:tgtEl>
                                          <p:spTgt spid="100355">
                                            <p:txEl>
                                              <p:pRg st="8" end="8"/>
                                            </p:txEl>
                                          </p:spTgt>
                                        </p:tgtEl>
                                        <p:attrNameLst>
                                          <p:attrName>ppt_x</p:attrName>
                                        </p:attrNameLst>
                                      </p:cBhvr>
                                      <p:tavLst>
                                        <p:tav tm="0">
                                          <p:val>
                                            <p:strVal val="#ppt_x"/>
                                          </p:val>
                                        </p:tav>
                                        <p:tav tm="100000">
                                          <p:val>
                                            <p:strVal val="#ppt_x"/>
                                          </p:val>
                                        </p:tav>
                                      </p:tavLst>
                                    </p:anim>
                                    <p:anim calcmode="lin" valueType="num">
                                      <p:cBhvr>
                                        <p:cTn id="31" dur="2000" fill="hold"/>
                                        <p:tgtEl>
                                          <p:spTgt spid="100355">
                                            <p:txEl>
                                              <p:pRg st="8" end="8"/>
                                            </p:txEl>
                                          </p:spTgt>
                                        </p:tgtEl>
                                        <p:attrNameLst>
                                          <p:attrName>ppt_y</p:attrName>
                                        </p:attrNameLst>
                                      </p:cBhvr>
                                      <p:tavLst>
                                        <p:tav tm="0">
                                          <p:val>
                                            <p:strVal val="#ppt_h+1"/>
                                          </p:val>
                                        </p:tav>
                                        <p:tav tm="100000">
                                          <p:val>
                                            <p:strVal val="#ppt_y"/>
                                          </p:val>
                                        </p:tav>
                                      </p:tavLst>
                                    </p:anim>
                                    <p:animEffect transition="in" filter="fade">
                                      <p:cBhvr>
                                        <p:cTn id="32" dur="2000"/>
                                        <p:tgtEl>
                                          <p:spTgt spid="100355">
                                            <p:txEl>
                                              <p:pRg st="8" end="8"/>
                                            </p:txEl>
                                          </p:spTgt>
                                        </p:tgtEl>
                                      </p:cBhvr>
                                    </p:animEffect>
                                  </p:childTnLst>
                                </p:cTn>
                              </p:par>
                              <p:par>
                                <p:cTn id="33" presetID="58" presetClass="entr" presetSubtype="0" accel="100000" fill="hold" nodeType="withEffect">
                                  <p:stCondLst>
                                    <p:cond delay="0"/>
                                  </p:stCondLst>
                                  <p:childTnLst>
                                    <p:set>
                                      <p:cBhvr>
                                        <p:cTn id="34" dur="1" fill="hold">
                                          <p:stCondLst>
                                            <p:cond delay="0"/>
                                          </p:stCondLst>
                                        </p:cTn>
                                        <p:tgtEl>
                                          <p:spTgt spid="100355">
                                            <p:txEl>
                                              <p:pRg st="9" end="9"/>
                                            </p:txEl>
                                          </p:spTgt>
                                        </p:tgtEl>
                                        <p:attrNameLst>
                                          <p:attrName>style.visibility</p:attrName>
                                        </p:attrNameLst>
                                      </p:cBhvr>
                                      <p:to>
                                        <p:strVal val="visible"/>
                                      </p:to>
                                    </p:set>
                                    <p:anim calcmode="lin" valueType="num">
                                      <p:cBhvr>
                                        <p:cTn id="35" dur="2000" fill="hold"/>
                                        <p:tgtEl>
                                          <p:spTgt spid="100355">
                                            <p:txEl>
                                              <p:pRg st="9" end="9"/>
                                            </p:txEl>
                                          </p:spTgt>
                                        </p:tgtEl>
                                        <p:attrNameLst>
                                          <p:attrName>ppt_w</p:attrName>
                                        </p:attrNameLst>
                                      </p:cBhvr>
                                      <p:tavLst>
                                        <p:tav tm="0">
                                          <p:val>
                                            <p:strVal val="#ppt_w*2.5"/>
                                          </p:val>
                                        </p:tav>
                                        <p:tav tm="100000">
                                          <p:val>
                                            <p:strVal val="#ppt_w"/>
                                          </p:val>
                                        </p:tav>
                                      </p:tavLst>
                                    </p:anim>
                                    <p:anim calcmode="lin" valueType="num">
                                      <p:cBhvr>
                                        <p:cTn id="36" dur="2000" fill="hold"/>
                                        <p:tgtEl>
                                          <p:spTgt spid="100355">
                                            <p:txEl>
                                              <p:pRg st="9" end="9"/>
                                            </p:txEl>
                                          </p:spTgt>
                                        </p:tgtEl>
                                        <p:attrNameLst>
                                          <p:attrName>ppt_h</p:attrName>
                                        </p:attrNameLst>
                                      </p:cBhvr>
                                      <p:tavLst>
                                        <p:tav tm="0">
                                          <p:val>
                                            <p:strVal val="#ppt_h*0.01"/>
                                          </p:val>
                                        </p:tav>
                                        <p:tav tm="100000">
                                          <p:val>
                                            <p:strVal val="#ppt_h"/>
                                          </p:val>
                                        </p:tav>
                                      </p:tavLst>
                                    </p:anim>
                                    <p:anim calcmode="lin" valueType="num">
                                      <p:cBhvr>
                                        <p:cTn id="37" dur="2000" fill="hold"/>
                                        <p:tgtEl>
                                          <p:spTgt spid="100355">
                                            <p:txEl>
                                              <p:pRg st="9" end="9"/>
                                            </p:txEl>
                                          </p:spTgt>
                                        </p:tgtEl>
                                        <p:attrNameLst>
                                          <p:attrName>ppt_x</p:attrName>
                                        </p:attrNameLst>
                                      </p:cBhvr>
                                      <p:tavLst>
                                        <p:tav tm="0">
                                          <p:val>
                                            <p:strVal val="#ppt_x"/>
                                          </p:val>
                                        </p:tav>
                                        <p:tav tm="100000">
                                          <p:val>
                                            <p:strVal val="#ppt_x"/>
                                          </p:val>
                                        </p:tav>
                                      </p:tavLst>
                                    </p:anim>
                                    <p:anim calcmode="lin" valueType="num">
                                      <p:cBhvr>
                                        <p:cTn id="38" dur="2000" fill="hold"/>
                                        <p:tgtEl>
                                          <p:spTgt spid="100355">
                                            <p:txEl>
                                              <p:pRg st="9" end="9"/>
                                            </p:txEl>
                                          </p:spTgt>
                                        </p:tgtEl>
                                        <p:attrNameLst>
                                          <p:attrName>ppt_y</p:attrName>
                                        </p:attrNameLst>
                                      </p:cBhvr>
                                      <p:tavLst>
                                        <p:tav tm="0">
                                          <p:val>
                                            <p:strVal val="#ppt_h+1"/>
                                          </p:val>
                                        </p:tav>
                                        <p:tav tm="100000">
                                          <p:val>
                                            <p:strVal val="#ppt_y"/>
                                          </p:val>
                                        </p:tav>
                                      </p:tavLst>
                                    </p:anim>
                                    <p:animEffect transition="in" filter="fade">
                                      <p:cBhvr>
                                        <p:cTn id="39" dur="2000"/>
                                        <p:tgtEl>
                                          <p:spTgt spid="100355">
                                            <p:txEl>
                                              <p:pRg st="9" end="9"/>
                                            </p:txEl>
                                          </p:spTgt>
                                        </p:tgtEl>
                                      </p:cBhvr>
                                    </p:animEffect>
                                  </p:childTnLst>
                                </p:cTn>
                              </p:par>
                              <p:par>
                                <p:cTn id="40" presetID="58" presetClass="entr" presetSubtype="0" accel="100000" fill="hold" nodeType="withEffect">
                                  <p:stCondLst>
                                    <p:cond delay="0"/>
                                  </p:stCondLst>
                                  <p:childTnLst>
                                    <p:set>
                                      <p:cBhvr>
                                        <p:cTn id="41" dur="1" fill="hold">
                                          <p:stCondLst>
                                            <p:cond delay="0"/>
                                          </p:stCondLst>
                                        </p:cTn>
                                        <p:tgtEl>
                                          <p:spTgt spid="100355">
                                            <p:txEl>
                                              <p:pRg st="10" end="10"/>
                                            </p:txEl>
                                          </p:spTgt>
                                        </p:tgtEl>
                                        <p:attrNameLst>
                                          <p:attrName>style.visibility</p:attrName>
                                        </p:attrNameLst>
                                      </p:cBhvr>
                                      <p:to>
                                        <p:strVal val="visible"/>
                                      </p:to>
                                    </p:set>
                                    <p:anim calcmode="lin" valueType="num">
                                      <p:cBhvr>
                                        <p:cTn id="42" dur="2000" fill="hold"/>
                                        <p:tgtEl>
                                          <p:spTgt spid="100355">
                                            <p:txEl>
                                              <p:pRg st="10" end="10"/>
                                            </p:txEl>
                                          </p:spTgt>
                                        </p:tgtEl>
                                        <p:attrNameLst>
                                          <p:attrName>ppt_w</p:attrName>
                                        </p:attrNameLst>
                                      </p:cBhvr>
                                      <p:tavLst>
                                        <p:tav tm="0">
                                          <p:val>
                                            <p:strVal val="#ppt_w*2.5"/>
                                          </p:val>
                                        </p:tav>
                                        <p:tav tm="100000">
                                          <p:val>
                                            <p:strVal val="#ppt_w"/>
                                          </p:val>
                                        </p:tav>
                                      </p:tavLst>
                                    </p:anim>
                                    <p:anim calcmode="lin" valueType="num">
                                      <p:cBhvr>
                                        <p:cTn id="43" dur="2000" fill="hold"/>
                                        <p:tgtEl>
                                          <p:spTgt spid="100355">
                                            <p:txEl>
                                              <p:pRg st="10" end="10"/>
                                            </p:txEl>
                                          </p:spTgt>
                                        </p:tgtEl>
                                        <p:attrNameLst>
                                          <p:attrName>ppt_h</p:attrName>
                                        </p:attrNameLst>
                                      </p:cBhvr>
                                      <p:tavLst>
                                        <p:tav tm="0">
                                          <p:val>
                                            <p:strVal val="#ppt_h*0.01"/>
                                          </p:val>
                                        </p:tav>
                                        <p:tav tm="100000">
                                          <p:val>
                                            <p:strVal val="#ppt_h"/>
                                          </p:val>
                                        </p:tav>
                                      </p:tavLst>
                                    </p:anim>
                                    <p:anim calcmode="lin" valueType="num">
                                      <p:cBhvr>
                                        <p:cTn id="44" dur="2000" fill="hold"/>
                                        <p:tgtEl>
                                          <p:spTgt spid="100355">
                                            <p:txEl>
                                              <p:pRg st="10" end="10"/>
                                            </p:txEl>
                                          </p:spTgt>
                                        </p:tgtEl>
                                        <p:attrNameLst>
                                          <p:attrName>ppt_x</p:attrName>
                                        </p:attrNameLst>
                                      </p:cBhvr>
                                      <p:tavLst>
                                        <p:tav tm="0">
                                          <p:val>
                                            <p:strVal val="#ppt_x"/>
                                          </p:val>
                                        </p:tav>
                                        <p:tav tm="100000">
                                          <p:val>
                                            <p:strVal val="#ppt_x"/>
                                          </p:val>
                                        </p:tav>
                                      </p:tavLst>
                                    </p:anim>
                                    <p:anim calcmode="lin" valueType="num">
                                      <p:cBhvr>
                                        <p:cTn id="45" dur="2000" fill="hold"/>
                                        <p:tgtEl>
                                          <p:spTgt spid="100355">
                                            <p:txEl>
                                              <p:pRg st="10" end="10"/>
                                            </p:txEl>
                                          </p:spTgt>
                                        </p:tgtEl>
                                        <p:attrNameLst>
                                          <p:attrName>ppt_y</p:attrName>
                                        </p:attrNameLst>
                                      </p:cBhvr>
                                      <p:tavLst>
                                        <p:tav tm="0">
                                          <p:val>
                                            <p:strVal val="#ppt_h+1"/>
                                          </p:val>
                                        </p:tav>
                                        <p:tav tm="100000">
                                          <p:val>
                                            <p:strVal val="#ppt_y"/>
                                          </p:val>
                                        </p:tav>
                                      </p:tavLst>
                                    </p:anim>
                                    <p:animEffect transition="in" filter="fade">
                                      <p:cBhvr>
                                        <p:cTn id="46" dur="2000"/>
                                        <p:tgtEl>
                                          <p:spTgt spid="100355">
                                            <p:txEl>
                                              <p:pRg st="10" end="10"/>
                                            </p:txEl>
                                          </p:spTgt>
                                        </p:tgtEl>
                                      </p:cBhvr>
                                    </p:animEffect>
                                  </p:childTnLst>
                                </p:cTn>
                              </p:par>
                              <p:par>
                                <p:cTn id="47" presetID="58" presetClass="entr" presetSubtype="0" accel="100000" fill="hold" nodeType="withEffect">
                                  <p:stCondLst>
                                    <p:cond delay="0"/>
                                  </p:stCondLst>
                                  <p:childTnLst>
                                    <p:set>
                                      <p:cBhvr>
                                        <p:cTn id="48" dur="1" fill="hold">
                                          <p:stCondLst>
                                            <p:cond delay="0"/>
                                          </p:stCondLst>
                                        </p:cTn>
                                        <p:tgtEl>
                                          <p:spTgt spid="100355">
                                            <p:txEl>
                                              <p:pRg st="11" end="11"/>
                                            </p:txEl>
                                          </p:spTgt>
                                        </p:tgtEl>
                                        <p:attrNameLst>
                                          <p:attrName>style.visibility</p:attrName>
                                        </p:attrNameLst>
                                      </p:cBhvr>
                                      <p:to>
                                        <p:strVal val="visible"/>
                                      </p:to>
                                    </p:set>
                                    <p:anim calcmode="lin" valueType="num">
                                      <p:cBhvr>
                                        <p:cTn id="49" dur="2000" fill="hold"/>
                                        <p:tgtEl>
                                          <p:spTgt spid="100355">
                                            <p:txEl>
                                              <p:pRg st="11" end="11"/>
                                            </p:txEl>
                                          </p:spTgt>
                                        </p:tgtEl>
                                        <p:attrNameLst>
                                          <p:attrName>ppt_w</p:attrName>
                                        </p:attrNameLst>
                                      </p:cBhvr>
                                      <p:tavLst>
                                        <p:tav tm="0">
                                          <p:val>
                                            <p:strVal val="#ppt_w*2.5"/>
                                          </p:val>
                                        </p:tav>
                                        <p:tav tm="100000">
                                          <p:val>
                                            <p:strVal val="#ppt_w"/>
                                          </p:val>
                                        </p:tav>
                                      </p:tavLst>
                                    </p:anim>
                                    <p:anim calcmode="lin" valueType="num">
                                      <p:cBhvr>
                                        <p:cTn id="50" dur="2000" fill="hold"/>
                                        <p:tgtEl>
                                          <p:spTgt spid="100355">
                                            <p:txEl>
                                              <p:pRg st="11" end="11"/>
                                            </p:txEl>
                                          </p:spTgt>
                                        </p:tgtEl>
                                        <p:attrNameLst>
                                          <p:attrName>ppt_h</p:attrName>
                                        </p:attrNameLst>
                                      </p:cBhvr>
                                      <p:tavLst>
                                        <p:tav tm="0">
                                          <p:val>
                                            <p:strVal val="#ppt_h*0.01"/>
                                          </p:val>
                                        </p:tav>
                                        <p:tav tm="100000">
                                          <p:val>
                                            <p:strVal val="#ppt_h"/>
                                          </p:val>
                                        </p:tav>
                                      </p:tavLst>
                                    </p:anim>
                                    <p:anim calcmode="lin" valueType="num">
                                      <p:cBhvr>
                                        <p:cTn id="51" dur="2000" fill="hold"/>
                                        <p:tgtEl>
                                          <p:spTgt spid="100355">
                                            <p:txEl>
                                              <p:pRg st="11" end="11"/>
                                            </p:txEl>
                                          </p:spTgt>
                                        </p:tgtEl>
                                        <p:attrNameLst>
                                          <p:attrName>ppt_x</p:attrName>
                                        </p:attrNameLst>
                                      </p:cBhvr>
                                      <p:tavLst>
                                        <p:tav tm="0">
                                          <p:val>
                                            <p:strVal val="#ppt_x"/>
                                          </p:val>
                                        </p:tav>
                                        <p:tav tm="100000">
                                          <p:val>
                                            <p:strVal val="#ppt_x"/>
                                          </p:val>
                                        </p:tav>
                                      </p:tavLst>
                                    </p:anim>
                                    <p:anim calcmode="lin" valueType="num">
                                      <p:cBhvr>
                                        <p:cTn id="52" dur="2000" fill="hold"/>
                                        <p:tgtEl>
                                          <p:spTgt spid="100355">
                                            <p:txEl>
                                              <p:pRg st="11" end="11"/>
                                            </p:txEl>
                                          </p:spTgt>
                                        </p:tgtEl>
                                        <p:attrNameLst>
                                          <p:attrName>ppt_y</p:attrName>
                                        </p:attrNameLst>
                                      </p:cBhvr>
                                      <p:tavLst>
                                        <p:tav tm="0">
                                          <p:val>
                                            <p:strVal val="#ppt_h+1"/>
                                          </p:val>
                                        </p:tav>
                                        <p:tav tm="100000">
                                          <p:val>
                                            <p:strVal val="#ppt_y"/>
                                          </p:val>
                                        </p:tav>
                                      </p:tavLst>
                                    </p:anim>
                                    <p:animEffect transition="in" filter="fade">
                                      <p:cBhvr>
                                        <p:cTn id="53" dur="2000"/>
                                        <p:tgtEl>
                                          <p:spTgt spid="100355">
                                            <p:txEl>
                                              <p:pRg st="11" end="11"/>
                                            </p:txEl>
                                          </p:spTgt>
                                        </p:tgtEl>
                                      </p:cBhvr>
                                    </p:animEffect>
                                  </p:childTnLst>
                                </p:cTn>
                              </p:par>
                              <p:par>
                                <p:cTn id="54" presetID="58" presetClass="entr" presetSubtype="0" accel="100000" fill="hold" nodeType="withEffect">
                                  <p:stCondLst>
                                    <p:cond delay="0"/>
                                  </p:stCondLst>
                                  <p:childTnLst>
                                    <p:set>
                                      <p:cBhvr>
                                        <p:cTn id="55" dur="1" fill="hold">
                                          <p:stCondLst>
                                            <p:cond delay="0"/>
                                          </p:stCondLst>
                                        </p:cTn>
                                        <p:tgtEl>
                                          <p:spTgt spid="100355">
                                            <p:txEl>
                                              <p:pRg st="13" end="13"/>
                                            </p:txEl>
                                          </p:spTgt>
                                        </p:tgtEl>
                                        <p:attrNameLst>
                                          <p:attrName>style.visibility</p:attrName>
                                        </p:attrNameLst>
                                      </p:cBhvr>
                                      <p:to>
                                        <p:strVal val="visible"/>
                                      </p:to>
                                    </p:set>
                                    <p:anim calcmode="lin" valueType="num">
                                      <p:cBhvr>
                                        <p:cTn id="56" dur="2000" fill="hold"/>
                                        <p:tgtEl>
                                          <p:spTgt spid="100355">
                                            <p:txEl>
                                              <p:pRg st="13" end="13"/>
                                            </p:txEl>
                                          </p:spTgt>
                                        </p:tgtEl>
                                        <p:attrNameLst>
                                          <p:attrName>ppt_w</p:attrName>
                                        </p:attrNameLst>
                                      </p:cBhvr>
                                      <p:tavLst>
                                        <p:tav tm="0">
                                          <p:val>
                                            <p:strVal val="#ppt_w*2.5"/>
                                          </p:val>
                                        </p:tav>
                                        <p:tav tm="100000">
                                          <p:val>
                                            <p:strVal val="#ppt_w"/>
                                          </p:val>
                                        </p:tav>
                                      </p:tavLst>
                                    </p:anim>
                                    <p:anim calcmode="lin" valueType="num">
                                      <p:cBhvr>
                                        <p:cTn id="57" dur="2000" fill="hold"/>
                                        <p:tgtEl>
                                          <p:spTgt spid="100355">
                                            <p:txEl>
                                              <p:pRg st="13" end="13"/>
                                            </p:txEl>
                                          </p:spTgt>
                                        </p:tgtEl>
                                        <p:attrNameLst>
                                          <p:attrName>ppt_h</p:attrName>
                                        </p:attrNameLst>
                                      </p:cBhvr>
                                      <p:tavLst>
                                        <p:tav tm="0">
                                          <p:val>
                                            <p:strVal val="#ppt_h*0.01"/>
                                          </p:val>
                                        </p:tav>
                                        <p:tav tm="100000">
                                          <p:val>
                                            <p:strVal val="#ppt_h"/>
                                          </p:val>
                                        </p:tav>
                                      </p:tavLst>
                                    </p:anim>
                                    <p:anim calcmode="lin" valueType="num">
                                      <p:cBhvr>
                                        <p:cTn id="58" dur="2000" fill="hold"/>
                                        <p:tgtEl>
                                          <p:spTgt spid="100355">
                                            <p:txEl>
                                              <p:pRg st="13" end="13"/>
                                            </p:txEl>
                                          </p:spTgt>
                                        </p:tgtEl>
                                        <p:attrNameLst>
                                          <p:attrName>ppt_x</p:attrName>
                                        </p:attrNameLst>
                                      </p:cBhvr>
                                      <p:tavLst>
                                        <p:tav tm="0">
                                          <p:val>
                                            <p:strVal val="#ppt_x"/>
                                          </p:val>
                                        </p:tav>
                                        <p:tav tm="100000">
                                          <p:val>
                                            <p:strVal val="#ppt_x"/>
                                          </p:val>
                                        </p:tav>
                                      </p:tavLst>
                                    </p:anim>
                                    <p:anim calcmode="lin" valueType="num">
                                      <p:cBhvr>
                                        <p:cTn id="59" dur="2000" fill="hold"/>
                                        <p:tgtEl>
                                          <p:spTgt spid="100355">
                                            <p:txEl>
                                              <p:pRg st="13" end="13"/>
                                            </p:txEl>
                                          </p:spTgt>
                                        </p:tgtEl>
                                        <p:attrNameLst>
                                          <p:attrName>ppt_y</p:attrName>
                                        </p:attrNameLst>
                                      </p:cBhvr>
                                      <p:tavLst>
                                        <p:tav tm="0">
                                          <p:val>
                                            <p:strVal val="#ppt_h+1"/>
                                          </p:val>
                                        </p:tav>
                                        <p:tav tm="100000">
                                          <p:val>
                                            <p:strVal val="#ppt_y"/>
                                          </p:val>
                                        </p:tav>
                                      </p:tavLst>
                                    </p:anim>
                                    <p:animEffect transition="in" filter="fade">
                                      <p:cBhvr>
                                        <p:cTn id="60" dur="2000"/>
                                        <p:tgtEl>
                                          <p:spTgt spid="10035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3"/>
          <p:cNvSpPr>
            <a:spLocks noGrp="1" noChangeArrowheads="1"/>
          </p:cNvSpPr>
          <p:nvPr>
            <p:ph idx="1"/>
          </p:nvPr>
        </p:nvSpPr>
        <p:spPr>
          <a:xfrm>
            <a:off x="533400" y="1752600"/>
            <a:ext cx="8001000" cy="4267200"/>
          </a:xfrm>
        </p:spPr>
        <p:txBody>
          <a:bodyPr>
            <a:normAutofit/>
          </a:bodyPr>
          <a:lstStyle/>
          <a:p>
            <a:pPr marL="609600" indent="-609600" eaLnBrk="1" hangingPunct="1"/>
            <a:endParaRPr lang="en-US" altLang="en-US" sz="2000" dirty="0"/>
          </a:p>
          <a:p>
            <a:pPr marL="609600" indent="-609600" eaLnBrk="1" hangingPunct="1"/>
            <a:r>
              <a:rPr lang="en-US" altLang="en-US" sz="2000" dirty="0">
                <a:latin typeface="Verdana" panose="020B0604030504040204" pitchFamily="34" charset="0"/>
                <a:ea typeface="Verdana" panose="020B0604030504040204" pitchFamily="34" charset="0"/>
                <a:cs typeface="Verdana" panose="020B0604030504040204" pitchFamily="34" charset="0"/>
              </a:rPr>
              <a:t>Schools </a:t>
            </a:r>
            <a:r>
              <a:rPr lang="en-US" altLang="en-US" dirty="0">
                <a:latin typeface="Verdana" panose="020B0604030504040204" pitchFamily="34" charset="0"/>
                <a:ea typeface="Verdana" panose="020B0604030504040204" pitchFamily="34" charset="0"/>
                <a:cs typeface="Verdana" panose="020B0604030504040204" pitchFamily="34" charset="0"/>
              </a:rPr>
              <a:t>can</a:t>
            </a:r>
            <a:r>
              <a:rPr lang="en-US" altLang="en-US" sz="2000" dirty="0">
                <a:latin typeface="Verdana" panose="020B0604030504040204" pitchFamily="34" charset="0"/>
                <a:ea typeface="Verdana" panose="020B0604030504040204" pitchFamily="34" charset="0"/>
                <a:cs typeface="Verdana" panose="020B0604030504040204" pitchFamily="34" charset="0"/>
              </a:rPr>
              <a:t> be a safe and healthy environment for students and staff with asthma or allergies</a:t>
            </a:r>
          </a:p>
          <a:p>
            <a:pPr marL="609600" indent="-609600" eaLnBrk="1" hangingPunct="1">
              <a:buFont typeface="Wingdings" pitchFamily="2" charset="2"/>
              <a:buNone/>
            </a:pPr>
            <a:endParaRPr lang="en-US" altLang="en-US" sz="2400" dirty="0">
              <a:latin typeface="Verdana" panose="020B0604030504040204" pitchFamily="34" charset="0"/>
              <a:ea typeface="Verdana" panose="020B0604030504040204" pitchFamily="34" charset="0"/>
              <a:cs typeface="Verdana" panose="020B0604030504040204" pitchFamily="34" charset="0"/>
            </a:endParaRPr>
          </a:p>
          <a:p>
            <a:pPr marL="990600" lvl="1" indent="-519113"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Use asthma action plans to guide use of medications and to avoid asthma triggers</a:t>
            </a:r>
          </a:p>
          <a:p>
            <a:pPr marL="990600" lvl="1" indent="-519113"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Make students’ quick-relief inhalers readily available for them to use as needed in buildings and on field trips</a:t>
            </a:r>
          </a:p>
          <a:p>
            <a:pPr marL="990600" lvl="1" indent="-519113" eaLnBrk="1" hangingPunct="1"/>
            <a:r>
              <a:rPr lang="en-US" altLang="en-US" sz="1800" dirty="0">
                <a:latin typeface="Verdana" panose="020B0604030504040204" pitchFamily="34" charset="0"/>
                <a:ea typeface="Verdana" panose="020B0604030504040204" pitchFamily="34" charset="0"/>
                <a:cs typeface="Verdana" panose="020B0604030504040204" pitchFamily="34" charset="0"/>
              </a:rPr>
              <a:t>Take steps to fix indoor air quality problems like mold and outdoor air quality problems such as idling school buses                                  </a:t>
            </a:r>
          </a:p>
          <a:p>
            <a:pPr marL="990600" lvl="1" indent="-519113" eaLnBrk="1" hangingPunct="1">
              <a:buFont typeface="Wingdings" pitchFamily="2" charset="2"/>
              <a:buNone/>
            </a:pP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000" dirty="0">
                <a:latin typeface="Verdana" panose="020B0604030504040204" pitchFamily="34" charset="0"/>
                <a:ea typeface="Verdana" panose="020B0604030504040204" pitchFamily="34" charset="0"/>
                <a:cs typeface="Verdana" panose="020B0604030504040204" pitchFamily="34" charset="0"/>
              </a:rPr>
              <a:t>CDC Vital Signs – Asthma in the US, May 2011</a:t>
            </a:r>
          </a:p>
          <a:p>
            <a:pPr marL="609600" indent="-609600" eaLnBrk="1" hangingPunct="1"/>
            <a:endParaRPr lang="en-US" altLang="en-US" sz="1000" dirty="0"/>
          </a:p>
          <a:p>
            <a:pPr marL="609600" indent="-609600" eaLnBrk="1" hangingPunct="1"/>
            <a:endParaRPr lang="en-US" altLang="en-US" sz="1400" dirty="0"/>
          </a:p>
          <a:p>
            <a:pPr marL="609600" indent="-609600" eaLnBrk="1" hangingPunct="1"/>
            <a:endParaRPr lang="en-US" altLang="en-US" sz="1400" dirty="0"/>
          </a:p>
          <a:p>
            <a:pPr marL="609600" indent="-609600" eaLnBrk="1" hangingPunct="1"/>
            <a:endParaRPr lang="en-US" altLang="en-US" sz="1400" dirty="0"/>
          </a:p>
          <a:p>
            <a:pPr marL="609600" indent="-609600" eaLnBrk="1" hangingPunct="1"/>
            <a:endParaRPr lang="en-US" altLang="en-US" sz="1400" dirty="0"/>
          </a:p>
          <a:p>
            <a:pPr marL="609600" indent="-609600" eaLnBrk="1" hangingPunct="1">
              <a:buFont typeface="Wingdings" pitchFamily="2" charset="2"/>
              <a:buNone/>
            </a:pPr>
            <a:endParaRPr lang="en-US" altLang="en-US" sz="2000" dirty="0"/>
          </a:p>
          <a:p>
            <a:pPr marL="609600" indent="-609600" eaLnBrk="1" hangingPunct="1"/>
            <a:endParaRPr lang="en-US" altLang="en-US" sz="4300" dirty="0"/>
          </a:p>
          <a:p>
            <a:pPr marL="609600" indent="-609600" eaLnBrk="1" hangingPunct="1"/>
            <a:endParaRPr lang="en-US" altLang="en-US" sz="4300" dirty="0"/>
          </a:p>
          <a:p>
            <a:pPr marL="609600" indent="-609600" algn="ctr" eaLnBrk="1" hangingPunct="1">
              <a:buFont typeface="Wingdings" pitchFamily="2" charset="2"/>
              <a:buNone/>
            </a:pPr>
            <a:endParaRPr lang="en-US" altLang="en-US" sz="2600" dirty="0"/>
          </a:p>
        </p:txBody>
      </p:sp>
      <p:sp>
        <p:nvSpPr>
          <p:cNvPr id="10242"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99C22241-5AB2-4CBA-A461-6D8B5860C892}" type="slidenum">
              <a:rPr lang="en-US" altLang="en-US" sz="1200" smtClean="0">
                <a:solidFill>
                  <a:srgbClr val="000000"/>
                </a:solidFill>
              </a:rPr>
              <a:pPr eaLnBrk="1" hangingPunct="1">
                <a:spcBef>
                  <a:spcPct val="0"/>
                </a:spcBef>
                <a:buClrTx/>
                <a:buFontTx/>
                <a:buNone/>
              </a:pPr>
              <a:t>6</a:t>
            </a:fld>
            <a:endParaRPr lang="en-US" altLang="en-US" sz="1200">
              <a:solidFill>
                <a:srgbClr val="000000"/>
              </a:solidFill>
            </a:endParaRPr>
          </a:p>
        </p:txBody>
      </p:sp>
      <p:sp>
        <p:nvSpPr>
          <p:cNvPr id="10243" name="Rectangle 2"/>
          <p:cNvSpPr>
            <a:spLocks noGrp="1" noChangeArrowheads="1"/>
          </p:cNvSpPr>
          <p:nvPr>
            <p:ph type="title"/>
          </p:nvPr>
        </p:nvSpPr>
        <p:spPr/>
        <p:txBody>
          <a:bodyPr>
            <a:normAutofit/>
          </a:bodyPr>
          <a:lstStyle/>
          <a:p>
            <a:pPr eaLnBrk="1" hangingPunct="1"/>
            <a:r>
              <a:rPr lang="en-US" altLang="en-US" sz="3400" dirty="0"/>
              <a:t> </a:t>
            </a:r>
            <a:r>
              <a:rPr lang="en-US" altLang="en-US" dirty="0"/>
              <a:t>Asthma</a:t>
            </a:r>
            <a:r>
              <a:rPr lang="en-US" altLang="en-US" sz="3400" dirty="0"/>
              <a:t> Management at School</a:t>
            </a:r>
          </a:p>
        </p:txBody>
      </p:sp>
    </p:spTree>
    <p:extLst>
      <p:ext uri="{BB962C8B-B14F-4D97-AF65-F5344CB8AC3E}">
        <p14:creationId xmlns:p14="http://schemas.microsoft.com/office/powerpoint/2010/main" val="1738712129"/>
      </p:ext>
    </p:extLst>
  </p:cSld>
  <p:clrMapOvr>
    <a:masterClrMapping/>
  </p:clrMapOvr>
  <p:transition spd="slow">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Grp="1" noChangeArrowheads="1"/>
          </p:cNvSpPr>
          <p:nvPr>
            <p:ph idx="1"/>
          </p:nvPr>
        </p:nvSpPr>
        <p:spPr>
          <a:xfrm>
            <a:off x="380999" y="1719071"/>
            <a:ext cx="6400801" cy="4407408"/>
          </a:xfrm>
        </p:spPr>
        <p:txBody>
          <a:bodyPr>
            <a:normAutofit/>
          </a:bodyPr>
          <a:lstStyle/>
          <a:p>
            <a:pPr eaLnBrk="1" hangingPunct="1">
              <a:lnSpc>
                <a:spcPct val="80000"/>
              </a:lnSpc>
            </a:pPr>
            <a:r>
              <a:rPr lang="en-US" altLang="en-US" sz="2000" dirty="0">
                <a:latin typeface="Verdana" panose="020B0604030504040204" pitchFamily="34" charset="0"/>
                <a:ea typeface="Verdana" panose="020B0604030504040204" pitchFamily="34" charset="0"/>
                <a:cs typeface="Verdana" panose="020B0604030504040204" pitchFamily="34" charset="0"/>
              </a:rPr>
              <a:t>Asthma is a lung disease caused by </a:t>
            </a:r>
            <a:r>
              <a:rPr lang="en-US" altLang="en-US" dirty="0">
                <a:latin typeface="Verdana" panose="020B0604030504040204" pitchFamily="34" charset="0"/>
                <a:ea typeface="Verdana" panose="020B0604030504040204" pitchFamily="34" charset="0"/>
                <a:cs typeface="Verdana" panose="020B0604030504040204" pitchFamily="34" charset="0"/>
              </a:rPr>
              <a:t>narrowing and thickening of </a:t>
            </a:r>
            <a:r>
              <a:rPr lang="en-US" altLang="en-US" sz="2000" dirty="0">
                <a:latin typeface="Verdana" panose="020B0604030504040204" pitchFamily="34" charset="0"/>
                <a:ea typeface="Verdana" panose="020B0604030504040204" pitchFamily="34" charset="0"/>
                <a:cs typeface="Verdana" panose="020B0604030504040204" pitchFamily="34" charset="0"/>
              </a:rPr>
              <a:t>airways to </a:t>
            </a:r>
            <a:r>
              <a:rPr lang="en-US" altLang="en-US" dirty="0">
                <a:latin typeface="Verdana" panose="020B0604030504040204" pitchFamily="34" charset="0"/>
                <a:ea typeface="Verdana" panose="020B0604030504040204" pitchFamily="34" charset="0"/>
                <a:cs typeface="Verdana" panose="020B0604030504040204" pitchFamily="34" charset="0"/>
              </a:rPr>
              <a:t>triggers</a:t>
            </a:r>
            <a:r>
              <a:rPr lang="en-US" altLang="en-US" sz="2000" dirty="0">
                <a:latin typeface="Verdana" panose="020B0604030504040204" pitchFamily="34" charset="0"/>
                <a:ea typeface="Verdana" panose="020B0604030504040204" pitchFamily="34" charset="0"/>
                <a:cs typeface="Verdana" panose="020B0604030504040204" pitchFamily="34" charset="0"/>
              </a:rPr>
              <a:t>, and can be life threatening</a:t>
            </a:r>
            <a:r>
              <a:rPr lang="en-US" altLang="en-US" dirty="0">
                <a:latin typeface="Verdana" panose="020B0604030504040204" pitchFamily="34" charset="0"/>
                <a:ea typeface="Verdana" panose="020B0604030504040204" pitchFamily="34" charset="0"/>
                <a:cs typeface="Verdana" panose="020B0604030504040204" pitchFamily="34" charset="0"/>
              </a:rPr>
              <a:t> </a:t>
            </a:r>
          </a:p>
          <a:p>
            <a:pPr marL="45720" indent="0" eaLnBrk="1" hangingPunct="1">
              <a:lnSpc>
                <a:spcPct val="80000"/>
              </a:lnSpc>
              <a:buNone/>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2000" dirty="0">
                <a:latin typeface="Verdana" panose="020B0604030504040204" pitchFamily="34" charset="0"/>
                <a:ea typeface="Verdana" panose="020B0604030504040204" pitchFamily="34" charset="0"/>
                <a:cs typeface="Verdana" panose="020B0604030504040204" pitchFamily="34" charset="0"/>
              </a:rPr>
              <a:t>Asthma is a chronic (life-long) disease, with symptoms that may come and go and is often related to allergies</a:t>
            </a:r>
          </a:p>
          <a:p>
            <a:pPr eaLnBrk="1" hangingPunct="1">
              <a:lnSpc>
                <a:spcPct val="80000"/>
              </a:lnSpc>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2000" dirty="0">
                <a:latin typeface="Verdana" panose="020B0604030504040204" pitchFamily="34" charset="0"/>
                <a:ea typeface="Verdana" panose="020B0604030504040204" pitchFamily="34" charset="0"/>
                <a:cs typeface="Verdana" panose="020B0604030504040204" pitchFamily="34" charset="0"/>
              </a:rPr>
              <a:t>Asthma is the most common chronic childhood disease and accounts for the largest number of missed school days</a:t>
            </a:r>
          </a:p>
          <a:p>
            <a:pPr eaLnBrk="1" hangingPunct="1">
              <a:lnSpc>
                <a:spcPct val="80000"/>
              </a:lnSpc>
            </a:pPr>
            <a:endParaRPr lang="en-US" altLang="en-US" sz="2000" dirty="0">
              <a:latin typeface="Verdana" panose="020B0604030504040204" pitchFamily="34" charset="0"/>
              <a:ea typeface="Verdana" panose="020B0604030504040204" pitchFamily="34" charset="0"/>
              <a:cs typeface="Verdana" panose="020B0604030504040204" pitchFamily="34" charset="0"/>
            </a:endParaRPr>
          </a:p>
          <a:p>
            <a:pPr>
              <a:lnSpc>
                <a:spcPct val="80000"/>
              </a:lnSpc>
            </a:pPr>
            <a:r>
              <a:rPr lang="en-US" dirty="0">
                <a:latin typeface="Verdana" panose="020B0604030504040204" pitchFamily="34" charset="0"/>
                <a:ea typeface="Verdana" panose="020B0604030504040204" pitchFamily="34" charset="0"/>
                <a:cs typeface="Verdana" panose="020B0604030504040204" pitchFamily="34" charset="0"/>
              </a:rPr>
              <a:t>In Nebraska, the greatest number of asthma-related episodes occur in students with a history of asthma</a:t>
            </a:r>
            <a:endParaRPr lang="en-US" altLang="en-US" sz="20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buFont typeface="Wingdings" pitchFamily="2" charset="2"/>
              <a:buNone/>
            </a:pPr>
            <a:endParaRPr lang="en-US" altLang="en-US" sz="2000" dirty="0"/>
          </a:p>
          <a:p>
            <a:pPr eaLnBrk="1" hangingPunct="1">
              <a:lnSpc>
                <a:spcPct val="80000"/>
              </a:lnSpc>
              <a:buFont typeface="Wingdings" pitchFamily="2" charset="2"/>
              <a:buNone/>
            </a:pPr>
            <a:endParaRPr lang="en-US" altLang="en-US" sz="3400" dirty="0"/>
          </a:p>
        </p:txBody>
      </p:sp>
      <p:sp>
        <p:nvSpPr>
          <p:cNvPr id="11266"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AABE8BBB-9F78-4D44-BF72-086CD2D5BEBB}" type="slidenum">
              <a:rPr lang="en-US" altLang="en-US" sz="1200" smtClean="0">
                <a:solidFill>
                  <a:srgbClr val="000000"/>
                </a:solidFill>
              </a:rPr>
              <a:pPr eaLnBrk="1" hangingPunct="1">
                <a:spcBef>
                  <a:spcPct val="0"/>
                </a:spcBef>
                <a:buClrTx/>
                <a:buFontTx/>
                <a:buNone/>
              </a:pPr>
              <a:t>7</a:t>
            </a:fld>
            <a:endParaRPr lang="en-US" altLang="en-US" sz="1200">
              <a:solidFill>
                <a:srgbClr val="000000"/>
              </a:solidFill>
            </a:endParaRPr>
          </a:p>
        </p:txBody>
      </p:sp>
      <p:sp>
        <p:nvSpPr>
          <p:cNvPr id="11267" name="Rectangle 2"/>
          <p:cNvSpPr>
            <a:spLocks noGrp="1" noChangeArrowheads="1"/>
          </p:cNvSpPr>
          <p:nvPr>
            <p:ph type="title"/>
          </p:nvPr>
        </p:nvSpPr>
        <p:spPr>
          <a:xfrm>
            <a:off x="685800" y="304800"/>
            <a:ext cx="7772400" cy="1143000"/>
          </a:xfrm>
        </p:spPr>
        <p:txBody>
          <a:bodyPr/>
          <a:lstStyle/>
          <a:p>
            <a:pPr eaLnBrk="1" hangingPunct="1"/>
            <a:r>
              <a:rPr lang="en-US" altLang="en-US" dirty="0"/>
              <a:t>What Is Asthma?</a:t>
            </a:r>
          </a:p>
        </p:txBody>
      </p:sp>
      <p:pic>
        <p:nvPicPr>
          <p:cNvPr id="2" name="Picture 1">
            <a:extLst>
              <a:ext uri="{FF2B5EF4-FFF2-40B4-BE49-F238E27FC236}">
                <a16:creationId xmlns:a16="http://schemas.microsoft.com/office/drawing/2014/main" xmlns="" id="{E5793CAD-22CA-4F8E-B430-D8A84BA76353}"/>
              </a:ext>
            </a:extLst>
          </p:cNvPr>
          <p:cNvPicPr>
            <a:picLocks noChangeAspect="1"/>
          </p:cNvPicPr>
          <p:nvPr/>
        </p:nvPicPr>
        <p:blipFill>
          <a:blip r:embed="rId3"/>
          <a:stretch>
            <a:fillRect/>
          </a:stretch>
        </p:blipFill>
        <p:spPr>
          <a:xfrm>
            <a:off x="7350124" y="1722181"/>
            <a:ext cx="1524132" cy="1524132"/>
          </a:xfrm>
          <a:prstGeom prst="rect">
            <a:avLst/>
          </a:prstGeom>
        </p:spPr>
      </p:pic>
      <p:pic>
        <p:nvPicPr>
          <p:cNvPr id="4" name="Picture 3">
            <a:extLst>
              <a:ext uri="{FF2B5EF4-FFF2-40B4-BE49-F238E27FC236}">
                <a16:creationId xmlns:a16="http://schemas.microsoft.com/office/drawing/2014/main" xmlns="" id="{1F7C3A63-DA67-442A-B8C3-C1ED63B617EC}"/>
              </a:ext>
            </a:extLst>
          </p:cNvPr>
          <p:cNvPicPr>
            <a:picLocks noChangeAspect="1"/>
          </p:cNvPicPr>
          <p:nvPr/>
        </p:nvPicPr>
        <p:blipFill>
          <a:blip r:embed="rId4"/>
          <a:stretch>
            <a:fillRect/>
          </a:stretch>
        </p:blipFill>
        <p:spPr>
          <a:xfrm>
            <a:off x="7293514" y="4343782"/>
            <a:ext cx="1524132" cy="1524132"/>
          </a:xfrm>
          <a:prstGeom prst="rect">
            <a:avLst/>
          </a:prstGeom>
        </p:spPr>
      </p:pic>
      <p:pic>
        <p:nvPicPr>
          <p:cNvPr id="5" name="Picture 4">
            <a:extLst>
              <a:ext uri="{FF2B5EF4-FFF2-40B4-BE49-F238E27FC236}">
                <a16:creationId xmlns:a16="http://schemas.microsoft.com/office/drawing/2014/main" xmlns="" id="{F90950A4-EFCE-4034-B3D4-8FFD98C29A48}"/>
              </a:ext>
            </a:extLst>
          </p:cNvPr>
          <p:cNvPicPr>
            <a:picLocks noChangeAspect="1"/>
          </p:cNvPicPr>
          <p:nvPr/>
        </p:nvPicPr>
        <p:blipFill>
          <a:blip r:embed="rId5"/>
          <a:stretch>
            <a:fillRect/>
          </a:stretch>
        </p:blipFill>
        <p:spPr>
          <a:xfrm>
            <a:off x="6477000" y="3048000"/>
            <a:ext cx="1481456" cy="1481456"/>
          </a:xfrm>
          <a:prstGeom prst="rect">
            <a:avLst/>
          </a:prstGeom>
        </p:spPr>
      </p:pic>
    </p:spTree>
    <p:extLst>
      <p:ext uri="{BB962C8B-B14F-4D97-AF65-F5344CB8AC3E}">
        <p14:creationId xmlns:p14="http://schemas.microsoft.com/office/powerpoint/2010/main" val="2442162169"/>
      </p:ext>
    </p:extLst>
  </p:cSld>
  <p:clrMapOvr>
    <a:masterClrMapping/>
  </p:clrMapOvr>
  <p:transition spd="slow">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idx="1"/>
          </p:nvPr>
        </p:nvSpPr>
        <p:spPr>
          <a:xfrm>
            <a:off x="457201" y="1824038"/>
            <a:ext cx="3124200" cy="4162425"/>
          </a:xfrm>
        </p:spPr>
        <p:txBody>
          <a:bodyPr>
            <a:normAutofit/>
          </a:bodyPr>
          <a:lstStyle/>
          <a:p>
            <a:pPr eaLnBrk="1" hangingPunct="1">
              <a:lnSpc>
                <a:spcPct val="80000"/>
              </a:lnSpc>
            </a:pPr>
            <a:r>
              <a:rPr lang="en-US" altLang="en-US" sz="1600" b="1" dirty="0">
                <a:latin typeface="Verdana" panose="020B0604030504040204" pitchFamily="34" charset="0"/>
                <a:ea typeface="Verdana" panose="020B0604030504040204" pitchFamily="34" charset="0"/>
                <a:cs typeface="Verdana" panose="020B0604030504040204" pitchFamily="34" charset="0"/>
              </a:rPr>
              <a:t>Airway inflammation</a:t>
            </a:r>
            <a:r>
              <a:rPr lang="en-US" altLang="en-US" sz="1600" dirty="0">
                <a:latin typeface="Verdana" panose="020B0604030504040204" pitchFamily="34" charset="0"/>
                <a:ea typeface="Verdana" panose="020B0604030504040204" pitchFamily="34" charset="0"/>
                <a:cs typeface="Verdana" panose="020B0604030504040204" pitchFamily="34" charset="0"/>
              </a:rPr>
              <a:t> – the airway lining becomes red, swollen and narrow</a:t>
            </a:r>
          </a:p>
          <a:p>
            <a:pPr eaLnBrk="1" hangingPunct="1">
              <a:lnSpc>
                <a:spcPct val="80000"/>
              </a:lnSpc>
            </a:pPr>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600" b="1" dirty="0">
                <a:latin typeface="Verdana" panose="020B0604030504040204" pitchFamily="34" charset="0"/>
                <a:ea typeface="Verdana" panose="020B0604030504040204" pitchFamily="34" charset="0"/>
                <a:cs typeface="Verdana" panose="020B0604030504040204" pitchFamily="34" charset="0"/>
              </a:rPr>
              <a:t>Bronchoconstriction </a:t>
            </a:r>
            <a:r>
              <a:rPr lang="en-US" altLang="en-US" sz="1600" dirty="0">
                <a:latin typeface="Verdana" panose="020B0604030504040204" pitchFamily="34" charset="0"/>
                <a:ea typeface="Verdana" panose="020B0604030504040204" pitchFamily="34" charset="0"/>
                <a:cs typeface="Verdana" panose="020B0604030504040204" pitchFamily="34" charset="0"/>
              </a:rPr>
              <a:t>– the muscles that encircle the airway tighten/spasm</a:t>
            </a:r>
          </a:p>
          <a:p>
            <a:pPr eaLnBrk="1" hangingPunct="1">
              <a:lnSpc>
                <a:spcPct val="80000"/>
              </a:lnSpc>
            </a:pPr>
            <a:endParaRPr lang="en-US" altLang="en-US" sz="1600"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pPr>
            <a:r>
              <a:rPr lang="en-US" altLang="en-US" sz="1600" b="1" dirty="0">
                <a:latin typeface="Verdana" panose="020B0604030504040204" pitchFamily="34" charset="0"/>
                <a:ea typeface="Verdana" panose="020B0604030504040204" pitchFamily="34" charset="0"/>
                <a:cs typeface="Verdana" panose="020B0604030504040204" pitchFamily="34" charset="0"/>
              </a:rPr>
              <a:t>Airway obstruction –</a:t>
            </a:r>
            <a:r>
              <a:rPr lang="en-US" altLang="en-US" sz="1600" dirty="0">
                <a:latin typeface="Verdana" panose="020B0604030504040204" pitchFamily="34" charset="0"/>
                <a:ea typeface="Verdana" panose="020B0604030504040204" pitchFamily="34" charset="0"/>
                <a:cs typeface="Verdana" panose="020B0604030504040204" pitchFamily="34" charset="0"/>
              </a:rPr>
              <a:t> as the airway tightens and narrows, it can be very difficult to get air in and out of the lungs</a:t>
            </a:r>
          </a:p>
        </p:txBody>
      </p:sp>
      <p:sp>
        <p:nvSpPr>
          <p:cNvPr id="12290" name="Slide Number Placeholder 5"/>
          <p:cNvSpPr>
            <a:spLocks noGrp="1"/>
          </p:cNvSpPr>
          <p:nvPr>
            <p:ph type="sldNum" sz="quarter" idx="12"/>
          </p:nvPr>
        </p:nvSpPr>
        <p:spPr>
          <a:noFill/>
        </p:spPr>
        <p:txBody>
          <a:bodyPr/>
          <a:lstStyle>
            <a:lvl1pPr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hangingPunct="1">
              <a:spcBef>
                <a:spcPct val="0"/>
              </a:spcBef>
              <a:buClrTx/>
              <a:buFontTx/>
              <a:buNone/>
            </a:pPr>
            <a:fld id="{0E256919-6540-4D15-BD69-E00CAC30EF44}" type="slidenum">
              <a:rPr lang="en-US" altLang="en-US" sz="1200" smtClean="0">
                <a:solidFill>
                  <a:srgbClr val="000000"/>
                </a:solidFill>
              </a:rPr>
              <a:pPr eaLnBrk="1" hangingPunct="1">
                <a:spcBef>
                  <a:spcPct val="0"/>
                </a:spcBef>
                <a:buClrTx/>
                <a:buFontTx/>
                <a:buNone/>
              </a:pPr>
              <a:t>8</a:t>
            </a:fld>
            <a:endParaRPr lang="en-US" altLang="en-US" sz="1200">
              <a:solidFill>
                <a:srgbClr val="000000"/>
              </a:solidFill>
            </a:endParaRPr>
          </a:p>
        </p:txBody>
      </p:sp>
      <p:sp>
        <p:nvSpPr>
          <p:cNvPr id="12291" name="Rectangle 2"/>
          <p:cNvSpPr>
            <a:spLocks noGrp="1" noChangeArrowheads="1"/>
          </p:cNvSpPr>
          <p:nvPr>
            <p:ph type="title"/>
          </p:nvPr>
        </p:nvSpPr>
        <p:spPr>
          <a:xfrm>
            <a:off x="609600" y="304800"/>
            <a:ext cx="8001000" cy="1216025"/>
          </a:xfrm>
        </p:spPr>
        <p:txBody>
          <a:bodyPr/>
          <a:lstStyle/>
          <a:p>
            <a:pPr eaLnBrk="1" hangingPunct="1"/>
            <a:r>
              <a:rPr lang="en-US" altLang="en-US" dirty="0"/>
              <a:t>What is happening during </a:t>
            </a:r>
            <a:br>
              <a:rPr lang="en-US" altLang="en-US" dirty="0"/>
            </a:br>
            <a:r>
              <a:rPr lang="en-US" altLang="en-US" dirty="0"/>
              <a:t>an asthma attack?</a:t>
            </a:r>
          </a:p>
        </p:txBody>
      </p:sp>
      <p:sp>
        <p:nvSpPr>
          <p:cNvPr id="12293" name="Rectangle 6"/>
          <p:cNvSpPr>
            <a:spLocks noChangeArrowheads="1"/>
          </p:cNvSpPr>
          <p:nvPr/>
        </p:nvSpPr>
        <p:spPr bwMode="auto">
          <a:xfrm>
            <a:off x="5638800" y="2324100"/>
            <a:ext cx="3124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69900" indent="-469900" eaLnBrk="0" hangingPunct="0">
              <a:spcBef>
                <a:spcPct val="20000"/>
              </a:spcBef>
              <a:buClr>
                <a:schemeClr val="accent2"/>
              </a:buClr>
              <a:buFont typeface="Wingdings" pitchFamily="2" charset="2"/>
              <a:buChar char="o"/>
              <a:defRPr sz="3000">
                <a:solidFill>
                  <a:schemeClr val="tx1"/>
                </a:solidFill>
                <a:latin typeface="Verdana" pitchFamily="34" charset="0"/>
                <a:cs typeface="Arial" charset="0"/>
              </a:defRPr>
            </a:lvl1pPr>
            <a:lvl2pPr marL="742950" indent="-285750" eaLnBrk="0" hangingPunct="0">
              <a:spcBef>
                <a:spcPct val="20000"/>
              </a:spcBef>
              <a:buClr>
                <a:schemeClr val="accent2"/>
              </a:buClr>
              <a:buFont typeface="Wingdings" pitchFamily="2" charset="2"/>
              <a:buChar char="n"/>
              <a:defRPr sz="2600">
                <a:solidFill>
                  <a:schemeClr val="tx1"/>
                </a:solidFill>
                <a:latin typeface="Verdana" pitchFamily="34" charset="0"/>
                <a:cs typeface="Arial" charset="0"/>
              </a:defRPr>
            </a:lvl2pPr>
            <a:lvl3pPr marL="1143000" indent="-228600" eaLnBrk="0" hangingPunct="0">
              <a:spcBef>
                <a:spcPct val="20000"/>
              </a:spcBef>
              <a:buClr>
                <a:schemeClr val="accent2"/>
              </a:buClr>
              <a:buFont typeface="Wingdings" pitchFamily="2" charset="2"/>
              <a:buChar char="o"/>
              <a:defRPr sz="2300">
                <a:solidFill>
                  <a:schemeClr val="tx1"/>
                </a:solidFill>
                <a:latin typeface="Verdana" pitchFamily="34" charset="0"/>
                <a:cs typeface="Arial" charset="0"/>
              </a:defRPr>
            </a:lvl3pPr>
            <a:lvl4pPr marL="1600200" indent="-228600" eaLnBrk="0" hangingPunct="0">
              <a:spcBef>
                <a:spcPct val="20000"/>
              </a:spcBef>
              <a:buClr>
                <a:schemeClr val="accent2"/>
              </a:buClr>
              <a:buFont typeface="Wingdings" pitchFamily="2" charset="2"/>
              <a:buChar char="n"/>
              <a:defRPr sz="2000">
                <a:solidFill>
                  <a:schemeClr val="tx1"/>
                </a:solidFill>
                <a:latin typeface="Verdana" pitchFamily="34" charset="0"/>
                <a:cs typeface="Arial" charset="0"/>
              </a:defRPr>
            </a:lvl4pPr>
            <a:lvl5pPr marL="2057400" indent="-228600" eaLnBrk="0" hangingPunct="0">
              <a:spcBef>
                <a:spcPct val="25000"/>
              </a:spcBef>
              <a:buClr>
                <a:schemeClr val="accent2"/>
              </a:buClr>
              <a:buFont typeface="Wingdings" pitchFamily="2" charset="2"/>
              <a:buChar char="§"/>
              <a:defRPr sz="2000">
                <a:solidFill>
                  <a:schemeClr val="tx1"/>
                </a:solidFill>
                <a:latin typeface="Verdana" pitchFamily="34" charset="0"/>
                <a:cs typeface="Arial" charset="0"/>
              </a:defRPr>
            </a:lvl5pPr>
            <a:lvl6pPr marL="25146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6pPr>
            <a:lvl7pPr marL="29718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7pPr>
            <a:lvl8pPr marL="34290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8pPr>
            <a:lvl9pPr marL="3886200" indent="-228600" eaLnBrk="0" fontAlgn="base" hangingPunct="0">
              <a:spcBef>
                <a:spcPct val="25000"/>
              </a:spcBef>
              <a:spcAft>
                <a:spcPct val="0"/>
              </a:spcAft>
              <a:buClr>
                <a:schemeClr val="accent2"/>
              </a:buClr>
              <a:buFont typeface="Wingdings" pitchFamily="2" charset="2"/>
              <a:buChar char="§"/>
              <a:defRPr sz="2000">
                <a:solidFill>
                  <a:schemeClr val="tx1"/>
                </a:solidFill>
                <a:latin typeface="Verdana" pitchFamily="34" charset="0"/>
                <a:cs typeface="Arial" charset="0"/>
              </a:defRPr>
            </a:lvl9pPr>
          </a:lstStyle>
          <a:p>
            <a:pPr eaLnBrk="1" fontAlgn="base" hangingPunct="1">
              <a:lnSpc>
                <a:spcPct val="80000"/>
              </a:lnSpc>
              <a:spcAft>
                <a:spcPct val="0"/>
              </a:spcAft>
              <a:buClr>
                <a:srgbClr val="0066FF"/>
              </a:buClr>
              <a:buFont typeface="Wingdings" panose="05000000000000000000" pitchFamily="2" charset="2"/>
              <a:buChar char="§"/>
            </a:pPr>
            <a:r>
              <a:rPr lang="en-US" altLang="en-US" sz="1600" b="1" dirty="0">
                <a:solidFill>
                  <a:schemeClr val="tx2"/>
                </a:solidFill>
              </a:rPr>
              <a:t>Airway </a:t>
            </a:r>
            <a:r>
              <a:rPr lang="en-US" altLang="en-US" sz="1600" b="1" dirty="0" err="1">
                <a:solidFill>
                  <a:schemeClr val="tx2"/>
                </a:solidFill>
              </a:rPr>
              <a:t>hyperresponsiveness</a:t>
            </a:r>
            <a:r>
              <a:rPr lang="en-US" altLang="en-US" sz="1600" dirty="0">
                <a:solidFill>
                  <a:schemeClr val="tx2"/>
                </a:solidFill>
              </a:rPr>
              <a:t> – the muscles that encircle the airway respond more vigorously and quickly to smaller amounts of allergens and irritants</a:t>
            </a:r>
          </a:p>
          <a:p>
            <a:pPr eaLnBrk="1" fontAlgn="base" hangingPunct="1">
              <a:lnSpc>
                <a:spcPct val="80000"/>
              </a:lnSpc>
              <a:spcAft>
                <a:spcPct val="0"/>
              </a:spcAft>
              <a:buClr>
                <a:srgbClr val="0066FF"/>
              </a:buClr>
            </a:pPr>
            <a:endParaRPr lang="en-US" altLang="en-US" sz="1600" dirty="0">
              <a:solidFill>
                <a:schemeClr val="tx2"/>
              </a:solidFill>
            </a:endParaRPr>
          </a:p>
          <a:p>
            <a:pPr eaLnBrk="1" fontAlgn="base" hangingPunct="1">
              <a:lnSpc>
                <a:spcPct val="80000"/>
              </a:lnSpc>
              <a:spcAft>
                <a:spcPct val="0"/>
              </a:spcAft>
              <a:buClr>
                <a:srgbClr val="0066FF"/>
              </a:buClr>
              <a:buFont typeface="Wingdings" panose="05000000000000000000" pitchFamily="2" charset="2"/>
              <a:buChar char="§"/>
            </a:pPr>
            <a:r>
              <a:rPr lang="en-US" altLang="en-US" sz="1600" b="1" dirty="0">
                <a:solidFill>
                  <a:schemeClr val="tx2"/>
                </a:solidFill>
              </a:rPr>
              <a:t>Secretions</a:t>
            </a:r>
            <a:r>
              <a:rPr lang="en-US" altLang="en-US" sz="1600" dirty="0">
                <a:solidFill>
                  <a:schemeClr val="tx2"/>
                </a:solidFill>
              </a:rPr>
              <a:t> (mucus production) within the airway lining increases</a:t>
            </a:r>
          </a:p>
        </p:txBody>
      </p:sp>
      <p:pic>
        <p:nvPicPr>
          <p:cNvPr id="12294" name="Picture 7" descr="normal-versus-asthmatic-bronchiol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76400"/>
            <a:ext cx="15351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 descr="normal-versus-asthmatic-bronchiol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800" y="3886200"/>
            <a:ext cx="15097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584925"/>
      </p:ext>
    </p:extLst>
  </p:cSld>
  <p:clrMapOvr>
    <a:masterClrMapping/>
  </p:clrMapOvr>
  <p:transition spd="slow">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BD4C0206-421C-4ACA-8E94-53938AD0C5CA}"/>
              </a:ext>
            </a:extLst>
          </p:cNvPr>
          <p:cNvPicPr>
            <a:picLocks noGrp="1" noChangeAspect="1"/>
          </p:cNvPicPr>
          <p:nvPr>
            <p:ph idx="1"/>
          </p:nvPr>
        </p:nvPicPr>
        <p:blipFill>
          <a:blip r:embed="rId3"/>
          <a:stretch>
            <a:fillRect/>
          </a:stretch>
        </p:blipFill>
        <p:spPr>
          <a:xfrm>
            <a:off x="4642700" y="1752600"/>
            <a:ext cx="1478555" cy="1910802"/>
          </a:xfrm>
          <a:prstGeom prst="rect">
            <a:avLst/>
          </a:prstGeom>
        </p:spPr>
      </p:pic>
      <p:sp>
        <p:nvSpPr>
          <p:cNvPr id="3" name="Slide Number Placeholder 2">
            <a:extLst>
              <a:ext uri="{FF2B5EF4-FFF2-40B4-BE49-F238E27FC236}">
                <a16:creationId xmlns:a16="http://schemas.microsoft.com/office/drawing/2014/main" xmlns="" id="{8966A2B6-86EF-4825-BF79-CF1B428F2893}"/>
              </a:ext>
            </a:extLst>
          </p:cNvPr>
          <p:cNvSpPr>
            <a:spLocks noGrp="1"/>
          </p:cNvSpPr>
          <p:nvPr>
            <p:ph type="sldNum" sz="quarter" idx="12"/>
          </p:nvPr>
        </p:nvSpPr>
        <p:spPr/>
        <p:txBody>
          <a:bodyPr/>
          <a:lstStyle/>
          <a:p>
            <a:pPr>
              <a:defRPr/>
            </a:pPr>
            <a:fld id="{A1AFCAB6-CB67-4A33-B2A3-DCA7AEC4E5B6}" type="slidenum">
              <a:rPr lang="en-US" smtClean="0">
                <a:solidFill>
                  <a:srgbClr val="000000"/>
                </a:solidFill>
              </a:rPr>
              <a:pPr>
                <a:defRPr/>
              </a:pPr>
              <a:t>9</a:t>
            </a:fld>
            <a:endParaRPr lang="en-US">
              <a:solidFill>
                <a:srgbClr val="000000"/>
              </a:solidFill>
            </a:endParaRPr>
          </a:p>
        </p:txBody>
      </p:sp>
      <p:sp>
        <p:nvSpPr>
          <p:cNvPr id="4" name="Title 3">
            <a:extLst>
              <a:ext uri="{FF2B5EF4-FFF2-40B4-BE49-F238E27FC236}">
                <a16:creationId xmlns:a16="http://schemas.microsoft.com/office/drawing/2014/main" xmlns="" id="{2D36A0F2-FBBD-4A5E-840C-5660FF5CC5A4}"/>
              </a:ext>
            </a:extLst>
          </p:cNvPr>
          <p:cNvSpPr>
            <a:spLocks noGrp="1"/>
          </p:cNvSpPr>
          <p:nvPr>
            <p:ph type="title"/>
          </p:nvPr>
        </p:nvSpPr>
        <p:spPr/>
        <p:txBody>
          <a:bodyPr/>
          <a:lstStyle/>
          <a:p>
            <a:r>
              <a:rPr lang="en-US" dirty="0"/>
              <a:t>Asthma triggers at school</a:t>
            </a:r>
          </a:p>
        </p:txBody>
      </p:sp>
      <p:pic>
        <p:nvPicPr>
          <p:cNvPr id="7" name="Picture 6">
            <a:extLst>
              <a:ext uri="{FF2B5EF4-FFF2-40B4-BE49-F238E27FC236}">
                <a16:creationId xmlns:a16="http://schemas.microsoft.com/office/drawing/2014/main" xmlns="" id="{A429D26C-F0A8-4262-ACC7-C870D04BF7B8}"/>
              </a:ext>
            </a:extLst>
          </p:cNvPr>
          <p:cNvPicPr>
            <a:picLocks noChangeAspect="1"/>
          </p:cNvPicPr>
          <p:nvPr/>
        </p:nvPicPr>
        <p:blipFill>
          <a:blip r:embed="rId4"/>
          <a:stretch>
            <a:fillRect/>
          </a:stretch>
        </p:blipFill>
        <p:spPr>
          <a:xfrm>
            <a:off x="6332376" y="2007619"/>
            <a:ext cx="2493046" cy="1946570"/>
          </a:xfrm>
          <a:prstGeom prst="rect">
            <a:avLst/>
          </a:prstGeom>
        </p:spPr>
      </p:pic>
      <p:pic>
        <p:nvPicPr>
          <p:cNvPr id="8" name="Picture 7">
            <a:extLst>
              <a:ext uri="{FF2B5EF4-FFF2-40B4-BE49-F238E27FC236}">
                <a16:creationId xmlns:a16="http://schemas.microsoft.com/office/drawing/2014/main" xmlns="" id="{DE1A63F0-5D0D-4552-9470-8214BF6B33DF}"/>
              </a:ext>
            </a:extLst>
          </p:cNvPr>
          <p:cNvPicPr>
            <a:picLocks noChangeAspect="1"/>
          </p:cNvPicPr>
          <p:nvPr/>
        </p:nvPicPr>
        <p:blipFill>
          <a:blip r:embed="rId5"/>
          <a:stretch>
            <a:fillRect/>
          </a:stretch>
        </p:blipFill>
        <p:spPr>
          <a:xfrm>
            <a:off x="6702393" y="4117150"/>
            <a:ext cx="2059867" cy="2073420"/>
          </a:xfrm>
          <a:prstGeom prst="rect">
            <a:avLst/>
          </a:prstGeom>
        </p:spPr>
      </p:pic>
      <p:pic>
        <p:nvPicPr>
          <p:cNvPr id="9" name="Picture 8">
            <a:extLst>
              <a:ext uri="{FF2B5EF4-FFF2-40B4-BE49-F238E27FC236}">
                <a16:creationId xmlns:a16="http://schemas.microsoft.com/office/drawing/2014/main" xmlns="" id="{1ED45791-BF60-438A-9BD2-BD37F6AE31A3}"/>
              </a:ext>
            </a:extLst>
          </p:cNvPr>
          <p:cNvPicPr>
            <a:picLocks noChangeAspect="1"/>
          </p:cNvPicPr>
          <p:nvPr/>
        </p:nvPicPr>
        <p:blipFill>
          <a:blip r:embed="rId6"/>
          <a:stretch>
            <a:fillRect/>
          </a:stretch>
        </p:blipFill>
        <p:spPr>
          <a:xfrm>
            <a:off x="380609" y="1745390"/>
            <a:ext cx="2398576" cy="1918011"/>
          </a:xfrm>
          <a:prstGeom prst="rect">
            <a:avLst/>
          </a:prstGeom>
        </p:spPr>
      </p:pic>
      <p:pic>
        <p:nvPicPr>
          <p:cNvPr id="12" name="Picture 11">
            <a:extLst>
              <a:ext uri="{FF2B5EF4-FFF2-40B4-BE49-F238E27FC236}">
                <a16:creationId xmlns:a16="http://schemas.microsoft.com/office/drawing/2014/main" xmlns="" id="{3DC8AC93-52DE-4BD9-8571-B80A4A57314B}"/>
              </a:ext>
            </a:extLst>
          </p:cNvPr>
          <p:cNvPicPr>
            <a:picLocks noChangeAspect="1"/>
          </p:cNvPicPr>
          <p:nvPr/>
        </p:nvPicPr>
        <p:blipFill>
          <a:blip r:embed="rId7"/>
          <a:stretch>
            <a:fillRect/>
          </a:stretch>
        </p:blipFill>
        <p:spPr>
          <a:xfrm>
            <a:off x="2904184" y="2509536"/>
            <a:ext cx="1553832" cy="1918011"/>
          </a:xfrm>
          <a:prstGeom prst="rect">
            <a:avLst/>
          </a:prstGeom>
        </p:spPr>
      </p:pic>
      <p:pic>
        <p:nvPicPr>
          <p:cNvPr id="13" name="Picture 12">
            <a:extLst>
              <a:ext uri="{FF2B5EF4-FFF2-40B4-BE49-F238E27FC236}">
                <a16:creationId xmlns:a16="http://schemas.microsoft.com/office/drawing/2014/main" xmlns="" id="{86E701DE-1620-4BEC-9502-23AAF5AD1C92}"/>
              </a:ext>
            </a:extLst>
          </p:cNvPr>
          <p:cNvPicPr>
            <a:picLocks noChangeAspect="1"/>
          </p:cNvPicPr>
          <p:nvPr/>
        </p:nvPicPr>
        <p:blipFill>
          <a:blip r:embed="rId8"/>
          <a:stretch>
            <a:fillRect/>
          </a:stretch>
        </p:blipFill>
        <p:spPr>
          <a:xfrm>
            <a:off x="4790905" y="3784424"/>
            <a:ext cx="1285703" cy="964277"/>
          </a:xfrm>
          <a:prstGeom prst="rect">
            <a:avLst/>
          </a:prstGeom>
        </p:spPr>
      </p:pic>
      <p:pic>
        <p:nvPicPr>
          <p:cNvPr id="14" name="Picture 13">
            <a:extLst>
              <a:ext uri="{FF2B5EF4-FFF2-40B4-BE49-F238E27FC236}">
                <a16:creationId xmlns:a16="http://schemas.microsoft.com/office/drawing/2014/main" xmlns="" id="{DEEA8CBF-5EEA-4502-BD32-71FF2EDEAC66}"/>
              </a:ext>
            </a:extLst>
          </p:cNvPr>
          <p:cNvPicPr>
            <a:picLocks noChangeAspect="1"/>
          </p:cNvPicPr>
          <p:nvPr/>
        </p:nvPicPr>
        <p:blipFill>
          <a:blip r:embed="rId9"/>
          <a:stretch>
            <a:fillRect/>
          </a:stretch>
        </p:blipFill>
        <p:spPr>
          <a:xfrm>
            <a:off x="3386309" y="4869723"/>
            <a:ext cx="2133600" cy="1606379"/>
          </a:xfrm>
          <a:prstGeom prst="rect">
            <a:avLst/>
          </a:prstGeom>
        </p:spPr>
      </p:pic>
      <p:pic>
        <p:nvPicPr>
          <p:cNvPr id="15" name="Picture 14">
            <a:extLst>
              <a:ext uri="{FF2B5EF4-FFF2-40B4-BE49-F238E27FC236}">
                <a16:creationId xmlns:a16="http://schemas.microsoft.com/office/drawing/2014/main" xmlns="" id="{F30F9E89-570F-4A7C-8380-49A470A25567}"/>
              </a:ext>
            </a:extLst>
          </p:cNvPr>
          <p:cNvPicPr>
            <a:picLocks noChangeAspect="1"/>
          </p:cNvPicPr>
          <p:nvPr/>
        </p:nvPicPr>
        <p:blipFill>
          <a:blip r:embed="rId10"/>
          <a:stretch>
            <a:fillRect/>
          </a:stretch>
        </p:blipFill>
        <p:spPr>
          <a:xfrm>
            <a:off x="474133" y="4416661"/>
            <a:ext cx="2286391" cy="1718060"/>
          </a:xfrm>
          <a:prstGeom prst="rect">
            <a:avLst/>
          </a:prstGeom>
        </p:spPr>
      </p:pic>
    </p:spTree>
    <p:extLst>
      <p:ext uri="{BB962C8B-B14F-4D97-AF65-F5344CB8AC3E}">
        <p14:creationId xmlns:p14="http://schemas.microsoft.com/office/powerpoint/2010/main" val="1270591354"/>
      </p:ext>
    </p:extLst>
  </p:cSld>
  <p:clrMapOvr>
    <a:masterClrMapping/>
  </p:clrMapOvr>
  <p:transition spd="slow">
    <p:random/>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1962</TotalTime>
  <Words>3644</Words>
  <Application>Microsoft Office PowerPoint</Application>
  <PresentationFormat>On-screen Show (4:3)</PresentationFormat>
  <Paragraphs>473</Paragraphs>
  <Slides>31</Slides>
  <Notes>29</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Grid</vt:lpstr>
      <vt:lpstr>Rule 59 Protocol General Staff Education </vt:lpstr>
      <vt:lpstr>VISION</vt:lpstr>
      <vt:lpstr>Emergency Response to  Life-Threatening Asthma or Systemic  Allergic Reactions (Anaphylaxis)  (Rule 59 protocol)</vt:lpstr>
      <vt:lpstr>Learning Objectives At the end of this module, the participant will:</vt:lpstr>
      <vt:lpstr>Asthma Facts</vt:lpstr>
      <vt:lpstr> Asthma Management at School</vt:lpstr>
      <vt:lpstr>What Is Asthma?</vt:lpstr>
      <vt:lpstr>What is happening during  an asthma attack?</vt:lpstr>
      <vt:lpstr>Asthma triggers at school</vt:lpstr>
      <vt:lpstr>Asthma Triggers</vt:lpstr>
      <vt:lpstr> What YOU can do to reduce and/or eliminate triggers in your school…</vt:lpstr>
      <vt:lpstr>Signs and Symptoms  of an Asthma Attack</vt:lpstr>
      <vt:lpstr>Rules of Two™</vt:lpstr>
      <vt:lpstr>Quick-relief Inhalers</vt:lpstr>
      <vt:lpstr>Severe Allergic Reaction  (Anaphylaxis)</vt:lpstr>
      <vt:lpstr>Symptoms of Anaphylaxis</vt:lpstr>
      <vt:lpstr>These can trigger an allergic reaction          </vt:lpstr>
      <vt:lpstr>Urticaria – nettle rash or hives</vt:lpstr>
      <vt:lpstr>Red Rash</vt:lpstr>
      <vt:lpstr>swelling</vt:lpstr>
      <vt:lpstr>How a Child Might Describe  an Allergic Reaction</vt:lpstr>
      <vt:lpstr>What Should You Do?</vt:lpstr>
      <vt:lpstr>Auto-injectable Epinephrine</vt:lpstr>
      <vt:lpstr>Epinephrine</vt:lpstr>
      <vt:lpstr>Emergency Response to  Life-Threatening Asthma or Systemic  Allergic Reactions (Anaphylaxis)  (Rule 59 protocol)</vt:lpstr>
      <vt:lpstr>Food Allergy vs. Intolerance</vt:lpstr>
      <vt:lpstr>Celiac Disease</vt:lpstr>
      <vt:lpstr>Students’ Right to Breathe</vt:lpstr>
      <vt:lpstr> Managing &amp; Controlling Asthma or Allergies:   How to Avoid a Breathing Emergency</vt:lpstr>
      <vt:lpstr> Managing &amp; Controlling Asthma or Allergies </vt:lpstr>
      <vt:lpstr>Questions &amp; Answers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AIRE Nebraska (Asthma/Anaphylaxis Intervention, Education &amp; Resources)</dc:title>
  <dc:creator>Owner</dc:creator>
  <cp:lastModifiedBy>Owner</cp:lastModifiedBy>
  <cp:revision>140</cp:revision>
  <cp:lastPrinted>2015-08-07T01:10:15Z</cp:lastPrinted>
  <dcterms:created xsi:type="dcterms:W3CDTF">2015-08-06T20:34:26Z</dcterms:created>
  <dcterms:modified xsi:type="dcterms:W3CDTF">2017-08-11T03:33:24Z</dcterms:modified>
</cp:coreProperties>
</file>