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7772400" cy="1005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20">
          <p15:clr>
            <a:srgbClr val="A4A3A4"/>
          </p15:clr>
        </p15:guide>
        <p15:guide id="2" pos="24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" roundtripDataSignature="AMtx7mjbvUUFa+2kW45lMZ3V1texV3jS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0"/>
    <p:restoredTop sz="94694"/>
  </p:normalViewPr>
  <p:slideViewPr>
    <p:cSldViewPr snapToGrid="0">
      <p:cViewPr>
        <p:scale>
          <a:sx n="120" d="100"/>
          <a:sy n="120" d="100"/>
        </p:scale>
        <p:origin x="1880" y="144"/>
      </p:cViewPr>
      <p:guideLst>
        <p:guide orient="horz" pos="1320"/>
        <p:guide pos="24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01"/>
              </a:spcBef>
              <a:spcAft>
                <a:spcPts val="0"/>
              </a:spcAft>
              <a:buSzPts val="1400"/>
              <a:buNone/>
              <a:defRPr sz="13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1"/>
              </a:spcBef>
              <a:spcAft>
                <a:spcPts val="0"/>
              </a:spcAft>
              <a:buSzPts val="1400"/>
              <a:buNone/>
              <a:defRPr sz="13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01"/>
              </a:spcBef>
              <a:spcAft>
                <a:spcPts val="0"/>
              </a:spcAft>
              <a:buSzPts val="1400"/>
              <a:buNone/>
              <a:defRPr sz="13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01"/>
              </a:spcBef>
              <a:spcAft>
                <a:spcPts val="0"/>
              </a:spcAft>
              <a:buSzPts val="1400"/>
              <a:buNone/>
              <a:defRPr sz="13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01"/>
              </a:spcBef>
              <a:spcAft>
                <a:spcPts val="0"/>
              </a:spcAft>
              <a:buSzPts val="1400"/>
              <a:buNone/>
              <a:defRPr sz="13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" name="Google Shape;2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1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1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5" descr="A picture containing shap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7" descr="Chart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378257" y="651864"/>
            <a:ext cx="6460006" cy="63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378257" y="2164131"/>
            <a:ext cx="6703695" cy="6810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FB3E4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FB3E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50A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0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50A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50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50A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0050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50A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0050A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4" descr="A picture containing shap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178">
          <p15:clr>
            <a:srgbClr val="F26B43"/>
          </p15:clr>
        </p15:guide>
        <p15:guide id="2" pos="299">
          <p15:clr>
            <a:srgbClr val="F26B43"/>
          </p15:clr>
        </p15:guide>
        <p15:guide id="3" pos="46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"/>
          <p:cNvSpPr txBox="1"/>
          <p:nvPr/>
        </p:nvSpPr>
        <p:spPr>
          <a:xfrm>
            <a:off x="401162" y="2438401"/>
            <a:ext cx="4286449" cy="5856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750"/>
              </a:spcBef>
              <a:spcAft>
                <a:spcPts val="0"/>
              </a:spcAft>
              <a:buClr>
                <a:srgbClr val="0050A1"/>
              </a:buClr>
              <a:buSzPts val="1400"/>
              <a:buFont typeface="Arial"/>
              <a:buNone/>
            </a:pPr>
            <a:r>
              <a:rPr lang="en-US" sz="1200" dirty="0">
                <a:solidFill>
                  <a:srgbClr val="0050A1"/>
                </a:solidFill>
                <a:latin typeface="Helvetica" pitchFamily="2" charset="0"/>
              </a:rPr>
              <a:t>Clinical vignette </a:t>
            </a:r>
            <a:r>
              <a:rPr lang="en-US" sz="1200" b="0" i="0" u="none" strike="noStrike" cap="none" dirty="0">
                <a:solidFill>
                  <a:srgbClr val="0050A1"/>
                </a:solidFill>
                <a:latin typeface="Helvetica" pitchFamily="2" charset="0"/>
                <a:sym typeface="Arial"/>
              </a:rPr>
              <a:t>(insert your question prompt)</a:t>
            </a:r>
            <a:endParaRPr sz="1200" dirty="0">
              <a:latin typeface="Helvetica" pitchFamily="2" charset="0"/>
            </a:endParaRPr>
          </a:p>
          <a:p>
            <a:pPr marL="0" marR="0" lvl="0" indent="0" algn="l" rtl="0">
              <a:spcBef>
                <a:spcPts val="750"/>
              </a:spcBef>
              <a:spcAft>
                <a:spcPts val="0"/>
              </a:spcAft>
              <a:buClr>
                <a:srgbClr val="0FB3E4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rgbClr val="0050A1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spcBef>
                <a:spcPts val="750"/>
              </a:spcBef>
              <a:spcAft>
                <a:spcPts val="0"/>
              </a:spcAft>
              <a:buClr>
                <a:srgbClr val="0FB3E4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rgbClr val="0050A1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spcBef>
                <a:spcPts val="750"/>
              </a:spcBef>
              <a:spcAft>
                <a:spcPts val="0"/>
              </a:spcAft>
              <a:buClr>
                <a:srgbClr val="0FB3E4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rgbClr val="0050A1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spcBef>
                <a:spcPts val="750"/>
              </a:spcBef>
              <a:spcAft>
                <a:spcPts val="0"/>
              </a:spcAft>
              <a:buClr>
                <a:srgbClr val="0050A1"/>
              </a:buClr>
              <a:buSzPts val="1400"/>
              <a:buFont typeface="Arial"/>
              <a:buNone/>
            </a:pPr>
            <a:r>
              <a:rPr lang="en-US" sz="1200" dirty="0">
                <a:solidFill>
                  <a:srgbClr val="0050A1"/>
                </a:solidFill>
                <a:latin typeface="Helvetica" pitchFamily="2" charset="0"/>
              </a:rPr>
              <a:t>(multiple choice questions)</a:t>
            </a:r>
            <a:endParaRPr sz="1200" dirty="0">
              <a:latin typeface="Helvetica" pitchFamily="2" charset="0"/>
            </a:endParaRPr>
          </a:p>
          <a:p>
            <a:pPr marL="0" marR="0" lvl="0" indent="0" algn="l" rtl="0">
              <a:spcBef>
                <a:spcPts val="750"/>
              </a:spcBef>
              <a:spcAft>
                <a:spcPts val="0"/>
              </a:spcAft>
              <a:buClr>
                <a:srgbClr val="0FB3E4"/>
              </a:buClr>
              <a:buSzPts val="1400"/>
              <a:buFont typeface="Arial"/>
              <a:buNone/>
            </a:pPr>
            <a:endParaRPr b="0" i="0" u="none" strike="noStrike" cap="none" dirty="0">
              <a:solidFill>
                <a:srgbClr val="0050A1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spcBef>
                <a:spcPts val="750"/>
              </a:spcBef>
              <a:spcAft>
                <a:spcPts val="0"/>
              </a:spcAft>
              <a:buClr>
                <a:srgbClr val="0FB3E4"/>
              </a:buClr>
              <a:buSzPts val="14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spcBef>
                <a:spcPts val="750"/>
              </a:spcBef>
              <a:spcAft>
                <a:spcPts val="0"/>
              </a:spcAft>
              <a:buClr>
                <a:srgbClr val="0FB3E4"/>
              </a:buClr>
              <a:buSzPts val="14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spcBef>
                <a:spcPts val="750"/>
              </a:spcBef>
              <a:spcAft>
                <a:spcPts val="0"/>
              </a:spcAft>
              <a:buClr>
                <a:srgbClr val="0FB3E4"/>
              </a:buClr>
              <a:buSzPts val="14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spcBef>
                <a:spcPts val="750"/>
              </a:spcBef>
              <a:spcAft>
                <a:spcPts val="0"/>
              </a:spcAft>
              <a:buClr>
                <a:srgbClr val="0FB3E4"/>
              </a:buClr>
              <a:buSzPts val="14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spcBef>
                <a:spcPts val="750"/>
              </a:spcBef>
              <a:spcAft>
                <a:spcPts val="0"/>
              </a:spcAft>
              <a:buClr>
                <a:srgbClr val="0FB3E4"/>
              </a:buClr>
              <a:buSzPts val="14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spcBef>
                <a:spcPts val="750"/>
              </a:spcBef>
              <a:spcAft>
                <a:spcPts val="0"/>
              </a:spcAft>
              <a:buClr>
                <a:srgbClr val="0FB3E4"/>
              </a:buClr>
              <a:buSzPts val="14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spcBef>
                <a:spcPts val="750"/>
              </a:spcBef>
              <a:spcAft>
                <a:spcPts val="0"/>
              </a:spcAft>
              <a:buClr>
                <a:srgbClr val="0FB3E4"/>
              </a:buClr>
              <a:buSzPts val="14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spcBef>
                <a:spcPts val="750"/>
              </a:spcBef>
              <a:spcAft>
                <a:spcPts val="0"/>
              </a:spcAft>
              <a:buClr>
                <a:srgbClr val="0FB3E4"/>
              </a:buClr>
              <a:buSzPts val="14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FB3E4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Helvetica" pitchFamily="2" charset="0"/>
              <a:sym typeface="Arial"/>
            </a:endParaRPr>
          </a:p>
        </p:txBody>
      </p:sp>
      <p:sp>
        <p:nvSpPr>
          <p:cNvPr id="25" name="Google Shape;25;p1"/>
          <p:cNvSpPr txBox="1"/>
          <p:nvPr/>
        </p:nvSpPr>
        <p:spPr>
          <a:xfrm>
            <a:off x="372903" y="938169"/>
            <a:ext cx="4182488" cy="230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 dirty="0">
                <a:solidFill>
                  <a:schemeClr val="lt1"/>
                </a:solidFill>
                <a:latin typeface="Helvetica" pitchFamily="2" charset="0"/>
                <a:sym typeface="Arial"/>
              </a:rPr>
              <a:t>Author: </a:t>
            </a:r>
            <a:r>
              <a:rPr lang="en-US" sz="900" b="0" i="0" u="none" strike="noStrike" cap="none" dirty="0">
                <a:solidFill>
                  <a:schemeClr val="lt1"/>
                </a:solidFill>
                <a:latin typeface="Helvetica" pitchFamily="2" charset="0"/>
                <a:sym typeface="Arial"/>
              </a:rPr>
              <a:t>First Name Last Name  </a:t>
            </a:r>
            <a:r>
              <a:rPr lang="en-US" sz="900" b="1" i="0" u="none" strike="noStrike" cap="none" dirty="0">
                <a:solidFill>
                  <a:schemeClr val="lt1"/>
                </a:solidFill>
                <a:latin typeface="Helvetica" pitchFamily="2" charset="0"/>
                <a:sym typeface="Arial"/>
              </a:rPr>
              <a:t>|  Editor: </a:t>
            </a:r>
            <a:r>
              <a:rPr lang="en-US" sz="900" b="0" i="0" u="none" strike="noStrike" cap="none" dirty="0">
                <a:solidFill>
                  <a:schemeClr val="lt1"/>
                </a:solidFill>
                <a:latin typeface="Helvetica" pitchFamily="2" charset="0"/>
                <a:sym typeface="Arial"/>
              </a:rPr>
              <a:t>First Name Last Name </a:t>
            </a:r>
            <a:endParaRPr sz="1200" b="0" i="0" u="none" strike="noStrike" cap="none" dirty="0">
              <a:solidFill>
                <a:schemeClr val="lt1"/>
              </a:solidFill>
              <a:latin typeface="Helvetica" pitchFamily="2" charset="0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Helvetica" pitchFamily="2" charset="0"/>
                <a:sym typeface="Arial"/>
              </a:rPr>
              <a:t> </a:t>
            </a:r>
            <a:endParaRPr dirty="0">
              <a:latin typeface="Helvetica" pitchFamily="2" charset="0"/>
            </a:endParaRPr>
          </a:p>
        </p:txBody>
      </p:sp>
      <p:cxnSp>
        <p:nvCxnSpPr>
          <p:cNvPr id="26" name="Google Shape;26;p1"/>
          <p:cNvCxnSpPr/>
          <p:nvPr/>
        </p:nvCxnSpPr>
        <p:spPr>
          <a:xfrm>
            <a:off x="4973444" y="2103120"/>
            <a:ext cx="0" cy="6494472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" name="Google Shape;27;p1"/>
          <p:cNvSpPr txBox="1"/>
          <p:nvPr/>
        </p:nvSpPr>
        <p:spPr>
          <a:xfrm>
            <a:off x="5178063" y="2103120"/>
            <a:ext cx="2395033" cy="638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b="0" i="0" u="none" strike="noStrike" cap="none" dirty="0">
              <a:solidFill>
                <a:srgbClr val="0050A1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rgbClr val="0050A1"/>
              </a:solidFill>
              <a:latin typeface="Helvetica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b="0" i="0" u="none" strike="noStrike" cap="none" dirty="0">
              <a:solidFill>
                <a:srgbClr val="0050A1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rgbClr val="0050A1"/>
              </a:solidFill>
              <a:latin typeface="Helvetica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b="0" i="0" u="none" strike="noStrike" cap="none" dirty="0">
              <a:solidFill>
                <a:srgbClr val="0050A1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rgbClr val="0050A1"/>
              </a:solidFill>
              <a:latin typeface="Helvetica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b="0" i="0" u="none" strike="noStrike" cap="none" dirty="0">
              <a:solidFill>
                <a:srgbClr val="0050A1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rgbClr val="0050A1"/>
              </a:solidFill>
              <a:latin typeface="Helvetica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b="0" i="0" u="none" strike="noStrike" cap="none" dirty="0">
              <a:solidFill>
                <a:srgbClr val="0050A1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rgbClr val="0050A1"/>
              </a:solidFill>
              <a:latin typeface="Helvetica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50A1"/>
                </a:solidFill>
                <a:latin typeface="Helvetica" pitchFamily="2" charset="0"/>
                <a:sym typeface="Arial"/>
              </a:rPr>
              <a:t>Sidebar where you can elaborate and add photos</a:t>
            </a:r>
            <a:endParaRPr lang="en-US" sz="1100" dirty="0">
              <a:solidFill>
                <a:srgbClr val="0050A1"/>
              </a:solidFill>
              <a:latin typeface="Helvetica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rgbClr val="0050A1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50A1"/>
                </a:solidFill>
                <a:latin typeface="Helvetica" pitchFamily="2" charset="0"/>
              </a:rPr>
              <a:t>Include caption: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0050A1"/>
                </a:solidFill>
                <a:latin typeface="Helvetica" pitchFamily="2" charset="0"/>
              </a:rPr>
              <a:t>Figure/Table 1. Description. Reference photo source.</a:t>
            </a:r>
            <a:endParaRPr sz="900" dirty="0">
              <a:solidFill>
                <a:srgbClr val="0050A1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50A1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50A1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50A1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50A1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50A1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50A1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50A1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50A1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50A1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50A1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50A1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50A1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50A1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50A1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50A1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50A1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50A1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50A1"/>
              </a:solidFill>
              <a:latin typeface="Helvetica" pitchFamily="2" charset="0"/>
              <a:sym typeface="Arial"/>
            </a:endParaRPr>
          </a:p>
        </p:txBody>
      </p:sp>
      <p:sp>
        <p:nvSpPr>
          <p:cNvPr id="28" name="Google Shape;28;p1"/>
          <p:cNvSpPr txBox="1"/>
          <p:nvPr/>
        </p:nvSpPr>
        <p:spPr>
          <a:xfrm>
            <a:off x="5503916" y="937108"/>
            <a:ext cx="2103120" cy="230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lt1"/>
                </a:solidFill>
                <a:latin typeface="Helvetica" pitchFamily="2" charset="0"/>
                <a:sym typeface="Arial"/>
              </a:rPr>
              <a:t>September 2023  |  Vol 16  |  Issue 1</a:t>
            </a:r>
            <a:endParaRPr sz="1200" dirty="0">
              <a:solidFill>
                <a:schemeClr val="lt1"/>
              </a:solidFill>
              <a:latin typeface="Helvetica" pitchFamily="2" charset="0"/>
              <a:sym typeface="Arial"/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C5AA429-A376-5BC0-6DA1-A4773D4702F5}"/>
              </a:ext>
            </a:extLst>
          </p:cNvPr>
          <p:cNvSpPr txBox="1">
            <a:spLocks/>
          </p:cNvSpPr>
          <p:nvPr/>
        </p:nvSpPr>
        <p:spPr bwMode="auto">
          <a:xfrm>
            <a:off x="342953" y="359110"/>
            <a:ext cx="5700005" cy="58011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000" b="1" dirty="0">
                <a:ln w="95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</a:t>
            </a:r>
            <a:r>
              <a:rPr lang="en-US" altLang="en-US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ews Gothic MT" panose="020B0503020103020203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CASE OF THE WEEK</a:t>
            </a:r>
            <a:endParaRPr lang="en-US" altLang="en-US" sz="3000" b="1" dirty="0">
              <a:ln/>
              <a:latin typeface="News Gothic MT" panose="020B0503020103020203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086CDBE-46E0-D3A8-649D-19EB7B72B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016" y="424394"/>
            <a:ext cx="2117833" cy="36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380309-965B-A00D-9DFF-191FF14EA2C8}"/>
              </a:ext>
            </a:extLst>
          </p:cNvPr>
          <p:cNvSpPr txBox="1"/>
          <p:nvPr/>
        </p:nvSpPr>
        <p:spPr>
          <a:xfrm>
            <a:off x="401162" y="1738937"/>
            <a:ext cx="415422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rgbClr val="0FB3E4"/>
                </a:solidFill>
                <a:latin typeface="Helvetica" pitchFamily="2" charset="0"/>
              </a:rPr>
              <a:t>Topic/Headline/Title</a:t>
            </a:r>
            <a:endParaRPr lang="en-US" sz="1700" dirty="0">
              <a:latin typeface="Helvetica" pitchFamily="2" charset="0"/>
            </a:endParaRPr>
          </a:p>
          <a:p>
            <a:pPr algn="ctr"/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"/>
          <p:cNvSpPr txBox="1"/>
          <p:nvPr/>
        </p:nvSpPr>
        <p:spPr>
          <a:xfrm>
            <a:off x="3734955" y="1823493"/>
            <a:ext cx="2922400" cy="6191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B3E4"/>
              </a:buClr>
              <a:buSzPts val="2100"/>
              <a:buFont typeface="Arial"/>
              <a:buNone/>
            </a:pPr>
            <a:r>
              <a:rPr lang="en-US" sz="2100" dirty="0">
                <a:solidFill>
                  <a:srgbClr val="0FB3E4"/>
                </a:solidFill>
                <a:latin typeface="Helvetica" pitchFamily="2" charset="0"/>
                <a:sym typeface="Arial"/>
              </a:rPr>
              <a:t>Treatment</a:t>
            </a:r>
            <a:endParaRPr dirty="0">
              <a:latin typeface="Helvetica" pitchFamily="2" charset="0"/>
            </a:endParaRPr>
          </a:p>
          <a:p>
            <a:pPr marL="0" marR="0" lvl="0" indent="0" algn="l" rtl="0">
              <a:spcBef>
                <a:spcPts val="750"/>
              </a:spcBef>
              <a:spcAft>
                <a:spcPts val="0"/>
              </a:spcAft>
              <a:buClr>
                <a:srgbClr val="0050A1"/>
              </a:buClr>
              <a:buSzPts val="1400"/>
              <a:buFont typeface="Arial"/>
              <a:buNone/>
            </a:pPr>
            <a:r>
              <a:rPr lang="en-US" sz="1100" dirty="0">
                <a:solidFill>
                  <a:srgbClr val="0050A1"/>
                </a:solidFill>
                <a:latin typeface="Helvetica" pitchFamily="2" charset="0"/>
                <a:sym typeface="Arial"/>
              </a:rPr>
              <a:t>Insert your content</a:t>
            </a:r>
            <a:endParaRPr sz="1100" dirty="0">
              <a:latin typeface="Helvetica" pitchFamily="2" charset="0"/>
            </a:endParaRPr>
          </a:p>
          <a:p>
            <a:pPr marL="0" marR="0" lvl="0" indent="0" algn="l" rtl="0">
              <a:spcBef>
                <a:spcPts val="750"/>
              </a:spcBef>
              <a:spcAft>
                <a:spcPts val="0"/>
              </a:spcAft>
              <a:buClr>
                <a:srgbClr val="0FB3E4"/>
              </a:buClr>
              <a:buSzPts val="2100"/>
              <a:buFont typeface="Arial"/>
              <a:buNone/>
            </a:pPr>
            <a:endParaRPr sz="1100" dirty="0">
              <a:solidFill>
                <a:schemeClr val="dk1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spcBef>
                <a:spcPts val="750"/>
              </a:spcBef>
              <a:spcAft>
                <a:spcPts val="0"/>
              </a:spcAft>
              <a:buClr>
                <a:srgbClr val="0FB3E4"/>
              </a:buClr>
              <a:buSzPts val="2100"/>
              <a:buFont typeface="Arial"/>
              <a:buNone/>
            </a:pPr>
            <a:endParaRPr sz="1100" dirty="0">
              <a:solidFill>
                <a:srgbClr val="0FB3E4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FB3E4"/>
              </a:buClr>
              <a:buSzPts val="2100"/>
              <a:buFont typeface="Arial"/>
              <a:buNone/>
            </a:pPr>
            <a:endParaRPr sz="2100" dirty="0">
              <a:solidFill>
                <a:srgbClr val="0FB3E4"/>
              </a:solidFill>
              <a:latin typeface="Helvetica" pitchFamily="2" charset="0"/>
              <a:sym typeface="Arial"/>
            </a:endParaRPr>
          </a:p>
        </p:txBody>
      </p:sp>
      <p:sp>
        <p:nvSpPr>
          <p:cNvPr id="35" name="Google Shape;35;p2"/>
          <p:cNvSpPr txBox="1"/>
          <p:nvPr/>
        </p:nvSpPr>
        <p:spPr>
          <a:xfrm>
            <a:off x="397417" y="937108"/>
            <a:ext cx="643107" cy="230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lt1"/>
                </a:solidFill>
                <a:latin typeface="Helvetica" pitchFamily="2" charset="0"/>
                <a:sym typeface="Arial"/>
              </a:rPr>
              <a:t>Page </a:t>
            </a:r>
            <a:r>
              <a:rPr lang="en-US" sz="900" dirty="0">
                <a:solidFill>
                  <a:schemeClr val="lt1"/>
                </a:solidFill>
                <a:latin typeface="Helvetica" pitchFamily="2" charset="0"/>
              </a:rPr>
              <a:t>2 </a:t>
            </a:r>
            <a:endParaRPr sz="1200" dirty="0">
              <a:solidFill>
                <a:schemeClr val="lt1"/>
              </a:solidFill>
              <a:latin typeface="Helvetica" pitchFamily="2" charset="0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Helvetica" pitchFamily="2" charset="0"/>
                <a:sym typeface="Arial"/>
              </a:rPr>
              <a:t> </a:t>
            </a:r>
            <a:endParaRPr dirty="0">
              <a:latin typeface="Helvetica" pitchFamily="2" charset="0"/>
            </a:endParaRPr>
          </a:p>
        </p:txBody>
      </p:sp>
      <p:sp>
        <p:nvSpPr>
          <p:cNvPr id="37" name="Google Shape;37;p2"/>
          <p:cNvSpPr txBox="1"/>
          <p:nvPr/>
        </p:nvSpPr>
        <p:spPr>
          <a:xfrm>
            <a:off x="397417" y="1823493"/>
            <a:ext cx="2922400" cy="6191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B3E4"/>
              </a:buClr>
              <a:buSzPts val="2100"/>
              <a:buFont typeface="Arial"/>
              <a:buNone/>
            </a:pPr>
            <a:r>
              <a:rPr lang="en-US" sz="2100" dirty="0">
                <a:solidFill>
                  <a:srgbClr val="0FB3E4"/>
                </a:solidFill>
                <a:latin typeface="Helvetica" pitchFamily="2" charset="0"/>
                <a:sym typeface="Arial"/>
              </a:rPr>
              <a:t>Discussion </a:t>
            </a:r>
            <a:endParaRPr dirty="0">
              <a:latin typeface="Helvetica" pitchFamily="2" charset="0"/>
            </a:endParaRPr>
          </a:p>
          <a:p>
            <a:pPr marL="0" marR="0" lvl="0" indent="0" algn="l" rtl="0">
              <a:spcBef>
                <a:spcPts val="750"/>
              </a:spcBef>
              <a:spcAft>
                <a:spcPts val="0"/>
              </a:spcAft>
              <a:buClr>
                <a:srgbClr val="0050A1"/>
              </a:buClr>
              <a:buSzPts val="1400"/>
              <a:buFont typeface="Arial"/>
              <a:buNone/>
            </a:pPr>
            <a:r>
              <a:rPr lang="en-US" sz="1100" dirty="0">
                <a:solidFill>
                  <a:srgbClr val="0050A1"/>
                </a:solidFill>
                <a:latin typeface="Helvetica" pitchFamily="2" charset="0"/>
                <a:sym typeface="Arial"/>
              </a:rPr>
              <a:t>Insert your content</a:t>
            </a:r>
            <a:endParaRPr sz="1100" dirty="0">
              <a:latin typeface="Helvetica" pitchFamily="2" charset="0"/>
            </a:endParaRPr>
          </a:p>
          <a:p>
            <a:pPr marL="0" marR="0" lvl="0" indent="0" algn="l" rtl="0">
              <a:spcBef>
                <a:spcPts val="750"/>
              </a:spcBef>
              <a:spcAft>
                <a:spcPts val="0"/>
              </a:spcAft>
              <a:buClr>
                <a:srgbClr val="0050A1"/>
              </a:buClr>
              <a:buSzPts val="1400"/>
              <a:buFont typeface="Arial"/>
              <a:buNone/>
            </a:pPr>
            <a:r>
              <a:rPr lang="en-US" sz="1100" dirty="0">
                <a:solidFill>
                  <a:srgbClr val="0050A1"/>
                </a:solidFill>
                <a:latin typeface="Helvetica" pitchFamily="2" charset="0"/>
                <a:sym typeface="Arial"/>
              </a:rPr>
              <a:t>(include images, treatment, algorithms, flow charts, etc. as needed)</a:t>
            </a:r>
            <a:endParaRPr sz="1100" dirty="0">
              <a:latin typeface="Helvetica" pitchFamily="2" charset="0"/>
            </a:endParaRPr>
          </a:p>
          <a:p>
            <a:pPr marL="0" marR="0" lvl="0" indent="0" algn="l" rtl="0">
              <a:spcBef>
                <a:spcPts val="750"/>
              </a:spcBef>
              <a:spcAft>
                <a:spcPts val="0"/>
              </a:spcAft>
              <a:buClr>
                <a:srgbClr val="0FB3E4"/>
              </a:buClr>
              <a:buSzPts val="2100"/>
              <a:buFont typeface="Arial"/>
              <a:buNone/>
            </a:pPr>
            <a:endParaRPr sz="1100" dirty="0">
              <a:solidFill>
                <a:schemeClr val="dk1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spcBef>
                <a:spcPts val="750"/>
              </a:spcBef>
              <a:spcAft>
                <a:spcPts val="0"/>
              </a:spcAft>
              <a:buClr>
                <a:srgbClr val="0FB3E4"/>
              </a:buClr>
              <a:buSzPts val="2100"/>
              <a:buFont typeface="Arial"/>
              <a:buNone/>
            </a:pPr>
            <a:endParaRPr sz="1100" dirty="0">
              <a:solidFill>
                <a:srgbClr val="0FB3E4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FB3E4"/>
              </a:buClr>
              <a:buSzPts val="2100"/>
              <a:buFont typeface="Arial"/>
              <a:buNone/>
            </a:pPr>
            <a:endParaRPr sz="2100" dirty="0">
              <a:solidFill>
                <a:srgbClr val="0FB3E4"/>
              </a:solidFill>
              <a:latin typeface="Helvetica" pitchFamily="2" charset="0"/>
              <a:sym typeface="Arial"/>
            </a:endParaRPr>
          </a:p>
        </p:txBody>
      </p:sp>
      <p:cxnSp>
        <p:nvCxnSpPr>
          <p:cNvPr id="7" name="Google Shape;26;p1">
            <a:extLst>
              <a:ext uri="{FF2B5EF4-FFF2-40B4-BE49-F238E27FC236}">
                <a16:creationId xmlns:a16="http://schemas.microsoft.com/office/drawing/2014/main" id="{753FF59C-0C46-B52B-EE60-E86822473903}"/>
              </a:ext>
            </a:extLst>
          </p:cNvPr>
          <p:cNvCxnSpPr/>
          <p:nvPr/>
        </p:nvCxnSpPr>
        <p:spPr>
          <a:xfrm>
            <a:off x="3547718" y="1813413"/>
            <a:ext cx="0" cy="6494472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B395854-EDF4-DBA4-4FA6-74E89AD7A904}"/>
              </a:ext>
            </a:extLst>
          </p:cNvPr>
          <p:cNvSpPr txBox="1">
            <a:spLocks/>
          </p:cNvSpPr>
          <p:nvPr/>
        </p:nvSpPr>
        <p:spPr bwMode="auto">
          <a:xfrm>
            <a:off x="342953" y="359110"/>
            <a:ext cx="5700005" cy="58011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000" b="1" dirty="0">
                <a:ln w="95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</a:t>
            </a:r>
            <a:r>
              <a:rPr lang="en-US" altLang="en-US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ews Gothic MT" panose="020B0503020103020203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CASE OF THE WEEK</a:t>
            </a:r>
            <a:endParaRPr lang="en-US" altLang="en-US" sz="3000" b="1" dirty="0">
              <a:ln/>
              <a:latin typeface="News Gothic MT" panose="020B0503020103020203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2" name="Google Shape;35;p2">
            <a:extLst>
              <a:ext uri="{FF2B5EF4-FFF2-40B4-BE49-F238E27FC236}">
                <a16:creationId xmlns:a16="http://schemas.microsoft.com/office/drawing/2014/main" id="{3E2EE1D7-CB98-B872-9A1D-964890D20E0B}"/>
              </a:ext>
            </a:extLst>
          </p:cNvPr>
          <p:cNvSpPr txBox="1"/>
          <p:nvPr/>
        </p:nvSpPr>
        <p:spPr>
          <a:xfrm>
            <a:off x="1323900" y="936536"/>
            <a:ext cx="232524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accent4"/>
                </a:solidFill>
                <a:latin typeface="Helvetica" pitchFamily="2" charset="0"/>
                <a:sym typeface="Arial"/>
              </a:rPr>
              <a:t>TOPIC</a:t>
            </a:r>
            <a:endParaRPr sz="1050" dirty="0">
              <a:solidFill>
                <a:schemeClr val="accent4"/>
              </a:solidFill>
              <a:latin typeface="Helvetica" pitchFamily="2" charset="0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accent4"/>
                </a:solidFill>
                <a:latin typeface="Helvetica" pitchFamily="2" charset="0"/>
                <a:sym typeface="Arial"/>
              </a:rPr>
              <a:t> </a:t>
            </a:r>
            <a:endParaRPr sz="1050" dirty="0">
              <a:solidFill>
                <a:schemeClr val="accent4"/>
              </a:solidFill>
              <a:latin typeface="Helvetica" pitchFamily="2" charset="0"/>
            </a:endParaRPr>
          </a:p>
        </p:txBody>
      </p:sp>
      <p:pic>
        <p:nvPicPr>
          <p:cNvPr id="15" name="Picture 4" descr="Broward Health Logo | Thermal Concepts Inc. Davie, Florida">
            <a:extLst>
              <a:ext uri="{FF2B5EF4-FFF2-40B4-BE49-F238E27FC236}">
                <a16:creationId xmlns:a16="http://schemas.microsoft.com/office/drawing/2014/main" id="{AC8264BC-2B84-02C5-9EA7-F55248B62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482" y="122864"/>
            <a:ext cx="943871" cy="71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8;p1">
            <a:extLst>
              <a:ext uri="{FF2B5EF4-FFF2-40B4-BE49-F238E27FC236}">
                <a16:creationId xmlns:a16="http://schemas.microsoft.com/office/drawing/2014/main" id="{F65C91D1-E0A4-4AFC-55FC-7D4804EF5449}"/>
              </a:ext>
            </a:extLst>
          </p:cNvPr>
          <p:cNvSpPr txBox="1"/>
          <p:nvPr/>
        </p:nvSpPr>
        <p:spPr>
          <a:xfrm>
            <a:off x="5503916" y="937108"/>
            <a:ext cx="2103120" cy="230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lt1"/>
                </a:solidFill>
                <a:latin typeface="Helvetica" pitchFamily="2" charset="0"/>
                <a:sym typeface="Arial"/>
              </a:rPr>
              <a:t>September 2023  |  Vol 16  |  Issue 1</a:t>
            </a:r>
            <a:endParaRPr sz="1200" dirty="0">
              <a:solidFill>
                <a:schemeClr val="lt1"/>
              </a:solidFill>
              <a:latin typeface="Helvetica" pitchFamily="2" charset="0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"/>
          <p:cNvSpPr txBox="1"/>
          <p:nvPr/>
        </p:nvSpPr>
        <p:spPr>
          <a:xfrm>
            <a:off x="395412" y="1816784"/>
            <a:ext cx="4008421" cy="6854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B3E4"/>
              </a:buClr>
              <a:buSzPts val="2100"/>
              <a:buFont typeface="Arial"/>
              <a:buNone/>
            </a:pPr>
            <a:r>
              <a:rPr lang="en-US" sz="2100" dirty="0">
                <a:solidFill>
                  <a:srgbClr val="0FB3E4"/>
                </a:solidFill>
                <a:latin typeface="Helvetica" pitchFamily="2" charset="0"/>
                <a:sym typeface="Arial"/>
              </a:rPr>
              <a:t>Section title </a:t>
            </a:r>
            <a:endParaRPr sz="1400" dirty="0">
              <a:solidFill>
                <a:schemeClr val="dk1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spcBef>
                <a:spcPts val="750"/>
              </a:spcBef>
              <a:spcAft>
                <a:spcPts val="0"/>
              </a:spcAft>
              <a:buClr>
                <a:srgbClr val="0FB3E4"/>
              </a:buClr>
              <a:buSzPts val="14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  <a:latin typeface="Helvetica" pitchFamily="2" charset="0"/>
                <a:sym typeface="Arial"/>
              </a:rPr>
              <a:t>Insert additional text or figure (table, chart) with caption </a:t>
            </a:r>
          </a:p>
          <a:p>
            <a:pPr marL="0" marR="0" lvl="0" indent="0" algn="l" rtl="0">
              <a:spcBef>
                <a:spcPts val="750"/>
              </a:spcBef>
              <a:spcAft>
                <a:spcPts val="0"/>
              </a:spcAft>
              <a:buClr>
                <a:srgbClr val="0FB3E4"/>
              </a:buClr>
              <a:buSzPts val="1400"/>
              <a:buFont typeface="Arial"/>
              <a:buNone/>
            </a:pPr>
            <a:endParaRPr sz="1100" dirty="0">
              <a:solidFill>
                <a:schemeClr val="dk1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spcBef>
                <a:spcPts val="750"/>
              </a:spcBef>
              <a:spcAft>
                <a:spcPts val="0"/>
              </a:spcAft>
              <a:buClr>
                <a:srgbClr val="0FB3E4"/>
              </a:buClr>
              <a:buSzPts val="1400"/>
              <a:buFont typeface="Arial"/>
              <a:buNone/>
            </a:pPr>
            <a:endParaRPr sz="1100" dirty="0">
              <a:solidFill>
                <a:schemeClr val="dk1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spcBef>
                <a:spcPts val="750"/>
              </a:spcBef>
              <a:spcAft>
                <a:spcPts val="0"/>
              </a:spcAft>
              <a:buClr>
                <a:srgbClr val="0FB3E4"/>
              </a:buClr>
              <a:buSzPts val="1400"/>
              <a:buFont typeface="Arial"/>
              <a:buNone/>
            </a:pPr>
            <a:endParaRPr sz="1100" dirty="0">
              <a:solidFill>
                <a:schemeClr val="dk1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spcBef>
                <a:spcPts val="750"/>
              </a:spcBef>
              <a:spcAft>
                <a:spcPts val="0"/>
              </a:spcAft>
              <a:buClr>
                <a:srgbClr val="0FB3E4"/>
              </a:buClr>
              <a:buSzPts val="1400"/>
              <a:buFont typeface="Arial"/>
              <a:buNone/>
            </a:pPr>
            <a:endParaRPr sz="1100" dirty="0">
              <a:solidFill>
                <a:schemeClr val="dk1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spcBef>
                <a:spcPts val="750"/>
              </a:spcBef>
              <a:spcAft>
                <a:spcPts val="0"/>
              </a:spcAft>
              <a:buClr>
                <a:srgbClr val="0FB3E4"/>
              </a:buClr>
              <a:buSzPts val="1400"/>
              <a:buFont typeface="Arial"/>
              <a:buNone/>
            </a:pPr>
            <a:endParaRPr sz="1100" dirty="0">
              <a:solidFill>
                <a:schemeClr val="dk1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B3E4"/>
              </a:buClr>
              <a:buSzPts val="1800"/>
              <a:buFont typeface="Arial"/>
              <a:buNone/>
            </a:pPr>
            <a:endParaRPr lang="en-US" sz="1800" b="1" dirty="0">
              <a:solidFill>
                <a:srgbClr val="0FB3E4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B3E4"/>
              </a:buClr>
              <a:buSzPts val="1800"/>
              <a:buFont typeface="Arial"/>
              <a:buNone/>
            </a:pPr>
            <a:endParaRPr lang="en-US" sz="1800" b="1" dirty="0">
              <a:solidFill>
                <a:srgbClr val="0FB3E4"/>
              </a:solidFill>
              <a:latin typeface="Helvetica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B3E4"/>
              </a:buClr>
              <a:buSzPts val="1800"/>
              <a:buFont typeface="Arial"/>
              <a:buNone/>
            </a:pPr>
            <a:endParaRPr lang="en-US" sz="1800" b="1" dirty="0">
              <a:solidFill>
                <a:srgbClr val="0FB3E4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B3E4"/>
              </a:buClr>
              <a:buSzPts val="1800"/>
              <a:buFont typeface="Arial"/>
              <a:buNone/>
            </a:pPr>
            <a:endParaRPr lang="en-US" sz="1800" b="1" dirty="0">
              <a:solidFill>
                <a:srgbClr val="0FB3E4"/>
              </a:solidFill>
              <a:latin typeface="Helvetica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B3E4"/>
              </a:buClr>
              <a:buSzPts val="1800"/>
              <a:buFont typeface="Arial"/>
              <a:buNone/>
            </a:pPr>
            <a:endParaRPr lang="en-US" sz="1800" b="1" dirty="0">
              <a:solidFill>
                <a:srgbClr val="0FB3E4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B3E4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rgbClr val="0FB3E4"/>
                </a:solidFill>
                <a:latin typeface="Helvetica" pitchFamily="2" charset="0"/>
                <a:sym typeface="Arial"/>
              </a:rPr>
              <a:t>Take Home Points</a:t>
            </a:r>
            <a:endParaRPr dirty="0">
              <a:latin typeface="Helvetica" pitchFamily="2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B3E4"/>
              </a:buClr>
              <a:buSzPts val="1800"/>
              <a:buFont typeface="Arial" panose="020B0604020202020204" pitchFamily="34" charset="0"/>
              <a:buChar char="•"/>
            </a:pPr>
            <a:endParaRPr sz="1100" b="1" u="sng" dirty="0">
              <a:solidFill>
                <a:srgbClr val="0070C0"/>
              </a:solidFill>
              <a:latin typeface="Helvetica" pitchFamily="2" charset="0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A1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0050A1"/>
                </a:solidFill>
                <a:latin typeface="Helvetica" pitchFamily="2" charset="0"/>
                <a:sym typeface="Arial"/>
              </a:rPr>
              <a:t>Add </a:t>
            </a:r>
            <a:r>
              <a:rPr lang="en-US" sz="1100" b="1" dirty="0">
                <a:solidFill>
                  <a:srgbClr val="0050A1"/>
                </a:solidFill>
                <a:latin typeface="Helvetica" pitchFamily="2" charset="0"/>
              </a:rPr>
              <a:t>bullets </a:t>
            </a:r>
            <a:endParaRPr sz="1100" dirty="0">
              <a:latin typeface="Helvetica" pitchFamily="2" charset="0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FB3E4"/>
              </a:buClr>
              <a:buSzPts val="1400"/>
              <a:buFont typeface="Arial" panose="020B0604020202020204" pitchFamily="34" charset="0"/>
              <a:buChar char="•"/>
            </a:pPr>
            <a:endParaRPr sz="1100" dirty="0">
              <a:solidFill>
                <a:schemeClr val="dk1"/>
              </a:solidFill>
              <a:latin typeface="Helvetica" pitchFamily="2" charset="0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FB3E4"/>
              </a:buClr>
              <a:buSzPts val="1400"/>
              <a:buFont typeface="Arial" panose="020B0604020202020204" pitchFamily="34" charset="0"/>
              <a:buChar char="•"/>
            </a:pPr>
            <a:endParaRPr sz="1100" dirty="0">
              <a:solidFill>
                <a:schemeClr val="dk1"/>
              </a:solidFill>
              <a:latin typeface="Helvetica" pitchFamily="2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FB3E4"/>
              </a:buClr>
              <a:buSzPts val="1400"/>
              <a:buFont typeface="Arial"/>
              <a:buNone/>
            </a:pPr>
            <a:endParaRPr sz="1400" dirty="0">
              <a:solidFill>
                <a:schemeClr val="dk1"/>
              </a:solidFill>
              <a:latin typeface="Helvetica" pitchFamily="2" charset="0"/>
              <a:sym typeface="Arial"/>
            </a:endParaRPr>
          </a:p>
        </p:txBody>
      </p:sp>
      <p:sp>
        <p:nvSpPr>
          <p:cNvPr id="43" name="Google Shape;43;p3"/>
          <p:cNvSpPr txBox="1"/>
          <p:nvPr/>
        </p:nvSpPr>
        <p:spPr>
          <a:xfrm>
            <a:off x="4984131" y="1804306"/>
            <a:ext cx="2508082" cy="518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Helvetica" pitchFamily="2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Helvetica" pitchFamily="2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Helvetica" pitchFamily="2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Helvetica" pitchFamily="2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Helvetica" pitchFamily="2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Helvetica" pitchFamily="2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FB3E4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About the Author</a:t>
            </a:r>
            <a:endParaRPr lang="en-US" sz="1200" dirty="0">
              <a:solidFill>
                <a:schemeClr val="dk1"/>
              </a:solidFill>
              <a:latin typeface="Helvetica" pitchFamily="2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Insert brief caption introducing yourself (name, school/year, desired specialty)</a:t>
            </a:r>
            <a:endParaRPr sz="900" dirty="0">
              <a:solidFill>
                <a:schemeClr val="dk1"/>
              </a:solidFill>
              <a:latin typeface="Helvetica" pitchFamily="2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Helvetica" pitchFamily="2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FB3E4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References</a:t>
            </a:r>
            <a:endParaRPr sz="1200" dirty="0">
              <a:latin typeface="Helvetica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tx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Use APA formatting. Include citations within the discussion and treatment sections.</a:t>
            </a:r>
            <a:endParaRPr sz="800" dirty="0">
              <a:solidFill>
                <a:schemeClr val="tx1"/>
              </a:solidFill>
              <a:latin typeface="Helvetica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Helvetica" pitchFamily="2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Helvetica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5406008" y="1890040"/>
            <a:ext cx="1697687" cy="1551368"/>
          </a:xfrm>
          <a:prstGeom prst="rect">
            <a:avLst/>
          </a:prstGeom>
          <a:solidFill>
            <a:srgbClr val="0FB3E4"/>
          </a:solidFill>
          <a:ln>
            <a:noFill/>
          </a:ln>
        </p:spPr>
        <p:txBody>
          <a:bodyPr spcFirstLastPara="1" wrap="square" lIns="91440" tIns="45700" rIns="91425" bIns="45700" anchor="ctr" anchorCtr="0">
            <a:noAutofit/>
          </a:bodyPr>
          <a:lstStyle/>
          <a:p>
            <a:pPr lvl="2" algn="ctr"/>
            <a:r>
              <a:rPr lang="en-US" sz="1800" dirty="0">
                <a:solidFill>
                  <a:schemeClr val="lt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Insert headshot in this space</a:t>
            </a:r>
            <a:endParaRPr dirty="0">
              <a:latin typeface="Helvetica" pitchFamily="2" charset="0"/>
            </a:endParaRPr>
          </a:p>
        </p:txBody>
      </p:sp>
      <p:sp>
        <p:nvSpPr>
          <p:cNvPr id="46" name="Google Shape;46;p3"/>
          <p:cNvSpPr txBox="1"/>
          <p:nvPr/>
        </p:nvSpPr>
        <p:spPr>
          <a:xfrm>
            <a:off x="395413" y="938170"/>
            <a:ext cx="592559" cy="229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lt1"/>
                </a:solidFill>
                <a:latin typeface="Helvetica" pitchFamily="2" charset="0"/>
                <a:sym typeface="Arial"/>
              </a:rPr>
              <a:t>Page 3</a:t>
            </a:r>
            <a:endParaRPr sz="1200" dirty="0">
              <a:solidFill>
                <a:schemeClr val="dk1"/>
              </a:solidFill>
              <a:latin typeface="Helvetica" pitchFamily="2" charset="0"/>
              <a:sym typeface="Arial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3608BBF-F7F2-5A53-E8A0-1BAC40AD940D}"/>
              </a:ext>
            </a:extLst>
          </p:cNvPr>
          <p:cNvSpPr txBox="1">
            <a:spLocks/>
          </p:cNvSpPr>
          <p:nvPr/>
        </p:nvSpPr>
        <p:spPr bwMode="auto">
          <a:xfrm>
            <a:off x="342953" y="359110"/>
            <a:ext cx="5700005" cy="58011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000" b="1" dirty="0">
                <a:ln w="95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</a:t>
            </a:r>
            <a:r>
              <a:rPr lang="en-US" altLang="en-US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ews Gothic MT" panose="020B0503020103020203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CASE OF THE WEEK</a:t>
            </a:r>
            <a:endParaRPr lang="en-US" altLang="en-US" sz="3000" b="1" dirty="0">
              <a:ln/>
              <a:latin typeface="News Gothic MT" panose="020B0503020103020203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7FCD8C-9369-F4D4-26D2-79AA1161519C}"/>
              </a:ext>
            </a:extLst>
          </p:cNvPr>
          <p:cNvSpPr txBox="1"/>
          <p:nvPr/>
        </p:nvSpPr>
        <p:spPr>
          <a:xfrm>
            <a:off x="395413" y="9112469"/>
            <a:ext cx="3724642" cy="746234"/>
          </a:xfrm>
          <a:prstGeom prst="rect">
            <a:avLst/>
          </a:prstGeom>
          <a:solidFill>
            <a:srgbClr val="005297"/>
          </a:solidFill>
        </p:spPr>
        <p:txBody>
          <a:bodyPr wrap="square" rtlCol="0" anchor="ctr">
            <a:no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Faculty Editors | Meena Hierholzer, DO &amp; Jason Mansour, MD</a:t>
            </a:r>
          </a:p>
          <a:p>
            <a:r>
              <a:rPr lang="en-US" sz="1000" dirty="0">
                <a:solidFill>
                  <a:schemeClr val="bg1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Managing Editor | January Moore, DO</a:t>
            </a:r>
          </a:p>
        </p:txBody>
      </p:sp>
      <p:sp>
        <p:nvSpPr>
          <p:cNvPr id="10" name="Google Shape;35;p2">
            <a:extLst>
              <a:ext uri="{FF2B5EF4-FFF2-40B4-BE49-F238E27FC236}">
                <a16:creationId xmlns:a16="http://schemas.microsoft.com/office/drawing/2014/main" id="{6110EAFE-2919-EB47-102C-4457C6078A18}"/>
              </a:ext>
            </a:extLst>
          </p:cNvPr>
          <p:cNvSpPr txBox="1"/>
          <p:nvPr/>
        </p:nvSpPr>
        <p:spPr>
          <a:xfrm>
            <a:off x="1325880" y="932688"/>
            <a:ext cx="232524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accent4"/>
                </a:solidFill>
                <a:latin typeface="Helvetica" pitchFamily="2" charset="0"/>
                <a:sym typeface="Arial"/>
              </a:rPr>
              <a:t>TOPIC</a:t>
            </a:r>
            <a:endParaRPr sz="1050" dirty="0">
              <a:solidFill>
                <a:schemeClr val="accent4"/>
              </a:solidFill>
              <a:latin typeface="Helvetica" pitchFamily="2" charset="0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accent4"/>
                </a:solidFill>
                <a:latin typeface="Helvetica" pitchFamily="2" charset="0"/>
                <a:sym typeface="Arial"/>
              </a:rPr>
              <a:t> </a:t>
            </a:r>
            <a:endParaRPr sz="1050" dirty="0">
              <a:solidFill>
                <a:schemeClr val="accent4"/>
              </a:solidFill>
              <a:latin typeface="Helvetica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F5675F-9A93-1D1A-3570-047E2BC6B59A}"/>
              </a:ext>
            </a:extLst>
          </p:cNvPr>
          <p:cNvGrpSpPr/>
          <p:nvPr/>
        </p:nvGrpSpPr>
        <p:grpSpPr>
          <a:xfrm>
            <a:off x="5294546" y="6801532"/>
            <a:ext cx="2396955" cy="2130171"/>
            <a:chOff x="5294546" y="6801532"/>
            <a:chExt cx="2396955" cy="21301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1C4669E-210F-6FF9-0854-39735826B0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2000"/>
                      </a14:imgEffect>
                      <a14:imgEffect>
                        <a14:brightnessContrast bright="-16000" contrast="65000"/>
                      </a14:imgEffect>
                    </a14:imgLayer>
                  </a14:imgProps>
                </a:ext>
              </a:extLst>
            </a:blip>
            <a:srcRect l="2321" t="6793" r="4328" b="1509"/>
            <a:stretch/>
          </p:blipFill>
          <p:spPr>
            <a:xfrm>
              <a:off x="5294546" y="6801532"/>
              <a:ext cx="1841807" cy="1869501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EF3A3E1-0AAA-EC10-9646-9CECB5F35787}"/>
                </a:ext>
              </a:extLst>
            </p:cNvPr>
            <p:cNvSpPr txBox="1"/>
            <p:nvPr/>
          </p:nvSpPr>
          <p:spPr>
            <a:xfrm>
              <a:off x="5770892" y="8654704"/>
              <a:ext cx="1920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5"/>
                  </a:solidFill>
                  <a:latin typeface="Helvetica" pitchFamily="2" charset="0"/>
                </a:rPr>
                <a:t>@</a:t>
              </a:r>
              <a:r>
                <a:rPr lang="en-US" sz="1200" dirty="0" err="1">
                  <a:solidFill>
                    <a:schemeClr val="accent5"/>
                  </a:solidFill>
                  <a:latin typeface="Helvetica" pitchFamily="2" charset="0"/>
                </a:rPr>
                <a:t>browardem</a:t>
              </a:r>
              <a:endParaRPr lang="en-US" sz="1200" dirty="0">
                <a:solidFill>
                  <a:schemeClr val="accent5"/>
                </a:solidFill>
                <a:latin typeface="Helvetica" pitchFamily="2" charset="0"/>
              </a:endParaRPr>
            </a:p>
          </p:txBody>
        </p:sp>
        <p:pic>
          <p:nvPicPr>
            <p:cNvPr id="3074" name="Picture 2" descr="Instagram Logo transparent PNG - StickPNG">
              <a:extLst>
                <a:ext uri="{FF2B5EF4-FFF2-40B4-BE49-F238E27FC236}">
                  <a16:creationId xmlns:a16="http://schemas.microsoft.com/office/drawing/2014/main" id="{D28F773A-642D-6DF1-033D-34BE521CC1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4648" y="8688788"/>
              <a:ext cx="201446" cy="201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6" name="Picture 4" descr="Broward Health Logo | Thermal Concepts Inc. Davie, Florida">
            <a:extLst>
              <a:ext uri="{FF2B5EF4-FFF2-40B4-BE49-F238E27FC236}">
                <a16:creationId xmlns:a16="http://schemas.microsoft.com/office/drawing/2014/main" id="{5F976794-D9BE-5B16-6658-8D01E1D09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482" y="122864"/>
            <a:ext cx="943871" cy="71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8;p1">
            <a:extLst>
              <a:ext uri="{FF2B5EF4-FFF2-40B4-BE49-F238E27FC236}">
                <a16:creationId xmlns:a16="http://schemas.microsoft.com/office/drawing/2014/main" id="{71E0737A-9B54-0E22-23F2-5DAAF5DE78C2}"/>
              </a:ext>
            </a:extLst>
          </p:cNvPr>
          <p:cNvSpPr txBox="1"/>
          <p:nvPr/>
        </p:nvSpPr>
        <p:spPr>
          <a:xfrm>
            <a:off x="5503916" y="937108"/>
            <a:ext cx="2103120" cy="230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lt1"/>
                </a:solidFill>
                <a:latin typeface="Helvetica" pitchFamily="2" charset="0"/>
                <a:sym typeface="Arial"/>
              </a:rPr>
              <a:t>September 2023  |  Vol 16  |  Issue 1</a:t>
            </a:r>
            <a:endParaRPr sz="1200" dirty="0">
              <a:solidFill>
                <a:schemeClr val="lt1"/>
              </a:solidFill>
              <a:latin typeface="Helvetica" pitchFamily="2" charset="0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8725</TotalTime>
  <Words>204</Words>
  <Application>Microsoft Macintosh PowerPoint</Application>
  <PresentationFormat>Custom</PresentationFormat>
  <Paragraphs>98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Helvetica</vt:lpstr>
      <vt:lpstr>Helvetica Neue</vt:lpstr>
      <vt:lpstr>News Gothic MT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Brunson, Caitlyn E</dc:creator>
  <cp:lastModifiedBy>Moore, January F</cp:lastModifiedBy>
  <cp:revision>14</cp:revision>
  <dcterms:created xsi:type="dcterms:W3CDTF">2020-03-10T16:24:52Z</dcterms:created>
  <dcterms:modified xsi:type="dcterms:W3CDTF">2023-09-08T18:48:33Z</dcterms:modified>
</cp:coreProperties>
</file>