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38" r:id="rId2"/>
    <p:sldId id="342" r:id="rId3"/>
    <p:sldId id="343" r:id="rId4"/>
    <p:sldId id="344" r:id="rId5"/>
    <p:sldId id="345" r:id="rId6"/>
    <p:sldId id="349" r:id="rId7"/>
    <p:sldId id="350" r:id="rId8"/>
    <p:sldId id="346" r:id="rId9"/>
    <p:sldId id="347" r:id="rId10"/>
    <p:sldId id="348" r:id="rId11"/>
    <p:sldId id="352" r:id="rId12"/>
    <p:sldId id="359" r:id="rId13"/>
    <p:sldId id="353"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Lst>
  <p:sldSz cx="9144000" cy="6858000" type="screen4x3"/>
  <p:notesSz cx="6985000" cy="92837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ey Estes (TR/TALENT/C&amp;CM, Chicago (71 South Wacker Drive))" initials="SE(C(SWD" lastIdx="1" clrIdx="0">
    <p:extLst>
      <p:ext uri="{19B8F6BF-5375-455C-9EA6-DF929625EA0E}">
        <p15:presenceInfo xmlns:p15="http://schemas.microsoft.com/office/powerpoint/2012/main" userId="S-1-5-21-4255863253-1233835171-2685878428-240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3A7"/>
    <a:srgbClr val="5D6975"/>
    <a:srgbClr val="394657"/>
    <a:srgbClr val="8FFFD3"/>
    <a:srgbClr val="A983B3"/>
    <a:srgbClr val="C8D7DF"/>
    <a:srgbClr val="C0C0C0"/>
    <a:srgbClr val="702082"/>
    <a:srgbClr val="D8D7DF"/>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68" autoAdjust="0"/>
    <p:restoredTop sz="83842" autoAdjust="0"/>
  </p:normalViewPr>
  <p:slideViewPr>
    <p:cSldViewPr snapToGrid="0" showGuides="1">
      <p:cViewPr varScale="1">
        <p:scale>
          <a:sx n="91" d="100"/>
          <a:sy n="91" d="100"/>
        </p:scale>
        <p:origin x="2808" y="90"/>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notesTextViewPr>
    <p:cViewPr>
      <p:scale>
        <a:sx n="100" d="100"/>
        <a:sy n="100" d="100"/>
      </p:scale>
      <p:origin x="0" y="0"/>
    </p:cViewPr>
  </p:notesTextViewPr>
  <p:sorterViewPr>
    <p:cViewPr>
      <p:scale>
        <a:sx n="95" d="100"/>
        <a:sy n="95" d="100"/>
      </p:scale>
      <p:origin x="0" y="0"/>
    </p:cViewPr>
  </p:sorterViewPr>
  <p:notesViewPr>
    <p:cSldViewPr snapToGrid="0">
      <p:cViewPr>
        <p:scale>
          <a:sx n="40" d="100"/>
          <a:sy n="40" d="100"/>
        </p:scale>
        <p:origin x="2837" y="3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A4CC8-A4F1-4C26-91CE-B6DD8A628315}" type="doc">
      <dgm:prSet loTypeId="urn:microsoft.com/office/officeart/2005/8/layout/matrix1" loCatId="matrix" qsTypeId="urn:microsoft.com/office/officeart/2005/8/quickstyle/simple2" qsCatId="simple" csTypeId="urn:microsoft.com/office/officeart/2005/8/colors/accent1_3" csCatId="accent1" phldr="1"/>
      <dgm:spPr/>
      <dgm:t>
        <a:bodyPr/>
        <a:lstStyle/>
        <a:p>
          <a:endParaRPr lang="en-US"/>
        </a:p>
      </dgm:t>
    </dgm:pt>
    <dgm:pt modelId="{4AA6C311-D6D0-4928-A0DE-36FE3ACC4EA9}">
      <dgm:prSet phldrT="[Text]"/>
      <dgm:spPr/>
      <dgm:t>
        <a:bodyPr/>
        <a:lstStyle/>
        <a:p>
          <a:r>
            <a:rPr lang="en-US" b="1" dirty="0"/>
            <a:t>Reinventing Jobs</a:t>
          </a:r>
        </a:p>
      </dgm:t>
    </dgm:pt>
    <dgm:pt modelId="{D9BADDDD-8E83-4BD7-910E-7BADF2934A2D}" type="parTrans" cxnId="{24A63326-5169-42E8-AAFE-176DEACFDCD9}">
      <dgm:prSet/>
      <dgm:spPr/>
      <dgm:t>
        <a:bodyPr/>
        <a:lstStyle/>
        <a:p>
          <a:endParaRPr lang="en-US"/>
        </a:p>
      </dgm:t>
    </dgm:pt>
    <dgm:pt modelId="{2E496EDF-047C-4D50-A619-CB7094370242}" type="sibTrans" cxnId="{24A63326-5169-42E8-AAFE-176DEACFDCD9}">
      <dgm:prSet/>
      <dgm:spPr/>
      <dgm:t>
        <a:bodyPr/>
        <a:lstStyle/>
        <a:p>
          <a:endParaRPr lang="en-US"/>
        </a:p>
      </dgm:t>
    </dgm:pt>
    <dgm:pt modelId="{0F674B5B-89A4-406D-95DD-D61C577B106C}">
      <dgm:prSet phldrT="[Text]" custT="1"/>
      <dgm:spPr>
        <a:solidFill>
          <a:schemeClr val="accent1">
            <a:lumMod val="75000"/>
          </a:schemeClr>
        </a:solidFill>
      </dgm:spPr>
      <dgm:t>
        <a:bodyPr/>
        <a:lstStyle/>
        <a:p>
          <a:pPr>
            <a:lnSpc>
              <a:spcPct val="100000"/>
            </a:lnSpc>
          </a:pPr>
          <a:r>
            <a:rPr lang="en-US" sz="1400" dirty="0"/>
            <a:t>Deconstruct </a:t>
          </a:r>
          <a:br>
            <a:rPr lang="en-US" sz="1400" dirty="0"/>
          </a:br>
          <a:r>
            <a:rPr lang="en-US" sz="1400" dirty="0"/>
            <a:t>Jobs</a:t>
          </a:r>
        </a:p>
      </dgm:t>
    </dgm:pt>
    <dgm:pt modelId="{826B7C58-1AA9-45C1-AA34-EFEE2C974577}" type="parTrans" cxnId="{B1FEE22D-AB6F-4CFA-85E1-10AA80A1052A}">
      <dgm:prSet/>
      <dgm:spPr/>
      <dgm:t>
        <a:bodyPr/>
        <a:lstStyle/>
        <a:p>
          <a:endParaRPr lang="en-US"/>
        </a:p>
      </dgm:t>
    </dgm:pt>
    <dgm:pt modelId="{CC2E3436-7FDA-47BF-AE0B-8A5F18E9C539}" type="sibTrans" cxnId="{B1FEE22D-AB6F-4CFA-85E1-10AA80A1052A}">
      <dgm:prSet/>
      <dgm:spPr/>
      <dgm:t>
        <a:bodyPr/>
        <a:lstStyle/>
        <a:p>
          <a:endParaRPr lang="en-US"/>
        </a:p>
      </dgm:t>
    </dgm:pt>
    <dgm:pt modelId="{6F061E7F-DF46-4E86-B713-86A37B3C62D7}">
      <dgm:prSet phldrT="[Text]" custT="1"/>
      <dgm:spPr/>
      <dgm:t>
        <a:bodyPr/>
        <a:lstStyle/>
        <a:p>
          <a:pPr>
            <a:lnSpc>
              <a:spcPct val="100000"/>
            </a:lnSpc>
          </a:pPr>
          <a:r>
            <a:rPr lang="en-US" sz="1400" dirty="0"/>
            <a:t>Reevaluate</a:t>
          </a:r>
        </a:p>
      </dgm:t>
    </dgm:pt>
    <dgm:pt modelId="{F9187B28-1B66-48D5-9BF6-4DD9129D5C7D}" type="parTrans" cxnId="{D8346677-B0CD-4C3B-AF23-1F4173200458}">
      <dgm:prSet/>
      <dgm:spPr/>
      <dgm:t>
        <a:bodyPr/>
        <a:lstStyle/>
        <a:p>
          <a:endParaRPr lang="en-US"/>
        </a:p>
      </dgm:t>
    </dgm:pt>
    <dgm:pt modelId="{0ED17C70-FB6B-4CD4-9A36-B3CF3E5DE362}" type="sibTrans" cxnId="{D8346677-B0CD-4C3B-AF23-1F4173200458}">
      <dgm:prSet/>
      <dgm:spPr/>
      <dgm:t>
        <a:bodyPr/>
        <a:lstStyle/>
        <a:p>
          <a:endParaRPr lang="en-US"/>
        </a:p>
      </dgm:t>
    </dgm:pt>
    <dgm:pt modelId="{FB7DD529-6E89-470F-B307-045B6D84B74F}">
      <dgm:prSet phldrT="[Text]" custT="1"/>
      <dgm:spPr/>
      <dgm:t>
        <a:bodyPr/>
        <a:lstStyle/>
        <a:p>
          <a:pPr>
            <a:lnSpc>
              <a:spcPct val="100000"/>
            </a:lnSpc>
          </a:pPr>
          <a:r>
            <a:rPr lang="en-US" sz="1400" dirty="0"/>
            <a:t>Reskill </a:t>
          </a:r>
          <a:br>
            <a:rPr lang="en-US" sz="1400" dirty="0"/>
          </a:br>
          <a:r>
            <a:rPr lang="en-US" sz="1400" dirty="0"/>
            <a:t>Talent</a:t>
          </a:r>
        </a:p>
      </dgm:t>
    </dgm:pt>
    <dgm:pt modelId="{58BCA8A9-8227-45C8-8FB9-7719C4EE8D6D}" type="parTrans" cxnId="{02549B34-202A-457B-B395-9D6E8CCBE8DC}">
      <dgm:prSet/>
      <dgm:spPr/>
      <dgm:t>
        <a:bodyPr/>
        <a:lstStyle/>
        <a:p>
          <a:endParaRPr lang="en-US"/>
        </a:p>
      </dgm:t>
    </dgm:pt>
    <dgm:pt modelId="{CF672021-2E65-4F86-996A-5DF865DACE08}" type="sibTrans" cxnId="{02549B34-202A-457B-B395-9D6E8CCBE8DC}">
      <dgm:prSet/>
      <dgm:spPr/>
      <dgm:t>
        <a:bodyPr/>
        <a:lstStyle/>
        <a:p>
          <a:endParaRPr lang="en-US"/>
        </a:p>
      </dgm:t>
    </dgm:pt>
    <dgm:pt modelId="{FD4A66DC-1D4C-4165-B61E-D8887041CEB5}">
      <dgm:prSet phldrT="[Text]" custT="1"/>
      <dgm:spPr>
        <a:solidFill>
          <a:schemeClr val="accent1"/>
        </a:solidFill>
      </dgm:spPr>
      <dgm:t>
        <a:bodyPr/>
        <a:lstStyle/>
        <a:p>
          <a:pPr>
            <a:lnSpc>
              <a:spcPct val="100000"/>
            </a:lnSpc>
          </a:pPr>
          <a:r>
            <a:rPr lang="en-US" sz="1400" dirty="0"/>
            <a:t>Optimize Work &amp; Reconstruct Jobs</a:t>
          </a:r>
        </a:p>
      </dgm:t>
    </dgm:pt>
    <dgm:pt modelId="{52223422-514A-4785-9891-043D8CBDBFC1}" type="parTrans" cxnId="{EA084F7E-3D6A-4DCB-867E-7FBE098A3B34}">
      <dgm:prSet/>
      <dgm:spPr/>
      <dgm:t>
        <a:bodyPr/>
        <a:lstStyle/>
        <a:p>
          <a:endParaRPr lang="en-US"/>
        </a:p>
      </dgm:t>
    </dgm:pt>
    <dgm:pt modelId="{900B59EA-F2D5-4337-B257-3D6FB0D5D629}" type="sibTrans" cxnId="{EA084F7E-3D6A-4DCB-867E-7FBE098A3B34}">
      <dgm:prSet/>
      <dgm:spPr/>
      <dgm:t>
        <a:bodyPr/>
        <a:lstStyle/>
        <a:p>
          <a:endParaRPr lang="en-US"/>
        </a:p>
      </dgm:t>
    </dgm:pt>
    <dgm:pt modelId="{8D969211-D6D7-4687-8808-3A4943AA16BB}" type="pres">
      <dgm:prSet presAssocID="{50BA4CC8-A4F1-4C26-91CE-B6DD8A628315}" presName="diagram" presStyleCnt="0">
        <dgm:presLayoutVars>
          <dgm:chMax val="1"/>
          <dgm:dir/>
          <dgm:animLvl val="ctr"/>
          <dgm:resizeHandles val="exact"/>
        </dgm:presLayoutVars>
      </dgm:prSet>
      <dgm:spPr/>
    </dgm:pt>
    <dgm:pt modelId="{F6744372-83E4-4355-8E9B-5D449D1878AA}" type="pres">
      <dgm:prSet presAssocID="{50BA4CC8-A4F1-4C26-91CE-B6DD8A628315}" presName="matrix" presStyleCnt="0"/>
      <dgm:spPr/>
    </dgm:pt>
    <dgm:pt modelId="{F20C1358-6787-4653-A9B6-B966406096A7}" type="pres">
      <dgm:prSet presAssocID="{50BA4CC8-A4F1-4C26-91CE-B6DD8A628315}" presName="tile1" presStyleLbl="node1" presStyleIdx="0" presStyleCnt="4"/>
      <dgm:spPr/>
    </dgm:pt>
    <dgm:pt modelId="{BF3BE9F1-0C25-4406-A49C-D8BBDB70421B}" type="pres">
      <dgm:prSet presAssocID="{50BA4CC8-A4F1-4C26-91CE-B6DD8A628315}" presName="tile1text" presStyleLbl="node1" presStyleIdx="0" presStyleCnt="4">
        <dgm:presLayoutVars>
          <dgm:chMax val="0"/>
          <dgm:chPref val="0"/>
          <dgm:bulletEnabled val="1"/>
        </dgm:presLayoutVars>
      </dgm:prSet>
      <dgm:spPr/>
    </dgm:pt>
    <dgm:pt modelId="{5CEC161B-55EF-4B66-8FD8-1032736B6372}" type="pres">
      <dgm:prSet presAssocID="{50BA4CC8-A4F1-4C26-91CE-B6DD8A628315}" presName="tile2" presStyleLbl="node1" presStyleIdx="1" presStyleCnt="4"/>
      <dgm:spPr/>
    </dgm:pt>
    <dgm:pt modelId="{DB340946-8DA6-4B35-85CA-BE74CCC65699}" type="pres">
      <dgm:prSet presAssocID="{50BA4CC8-A4F1-4C26-91CE-B6DD8A628315}" presName="tile2text" presStyleLbl="node1" presStyleIdx="1" presStyleCnt="4">
        <dgm:presLayoutVars>
          <dgm:chMax val="0"/>
          <dgm:chPref val="0"/>
          <dgm:bulletEnabled val="1"/>
        </dgm:presLayoutVars>
      </dgm:prSet>
      <dgm:spPr/>
    </dgm:pt>
    <dgm:pt modelId="{F491DFE7-B018-4827-9091-05212AD3F1F7}" type="pres">
      <dgm:prSet presAssocID="{50BA4CC8-A4F1-4C26-91CE-B6DD8A628315}" presName="tile3" presStyleLbl="node1" presStyleIdx="2" presStyleCnt="4"/>
      <dgm:spPr/>
    </dgm:pt>
    <dgm:pt modelId="{E8CB4A22-F51D-490B-9E7F-191364652888}" type="pres">
      <dgm:prSet presAssocID="{50BA4CC8-A4F1-4C26-91CE-B6DD8A628315}" presName="tile3text" presStyleLbl="node1" presStyleIdx="2" presStyleCnt="4">
        <dgm:presLayoutVars>
          <dgm:chMax val="0"/>
          <dgm:chPref val="0"/>
          <dgm:bulletEnabled val="1"/>
        </dgm:presLayoutVars>
      </dgm:prSet>
      <dgm:spPr/>
    </dgm:pt>
    <dgm:pt modelId="{B671E7B1-A2C4-4225-98D5-ED08BE99ABA9}" type="pres">
      <dgm:prSet presAssocID="{50BA4CC8-A4F1-4C26-91CE-B6DD8A628315}" presName="tile4" presStyleLbl="node1" presStyleIdx="3" presStyleCnt="4"/>
      <dgm:spPr/>
    </dgm:pt>
    <dgm:pt modelId="{FF51DC28-8CCD-4BE8-AB83-6D5AF74050A9}" type="pres">
      <dgm:prSet presAssocID="{50BA4CC8-A4F1-4C26-91CE-B6DD8A628315}" presName="tile4text" presStyleLbl="node1" presStyleIdx="3" presStyleCnt="4">
        <dgm:presLayoutVars>
          <dgm:chMax val="0"/>
          <dgm:chPref val="0"/>
          <dgm:bulletEnabled val="1"/>
        </dgm:presLayoutVars>
      </dgm:prSet>
      <dgm:spPr/>
    </dgm:pt>
    <dgm:pt modelId="{73F1B3F2-32D8-4664-A608-EA1B08D05E5C}" type="pres">
      <dgm:prSet presAssocID="{50BA4CC8-A4F1-4C26-91CE-B6DD8A628315}" presName="centerTile" presStyleLbl="fgShp" presStyleIdx="0" presStyleCnt="1" custScaleX="156438">
        <dgm:presLayoutVars>
          <dgm:chMax val="0"/>
          <dgm:chPref val="0"/>
        </dgm:presLayoutVars>
      </dgm:prSet>
      <dgm:spPr/>
    </dgm:pt>
  </dgm:ptLst>
  <dgm:cxnLst>
    <dgm:cxn modelId="{1E02710B-ED0B-417F-AA55-0B14591B47AB}" type="presOf" srcId="{FB7DD529-6E89-470F-B307-045B6D84B74F}" destId="{F491DFE7-B018-4827-9091-05212AD3F1F7}" srcOrd="0" destOrd="0" presId="urn:microsoft.com/office/officeart/2005/8/layout/matrix1"/>
    <dgm:cxn modelId="{8DB50C0E-BBD1-421F-B2B6-B48212231005}" type="presOf" srcId="{FD4A66DC-1D4C-4165-B61E-D8887041CEB5}" destId="{B671E7B1-A2C4-4225-98D5-ED08BE99ABA9}" srcOrd="0" destOrd="0" presId="urn:microsoft.com/office/officeart/2005/8/layout/matrix1"/>
    <dgm:cxn modelId="{24A63326-5169-42E8-AAFE-176DEACFDCD9}" srcId="{50BA4CC8-A4F1-4C26-91CE-B6DD8A628315}" destId="{4AA6C311-D6D0-4928-A0DE-36FE3ACC4EA9}" srcOrd="0" destOrd="0" parTransId="{D9BADDDD-8E83-4BD7-910E-7BADF2934A2D}" sibTransId="{2E496EDF-047C-4D50-A619-CB7094370242}"/>
    <dgm:cxn modelId="{B1FEE22D-AB6F-4CFA-85E1-10AA80A1052A}" srcId="{4AA6C311-D6D0-4928-A0DE-36FE3ACC4EA9}" destId="{0F674B5B-89A4-406D-95DD-D61C577B106C}" srcOrd="0" destOrd="0" parTransId="{826B7C58-1AA9-45C1-AA34-EFEE2C974577}" sibTransId="{CC2E3436-7FDA-47BF-AE0B-8A5F18E9C539}"/>
    <dgm:cxn modelId="{02549B34-202A-457B-B395-9D6E8CCBE8DC}" srcId="{4AA6C311-D6D0-4928-A0DE-36FE3ACC4EA9}" destId="{FB7DD529-6E89-470F-B307-045B6D84B74F}" srcOrd="2" destOrd="0" parTransId="{58BCA8A9-8227-45C8-8FB9-7719C4EE8D6D}" sibTransId="{CF672021-2E65-4F86-996A-5DF865DACE08}"/>
    <dgm:cxn modelId="{45E91F62-C8E6-4CC1-A1EE-C3B568295FBA}" type="presOf" srcId="{50BA4CC8-A4F1-4C26-91CE-B6DD8A628315}" destId="{8D969211-D6D7-4687-8808-3A4943AA16BB}" srcOrd="0" destOrd="0" presId="urn:microsoft.com/office/officeart/2005/8/layout/matrix1"/>
    <dgm:cxn modelId="{F28AB342-7FB4-4E49-8662-30C35E5F943E}" type="presOf" srcId="{0F674B5B-89A4-406D-95DD-D61C577B106C}" destId="{BF3BE9F1-0C25-4406-A49C-D8BBDB70421B}" srcOrd="1" destOrd="0" presId="urn:microsoft.com/office/officeart/2005/8/layout/matrix1"/>
    <dgm:cxn modelId="{404E4265-3219-4283-9EAC-1B70BBA6671C}" type="presOf" srcId="{4AA6C311-D6D0-4928-A0DE-36FE3ACC4EA9}" destId="{73F1B3F2-32D8-4664-A608-EA1B08D05E5C}" srcOrd="0" destOrd="0" presId="urn:microsoft.com/office/officeart/2005/8/layout/matrix1"/>
    <dgm:cxn modelId="{D8346677-B0CD-4C3B-AF23-1F4173200458}" srcId="{4AA6C311-D6D0-4928-A0DE-36FE3ACC4EA9}" destId="{6F061E7F-DF46-4E86-B713-86A37B3C62D7}" srcOrd="1" destOrd="0" parTransId="{F9187B28-1B66-48D5-9BF6-4DD9129D5C7D}" sibTransId="{0ED17C70-FB6B-4CD4-9A36-B3CF3E5DE362}"/>
    <dgm:cxn modelId="{EA084F7E-3D6A-4DCB-867E-7FBE098A3B34}" srcId="{4AA6C311-D6D0-4928-A0DE-36FE3ACC4EA9}" destId="{FD4A66DC-1D4C-4165-B61E-D8887041CEB5}" srcOrd="3" destOrd="0" parTransId="{52223422-514A-4785-9891-043D8CBDBFC1}" sibTransId="{900B59EA-F2D5-4337-B257-3D6FB0D5D629}"/>
    <dgm:cxn modelId="{9B3E118B-94F8-4645-96A5-1329DBCF2A9C}" type="presOf" srcId="{6F061E7F-DF46-4E86-B713-86A37B3C62D7}" destId="{5CEC161B-55EF-4B66-8FD8-1032736B6372}" srcOrd="0" destOrd="0" presId="urn:microsoft.com/office/officeart/2005/8/layout/matrix1"/>
    <dgm:cxn modelId="{FA01579C-9C6E-4583-902C-BD777BCF8F3E}" type="presOf" srcId="{FB7DD529-6E89-470F-B307-045B6D84B74F}" destId="{E8CB4A22-F51D-490B-9E7F-191364652888}" srcOrd="1" destOrd="0" presId="urn:microsoft.com/office/officeart/2005/8/layout/matrix1"/>
    <dgm:cxn modelId="{C935BBBD-3BA0-448A-885C-2BC528E8B3F4}" type="presOf" srcId="{FD4A66DC-1D4C-4165-B61E-D8887041CEB5}" destId="{FF51DC28-8CCD-4BE8-AB83-6D5AF74050A9}" srcOrd="1" destOrd="0" presId="urn:microsoft.com/office/officeart/2005/8/layout/matrix1"/>
    <dgm:cxn modelId="{80A4ADC5-5A17-4BF5-A231-52B1FF8C0F0D}" type="presOf" srcId="{0F674B5B-89A4-406D-95DD-D61C577B106C}" destId="{F20C1358-6787-4653-A9B6-B966406096A7}" srcOrd="0" destOrd="0" presId="urn:microsoft.com/office/officeart/2005/8/layout/matrix1"/>
    <dgm:cxn modelId="{E186D7DB-0E92-47A4-BD59-B316F144DE2D}" type="presOf" srcId="{6F061E7F-DF46-4E86-B713-86A37B3C62D7}" destId="{DB340946-8DA6-4B35-85CA-BE74CCC65699}" srcOrd="1" destOrd="0" presId="urn:microsoft.com/office/officeart/2005/8/layout/matrix1"/>
    <dgm:cxn modelId="{A11153D1-BF26-4925-B62A-4C1626BC6947}" type="presParOf" srcId="{8D969211-D6D7-4687-8808-3A4943AA16BB}" destId="{F6744372-83E4-4355-8E9B-5D449D1878AA}" srcOrd="0" destOrd="0" presId="urn:microsoft.com/office/officeart/2005/8/layout/matrix1"/>
    <dgm:cxn modelId="{997B32CF-FA2F-4946-940B-513834244190}" type="presParOf" srcId="{F6744372-83E4-4355-8E9B-5D449D1878AA}" destId="{F20C1358-6787-4653-A9B6-B966406096A7}" srcOrd="0" destOrd="0" presId="urn:microsoft.com/office/officeart/2005/8/layout/matrix1"/>
    <dgm:cxn modelId="{9F42F2FC-CEAE-4907-8324-B59FA50E66FD}" type="presParOf" srcId="{F6744372-83E4-4355-8E9B-5D449D1878AA}" destId="{BF3BE9F1-0C25-4406-A49C-D8BBDB70421B}" srcOrd="1" destOrd="0" presId="urn:microsoft.com/office/officeart/2005/8/layout/matrix1"/>
    <dgm:cxn modelId="{A9F76D89-8BE6-4646-964A-2BFF35C7327D}" type="presParOf" srcId="{F6744372-83E4-4355-8E9B-5D449D1878AA}" destId="{5CEC161B-55EF-4B66-8FD8-1032736B6372}" srcOrd="2" destOrd="0" presId="urn:microsoft.com/office/officeart/2005/8/layout/matrix1"/>
    <dgm:cxn modelId="{D69ED7B3-F083-44E0-AAF3-1E79E422ABD9}" type="presParOf" srcId="{F6744372-83E4-4355-8E9B-5D449D1878AA}" destId="{DB340946-8DA6-4B35-85CA-BE74CCC65699}" srcOrd="3" destOrd="0" presId="urn:microsoft.com/office/officeart/2005/8/layout/matrix1"/>
    <dgm:cxn modelId="{E17D066E-953C-41EF-89C1-2EDEB70173B9}" type="presParOf" srcId="{F6744372-83E4-4355-8E9B-5D449D1878AA}" destId="{F491DFE7-B018-4827-9091-05212AD3F1F7}" srcOrd="4" destOrd="0" presId="urn:microsoft.com/office/officeart/2005/8/layout/matrix1"/>
    <dgm:cxn modelId="{CE6E817A-B2BC-4426-8FC4-DC5FD19DEBD2}" type="presParOf" srcId="{F6744372-83E4-4355-8E9B-5D449D1878AA}" destId="{E8CB4A22-F51D-490B-9E7F-191364652888}" srcOrd="5" destOrd="0" presId="urn:microsoft.com/office/officeart/2005/8/layout/matrix1"/>
    <dgm:cxn modelId="{61D3EE0B-3B34-4BC1-98AE-56943280D23E}" type="presParOf" srcId="{F6744372-83E4-4355-8E9B-5D449D1878AA}" destId="{B671E7B1-A2C4-4225-98D5-ED08BE99ABA9}" srcOrd="6" destOrd="0" presId="urn:microsoft.com/office/officeart/2005/8/layout/matrix1"/>
    <dgm:cxn modelId="{80DB1D83-A26C-467D-B0E3-9C087D2B0291}" type="presParOf" srcId="{F6744372-83E4-4355-8E9B-5D449D1878AA}" destId="{FF51DC28-8CCD-4BE8-AB83-6D5AF74050A9}" srcOrd="7" destOrd="0" presId="urn:microsoft.com/office/officeart/2005/8/layout/matrix1"/>
    <dgm:cxn modelId="{61B3A825-6638-40A8-A964-C2FE437EE818}" type="presParOf" srcId="{8D969211-D6D7-4687-8808-3A4943AA16BB}" destId="{73F1B3F2-32D8-4664-A608-EA1B08D05E5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1358-6787-4653-A9B6-B966406096A7}">
      <dsp:nvSpPr>
        <dsp:cNvPr id="0" name=""/>
        <dsp:cNvSpPr/>
      </dsp:nvSpPr>
      <dsp:spPr>
        <a:xfrm rot="16200000">
          <a:off x="287905" y="-287905"/>
          <a:ext cx="1151622" cy="1727433"/>
        </a:xfrm>
        <a:prstGeom prst="round1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kern="1200" dirty="0"/>
            <a:t>Deconstruct </a:t>
          </a:r>
          <a:br>
            <a:rPr lang="en-US" sz="1400" kern="1200" dirty="0"/>
          </a:br>
          <a:r>
            <a:rPr lang="en-US" sz="1400" kern="1200" dirty="0"/>
            <a:t>Jobs</a:t>
          </a:r>
        </a:p>
      </dsp:txBody>
      <dsp:txXfrm rot="5400000">
        <a:off x="0" y="0"/>
        <a:ext cx="1727433" cy="863716"/>
      </dsp:txXfrm>
    </dsp:sp>
    <dsp:sp modelId="{5CEC161B-55EF-4B66-8FD8-1032736B6372}">
      <dsp:nvSpPr>
        <dsp:cNvPr id="0" name=""/>
        <dsp:cNvSpPr/>
      </dsp:nvSpPr>
      <dsp:spPr>
        <a:xfrm>
          <a:off x="1727433" y="0"/>
          <a:ext cx="1727433" cy="1151622"/>
        </a:xfrm>
        <a:prstGeom prst="round1Rect">
          <a:avLst/>
        </a:prstGeom>
        <a:solidFill>
          <a:schemeClr val="accent1">
            <a:shade val="80000"/>
            <a:hueOff val="-104607"/>
            <a:satOff val="-15141"/>
            <a:lumOff val="1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kern="1200" dirty="0"/>
            <a:t>Reevaluate</a:t>
          </a:r>
        </a:p>
      </dsp:txBody>
      <dsp:txXfrm>
        <a:off x="1727433" y="0"/>
        <a:ext cx="1727433" cy="863716"/>
      </dsp:txXfrm>
    </dsp:sp>
    <dsp:sp modelId="{F491DFE7-B018-4827-9091-05212AD3F1F7}">
      <dsp:nvSpPr>
        <dsp:cNvPr id="0" name=""/>
        <dsp:cNvSpPr/>
      </dsp:nvSpPr>
      <dsp:spPr>
        <a:xfrm rot="10800000">
          <a:off x="0" y="1151622"/>
          <a:ext cx="1727433" cy="1151622"/>
        </a:xfrm>
        <a:prstGeom prst="round1Rect">
          <a:avLst/>
        </a:prstGeom>
        <a:solidFill>
          <a:schemeClr val="accent1">
            <a:shade val="80000"/>
            <a:hueOff val="-209214"/>
            <a:satOff val="-30282"/>
            <a:lumOff val="24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kern="1200" dirty="0"/>
            <a:t>Reskill </a:t>
          </a:r>
          <a:br>
            <a:rPr lang="en-US" sz="1400" kern="1200" dirty="0"/>
          </a:br>
          <a:r>
            <a:rPr lang="en-US" sz="1400" kern="1200" dirty="0"/>
            <a:t>Talent</a:t>
          </a:r>
        </a:p>
      </dsp:txBody>
      <dsp:txXfrm rot="10800000">
        <a:off x="0" y="1439528"/>
        <a:ext cx="1727433" cy="863716"/>
      </dsp:txXfrm>
    </dsp:sp>
    <dsp:sp modelId="{B671E7B1-A2C4-4225-98D5-ED08BE99ABA9}">
      <dsp:nvSpPr>
        <dsp:cNvPr id="0" name=""/>
        <dsp:cNvSpPr/>
      </dsp:nvSpPr>
      <dsp:spPr>
        <a:xfrm rot="5400000">
          <a:off x="2015339" y="863717"/>
          <a:ext cx="1151622" cy="1727433"/>
        </a:xfrm>
        <a:prstGeom prst="round1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kern="1200" dirty="0"/>
            <a:t>Optimize Work &amp; Reconstruct Jobs</a:t>
          </a:r>
        </a:p>
      </dsp:txBody>
      <dsp:txXfrm rot="-5400000">
        <a:off x="1727433" y="1439527"/>
        <a:ext cx="1727433" cy="863716"/>
      </dsp:txXfrm>
    </dsp:sp>
    <dsp:sp modelId="{73F1B3F2-32D8-4664-A608-EA1B08D05E5C}">
      <dsp:nvSpPr>
        <dsp:cNvPr id="0" name=""/>
        <dsp:cNvSpPr/>
      </dsp:nvSpPr>
      <dsp:spPr>
        <a:xfrm>
          <a:off x="916724" y="863716"/>
          <a:ext cx="1621417" cy="575811"/>
        </a:xfrm>
        <a:prstGeom prst="roundRect">
          <a:avLst/>
        </a:prstGeom>
        <a:solidFill>
          <a:schemeClr val="accent1">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Reinventing Jobs</a:t>
          </a:r>
        </a:p>
      </dsp:txBody>
      <dsp:txXfrm>
        <a:off x="944833" y="891825"/>
        <a:ext cx="1565199" cy="5195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2/5/2019</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2/5/2019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a:t>
            </a:fld>
            <a:endParaRPr lang="en-US" dirty="0"/>
          </a:p>
        </p:txBody>
      </p:sp>
    </p:spTree>
    <p:extLst>
      <p:ext uri="{BB962C8B-B14F-4D97-AF65-F5344CB8AC3E}">
        <p14:creationId xmlns:p14="http://schemas.microsoft.com/office/powerpoint/2010/main" val="281193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rPr>
              <a:t>in-person tellers will ultimately be replaced with a quick digital connection to an offsite cluster of tellers </a:t>
            </a:r>
            <a:r>
              <a:rPr lang="en-US" sz="1200" dirty="0">
                <a:solidFill>
                  <a:prstClr val="white"/>
                </a:solidFill>
              </a:rPr>
              <a:t>serving a region of banks and credit unions, similar to a call center atmosphere</a:t>
            </a:r>
            <a:endParaRPr lang="en-US" b="1" dirty="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10</a:t>
            </a:fld>
            <a:endParaRPr lang="en-US" dirty="0"/>
          </a:p>
        </p:txBody>
      </p:sp>
    </p:spTree>
    <p:extLst>
      <p:ext uri="{BB962C8B-B14F-4D97-AF65-F5344CB8AC3E}">
        <p14:creationId xmlns:p14="http://schemas.microsoft.com/office/powerpoint/2010/main" val="33109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Digital – Emerging</a:t>
            </a:r>
          </a:p>
          <a:p>
            <a:pPr marL="174625" indent="-174625">
              <a:lnSpc>
                <a:spcPct val="90000"/>
              </a:lnSpc>
              <a:spcAft>
                <a:spcPts val="500"/>
              </a:spcAft>
              <a:buFont typeface="+mj-lt"/>
              <a:buAutoNum type="arabicPeriod"/>
            </a:pPr>
            <a:r>
              <a:rPr lang="en-US" sz="1200" dirty="0">
                <a:solidFill>
                  <a:schemeClr val="bg1"/>
                </a:solidFill>
              </a:rPr>
              <a:t>Emerging digital strategy</a:t>
            </a:r>
          </a:p>
          <a:p>
            <a:pPr marL="174625" indent="-174625">
              <a:lnSpc>
                <a:spcPct val="90000"/>
              </a:lnSpc>
              <a:spcAft>
                <a:spcPts val="500"/>
              </a:spcAft>
              <a:buFont typeface="+mj-lt"/>
              <a:buAutoNum type="arabicPeriod"/>
            </a:pPr>
            <a:r>
              <a:rPr lang="en-US" sz="1200" dirty="0">
                <a:solidFill>
                  <a:schemeClr val="bg1"/>
                </a:solidFill>
              </a:rPr>
              <a:t>Reactive—focused on content, social media and website development, or a pure ecommerce play </a:t>
            </a:r>
          </a:p>
          <a:p>
            <a:endParaRPr lang="en-US" dirty="0"/>
          </a:p>
          <a:p>
            <a:r>
              <a:rPr lang="en-US" dirty="0"/>
              <a:t>Advancing</a:t>
            </a:r>
          </a:p>
          <a:p>
            <a:pPr marL="174625" indent="-174625" algn="l" defTabSz="914400" rtl="0" eaLnBrk="1" latinLnBrk="0" hangingPunct="1">
              <a:lnSpc>
                <a:spcPct val="90000"/>
              </a:lnSpc>
              <a:spcAft>
                <a:spcPts val="500"/>
              </a:spcAft>
              <a:buFont typeface="+mj-lt"/>
              <a:buAutoNum type="arabicPeriod"/>
            </a:pPr>
            <a:r>
              <a:rPr lang="en-US" sz="1200" kern="1200" dirty="0">
                <a:solidFill>
                  <a:schemeClr val="bg1"/>
                </a:solidFill>
                <a:latin typeface="+mn-lt"/>
                <a:ea typeface="+mn-ea"/>
                <a:cs typeface="+mn-cs"/>
              </a:rPr>
              <a:t>Digital strategy being formulated, and current digitalizing efforts are somewhat fragmented</a:t>
            </a:r>
          </a:p>
          <a:p>
            <a:pPr marL="174625" indent="-174625" algn="l" defTabSz="914400" rtl="0" eaLnBrk="1" latinLnBrk="0" hangingPunct="1">
              <a:lnSpc>
                <a:spcPct val="90000"/>
              </a:lnSpc>
              <a:spcAft>
                <a:spcPts val="500"/>
              </a:spcAft>
              <a:buFont typeface="+mj-lt"/>
              <a:buAutoNum type="arabicPeriod"/>
            </a:pPr>
            <a:r>
              <a:rPr lang="en-US" sz="1200" kern="1200" dirty="0">
                <a:solidFill>
                  <a:schemeClr val="bg1"/>
                </a:solidFill>
                <a:latin typeface="+mn-lt"/>
                <a:ea typeface="+mn-ea"/>
                <a:cs typeface="+mn-cs"/>
              </a:rPr>
              <a:t>Digital capabilities and tools are being identified and are in early stages of development</a:t>
            </a:r>
          </a:p>
          <a:p>
            <a:endParaRPr lang="en-US" dirty="0"/>
          </a:p>
          <a:p>
            <a:r>
              <a:rPr lang="en-US" dirty="0"/>
              <a:t>Leading</a:t>
            </a:r>
          </a:p>
          <a:p>
            <a:pPr marL="174625" indent="-174625" algn="l" defTabSz="914400" rtl="0" eaLnBrk="1" latinLnBrk="0" hangingPunct="1">
              <a:lnSpc>
                <a:spcPct val="90000"/>
              </a:lnSpc>
              <a:spcAft>
                <a:spcPts val="500"/>
              </a:spcAft>
              <a:buFont typeface="+mj-lt"/>
              <a:buAutoNum type="arabicPeriod"/>
            </a:pPr>
            <a:r>
              <a:rPr lang="en-US" sz="1200" kern="1200" dirty="0">
                <a:solidFill>
                  <a:schemeClr val="bg1"/>
                </a:solidFill>
                <a:latin typeface="+mn-lt"/>
                <a:ea typeface="+mn-ea"/>
                <a:cs typeface="+mn-cs"/>
              </a:rPr>
              <a:t>Digital strategy is fully developed and clearly articulated in an integrated fashion</a:t>
            </a:r>
          </a:p>
          <a:p>
            <a:pPr marL="174625" indent="-174625" algn="l" defTabSz="914400" rtl="0" eaLnBrk="1" latinLnBrk="0" hangingPunct="1">
              <a:lnSpc>
                <a:spcPct val="90000"/>
              </a:lnSpc>
              <a:spcAft>
                <a:spcPts val="500"/>
              </a:spcAft>
              <a:buFont typeface="+mj-lt"/>
              <a:buAutoNum type="arabicPeriod"/>
            </a:pPr>
            <a:r>
              <a:rPr lang="en-US" sz="1200" kern="1200" dirty="0">
                <a:solidFill>
                  <a:schemeClr val="bg1"/>
                </a:solidFill>
                <a:latin typeface="+mn-lt"/>
                <a:ea typeface="+mn-ea"/>
                <a:cs typeface="+mn-cs"/>
              </a:rPr>
              <a:t>Digital capabilities and tools are deployed to parts of the business</a:t>
            </a:r>
          </a:p>
          <a:p>
            <a:endParaRPr lang="en-US" dirty="0"/>
          </a:p>
          <a:p>
            <a:r>
              <a:rPr lang="en-US" dirty="0"/>
              <a:t>Be Digital – Transforming</a:t>
            </a:r>
          </a:p>
          <a:p>
            <a:pPr marL="174625" indent="-174625" algn="l" defTabSz="914400" rtl="0" eaLnBrk="1" latinLnBrk="0" hangingPunct="1">
              <a:lnSpc>
                <a:spcPct val="90000"/>
              </a:lnSpc>
              <a:spcAft>
                <a:spcPts val="500"/>
              </a:spcAft>
              <a:buFont typeface="+mj-lt"/>
              <a:buAutoNum type="arabicPeriod"/>
            </a:pPr>
            <a:r>
              <a:rPr lang="en-US" sz="1200" kern="1200" dirty="0">
                <a:solidFill>
                  <a:schemeClr val="bg1"/>
                </a:solidFill>
                <a:latin typeface="+mn-lt"/>
                <a:ea typeface="+mn-ea"/>
                <a:cs typeface="+mn-cs"/>
              </a:rPr>
              <a:t>Coherent and integrated digital strategy is part of the organization’s culture and constantly evolving with changing business environment </a:t>
            </a:r>
          </a:p>
          <a:p>
            <a:pPr marL="174625" indent="-174625" algn="l" defTabSz="914400" rtl="0" eaLnBrk="1" latinLnBrk="0" hangingPunct="1">
              <a:lnSpc>
                <a:spcPct val="90000"/>
              </a:lnSpc>
              <a:spcAft>
                <a:spcPts val="500"/>
              </a:spcAft>
              <a:buFont typeface="+mj-lt"/>
              <a:buAutoNum type="arabicPeriod"/>
            </a:pPr>
            <a:r>
              <a:rPr lang="en-US" sz="1200" kern="1200" dirty="0">
                <a:solidFill>
                  <a:schemeClr val="bg1"/>
                </a:solidFill>
                <a:latin typeface="+mn-lt"/>
                <a:ea typeface="+mn-ea"/>
                <a:cs typeface="+mn-cs"/>
              </a:rPr>
              <a:t>Digital capabilities are embedded across the organization and are critical to drive value</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11</a:t>
            </a:fld>
            <a:endParaRPr lang="en-US" dirty="0"/>
          </a:p>
        </p:txBody>
      </p:sp>
    </p:spTree>
    <p:extLst>
      <p:ext uri="{BB962C8B-B14F-4D97-AF65-F5344CB8AC3E}">
        <p14:creationId xmlns:p14="http://schemas.microsoft.com/office/powerpoint/2010/main" val="32051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12</a:t>
            </a:fld>
            <a:endParaRPr lang="en-US" dirty="0"/>
          </a:p>
        </p:txBody>
      </p:sp>
    </p:spTree>
    <p:extLst>
      <p:ext uri="{BB962C8B-B14F-4D97-AF65-F5344CB8AC3E}">
        <p14:creationId xmlns:p14="http://schemas.microsoft.com/office/powerpoint/2010/main" val="59184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13</a:t>
            </a:fld>
            <a:endParaRPr lang="en-US" dirty="0"/>
          </a:p>
        </p:txBody>
      </p:sp>
    </p:spTree>
    <p:extLst>
      <p:ext uri="{BB962C8B-B14F-4D97-AF65-F5344CB8AC3E}">
        <p14:creationId xmlns:p14="http://schemas.microsoft.com/office/powerpoint/2010/main" val="98476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99B0F9-5275-4FDD-BFE5-B9E6F2FD770F}" type="slidenum">
              <a:rPr lang="en-US" smtClean="0"/>
              <a:pPr/>
              <a:t>14</a:t>
            </a:fld>
            <a:endParaRPr lang="en-US" dirty="0"/>
          </a:p>
        </p:txBody>
      </p:sp>
      <p:sp>
        <p:nvSpPr>
          <p:cNvPr id="5" name="Notes Placeholder 2"/>
          <p:cNvSpPr>
            <a:spLocks noGrp="1"/>
          </p:cNvSpPr>
          <p:nvPr>
            <p:ph type="body" idx="3"/>
          </p:nvPr>
        </p:nvSpPr>
        <p:spPr>
          <a:xfrm>
            <a:off x="698500" y="4409758"/>
            <a:ext cx="5588000" cy="4177665"/>
          </a:xfrm>
        </p:spPr>
        <p:txBody>
          <a:bodyPr/>
          <a:lstStyle/>
          <a:p>
            <a:r>
              <a:rPr lang="en-GB" dirty="0"/>
              <a:t>Taking the Re-inventing</a:t>
            </a:r>
            <a:r>
              <a:rPr lang="en-GB" baseline="0" dirty="0"/>
              <a:t> Roadmap to the next level</a:t>
            </a:r>
            <a:endParaRPr lang="en-GB" dirty="0"/>
          </a:p>
          <a:p>
            <a:endParaRPr lang="en-GB" dirty="0"/>
          </a:p>
          <a:p>
            <a:r>
              <a:rPr lang="en-GB" dirty="0"/>
              <a:t>The Future is</a:t>
            </a:r>
            <a:r>
              <a:rPr lang="en-GB" baseline="0" dirty="0"/>
              <a:t> Now: Reinventing Jobs and Realigning Talent to Work</a:t>
            </a:r>
            <a:endParaRPr lang="en-GB" dirty="0"/>
          </a:p>
        </p:txBody>
      </p:sp>
    </p:spTree>
    <p:extLst>
      <p:ext uri="{BB962C8B-B14F-4D97-AF65-F5344CB8AC3E}">
        <p14:creationId xmlns:p14="http://schemas.microsoft.com/office/powerpoint/2010/main" val="289703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15</a:t>
            </a:fld>
            <a:endParaRPr lang="en-US" dirty="0"/>
          </a:p>
        </p:txBody>
      </p:sp>
    </p:spTree>
    <p:extLst>
      <p:ext uri="{BB962C8B-B14F-4D97-AF65-F5344CB8AC3E}">
        <p14:creationId xmlns:p14="http://schemas.microsoft.com/office/powerpoint/2010/main" val="285737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23</a:t>
            </a:fld>
            <a:endParaRPr lang="en-US" dirty="0"/>
          </a:p>
        </p:txBody>
      </p:sp>
    </p:spTree>
    <p:extLst>
      <p:ext uri="{BB962C8B-B14F-4D97-AF65-F5344CB8AC3E}">
        <p14:creationId xmlns:p14="http://schemas.microsoft.com/office/powerpoint/2010/main" val="384891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24</a:t>
            </a:fld>
            <a:endParaRPr lang="en-US" dirty="0"/>
          </a:p>
        </p:txBody>
      </p:sp>
    </p:spTree>
    <p:extLst>
      <p:ext uri="{BB962C8B-B14F-4D97-AF65-F5344CB8AC3E}">
        <p14:creationId xmlns:p14="http://schemas.microsoft.com/office/powerpoint/2010/main" val="340326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99B0F9-5275-4FDD-BFE5-B9E6F2FD770F}" type="slidenum">
              <a:rPr lang="en-US" smtClean="0"/>
              <a:pPr/>
              <a:t>25</a:t>
            </a:fld>
            <a:endParaRPr lang="en-US" dirty="0"/>
          </a:p>
        </p:txBody>
      </p:sp>
      <p:sp>
        <p:nvSpPr>
          <p:cNvPr id="5" name="Notes Placeholder 2"/>
          <p:cNvSpPr>
            <a:spLocks noGrp="1"/>
          </p:cNvSpPr>
          <p:nvPr>
            <p:ph type="body" idx="3"/>
          </p:nvPr>
        </p:nvSpPr>
        <p:spPr>
          <a:xfrm>
            <a:off x="698500" y="4409758"/>
            <a:ext cx="5588000" cy="4177665"/>
          </a:xfrm>
        </p:spPr>
        <p:txBody>
          <a:bodyPr/>
          <a:lstStyle/>
          <a:p>
            <a:pPr marL="132160" indent="-132160">
              <a:spcBef>
                <a:spcPts val="225"/>
              </a:spcBef>
              <a:buClr>
                <a:srgbClr val="00A0D2"/>
              </a:buClr>
              <a:buFont typeface="Wingdings" panose="05000000000000000000" pitchFamily="2" charset="2"/>
              <a:buChar char="§"/>
            </a:pPr>
            <a:r>
              <a:rPr lang="en-US" dirty="0">
                <a:solidFill>
                  <a:prstClr val="black"/>
                </a:solidFill>
              </a:rPr>
              <a:t>Identify new or different skills needed to guide the future</a:t>
            </a:r>
          </a:p>
          <a:p>
            <a:pPr marL="132160" indent="-132160">
              <a:spcBef>
                <a:spcPts val="225"/>
              </a:spcBef>
              <a:buClr>
                <a:srgbClr val="00A0D2"/>
              </a:buClr>
              <a:buFont typeface="Wingdings" panose="05000000000000000000" pitchFamily="2" charset="2"/>
              <a:buChar char="§"/>
            </a:pPr>
            <a:r>
              <a:rPr lang="en-US" dirty="0">
                <a:solidFill>
                  <a:prstClr val="black"/>
                </a:solidFill>
              </a:rPr>
              <a:t>Gain an understanding of the workforce of your future</a:t>
            </a:r>
          </a:p>
          <a:p>
            <a:pPr marL="132160" indent="-132160">
              <a:spcBef>
                <a:spcPts val="225"/>
              </a:spcBef>
              <a:buClr>
                <a:srgbClr val="00A0D2"/>
              </a:buClr>
              <a:buFont typeface="Wingdings" panose="05000000000000000000" pitchFamily="2" charset="2"/>
              <a:buChar char="§"/>
            </a:pPr>
            <a:r>
              <a:rPr lang="en-US" dirty="0">
                <a:solidFill>
                  <a:prstClr val="black"/>
                </a:solidFill>
              </a:rPr>
              <a:t>Clarify the new desired organizational culture</a:t>
            </a:r>
          </a:p>
          <a:p>
            <a:pPr marL="132160" indent="-132160">
              <a:spcBef>
                <a:spcPts val="225"/>
              </a:spcBef>
              <a:buClr>
                <a:srgbClr val="C110A0"/>
              </a:buClr>
              <a:buFont typeface="Wingdings" panose="05000000000000000000" pitchFamily="2" charset="2"/>
              <a:buChar char="§"/>
            </a:pPr>
            <a:r>
              <a:rPr lang="en-US" dirty="0">
                <a:solidFill>
                  <a:prstClr val="black"/>
                </a:solidFill>
              </a:rPr>
              <a:t>Assess how can work be deconstructed to be done in a more efficient and effective way</a:t>
            </a:r>
          </a:p>
          <a:p>
            <a:pPr marL="132160" indent="-132160">
              <a:spcBef>
                <a:spcPts val="225"/>
              </a:spcBef>
              <a:buClr>
                <a:srgbClr val="C110A0"/>
              </a:buClr>
              <a:buFont typeface="Wingdings" panose="05000000000000000000" pitchFamily="2" charset="2"/>
              <a:buChar char="§"/>
            </a:pPr>
            <a:r>
              <a:rPr lang="en-US" dirty="0">
                <a:solidFill>
                  <a:prstClr val="black"/>
                </a:solidFill>
              </a:rPr>
              <a:t>Determine how you accommodate a range of work options (from AI and Robotics to contingent labor)</a:t>
            </a:r>
          </a:p>
          <a:p>
            <a:pPr marL="132160" indent="-132160">
              <a:spcBef>
                <a:spcPts val="225"/>
              </a:spcBef>
              <a:buClr>
                <a:srgbClr val="C110A0"/>
              </a:buClr>
              <a:buFont typeface="Wingdings" panose="05000000000000000000" pitchFamily="2" charset="2"/>
              <a:buChar char="§"/>
            </a:pPr>
            <a:r>
              <a:rPr lang="en-US" dirty="0">
                <a:solidFill>
                  <a:prstClr val="black"/>
                </a:solidFill>
              </a:rPr>
              <a:t>Align the right rewards to the workers</a:t>
            </a:r>
          </a:p>
          <a:p>
            <a:pPr marL="132160" indent="-132160">
              <a:spcBef>
                <a:spcPts val="225"/>
              </a:spcBef>
              <a:buClr>
                <a:srgbClr val="00C389"/>
              </a:buClr>
              <a:buFont typeface="Wingdings" panose="05000000000000000000" pitchFamily="2" charset="2"/>
              <a:buChar char="§"/>
            </a:pPr>
            <a:r>
              <a:rPr lang="en-US" dirty="0">
                <a:solidFill>
                  <a:prstClr val="black"/>
                </a:solidFill>
              </a:rPr>
              <a:t>Build out your learning and development programs to ensure you upskill the workforce to meet your future needs -- STEM</a:t>
            </a:r>
          </a:p>
          <a:p>
            <a:pPr marL="132160" indent="-132160">
              <a:spcBef>
                <a:spcPts val="225"/>
              </a:spcBef>
              <a:buClr>
                <a:srgbClr val="00C389"/>
              </a:buClr>
              <a:buFont typeface="Wingdings" panose="05000000000000000000" pitchFamily="2" charset="2"/>
              <a:buChar char="§"/>
            </a:pPr>
            <a:r>
              <a:rPr lang="en-US" dirty="0">
                <a:solidFill>
                  <a:prstClr val="black"/>
                </a:solidFill>
              </a:rPr>
              <a:t>Better incorporate learning and development into your rewards programs</a:t>
            </a:r>
          </a:p>
          <a:p>
            <a:pPr marL="132160" indent="-132160">
              <a:spcBef>
                <a:spcPts val="225"/>
              </a:spcBef>
              <a:buClr>
                <a:srgbClr val="702082"/>
              </a:buClr>
              <a:buFont typeface="Wingdings" panose="05000000000000000000" pitchFamily="2" charset="2"/>
              <a:buChar char="§"/>
            </a:pPr>
            <a:r>
              <a:rPr lang="en-US" dirty="0">
                <a:solidFill>
                  <a:prstClr val="black"/>
                </a:solidFill>
              </a:rPr>
              <a:t>Build out an Talent Value Proposition that takes advantage of technology touchpoints inside and outside of your organization</a:t>
            </a:r>
          </a:p>
          <a:p>
            <a:pPr marL="132160" indent="-132160">
              <a:spcBef>
                <a:spcPts val="225"/>
              </a:spcBef>
              <a:buClr>
                <a:srgbClr val="702082"/>
              </a:buClr>
              <a:buFont typeface="Wingdings" panose="05000000000000000000" pitchFamily="2" charset="2"/>
              <a:buChar char="§"/>
            </a:pPr>
            <a:r>
              <a:rPr lang="en-US" dirty="0">
                <a:solidFill>
                  <a:prstClr val="black"/>
                </a:solidFill>
              </a:rPr>
              <a:t>Leverage technology and data insights to shape a value proposition for all types of workers</a:t>
            </a:r>
          </a:p>
          <a:p>
            <a:endParaRPr lang="en-US" dirty="0"/>
          </a:p>
        </p:txBody>
      </p:sp>
    </p:spTree>
    <p:extLst>
      <p:ext uri="{BB962C8B-B14F-4D97-AF65-F5344CB8AC3E}">
        <p14:creationId xmlns:p14="http://schemas.microsoft.com/office/powerpoint/2010/main" val="73237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when you hear the phrase “future of work”?</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a:t>
            </a:fld>
            <a:endParaRPr lang="en-US" dirty="0"/>
          </a:p>
        </p:txBody>
      </p:sp>
    </p:spTree>
    <p:extLst>
      <p:ext uri="{BB962C8B-B14F-4D97-AF65-F5344CB8AC3E}">
        <p14:creationId xmlns:p14="http://schemas.microsoft.com/office/powerpoint/2010/main" val="219228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ts val="600"/>
              </a:spcBef>
            </a:pPr>
            <a:r>
              <a:rPr lang="en-US" dirty="0"/>
              <a:t>This is our current reality.</a:t>
            </a:r>
          </a:p>
          <a:p>
            <a:pPr>
              <a:spcBef>
                <a:spcPts val="600"/>
              </a:spcBef>
            </a:pPr>
            <a:r>
              <a:rPr lang="en-US" dirty="0"/>
              <a:t>Agility, speed, innovation and collaboration. </a:t>
            </a:r>
            <a:r>
              <a:rPr lang="en-US" b="1" dirty="0"/>
              <a:t>What might be seen as attributes of lean start-ups are taking center stage for many leading organizations  - and federal agencies - with long, proud histories. You are facing digital disruption in every facet of your agency and your role. </a:t>
            </a:r>
          </a:p>
          <a:p>
            <a:pPr>
              <a:spcBef>
                <a:spcPts val="600"/>
              </a:spcBef>
            </a:pPr>
            <a:endParaRPr lang="en-US" dirty="0"/>
          </a:p>
          <a:p>
            <a:pPr>
              <a:spcBef>
                <a:spcPts val="600"/>
              </a:spcBef>
            </a:pPr>
            <a:r>
              <a:rPr lang="en-US" b="1" dirty="0"/>
              <a:t>Increasingly, robots, autonomous vehicles, commoditized sensors, artificial intelligence, and the Internet of Things are re-shaping the way we interact in life and in the government; the work ecosystem is in a continuous state of flux, moving and growing as it adapts to flourishing technology.</a:t>
            </a:r>
          </a:p>
          <a:p>
            <a:pPr>
              <a:spcBef>
                <a:spcPts val="600"/>
              </a:spcBef>
            </a:pPr>
            <a:endParaRPr lang="en-US" b="1" dirty="0"/>
          </a:p>
          <a:p>
            <a:pPr lvl="0">
              <a:spcBef>
                <a:spcPts val="600"/>
              </a:spcBef>
              <a:defRPr/>
            </a:pPr>
            <a:r>
              <a:rPr lang="en-US" dirty="0"/>
              <a:t>Organizations and workers balance long-term bets and flexibility under uncertainty by engaging automation to adapt to frequent changes and rapid skills obsolescence.</a:t>
            </a:r>
          </a:p>
          <a:p>
            <a:pPr lvl="0">
              <a:spcBef>
                <a:spcPts val="600"/>
              </a:spcBef>
              <a:defRPr/>
            </a:pPr>
            <a:endParaRPr lang="en-US" dirty="0"/>
          </a:p>
          <a:p>
            <a:pPr>
              <a:spcBef>
                <a:spcPts val="600"/>
              </a:spcBef>
            </a:pPr>
            <a:r>
              <a:rPr lang="en-US" dirty="0"/>
              <a:t>KPMG study</a:t>
            </a:r>
          </a:p>
          <a:p>
            <a:pPr>
              <a:spcBef>
                <a:spcPts val="600"/>
              </a:spcBef>
            </a:pPr>
            <a:r>
              <a:rPr lang="en-US" dirty="0"/>
              <a:t>Convergence of business and talent challenges</a:t>
            </a:r>
          </a:p>
          <a:p>
            <a:pPr lvl="0">
              <a:spcBef>
                <a:spcPts val="600"/>
              </a:spcBef>
              <a:defRPr/>
            </a:pPr>
            <a:endParaRPr lang="en-US" dirty="0"/>
          </a:p>
          <a:p>
            <a:pPr>
              <a:spcBef>
                <a:spcPts val="600"/>
              </a:spcBef>
            </a:pPr>
            <a:endParaRPr lang="en-US" dirty="0"/>
          </a:p>
          <a:p>
            <a:pPr lvl="0">
              <a:spcBef>
                <a:spcPts val="600"/>
              </a:spcBef>
              <a:defRPr/>
            </a:pPr>
            <a:r>
              <a:rPr lang="en-US" dirty="0"/>
              <a:t>In HR, there is serious debate over what jobs will remain 10, 15 or even simply 5 years from now.  The jobs that remain will require thought, empathy, creativity, critical thinking…things that can’t be automated.  How does HR prepare our organizations and future workers for this shift? And, will HR’s role expand to be </a:t>
            </a:r>
            <a:r>
              <a:rPr lang="en-US" dirty="0" err="1"/>
              <a:t>uber</a:t>
            </a:r>
            <a:r>
              <a:rPr lang="en-US" dirty="0"/>
              <a:t> connected to the way work gets done across the enterprise bringing new solutions to the business? At the moment, we’re behind the curve; we have to accept it, own it and change it. </a:t>
            </a:r>
          </a:p>
          <a:p>
            <a:pPr lvl="0">
              <a:spcBef>
                <a:spcPts val="600"/>
              </a:spcBef>
              <a:defRPr/>
            </a:pPr>
            <a:endParaRPr lang="en-US" dirty="0"/>
          </a:p>
          <a:p>
            <a:pPr>
              <a:spcBef>
                <a:spcPts val="600"/>
              </a:spcBef>
            </a:pPr>
            <a:endParaRPr lang="en-US" dirty="0"/>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3</a:t>
            </a:fld>
            <a:endParaRPr lang="en-US" dirty="0"/>
          </a:p>
        </p:txBody>
      </p:sp>
    </p:spTree>
    <p:extLst>
      <p:ext uri="{BB962C8B-B14F-4D97-AF65-F5344CB8AC3E}">
        <p14:creationId xmlns:p14="http://schemas.microsoft.com/office/powerpoint/2010/main" val="419353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In the late 19</a:t>
            </a:r>
            <a:r>
              <a:rPr lang="en-US" baseline="30000" dirty="0"/>
              <a:t>th</a:t>
            </a:r>
            <a:r>
              <a:rPr lang="en-US" dirty="0"/>
              <a:t> century we had the second industrial revolution – this was characterized by the assembly line and we started to see </a:t>
            </a:r>
            <a:r>
              <a:rPr lang="en-US" b="1" dirty="0"/>
              <a:t>work organized into jobs and jobs lead to careers – workers began to see their company as a social institution.</a:t>
            </a:r>
          </a:p>
          <a:p>
            <a:pPr marL="174625" indent="-174625">
              <a:spcAft>
                <a:spcPts val="350"/>
              </a:spcAft>
              <a:buClr>
                <a:srgbClr val="702082"/>
              </a:buClr>
              <a:buFont typeface="Wingdings" panose="05000000000000000000" pitchFamily="2" charset="2"/>
              <a:buChar char="§"/>
            </a:pPr>
            <a:r>
              <a:rPr lang="en-US" dirty="0">
                <a:solidFill>
                  <a:prstClr val="black"/>
                </a:solidFill>
              </a:rPr>
              <a:t>Companies as social institutions</a:t>
            </a:r>
          </a:p>
          <a:p>
            <a:pPr marL="171450" indent="-171450">
              <a:spcAft>
                <a:spcPts val="350"/>
              </a:spcAft>
              <a:buClr>
                <a:srgbClr val="702082"/>
              </a:buClr>
              <a:buFont typeface="Wingdings" panose="05000000000000000000" pitchFamily="2" charset="2"/>
              <a:buChar char="§"/>
            </a:pPr>
            <a:r>
              <a:rPr lang="en-US" dirty="0">
                <a:solidFill>
                  <a:prstClr val="black"/>
                </a:solidFill>
              </a:rPr>
              <a:t>Organization of work into jobs</a:t>
            </a:r>
          </a:p>
          <a:p>
            <a:pPr marL="171450" indent="-171450">
              <a:spcAft>
                <a:spcPts val="350"/>
              </a:spcAft>
              <a:buClr>
                <a:srgbClr val="702082"/>
              </a:buClr>
              <a:buFont typeface="Wingdings" panose="05000000000000000000" pitchFamily="2" charset="2"/>
              <a:buChar char="§"/>
            </a:pPr>
            <a:r>
              <a:rPr lang="en-US" dirty="0">
                <a:solidFill>
                  <a:prstClr val="black"/>
                </a:solidFill>
              </a:rPr>
              <a:t>Jobs as careers</a:t>
            </a:r>
          </a:p>
          <a:p>
            <a:endParaRPr lang="en-US" b="1" dirty="0"/>
          </a:p>
          <a:p>
            <a:endParaRPr lang="en-US" dirty="0"/>
          </a:p>
          <a:p>
            <a:r>
              <a:rPr lang="en-US" dirty="0"/>
              <a:t>As we moved in to the third industrial revolutions – we began to see some changes particularly around the type of work that was done within a company – </a:t>
            </a:r>
            <a:r>
              <a:rPr lang="en-US" dirty="0" err="1"/>
              <a:t>nike</a:t>
            </a:r>
            <a:r>
              <a:rPr lang="en-US" dirty="0"/>
              <a:t> led the </a:t>
            </a:r>
            <a:r>
              <a:rPr lang="en-US" b="1" dirty="0"/>
              <a:t>charge on outsourcing and focusing on the core competency of the company</a:t>
            </a:r>
            <a:r>
              <a:rPr lang="en-US" dirty="0"/>
              <a:t>.  </a:t>
            </a:r>
            <a:r>
              <a:rPr lang="en-US" b="1" dirty="0"/>
              <a:t>Organizations began to shift and find the best way to deliver value.</a:t>
            </a:r>
          </a:p>
          <a:p>
            <a:pPr marL="168275" indent="-168275">
              <a:spcAft>
                <a:spcPts val="350"/>
              </a:spcAft>
              <a:buClr>
                <a:srgbClr val="702082"/>
              </a:buClr>
              <a:buFont typeface="Wingdings" panose="05000000000000000000" pitchFamily="2" charset="2"/>
              <a:buChar char="§"/>
            </a:pPr>
            <a:r>
              <a:rPr lang="en-US" dirty="0">
                <a:solidFill>
                  <a:prstClr val="black"/>
                </a:solidFill>
              </a:rPr>
              <a:t>Technology enablement and the web </a:t>
            </a:r>
          </a:p>
          <a:p>
            <a:pPr marL="168275" indent="-168275">
              <a:spcAft>
                <a:spcPts val="350"/>
              </a:spcAft>
              <a:buClr>
                <a:srgbClr val="702082"/>
              </a:buClr>
              <a:buFont typeface="Wingdings" panose="05000000000000000000" pitchFamily="2" charset="2"/>
              <a:buChar char="§"/>
            </a:pPr>
            <a:r>
              <a:rPr lang="en-US" dirty="0">
                <a:solidFill>
                  <a:prstClr val="black"/>
                </a:solidFill>
              </a:rPr>
              <a:t>Companies as the nexus of contracts</a:t>
            </a:r>
          </a:p>
          <a:p>
            <a:pPr marL="168275" indent="-168275">
              <a:spcAft>
                <a:spcPts val="350"/>
              </a:spcAft>
              <a:buClr>
                <a:srgbClr val="702082"/>
              </a:buClr>
              <a:buFont typeface="Wingdings" panose="05000000000000000000" pitchFamily="2" charset="2"/>
              <a:buChar char="§"/>
            </a:pPr>
            <a:r>
              <a:rPr lang="en-US" dirty="0">
                <a:solidFill>
                  <a:prstClr val="black"/>
                </a:solidFill>
              </a:rPr>
              <a:t>Streamlining of jobs to enable outsourcing</a:t>
            </a:r>
          </a:p>
          <a:p>
            <a:endParaRPr lang="en-US" b="1" dirty="0"/>
          </a:p>
          <a:p>
            <a:endParaRPr lang="en-US" dirty="0"/>
          </a:p>
          <a:p>
            <a:endParaRPr lang="en-US" dirty="0"/>
          </a:p>
          <a:p>
            <a:r>
              <a:rPr lang="en-US" dirty="0"/>
              <a:t>As we move into the 200-’s we are seeing a new shift – we might call it “</a:t>
            </a:r>
            <a:r>
              <a:rPr lang="en-US" dirty="0" err="1"/>
              <a:t>uberization</a:t>
            </a:r>
            <a:r>
              <a:rPr lang="en-US" dirty="0"/>
              <a:t>” –</a:t>
            </a:r>
            <a:r>
              <a:rPr lang="en-US" b="1" dirty="0"/>
              <a:t> companies are platforms to get work done – and will begin to see both companies and talent taking advantage of a truly connected world.  </a:t>
            </a:r>
          </a:p>
          <a:p>
            <a:endParaRPr lang="en-US" dirty="0"/>
          </a:p>
          <a:p>
            <a:r>
              <a:rPr lang="en-US" dirty="0"/>
              <a:t>Lots of talk among economists projecting the impact that AI systems and machines will have on the human workforce, and this one, from the </a:t>
            </a:r>
            <a:r>
              <a:rPr lang="en-US" b="1" dirty="0"/>
              <a:t>World Economic Forum, predicts a “Fourth Industrial Revolution,” </a:t>
            </a:r>
            <a:r>
              <a:rPr lang="en-US" dirty="0"/>
              <a:t>characterized by unprecedented “developments in genetics, artificial intelligence, robotics, nanotechnology, 3D printing, and biotechnology.”</a:t>
            </a:r>
          </a:p>
          <a:p>
            <a:pPr marL="168275" indent="-168275">
              <a:spcAft>
                <a:spcPts val="350"/>
              </a:spcAft>
              <a:buClr>
                <a:srgbClr val="702082"/>
              </a:buClr>
              <a:buFont typeface="Wingdings" panose="05000000000000000000" pitchFamily="2" charset="2"/>
              <a:buChar char="§"/>
            </a:pPr>
            <a:r>
              <a:rPr lang="en-US" dirty="0">
                <a:solidFill>
                  <a:prstClr val="black"/>
                </a:solidFill>
              </a:rPr>
              <a:t>Mobile, sensors, AI and machine learning</a:t>
            </a:r>
          </a:p>
          <a:p>
            <a:pPr marL="168275" indent="-168275">
              <a:spcAft>
                <a:spcPts val="350"/>
              </a:spcAft>
              <a:buClr>
                <a:srgbClr val="702082"/>
              </a:buClr>
              <a:buFont typeface="Wingdings" panose="05000000000000000000" pitchFamily="2" charset="2"/>
              <a:buChar char="§"/>
            </a:pPr>
            <a:r>
              <a:rPr lang="en-US" dirty="0">
                <a:solidFill>
                  <a:prstClr val="black"/>
                </a:solidFill>
              </a:rPr>
              <a:t>Companies as platforms</a:t>
            </a:r>
          </a:p>
          <a:p>
            <a:pPr marL="168275" indent="-168275">
              <a:spcAft>
                <a:spcPts val="350"/>
              </a:spcAft>
              <a:buClr>
                <a:srgbClr val="702082"/>
              </a:buClr>
              <a:buFont typeface="Wingdings" panose="05000000000000000000" pitchFamily="2" charset="2"/>
              <a:buChar char="§"/>
            </a:pPr>
            <a:r>
              <a:rPr lang="en-US" dirty="0">
                <a:solidFill>
                  <a:prstClr val="black"/>
                </a:solidFill>
              </a:rPr>
              <a:t>Disaggregation of work into activities</a:t>
            </a:r>
          </a:p>
          <a:p>
            <a:pPr marL="168275" indent="-168275">
              <a:spcAft>
                <a:spcPts val="350"/>
              </a:spcAft>
              <a:buClr>
                <a:srgbClr val="702082"/>
              </a:buClr>
              <a:buFont typeface="Wingdings" panose="05000000000000000000" pitchFamily="2" charset="2"/>
              <a:buChar char="§"/>
            </a:pPr>
            <a:r>
              <a:rPr lang="en-US" dirty="0">
                <a:solidFill>
                  <a:prstClr val="black"/>
                </a:solidFill>
              </a:rPr>
              <a:t>Talent on demand</a:t>
            </a:r>
          </a:p>
          <a:p>
            <a:endParaRPr lang="en-US" dirty="0"/>
          </a:p>
          <a:p>
            <a:endParaRPr lang="en-US" dirty="0"/>
          </a:p>
          <a:p>
            <a:endParaRPr lang="en-US" dirty="0"/>
          </a:p>
          <a:p>
            <a:r>
              <a:rPr lang="en-US" b="1" dirty="0"/>
              <a:t>Our challenge will be to use this to our advantage</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4</a:t>
            </a:fld>
            <a:endParaRPr lang="en-US" dirty="0"/>
          </a:p>
        </p:txBody>
      </p:sp>
    </p:spTree>
    <p:extLst>
      <p:ext uri="{BB962C8B-B14F-4D97-AF65-F5344CB8AC3E}">
        <p14:creationId xmlns:p14="http://schemas.microsoft.com/office/powerpoint/2010/main" val="328363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5</a:t>
            </a:fld>
            <a:endParaRPr lang="en-US" dirty="0"/>
          </a:p>
        </p:txBody>
      </p:sp>
    </p:spTree>
    <p:extLst>
      <p:ext uri="{BB962C8B-B14F-4D97-AF65-F5344CB8AC3E}">
        <p14:creationId xmlns:p14="http://schemas.microsoft.com/office/powerpoint/2010/main" val="396913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6</a:t>
            </a:fld>
            <a:endParaRPr lang="en-US" dirty="0"/>
          </a:p>
        </p:txBody>
      </p:sp>
    </p:spTree>
    <p:extLst>
      <p:ext uri="{BB962C8B-B14F-4D97-AF65-F5344CB8AC3E}">
        <p14:creationId xmlns:p14="http://schemas.microsoft.com/office/powerpoint/2010/main" val="112606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7</a:t>
            </a:fld>
            <a:endParaRPr lang="en-US" dirty="0"/>
          </a:p>
        </p:txBody>
      </p:sp>
    </p:spTree>
    <p:extLst>
      <p:ext uri="{BB962C8B-B14F-4D97-AF65-F5344CB8AC3E}">
        <p14:creationId xmlns:p14="http://schemas.microsoft.com/office/powerpoint/2010/main" val="233700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8</a:t>
            </a:fld>
            <a:endParaRPr lang="en-US" dirty="0"/>
          </a:p>
        </p:txBody>
      </p:sp>
    </p:spTree>
    <p:extLst>
      <p:ext uri="{BB962C8B-B14F-4D97-AF65-F5344CB8AC3E}">
        <p14:creationId xmlns:p14="http://schemas.microsoft.com/office/powerpoint/2010/main" val="401217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99B0F9-5275-4FDD-BFE5-B9E6F2FD770F}" type="slidenum">
              <a:rPr lang="en-US" smtClean="0"/>
              <a:pPr/>
              <a:t>9</a:t>
            </a:fld>
            <a:endParaRPr lang="en-US" dirty="0"/>
          </a:p>
        </p:txBody>
      </p:sp>
      <p:sp>
        <p:nvSpPr>
          <p:cNvPr id="5" name="Notes Placeholder 2"/>
          <p:cNvSpPr>
            <a:spLocks noGrp="1"/>
          </p:cNvSpPr>
          <p:nvPr>
            <p:ph type="body" idx="3"/>
          </p:nvPr>
        </p:nvSpPr>
        <p:spPr>
          <a:xfrm>
            <a:off x="698500" y="4409758"/>
            <a:ext cx="5588000" cy="41776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banking, </a:t>
            </a:r>
            <a:r>
              <a:rPr lang="en-US" sz="1200" b="1" kern="1200" dirty="0">
                <a:solidFill>
                  <a:schemeClr val="tx1"/>
                </a:solidFill>
                <a:effectLst/>
                <a:latin typeface="+mn-lt"/>
                <a:ea typeface="+mn-ea"/>
                <a:cs typeface="+mn-cs"/>
              </a:rPr>
              <a:t>mobility is undeniably enabling more robust service offerings for consumers.</a:t>
            </a:r>
            <a:r>
              <a:rPr lang="en-US" sz="1200" kern="1200" dirty="0">
                <a:solidFill>
                  <a:schemeClr val="tx1"/>
                </a:solidFill>
                <a:effectLst/>
                <a:latin typeface="+mn-lt"/>
                <a:ea typeface="+mn-ea"/>
                <a:cs typeface="+mn-cs"/>
              </a:rPr>
              <a:t> At the same time, banks and </a:t>
            </a:r>
            <a:r>
              <a:rPr lang="en-US" sz="1200" b="1" kern="1200" dirty="0">
                <a:solidFill>
                  <a:schemeClr val="tx1"/>
                </a:solidFill>
                <a:effectLst/>
                <a:latin typeface="+mn-lt"/>
                <a:ea typeface="+mn-ea"/>
                <a:cs typeface="+mn-cs"/>
              </a:rPr>
              <a:t>credit unions are having to compete with bank-less, peer-to-peer mobile payments between consumers through platforms such as </a:t>
            </a:r>
            <a:r>
              <a:rPr lang="en-US" sz="1200" b="1" kern="1200" dirty="0" err="1">
                <a:solidFill>
                  <a:schemeClr val="tx1"/>
                </a:solidFill>
                <a:effectLst/>
                <a:latin typeface="+mn-lt"/>
                <a:ea typeface="+mn-ea"/>
                <a:cs typeface="+mn-cs"/>
              </a:rPr>
              <a:t>Venmo</a:t>
            </a:r>
            <a:r>
              <a:rPr lang="en-US" sz="1200" b="1" kern="1200" dirty="0">
                <a:solidFill>
                  <a:schemeClr val="tx1"/>
                </a:solidFill>
                <a:effectLst/>
                <a:latin typeface="+mn-lt"/>
                <a:ea typeface="+mn-ea"/>
                <a:cs typeface="+mn-cs"/>
              </a:rPr>
              <a:t>, Apple Pay Cash and </a:t>
            </a:r>
            <a:r>
              <a:rPr lang="en-US" sz="1200" b="1" kern="1200" dirty="0" err="1">
                <a:solidFill>
                  <a:schemeClr val="tx1"/>
                </a:solidFill>
                <a:effectLst/>
                <a:latin typeface="+mn-lt"/>
                <a:ea typeface="+mn-ea"/>
                <a:cs typeface="+mn-cs"/>
              </a:rPr>
              <a:t>Zelle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485823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image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4" name="Picture 13"/>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dirty="0"/>
          </a:p>
        </p:txBody>
      </p:sp>
    </p:spTree>
    <p:extLst>
      <p:ext uri="{BB962C8B-B14F-4D97-AF65-F5344CB8AC3E}">
        <p14:creationId xmlns:p14="http://schemas.microsoft.com/office/powerpoint/2010/main" val="3456336395"/>
      </p:ext>
    </p:extLst>
  </p:cSld>
  <p:clrMapOvr>
    <a:masterClrMapping/>
  </p:clrMapOvr>
  <p:hf hdr="0" dt="0"/>
  <p:extLst mod="1">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pic>
        <p:nvPicPr>
          <p:cNvPr id="20" name="Picture 1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pic>
        <p:nvPicPr>
          <p:cNvPr id="14" name="Picture 1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PURPL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100000"/>
          </a:blip>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bg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bg1"/>
                </a:solidFill>
              </a:defRPr>
            </a:lvl1pPr>
          </a:lstStyle>
          <a:p>
            <a:r>
              <a:rPr lang="en-GB"/>
              <a:t>© [yyyy] Willis Towers Watson. All rights reserved. Proprietary and Confidential. For Willis Towers Watson and Willis Towers Watson client use only.</a:t>
            </a:r>
            <a:endParaRPr lang="en-US" dirty="0"/>
          </a:p>
        </p:txBody>
      </p:sp>
      <p:sp>
        <p:nvSpPr>
          <p:cNvPr id="6" name="Rectangle 5"/>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bg1"/>
                </a:solidFill>
              </a:rPr>
              <a:t>willistowerswatson.com</a:t>
            </a:r>
          </a:p>
        </p:txBody>
      </p:sp>
    </p:spTree>
    <p:extLst>
      <p:ext uri="{BB962C8B-B14F-4D97-AF65-F5344CB8AC3E}">
        <p14:creationId xmlns:p14="http://schemas.microsoft.com/office/powerpoint/2010/main" val="221798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YELLOW">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100000"/>
          </a:blip>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bg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bg1"/>
                </a:solidFill>
              </a:defRPr>
            </a:lvl1pPr>
          </a:lstStyle>
          <a:p>
            <a:r>
              <a:rPr lang="en-GB"/>
              <a:t>© [yyyy] Willis Towers Watson. All rights reserved. Proprietary and Confidential. For Willis Towers Watson and Willis Towers Watson client use only.</a:t>
            </a:r>
            <a:endParaRPr lang="en-US" dirty="0"/>
          </a:p>
        </p:txBody>
      </p:sp>
      <p:sp>
        <p:nvSpPr>
          <p:cNvPr id="6" name="Rectangle 5"/>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bg1"/>
                </a:solidFill>
              </a:rPr>
              <a:t>willistowerswatson.com</a:t>
            </a:r>
          </a:p>
        </p:txBody>
      </p:sp>
    </p:spTree>
    <p:extLst>
      <p:ext uri="{BB962C8B-B14F-4D97-AF65-F5344CB8AC3E}">
        <p14:creationId xmlns:p14="http://schemas.microsoft.com/office/powerpoint/2010/main" val="442667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100000"/>
          </a:blip>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bg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bg1"/>
                </a:solidFill>
              </a:defRPr>
            </a:lvl1pPr>
          </a:lstStyle>
          <a:p>
            <a:r>
              <a:rPr lang="en-GB"/>
              <a:t>© [yyyy] Willis Towers Watson. All rights reserved. Proprietary and Confidential. For Willis Towers Watson and Willis Towers Watson client use only.</a:t>
            </a:r>
            <a:endParaRPr lang="en-US" dirty="0"/>
          </a:p>
        </p:txBody>
      </p:sp>
      <p:sp>
        <p:nvSpPr>
          <p:cNvPr id="6" name="Rectangle 5"/>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bg1"/>
                </a:solidFill>
              </a:rPr>
              <a:t>willistowerswatson.com</a:t>
            </a:r>
          </a:p>
        </p:txBody>
      </p:sp>
    </p:spTree>
    <p:extLst>
      <p:ext uri="{BB962C8B-B14F-4D97-AF65-F5344CB8AC3E}">
        <p14:creationId xmlns:p14="http://schemas.microsoft.com/office/powerpoint/2010/main" val="2637460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_PI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100000"/>
          </a:blip>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bg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bg1"/>
                </a:solidFill>
              </a:defRPr>
            </a:lvl1pPr>
          </a:lstStyle>
          <a:p>
            <a:r>
              <a:rPr lang="en-GB"/>
              <a:t>© [yyyy] Willis Towers Watson. All rights reserved. Proprietary and Confidential. For Willis Towers Watson and Willis Towers Watson client use only.</a:t>
            </a:r>
            <a:endParaRPr lang="en-US" dirty="0"/>
          </a:p>
        </p:txBody>
      </p:sp>
      <p:sp>
        <p:nvSpPr>
          <p:cNvPr id="6" name="Rectangle 5"/>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bg1"/>
                </a:solidFill>
              </a:rPr>
              <a:t>willistowerswatson.com</a:t>
            </a:r>
          </a:p>
        </p:txBody>
      </p:sp>
    </p:spTree>
    <p:extLst>
      <p:ext uri="{BB962C8B-B14F-4D97-AF65-F5344CB8AC3E}">
        <p14:creationId xmlns:p14="http://schemas.microsoft.com/office/powerpoint/2010/main" val="3546287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_GREEN">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100000"/>
          </a:blip>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bg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bg1"/>
                </a:solidFill>
              </a:defRPr>
            </a:lvl1pPr>
          </a:lstStyle>
          <a:p>
            <a:r>
              <a:rPr lang="en-GB"/>
              <a:t>© [yyyy] Willis Towers Watson. All rights reserved. Proprietary and Confidential. For Willis Towers Watson and Willis Towers Watson client use only.</a:t>
            </a:r>
            <a:endParaRPr lang="en-US" dirty="0"/>
          </a:p>
        </p:txBody>
      </p:sp>
      <p:sp>
        <p:nvSpPr>
          <p:cNvPr id="6" name="Rectangle 5"/>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bg1"/>
                </a:solidFill>
              </a:rPr>
              <a:t>willistowerswatson.com</a:t>
            </a:r>
          </a:p>
        </p:txBody>
      </p:sp>
    </p:spTree>
    <p:extLst>
      <p:ext uri="{BB962C8B-B14F-4D97-AF65-F5344CB8AC3E}">
        <p14:creationId xmlns:p14="http://schemas.microsoft.com/office/powerpoint/2010/main" val="230572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_GREEN">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100000"/>
          </a:blip>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bg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bg1"/>
                </a:solidFill>
              </a:defRPr>
            </a:lvl1pPr>
          </a:lstStyle>
          <a:p>
            <a:r>
              <a:rPr lang="en-GB"/>
              <a:t>© [yyyy] Willis Towers Watson. All rights reserved. Proprietary and Confidential. For Willis Towers Watson and Willis Towers Watson client use only.</a:t>
            </a:r>
            <a:endParaRPr lang="en-US" dirty="0"/>
          </a:p>
        </p:txBody>
      </p:sp>
      <p:sp>
        <p:nvSpPr>
          <p:cNvPr id="6" name="Rectangle 5"/>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bg1"/>
                </a:solidFill>
              </a:rPr>
              <a:t>willistowerswatson.com</a:t>
            </a:r>
          </a:p>
        </p:txBody>
      </p:sp>
    </p:spTree>
    <p:extLst>
      <p:ext uri="{BB962C8B-B14F-4D97-AF65-F5344CB8AC3E}">
        <p14:creationId xmlns:p14="http://schemas.microsoft.com/office/powerpoint/2010/main" val="235617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dirty="0"/>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cobrand image slide — click to edit</a:t>
            </a:r>
            <a:br>
              <a:rPr lang="en-US" dirty="0"/>
            </a:br>
            <a:r>
              <a:rPr lang="en-US" dirty="0"/>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3" name="Picture 12"/>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dirty="0"/>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dirty="0"/>
              <a:t>Thank you — Click to edit text</a:t>
            </a:r>
          </a:p>
        </p:txBody>
      </p: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color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cstate="print"/>
          <a:stretch>
            <a:fillRect/>
          </a:stretch>
        </p:blipFill>
        <p:spPr>
          <a:xfrm>
            <a:off x="5877560" y="6273358"/>
            <a:ext cx="3022600" cy="584200"/>
          </a:xfrm>
          <a:prstGeom prst="rect">
            <a:avLst/>
          </a:prstGeom>
        </p:spPr>
      </p:pic>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a:t>
            </a:r>
            <a:endParaRPr lang="en-US" dirty="0"/>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extLst>
      <p:ext uri="{BB962C8B-B14F-4D97-AF65-F5344CB8AC3E}">
        <p14:creationId xmlns:p14="http://schemas.microsoft.com/office/powerpoint/2010/main" val="2082299848"/>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image slide — click to edit text</a:t>
            </a:r>
          </a:p>
        </p:txBody>
      </p:sp>
      <p:pic>
        <p:nvPicPr>
          <p:cNvPr id="25" name="Picture 24"/>
          <p:cNvPicPr>
            <a:picLocks noChangeAspect="1"/>
          </p:cNvPicPr>
          <p:nvPr userDrawn="1"/>
        </p:nvPicPr>
        <p:blipFill>
          <a:blip r:embed="rId3" cstate="print"/>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301743665"/>
      </p:ext>
    </p:extLst>
  </p:cSld>
  <p:clrMapOvr>
    <a:masterClrMapping/>
  </p:clrMapOvr>
  <p:hf hdr="0" dt="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dirty="0"/>
              <a:t>Click to edit text</a:t>
            </a:r>
          </a:p>
        </p:txBody>
      </p: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2"/>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dirty="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730" r:id="rId14"/>
    <p:sldLayoutId id="2147483731" r:id="rId15"/>
    <p:sldLayoutId id="2147483732" r:id="rId16"/>
    <p:sldLayoutId id="2147483733" r:id="rId17"/>
    <p:sldLayoutId id="2147483734" r:id="rId18"/>
    <p:sldLayoutId id="2147483735" r:id="rId19"/>
    <p:sldLayoutId id="2147483697" r:id="rId20"/>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5.xml"/><Relationship Id="rId7" Type="http://schemas.openxmlformats.org/officeDocument/2006/relationships/notesSlide" Target="../notesSlides/notesSlide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7.xml"/><Relationship Id="rId7" Type="http://schemas.openxmlformats.org/officeDocument/2006/relationships/image" Target="../media/image1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1.xml"/><Relationship Id="rId5" Type="http://schemas.openxmlformats.org/officeDocument/2006/relationships/slideLayout" Target="../slideLayouts/slideLayout19.xml"/><Relationship Id="rId4" Type="http://schemas.openxmlformats.org/officeDocument/2006/relationships/tags" Target="../tags/tag18.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7.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1.jpg"/><Relationship Id="rId5" Type="http://schemas.openxmlformats.org/officeDocument/2006/relationships/notesSlide" Target="../notesSlides/notesSlide18.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1.xml"/><Relationship Id="rId7" Type="http://schemas.openxmlformats.org/officeDocument/2006/relationships/slideLayout" Target="../slideLayouts/slideLayout1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57200" y="673100"/>
            <a:ext cx="5257800" cy="396748"/>
          </a:xfrm>
        </p:spPr>
        <p:txBody>
          <a:bodyPr/>
          <a:lstStyle/>
          <a:p>
            <a:r>
              <a:rPr lang="en-US" sz="3200" dirty="0"/>
              <a:t>The New World of Work: </a:t>
            </a:r>
            <a:br>
              <a:rPr lang="en-US" sz="3200" dirty="0"/>
            </a:br>
            <a:endParaRPr lang="en-GB" sz="3200" dirty="0"/>
          </a:p>
        </p:txBody>
      </p:sp>
      <p:sp>
        <p:nvSpPr>
          <p:cNvPr id="4" name="Text Placeholder 3"/>
          <p:cNvSpPr>
            <a:spLocks noGrp="1"/>
          </p:cNvSpPr>
          <p:nvPr>
            <p:ph type="body" sz="quarter" idx="15"/>
            <p:custDataLst>
              <p:tags r:id="rId3"/>
            </p:custDataLst>
          </p:nvPr>
        </p:nvSpPr>
        <p:spPr/>
        <p:txBody>
          <a:bodyPr/>
          <a:lstStyle/>
          <a:p>
            <a:r>
              <a:rPr lang="en-US" sz="2400" dirty="0">
                <a:solidFill>
                  <a:schemeClr val="accent1"/>
                </a:solidFill>
              </a:rPr>
              <a:t>Are You Ready for What’s Next?</a:t>
            </a:r>
            <a:br>
              <a:rPr lang="en-US" sz="2400" dirty="0">
                <a:solidFill>
                  <a:schemeClr val="accent1"/>
                </a:solidFill>
              </a:rPr>
            </a:br>
            <a:endParaRPr lang="en-GB" sz="2400" dirty="0">
              <a:solidFill>
                <a:schemeClr val="accent1"/>
              </a:solidFill>
            </a:endParaRPr>
          </a:p>
        </p:txBody>
      </p:sp>
      <p:sp>
        <p:nvSpPr>
          <p:cNvPr id="5" name="Text Placeholder 4"/>
          <p:cNvSpPr>
            <a:spLocks noGrp="1"/>
          </p:cNvSpPr>
          <p:nvPr>
            <p:ph type="body" sz="quarter" idx="16"/>
            <p:custDataLst>
              <p:tags r:id="rId4"/>
            </p:custDataLst>
          </p:nvPr>
        </p:nvSpPr>
        <p:spPr>
          <a:xfrm>
            <a:off x="457199" y="2006600"/>
            <a:ext cx="2011680" cy="271081"/>
          </a:xfrm>
        </p:spPr>
        <p:txBody>
          <a:bodyPr/>
          <a:lstStyle/>
          <a:p>
            <a:r>
              <a:rPr lang="en-GB" sz="1400" dirty="0"/>
              <a:t>February 6, 2019</a:t>
            </a:r>
          </a:p>
          <a:p>
            <a:endParaRPr lang="en-GB" sz="1400" dirty="0"/>
          </a:p>
        </p:txBody>
      </p:sp>
      <p:sp>
        <p:nvSpPr>
          <p:cNvPr id="11" name="Text Placeholder 10"/>
          <p:cNvSpPr>
            <a:spLocks noGrp="1"/>
          </p:cNvSpPr>
          <p:nvPr>
            <p:ph type="body" sz="quarter" idx="17"/>
            <p:custDataLst>
              <p:tags r:id="rId5"/>
            </p:custDataLst>
          </p:nvPr>
        </p:nvSpPr>
        <p:spPr>
          <a:xfrm>
            <a:off x="457200" y="1678431"/>
            <a:ext cx="5257800" cy="328169"/>
          </a:xfrm>
        </p:spPr>
        <p:txBody>
          <a:bodyPr/>
          <a:lstStyle/>
          <a:p>
            <a:r>
              <a:rPr lang="en-GB" sz="1800" dirty="0"/>
              <a:t>CUES Michigan Conference</a:t>
            </a:r>
          </a:p>
          <a:p>
            <a:endParaRPr lang="en-GB" sz="1800" dirty="0"/>
          </a:p>
        </p:txBody>
      </p:sp>
      <p:sp>
        <p:nvSpPr>
          <p:cNvPr id="6" name="Footer Placeholder 5"/>
          <p:cNvSpPr>
            <a:spLocks noGrp="1"/>
          </p:cNvSpPr>
          <p:nvPr>
            <p:ph type="ftr" sz="quarter" idx="3"/>
          </p:nvPr>
        </p:nvSpPr>
        <p:spPr/>
        <p:txBody>
          <a:bodyPr/>
          <a:lstStyle/>
          <a:p>
            <a:r>
              <a:rPr lang="en-US"/>
              <a:t>© 2019 Willis Towers Watson. All rights reserved.</a:t>
            </a:r>
            <a:endParaRPr lang="en-GB" dirty="0"/>
          </a:p>
        </p:txBody>
      </p:sp>
    </p:spTree>
    <p:custDataLst>
      <p:tags r:id="rId1"/>
    </p:custDataLst>
    <p:extLst>
      <p:ext uri="{BB962C8B-B14F-4D97-AF65-F5344CB8AC3E}">
        <p14:creationId xmlns:p14="http://schemas.microsoft.com/office/powerpoint/2010/main" val="388441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8" name="Rectangle 7"/>
          <p:cNvSpPr/>
          <p:nvPr/>
        </p:nvSpPr>
        <p:spPr>
          <a:xfrm>
            <a:off x="347135" y="420070"/>
            <a:ext cx="8631765" cy="978729"/>
          </a:xfrm>
          <a:prstGeom prst="rect">
            <a:avLst/>
          </a:prstGeom>
        </p:spPr>
        <p:txBody>
          <a:bodyPr wrap="square">
            <a:spAutoFit/>
          </a:bodyPr>
          <a:lstStyle/>
          <a:p>
            <a:pPr>
              <a:lnSpc>
                <a:spcPct val="90000"/>
              </a:lnSpc>
              <a:spcAft>
                <a:spcPts val="1000"/>
              </a:spcAft>
            </a:pPr>
            <a:r>
              <a:rPr lang="en-US" sz="3200" dirty="0">
                <a:solidFill>
                  <a:schemeClr val="bg1"/>
                </a:solidFill>
              </a:rPr>
              <a:t>What are we seeing in financial services and credit unions specifically? </a:t>
            </a:r>
            <a:endParaRPr lang="en-GB" sz="3200" b="1" dirty="0">
              <a:solidFill>
                <a:schemeClr val="bg1"/>
              </a:solidFill>
            </a:endParaRPr>
          </a:p>
        </p:txBody>
      </p:sp>
      <p:sp>
        <p:nvSpPr>
          <p:cNvPr id="69" name="TextBox 68"/>
          <p:cNvSpPr txBox="1"/>
          <p:nvPr/>
        </p:nvSpPr>
        <p:spPr>
          <a:xfrm>
            <a:off x="380992" y="5923979"/>
            <a:ext cx="2597514" cy="366254"/>
          </a:xfrm>
          <a:prstGeom prst="rect">
            <a:avLst/>
          </a:prstGeom>
          <a:solidFill>
            <a:schemeClr val="tx2">
              <a:lumMod val="40000"/>
              <a:lumOff val="60000"/>
            </a:schemeClr>
          </a:solidFill>
          <a:ln>
            <a:noFill/>
          </a:ln>
        </p:spPr>
        <p:txBody>
          <a:bodyPr wrap="square" bIns="73152" rtlCol="0" anchor="ctr" anchorCtr="0">
            <a:spAutoFit/>
          </a:bodyPr>
          <a:lstStyle/>
          <a:p>
            <a:pPr lvl="0">
              <a:tabLst>
                <a:tab pos="519113" algn="l"/>
              </a:tabLst>
            </a:pPr>
            <a:r>
              <a:rPr lang="en-US" sz="800" i="1" dirty="0">
                <a:solidFill>
                  <a:prstClr val="black"/>
                </a:solidFill>
              </a:rPr>
              <a:t>1 Juniper Research 2014 </a:t>
            </a:r>
          </a:p>
          <a:p>
            <a:pPr lvl="0">
              <a:tabLst>
                <a:tab pos="519113" algn="l"/>
              </a:tabLst>
            </a:pPr>
            <a:r>
              <a:rPr lang="en-US" sz="800" i="1" dirty="0">
                <a:solidFill>
                  <a:prstClr val="black"/>
                </a:solidFill>
              </a:rPr>
              <a:t>2 Accenture 2018 Future Workforce Banking Survey</a:t>
            </a:r>
          </a:p>
        </p:txBody>
      </p:sp>
      <p:grpSp>
        <p:nvGrpSpPr>
          <p:cNvPr id="14" name="Group 13"/>
          <p:cNvGrpSpPr/>
          <p:nvPr/>
        </p:nvGrpSpPr>
        <p:grpSpPr>
          <a:xfrm>
            <a:off x="5612577" y="3761741"/>
            <a:ext cx="3135403" cy="1949801"/>
            <a:chOff x="5612577" y="3698241"/>
            <a:chExt cx="3135403" cy="1949801"/>
          </a:xfrm>
        </p:grpSpPr>
        <p:sp>
          <p:nvSpPr>
            <p:cNvPr id="79" name="Rectangle 78"/>
            <p:cNvSpPr/>
            <p:nvPr/>
          </p:nvSpPr>
          <p:spPr>
            <a:xfrm flipH="1">
              <a:off x="5612577" y="3698241"/>
              <a:ext cx="3135403" cy="1949801"/>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80" name="TextBox 79"/>
            <p:cNvSpPr txBox="1"/>
            <p:nvPr/>
          </p:nvSpPr>
          <p:spPr>
            <a:xfrm>
              <a:off x="5681249" y="3792122"/>
              <a:ext cx="2925217" cy="1631216"/>
            </a:xfrm>
            <a:prstGeom prst="rect">
              <a:avLst/>
            </a:prstGeom>
            <a:noFill/>
          </p:spPr>
          <p:txBody>
            <a:bodyPr wrap="square" rtlCol="0">
              <a:spAutoFit/>
            </a:bodyPr>
            <a:lstStyle/>
            <a:p>
              <a:r>
                <a:rPr lang="en-US" sz="1500" b="1" dirty="0">
                  <a:solidFill>
                    <a:prstClr val="white"/>
                  </a:solidFill>
                </a:rPr>
                <a:t>Replace in-person tellers with a quick digital connection to an </a:t>
              </a:r>
              <a:r>
                <a:rPr lang="en-US" sz="2000" b="1" dirty="0">
                  <a:solidFill>
                    <a:prstClr val="white"/>
                  </a:solidFill>
                </a:rPr>
                <a:t>offsite cluster of tellers </a:t>
              </a:r>
              <a:r>
                <a:rPr lang="en-US" sz="1500" dirty="0">
                  <a:solidFill>
                    <a:prstClr val="white"/>
                  </a:solidFill>
                </a:rPr>
                <a:t>serving a region of banks and credit unions, similar to a call center atmosphere</a:t>
              </a:r>
              <a:endParaRPr lang="en-US" b="1" dirty="0">
                <a:solidFill>
                  <a:schemeClr val="accent2"/>
                </a:solidFill>
              </a:endParaRPr>
            </a:p>
          </p:txBody>
        </p:sp>
      </p:grpSp>
      <p:grpSp>
        <p:nvGrpSpPr>
          <p:cNvPr id="2" name="Group 1"/>
          <p:cNvGrpSpPr/>
          <p:nvPr/>
        </p:nvGrpSpPr>
        <p:grpSpPr>
          <a:xfrm>
            <a:off x="380992" y="1659929"/>
            <a:ext cx="2699664" cy="1892442"/>
            <a:chOff x="380992" y="1596429"/>
            <a:chExt cx="2699664" cy="1892442"/>
          </a:xfrm>
        </p:grpSpPr>
        <p:sp>
          <p:nvSpPr>
            <p:cNvPr id="24" name="Rectangle 23"/>
            <p:cNvSpPr/>
            <p:nvPr/>
          </p:nvSpPr>
          <p:spPr>
            <a:xfrm flipH="1">
              <a:off x="380992" y="1596429"/>
              <a:ext cx="2699664" cy="1892442"/>
            </a:xfrm>
            <a:prstGeom prst="rect">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27" name="TextBox 26"/>
            <p:cNvSpPr txBox="1"/>
            <p:nvPr/>
          </p:nvSpPr>
          <p:spPr>
            <a:xfrm>
              <a:off x="449665" y="1632857"/>
              <a:ext cx="1427925" cy="769441"/>
            </a:xfrm>
            <a:prstGeom prst="rect">
              <a:avLst/>
            </a:prstGeom>
            <a:noFill/>
          </p:spPr>
          <p:txBody>
            <a:bodyPr wrap="square" rtlCol="0">
              <a:spAutoFit/>
            </a:bodyPr>
            <a:lstStyle/>
            <a:p>
              <a:r>
                <a:rPr lang="en-US" sz="4400" b="1" dirty="0">
                  <a:solidFill>
                    <a:prstClr val="white"/>
                  </a:solidFill>
                </a:rPr>
                <a:t>74%</a:t>
              </a:r>
            </a:p>
          </p:txBody>
        </p:sp>
        <p:sp>
          <p:nvSpPr>
            <p:cNvPr id="28" name="TextBox 27"/>
            <p:cNvSpPr txBox="1"/>
            <p:nvPr/>
          </p:nvSpPr>
          <p:spPr>
            <a:xfrm>
              <a:off x="462810" y="2301947"/>
              <a:ext cx="2515696" cy="1015663"/>
            </a:xfrm>
            <a:prstGeom prst="rect">
              <a:avLst/>
            </a:prstGeom>
            <a:noFill/>
          </p:spPr>
          <p:txBody>
            <a:bodyPr wrap="square" rtlCol="0">
              <a:spAutoFit/>
            </a:bodyPr>
            <a:lstStyle/>
            <a:p>
              <a:r>
                <a:rPr lang="en-US" sz="1500" dirty="0">
                  <a:solidFill>
                    <a:prstClr val="white"/>
                  </a:solidFill>
                </a:rPr>
                <a:t>of banking executives believe the industry will be completely transformed by intelligent technology</a:t>
              </a:r>
              <a:r>
                <a:rPr lang="en-US" sz="1500" baseline="30000" dirty="0">
                  <a:solidFill>
                    <a:prstClr val="white"/>
                  </a:solidFill>
                </a:rPr>
                <a:t>2</a:t>
              </a:r>
            </a:p>
          </p:txBody>
        </p:sp>
        <p:grpSp>
          <p:nvGrpSpPr>
            <p:cNvPr id="81" name="Gruppieren 223"/>
            <p:cNvGrpSpPr>
              <a:grpSpLocks noChangeAspect="1"/>
            </p:cNvGrpSpPr>
            <p:nvPr/>
          </p:nvGrpSpPr>
          <p:grpSpPr bwMode="gray">
            <a:xfrm flipH="1">
              <a:off x="2289784" y="1778226"/>
              <a:ext cx="561298" cy="579326"/>
              <a:chOff x="7040563" y="5821363"/>
              <a:chExt cx="735013" cy="723901"/>
            </a:xfrm>
            <a:solidFill>
              <a:schemeClr val="accent3">
                <a:lumMod val="40000"/>
                <a:lumOff val="60000"/>
              </a:schemeClr>
            </a:solidFill>
          </p:grpSpPr>
          <p:sp>
            <p:nvSpPr>
              <p:cNvPr id="82" name="Freeform 1062"/>
              <p:cNvSpPr>
                <a:spLocks/>
              </p:cNvSpPr>
              <p:nvPr/>
            </p:nvSpPr>
            <p:spPr bwMode="gray">
              <a:xfrm>
                <a:off x="7040563" y="6162676"/>
                <a:ext cx="481013" cy="382588"/>
              </a:xfrm>
              <a:custGeom>
                <a:avLst/>
                <a:gdLst>
                  <a:gd name="T0" fmla="*/ 93 w 128"/>
                  <a:gd name="T1" fmla="*/ 0 h 102"/>
                  <a:gd name="T2" fmla="*/ 75 w 128"/>
                  <a:gd name="T3" fmla="*/ 0 h 102"/>
                  <a:gd name="T4" fmla="*/ 71 w 128"/>
                  <a:gd name="T5" fmla="*/ 14 h 102"/>
                  <a:gd name="T6" fmla="*/ 75 w 128"/>
                  <a:gd name="T7" fmla="*/ 70 h 102"/>
                  <a:gd name="T8" fmla="*/ 63 w 128"/>
                  <a:gd name="T9" fmla="*/ 90 h 102"/>
                  <a:gd name="T10" fmla="*/ 52 w 128"/>
                  <a:gd name="T11" fmla="*/ 70 h 102"/>
                  <a:gd name="T12" fmla="*/ 59 w 128"/>
                  <a:gd name="T13" fmla="*/ 14 h 102"/>
                  <a:gd name="T14" fmla="*/ 54 w 128"/>
                  <a:gd name="T15" fmla="*/ 0 h 102"/>
                  <a:gd name="T16" fmla="*/ 34 w 128"/>
                  <a:gd name="T17" fmla="*/ 0 h 102"/>
                  <a:gd name="T18" fmla="*/ 34 w 128"/>
                  <a:gd name="T19" fmla="*/ 0 h 102"/>
                  <a:gd name="T20" fmla="*/ 2 w 128"/>
                  <a:gd name="T21" fmla="*/ 34 h 102"/>
                  <a:gd name="T22" fmla="*/ 7 w 128"/>
                  <a:gd name="T23" fmla="*/ 69 h 102"/>
                  <a:gd name="T24" fmla="*/ 39 w 128"/>
                  <a:gd name="T25" fmla="*/ 102 h 102"/>
                  <a:gd name="T26" fmla="*/ 88 w 128"/>
                  <a:gd name="T27" fmla="*/ 102 h 102"/>
                  <a:gd name="T28" fmla="*/ 121 w 128"/>
                  <a:gd name="T29" fmla="*/ 68 h 102"/>
                  <a:gd name="T30" fmla="*/ 125 w 128"/>
                  <a:gd name="T31" fmla="*/ 33 h 102"/>
                  <a:gd name="T32" fmla="*/ 93 w 128"/>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02">
                    <a:moveTo>
                      <a:pt x="93" y="0"/>
                    </a:moveTo>
                    <a:cubicBezTo>
                      <a:pt x="75" y="0"/>
                      <a:pt x="75" y="0"/>
                      <a:pt x="75" y="0"/>
                    </a:cubicBezTo>
                    <a:cubicBezTo>
                      <a:pt x="75" y="2"/>
                      <a:pt x="76" y="10"/>
                      <a:pt x="71" y="14"/>
                    </a:cubicBezTo>
                    <a:cubicBezTo>
                      <a:pt x="71" y="14"/>
                      <a:pt x="79" y="56"/>
                      <a:pt x="75" y="70"/>
                    </a:cubicBezTo>
                    <a:cubicBezTo>
                      <a:pt x="74" y="76"/>
                      <a:pt x="69" y="91"/>
                      <a:pt x="63" y="90"/>
                    </a:cubicBezTo>
                    <a:cubicBezTo>
                      <a:pt x="58" y="90"/>
                      <a:pt x="53" y="76"/>
                      <a:pt x="52" y="70"/>
                    </a:cubicBezTo>
                    <a:cubicBezTo>
                      <a:pt x="49" y="56"/>
                      <a:pt x="59" y="14"/>
                      <a:pt x="59" y="14"/>
                    </a:cubicBezTo>
                    <a:cubicBezTo>
                      <a:pt x="57" y="13"/>
                      <a:pt x="55" y="11"/>
                      <a:pt x="54" y="0"/>
                    </a:cubicBezTo>
                    <a:cubicBezTo>
                      <a:pt x="34" y="0"/>
                      <a:pt x="34" y="0"/>
                      <a:pt x="34" y="0"/>
                    </a:cubicBezTo>
                    <a:cubicBezTo>
                      <a:pt x="34" y="0"/>
                      <a:pt x="34" y="0"/>
                      <a:pt x="34" y="0"/>
                    </a:cubicBezTo>
                    <a:cubicBezTo>
                      <a:pt x="17" y="0"/>
                      <a:pt x="0" y="15"/>
                      <a:pt x="2" y="34"/>
                    </a:cubicBezTo>
                    <a:cubicBezTo>
                      <a:pt x="7" y="69"/>
                      <a:pt x="7" y="69"/>
                      <a:pt x="7" y="69"/>
                    </a:cubicBezTo>
                    <a:cubicBezTo>
                      <a:pt x="10" y="87"/>
                      <a:pt x="21" y="102"/>
                      <a:pt x="39" y="102"/>
                    </a:cubicBezTo>
                    <a:cubicBezTo>
                      <a:pt x="88" y="102"/>
                      <a:pt x="88" y="102"/>
                      <a:pt x="88" y="102"/>
                    </a:cubicBezTo>
                    <a:cubicBezTo>
                      <a:pt x="106" y="102"/>
                      <a:pt x="117" y="87"/>
                      <a:pt x="121" y="68"/>
                    </a:cubicBezTo>
                    <a:cubicBezTo>
                      <a:pt x="125" y="33"/>
                      <a:pt x="125" y="33"/>
                      <a:pt x="125" y="33"/>
                    </a:cubicBezTo>
                    <a:cubicBezTo>
                      <a:pt x="128" y="15"/>
                      <a:pt x="111" y="0"/>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Oval 1063"/>
              <p:cNvSpPr>
                <a:spLocks noChangeArrowheads="1"/>
              </p:cNvSpPr>
              <p:nvPr/>
            </p:nvSpPr>
            <p:spPr bwMode="gray">
              <a:xfrm>
                <a:off x="7156450" y="5865813"/>
                <a:ext cx="247650" cy="255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064"/>
              <p:cNvSpPr>
                <a:spLocks/>
              </p:cNvSpPr>
              <p:nvPr/>
            </p:nvSpPr>
            <p:spPr bwMode="gray">
              <a:xfrm>
                <a:off x="7431088" y="6034088"/>
                <a:ext cx="344488" cy="274638"/>
              </a:xfrm>
              <a:custGeom>
                <a:avLst/>
                <a:gdLst>
                  <a:gd name="T0" fmla="*/ 67 w 92"/>
                  <a:gd name="T1" fmla="*/ 0 h 73"/>
                  <a:gd name="T2" fmla="*/ 54 w 92"/>
                  <a:gd name="T3" fmla="*/ 0 h 73"/>
                  <a:gd name="T4" fmla="*/ 51 w 92"/>
                  <a:gd name="T5" fmla="*/ 10 h 73"/>
                  <a:gd name="T6" fmla="*/ 54 w 92"/>
                  <a:gd name="T7" fmla="*/ 50 h 73"/>
                  <a:gd name="T8" fmla="*/ 46 w 92"/>
                  <a:gd name="T9" fmla="*/ 65 h 73"/>
                  <a:gd name="T10" fmla="*/ 38 w 92"/>
                  <a:gd name="T11" fmla="*/ 50 h 73"/>
                  <a:gd name="T12" fmla="*/ 42 w 92"/>
                  <a:gd name="T13" fmla="*/ 10 h 73"/>
                  <a:gd name="T14" fmla="*/ 39 w 92"/>
                  <a:gd name="T15" fmla="*/ 0 h 73"/>
                  <a:gd name="T16" fmla="*/ 25 w 92"/>
                  <a:gd name="T17" fmla="*/ 0 h 73"/>
                  <a:gd name="T18" fmla="*/ 25 w 92"/>
                  <a:gd name="T19" fmla="*/ 0 h 73"/>
                  <a:gd name="T20" fmla="*/ 2 w 92"/>
                  <a:gd name="T21" fmla="*/ 24 h 73"/>
                  <a:gd name="T22" fmla="*/ 2 w 92"/>
                  <a:gd name="T23" fmla="*/ 25 h 73"/>
                  <a:gd name="T24" fmla="*/ 22 w 92"/>
                  <a:gd name="T25" fmla="*/ 38 h 73"/>
                  <a:gd name="T26" fmla="*/ 32 w 92"/>
                  <a:gd name="T27" fmla="*/ 69 h 73"/>
                  <a:gd name="T28" fmla="*/ 31 w 92"/>
                  <a:gd name="T29" fmla="*/ 73 h 73"/>
                  <a:gd name="T30" fmla="*/ 64 w 92"/>
                  <a:gd name="T31" fmla="*/ 73 h 73"/>
                  <a:gd name="T32" fmla="*/ 87 w 92"/>
                  <a:gd name="T33" fmla="*/ 49 h 73"/>
                  <a:gd name="T34" fmla="*/ 90 w 92"/>
                  <a:gd name="T35" fmla="*/ 24 h 73"/>
                  <a:gd name="T36" fmla="*/ 67 w 92"/>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73">
                    <a:moveTo>
                      <a:pt x="67" y="0"/>
                    </a:moveTo>
                    <a:cubicBezTo>
                      <a:pt x="54" y="0"/>
                      <a:pt x="54" y="0"/>
                      <a:pt x="54" y="0"/>
                    </a:cubicBezTo>
                    <a:cubicBezTo>
                      <a:pt x="54" y="1"/>
                      <a:pt x="55" y="7"/>
                      <a:pt x="51" y="10"/>
                    </a:cubicBezTo>
                    <a:cubicBezTo>
                      <a:pt x="51" y="10"/>
                      <a:pt x="57" y="41"/>
                      <a:pt x="54" y="50"/>
                    </a:cubicBezTo>
                    <a:cubicBezTo>
                      <a:pt x="53" y="55"/>
                      <a:pt x="50" y="65"/>
                      <a:pt x="46" y="65"/>
                    </a:cubicBezTo>
                    <a:cubicBezTo>
                      <a:pt x="42" y="65"/>
                      <a:pt x="38" y="55"/>
                      <a:pt x="38" y="50"/>
                    </a:cubicBezTo>
                    <a:cubicBezTo>
                      <a:pt x="36" y="40"/>
                      <a:pt x="42" y="10"/>
                      <a:pt x="42" y="10"/>
                    </a:cubicBezTo>
                    <a:cubicBezTo>
                      <a:pt x="41" y="9"/>
                      <a:pt x="39" y="8"/>
                      <a:pt x="39" y="0"/>
                    </a:cubicBezTo>
                    <a:cubicBezTo>
                      <a:pt x="25" y="0"/>
                      <a:pt x="25" y="0"/>
                      <a:pt x="25" y="0"/>
                    </a:cubicBezTo>
                    <a:cubicBezTo>
                      <a:pt x="25" y="0"/>
                      <a:pt x="25" y="0"/>
                      <a:pt x="25" y="0"/>
                    </a:cubicBezTo>
                    <a:cubicBezTo>
                      <a:pt x="12" y="0"/>
                      <a:pt x="0" y="11"/>
                      <a:pt x="2" y="24"/>
                    </a:cubicBezTo>
                    <a:cubicBezTo>
                      <a:pt x="2" y="25"/>
                      <a:pt x="2" y="25"/>
                      <a:pt x="2" y="25"/>
                    </a:cubicBezTo>
                    <a:cubicBezTo>
                      <a:pt x="10" y="28"/>
                      <a:pt x="17" y="32"/>
                      <a:pt x="22" y="38"/>
                    </a:cubicBezTo>
                    <a:cubicBezTo>
                      <a:pt x="30" y="47"/>
                      <a:pt x="33" y="58"/>
                      <a:pt x="32" y="69"/>
                    </a:cubicBezTo>
                    <a:cubicBezTo>
                      <a:pt x="31" y="73"/>
                      <a:pt x="31" y="73"/>
                      <a:pt x="31" y="73"/>
                    </a:cubicBezTo>
                    <a:cubicBezTo>
                      <a:pt x="64" y="73"/>
                      <a:pt x="64" y="73"/>
                      <a:pt x="64" y="73"/>
                    </a:cubicBezTo>
                    <a:cubicBezTo>
                      <a:pt x="77" y="73"/>
                      <a:pt x="84" y="62"/>
                      <a:pt x="87" y="49"/>
                    </a:cubicBezTo>
                    <a:cubicBezTo>
                      <a:pt x="90" y="24"/>
                      <a:pt x="90" y="24"/>
                      <a:pt x="90" y="24"/>
                    </a:cubicBezTo>
                    <a:cubicBezTo>
                      <a:pt x="92" y="11"/>
                      <a:pt x="80" y="0"/>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Oval 1065"/>
              <p:cNvSpPr>
                <a:spLocks noChangeArrowheads="1"/>
              </p:cNvSpPr>
              <p:nvPr/>
            </p:nvSpPr>
            <p:spPr bwMode="gray">
              <a:xfrm>
                <a:off x="7513638" y="5821363"/>
                <a:ext cx="179388" cy="184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p:cNvGrpSpPr/>
          <p:nvPr/>
        </p:nvGrpSpPr>
        <p:grpSpPr>
          <a:xfrm>
            <a:off x="3288355" y="1659929"/>
            <a:ext cx="2900605" cy="1892442"/>
            <a:chOff x="3288355" y="1596429"/>
            <a:chExt cx="2900605" cy="1892442"/>
          </a:xfrm>
        </p:grpSpPr>
        <p:sp>
          <p:nvSpPr>
            <p:cNvPr id="70" name="Rectangle 69"/>
            <p:cNvSpPr/>
            <p:nvPr/>
          </p:nvSpPr>
          <p:spPr>
            <a:xfrm flipH="1">
              <a:off x="3288355" y="1596429"/>
              <a:ext cx="2900601" cy="1892442"/>
            </a:xfrm>
            <a:prstGeom prst="rect">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71" name="TextBox 70"/>
            <p:cNvSpPr txBox="1"/>
            <p:nvPr/>
          </p:nvSpPr>
          <p:spPr>
            <a:xfrm>
              <a:off x="3341908" y="1632857"/>
              <a:ext cx="1355961" cy="769441"/>
            </a:xfrm>
            <a:prstGeom prst="rect">
              <a:avLst/>
            </a:prstGeom>
            <a:noFill/>
          </p:spPr>
          <p:txBody>
            <a:bodyPr wrap="square" rtlCol="0">
              <a:spAutoFit/>
            </a:bodyPr>
            <a:lstStyle/>
            <a:p>
              <a:r>
                <a:rPr lang="en-US" sz="4400" b="1" dirty="0">
                  <a:solidFill>
                    <a:prstClr val="white"/>
                  </a:solidFill>
                </a:rPr>
                <a:t>3%</a:t>
              </a:r>
            </a:p>
          </p:txBody>
        </p:sp>
        <p:sp>
          <p:nvSpPr>
            <p:cNvPr id="72" name="TextBox 71"/>
            <p:cNvSpPr txBox="1"/>
            <p:nvPr/>
          </p:nvSpPr>
          <p:spPr>
            <a:xfrm>
              <a:off x="3358669" y="2301946"/>
              <a:ext cx="2830291" cy="1169551"/>
            </a:xfrm>
            <a:prstGeom prst="rect">
              <a:avLst/>
            </a:prstGeom>
            <a:noFill/>
          </p:spPr>
          <p:txBody>
            <a:bodyPr wrap="square" rtlCol="0">
              <a:spAutoFit/>
            </a:bodyPr>
            <a:lstStyle/>
            <a:p>
              <a:r>
                <a:rPr lang="en-US" sz="1500" dirty="0">
                  <a:solidFill>
                    <a:prstClr val="white"/>
                  </a:solidFill>
                </a:rPr>
                <a:t>of banks intend to significantly increase their investment in reskilling their employees over the next three years</a:t>
              </a:r>
              <a:r>
                <a:rPr lang="en-US" sz="1500" baseline="30000" dirty="0">
                  <a:solidFill>
                    <a:prstClr val="white"/>
                  </a:solidFill>
                </a:rPr>
                <a:t>2</a:t>
              </a:r>
            </a:p>
            <a:p>
              <a:endParaRPr lang="en-US" sz="1500" baseline="30000" dirty="0">
                <a:solidFill>
                  <a:prstClr val="white"/>
                </a:solidFill>
              </a:endParaRPr>
            </a:p>
          </p:txBody>
        </p:sp>
        <p:grpSp>
          <p:nvGrpSpPr>
            <p:cNvPr id="86" name="Gruppieren 248"/>
            <p:cNvGrpSpPr>
              <a:grpSpLocks noChangeAspect="1"/>
            </p:cNvGrpSpPr>
            <p:nvPr/>
          </p:nvGrpSpPr>
          <p:grpSpPr bwMode="gray">
            <a:xfrm>
              <a:off x="5446091" y="1701594"/>
              <a:ext cx="577416" cy="577416"/>
              <a:chOff x="5680075" y="5527675"/>
              <a:chExt cx="723900" cy="723900"/>
            </a:xfrm>
            <a:solidFill>
              <a:schemeClr val="accent3">
                <a:lumMod val="20000"/>
                <a:lumOff val="80000"/>
              </a:schemeClr>
            </a:solidFill>
          </p:grpSpPr>
          <p:sp>
            <p:nvSpPr>
              <p:cNvPr id="87" name="Freeform 2380"/>
              <p:cNvSpPr>
                <a:spLocks/>
              </p:cNvSpPr>
              <p:nvPr/>
            </p:nvSpPr>
            <p:spPr bwMode="gray">
              <a:xfrm>
                <a:off x="5713413" y="6157913"/>
                <a:ext cx="655638" cy="41275"/>
              </a:xfrm>
              <a:custGeom>
                <a:avLst/>
                <a:gdLst>
                  <a:gd name="T0" fmla="*/ 175 w 175"/>
                  <a:gd name="T1" fmla="*/ 6 h 11"/>
                  <a:gd name="T2" fmla="*/ 170 w 175"/>
                  <a:gd name="T3" fmla="*/ 11 h 11"/>
                  <a:gd name="T4" fmla="*/ 5 w 175"/>
                  <a:gd name="T5" fmla="*/ 11 h 11"/>
                  <a:gd name="T6" fmla="*/ 0 w 175"/>
                  <a:gd name="T7" fmla="*/ 6 h 11"/>
                  <a:gd name="T8" fmla="*/ 0 w 175"/>
                  <a:gd name="T9" fmla="*/ 6 h 11"/>
                  <a:gd name="T10" fmla="*/ 5 w 175"/>
                  <a:gd name="T11" fmla="*/ 0 h 11"/>
                  <a:gd name="T12" fmla="*/ 170 w 175"/>
                  <a:gd name="T13" fmla="*/ 0 h 11"/>
                  <a:gd name="T14" fmla="*/ 175 w 175"/>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
                    <a:moveTo>
                      <a:pt x="175" y="6"/>
                    </a:moveTo>
                    <a:cubicBezTo>
                      <a:pt x="175" y="9"/>
                      <a:pt x="172" y="11"/>
                      <a:pt x="170" y="11"/>
                    </a:cubicBezTo>
                    <a:cubicBezTo>
                      <a:pt x="5" y="11"/>
                      <a:pt x="5" y="11"/>
                      <a:pt x="5" y="11"/>
                    </a:cubicBezTo>
                    <a:cubicBezTo>
                      <a:pt x="3" y="11"/>
                      <a:pt x="0" y="9"/>
                      <a:pt x="0" y="6"/>
                    </a:cubicBezTo>
                    <a:cubicBezTo>
                      <a:pt x="0" y="6"/>
                      <a:pt x="0" y="6"/>
                      <a:pt x="0" y="6"/>
                    </a:cubicBezTo>
                    <a:cubicBezTo>
                      <a:pt x="0" y="3"/>
                      <a:pt x="3" y="0"/>
                      <a:pt x="5" y="0"/>
                    </a:cubicBezTo>
                    <a:cubicBezTo>
                      <a:pt x="170" y="0"/>
                      <a:pt x="170" y="0"/>
                      <a:pt x="170" y="0"/>
                    </a:cubicBezTo>
                    <a:cubicBezTo>
                      <a:pt x="172" y="0"/>
                      <a:pt x="175" y="3"/>
                      <a:pt x="17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381"/>
              <p:cNvSpPr>
                <a:spLocks/>
              </p:cNvSpPr>
              <p:nvPr/>
            </p:nvSpPr>
            <p:spPr bwMode="gray">
              <a:xfrm>
                <a:off x="5683250" y="6210300"/>
                <a:ext cx="715963" cy="41275"/>
              </a:xfrm>
              <a:custGeom>
                <a:avLst/>
                <a:gdLst>
                  <a:gd name="T0" fmla="*/ 191 w 191"/>
                  <a:gd name="T1" fmla="*/ 6 h 11"/>
                  <a:gd name="T2" fmla="*/ 186 w 191"/>
                  <a:gd name="T3" fmla="*/ 11 h 11"/>
                  <a:gd name="T4" fmla="*/ 5 w 191"/>
                  <a:gd name="T5" fmla="*/ 11 h 11"/>
                  <a:gd name="T6" fmla="*/ 0 w 191"/>
                  <a:gd name="T7" fmla="*/ 6 h 11"/>
                  <a:gd name="T8" fmla="*/ 0 w 191"/>
                  <a:gd name="T9" fmla="*/ 5 h 11"/>
                  <a:gd name="T10" fmla="*/ 5 w 191"/>
                  <a:gd name="T11" fmla="*/ 0 h 11"/>
                  <a:gd name="T12" fmla="*/ 186 w 191"/>
                  <a:gd name="T13" fmla="*/ 0 h 11"/>
                  <a:gd name="T14" fmla="*/ 191 w 191"/>
                  <a:gd name="T15" fmla="*/ 5 h 11"/>
                  <a:gd name="T16" fmla="*/ 191 w 191"/>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1">
                    <a:moveTo>
                      <a:pt x="191" y="6"/>
                    </a:moveTo>
                    <a:cubicBezTo>
                      <a:pt x="191" y="8"/>
                      <a:pt x="189" y="11"/>
                      <a:pt x="186" y="11"/>
                    </a:cubicBezTo>
                    <a:cubicBezTo>
                      <a:pt x="5" y="11"/>
                      <a:pt x="5" y="11"/>
                      <a:pt x="5" y="11"/>
                    </a:cubicBezTo>
                    <a:cubicBezTo>
                      <a:pt x="2" y="11"/>
                      <a:pt x="0" y="8"/>
                      <a:pt x="0" y="6"/>
                    </a:cubicBezTo>
                    <a:cubicBezTo>
                      <a:pt x="0" y="5"/>
                      <a:pt x="0" y="5"/>
                      <a:pt x="0" y="5"/>
                    </a:cubicBezTo>
                    <a:cubicBezTo>
                      <a:pt x="0" y="3"/>
                      <a:pt x="2" y="0"/>
                      <a:pt x="5" y="0"/>
                    </a:cubicBezTo>
                    <a:cubicBezTo>
                      <a:pt x="186" y="0"/>
                      <a:pt x="186" y="0"/>
                      <a:pt x="186" y="0"/>
                    </a:cubicBezTo>
                    <a:cubicBezTo>
                      <a:pt x="189" y="0"/>
                      <a:pt x="191" y="3"/>
                      <a:pt x="191" y="5"/>
                    </a:cubicBezTo>
                    <a:lnTo>
                      <a:pt x="19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382"/>
              <p:cNvSpPr>
                <a:spLocks/>
              </p:cNvSpPr>
              <p:nvPr/>
            </p:nvSpPr>
            <p:spPr bwMode="gray">
              <a:xfrm>
                <a:off x="5743575" y="5827713"/>
                <a:ext cx="146050" cy="311150"/>
              </a:xfrm>
              <a:custGeom>
                <a:avLst/>
                <a:gdLst>
                  <a:gd name="T0" fmla="*/ 34 w 39"/>
                  <a:gd name="T1" fmla="*/ 73 h 83"/>
                  <a:gd name="T2" fmla="*/ 28 w 39"/>
                  <a:gd name="T3" fmla="*/ 73 h 83"/>
                  <a:gd name="T4" fmla="*/ 35 w 39"/>
                  <a:gd name="T5" fmla="*/ 41 h 83"/>
                  <a:gd name="T6" fmla="*/ 28 w 39"/>
                  <a:gd name="T7" fmla="*/ 10 h 83"/>
                  <a:gd name="T8" fmla="*/ 34 w 39"/>
                  <a:gd name="T9" fmla="*/ 10 h 83"/>
                  <a:gd name="T10" fmla="*/ 39 w 39"/>
                  <a:gd name="T11" fmla="*/ 5 h 83"/>
                  <a:gd name="T12" fmla="*/ 34 w 39"/>
                  <a:gd name="T13" fmla="*/ 0 h 83"/>
                  <a:gd name="T14" fmla="*/ 5 w 39"/>
                  <a:gd name="T15" fmla="*/ 0 h 83"/>
                  <a:gd name="T16" fmla="*/ 0 w 39"/>
                  <a:gd name="T17" fmla="*/ 5 h 83"/>
                  <a:gd name="T18" fmla="*/ 5 w 39"/>
                  <a:gd name="T19" fmla="*/ 10 h 83"/>
                  <a:gd name="T20" fmla="*/ 11 w 39"/>
                  <a:gd name="T21" fmla="*/ 10 h 83"/>
                  <a:gd name="T22" fmla="*/ 5 w 39"/>
                  <a:gd name="T23" fmla="*/ 41 h 83"/>
                  <a:gd name="T24" fmla="*/ 11 w 39"/>
                  <a:gd name="T25" fmla="*/ 73 h 83"/>
                  <a:gd name="T26" fmla="*/ 5 w 39"/>
                  <a:gd name="T27" fmla="*/ 73 h 83"/>
                  <a:gd name="T28" fmla="*/ 0 w 39"/>
                  <a:gd name="T29" fmla="*/ 78 h 83"/>
                  <a:gd name="T30" fmla="*/ 5 w 39"/>
                  <a:gd name="T31" fmla="*/ 83 h 83"/>
                  <a:gd name="T32" fmla="*/ 34 w 39"/>
                  <a:gd name="T33" fmla="*/ 83 h 83"/>
                  <a:gd name="T34" fmla="*/ 39 w 39"/>
                  <a:gd name="T35" fmla="*/ 78 h 83"/>
                  <a:gd name="T36" fmla="*/ 34 w 39"/>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83">
                    <a:moveTo>
                      <a:pt x="34" y="73"/>
                    </a:moveTo>
                    <a:cubicBezTo>
                      <a:pt x="28" y="73"/>
                      <a:pt x="28" y="73"/>
                      <a:pt x="28" y="73"/>
                    </a:cubicBezTo>
                    <a:cubicBezTo>
                      <a:pt x="32" y="66"/>
                      <a:pt x="35" y="54"/>
                      <a:pt x="35" y="41"/>
                    </a:cubicBezTo>
                    <a:cubicBezTo>
                      <a:pt x="35" y="29"/>
                      <a:pt x="32" y="17"/>
                      <a:pt x="28" y="10"/>
                    </a:cubicBezTo>
                    <a:cubicBezTo>
                      <a:pt x="34" y="10"/>
                      <a:pt x="34" y="10"/>
                      <a:pt x="34" y="10"/>
                    </a:cubicBezTo>
                    <a:cubicBezTo>
                      <a:pt x="37" y="10"/>
                      <a:pt x="39" y="8"/>
                      <a:pt x="39" y="5"/>
                    </a:cubicBezTo>
                    <a:cubicBezTo>
                      <a:pt x="39" y="2"/>
                      <a:pt x="37" y="0"/>
                      <a:pt x="34" y="0"/>
                    </a:cubicBezTo>
                    <a:cubicBezTo>
                      <a:pt x="5" y="0"/>
                      <a:pt x="5" y="0"/>
                      <a:pt x="5" y="0"/>
                    </a:cubicBezTo>
                    <a:cubicBezTo>
                      <a:pt x="2" y="0"/>
                      <a:pt x="0" y="2"/>
                      <a:pt x="0" y="5"/>
                    </a:cubicBezTo>
                    <a:cubicBezTo>
                      <a:pt x="0" y="8"/>
                      <a:pt x="2" y="10"/>
                      <a:pt x="5" y="10"/>
                    </a:cubicBezTo>
                    <a:cubicBezTo>
                      <a:pt x="11" y="10"/>
                      <a:pt x="11" y="10"/>
                      <a:pt x="11" y="10"/>
                    </a:cubicBezTo>
                    <a:cubicBezTo>
                      <a:pt x="7" y="17"/>
                      <a:pt x="5" y="29"/>
                      <a:pt x="5" y="41"/>
                    </a:cubicBezTo>
                    <a:cubicBezTo>
                      <a:pt x="5" y="54"/>
                      <a:pt x="7" y="66"/>
                      <a:pt x="11" y="73"/>
                    </a:cubicBezTo>
                    <a:cubicBezTo>
                      <a:pt x="5" y="73"/>
                      <a:pt x="5" y="73"/>
                      <a:pt x="5" y="73"/>
                    </a:cubicBezTo>
                    <a:cubicBezTo>
                      <a:pt x="2" y="73"/>
                      <a:pt x="0" y="75"/>
                      <a:pt x="0" y="78"/>
                    </a:cubicBezTo>
                    <a:cubicBezTo>
                      <a:pt x="0" y="81"/>
                      <a:pt x="2" y="83"/>
                      <a:pt x="5" y="83"/>
                    </a:cubicBezTo>
                    <a:cubicBezTo>
                      <a:pt x="34" y="83"/>
                      <a:pt x="34" y="83"/>
                      <a:pt x="34" y="83"/>
                    </a:cubicBezTo>
                    <a:cubicBezTo>
                      <a:pt x="37" y="83"/>
                      <a:pt x="39" y="81"/>
                      <a:pt x="39" y="78"/>
                    </a:cubicBezTo>
                    <a:cubicBezTo>
                      <a:pt x="39" y="75"/>
                      <a:pt x="37" y="73"/>
                      <a:pt x="3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383"/>
              <p:cNvSpPr>
                <a:spLocks/>
              </p:cNvSpPr>
              <p:nvPr/>
            </p:nvSpPr>
            <p:spPr bwMode="gray">
              <a:xfrm>
                <a:off x="5969000" y="5827713"/>
                <a:ext cx="146050" cy="311150"/>
              </a:xfrm>
              <a:custGeom>
                <a:avLst/>
                <a:gdLst>
                  <a:gd name="T0" fmla="*/ 34 w 39"/>
                  <a:gd name="T1" fmla="*/ 73 h 83"/>
                  <a:gd name="T2" fmla="*/ 28 w 39"/>
                  <a:gd name="T3" fmla="*/ 73 h 83"/>
                  <a:gd name="T4" fmla="*/ 34 w 39"/>
                  <a:gd name="T5" fmla="*/ 41 h 83"/>
                  <a:gd name="T6" fmla="*/ 28 w 39"/>
                  <a:gd name="T7" fmla="*/ 10 h 83"/>
                  <a:gd name="T8" fmla="*/ 34 w 39"/>
                  <a:gd name="T9" fmla="*/ 10 h 83"/>
                  <a:gd name="T10" fmla="*/ 39 w 39"/>
                  <a:gd name="T11" fmla="*/ 5 h 83"/>
                  <a:gd name="T12" fmla="*/ 34 w 39"/>
                  <a:gd name="T13" fmla="*/ 0 h 83"/>
                  <a:gd name="T14" fmla="*/ 5 w 39"/>
                  <a:gd name="T15" fmla="*/ 0 h 83"/>
                  <a:gd name="T16" fmla="*/ 0 w 39"/>
                  <a:gd name="T17" fmla="*/ 5 h 83"/>
                  <a:gd name="T18" fmla="*/ 5 w 39"/>
                  <a:gd name="T19" fmla="*/ 10 h 83"/>
                  <a:gd name="T20" fmla="*/ 11 w 39"/>
                  <a:gd name="T21" fmla="*/ 10 h 83"/>
                  <a:gd name="T22" fmla="*/ 5 w 39"/>
                  <a:gd name="T23" fmla="*/ 41 h 83"/>
                  <a:gd name="T24" fmla="*/ 11 w 39"/>
                  <a:gd name="T25" fmla="*/ 73 h 83"/>
                  <a:gd name="T26" fmla="*/ 5 w 39"/>
                  <a:gd name="T27" fmla="*/ 73 h 83"/>
                  <a:gd name="T28" fmla="*/ 0 w 39"/>
                  <a:gd name="T29" fmla="*/ 78 h 83"/>
                  <a:gd name="T30" fmla="*/ 5 w 39"/>
                  <a:gd name="T31" fmla="*/ 83 h 83"/>
                  <a:gd name="T32" fmla="*/ 34 w 39"/>
                  <a:gd name="T33" fmla="*/ 83 h 83"/>
                  <a:gd name="T34" fmla="*/ 39 w 39"/>
                  <a:gd name="T35" fmla="*/ 78 h 83"/>
                  <a:gd name="T36" fmla="*/ 34 w 39"/>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83">
                    <a:moveTo>
                      <a:pt x="34" y="73"/>
                    </a:moveTo>
                    <a:cubicBezTo>
                      <a:pt x="28" y="73"/>
                      <a:pt x="28" y="73"/>
                      <a:pt x="28" y="73"/>
                    </a:cubicBezTo>
                    <a:cubicBezTo>
                      <a:pt x="32" y="66"/>
                      <a:pt x="34" y="54"/>
                      <a:pt x="34" y="41"/>
                    </a:cubicBezTo>
                    <a:cubicBezTo>
                      <a:pt x="34" y="29"/>
                      <a:pt x="32" y="17"/>
                      <a:pt x="28" y="10"/>
                    </a:cubicBezTo>
                    <a:cubicBezTo>
                      <a:pt x="34" y="10"/>
                      <a:pt x="34" y="10"/>
                      <a:pt x="34" y="10"/>
                    </a:cubicBezTo>
                    <a:cubicBezTo>
                      <a:pt x="37" y="10"/>
                      <a:pt x="39" y="8"/>
                      <a:pt x="39" y="5"/>
                    </a:cubicBezTo>
                    <a:cubicBezTo>
                      <a:pt x="39" y="2"/>
                      <a:pt x="37" y="0"/>
                      <a:pt x="34" y="0"/>
                    </a:cubicBezTo>
                    <a:cubicBezTo>
                      <a:pt x="5" y="0"/>
                      <a:pt x="5" y="0"/>
                      <a:pt x="5" y="0"/>
                    </a:cubicBezTo>
                    <a:cubicBezTo>
                      <a:pt x="2" y="0"/>
                      <a:pt x="0" y="2"/>
                      <a:pt x="0" y="5"/>
                    </a:cubicBezTo>
                    <a:cubicBezTo>
                      <a:pt x="0" y="8"/>
                      <a:pt x="2" y="10"/>
                      <a:pt x="5" y="10"/>
                    </a:cubicBezTo>
                    <a:cubicBezTo>
                      <a:pt x="11" y="10"/>
                      <a:pt x="11" y="10"/>
                      <a:pt x="11" y="10"/>
                    </a:cubicBezTo>
                    <a:cubicBezTo>
                      <a:pt x="7" y="17"/>
                      <a:pt x="5" y="29"/>
                      <a:pt x="5" y="41"/>
                    </a:cubicBezTo>
                    <a:cubicBezTo>
                      <a:pt x="5" y="54"/>
                      <a:pt x="7" y="66"/>
                      <a:pt x="11" y="73"/>
                    </a:cubicBezTo>
                    <a:cubicBezTo>
                      <a:pt x="5" y="73"/>
                      <a:pt x="5" y="73"/>
                      <a:pt x="5" y="73"/>
                    </a:cubicBezTo>
                    <a:cubicBezTo>
                      <a:pt x="2" y="73"/>
                      <a:pt x="0" y="75"/>
                      <a:pt x="0" y="78"/>
                    </a:cubicBezTo>
                    <a:cubicBezTo>
                      <a:pt x="0" y="81"/>
                      <a:pt x="2" y="83"/>
                      <a:pt x="5" y="83"/>
                    </a:cubicBezTo>
                    <a:cubicBezTo>
                      <a:pt x="34" y="83"/>
                      <a:pt x="34" y="83"/>
                      <a:pt x="34" y="83"/>
                    </a:cubicBezTo>
                    <a:cubicBezTo>
                      <a:pt x="37" y="83"/>
                      <a:pt x="39" y="81"/>
                      <a:pt x="39" y="78"/>
                    </a:cubicBezTo>
                    <a:cubicBezTo>
                      <a:pt x="39" y="75"/>
                      <a:pt x="37" y="73"/>
                      <a:pt x="3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84"/>
              <p:cNvSpPr>
                <a:spLocks/>
              </p:cNvSpPr>
              <p:nvPr/>
            </p:nvSpPr>
            <p:spPr bwMode="gray">
              <a:xfrm>
                <a:off x="6192838" y="5827713"/>
                <a:ext cx="147638" cy="311150"/>
              </a:xfrm>
              <a:custGeom>
                <a:avLst/>
                <a:gdLst>
                  <a:gd name="T0" fmla="*/ 34 w 39"/>
                  <a:gd name="T1" fmla="*/ 73 h 83"/>
                  <a:gd name="T2" fmla="*/ 28 w 39"/>
                  <a:gd name="T3" fmla="*/ 73 h 83"/>
                  <a:gd name="T4" fmla="*/ 34 w 39"/>
                  <a:gd name="T5" fmla="*/ 41 h 83"/>
                  <a:gd name="T6" fmla="*/ 28 w 39"/>
                  <a:gd name="T7" fmla="*/ 10 h 83"/>
                  <a:gd name="T8" fmla="*/ 34 w 39"/>
                  <a:gd name="T9" fmla="*/ 10 h 83"/>
                  <a:gd name="T10" fmla="*/ 39 w 39"/>
                  <a:gd name="T11" fmla="*/ 5 h 83"/>
                  <a:gd name="T12" fmla="*/ 34 w 39"/>
                  <a:gd name="T13" fmla="*/ 0 h 83"/>
                  <a:gd name="T14" fmla="*/ 5 w 39"/>
                  <a:gd name="T15" fmla="*/ 0 h 83"/>
                  <a:gd name="T16" fmla="*/ 0 w 39"/>
                  <a:gd name="T17" fmla="*/ 5 h 83"/>
                  <a:gd name="T18" fmla="*/ 5 w 39"/>
                  <a:gd name="T19" fmla="*/ 10 h 83"/>
                  <a:gd name="T20" fmla="*/ 11 w 39"/>
                  <a:gd name="T21" fmla="*/ 10 h 83"/>
                  <a:gd name="T22" fmla="*/ 4 w 39"/>
                  <a:gd name="T23" fmla="*/ 41 h 83"/>
                  <a:gd name="T24" fmla="*/ 11 w 39"/>
                  <a:gd name="T25" fmla="*/ 73 h 83"/>
                  <a:gd name="T26" fmla="*/ 5 w 39"/>
                  <a:gd name="T27" fmla="*/ 73 h 83"/>
                  <a:gd name="T28" fmla="*/ 0 w 39"/>
                  <a:gd name="T29" fmla="*/ 78 h 83"/>
                  <a:gd name="T30" fmla="*/ 5 w 39"/>
                  <a:gd name="T31" fmla="*/ 83 h 83"/>
                  <a:gd name="T32" fmla="*/ 34 w 39"/>
                  <a:gd name="T33" fmla="*/ 83 h 83"/>
                  <a:gd name="T34" fmla="*/ 39 w 39"/>
                  <a:gd name="T35" fmla="*/ 78 h 83"/>
                  <a:gd name="T36" fmla="*/ 34 w 39"/>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83">
                    <a:moveTo>
                      <a:pt x="34" y="73"/>
                    </a:moveTo>
                    <a:cubicBezTo>
                      <a:pt x="28" y="73"/>
                      <a:pt x="28" y="73"/>
                      <a:pt x="28" y="73"/>
                    </a:cubicBezTo>
                    <a:cubicBezTo>
                      <a:pt x="32" y="66"/>
                      <a:pt x="34" y="54"/>
                      <a:pt x="34" y="41"/>
                    </a:cubicBezTo>
                    <a:cubicBezTo>
                      <a:pt x="34" y="29"/>
                      <a:pt x="32" y="17"/>
                      <a:pt x="28" y="10"/>
                    </a:cubicBezTo>
                    <a:cubicBezTo>
                      <a:pt x="34" y="10"/>
                      <a:pt x="34" y="10"/>
                      <a:pt x="34" y="10"/>
                    </a:cubicBezTo>
                    <a:cubicBezTo>
                      <a:pt x="36" y="10"/>
                      <a:pt x="39" y="8"/>
                      <a:pt x="39" y="5"/>
                    </a:cubicBezTo>
                    <a:cubicBezTo>
                      <a:pt x="39" y="2"/>
                      <a:pt x="36" y="0"/>
                      <a:pt x="34" y="0"/>
                    </a:cubicBezTo>
                    <a:cubicBezTo>
                      <a:pt x="5" y="0"/>
                      <a:pt x="5" y="0"/>
                      <a:pt x="5" y="0"/>
                    </a:cubicBezTo>
                    <a:cubicBezTo>
                      <a:pt x="2" y="0"/>
                      <a:pt x="0" y="2"/>
                      <a:pt x="0" y="5"/>
                    </a:cubicBezTo>
                    <a:cubicBezTo>
                      <a:pt x="0" y="8"/>
                      <a:pt x="2" y="10"/>
                      <a:pt x="5" y="10"/>
                    </a:cubicBezTo>
                    <a:cubicBezTo>
                      <a:pt x="11" y="10"/>
                      <a:pt x="11" y="10"/>
                      <a:pt x="11" y="10"/>
                    </a:cubicBezTo>
                    <a:cubicBezTo>
                      <a:pt x="7" y="17"/>
                      <a:pt x="4" y="29"/>
                      <a:pt x="4" y="41"/>
                    </a:cubicBezTo>
                    <a:cubicBezTo>
                      <a:pt x="4" y="54"/>
                      <a:pt x="7" y="66"/>
                      <a:pt x="11" y="73"/>
                    </a:cubicBezTo>
                    <a:cubicBezTo>
                      <a:pt x="5" y="73"/>
                      <a:pt x="5" y="73"/>
                      <a:pt x="5" y="73"/>
                    </a:cubicBezTo>
                    <a:cubicBezTo>
                      <a:pt x="2" y="73"/>
                      <a:pt x="0" y="75"/>
                      <a:pt x="0" y="78"/>
                    </a:cubicBezTo>
                    <a:cubicBezTo>
                      <a:pt x="0" y="81"/>
                      <a:pt x="2" y="83"/>
                      <a:pt x="5" y="83"/>
                    </a:cubicBezTo>
                    <a:cubicBezTo>
                      <a:pt x="34" y="83"/>
                      <a:pt x="34" y="83"/>
                      <a:pt x="34" y="83"/>
                    </a:cubicBezTo>
                    <a:cubicBezTo>
                      <a:pt x="36" y="83"/>
                      <a:pt x="39" y="81"/>
                      <a:pt x="39" y="78"/>
                    </a:cubicBezTo>
                    <a:cubicBezTo>
                      <a:pt x="39" y="75"/>
                      <a:pt x="36" y="73"/>
                      <a:pt x="3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Oval 2385"/>
              <p:cNvSpPr>
                <a:spLocks noChangeArrowheads="1"/>
              </p:cNvSpPr>
              <p:nvPr/>
            </p:nvSpPr>
            <p:spPr bwMode="gray">
              <a:xfrm>
                <a:off x="5999163" y="5637213"/>
                <a:ext cx="85725"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386"/>
              <p:cNvSpPr>
                <a:spLocks noEditPoints="1"/>
              </p:cNvSpPr>
              <p:nvPr/>
            </p:nvSpPr>
            <p:spPr bwMode="gray">
              <a:xfrm>
                <a:off x="5680075" y="5527675"/>
                <a:ext cx="723900" cy="277813"/>
              </a:xfrm>
              <a:custGeom>
                <a:avLst/>
                <a:gdLst>
                  <a:gd name="T0" fmla="*/ 189 w 193"/>
                  <a:gd name="T1" fmla="*/ 60 h 74"/>
                  <a:gd name="T2" fmla="*/ 105 w 193"/>
                  <a:gd name="T3" fmla="*/ 2 h 74"/>
                  <a:gd name="T4" fmla="*/ 97 w 193"/>
                  <a:gd name="T5" fmla="*/ 0 h 74"/>
                  <a:gd name="T6" fmla="*/ 90 w 193"/>
                  <a:gd name="T7" fmla="*/ 2 h 74"/>
                  <a:gd name="T8" fmla="*/ 4 w 193"/>
                  <a:gd name="T9" fmla="*/ 60 h 74"/>
                  <a:gd name="T10" fmla="*/ 8 w 193"/>
                  <a:gd name="T11" fmla="*/ 74 h 74"/>
                  <a:gd name="T12" fmla="*/ 184 w 193"/>
                  <a:gd name="T13" fmla="*/ 74 h 74"/>
                  <a:gd name="T14" fmla="*/ 184 w 193"/>
                  <a:gd name="T15" fmla="*/ 74 h 74"/>
                  <a:gd name="T16" fmla="*/ 189 w 193"/>
                  <a:gd name="T17" fmla="*/ 60 h 74"/>
                  <a:gd name="T18" fmla="*/ 27 w 193"/>
                  <a:gd name="T19" fmla="*/ 60 h 74"/>
                  <a:gd name="T20" fmla="*/ 96 w 193"/>
                  <a:gd name="T21" fmla="*/ 14 h 74"/>
                  <a:gd name="T22" fmla="*/ 97 w 193"/>
                  <a:gd name="T23" fmla="*/ 13 h 74"/>
                  <a:gd name="T24" fmla="*/ 98 w 193"/>
                  <a:gd name="T25" fmla="*/ 14 h 74"/>
                  <a:gd name="T26" fmla="*/ 166 w 193"/>
                  <a:gd name="T27" fmla="*/ 60 h 74"/>
                  <a:gd name="T28" fmla="*/ 27 w 193"/>
                  <a:gd name="T29"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74">
                    <a:moveTo>
                      <a:pt x="189" y="60"/>
                    </a:moveTo>
                    <a:cubicBezTo>
                      <a:pt x="105" y="2"/>
                      <a:pt x="105" y="2"/>
                      <a:pt x="105" y="2"/>
                    </a:cubicBezTo>
                    <a:cubicBezTo>
                      <a:pt x="102" y="1"/>
                      <a:pt x="100" y="0"/>
                      <a:pt x="97" y="0"/>
                    </a:cubicBezTo>
                    <a:cubicBezTo>
                      <a:pt x="95" y="0"/>
                      <a:pt x="92" y="1"/>
                      <a:pt x="90" y="2"/>
                    </a:cubicBezTo>
                    <a:cubicBezTo>
                      <a:pt x="4" y="60"/>
                      <a:pt x="4" y="60"/>
                      <a:pt x="4" y="60"/>
                    </a:cubicBezTo>
                    <a:cubicBezTo>
                      <a:pt x="0" y="64"/>
                      <a:pt x="2" y="73"/>
                      <a:pt x="8" y="74"/>
                    </a:cubicBezTo>
                    <a:cubicBezTo>
                      <a:pt x="184" y="74"/>
                      <a:pt x="184" y="74"/>
                      <a:pt x="184" y="74"/>
                    </a:cubicBezTo>
                    <a:cubicBezTo>
                      <a:pt x="184" y="74"/>
                      <a:pt x="184" y="74"/>
                      <a:pt x="184" y="74"/>
                    </a:cubicBezTo>
                    <a:cubicBezTo>
                      <a:pt x="192" y="74"/>
                      <a:pt x="193" y="63"/>
                      <a:pt x="189" y="60"/>
                    </a:cubicBezTo>
                    <a:close/>
                    <a:moveTo>
                      <a:pt x="27" y="60"/>
                    </a:moveTo>
                    <a:cubicBezTo>
                      <a:pt x="96" y="14"/>
                      <a:pt x="96" y="14"/>
                      <a:pt x="96" y="14"/>
                    </a:cubicBezTo>
                    <a:cubicBezTo>
                      <a:pt x="97" y="14"/>
                      <a:pt x="97" y="13"/>
                      <a:pt x="97" y="13"/>
                    </a:cubicBezTo>
                    <a:cubicBezTo>
                      <a:pt x="97" y="13"/>
                      <a:pt x="97" y="13"/>
                      <a:pt x="98" y="14"/>
                    </a:cubicBezTo>
                    <a:cubicBezTo>
                      <a:pt x="166" y="60"/>
                      <a:pt x="166" y="60"/>
                      <a:pt x="166" y="60"/>
                    </a:cubicBezTo>
                    <a:lnTo>
                      <a:pt x="2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5"/>
          <p:cNvGrpSpPr/>
          <p:nvPr/>
        </p:nvGrpSpPr>
        <p:grpSpPr>
          <a:xfrm>
            <a:off x="6396661" y="1659930"/>
            <a:ext cx="2351320" cy="1892441"/>
            <a:chOff x="6396661" y="1596430"/>
            <a:chExt cx="2351320" cy="1892441"/>
          </a:xfrm>
        </p:grpSpPr>
        <p:sp>
          <p:nvSpPr>
            <p:cNvPr id="73" name="Rectangle 72"/>
            <p:cNvSpPr/>
            <p:nvPr/>
          </p:nvSpPr>
          <p:spPr>
            <a:xfrm flipH="1">
              <a:off x="6396661" y="1596430"/>
              <a:ext cx="2351320" cy="1892441"/>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74" name="TextBox 73"/>
            <p:cNvSpPr txBox="1"/>
            <p:nvPr/>
          </p:nvSpPr>
          <p:spPr>
            <a:xfrm>
              <a:off x="6465333" y="1690310"/>
              <a:ext cx="2141134" cy="1706621"/>
            </a:xfrm>
            <a:prstGeom prst="rect">
              <a:avLst/>
            </a:prstGeom>
            <a:noFill/>
          </p:spPr>
          <p:txBody>
            <a:bodyPr wrap="square" rtlCol="0">
              <a:spAutoFit/>
            </a:bodyPr>
            <a:lstStyle/>
            <a:p>
              <a:pPr>
                <a:spcAft>
                  <a:spcPts val="900"/>
                </a:spcAft>
              </a:pPr>
              <a:r>
                <a:rPr lang="en-US" sz="1500" dirty="0">
                  <a:solidFill>
                    <a:prstClr val="white"/>
                  </a:solidFill>
                </a:rPr>
                <a:t>Number of people using their mobile phones for banking</a:t>
              </a:r>
            </a:p>
            <a:p>
              <a:pPr>
                <a:spcAft>
                  <a:spcPts val="600"/>
                </a:spcAft>
              </a:pPr>
              <a:r>
                <a:rPr lang="en-US" sz="1500" b="1" dirty="0">
                  <a:solidFill>
                    <a:prstClr val="white"/>
                  </a:solidFill>
                </a:rPr>
                <a:t>2014……...800 million</a:t>
              </a:r>
            </a:p>
            <a:p>
              <a:pPr>
                <a:lnSpc>
                  <a:spcPct val="90000"/>
                </a:lnSpc>
              </a:pPr>
              <a:r>
                <a:rPr lang="en-US" sz="1500" b="1" dirty="0">
                  <a:solidFill>
                    <a:schemeClr val="accent2"/>
                  </a:solidFill>
                </a:rPr>
                <a:t>2019……...</a:t>
              </a:r>
              <a:r>
                <a:rPr lang="en-US" b="1" dirty="0">
                  <a:solidFill>
                    <a:schemeClr val="accent2"/>
                  </a:solidFill>
                </a:rPr>
                <a:t>1.75+ 		 billion</a:t>
              </a:r>
              <a:r>
                <a:rPr lang="en-US" b="1" baseline="30000" dirty="0">
                  <a:solidFill>
                    <a:schemeClr val="accent2"/>
                  </a:solidFill>
                </a:rPr>
                <a:t>1</a:t>
              </a:r>
            </a:p>
          </p:txBody>
        </p:sp>
        <p:sp>
          <p:nvSpPr>
            <p:cNvPr id="94" name="Freeform 2910"/>
            <p:cNvSpPr>
              <a:spLocks noChangeAspect="1" noEditPoints="1"/>
            </p:cNvSpPr>
            <p:nvPr/>
          </p:nvSpPr>
          <p:spPr bwMode="gray">
            <a:xfrm>
              <a:off x="8286857" y="1785643"/>
              <a:ext cx="277178" cy="463868"/>
            </a:xfrm>
            <a:custGeom>
              <a:avLst/>
              <a:gdLst>
                <a:gd name="T0" fmla="*/ 98 w 123"/>
                <a:gd name="T1" fmla="*/ 0 h 206"/>
                <a:gd name="T2" fmla="*/ 26 w 123"/>
                <a:gd name="T3" fmla="*/ 0 h 206"/>
                <a:gd name="T4" fmla="*/ 0 w 123"/>
                <a:gd name="T5" fmla="*/ 24 h 206"/>
                <a:gd name="T6" fmla="*/ 0 w 123"/>
                <a:gd name="T7" fmla="*/ 182 h 206"/>
                <a:gd name="T8" fmla="*/ 26 w 123"/>
                <a:gd name="T9" fmla="*/ 206 h 206"/>
                <a:gd name="T10" fmla="*/ 98 w 123"/>
                <a:gd name="T11" fmla="*/ 206 h 206"/>
                <a:gd name="T12" fmla="*/ 123 w 123"/>
                <a:gd name="T13" fmla="*/ 182 h 206"/>
                <a:gd name="T14" fmla="*/ 123 w 123"/>
                <a:gd name="T15" fmla="*/ 24 h 206"/>
                <a:gd name="T16" fmla="*/ 98 w 123"/>
                <a:gd name="T17" fmla="*/ 0 h 206"/>
                <a:gd name="T18" fmla="*/ 64 w 123"/>
                <a:gd name="T19" fmla="*/ 196 h 206"/>
                <a:gd name="T20" fmla="*/ 53 w 123"/>
                <a:gd name="T21" fmla="*/ 185 h 206"/>
                <a:gd name="T22" fmla="*/ 64 w 123"/>
                <a:gd name="T23" fmla="*/ 175 h 206"/>
                <a:gd name="T24" fmla="*/ 75 w 123"/>
                <a:gd name="T25" fmla="*/ 185 h 206"/>
                <a:gd name="T26" fmla="*/ 64 w 123"/>
                <a:gd name="T27" fmla="*/ 196 h 206"/>
                <a:gd name="T28" fmla="*/ 113 w 123"/>
                <a:gd name="T29" fmla="*/ 148 h 206"/>
                <a:gd name="T30" fmla="*/ 92 w 123"/>
                <a:gd name="T31" fmla="*/ 166 h 206"/>
                <a:gd name="T32" fmla="*/ 32 w 123"/>
                <a:gd name="T33" fmla="*/ 166 h 206"/>
                <a:gd name="T34" fmla="*/ 10 w 123"/>
                <a:gd name="T35" fmla="*/ 148 h 206"/>
                <a:gd name="T36" fmla="*/ 10 w 123"/>
                <a:gd name="T37" fmla="*/ 25 h 206"/>
                <a:gd name="T38" fmla="*/ 32 w 123"/>
                <a:gd name="T39" fmla="*/ 6 h 206"/>
                <a:gd name="T40" fmla="*/ 92 w 123"/>
                <a:gd name="T41" fmla="*/ 6 h 206"/>
                <a:gd name="T42" fmla="*/ 113 w 123"/>
                <a:gd name="T43" fmla="*/ 25 h 206"/>
                <a:gd name="T44" fmla="*/ 113 w 123"/>
                <a:gd name="T45" fmla="*/ 14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06">
                  <a:moveTo>
                    <a:pt x="98" y="0"/>
                  </a:moveTo>
                  <a:cubicBezTo>
                    <a:pt x="26" y="0"/>
                    <a:pt x="26" y="0"/>
                    <a:pt x="26" y="0"/>
                  </a:cubicBezTo>
                  <a:cubicBezTo>
                    <a:pt x="12" y="0"/>
                    <a:pt x="0" y="11"/>
                    <a:pt x="0" y="24"/>
                  </a:cubicBezTo>
                  <a:cubicBezTo>
                    <a:pt x="0" y="182"/>
                    <a:pt x="0" y="182"/>
                    <a:pt x="0" y="182"/>
                  </a:cubicBezTo>
                  <a:cubicBezTo>
                    <a:pt x="0" y="195"/>
                    <a:pt x="12" y="206"/>
                    <a:pt x="26" y="206"/>
                  </a:cubicBezTo>
                  <a:cubicBezTo>
                    <a:pt x="98" y="206"/>
                    <a:pt x="98" y="206"/>
                    <a:pt x="98" y="206"/>
                  </a:cubicBezTo>
                  <a:cubicBezTo>
                    <a:pt x="112" y="206"/>
                    <a:pt x="123" y="195"/>
                    <a:pt x="123" y="182"/>
                  </a:cubicBezTo>
                  <a:cubicBezTo>
                    <a:pt x="123" y="24"/>
                    <a:pt x="123" y="24"/>
                    <a:pt x="123" y="24"/>
                  </a:cubicBezTo>
                  <a:cubicBezTo>
                    <a:pt x="123" y="11"/>
                    <a:pt x="112" y="0"/>
                    <a:pt x="98" y="0"/>
                  </a:cubicBezTo>
                  <a:close/>
                  <a:moveTo>
                    <a:pt x="64" y="196"/>
                  </a:moveTo>
                  <a:cubicBezTo>
                    <a:pt x="58" y="196"/>
                    <a:pt x="53" y="191"/>
                    <a:pt x="53" y="185"/>
                  </a:cubicBezTo>
                  <a:cubicBezTo>
                    <a:pt x="53" y="179"/>
                    <a:pt x="58" y="175"/>
                    <a:pt x="64" y="175"/>
                  </a:cubicBezTo>
                  <a:cubicBezTo>
                    <a:pt x="70" y="175"/>
                    <a:pt x="75" y="179"/>
                    <a:pt x="75" y="185"/>
                  </a:cubicBezTo>
                  <a:cubicBezTo>
                    <a:pt x="75" y="191"/>
                    <a:pt x="70" y="196"/>
                    <a:pt x="64" y="196"/>
                  </a:cubicBezTo>
                  <a:close/>
                  <a:moveTo>
                    <a:pt x="113" y="148"/>
                  </a:moveTo>
                  <a:cubicBezTo>
                    <a:pt x="113" y="158"/>
                    <a:pt x="104" y="166"/>
                    <a:pt x="92" y="166"/>
                  </a:cubicBezTo>
                  <a:cubicBezTo>
                    <a:pt x="32" y="166"/>
                    <a:pt x="32" y="166"/>
                    <a:pt x="32" y="166"/>
                  </a:cubicBezTo>
                  <a:cubicBezTo>
                    <a:pt x="20" y="166"/>
                    <a:pt x="10" y="158"/>
                    <a:pt x="10" y="148"/>
                  </a:cubicBezTo>
                  <a:cubicBezTo>
                    <a:pt x="10" y="25"/>
                    <a:pt x="10" y="25"/>
                    <a:pt x="10" y="25"/>
                  </a:cubicBezTo>
                  <a:cubicBezTo>
                    <a:pt x="10" y="15"/>
                    <a:pt x="20" y="6"/>
                    <a:pt x="32" y="6"/>
                  </a:cubicBezTo>
                  <a:cubicBezTo>
                    <a:pt x="92" y="6"/>
                    <a:pt x="92" y="6"/>
                    <a:pt x="92" y="6"/>
                  </a:cubicBezTo>
                  <a:cubicBezTo>
                    <a:pt x="104" y="6"/>
                    <a:pt x="113" y="15"/>
                    <a:pt x="113" y="25"/>
                  </a:cubicBezTo>
                  <a:lnTo>
                    <a:pt x="113" y="148"/>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p:cNvGrpSpPr/>
          <p:nvPr/>
        </p:nvGrpSpPr>
        <p:grpSpPr>
          <a:xfrm>
            <a:off x="380992" y="3761741"/>
            <a:ext cx="2351320" cy="1949801"/>
            <a:chOff x="380992" y="3698241"/>
            <a:chExt cx="2351320" cy="1949801"/>
          </a:xfrm>
        </p:grpSpPr>
        <p:sp>
          <p:nvSpPr>
            <p:cNvPr id="75" name="Rectangle 74"/>
            <p:cNvSpPr/>
            <p:nvPr/>
          </p:nvSpPr>
          <p:spPr>
            <a:xfrm flipH="1">
              <a:off x="380992" y="3698241"/>
              <a:ext cx="2351320" cy="1949801"/>
            </a:xfrm>
            <a:prstGeom prst="rect">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76" name="TextBox 75"/>
            <p:cNvSpPr txBox="1"/>
            <p:nvPr/>
          </p:nvSpPr>
          <p:spPr>
            <a:xfrm>
              <a:off x="449664" y="3792122"/>
              <a:ext cx="2141134" cy="1822037"/>
            </a:xfrm>
            <a:prstGeom prst="rect">
              <a:avLst/>
            </a:prstGeom>
            <a:noFill/>
          </p:spPr>
          <p:txBody>
            <a:bodyPr wrap="square" rtlCol="0">
              <a:spAutoFit/>
            </a:bodyPr>
            <a:lstStyle/>
            <a:p>
              <a:pPr>
                <a:lnSpc>
                  <a:spcPct val="90000"/>
                </a:lnSpc>
                <a:spcAft>
                  <a:spcPts val="600"/>
                </a:spcAft>
              </a:pPr>
              <a:r>
                <a:rPr lang="en-US" b="1" dirty="0">
                  <a:solidFill>
                    <a:schemeClr val="accent2"/>
                  </a:solidFill>
                </a:rPr>
                <a:t>Artificial Intelligence </a:t>
              </a:r>
            </a:p>
            <a:p>
              <a:r>
                <a:rPr lang="en-US" sz="1500" dirty="0">
                  <a:solidFill>
                    <a:prstClr val="white"/>
                  </a:solidFill>
                </a:rPr>
                <a:t>is a </a:t>
              </a:r>
              <a:r>
                <a:rPr lang="en-US" sz="1500" b="1" dirty="0">
                  <a:solidFill>
                    <a:prstClr val="white"/>
                  </a:solidFill>
                </a:rPr>
                <a:t>rising trend among FIs </a:t>
              </a:r>
              <a:r>
                <a:rPr lang="en-US" sz="1500" dirty="0">
                  <a:solidFill>
                    <a:prstClr val="white"/>
                  </a:solidFill>
                </a:rPr>
                <a:t>to improve customer satisfaction, reduce inefficiencies and fight fraud</a:t>
              </a:r>
            </a:p>
          </p:txBody>
        </p:sp>
        <p:pic>
          <p:nvPicPr>
            <p:cNvPr id="7" name="Picture 6"/>
            <p:cNvPicPr>
              <a:picLocks noChangeAspect="1"/>
            </p:cNvPicPr>
            <p:nvPr/>
          </p:nvPicPr>
          <p:blipFill>
            <a:blip r:embed="rId3">
              <a:duotone>
                <a:prstClr val="black"/>
                <a:schemeClr val="accent4">
                  <a:tint val="45000"/>
                  <a:satMod val="400000"/>
                </a:schemeClr>
              </a:duotone>
            </a:blip>
            <a:stretch>
              <a:fillRect/>
            </a:stretch>
          </p:blipFill>
          <p:spPr>
            <a:xfrm>
              <a:off x="1877590" y="3816167"/>
              <a:ext cx="847417" cy="603556"/>
            </a:xfrm>
            <a:prstGeom prst="rect">
              <a:avLst/>
            </a:prstGeom>
          </p:spPr>
        </p:pic>
      </p:grpSp>
      <p:grpSp>
        <p:nvGrpSpPr>
          <p:cNvPr id="13" name="Group 12"/>
          <p:cNvGrpSpPr/>
          <p:nvPr/>
        </p:nvGrpSpPr>
        <p:grpSpPr>
          <a:xfrm>
            <a:off x="2934690" y="3761741"/>
            <a:ext cx="2475510" cy="1949801"/>
            <a:chOff x="2934690" y="3698241"/>
            <a:chExt cx="2475510" cy="1949801"/>
          </a:xfrm>
        </p:grpSpPr>
        <p:sp>
          <p:nvSpPr>
            <p:cNvPr id="77" name="Rectangle 76"/>
            <p:cNvSpPr/>
            <p:nvPr/>
          </p:nvSpPr>
          <p:spPr>
            <a:xfrm flipH="1">
              <a:off x="2934690" y="3698241"/>
              <a:ext cx="2475510" cy="1949801"/>
            </a:xfrm>
            <a:prstGeom prst="rect">
              <a:avLst/>
            </a:prstGeom>
            <a:solidFill>
              <a:schemeClr val="tx2">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78" name="TextBox 77"/>
            <p:cNvSpPr txBox="1"/>
            <p:nvPr/>
          </p:nvSpPr>
          <p:spPr>
            <a:xfrm>
              <a:off x="3003362" y="3792122"/>
              <a:ext cx="1975038" cy="1615827"/>
            </a:xfrm>
            <a:prstGeom prst="rect">
              <a:avLst/>
            </a:prstGeom>
            <a:noFill/>
          </p:spPr>
          <p:txBody>
            <a:bodyPr wrap="square" rtlCol="0">
              <a:spAutoFit/>
            </a:bodyPr>
            <a:lstStyle/>
            <a:p>
              <a:r>
                <a:rPr lang="en-US" sz="1500" dirty="0">
                  <a:solidFill>
                    <a:prstClr val="white"/>
                  </a:solidFill>
                </a:rPr>
                <a:t>Virtualizing the</a:t>
              </a:r>
              <a:br>
                <a:rPr lang="en-US" sz="1500" dirty="0">
                  <a:solidFill>
                    <a:prstClr val="white"/>
                  </a:solidFill>
                </a:rPr>
              </a:br>
              <a:r>
                <a:rPr lang="en-US" sz="1500" dirty="0">
                  <a:solidFill>
                    <a:prstClr val="white"/>
                  </a:solidFill>
                </a:rPr>
                <a:t>in-branch consumer experience with </a:t>
              </a:r>
              <a:r>
                <a:rPr lang="en-US" b="1" dirty="0">
                  <a:solidFill>
                    <a:schemeClr val="accent2"/>
                  </a:solidFill>
                </a:rPr>
                <a:t>Interactive Teller Machines (ITMs)</a:t>
              </a:r>
            </a:p>
          </p:txBody>
        </p:sp>
        <p:grpSp>
          <p:nvGrpSpPr>
            <p:cNvPr id="9" name="Group 4"/>
            <p:cNvGrpSpPr>
              <a:grpSpLocks noChangeAspect="1"/>
            </p:cNvGrpSpPr>
            <p:nvPr/>
          </p:nvGrpSpPr>
          <p:grpSpPr bwMode="auto">
            <a:xfrm>
              <a:off x="4786313" y="4824413"/>
              <a:ext cx="496887" cy="688975"/>
              <a:chOff x="3015" y="3039"/>
              <a:chExt cx="313" cy="434"/>
            </a:xfrm>
          </p:grpSpPr>
          <p:sp>
            <p:nvSpPr>
              <p:cNvPr id="10" name="AutoShape 3"/>
              <p:cNvSpPr>
                <a:spLocks noChangeAspect="1" noChangeArrowheads="1" noTextEdit="1"/>
              </p:cNvSpPr>
              <p:nvPr/>
            </p:nvSpPr>
            <p:spPr bwMode="auto">
              <a:xfrm>
                <a:off x="3015" y="3039"/>
                <a:ext cx="313"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3014" y="3039"/>
                <a:ext cx="315" cy="435"/>
              </a:xfrm>
              <a:custGeom>
                <a:avLst/>
                <a:gdLst>
                  <a:gd name="T0" fmla="*/ 431 w 482"/>
                  <a:gd name="T1" fmla="*/ 220 h 667"/>
                  <a:gd name="T2" fmla="*/ 393 w 482"/>
                  <a:gd name="T3" fmla="*/ 240 h 667"/>
                  <a:gd name="T4" fmla="*/ 344 w 482"/>
                  <a:gd name="T5" fmla="*/ 197 h 667"/>
                  <a:gd name="T6" fmla="*/ 339 w 482"/>
                  <a:gd name="T7" fmla="*/ 197 h 667"/>
                  <a:gd name="T8" fmla="*/ 338 w 482"/>
                  <a:gd name="T9" fmla="*/ 197 h 667"/>
                  <a:gd name="T10" fmla="*/ 333 w 482"/>
                  <a:gd name="T11" fmla="*/ 198 h 667"/>
                  <a:gd name="T12" fmla="*/ 333 w 482"/>
                  <a:gd name="T13" fmla="*/ 198 h 667"/>
                  <a:gd name="T14" fmla="*/ 329 w 482"/>
                  <a:gd name="T15" fmla="*/ 199 h 667"/>
                  <a:gd name="T16" fmla="*/ 328 w 482"/>
                  <a:gd name="T17" fmla="*/ 200 h 667"/>
                  <a:gd name="T18" fmla="*/ 299 w 482"/>
                  <a:gd name="T19" fmla="*/ 227 h 667"/>
                  <a:gd name="T20" fmla="*/ 252 w 482"/>
                  <a:gd name="T21" fmla="*/ 191 h 667"/>
                  <a:gd name="T22" fmla="*/ 207 w 482"/>
                  <a:gd name="T23" fmla="*/ 223 h 667"/>
                  <a:gd name="T24" fmla="*/ 207 w 482"/>
                  <a:gd name="T25" fmla="*/ 49 h 667"/>
                  <a:gd name="T26" fmla="*/ 165 w 482"/>
                  <a:gd name="T27" fmla="*/ 0 h 667"/>
                  <a:gd name="T28" fmla="*/ 123 w 482"/>
                  <a:gd name="T29" fmla="*/ 49 h 667"/>
                  <a:gd name="T30" fmla="*/ 123 w 482"/>
                  <a:gd name="T31" fmla="*/ 403 h 667"/>
                  <a:gd name="T32" fmla="*/ 74 w 482"/>
                  <a:gd name="T33" fmla="*/ 339 h 667"/>
                  <a:gd name="T34" fmla="*/ 45 w 482"/>
                  <a:gd name="T35" fmla="*/ 316 h 667"/>
                  <a:gd name="T36" fmla="*/ 15 w 482"/>
                  <a:gd name="T37" fmla="*/ 320 h 667"/>
                  <a:gd name="T38" fmla="*/ 0 w 482"/>
                  <a:gd name="T39" fmla="*/ 350 h 667"/>
                  <a:gd name="T40" fmla="*/ 10 w 482"/>
                  <a:gd name="T41" fmla="*/ 382 h 667"/>
                  <a:gd name="T42" fmla="*/ 145 w 482"/>
                  <a:gd name="T43" fmla="*/ 584 h 667"/>
                  <a:gd name="T44" fmla="*/ 146 w 482"/>
                  <a:gd name="T45" fmla="*/ 586 h 667"/>
                  <a:gd name="T46" fmla="*/ 147 w 482"/>
                  <a:gd name="T47" fmla="*/ 587 h 667"/>
                  <a:gd name="T48" fmla="*/ 148 w 482"/>
                  <a:gd name="T49" fmla="*/ 587 h 667"/>
                  <a:gd name="T50" fmla="*/ 279 w 482"/>
                  <a:gd name="T51" fmla="*/ 667 h 667"/>
                  <a:gd name="T52" fmla="*/ 323 w 482"/>
                  <a:gd name="T53" fmla="*/ 667 h 667"/>
                  <a:gd name="T54" fmla="*/ 333 w 482"/>
                  <a:gd name="T55" fmla="*/ 667 h 667"/>
                  <a:gd name="T56" fmla="*/ 482 w 482"/>
                  <a:gd name="T57" fmla="*/ 519 h 667"/>
                  <a:gd name="T58" fmla="*/ 482 w 482"/>
                  <a:gd name="T59" fmla="*/ 397 h 667"/>
                  <a:gd name="T60" fmla="*/ 482 w 482"/>
                  <a:gd name="T61" fmla="*/ 378 h 667"/>
                  <a:gd name="T62" fmla="*/ 482 w 482"/>
                  <a:gd name="T63" fmla="*/ 277 h 667"/>
                  <a:gd name="T64" fmla="*/ 431 w 482"/>
                  <a:gd name="T65" fmla="*/ 22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2" h="667">
                    <a:moveTo>
                      <a:pt x="431" y="220"/>
                    </a:moveTo>
                    <a:cubicBezTo>
                      <a:pt x="416" y="220"/>
                      <a:pt x="402" y="228"/>
                      <a:pt x="393" y="240"/>
                    </a:cubicBezTo>
                    <a:cubicBezTo>
                      <a:pt x="388" y="215"/>
                      <a:pt x="368" y="197"/>
                      <a:pt x="344" y="197"/>
                    </a:cubicBezTo>
                    <a:cubicBezTo>
                      <a:pt x="342" y="197"/>
                      <a:pt x="341" y="197"/>
                      <a:pt x="339" y="197"/>
                    </a:cubicBezTo>
                    <a:cubicBezTo>
                      <a:pt x="339" y="197"/>
                      <a:pt x="338" y="197"/>
                      <a:pt x="338" y="197"/>
                    </a:cubicBezTo>
                    <a:cubicBezTo>
                      <a:pt x="336" y="197"/>
                      <a:pt x="335" y="197"/>
                      <a:pt x="333" y="198"/>
                    </a:cubicBezTo>
                    <a:cubicBezTo>
                      <a:pt x="333" y="198"/>
                      <a:pt x="333" y="198"/>
                      <a:pt x="333" y="198"/>
                    </a:cubicBezTo>
                    <a:cubicBezTo>
                      <a:pt x="331" y="198"/>
                      <a:pt x="330" y="199"/>
                      <a:pt x="329" y="199"/>
                    </a:cubicBezTo>
                    <a:cubicBezTo>
                      <a:pt x="328" y="199"/>
                      <a:pt x="328" y="199"/>
                      <a:pt x="328" y="200"/>
                    </a:cubicBezTo>
                    <a:cubicBezTo>
                      <a:pt x="315" y="204"/>
                      <a:pt x="305" y="214"/>
                      <a:pt x="299" y="227"/>
                    </a:cubicBezTo>
                    <a:cubicBezTo>
                      <a:pt x="292" y="206"/>
                      <a:pt x="273" y="191"/>
                      <a:pt x="252" y="191"/>
                    </a:cubicBezTo>
                    <a:cubicBezTo>
                      <a:pt x="232" y="191"/>
                      <a:pt x="215" y="204"/>
                      <a:pt x="207" y="223"/>
                    </a:cubicBezTo>
                    <a:cubicBezTo>
                      <a:pt x="207" y="49"/>
                      <a:pt x="207" y="49"/>
                      <a:pt x="207" y="49"/>
                    </a:cubicBezTo>
                    <a:cubicBezTo>
                      <a:pt x="207" y="22"/>
                      <a:pt x="185" y="0"/>
                      <a:pt x="165" y="0"/>
                    </a:cubicBezTo>
                    <a:cubicBezTo>
                      <a:pt x="144" y="0"/>
                      <a:pt x="123" y="22"/>
                      <a:pt x="123" y="49"/>
                    </a:cubicBezTo>
                    <a:cubicBezTo>
                      <a:pt x="123" y="403"/>
                      <a:pt x="123" y="403"/>
                      <a:pt x="123" y="403"/>
                    </a:cubicBezTo>
                    <a:cubicBezTo>
                      <a:pt x="74" y="339"/>
                      <a:pt x="74" y="339"/>
                      <a:pt x="74" y="339"/>
                    </a:cubicBezTo>
                    <a:cubicBezTo>
                      <a:pt x="67" y="328"/>
                      <a:pt x="56" y="320"/>
                      <a:pt x="45" y="316"/>
                    </a:cubicBezTo>
                    <a:cubicBezTo>
                      <a:pt x="34" y="313"/>
                      <a:pt x="23" y="314"/>
                      <a:pt x="15" y="320"/>
                    </a:cubicBezTo>
                    <a:cubicBezTo>
                      <a:pt x="5" y="326"/>
                      <a:pt x="0" y="337"/>
                      <a:pt x="0" y="350"/>
                    </a:cubicBezTo>
                    <a:cubicBezTo>
                      <a:pt x="0" y="361"/>
                      <a:pt x="3" y="372"/>
                      <a:pt x="10" y="382"/>
                    </a:cubicBezTo>
                    <a:cubicBezTo>
                      <a:pt x="145" y="584"/>
                      <a:pt x="145" y="584"/>
                      <a:pt x="145" y="584"/>
                    </a:cubicBezTo>
                    <a:cubicBezTo>
                      <a:pt x="146" y="585"/>
                      <a:pt x="146" y="585"/>
                      <a:pt x="146" y="586"/>
                    </a:cubicBezTo>
                    <a:cubicBezTo>
                      <a:pt x="147" y="587"/>
                      <a:pt x="147" y="587"/>
                      <a:pt x="147" y="587"/>
                    </a:cubicBezTo>
                    <a:cubicBezTo>
                      <a:pt x="148" y="587"/>
                      <a:pt x="148" y="587"/>
                      <a:pt x="148" y="587"/>
                    </a:cubicBezTo>
                    <a:cubicBezTo>
                      <a:pt x="173" y="637"/>
                      <a:pt x="224" y="667"/>
                      <a:pt x="279" y="667"/>
                    </a:cubicBezTo>
                    <a:cubicBezTo>
                      <a:pt x="323" y="667"/>
                      <a:pt x="323" y="667"/>
                      <a:pt x="323" y="667"/>
                    </a:cubicBezTo>
                    <a:cubicBezTo>
                      <a:pt x="333" y="667"/>
                      <a:pt x="333" y="667"/>
                      <a:pt x="333" y="667"/>
                    </a:cubicBezTo>
                    <a:cubicBezTo>
                      <a:pt x="415" y="667"/>
                      <a:pt x="482" y="601"/>
                      <a:pt x="482" y="519"/>
                    </a:cubicBezTo>
                    <a:cubicBezTo>
                      <a:pt x="482" y="397"/>
                      <a:pt x="482" y="397"/>
                      <a:pt x="482" y="397"/>
                    </a:cubicBezTo>
                    <a:cubicBezTo>
                      <a:pt x="482" y="378"/>
                      <a:pt x="482" y="378"/>
                      <a:pt x="482" y="378"/>
                    </a:cubicBezTo>
                    <a:cubicBezTo>
                      <a:pt x="482" y="277"/>
                      <a:pt x="482" y="277"/>
                      <a:pt x="482" y="277"/>
                    </a:cubicBezTo>
                    <a:cubicBezTo>
                      <a:pt x="482" y="246"/>
                      <a:pt x="459" y="220"/>
                      <a:pt x="431" y="220"/>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3" name="Slide Number Placeholder 1"/>
          <p:cNvSpPr>
            <a:spLocks noGrp="1"/>
          </p:cNvSpPr>
          <p:nvPr>
            <p:ph type="sldNum" sz="quarter" idx="4"/>
          </p:nvPr>
        </p:nvSpPr>
        <p:spPr>
          <a:xfrm>
            <a:off x="8305800" y="6400800"/>
            <a:ext cx="381000" cy="137160"/>
          </a:xfrm>
        </p:spPr>
        <p:txBody>
          <a:bodyPr/>
          <a:lstStyle/>
          <a:p>
            <a:fld id="{EB68271F-F3E1-443B-8E8E-39800793EEE7}" type="slidenum">
              <a:rPr lang="en-US" smtClean="0"/>
              <a:t>10</a:t>
            </a:fld>
            <a:endParaRPr lang="en-US" dirty="0"/>
          </a:p>
        </p:txBody>
      </p:sp>
    </p:spTree>
    <p:extLst>
      <p:ext uri="{BB962C8B-B14F-4D97-AF65-F5344CB8AC3E}">
        <p14:creationId xmlns:p14="http://schemas.microsoft.com/office/powerpoint/2010/main" val="101714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276062" y="6057899"/>
            <a:ext cx="381000" cy="137160"/>
          </a:xfrm>
        </p:spPr>
        <p:txBody>
          <a:bodyPr/>
          <a:lstStyle/>
          <a:p>
            <a:fld id="{2083E393-C0BF-4ED8-8545-7E4C90AFF831}" type="slidenum">
              <a:rPr lang="en-US" smtClean="0"/>
              <a:pPr/>
              <a:t>11</a:t>
            </a:fld>
            <a:endParaRPr lang="en-US" dirty="0"/>
          </a:p>
        </p:txBody>
      </p:sp>
      <p:sp>
        <p:nvSpPr>
          <p:cNvPr id="3" name="Footer Placeholder 2"/>
          <p:cNvSpPr>
            <a:spLocks noGrp="1"/>
          </p:cNvSpPr>
          <p:nvPr>
            <p:ph type="ftr" sz="quarter" idx="3"/>
          </p:nvPr>
        </p:nvSpPr>
        <p:spPr>
          <a:xfrm>
            <a:off x="427461" y="6172195"/>
            <a:ext cx="5277600" cy="92333"/>
          </a:xfrm>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347135" y="345684"/>
            <a:ext cx="8339665" cy="1445524"/>
          </a:xfrm>
          <a:prstGeom prst="rect">
            <a:avLst/>
          </a:prstGeom>
        </p:spPr>
        <p:txBody>
          <a:bodyPr wrap="square">
            <a:spAutoFit/>
          </a:bodyPr>
          <a:lstStyle/>
          <a:p>
            <a:pPr>
              <a:lnSpc>
                <a:spcPct val="90000"/>
              </a:lnSpc>
              <a:spcAft>
                <a:spcPts val="1000"/>
              </a:spcAft>
            </a:pPr>
            <a:r>
              <a:rPr lang="en-US" sz="3200" dirty="0">
                <a:solidFill>
                  <a:schemeClr val="bg1"/>
                </a:solidFill>
              </a:rPr>
              <a:t>Digital readiness cuts across business, people and HR priorities</a:t>
            </a:r>
          </a:p>
          <a:p>
            <a:pPr>
              <a:spcAft>
                <a:spcPts val="1000"/>
              </a:spcAft>
            </a:pPr>
            <a:r>
              <a:rPr lang="en-US" sz="2200" b="1" dirty="0">
                <a:solidFill>
                  <a:schemeClr val="accent2"/>
                </a:solidFill>
              </a:rPr>
              <a:t>WHERE ARE YOU NOW? WHERE DO YOU WANT TO BE?</a:t>
            </a:r>
          </a:p>
        </p:txBody>
      </p:sp>
      <p:sp>
        <p:nvSpPr>
          <p:cNvPr id="5" name="Oval 5"/>
          <p:cNvSpPr>
            <a:spLocks noChangeArrowheads="1"/>
          </p:cNvSpPr>
          <p:nvPr/>
        </p:nvSpPr>
        <p:spPr bwMode="gray">
          <a:xfrm>
            <a:off x="312560" y="2175082"/>
            <a:ext cx="1585497" cy="1584000"/>
          </a:xfrm>
          <a:prstGeom prst="diamond">
            <a:avLst/>
          </a:prstGeom>
          <a:solidFill>
            <a:schemeClr val="accent4"/>
          </a:solidFill>
          <a:ln w="6350">
            <a:noFill/>
            <a:round/>
            <a:headEnd/>
            <a:tailEnd/>
          </a:ln>
        </p:spPr>
        <p:txBody>
          <a:bodyPr vert="horz" wrap="none" lIns="91440" tIns="91440" rIns="91440" bIns="91440" numCol="1" anchor="ctr" anchorCtr="0" compatLnSpc="1">
            <a:prstTxWarp prst="textNoShape">
              <a:avLst/>
            </a:prstTxWarp>
          </a:bodyPr>
          <a:lstStyle/>
          <a:p>
            <a:pPr algn="ctr" fontAlgn="base">
              <a:spcBef>
                <a:spcPct val="0"/>
              </a:spcBef>
              <a:spcAft>
                <a:spcPct val="0"/>
              </a:spcAft>
            </a:pPr>
            <a:r>
              <a:rPr lang="en-GB" sz="1600" b="1" dirty="0">
                <a:solidFill>
                  <a:prstClr val="white"/>
                </a:solidFill>
              </a:rPr>
              <a:t>Emerging</a:t>
            </a:r>
            <a:endParaRPr lang="en-GB" dirty="0">
              <a:solidFill>
                <a:prstClr val="white"/>
              </a:solidFill>
            </a:endParaRPr>
          </a:p>
        </p:txBody>
      </p:sp>
      <p:sp>
        <p:nvSpPr>
          <p:cNvPr id="6" name="Diamond 5"/>
          <p:cNvSpPr>
            <a:spLocks noChangeArrowheads="1"/>
          </p:cNvSpPr>
          <p:nvPr/>
        </p:nvSpPr>
        <p:spPr bwMode="gray">
          <a:xfrm>
            <a:off x="4618083" y="2175082"/>
            <a:ext cx="1585497" cy="1584000"/>
          </a:xfrm>
          <a:prstGeom prst="diamond">
            <a:avLst/>
          </a:prstGeom>
          <a:solidFill>
            <a:schemeClr val="accent3"/>
          </a:solidFill>
          <a:ln w="6350">
            <a:noFill/>
            <a:round/>
            <a:headEnd/>
            <a:tailEnd/>
          </a:ln>
        </p:spPr>
        <p:txBody>
          <a:bodyPr vert="horz" wrap="none" lIns="91440" tIns="91440" rIns="91440" bIns="91440" numCol="1" anchor="ctr" anchorCtr="0" compatLnSpc="1">
            <a:prstTxWarp prst="textNoShape">
              <a:avLst/>
            </a:prstTxWarp>
          </a:bodyPr>
          <a:lstStyle/>
          <a:p>
            <a:pPr algn="ctr" fontAlgn="base">
              <a:spcBef>
                <a:spcPct val="0"/>
              </a:spcBef>
              <a:spcAft>
                <a:spcPct val="0"/>
              </a:spcAft>
            </a:pPr>
            <a:r>
              <a:rPr lang="en-GB" sz="1600" b="1" dirty="0">
                <a:solidFill>
                  <a:prstClr val="white"/>
                </a:solidFill>
              </a:rPr>
              <a:t>Leading</a:t>
            </a:r>
            <a:endParaRPr lang="en-GB" dirty="0">
              <a:solidFill>
                <a:prstClr val="white"/>
              </a:solidFill>
            </a:endParaRPr>
          </a:p>
        </p:txBody>
      </p:sp>
      <p:sp>
        <p:nvSpPr>
          <p:cNvPr id="7" name="Line 22"/>
          <p:cNvSpPr>
            <a:spLocks noChangeShapeType="1"/>
          </p:cNvSpPr>
          <p:nvPr/>
        </p:nvSpPr>
        <p:spPr bwMode="gray">
          <a:xfrm flipV="1">
            <a:off x="5685170" y="3608878"/>
            <a:ext cx="0" cy="246935"/>
          </a:xfrm>
          <a:prstGeom prst="line">
            <a:avLst/>
          </a:prstGeom>
          <a:noFill/>
          <a:ln w="9525">
            <a:solidFill>
              <a:schemeClr val="tx1"/>
            </a:solidFill>
            <a:prstDash val="dash"/>
            <a:round/>
            <a:headEnd/>
            <a:tailEnd/>
          </a:ln>
        </p:spPr>
        <p:txBody>
          <a:bodyPr vert="horz" wrap="none" lIns="91440" tIns="45720" rIns="91440" bIns="45720" numCol="1" anchor="ctr" anchorCtr="0" compatLnSpc="1">
            <a:prstTxWarp prst="textNoShape">
              <a:avLst/>
            </a:prstTxWarp>
          </a:bodyPr>
          <a:lstStyle/>
          <a:p>
            <a:endParaRPr lang="en-GB" dirty="0">
              <a:solidFill>
                <a:prstClr val="black"/>
              </a:solidFill>
            </a:endParaRPr>
          </a:p>
        </p:txBody>
      </p:sp>
      <p:sp>
        <p:nvSpPr>
          <p:cNvPr id="8" name="Oval 6"/>
          <p:cNvSpPr>
            <a:spLocks noChangeArrowheads="1"/>
          </p:cNvSpPr>
          <p:nvPr/>
        </p:nvSpPr>
        <p:spPr bwMode="gray">
          <a:xfrm>
            <a:off x="2438449" y="2175082"/>
            <a:ext cx="1585497" cy="1584000"/>
          </a:xfrm>
          <a:prstGeom prst="diamond">
            <a:avLst/>
          </a:prstGeom>
          <a:solidFill>
            <a:schemeClr val="accent5"/>
          </a:solidFill>
          <a:ln w="6350">
            <a:noFill/>
            <a:round/>
            <a:headEnd/>
            <a:tailEnd/>
          </a:ln>
        </p:spPr>
        <p:txBody>
          <a:bodyPr vert="horz" wrap="none" lIns="91440" tIns="91440" rIns="91440" bIns="91440" numCol="1" anchor="ctr" anchorCtr="0" compatLnSpc="1">
            <a:prstTxWarp prst="textNoShape">
              <a:avLst/>
            </a:prstTxWarp>
          </a:bodyPr>
          <a:lstStyle/>
          <a:p>
            <a:pPr algn="ctr" fontAlgn="base">
              <a:spcBef>
                <a:spcPct val="0"/>
              </a:spcBef>
              <a:spcAft>
                <a:spcPct val="0"/>
              </a:spcAft>
            </a:pPr>
            <a:r>
              <a:rPr lang="en-GB" sz="1600" b="1" dirty="0">
                <a:solidFill>
                  <a:prstClr val="white"/>
                </a:solidFill>
              </a:rPr>
              <a:t>Advancing</a:t>
            </a:r>
            <a:endParaRPr lang="en-GB" dirty="0">
              <a:solidFill>
                <a:prstClr val="white"/>
              </a:solidFill>
            </a:endParaRPr>
          </a:p>
        </p:txBody>
      </p:sp>
      <p:sp>
        <p:nvSpPr>
          <p:cNvPr id="9" name="Oval 6"/>
          <p:cNvSpPr>
            <a:spLocks noChangeArrowheads="1"/>
          </p:cNvSpPr>
          <p:nvPr/>
        </p:nvSpPr>
        <p:spPr bwMode="gray">
          <a:xfrm>
            <a:off x="6773504" y="2175082"/>
            <a:ext cx="1585497" cy="1584000"/>
          </a:xfrm>
          <a:prstGeom prst="diamond">
            <a:avLst/>
          </a:prstGeom>
          <a:solidFill>
            <a:schemeClr val="accent2"/>
          </a:solidFill>
          <a:ln w="6350">
            <a:noFill/>
            <a:round/>
            <a:headEnd/>
            <a:tailEnd/>
          </a:ln>
        </p:spPr>
        <p:txBody>
          <a:bodyPr vert="horz" wrap="none" lIns="91440" tIns="91440" rIns="91440" bIns="91440" numCol="1" anchor="ctr" anchorCtr="0" compatLnSpc="1">
            <a:prstTxWarp prst="textNoShape">
              <a:avLst/>
            </a:prstTxWarp>
          </a:bodyPr>
          <a:lstStyle/>
          <a:p>
            <a:pPr algn="ctr" fontAlgn="base">
              <a:spcBef>
                <a:spcPct val="0"/>
              </a:spcBef>
              <a:spcAft>
                <a:spcPct val="0"/>
              </a:spcAft>
            </a:pPr>
            <a:r>
              <a:rPr lang="en-GB" sz="1600" b="1" dirty="0">
                <a:solidFill>
                  <a:prstClr val="white"/>
                </a:solidFill>
              </a:rPr>
              <a:t>Transforming</a:t>
            </a:r>
            <a:endParaRPr lang="en-GB" dirty="0">
              <a:solidFill>
                <a:prstClr val="white"/>
              </a:solidFill>
            </a:endParaRPr>
          </a:p>
        </p:txBody>
      </p:sp>
      <p:sp>
        <p:nvSpPr>
          <p:cNvPr id="10" name="TextBox 9"/>
          <p:cNvSpPr txBox="1"/>
          <p:nvPr/>
        </p:nvSpPr>
        <p:spPr>
          <a:xfrm>
            <a:off x="546033" y="2610953"/>
            <a:ext cx="1114461" cy="276999"/>
          </a:xfrm>
          <a:prstGeom prst="rect">
            <a:avLst/>
          </a:prstGeom>
          <a:noFill/>
        </p:spPr>
        <p:txBody>
          <a:bodyPr wrap="square" rtlCol="0">
            <a:spAutoFit/>
          </a:bodyPr>
          <a:lstStyle/>
          <a:p>
            <a:pPr algn="ctr"/>
            <a:r>
              <a:rPr lang="en-US" sz="1200" b="1" dirty="0">
                <a:solidFill>
                  <a:prstClr val="white"/>
                </a:solidFill>
              </a:rPr>
              <a:t>“Do Digital”</a:t>
            </a:r>
          </a:p>
        </p:txBody>
      </p:sp>
      <p:sp>
        <p:nvSpPr>
          <p:cNvPr id="11" name="TextBox 10"/>
          <p:cNvSpPr txBox="1"/>
          <p:nvPr/>
        </p:nvSpPr>
        <p:spPr>
          <a:xfrm>
            <a:off x="6967320" y="2600995"/>
            <a:ext cx="1262974" cy="276999"/>
          </a:xfrm>
          <a:prstGeom prst="rect">
            <a:avLst/>
          </a:prstGeom>
          <a:noFill/>
        </p:spPr>
        <p:txBody>
          <a:bodyPr wrap="square" rtlCol="0">
            <a:spAutoFit/>
          </a:bodyPr>
          <a:lstStyle/>
          <a:p>
            <a:pPr algn="ctr"/>
            <a:r>
              <a:rPr lang="en-US" sz="1200" b="1" dirty="0">
                <a:solidFill>
                  <a:prstClr val="white"/>
                </a:solidFill>
              </a:rPr>
              <a:t>“Be Digital”</a:t>
            </a:r>
          </a:p>
        </p:txBody>
      </p:sp>
      <p:pic>
        <p:nvPicPr>
          <p:cNvPr id="12" name="Picture 11"/>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saturation sat="0"/>
                    </a14:imgEffect>
                    <a14:imgEffect>
                      <a14:brightnessContrast bright="44000"/>
                    </a14:imgEffect>
                  </a14:imgLayer>
                </a14:imgProps>
              </a:ext>
            </a:extLst>
          </a:blip>
          <a:stretch>
            <a:fillRect/>
          </a:stretch>
        </p:blipFill>
        <p:spPr>
          <a:xfrm>
            <a:off x="1220130" y="2147647"/>
            <a:ext cx="1031200" cy="1638871"/>
          </a:xfrm>
          <a:prstGeom prst="rect">
            <a:avLst/>
          </a:prstGeom>
        </p:spPr>
      </p:pic>
      <p:pic>
        <p:nvPicPr>
          <p:cNvPr id="13" name="Picture 12"/>
          <p:cNvPicPr>
            <a:picLocks noChangeAspect="1"/>
          </p:cNvPicPr>
          <p:nvPr/>
        </p:nvPicPr>
        <p:blipFill>
          <a:blip r:embed="rId9">
            <a:duotone>
              <a:schemeClr val="accent5">
                <a:shade val="45000"/>
                <a:satMod val="135000"/>
              </a:schemeClr>
              <a:prstClr val="white"/>
            </a:duotone>
          </a:blip>
          <a:stretch>
            <a:fillRect/>
          </a:stretch>
        </p:blipFill>
        <p:spPr>
          <a:xfrm>
            <a:off x="3395135" y="2148674"/>
            <a:ext cx="1029907" cy="1636816"/>
          </a:xfrm>
          <a:prstGeom prst="rect">
            <a:avLst/>
          </a:prstGeom>
        </p:spPr>
      </p:pic>
      <p:pic>
        <p:nvPicPr>
          <p:cNvPr id="14" name="Picture 13"/>
          <p:cNvPicPr>
            <a:picLocks noChangeAspect="1"/>
          </p:cNvPicPr>
          <p:nvPr/>
        </p:nvPicPr>
        <p:blipFill>
          <a:blip r:embed="rId9">
            <a:duotone>
              <a:schemeClr val="accent3">
                <a:shade val="45000"/>
                <a:satMod val="135000"/>
              </a:schemeClr>
              <a:prstClr val="white"/>
            </a:duotone>
          </a:blip>
          <a:stretch>
            <a:fillRect/>
          </a:stretch>
        </p:blipFill>
        <p:spPr>
          <a:xfrm>
            <a:off x="5556298" y="2157297"/>
            <a:ext cx="1019056" cy="1619571"/>
          </a:xfrm>
          <a:prstGeom prst="rect">
            <a:avLst/>
          </a:prstGeom>
        </p:spPr>
      </p:pic>
      <p:pic>
        <p:nvPicPr>
          <p:cNvPr id="15" name="Picture 14"/>
          <p:cNvPicPr>
            <a:picLocks noChangeAspect="1"/>
          </p:cNvPicPr>
          <p:nvPr/>
        </p:nvPicPr>
        <p:blipFill>
          <a:blip r:embed="rId9">
            <a:duotone>
              <a:schemeClr val="accent2">
                <a:shade val="45000"/>
                <a:satMod val="135000"/>
              </a:schemeClr>
              <a:prstClr val="white"/>
            </a:duotone>
          </a:blip>
          <a:stretch>
            <a:fillRect/>
          </a:stretch>
        </p:blipFill>
        <p:spPr>
          <a:xfrm>
            <a:off x="7716476" y="2170565"/>
            <a:ext cx="1002359" cy="1593034"/>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1805647701"/>
              </p:ext>
            </p:extLst>
          </p:nvPr>
        </p:nvGraphicFramePr>
        <p:xfrm>
          <a:off x="347135" y="4085509"/>
          <a:ext cx="8371700" cy="1776448"/>
        </p:xfrm>
        <a:graphic>
          <a:graphicData uri="http://schemas.openxmlformats.org/drawingml/2006/table">
            <a:tbl>
              <a:tblPr firstRow="1" bandRow="1">
                <a:tableStyleId>{5C22544A-7EE6-4342-B048-85BDC9FD1C3A}</a:tableStyleId>
              </a:tblPr>
              <a:tblGrid>
                <a:gridCol w="1195957">
                  <a:extLst>
                    <a:ext uri="{9D8B030D-6E8A-4147-A177-3AD203B41FA5}">
                      <a16:colId xmlns:a16="http://schemas.microsoft.com/office/drawing/2014/main" val="20000"/>
                    </a:ext>
                  </a:extLst>
                </a:gridCol>
                <a:gridCol w="1195957">
                  <a:extLst>
                    <a:ext uri="{9D8B030D-6E8A-4147-A177-3AD203B41FA5}">
                      <a16:colId xmlns:a16="http://schemas.microsoft.com/office/drawing/2014/main" val="20001"/>
                    </a:ext>
                  </a:extLst>
                </a:gridCol>
                <a:gridCol w="1195957">
                  <a:extLst>
                    <a:ext uri="{9D8B030D-6E8A-4147-A177-3AD203B41FA5}">
                      <a16:colId xmlns:a16="http://schemas.microsoft.com/office/drawing/2014/main" val="20002"/>
                    </a:ext>
                  </a:extLst>
                </a:gridCol>
                <a:gridCol w="1005190">
                  <a:extLst>
                    <a:ext uri="{9D8B030D-6E8A-4147-A177-3AD203B41FA5}">
                      <a16:colId xmlns:a16="http://schemas.microsoft.com/office/drawing/2014/main" val="20003"/>
                    </a:ext>
                  </a:extLst>
                </a:gridCol>
                <a:gridCol w="1132115">
                  <a:extLst>
                    <a:ext uri="{9D8B030D-6E8A-4147-A177-3AD203B41FA5}">
                      <a16:colId xmlns:a16="http://schemas.microsoft.com/office/drawing/2014/main" val="20004"/>
                    </a:ext>
                  </a:extLst>
                </a:gridCol>
                <a:gridCol w="1023257">
                  <a:extLst>
                    <a:ext uri="{9D8B030D-6E8A-4147-A177-3AD203B41FA5}">
                      <a16:colId xmlns:a16="http://schemas.microsoft.com/office/drawing/2014/main" val="20005"/>
                    </a:ext>
                  </a:extLst>
                </a:gridCol>
                <a:gridCol w="1623267">
                  <a:extLst>
                    <a:ext uri="{9D8B030D-6E8A-4147-A177-3AD203B41FA5}">
                      <a16:colId xmlns:a16="http://schemas.microsoft.com/office/drawing/2014/main" val="20006"/>
                    </a:ext>
                  </a:extLst>
                </a:gridCol>
              </a:tblGrid>
              <a:tr h="569389">
                <a:tc gridSpan="7">
                  <a:txBody>
                    <a:bodyPr/>
                    <a:lstStyle/>
                    <a:p>
                      <a:r>
                        <a:rPr lang="en-US" sz="1600" dirty="0">
                          <a:solidFill>
                            <a:schemeClr val="tx1"/>
                          </a:solidFill>
                        </a:rPr>
                        <a:t>Multiple levers will need to be pulled to achieve the strategy: </a:t>
                      </a:r>
                    </a:p>
                  </a:txBody>
                  <a:tcPr marL="137160" marR="137160" marT="9144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07059">
                <a:tc>
                  <a:txBody>
                    <a:bodyPr/>
                    <a:lstStyle/>
                    <a:p>
                      <a:pPr algn="ctr">
                        <a:lnSpc>
                          <a:spcPct val="90000"/>
                        </a:lnSpc>
                      </a:pPr>
                      <a:r>
                        <a:rPr lang="en-US" sz="1400" b="1" dirty="0">
                          <a:solidFill>
                            <a:schemeClr val="tx1"/>
                          </a:solidFill>
                        </a:rPr>
                        <a:t>Products </a:t>
                      </a:r>
                      <a:br>
                        <a:rPr lang="en-US" sz="1400" b="1" dirty="0">
                          <a:solidFill>
                            <a:schemeClr val="tx1"/>
                          </a:solidFill>
                        </a:rPr>
                      </a:br>
                      <a:r>
                        <a:rPr lang="en-US" sz="1400" b="1" dirty="0">
                          <a:solidFill>
                            <a:schemeClr val="tx1"/>
                          </a:solidFill>
                        </a:rPr>
                        <a:t>&amp; Services</a:t>
                      </a:r>
                    </a:p>
                  </a:txBody>
                  <a:tcPr marL="0" marR="0" marT="13716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90000"/>
                        </a:lnSpc>
                      </a:pPr>
                      <a:r>
                        <a:rPr lang="en-US" sz="1400" b="1" dirty="0">
                          <a:solidFill>
                            <a:schemeClr val="tx1"/>
                          </a:solidFill>
                        </a:rPr>
                        <a:t>Customer Orientation</a:t>
                      </a:r>
                    </a:p>
                  </a:txBody>
                  <a:tcPr marL="0" marR="0" marT="13716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90000"/>
                        </a:lnSpc>
                      </a:pPr>
                      <a:r>
                        <a:rPr lang="en-US" sz="1400" b="1" dirty="0">
                          <a:solidFill>
                            <a:schemeClr val="tx1"/>
                          </a:solidFill>
                        </a:rPr>
                        <a:t>Technology </a:t>
                      </a:r>
                      <a:br>
                        <a:rPr lang="en-US" sz="1400" b="1" dirty="0">
                          <a:solidFill>
                            <a:schemeClr val="tx1"/>
                          </a:solidFill>
                        </a:rPr>
                      </a:br>
                      <a:r>
                        <a:rPr lang="en-US" sz="1400" b="1" dirty="0">
                          <a:solidFill>
                            <a:schemeClr val="tx1"/>
                          </a:solidFill>
                        </a:rPr>
                        <a:t>&amp;</a:t>
                      </a:r>
                      <a:r>
                        <a:rPr lang="en-US" sz="1400" b="1" baseline="0" dirty="0">
                          <a:solidFill>
                            <a:schemeClr val="tx1"/>
                          </a:solidFill>
                        </a:rPr>
                        <a:t> </a:t>
                      </a:r>
                      <a:r>
                        <a:rPr lang="en-US" sz="1400" b="1" dirty="0">
                          <a:solidFill>
                            <a:schemeClr val="tx1"/>
                          </a:solidFill>
                        </a:rPr>
                        <a:t>Tools </a:t>
                      </a:r>
                    </a:p>
                  </a:txBody>
                  <a:tcPr marL="0" marR="0" marT="13716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90000"/>
                        </a:lnSpc>
                      </a:pPr>
                      <a:r>
                        <a:rPr lang="en-US" sz="1400" b="1" dirty="0">
                          <a:solidFill>
                            <a:schemeClr val="tx1"/>
                          </a:solidFill>
                        </a:rPr>
                        <a:t>Structure</a:t>
                      </a:r>
                    </a:p>
                  </a:txBody>
                  <a:tcPr marL="0" marR="0" marT="13716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90000"/>
                        </a:lnSpc>
                      </a:pPr>
                      <a:r>
                        <a:rPr lang="en-US" sz="1400" b="1" dirty="0">
                          <a:solidFill>
                            <a:schemeClr val="tx1"/>
                          </a:solidFill>
                        </a:rPr>
                        <a:t>Internal Processes</a:t>
                      </a:r>
                    </a:p>
                  </a:txBody>
                  <a:tcPr marL="0" marR="0" marT="13716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90000"/>
                        </a:lnSpc>
                      </a:pPr>
                      <a:r>
                        <a:rPr lang="en-US" sz="1400" b="1" dirty="0">
                          <a:solidFill>
                            <a:schemeClr val="tx1"/>
                          </a:solidFill>
                        </a:rPr>
                        <a:t>Culture</a:t>
                      </a:r>
                    </a:p>
                  </a:txBody>
                  <a:tcPr marL="0" marR="0" marT="13716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90000"/>
                        </a:lnSpc>
                      </a:pPr>
                      <a:r>
                        <a:rPr lang="en-US" sz="1400" b="1" dirty="0">
                          <a:solidFill>
                            <a:schemeClr val="tx1"/>
                          </a:solidFill>
                        </a:rPr>
                        <a:t>Human Capital Management</a:t>
                      </a:r>
                    </a:p>
                  </a:txBody>
                  <a:tcPr marL="0" marR="0" marT="13716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18" name="Group 17"/>
          <p:cNvGrpSpPr/>
          <p:nvPr/>
        </p:nvGrpSpPr>
        <p:grpSpPr>
          <a:xfrm>
            <a:off x="532700" y="4606492"/>
            <a:ext cx="939063" cy="770978"/>
            <a:chOff x="526601" y="4763068"/>
            <a:chExt cx="1043312" cy="918512"/>
          </a:xfrm>
        </p:grpSpPr>
        <p:sp>
          <p:nvSpPr>
            <p:cNvPr id="19" name="Rounded Rectangle 18"/>
            <p:cNvSpPr/>
            <p:nvPr/>
          </p:nvSpPr>
          <p:spPr>
            <a:xfrm>
              <a:off x="526601" y="4763068"/>
              <a:ext cx="1043312" cy="9185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SHAPE-20180511183333"/>
            <p:cNvGrpSpPr>
              <a:grpSpLocks noChangeAspect="1"/>
            </p:cNvGrpSpPr>
            <p:nvPr>
              <p:custDataLst>
                <p:tags r:id="rId4"/>
              </p:custDataLst>
            </p:nvPr>
          </p:nvGrpSpPr>
          <p:grpSpPr bwMode="auto">
            <a:xfrm>
              <a:off x="652708" y="4911225"/>
              <a:ext cx="650515" cy="607005"/>
              <a:chOff x="2633" y="1872"/>
              <a:chExt cx="613" cy="572"/>
            </a:xfrm>
          </p:grpSpPr>
          <p:sp>
            <p:nvSpPr>
              <p:cNvPr id="21" name="AutoShape 3"/>
              <p:cNvSpPr>
                <a:spLocks noChangeAspect="1" noChangeArrowheads="1" noTextEdit="1"/>
              </p:cNvSpPr>
              <p:nvPr/>
            </p:nvSpPr>
            <p:spPr bwMode="auto">
              <a:xfrm>
                <a:off x="2644" y="1872"/>
                <a:ext cx="602"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5"/>
              <p:cNvSpPr>
                <a:spLocks noEditPoints="1"/>
              </p:cNvSpPr>
              <p:nvPr/>
            </p:nvSpPr>
            <p:spPr bwMode="auto">
              <a:xfrm>
                <a:off x="2633" y="1927"/>
                <a:ext cx="607" cy="517"/>
              </a:xfrm>
              <a:custGeom>
                <a:avLst/>
                <a:gdLst>
                  <a:gd name="T0" fmla="*/ 185 w 254"/>
                  <a:gd name="T1" fmla="*/ 216 h 216"/>
                  <a:gd name="T2" fmla="*/ 185 w 254"/>
                  <a:gd name="T3" fmla="*/ 174 h 216"/>
                  <a:gd name="T4" fmla="*/ 123 w 254"/>
                  <a:gd name="T5" fmla="*/ 174 h 216"/>
                  <a:gd name="T6" fmla="*/ 123 w 254"/>
                  <a:gd name="T7" fmla="*/ 216 h 216"/>
                  <a:gd name="T8" fmla="*/ 123 w 254"/>
                  <a:gd name="T9" fmla="*/ 174 h 216"/>
                  <a:gd name="T10" fmla="*/ 226 w 254"/>
                  <a:gd name="T11" fmla="*/ 119 h 216"/>
                  <a:gd name="T12" fmla="*/ 108 w 254"/>
                  <a:gd name="T13" fmla="*/ 125 h 216"/>
                  <a:gd name="T14" fmla="*/ 209 w 254"/>
                  <a:gd name="T15" fmla="*/ 147 h 216"/>
                  <a:gd name="T16" fmla="*/ 209 w 254"/>
                  <a:gd name="T17" fmla="*/ 167 h 216"/>
                  <a:gd name="T18" fmla="*/ 95 w 254"/>
                  <a:gd name="T19" fmla="*/ 160 h 216"/>
                  <a:gd name="T20" fmla="*/ 12 w 254"/>
                  <a:gd name="T21" fmla="*/ 21 h 216"/>
                  <a:gd name="T22" fmla="*/ 0 w 254"/>
                  <a:gd name="T23" fmla="*/ 11 h 216"/>
                  <a:gd name="T24" fmla="*/ 54 w 254"/>
                  <a:gd name="T25" fmla="*/ 1 h 216"/>
                  <a:gd name="T26" fmla="*/ 73 w 254"/>
                  <a:gd name="T27" fmla="*/ 29 h 216"/>
                  <a:gd name="T28" fmla="*/ 92 w 254"/>
                  <a:gd name="T29" fmla="*/ 29 h 216"/>
                  <a:gd name="T30" fmla="*/ 93 w 254"/>
                  <a:gd name="T31" fmla="*/ 29 h 216"/>
                  <a:gd name="T32" fmla="*/ 251 w 254"/>
                  <a:gd name="T33" fmla="*/ 32 h 216"/>
                  <a:gd name="T34" fmla="*/ 87 w 254"/>
                  <a:gd name="T35" fmla="*/ 69 h 216"/>
                  <a:gd name="T36" fmla="*/ 118 w 254"/>
                  <a:gd name="T37" fmla="*/ 45 h 216"/>
                  <a:gd name="T38" fmla="*/ 87 w 254"/>
                  <a:gd name="T39" fmla="*/ 69 h 216"/>
                  <a:gd name="T40" fmla="*/ 121 w 254"/>
                  <a:gd name="T41" fmla="*/ 85 h 216"/>
                  <a:gd name="T42" fmla="*/ 102 w 254"/>
                  <a:gd name="T43" fmla="*/ 108 h 216"/>
                  <a:gd name="T44" fmla="*/ 169 w 254"/>
                  <a:gd name="T45" fmla="*/ 85 h 216"/>
                  <a:gd name="T46" fmla="*/ 143 w 254"/>
                  <a:gd name="T47" fmla="*/ 108 h 216"/>
                  <a:gd name="T48" fmla="*/ 169 w 254"/>
                  <a:gd name="T49" fmla="*/ 85 h 216"/>
                  <a:gd name="T50" fmla="*/ 137 w 254"/>
                  <a:gd name="T51" fmla="*/ 45 h 216"/>
                  <a:gd name="T52" fmla="*/ 170 w 254"/>
                  <a:gd name="T53" fmla="*/ 69 h 216"/>
                  <a:gd name="T54" fmla="*/ 217 w 254"/>
                  <a:gd name="T55" fmla="*/ 85 h 216"/>
                  <a:gd name="T56" fmla="*/ 187 w 254"/>
                  <a:gd name="T57" fmla="*/ 108 h 216"/>
                  <a:gd name="T58" fmla="*/ 217 w 254"/>
                  <a:gd name="T59" fmla="*/ 85 h 216"/>
                  <a:gd name="T60" fmla="*/ 192 w 254"/>
                  <a:gd name="T61" fmla="*/ 45 h 216"/>
                  <a:gd name="T62" fmla="*/ 222 w 254"/>
                  <a:gd name="T63" fmla="*/ 69 h 216"/>
                  <a:gd name="T64" fmla="*/ 231 w 254"/>
                  <a:gd name="T65"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216">
                    <a:moveTo>
                      <a:pt x="205" y="195"/>
                    </a:moveTo>
                    <a:cubicBezTo>
                      <a:pt x="205" y="207"/>
                      <a:pt x="196" y="216"/>
                      <a:pt x="185" y="216"/>
                    </a:cubicBezTo>
                    <a:cubicBezTo>
                      <a:pt x="173" y="216"/>
                      <a:pt x="164" y="207"/>
                      <a:pt x="164" y="195"/>
                    </a:cubicBezTo>
                    <a:cubicBezTo>
                      <a:pt x="164" y="184"/>
                      <a:pt x="173" y="174"/>
                      <a:pt x="185" y="174"/>
                    </a:cubicBezTo>
                    <a:cubicBezTo>
                      <a:pt x="196" y="174"/>
                      <a:pt x="205" y="184"/>
                      <a:pt x="205" y="195"/>
                    </a:cubicBezTo>
                    <a:close/>
                    <a:moveTo>
                      <a:pt x="123" y="174"/>
                    </a:moveTo>
                    <a:cubicBezTo>
                      <a:pt x="111" y="174"/>
                      <a:pt x="102" y="184"/>
                      <a:pt x="102" y="195"/>
                    </a:cubicBezTo>
                    <a:cubicBezTo>
                      <a:pt x="102" y="207"/>
                      <a:pt x="111" y="216"/>
                      <a:pt x="123" y="216"/>
                    </a:cubicBezTo>
                    <a:cubicBezTo>
                      <a:pt x="134" y="216"/>
                      <a:pt x="144" y="207"/>
                      <a:pt x="144" y="195"/>
                    </a:cubicBezTo>
                    <a:cubicBezTo>
                      <a:pt x="144" y="184"/>
                      <a:pt x="134" y="174"/>
                      <a:pt x="123" y="174"/>
                    </a:cubicBezTo>
                    <a:close/>
                    <a:moveTo>
                      <a:pt x="253" y="40"/>
                    </a:moveTo>
                    <a:cubicBezTo>
                      <a:pt x="226" y="119"/>
                      <a:pt x="226" y="119"/>
                      <a:pt x="226" y="119"/>
                    </a:cubicBezTo>
                    <a:cubicBezTo>
                      <a:pt x="225" y="122"/>
                      <a:pt x="221" y="125"/>
                      <a:pt x="216" y="125"/>
                    </a:cubicBezTo>
                    <a:cubicBezTo>
                      <a:pt x="108" y="125"/>
                      <a:pt x="108" y="125"/>
                      <a:pt x="108" y="125"/>
                    </a:cubicBezTo>
                    <a:cubicBezTo>
                      <a:pt x="116" y="147"/>
                      <a:pt x="116" y="147"/>
                      <a:pt x="116" y="147"/>
                    </a:cubicBezTo>
                    <a:cubicBezTo>
                      <a:pt x="209" y="147"/>
                      <a:pt x="209" y="147"/>
                      <a:pt x="209" y="147"/>
                    </a:cubicBezTo>
                    <a:cubicBezTo>
                      <a:pt x="216" y="147"/>
                      <a:pt x="221" y="151"/>
                      <a:pt x="221" y="157"/>
                    </a:cubicBezTo>
                    <a:cubicBezTo>
                      <a:pt x="221" y="163"/>
                      <a:pt x="216" y="167"/>
                      <a:pt x="209" y="167"/>
                    </a:cubicBezTo>
                    <a:cubicBezTo>
                      <a:pt x="106" y="167"/>
                      <a:pt x="106" y="167"/>
                      <a:pt x="106" y="167"/>
                    </a:cubicBezTo>
                    <a:cubicBezTo>
                      <a:pt x="101" y="167"/>
                      <a:pt x="96" y="164"/>
                      <a:pt x="95" y="160"/>
                    </a:cubicBezTo>
                    <a:cubicBezTo>
                      <a:pt x="44" y="21"/>
                      <a:pt x="44" y="21"/>
                      <a:pt x="44" y="21"/>
                    </a:cubicBezTo>
                    <a:cubicBezTo>
                      <a:pt x="12" y="21"/>
                      <a:pt x="12" y="21"/>
                      <a:pt x="12" y="21"/>
                    </a:cubicBezTo>
                    <a:cubicBezTo>
                      <a:pt x="12" y="21"/>
                      <a:pt x="12" y="21"/>
                      <a:pt x="12" y="21"/>
                    </a:cubicBezTo>
                    <a:cubicBezTo>
                      <a:pt x="5" y="21"/>
                      <a:pt x="0" y="16"/>
                      <a:pt x="0" y="11"/>
                    </a:cubicBezTo>
                    <a:cubicBezTo>
                      <a:pt x="0" y="5"/>
                      <a:pt x="5" y="0"/>
                      <a:pt x="12" y="0"/>
                    </a:cubicBezTo>
                    <a:cubicBezTo>
                      <a:pt x="54" y="1"/>
                      <a:pt x="54" y="1"/>
                      <a:pt x="54" y="1"/>
                    </a:cubicBezTo>
                    <a:cubicBezTo>
                      <a:pt x="59" y="1"/>
                      <a:pt x="64" y="4"/>
                      <a:pt x="65" y="8"/>
                    </a:cubicBezTo>
                    <a:cubicBezTo>
                      <a:pt x="73" y="29"/>
                      <a:pt x="73" y="29"/>
                      <a:pt x="73" y="29"/>
                    </a:cubicBezTo>
                    <a:cubicBezTo>
                      <a:pt x="92" y="29"/>
                      <a:pt x="92" y="29"/>
                      <a:pt x="92" y="29"/>
                    </a:cubicBezTo>
                    <a:cubicBezTo>
                      <a:pt x="92" y="29"/>
                      <a:pt x="92" y="29"/>
                      <a:pt x="92" y="29"/>
                    </a:cubicBezTo>
                    <a:cubicBezTo>
                      <a:pt x="93" y="29"/>
                      <a:pt x="93" y="29"/>
                      <a:pt x="93" y="29"/>
                    </a:cubicBezTo>
                    <a:cubicBezTo>
                      <a:pt x="93" y="29"/>
                      <a:pt x="93" y="29"/>
                      <a:pt x="93" y="29"/>
                    </a:cubicBezTo>
                    <a:cubicBezTo>
                      <a:pt x="244" y="29"/>
                      <a:pt x="244" y="29"/>
                      <a:pt x="244" y="29"/>
                    </a:cubicBezTo>
                    <a:cubicBezTo>
                      <a:pt x="247" y="29"/>
                      <a:pt x="250" y="30"/>
                      <a:pt x="251" y="32"/>
                    </a:cubicBezTo>
                    <a:cubicBezTo>
                      <a:pt x="253" y="34"/>
                      <a:pt x="254" y="37"/>
                      <a:pt x="253" y="40"/>
                    </a:cubicBezTo>
                    <a:close/>
                    <a:moveTo>
                      <a:pt x="87" y="69"/>
                    </a:moveTo>
                    <a:cubicBezTo>
                      <a:pt x="120" y="69"/>
                      <a:pt x="120" y="69"/>
                      <a:pt x="120" y="69"/>
                    </a:cubicBezTo>
                    <a:cubicBezTo>
                      <a:pt x="118" y="45"/>
                      <a:pt x="118" y="45"/>
                      <a:pt x="118" y="45"/>
                    </a:cubicBezTo>
                    <a:cubicBezTo>
                      <a:pt x="79" y="45"/>
                      <a:pt x="79" y="45"/>
                      <a:pt x="79" y="45"/>
                    </a:cubicBezTo>
                    <a:lnTo>
                      <a:pt x="87" y="69"/>
                    </a:lnTo>
                    <a:close/>
                    <a:moveTo>
                      <a:pt x="123" y="108"/>
                    </a:moveTo>
                    <a:cubicBezTo>
                      <a:pt x="121" y="85"/>
                      <a:pt x="121" y="85"/>
                      <a:pt x="121" y="85"/>
                    </a:cubicBezTo>
                    <a:cubicBezTo>
                      <a:pt x="93" y="85"/>
                      <a:pt x="93" y="85"/>
                      <a:pt x="93" y="85"/>
                    </a:cubicBezTo>
                    <a:cubicBezTo>
                      <a:pt x="102" y="108"/>
                      <a:pt x="102" y="108"/>
                      <a:pt x="102" y="108"/>
                    </a:cubicBezTo>
                    <a:lnTo>
                      <a:pt x="123" y="108"/>
                    </a:lnTo>
                    <a:close/>
                    <a:moveTo>
                      <a:pt x="169" y="85"/>
                    </a:moveTo>
                    <a:cubicBezTo>
                      <a:pt x="141" y="85"/>
                      <a:pt x="141" y="85"/>
                      <a:pt x="141" y="85"/>
                    </a:cubicBezTo>
                    <a:cubicBezTo>
                      <a:pt x="143" y="108"/>
                      <a:pt x="143" y="108"/>
                      <a:pt x="143" y="108"/>
                    </a:cubicBezTo>
                    <a:cubicBezTo>
                      <a:pt x="167" y="108"/>
                      <a:pt x="167" y="108"/>
                      <a:pt x="167" y="108"/>
                    </a:cubicBezTo>
                    <a:lnTo>
                      <a:pt x="169" y="85"/>
                    </a:lnTo>
                    <a:close/>
                    <a:moveTo>
                      <a:pt x="172" y="45"/>
                    </a:moveTo>
                    <a:cubicBezTo>
                      <a:pt x="137" y="45"/>
                      <a:pt x="137" y="45"/>
                      <a:pt x="137" y="45"/>
                    </a:cubicBezTo>
                    <a:cubicBezTo>
                      <a:pt x="139" y="69"/>
                      <a:pt x="139" y="69"/>
                      <a:pt x="139" y="69"/>
                    </a:cubicBezTo>
                    <a:cubicBezTo>
                      <a:pt x="170" y="69"/>
                      <a:pt x="170" y="69"/>
                      <a:pt x="170" y="69"/>
                    </a:cubicBezTo>
                    <a:lnTo>
                      <a:pt x="172" y="45"/>
                    </a:lnTo>
                    <a:close/>
                    <a:moveTo>
                      <a:pt x="217" y="85"/>
                    </a:moveTo>
                    <a:cubicBezTo>
                      <a:pt x="188" y="85"/>
                      <a:pt x="188" y="85"/>
                      <a:pt x="188" y="85"/>
                    </a:cubicBezTo>
                    <a:cubicBezTo>
                      <a:pt x="187" y="108"/>
                      <a:pt x="187" y="108"/>
                      <a:pt x="187" y="108"/>
                    </a:cubicBezTo>
                    <a:cubicBezTo>
                      <a:pt x="209" y="108"/>
                      <a:pt x="209" y="108"/>
                      <a:pt x="209" y="108"/>
                    </a:cubicBezTo>
                    <a:lnTo>
                      <a:pt x="217" y="85"/>
                    </a:lnTo>
                    <a:close/>
                    <a:moveTo>
                      <a:pt x="231" y="45"/>
                    </a:moveTo>
                    <a:cubicBezTo>
                      <a:pt x="192" y="45"/>
                      <a:pt x="192" y="45"/>
                      <a:pt x="192" y="45"/>
                    </a:cubicBezTo>
                    <a:cubicBezTo>
                      <a:pt x="190" y="69"/>
                      <a:pt x="190" y="69"/>
                      <a:pt x="190" y="69"/>
                    </a:cubicBezTo>
                    <a:cubicBezTo>
                      <a:pt x="222" y="69"/>
                      <a:pt x="222" y="69"/>
                      <a:pt x="222" y="69"/>
                    </a:cubicBezTo>
                    <a:cubicBezTo>
                      <a:pt x="222" y="69"/>
                      <a:pt x="223" y="69"/>
                      <a:pt x="223" y="69"/>
                    </a:cubicBezTo>
                    <a:lnTo>
                      <a:pt x="231"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23" name="Group 22"/>
          <p:cNvGrpSpPr/>
          <p:nvPr/>
        </p:nvGrpSpPr>
        <p:grpSpPr>
          <a:xfrm>
            <a:off x="4049009" y="4598558"/>
            <a:ext cx="867239" cy="778911"/>
            <a:chOff x="4002108" y="4763068"/>
            <a:chExt cx="954807" cy="932704"/>
          </a:xfrm>
        </p:grpSpPr>
        <p:sp>
          <p:nvSpPr>
            <p:cNvPr id="24" name="Rounded Rectangle 23"/>
            <p:cNvSpPr/>
            <p:nvPr/>
          </p:nvSpPr>
          <p:spPr>
            <a:xfrm>
              <a:off x="4002108" y="4763068"/>
              <a:ext cx="954807" cy="9327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5" name="SHAPE-20180511183411"/>
            <p:cNvGrpSpPr>
              <a:grpSpLocks noChangeAspect="1"/>
            </p:cNvGrpSpPr>
            <p:nvPr>
              <p:custDataLst>
                <p:tags r:id="rId3"/>
              </p:custDataLst>
            </p:nvPr>
          </p:nvGrpSpPr>
          <p:grpSpPr bwMode="auto">
            <a:xfrm>
              <a:off x="4107660" y="4895424"/>
              <a:ext cx="703298" cy="655884"/>
              <a:chOff x="2644" y="1858"/>
              <a:chExt cx="623" cy="581"/>
            </a:xfrm>
          </p:grpSpPr>
          <p:sp>
            <p:nvSpPr>
              <p:cNvPr id="26" name="AutoShape 3"/>
              <p:cNvSpPr>
                <a:spLocks noChangeAspect="1" noChangeArrowheads="1" noTextEdit="1"/>
              </p:cNvSpPr>
              <p:nvPr/>
            </p:nvSpPr>
            <p:spPr bwMode="auto">
              <a:xfrm>
                <a:off x="2644" y="1872"/>
                <a:ext cx="62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5"/>
              <p:cNvSpPr>
                <a:spLocks noEditPoints="1"/>
              </p:cNvSpPr>
              <p:nvPr/>
            </p:nvSpPr>
            <p:spPr bwMode="auto">
              <a:xfrm>
                <a:off x="2646" y="1858"/>
                <a:ext cx="619" cy="572"/>
              </a:xfrm>
              <a:custGeom>
                <a:avLst/>
                <a:gdLst>
                  <a:gd name="T0" fmla="*/ 177 w 259"/>
                  <a:gd name="T1" fmla="*/ 207 h 239"/>
                  <a:gd name="T2" fmla="*/ 167 w 259"/>
                  <a:gd name="T3" fmla="*/ 213 h 239"/>
                  <a:gd name="T4" fmla="*/ 129 w 259"/>
                  <a:gd name="T5" fmla="*/ 185 h 239"/>
                  <a:gd name="T6" fmla="*/ 91 w 259"/>
                  <a:gd name="T7" fmla="*/ 213 h 239"/>
                  <a:gd name="T8" fmla="*/ 81 w 259"/>
                  <a:gd name="T9" fmla="*/ 207 h 239"/>
                  <a:gd name="T10" fmla="*/ 81 w 259"/>
                  <a:gd name="T11" fmla="*/ 207 h 239"/>
                  <a:gd name="T12" fmla="*/ 74 w 259"/>
                  <a:gd name="T13" fmla="*/ 204 h 239"/>
                  <a:gd name="T14" fmla="*/ 71 w 259"/>
                  <a:gd name="T15" fmla="*/ 202 h 239"/>
                  <a:gd name="T16" fmla="*/ 119 w 259"/>
                  <a:gd name="T17" fmla="*/ 167 h 239"/>
                  <a:gd name="T18" fmla="*/ 119 w 259"/>
                  <a:gd name="T19" fmla="*/ 132 h 239"/>
                  <a:gd name="T20" fmla="*/ 139 w 259"/>
                  <a:gd name="T21" fmla="*/ 132 h 239"/>
                  <a:gd name="T22" fmla="*/ 139 w 259"/>
                  <a:gd name="T23" fmla="*/ 167 h 239"/>
                  <a:gd name="T24" fmla="*/ 187 w 259"/>
                  <a:gd name="T25" fmla="*/ 202 h 239"/>
                  <a:gd name="T26" fmla="*/ 184 w 259"/>
                  <a:gd name="T27" fmla="*/ 204 h 239"/>
                  <a:gd name="T28" fmla="*/ 177 w 259"/>
                  <a:gd name="T29" fmla="*/ 207 h 239"/>
                  <a:gd name="T30" fmla="*/ 191 w 259"/>
                  <a:gd name="T31" fmla="*/ 122 h 239"/>
                  <a:gd name="T32" fmla="*/ 169 w 259"/>
                  <a:gd name="T33" fmla="*/ 92 h 239"/>
                  <a:gd name="T34" fmla="*/ 146 w 259"/>
                  <a:gd name="T35" fmla="*/ 73 h 239"/>
                  <a:gd name="T36" fmla="*/ 148 w 259"/>
                  <a:gd name="T37" fmla="*/ 68 h 239"/>
                  <a:gd name="T38" fmla="*/ 152 w 259"/>
                  <a:gd name="T39" fmla="*/ 62 h 239"/>
                  <a:gd name="T40" fmla="*/ 152 w 259"/>
                  <a:gd name="T41" fmla="*/ 62 h 239"/>
                  <a:gd name="T42" fmla="*/ 160 w 259"/>
                  <a:gd name="T43" fmla="*/ 35 h 239"/>
                  <a:gd name="T44" fmla="*/ 129 w 259"/>
                  <a:gd name="T45" fmla="*/ 0 h 239"/>
                  <a:gd name="T46" fmla="*/ 98 w 259"/>
                  <a:gd name="T47" fmla="*/ 35 h 239"/>
                  <a:gd name="T48" fmla="*/ 106 w 259"/>
                  <a:gd name="T49" fmla="*/ 62 h 239"/>
                  <a:gd name="T50" fmla="*/ 106 w 259"/>
                  <a:gd name="T51" fmla="*/ 62 h 239"/>
                  <a:gd name="T52" fmla="*/ 111 w 259"/>
                  <a:gd name="T53" fmla="*/ 68 h 239"/>
                  <a:gd name="T54" fmla="*/ 112 w 259"/>
                  <a:gd name="T55" fmla="*/ 73 h 239"/>
                  <a:gd name="T56" fmla="*/ 89 w 259"/>
                  <a:gd name="T57" fmla="*/ 92 h 239"/>
                  <a:gd name="T58" fmla="*/ 68 w 259"/>
                  <a:gd name="T59" fmla="*/ 122 h 239"/>
                  <a:gd name="T60" fmla="*/ 191 w 259"/>
                  <a:gd name="T61" fmla="*/ 122 h 239"/>
                  <a:gd name="T62" fmla="*/ 93 w 259"/>
                  <a:gd name="T63" fmla="*/ 239 h 239"/>
                  <a:gd name="T64" fmla="*/ 77 w 259"/>
                  <a:gd name="T65" fmla="*/ 217 h 239"/>
                  <a:gd name="T66" fmla="*/ 59 w 259"/>
                  <a:gd name="T67" fmla="*/ 203 h 239"/>
                  <a:gd name="T68" fmla="*/ 60 w 259"/>
                  <a:gd name="T69" fmla="*/ 199 h 239"/>
                  <a:gd name="T70" fmla="*/ 63 w 259"/>
                  <a:gd name="T71" fmla="*/ 194 h 239"/>
                  <a:gd name="T72" fmla="*/ 63 w 259"/>
                  <a:gd name="T73" fmla="*/ 194 h 239"/>
                  <a:gd name="T74" fmla="*/ 70 w 259"/>
                  <a:gd name="T75" fmla="*/ 174 h 239"/>
                  <a:gd name="T76" fmla="*/ 46 w 259"/>
                  <a:gd name="T77" fmla="*/ 148 h 239"/>
                  <a:gd name="T78" fmla="*/ 23 w 259"/>
                  <a:gd name="T79" fmla="*/ 174 h 239"/>
                  <a:gd name="T80" fmla="*/ 29 w 259"/>
                  <a:gd name="T81" fmla="*/ 194 h 239"/>
                  <a:gd name="T82" fmla="*/ 29 w 259"/>
                  <a:gd name="T83" fmla="*/ 194 h 239"/>
                  <a:gd name="T84" fmla="*/ 32 w 259"/>
                  <a:gd name="T85" fmla="*/ 199 h 239"/>
                  <a:gd name="T86" fmla="*/ 33 w 259"/>
                  <a:gd name="T87" fmla="*/ 203 h 239"/>
                  <a:gd name="T88" fmla="*/ 16 w 259"/>
                  <a:gd name="T89" fmla="*/ 217 h 239"/>
                  <a:gd name="T90" fmla="*/ 0 w 259"/>
                  <a:gd name="T91" fmla="*/ 239 h 239"/>
                  <a:gd name="T92" fmla="*/ 93 w 259"/>
                  <a:gd name="T93" fmla="*/ 239 h 239"/>
                  <a:gd name="T94" fmla="*/ 259 w 259"/>
                  <a:gd name="T95" fmla="*/ 239 h 239"/>
                  <a:gd name="T96" fmla="*/ 243 w 259"/>
                  <a:gd name="T97" fmla="*/ 217 h 239"/>
                  <a:gd name="T98" fmla="*/ 225 w 259"/>
                  <a:gd name="T99" fmla="*/ 203 h 239"/>
                  <a:gd name="T100" fmla="*/ 226 w 259"/>
                  <a:gd name="T101" fmla="*/ 199 h 239"/>
                  <a:gd name="T102" fmla="*/ 229 w 259"/>
                  <a:gd name="T103" fmla="*/ 194 h 239"/>
                  <a:gd name="T104" fmla="*/ 229 w 259"/>
                  <a:gd name="T105" fmla="*/ 194 h 239"/>
                  <a:gd name="T106" fmla="*/ 236 w 259"/>
                  <a:gd name="T107" fmla="*/ 174 h 239"/>
                  <a:gd name="T108" fmla="*/ 212 w 259"/>
                  <a:gd name="T109" fmla="*/ 148 h 239"/>
                  <a:gd name="T110" fmla="*/ 189 w 259"/>
                  <a:gd name="T111" fmla="*/ 174 h 239"/>
                  <a:gd name="T112" fmla="*/ 195 w 259"/>
                  <a:gd name="T113" fmla="*/ 194 h 239"/>
                  <a:gd name="T114" fmla="*/ 195 w 259"/>
                  <a:gd name="T115" fmla="*/ 194 h 239"/>
                  <a:gd name="T116" fmla="*/ 198 w 259"/>
                  <a:gd name="T117" fmla="*/ 199 h 239"/>
                  <a:gd name="T118" fmla="*/ 199 w 259"/>
                  <a:gd name="T119" fmla="*/ 203 h 239"/>
                  <a:gd name="T120" fmla="*/ 182 w 259"/>
                  <a:gd name="T121" fmla="*/ 217 h 239"/>
                  <a:gd name="T122" fmla="*/ 166 w 259"/>
                  <a:gd name="T123" fmla="*/ 239 h 239"/>
                  <a:gd name="T124" fmla="*/ 259 w 259"/>
                  <a:gd name="T125"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 h="239">
                    <a:moveTo>
                      <a:pt x="177" y="207"/>
                    </a:moveTo>
                    <a:cubicBezTo>
                      <a:pt x="173" y="209"/>
                      <a:pt x="170" y="211"/>
                      <a:pt x="167" y="213"/>
                    </a:cubicBezTo>
                    <a:cubicBezTo>
                      <a:pt x="129" y="185"/>
                      <a:pt x="129" y="185"/>
                      <a:pt x="129" y="185"/>
                    </a:cubicBezTo>
                    <a:cubicBezTo>
                      <a:pt x="91" y="213"/>
                      <a:pt x="91" y="213"/>
                      <a:pt x="91" y="213"/>
                    </a:cubicBezTo>
                    <a:cubicBezTo>
                      <a:pt x="88" y="211"/>
                      <a:pt x="85" y="209"/>
                      <a:pt x="81" y="207"/>
                    </a:cubicBezTo>
                    <a:cubicBezTo>
                      <a:pt x="81" y="207"/>
                      <a:pt x="81" y="207"/>
                      <a:pt x="81" y="207"/>
                    </a:cubicBezTo>
                    <a:cubicBezTo>
                      <a:pt x="79" y="206"/>
                      <a:pt x="76" y="205"/>
                      <a:pt x="74" y="204"/>
                    </a:cubicBezTo>
                    <a:cubicBezTo>
                      <a:pt x="73" y="203"/>
                      <a:pt x="72" y="203"/>
                      <a:pt x="71" y="202"/>
                    </a:cubicBezTo>
                    <a:cubicBezTo>
                      <a:pt x="119" y="167"/>
                      <a:pt x="119" y="167"/>
                      <a:pt x="119" y="167"/>
                    </a:cubicBezTo>
                    <a:cubicBezTo>
                      <a:pt x="119" y="132"/>
                      <a:pt x="119" y="132"/>
                      <a:pt x="119" y="132"/>
                    </a:cubicBezTo>
                    <a:cubicBezTo>
                      <a:pt x="139" y="132"/>
                      <a:pt x="139" y="132"/>
                      <a:pt x="139" y="132"/>
                    </a:cubicBezTo>
                    <a:cubicBezTo>
                      <a:pt x="139" y="167"/>
                      <a:pt x="139" y="167"/>
                      <a:pt x="139" y="167"/>
                    </a:cubicBezTo>
                    <a:cubicBezTo>
                      <a:pt x="187" y="202"/>
                      <a:pt x="187" y="202"/>
                      <a:pt x="187" y="202"/>
                    </a:cubicBezTo>
                    <a:cubicBezTo>
                      <a:pt x="186" y="203"/>
                      <a:pt x="185" y="203"/>
                      <a:pt x="184" y="204"/>
                    </a:cubicBezTo>
                    <a:cubicBezTo>
                      <a:pt x="182" y="205"/>
                      <a:pt x="180" y="206"/>
                      <a:pt x="177" y="207"/>
                    </a:cubicBezTo>
                    <a:close/>
                    <a:moveTo>
                      <a:pt x="191" y="122"/>
                    </a:moveTo>
                    <a:cubicBezTo>
                      <a:pt x="190" y="102"/>
                      <a:pt x="184" y="99"/>
                      <a:pt x="169" y="92"/>
                    </a:cubicBezTo>
                    <a:cubicBezTo>
                      <a:pt x="159" y="86"/>
                      <a:pt x="145" y="83"/>
                      <a:pt x="146" y="73"/>
                    </a:cubicBezTo>
                    <a:cubicBezTo>
                      <a:pt x="146" y="72"/>
                      <a:pt x="147" y="70"/>
                      <a:pt x="148" y="68"/>
                    </a:cubicBezTo>
                    <a:cubicBezTo>
                      <a:pt x="148" y="67"/>
                      <a:pt x="150" y="65"/>
                      <a:pt x="152" y="62"/>
                    </a:cubicBezTo>
                    <a:cubicBezTo>
                      <a:pt x="152" y="62"/>
                      <a:pt x="152" y="62"/>
                      <a:pt x="152" y="62"/>
                    </a:cubicBezTo>
                    <a:cubicBezTo>
                      <a:pt x="155" y="56"/>
                      <a:pt x="160" y="50"/>
                      <a:pt x="160" y="35"/>
                    </a:cubicBezTo>
                    <a:cubicBezTo>
                      <a:pt x="160" y="16"/>
                      <a:pt x="148" y="1"/>
                      <a:pt x="129" y="0"/>
                    </a:cubicBezTo>
                    <a:cubicBezTo>
                      <a:pt x="112" y="1"/>
                      <a:pt x="98" y="15"/>
                      <a:pt x="98" y="35"/>
                    </a:cubicBezTo>
                    <a:cubicBezTo>
                      <a:pt x="98" y="45"/>
                      <a:pt x="101" y="54"/>
                      <a:pt x="106" y="62"/>
                    </a:cubicBezTo>
                    <a:cubicBezTo>
                      <a:pt x="106" y="62"/>
                      <a:pt x="106" y="62"/>
                      <a:pt x="106" y="62"/>
                    </a:cubicBezTo>
                    <a:cubicBezTo>
                      <a:pt x="106" y="62"/>
                      <a:pt x="110" y="67"/>
                      <a:pt x="111" y="68"/>
                    </a:cubicBezTo>
                    <a:cubicBezTo>
                      <a:pt x="111" y="70"/>
                      <a:pt x="112" y="72"/>
                      <a:pt x="112" y="73"/>
                    </a:cubicBezTo>
                    <a:cubicBezTo>
                      <a:pt x="113" y="83"/>
                      <a:pt x="100" y="86"/>
                      <a:pt x="89" y="92"/>
                    </a:cubicBezTo>
                    <a:cubicBezTo>
                      <a:pt x="74" y="99"/>
                      <a:pt x="68" y="102"/>
                      <a:pt x="68" y="122"/>
                    </a:cubicBezTo>
                    <a:lnTo>
                      <a:pt x="191" y="122"/>
                    </a:lnTo>
                    <a:close/>
                    <a:moveTo>
                      <a:pt x="93" y="239"/>
                    </a:moveTo>
                    <a:cubicBezTo>
                      <a:pt x="92" y="225"/>
                      <a:pt x="88" y="223"/>
                      <a:pt x="77" y="217"/>
                    </a:cubicBezTo>
                    <a:cubicBezTo>
                      <a:pt x="69" y="213"/>
                      <a:pt x="58" y="210"/>
                      <a:pt x="59" y="203"/>
                    </a:cubicBezTo>
                    <a:cubicBezTo>
                      <a:pt x="59" y="201"/>
                      <a:pt x="60" y="200"/>
                      <a:pt x="60" y="199"/>
                    </a:cubicBezTo>
                    <a:cubicBezTo>
                      <a:pt x="61" y="198"/>
                      <a:pt x="62" y="196"/>
                      <a:pt x="63" y="194"/>
                    </a:cubicBezTo>
                    <a:cubicBezTo>
                      <a:pt x="63" y="194"/>
                      <a:pt x="63" y="194"/>
                      <a:pt x="63" y="194"/>
                    </a:cubicBezTo>
                    <a:cubicBezTo>
                      <a:pt x="66" y="190"/>
                      <a:pt x="70" y="185"/>
                      <a:pt x="70" y="174"/>
                    </a:cubicBezTo>
                    <a:cubicBezTo>
                      <a:pt x="70" y="160"/>
                      <a:pt x="60" y="148"/>
                      <a:pt x="46" y="148"/>
                    </a:cubicBezTo>
                    <a:cubicBezTo>
                      <a:pt x="34" y="148"/>
                      <a:pt x="23" y="158"/>
                      <a:pt x="23" y="174"/>
                    </a:cubicBezTo>
                    <a:cubicBezTo>
                      <a:pt x="23" y="181"/>
                      <a:pt x="25" y="188"/>
                      <a:pt x="29" y="194"/>
                    </a:cubicBezTo>
                    <a:cubicBezTo>
                      <a:pt x="29" y="194"/>
                      <a:pt x="29" y="194"/>
                      <a:pt x="29" y="194"/>
                    </a:cubicBezTo>
                    <a:cubicBezTo>
                      <a:pt x="29" y="194"/>
                      <a:pt x="31" y="198"/>
                      <a:pt x="32" y="199"/>
                    </a:cubicBezTo>
                    <a:cubicBezTo>
                      <a:pt x="33" y="200"/>
                      <a:pt x="33" y="201"/>
                      <a:pt x="33" y="203"/>
                    </a:cubicBezTo>
                    <a:cubicBezTo>
                      <a:pt x="34" y="210"/>
                      <a:pt x="24" y="213"/>
                      <a:pt x="16" y="217"/>
                    </a:cubicBezTo>
                    <a:cubicBezTo>
                      <a:pt x="5" y="223"/>
                      <a:pt x="0" y="225"/>
                      <a:pt x="0" y="239"/>
                    </a:cubicBezTo>
                    <a:lnTo>
                      <a:pt x="93" y="239"/>
                    </a:lnTo>
                    <a:close/>
                    <a:moveTo>
                      <a:pt x="259" y="239"/>
                    </a:moveTo>
                    <a:cubicBezTo>
                      <a:pt x="258" y="225"/>
                      <a:pt x="254" y="223"/>
                      <a:pt x="243" y="217"/>
                    </a:cubicBezTo>
                    <a:cubicBezTo>
                      <a:pt x="235" y="213"/>
                      <a:pt x="225" y="210"/>
                      <a:pt x="225" y="203"/>
                    </a:cubicBezTo>
                    <a:cubicBezTo>
                      <a:pt x="225" y="201"/>
                      <a:pt x="226" y="200"/>
                      <a:pt x="226" y="199"/>
                    </a:cubicBezTo>
                    <a:cubicBezTo>
                      <a:pt x="227" y="198"/>
                      <a:pt x="228" y="196"/>
                      <a:pt x="229" y="194"/>
                    </a:cubicBezTo>
                    <a:cubicBezTo>
                      <a:pt x="229" y="194"/>
                      <a:pt x="229" y="194"/>
                      <a:pt x="229" y="194"/>
                    </a:cubicBezTo>
                    <a:cubicBezTo>
                      <a:pt x="232" y="190"/>
                      <a:pt x="236" y="185"/>
                      <a:pt x="236" y="174"/>
                    </a:cubicBezTo>
                    <a:cubicBezTo>
                      <a:pt x="236" y="160"/>
                      <a:pt x="226" y="148"/>
                      <a:pt x="212" y="148"/>
                    </a:cubicBezTo>
                    <a:cubicBezTo>
                      <a:pt x="200" y="148"/>
                      <a:pt x="189" y="158"/>
                      <a:pt x="189" y="174"/>
                    </a:cubicBezTo>
                    <a:cubicBezTo>
                      <a:pt x="189" y="181"/>
                      <a:pt x="191" y="188"/>
                      <a:pt x="195" y="194"/>
                    </a:cubicBezTo>
                    <a:cubicBezTo>
                      <a:pt x="195" y="194"/>
                      <a:pt x="195" y="194"/>
                      <a:pt x="195" y="194"/>
                    </a:cubicBezTo>
                    <a:cubicBezTo>
                      <a:pt x="195" y="194"/>
                      <a:pt x="198" y="198"/>
                      <a:pt x="198" y="199"/>
                    </a:cubicBezTo>
                    <a:cubicBezTo>
                      <a:pt x="199" y="200"/>
                      <a:pt x="199" y="201"/>
                      <a:pt x="199" y="203"/>
                    </a:cubicBezTo>
                    <a:cubicBezTo>
                      <a:pt x="200" y="210"/>
                      <a:pt x="190" y="213"/>
                      <a:pt x="182" y="217"/>
                    </a:cubicBezTo>
                    <a:cubicBezTo>
                      <a:pt x="171" y="223"/>
                      <a:pt x="166" y="225"/>
                      <a:pt x="166" y="239"/>
                    </a:cubicBezTo>
                    <a:lnTo>
                      <a:pt x="259" y="2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28" name="Group 27"/>
          <p:cNvGrpSpPr/>
          <p:nvPr/>
        </p:nvGrpSpPr>
        <p:grpSpPr>
          <a:xfrm>
            <a:off x="1704478" y="4592436"/>
            <a:ext cx="879420" cy="770977"/>
            <a:chOff x="1685103" y="4763069"/>
            <a:chExt cx="1053590" cy="936793"/>
          </a:xfrm>
        </p:grpSpPr>
        <p:sp>
          <p:nvSpPr>
            <p:cNvPr id="29" name="Rounded Rectangle 28"/>
            <p:cNvSpPr/>
            <p:nvPr/>
          </p:nvSpPr>
          <p:spPr>
            <a:xfrm>
              <a:off x="1685103" y="4763069"/>
              <a:ext cx="1053590" cy="9367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0" name="SHAPE-20180511183512"/>
            <p:cNvGrpSpPr>
              <a:grpSpLocks noChangeAspect="1"/>
            </p:cNvGrpSpPr>
            <p:nvPr>
              <p:custDataLst>
                <p:tags r:id="rId2"/>
              </p:custDataLst>
            </p:nvPr>
          </p:nvGrpSpPr>
          <p:grpSpPr bwMode="auto">
            <a:xfrm>
              <a:off x="1866860" y="4911231"/>
              <a:ext cx="648474" cy="642179"/>
              <a:chOff x="1775" y="1899"/>
              <a:chExt cx="618" cy="612"/>
            </a:xfrm>
          </p:grpSpPr>
          <p:sp>
            <p:nvSpPr>
              <p:cNvPr id="31" name="AutoShape 8"/>
              <p:cNvSpPr>
                <a:spLocks noChangeAspect="1" noChangeArrowheads="1" noTextEdit="1"/>
              </p:cNvSpPr>
              <p:nvPr/>
            </p:nvSpPr>
            <p:spPr bwMode="auto">
              <a:xfrm>
                <a:off x="1775" y="1899"/>
                <a:ext cx="525"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10"/>
              <p:cNvSpPr>
                <a:spLocks noEditPoints="1"/>
              </p:cNvSpPr>
              <p:nvPr/>
            </p:nvSpPr>
            <p:spPr bwMode="auto">
              <a:xfrm>
                <a:off x="1837" y="1901"/>
                <a:ext cx="556" cy="610"/>
              </a:xfrm>
              <a:custGeom>
                <a:avLst/>
                <a:gdLst>
                  <a:gd name="T0" fmla="*/ 172 w 232"/>
                  <a:gd name="T1" fmla="*/ 66 h 255"/>
                  <a:gd name="T2" fmla="*/ 198 w 232"/>
                  <a:gd name="T3" fmla="*/ 124 h 255"/>
                  <a:gd name="T4" fmla="*/ 157 w 232"/>
                  <a:gd name="T5" fmla="*/ 52 h 255"/>
                  <a:gd name="T6" fmla="*/ 154 w 232"/>
                  <a:gd name="T7" fmla="*/ 44 h 255"/>
                  <a:gd name="T8" fmla="*/ 142 w 232"/>
                  <a:gd name="T9" fmla="*/ 17 h 255"/>
                  <a:gd name="T10" fmla="*/ 139 w 232"/>
                  <a:gd name="T11" fmla="*/ 14 h 255"/>
                  <a:gd name="T12" fmla="*/ 134 w 232"/>
                  <a:gd name="T13" fmla="*/ 8 h 255"/>
                  <a:gd name="T14" fmla="*/ 128 w 232"/>
                  <a:gd name="T15" fmla="*/ 4 h 255"/>
                  <a:gd name="T16" fmla="*/ 124 w 232"/>
                  <a:gd name="T17" fmla="*/ 2 h 255"/>
                  <a:gd name="T18" fmla="*/ 121 w 232"/>
                  <a:gd name="T19" fmla="*/ 1 h 255"/>
                  <a:gd name="T20" fmla="*/ 115 w 232"/>
                  <a:gd name="T21" fmla="*/ 0 h 255"/>
                  <a:gd name="T22" fmla="*/ 10 w 232"/>
                  <a:gd name="T23" fmla="*/ 56 h 255"/>
                  <a:gd name="T24" fmla="*/ 9 w 232"/>
                  <a:gd name="T25" fmla="*/ 197 h 255"/>
                  <a:gd name="T26" fmla="*/ 89 w 232"/>
                  <a:gd name="T27" fmla="*/ 179 h 255"/>
                  <a:gd name="T28" fmla="*/ 49 w 232"/>
                  <a:gd name="T29" fmla="*/ 139 h 255"/>
                  <a:gd name="T30" fmla="*/ 140 w 232"/>
                  <a:gd name="T31" fmla="*/ 198 h 255"/>
                  <a:gd name="T32" fmla="*/ 136 w 232"/>
                  <a:gd name="T33" fmla="*/ 209 h 255"/>
                  <a:gd name="T34" fmla="*/ 133 w 232"/>
                  <a:gd name="T35" fmla="*/ 218 h 255"/>
                  <a:gd name="T36" fmla="*/ 131 w 232"/>
                  <a:gd name="T37" fmla="*/ 222 h 255"/>
                  <a:gd name="T38" fmla="*/ 125 w 232"/>
                  <a:gd name="T39" fmla="*/ 231 h 255"/>
                  <a:gd name="T40" fmla="*/ 123 w 232"/>
                  <a:gd name="T41" fmla="*/ 233 h 255"/>
                  <a:gd name="T42" fmla="*/ 119 w 232"/>
                  <a:gd name="T43" fmla="*/ 236 h 255"/>
                  <a:gd name="T44" fmla="*/ 117 w 232"/>
                  <a:gd name="T45" fmla="*/ 237 h 255"/>
                  <a:gd name="T46" fmla="*/ 77 w 232"/>
                  <a:gd name="T47" fmla="*/ 211 h 255"/>
                  <a:gd name="T48" fmla="*/ 120 w 232"/>
                  <a:gd name="T49" fmla="*/ 254 h 255"/>
                  <a:gd name="T50" fmla="*/ 131 w 232"/>
                  <a:gd name="T51" fmla="*/ 249 h 255"/>
                  <a:gd name="T52" fmla="*/ 135 w 232"/>
                  <a:gd name="T53" fmla="*/ 246 h 255"/>
                  <a:gd name="T54" fmla="*/ 145 w 232"/>
                  <a:gd name="T55" fmla="*/ 232 h 255"/>
                  <a:gd name="T56" fmla="*/ 151 w 232"/>
                  <a:gd name="T57" fmla="*/ 219 h 255"/>
                  <a:gd name="T58" fmla="*/ 156 w 232"/>
                  <a:gd name="T59" fmla="*/ 204 h 255"/>
                  <a:gd name="T60" fmla="*/ 208 w 232"/>
                  <a:gd name="T61" fmla="*/ 145 h 255"/>
                  <a:gd name="T62" fmla="*/ 144 w 232"/>
                  <a:gd name="T63" fmla="*/ 86 h 255"/>
                  <a:gd name="T64" fmla="*/ 146 w 232"/>
                  <a:gd name="T65" fmla="*/ 87 h 255"/>
                  <a:gd name="T66" fmla="*/ 117 w 232"/>
                  <a:gd name="T67" fmla="*/ 18 h 255"/>
                  <a:gd name="T68" fmla="*/ 119 w 232"/>
                  <a:gd name="T69" fmla="*/ 19 h 255"/>
                  <a:gd name="T70" fmla="*/ 121 w 232"/>
                  <a:gd name="T71" fmla="*/ 20 h 255"/>
                  <a:gd name="T72" fmla="*/ 124 w 232"/>
                  <a:gd name="T73" fmla="*/ 22 h 255"/>
                  <a:gd name="T74" fmla="*/ 125 w 232"/>
                  <a:gd name="T75" fmla="*/ 24 h 255"/>
                  <a:gd name="T76" fmla="*/ 128 w 232"/>
                  <a:gd name="T77" fmla="*/ 28 h 255"/>
                  <a:gd name="T78" fmla="*/ 130 w 232"/>
                  <a:gd name="T79" fmla="*/ 31 h 255"/>
                  <a:gd name="T80" fmla="*/ 132 w 232"/>
                  <a:gd name="T81" fmla="*/ 36 h 255"/>
                  <a:gd name="T82" fmla="*/ 134 w 232"/>
                  <a:gd name="T83" fmla="*/ 39 h 255"/>
                  <a:gd name="T84" fmla="*/ 136 w 232"/>
                  <a:gd name="T85" fmla="*/ 46 h 255"/>
                  <a:gd name="T86" fmla="*/ 140 w 232"/>
                  <a:gd name="T87" fmla="*/ 58 h 255"/>
                  <a:gd name="T88" fmla="*/ 115 w 232"/>
                  <a:gd name="T89" fmla="*/ 18 h 255"/>
                  <a:gd name="T90" fmla="*/ 71 w 232"/>
                  <a:gd name="T91" fmla="*/ 68 h 255"/>
                  <a:gd name="T92" fmla="*/ 87 w 232"/>
                  <a:gd name="T93" fmla="*/ 76 h 255"/>
                  <a:gd name="T94" fmla="*/ 88 w 232"/>
                  <a:gd name="T95" fmla="*/ 85 h 255"/>
                  <a:gd name="T96" fmla="*/ 62 w 232"/>
                  <a:gd name="T97" fmla="*/ 127 h 255"/>
                  <a:gd name="T98" fmla="*/ 134 w 232"/>
                  <a:gd name="T99" fmla="*/ 100 h 255"/>
                  <a:gd name="T100" fmla="*/ 144 w 232"/>
                  <a:gd name="T101" fmla="*/ 179 h 255"/>
                  <a:gd name="T102" fmla="*/ 62 w 232"/>
                  <a:gd name="T103" fmla="*/ 127 h 255"/>
                  <a:gd name="T104" fmla="*/ 160 w 232"/>
                  <a:gd name="T105" fmla="*/ 187 h 255"/>
                  <a:gd name="T106" fmla="*/ 164 w 232"/>
                  <a:gd name="T107" fmla="*/ 166 h 255"/>
                  <a:gd name="T108" fmla="*/ 166 w 232"/>
                  <a:gd name="T109" fmla="*/ 127 h 255"/>
                  <a:gd name="T110" fmla="*/ 206 w 232"/>
                  <a:gd name="T111" fmla="*/ 189 h 255"/>
                  <a:gd name="T112" fmla="*/ 91 w 232"/>
                  <a:gd name="T113"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2" h="255">
                    <a:moveTo>
                      <a:pt x="165" y="101"/>
                    </a:moveTo>
                    <a:cubicBezTo>
                      <a:pt x="164" y="90"/>
                      <a:pt x="162" y="79"/>
                      <a:pt x="161" y="69"/>
                    </a:cubicBezTo>
                    <a:cubicBezTo>
                      <a:pt x="165" y="68"/>
                      <a:pt x="168" y="67"/>
                      <a:pt x="172" y="66"/>
                    </a:cubicBezTo>
                    <a:cubicBezTo>
                      <a:pt x="194" y="60"/>
                      <a:pt x="205" y="63"/>
                      <a:pt x="208" y="68"/>
                    </a:cubicBezTo>
                    <a:cubicBezTo>
                      <a:pt x="211" y="74"/>
                      <a:pt x="206" y="90"/>
                      <a:pt x="185" y="112"/>
                    </a:cubicBezTo>
                    <a:cubicBezTo>
                      <a:pt x="198" y="124"/>
                      <a:pt x="198" y="124"/>
                      <a:pt x="198" y="124"/>
                    </a:cubicBezTo>
                    <a:cubicBezTo>
                      <a:pt x="223" y="97"/>
                      <a:pt x="232" y="73"/>
                      <a:pt x="222" y="58"/>
                    </a:cubicBezTo>
                    <a:cubicBezTo>
                      <a:pt x="217" y="49"/>
                      <a:pt x="202" y="40"/>
                      <a:pt x="168" y="49"/>
                    </a:cubicBezTo>
                    <a:cubicBezTo>
                      <a:pt x="164" y="50"/>
                      <a:pt x="160" y="51"/>
                      <a:pt x="157" y="52"/>
                    </a:cubicBezTo>
                    <a:cubicBezTo>
                      <a:pt x="156" y="49"/>
                      <a:pt x="155" y="46"/>
                      <a:pt x="154" y="44"/>
                    </a:cubicBezTo>
                    <a:cubicBezTo>
                      <a:pt x="154" y="44"/>
                      <a:pt x="154" y="44"/>
                      <a:pt x="154" y="44"/>
                    </a:cubicBezTo>
                    <a:cubicBezTo>
                      <a:pt x="154" y="44"/>
                      <a:pt x="154" y="44"/>
                      <a:pt x="154" y="44"/>
                    </a:cubicBezTo>
                    <a:cubicBezTo>
                      <a:pt x="154" y="42"/>
                      <a:pt x="153" y="40"/>
                      <a:pt x="152" y="38"/>
                    </a:cubicBezTo>
                    <a:cubicBezTo>
                      <a:pt x="152" y="38"/>
                      <a:pt x="152" y="38"/>
                      <a:pt x="152" y="38"/>
                    </a:cubicBezTo>
                    <a:cubicBezTo>
                      <a:pt x="149" y="30"/>
                      <a:pt x="145" y="23"/>
                      <a:pt x="142" y="17"/>
                    </a:cubicBezTo>
                    <a:cubicBezTo>
                      <a:pt x="141" y="17"/>
                      <a:pt x="141" y="17"/>
                      <a:pt x="141" y="17"/>
                    </a:cubicBezTo>
                    <a:cubicBezTo>
                      <a:pt x="141" y="16"/>
                      <a:pt x="140" y="15"/>
                      <a:pt x="139" y="14"/>
                    </a:cubicBezTo>
                    <a:cubicBezTo>
                      <a:pt x="139" y="14"/>
                      <a:pt x="139" y="14"/>
                      <a:pt x="139" y="14"/>
                    </a:cubicBezTo>
                    <a:cubicBezTo>
                      <a:pt x="138" y="13"/>
                      <a:pt x="137" y="12"/>
                      <a:pt x="137" y="11"/>
                    </a:cubicBezTo>
                    <a:cubicBezTo>
                      <a:pt x="137" y="11"/>
                      <a:pt x="137" y="11"/>
                      <a:pt x="136" y="11"/>
                    </a:cubicBezTo>
                    <a:cubicBezTo>
                      <a:pt x="136" y="10"/>
                      <a:pt x="135" y="9"/>
                      <a:pt x="134" y="8"/>
                    </a:cubicBezTo>
                    <a:cubicBezTo>
                      <a:pt x="134" y="8"/>
                      <a:pt x="134" y="8"/>
                      <a:pt x="134" y="8"/>
                    </a:cubicBezTo>
                    <a:cubicBezTo>
                      <a:pt x="132" y="7"/>
                      <a:pt x="131" y="6"/>
                      <a:pt x="129" y="4"/>
                    </a:cubicBezTo>
                    <a:cubicBezTo>
                      <a:pt x="129" y="4"/>
                      <a:pt x="129" y="4"/>
                      <a:pt x="128" y="4"/>
                    </a:cubicBezTo>
                    <a:cubicBezTo>
                      <a:pt x="128" y="4"/>
                      <a:pt x="127" y="3"/>
                      <a:pt x="127" y="3"/>
                    </a:cubicBezTo>
                    <a:cubicBezTo>
                      <a:pt x="126" y="3"/>
                      <a:pt x="126" y="3"/>
                      <a:pt x="126" y="3"/>
                    </a:cubicBezTo>
                    <a:cubicBezTo>
                      <a:pt x="125" y="2"/>
                      <a:pt x="125" y="2"/>
                      <a:pt x="124" y="2"/>
                    </a:cubicBezTo>
                    <a:cubicBezTo>
                      <a:pt x="124" y="2"/>
                      <a:pt x="123" y="2"/>
                      <a:pt x="123" y="1"/>
                    </a:cubicBezTo>
                    <a:cubicBezTo>
                      <a:pt x="123" y="1"/>
                      <a:pt x="122" y="1"/>
                      <a:pt x="121" y="1"/>
                    </a:cubicBezTo>
                    <a:cubicBezTo>
                      <a:pt x="121" y="1"/>
                      <a:pt x="121" y="1"/>
                      <a:pt x="121" y="1"/>
                    </a:cubicBezTo>
                    <a:cubicBezTo>
                      <a:pt x="120" y="1"/>
                      <a:pt x="119" y="0"/>
                      <a:pt x="119" y="0"/>
                    </a:cubicBezTo>
                    <a:cubicBezTo>
                      <a:pt x="119" y="0"/>
                      <a:pt x="118" y="0"/>
                      <a:pt x="118" y="0"/>
                    </a:cubicBezTo>
                    <a:cubicBezTo>
                      <a:pt x="117" y="0"/>
                      <a:pt x="116" y="0"/>
                      <a:pt x="115" y="0"/>
                    </a:cubicBezTo>
                    <a:cubicBezTo>
                      <a:pt x="100" y="0"/>
                      <a:pt x="84" y="17"/>
                      <a:pt x="75" y="51"/>
                    </a:cubicBezTo>
                    <a:cubicBezTo>
                      <a:pt x="61" y="46"/>
                      <a:pt x="49" y="44"/>
                      <a:pt x="39" y="44"/>
                    </a:cubicBezTo>
                    <a:cubicBezTo>
                      <a:pt x="22" y="44"/>
                      <a:pt x="14" y="50"/>
                      <a:pt x="10" y="56"/>
                    </a:cubicBezTo>
                    <a:cubicBezTo>
                      <a:pt x="0" y="70"/>
                      <a:pt x="8" y="96"/>
                      <a:pt x="37" y="127"/>
                    </a:cubicBezTo>
                    <a:cubicBezTo>
                      <a:pt x="31" y="132"/>
                      <a:pt x="26" y="138"/>
                      <a:pt x="22" y="143"/>
                    </a:cubicBezTo>
                    <a:cubicBezTo>
                      <a:pt x="0" y="171"/>
                      <a:pt x="3" y="188"/>
                      <a:pt x="9" y="197"/>
                    </a:cubicBezTo>
                    <a:cubicBezTo>
                      <a:pt x="14" y="206"/>
                      <a:pt x="25" y="209"/>
                      <a:pt x="38" y="209"/>
                    </a:cubicBezTo>
                    <a:cubicBezTo>
                      <a:pt x="58" y="209"/>
                      <a:pt x="84" y="201"/>
                      <a:pt x="107" y="190"/>
                    </a:cubicBezTo>
                    <a:cubicBezTo>
                      <a:pt x="89" y="179"/>
                      <a:pt x="89" y="179"/>
                      <a:pt x="89" y="179"/>
                    </a:cubicBezTo>
                    <a:cubicBezTo>
                      <a:pt x="51" y="195"/>
                      <a:pt x="28" y="194"/>
                      <a:pt x="23" y="187"/>
                    </a:cubicBezTo>
                    <a:cubicBezTo>
                      <a:pt x="20" y="183"/>
                      <a:pt x="22" y="172"/>
                      <a:pt x="36" y="154"/>
                    </a:cubicBezTo>
                    <a:cubicBezTo>
                      <a:pt x="40" y="149"/>
                      <a:pt x="44" y="144"/>
                      <a:pt x="49" y="139"/>
                    </a:cubicBezTo>
                    <a:cubicBezTo>
                      <a:pt x="60" y="149"/>
                      <a:pt x="72" y="159"/>
                      <a:pt x="87" y="169"/>
                    </a:cubicBezTo>
                    <a:cubicBezTo>
                      <a:pt x="105" y="181"/>
                      <a:pt x="123" y="191"/>
                      <a:pt x="140" y="198"/>
                    </a:cubicBezTo>
                    <a:cubicBezTo>
                      <a:pt x="140" y="198"/>
                      <a:pt x="140" y="198"/>
                      <a:pt x="140" y="198"/>
                    </a:cubicBezTo>
                    <a:cubicBezTo>
                      <a:pt x="140" y="198"/>
                      <a:pt x="140" y="198"/>
                      <a:pt x="140" y="198"/>
                    </a:cubicBezTo>
                    <a:cubicBezTo>
                      <a:pt x="139" y="202"/>
                      <a:pt x="137" y="205"/>
                      <a:pt x="136" y="209"/>
                    </a:cubicBezTo>
                    <a:cubicBezTo>
                      <a:pt x="136" y="209"/>
                      <a:pt x="136" y="209"/>
                      <a:pt x="136" y="209"/>
                    </a:cubicBezTo>
                    <a:cubicBezTo>
                      <a:pt x="136" y="210"/>
                      <a:pt x="135" y="212"/>
                      <a:pt x="135" y="213"/>
                    </a:cubicBezTo>
                    <a:cubicBezTo>
                      <a:pt x="134" y="213"/>
                      <a:pt x="134" y="213"/>
                      <a:pt x="134" y="214"/>
                    </a:cubicBezTo>
                    <a:cubicBezTo>
                      <a:pt x="134" y="215"/>
                      <a:pt x="133" y="216"/>
                      <a:pt x="133" y="218"/>
                    </a:cubicBezTo>
                    <a:cubicBezTo>
                      <a:pt x="133" y="218"/>
                      <a:pt x="133" y="218"/>
                      <a:pt x="133" y="218"/>
                    </a:cubicBezTo>
                    <a:cubicBezTo>
                      <a:pt x="132" y="219"/>
                      <a:pt x="131" y="220"/>
                      <a:pt x="131" y="222"/>
                    </a:cubicBezTo>
                    <a:cubicBezTo>
                      <a:pt x="131" y="222"/>
                      <a:pt x="131" y="222"/>
                      <a:pt x="131" y="222"/>
                    </a:cubicBezTo>
                    <a:cubicBezTo>
                      <a:pt x="129" y="224"/>
                      <a:pt x="128" y="226"/>
                      <a:pt x="127" y="228"/>
                    </a:cubicBezTo>
                    <a:cubicBezTo>
                      <a:pt x="127" y="228"/>
                      <a:pt x="127" y="229"/>
                      <a:pt x="127" y="229"/>
                    </a:cubicBezTo>
                    <a:cubicBezTo>
                      <a:pt x="126" y="229"/>
                      <a:pt x="126" y="230"/>
                      <a:pt x="125" y="231"/>
                    </a:cubicBezTo>
                    <a:cubicBezTo>
                      <a:pt x="125" y="231"/>
                      <a:pt x="125" y="231"/>
                      <a:pt x="125" y="231"/>
                    </a:cubicBezTo>
                    <a:cubicBezTo>
                      <a:pt x="124" y="232"/>
                      <a:pt x="124" y="232"/>
                      <a:pt x="123" y="233"/>
                    </a:cubicBezTo>
                    <a:cubicBezTo>
                      <a:pt x="123" y="233"/>
                      <a:pt x="123" y="233"/>
                      <a:pt x="123" y="233"/>
                    </a:cubicBezTo>
                    <a:cubicBezTo>
                      <a:pt x="122" y="234"/>
                      <a:pt x="122" y="234"/>
                      <a:pt x="121" y="235"/>
                    </a:cubicBezTo>
                    <a:cubicBezTo>
                      <a:pt x="121" y="235"/>
                      <a:pt x="121" y="235"/>
                      <a:pt x="121" y="235"/>
                    </a:cubicBezTo>
                    <a:cubicBezTo>
                      <a:pt x="120" y="235"/>
                      <a:pt x="120" y="236"/>
                      <a:pt x="119" y="236"/>
                    </a:cubicBezTo>
                    <a:cubicBezTo>
                      <a:pt x="119" y="236"/>
                      <a:pt x="119" y="236"/>
                      <a:pt x="119" y="236"/>
                    </a:cubicBezTo>
                    <a:cubicBezTo>
                      <a:pt x="118" y="237"/>
                      <a:pt x="118" y="237"/>
                      <a:pt x="117" y="237"/>
                    </a:cubicBezTo>
                    <a:cubicBezTo>
                      <a:pt x="117" y="237"/>
                      <a:pt x="117" y="237"/>
                      <a:pt x="117" y="237"/>
                    </a:cubicBezTo>
                    <a:cubicBezTo>
                      <a:pt x="116" y="237"/>
                      <a:pt x="116" y="237"/>
                      <a:pt x="115" y="237"/>
                    </a:cubicBezTo>
                    <a:cubicBezTo>
                      <a:pt x="109" y="237"/>
                      <a:pt x="100" y="226"/>
                      <a:pt x="93" y="205"/>
                    </a:cubicBezTo>
                    <a:cubicBezTo>
                      <a:pt x="88" y="207"/>
                      <a:pt x="82" y="209"/>
                      <a:pt x="77" y="211"/>
                    </a:cubicBezTo>
                    <a:cubicBezTo>
                      <a:pt x="86" y="240"/>
                      <a:pt x="101" y="255"/>
                      <a:pt x="115" y="255"/>
                    </a:cubicBezTo>
                    <a:cubicBezTo>
                      <a:pt x="117" y="255"/>
                      <a:pt x="118" y="255"/>
                      <a:pt x="119" y="254"/>
                    </a:cubicBezTo>
                    <a:cubicBezTo>
                      <a:pt x="119" y="254"/>
                      <a:pt x="119" y="254"/>
                      <a:pt x="120" y="254"/>
                    </a:cubicBezTo>
                    <a:cubicBezTo>
                      <a:pt x="121" y="254"/>
                      <a:pt x="122" y="254"/>
                      <a:pt x="123" y="253"/>
                    </a:cubicBezTo>
                    <a:cubicBezTo>
                      <a:pt x="123" y="253"/>
                      <a:pt x="123" y="253"/>
                      <a:pt x="124" y="253"/>
                    </a:cubicBezTo>
                    <a:cubicBezTo>
                      <a:pt x="126" y="252"/>
                      <a:pt x="128" y="251"/>
                      <a:pt x="131" y="249"/>
                    </a:cubicBezTo>
                    <a:cubicBezTo>
                      <a:pt x="131" y="249"/>
                      <a:pt x="131" y="249"/>
                      <a:pt x="131" y="249"/>
                    </a:cubicBezTo>
                    <a:cubicBezTo>
                      <a:pt x="132" y="248"/>
                      <a:pt x="133" y="247"/>
                      <a:pt x="134" y="246"/>
                    </a:cubicBezTo>
                    <a:cubicBezTo>
                      <a:pt x="134" y="246"/>
                      <a:pt x="135" y="246"/>
                      <a:pt x="135" y="246"/>
                    </a:cubicBezTo>
                    <a:cubicBezTo>
                      <a:pt x="137" y="243"/>
                      <a:pt x="139" y="241"/>
                      <a:pt x="141" y="238"/>
                    </a:cubicBezTo>
                    <a:cubicBezTo>
                      <a:pt x="141" y="237"/>
                      <a:pt x="142" y="237"/>
                      <a:pt x="142" y="237"/>
                    </a:cubicBezTo>
                    <a:cubicBezTo>
                      <a:pt x="143" y="236"/>
                      <a:pt x="144" y="234"/>
                      <a:pt x="145" y="232"/>
                    </a:cubicBezTo>
                    <a:cubicBezTo>
                      <a:pt x="145" y="232"/>
                      <a:pt x="145" y="232"/>
                      <a:pt x="145" y="232"/>
                    </a:cubicBezTo>
                    <a:cubicBezTo>
                      <a:pt x="147" y="228"/>
                      <a:pt x="149" y="224"/>
                      <a:pt x="151" y="220"/>
                    </a:cubicBezTo>
                    <a:cubicBezTo>
                      <a:pt x="151" y="220"/>
                      <a:pt x="151" y="220"/>
                      <a:pt x="151" y="219"/>
                    </a:cubicBezTo>
                    <a:cubicBezTo>
                      <a:pt x="152" y="217"/>
                      <a:pt x="153" y="215"/>
                      <a:pt x="154" y="212"/>
                    </a:cubicBezTo>
                    <a:cubicBezTo>
                      <a:pt x="154" y="212"/>
                      <a:pt x="154" y="212"/>
                      <a:pt x="154" y="212"/>
                    </a:cubicBezTo>
                    <a:cubicBezTo>
                      <a:pt x="155" y="210"/>
                      <a:pt x="156" y="207"/>
                      <a:pt x="156" y="204"/>
                    </a:cubicBezTo>
                    <a:cubicBezTo>
                      <a:pt x="170" y="209"/>
                      <a:pt x="182" y="211"/>
                      <a:pt x="192" y="211"/>
                    </a:cubicBezTo>
                    <a:cubicBezTo>
                      <a:pt x="209" y="211"/>
                      <a:pt x="217" y="204"/>
                      <a:pt x="221" y="199"/>
                    </a:cubicBezTo>
                    <a:cubicBezTo>
                      <a:pt x="227" y="190"/>
                      <a:pt x="229" y="174"/>
                      <a:pt x="208" y="145"/>
                    </a:cubicBezTo>
                    <a:cubicBezTo>
                      <a:pt x="198" y="131"/>
                      <a:pt x="182" y="116"/>
                      <a:pt x="165" y="101"/>
                    </a:cubicBezTo>
                    <a:close/>
                    <a:moveTo>
                      <a:pt x="146" y="87"/>
                    </a:moveTo>
                    <a:cubicBezTo>
                      <a:pt x="145" y="87"/>
                      <a:pt x="144" y="86"/>
                      <a:pt x="144" y="86"/>
                    </a:cubicBezTo>
                    <a:cubicBezTo>
                      <a:pt x="140" y="84"/>
                      <a:pt x="137" y="82"/>
                      <a:pt x="134" y="80"/>
                    </a:cubicBezTo>
                    <a:cubicBezTo>
                      <a:pt x="137" y="78"/>
                      <a:pt x="141" y="77"/>
                      <a:pt x="144" y="75"/>
                    </a:cubicBezTo>
                    <a:cubicBezTo>
                      <a:pt x="144" y="79"/>
                      <a:pt x="145" y="83"/>
                      <a:pt x="146" y="87"/>
                    </a:cubicBezTo>
                    <a:close/>
                    <a:moveTo>
                      <a:pt x="115" y="18"/>
                    </a:moveTo>
                    <a:cubicBezTo>
                      <a:pt x="116" y="18"/>
                      <a:pt x="116" y="18"/>
                      <a:pt x="117" y="18"/>
                    </a:cubicBezTo>
                    <a:cubicBezTo>
                      <a:pt x="117" y="18"/>
                      <a:pt x="117" y="18"/>
                      <a:pt x="117" y="18"/>
                    </a:cubicBezTo>
                    <a:cubicBezTo>
                      <a:pt x="117" y="18"/>
                      <a:pt x="118" y="18"/>
                      <a:pt x="118" y="18"/>
                    </a:cubicBezTo>
                    <a:cubicBezTo>
                      <a:pt x="118" y="18"/>
                      <a:pt x="118" y="18"/>
                      <a:pt x="118" y="18"/>
                    </a:cubicBezTo>
                    <a:cubicBezTo>
                      <a:pt x="119" y="18"/>
                      <a:pt x="119" y="19"/>
                      <a:pt x="119" y="19"/>
                    </a:cubicBezTo>
                    <a:cubicBezTo>
                      <a:pt x="120" y="19"/>
                      <a:pt x="120" y="19"/>
                      <a:pt x="120" y="19"/>
                    </a:cubicBezTo>
                    <a:cubicBezTo>
                      <a:pt x="120" y="19"/>
                      <a:pt x="120" y="19"/>
                      <a:pt x="121" y="20"/>
                    </a:cubicBezTo>
                    <a:cubicBezTo>
                      <a:pt x="121" y="20"/>
                      <a:pt x="121" y="20"/>
                      <a:pt x="121" y="20"/>
                    </a:cubicBezTo>
                    <a:cubicBezTo>
                      <a:pt x="122" y="20"/>
                      <a:pt x="122" y="20"/>
                      <a:pt x="122" y="21"/>
                    </a:cubicBezTo>
                    <a:cubicBezTo>
                      <a:pt x="122" y="21"/>
                      <a:pt x="122" y="21"/>
                      <a:pt x="123" y="21"/>
                    </a:cubicBezTo>
                    <a:cubicBezTo>
                      <a:pt x="123" y="21"/>
                      <a:pt x="123" y="22"/>
                      <a:pt x="124" y="22"/>
                    </a:cubicBezTo>
                    <a:cubicBezTo>
                      <a:pt x="124" y="22"/>
                      <a:pt x="124" y="22"/>
                      <a:pt x="124" y="23"/>
                    </a:cubicBezTo>
                    <a:cubicBezTo>
                      <a:pt x="124" y="23"/>
                      <a:pt x="125" y="23"/>
                      <a:pt x="125" y="24"/>
                    </a:cubicBezTo>
                    <a:cubicBezTo>
                      <a:pt x="125" y="24"/>
                      <a:pt x="125" y="24"/>
                      <a:pt x="125" y="24"/>
                    </a:cubicBezTo>
                    <a:cubicBezTo>
                      <a:pt x="126" y="25"/>
                      <a:pt x="126" y="25"/>
                      <a:pt x="126" y="26"/>
                    </a:cubicBezTo>
                    <a:cubicBezTo>
                      <a:pt x="127" y="26"/>
                      <a:pt x="127" y="26"/>
                      <a:pt x="127" y="26"/>
                    </a:cubicBezTo>
                    <a:cubicBezTo>
                      <a:pt x="127" y="27"/>
                      <a:pt x="128" y="27"/>
                      <a:pt x="128" y="28"/>
                    </a:cubicBezTo>
                    <a:cubicBezTo>
                      <a:pt x="128" y="28"/>
                      <a:pt x="128" y="28"/>
                      <a:pt x="128" y="28"/>
                    </a:cubicBezTo>
                    <a:cubicBezTo>
                      <a:pt x="129" y="29"/>
                      <a:pt x="129" y="30"/>
                      <a:pt x="129" y="30"/>
                    </a:cubicBezTo>
                    <a:cubicBezTo>
                      <a:pt x="129" y="30"/>
                      <a:pt x="129" y="31"/>
                      <a:pt x="130" y="31"/>
                    </a:cubicBezTo>
                    <a:cubicBezTo>
                      <a:pt x="130" y="31"/>
                      <a:pt x="130" y="32"/>
                      <a:pt x="131" y="33"/>
                    </a:cubicBezTo>
                    <a:cubicBezTo>
                      <a:pt x="131" y="33"/>
                      <a:pt x="131" y="33"/>
                      <a:pt x="131" y="33"/>
                    </a:cubicBezTo>
                    <a:cubicBezTo>
                      <a:pt x="131" y="34"/>
                      <a:pt x="132" y="35"/>
                      <a:pt x="132" y="36"/>
                    </a:cubicBezTo>
                    <a:cubicBezTo>
                      <a:pt x="132" y="36"/>
                      <a:pt x="132" y="36"/>
                      <a:pt x="132" y="36"/>
                    </a:cubicBezTo>
                    <a:cubicBezTo>
                      <a:pt x="133" y="37"/>
                      <a:pt x="133" y="38"/>
                      <a:pt x="134" y="39"/>
                    </a:cubicBezTo>
                    <a:cubicBezTo>
                      <a:pt x="134" y="39"/>
                      <a:pt x="134" y="39"/>
                      <a:pt x="134" y="39"/>
                    </a:cubicBezTo>
                    <a:cubicBezTo>
                      <a:pt x="134" y="40"/>
                      <a:pt x="134" y="41"/>
                      <a:pt x="135" y="42"/>
                    </a:cubicBezTo>
                    <a:cubicBezTo>
                      <a:pt x="135" y="42"/>
                      <a:pt x="135" y="42"/>
                      <a:pt x="135" y="42"/>
                    </a:cubicBezTo>
                    <a:cubicBezTo>
                      <a:pt x="135" y="43"/>
                      <a:pt x="136" y="45"/>
                      <a:pt x="136" y="46"/>
                    </a:cubicBezTo>
                    <a:cubicBezTo>
                      <a:pt x="136" y="46"/>
                      <a:pt x="136" y="46"/>
                      <a:pt x="136" y="46"/>
                    </a:cubicBezTo>
                    <a:cubicBezTo>
                      <a:pt x="137" y="47"/>
                      <a:pt x="137" y="48"/>
                      <a:pt x="137" y="50"/>
                    </a:cubicBezTo>
                    <a:cubicBezTo>
                      <a:pt x="138" y="52"/>
                      <a:pt x="139" y="55"/>
                      <a:pt x="140" y="58"/>
                    </a:cubicBezTo>
                    <a:cubicBezTo>
                      <a:pt x="132" y="61"/>
                      <a:pt x="124" y="65"/>
                      <a:pt x="116" y="69"/>
                    </a:cubicBezTo>
                    <a:cubicBezTo>
                      <a:pt x="108" y="64"/>
                      <a:pt x="99" y="60"/>
                      <a:pt x="91" y="57"/>
                    </a:cubicBezTo>
                    <a:cubicBezTo>
                      <a:pt x="98" y="32"/>
                      <a:pt x="108" y="18"/>
                      <a:pt x="115" y="18"/>
                    </a:cubicBezTo>
                    <a:close/>
                    <a:moveTo>
                      <a:pt x="25" y="66"/>
                    </a:moveTo>
                    <a:cubicBezTo>
                      <a:pt x="27" y="63"/>
                      <a:pt x="32" y="61"/>
                      <a:pt x="39" y="61"/>
                    </a:cubicBezTo>
                    <a:cubicBezTo>
                      <a:pt x="47" y="61"/>
                      <a:pt x="58" y="63"/>
                      <a:pt x="71" y="68"/>
                    </a:cubicBezTo>
                    <a:cubicBezTo>
                      <a:pt x="69" y="74"/>
                      <a:pt x="68" y="81"/>
                      <a:pt x="67" y="89"/>
                    </a:cubicBezTo>
                    <a:cubicBezTo>
                      <a:pt x="73" y="85"/>
                      <a:pt x="78" y="82"/>
                      <a:pt x="83" y="78"/>
                    </a:cubicBezTo>
                    <a:cubicBezTo>
                      <a:pt x="85" y="77"/>
                      <a:pt x="86" y="76"/>
                      <a:pt x="87" y="76"/>
                    </a:cubicBezTo>
                    <a:cubicBezTo>
                      <a:pt x="87" y="75"/>
                      <a:pt x="87" y="75"/>
                      <a:pt x="87" y="74"/>
                    </a:cubicBezTo>
                    <a:cubicBezTo>
                      <a:pt x="91" y="76"/>
                      <a:pt x="94" y="78"/>
                      <a:pt x="98" y="79"/>
                    </a:cubicBezTo>
                    <a:cubicBezTo>
                      <a:pt x="95" y="81"/>
                      <a:pt x="91" y="83"/>
                      <a:pt x="88" y="85"/>
                    </a:cubicBezTo>
                    <a:cubicBezTo>
                      <a:pt x="74" y="94"/>
                      <a:pt x="61" y="104"/>
                      <a:pt x="50" y="114"/>
                    </a:cubicBezTo>
                    <a:cubicBezTo>
                      <a:pt x="28" y="92"/>
                      <a:pt x="20" y="73"/>
                      <a:pt x="25" y="66"/>
                    </a:cubicBezTo>
                    <a:close/>
                    <a:moveTo>
                      <a:pt x="62" y="127"/>
                    </a:moveTo>
                    <a:cubicBezTo>
                      <a:pt x="73" y="118"/>
                      <a:pt x="85" y="108"/>
                      <a:pt x="98" y="100"/>
                    </a:cubicBezTo>
                    <a:cubicBezTo>
                      <a:pt x="104" y="96"/>
                      <a:pt x="110" y="92"/>
                      <a:pt x="116" y="89"/>
                    </a:cubicBezTo>
                    <a:cubicBezTo>
                      <a:pt x="122" y="93"/>
                      <a:pt x="128" y="96"/>
                      <a:pt x="134" y="100"/>
                    </a:cubicBezTo>
                    <a:cubicBezTo>
                      <a:pt x="139" y="104"/>
                      <a:pt x="143" y="107"/>
                      <a:pt x="148" y="110"/>
                    </a:cubicBezTo>
                    <a:cubicBezTo>
                      <a:pt x="148" y="116"/>
                      <a:pt x="148" y="121"/>
                      <a:pt x="148" y="127"/>
                    </a:cubicBezTo>
                    <a:cubicBezTo>
                      <a:pt x="148" y="147"/>
                      <a:pt x="146" y="164"/>
                      <a:pt x="144" y="179"/>
                    </a:cubicBezTo>
                    <a:cubicBezTo>
                      <a:pt x="144" y="180"/>
                      <a:pt x="144" y="180"/>
                      <a:pt x="144" y="180"/>
                    </a:cubicBezTo>
                    <a:cubicBezTo>
                      <a:pt x="129" y="174"/>
                      <a:pt x="113" y="165"/>
                      <a:pt x="97" y="154"/>
                    </a:cubicBezTo>
                    <a:cubicBezTo>
                      <a:pt x="84" y="145"/>
                      <a:pt x="72" y="136"/>
                      <a:pt x="62" y="127"/>
                    </a:cubicBezTo>
                    <a:close/>
                    <a:moveTo>
                      <a:pt x="206" y="189"/>
                    </a:moveTo>
                    <a:cubicBezTo>
                      <a:pt x="204" y="192"/>
                      <a:pt x="199" y="194"/>
                      <a:pt x="192" y="194"/>
                    </a:cubicBezTo>
                    <a:cubicBezTo>
                      <a:pt x="183" y="194"/>
                      <a:pt x="172" y="191"/>
                      <a:pt x="160" y="187"/>
                    </a:cubicBezTo>
                    <a:cubicBezTo>
                      <a:pt x="160" y="187"/>
                      <a:pt x="160" y="187"/>
                      <a:pt x="160" y="186"/>
                    </a:cubicBezTo>
                    <a:cubicBezTo>
                      <a:pt x="160" y="186"/>
                      <a:pt x="161" y="186"/>
                      <a:pt x="161" y="186"/>
                    </a:cubicBezTo>
                    <a:cubicBezTo>
                      <a:pt x="162" y="180"/>
                      <a:pt x="163" y="173"/>
                      <a:pt x="164" y="166"/>
                    </a:cubicBezTo>
                    <a:cubicBezTo>
                      <a:pt x="164" y="166"/>
                      <a:pt x="164" y="166"/>
                      <a:pt x="164" y="166"/>
                    </a:cubicBezTo>
                    <a:cubicBezTo>
                      <a:pt x="164" y="166"/>
                      <a:pt x="164" y="166"/>
                      <a:pt x="164" y="166"/>
                    </a:cubicBezTo>
                    <a:cubicBezTo>
                      <a:pt x="165" y="154"/>
                      <a:pt x="166" y="141"/>
                      <a:pt x="166" y="127"/>
                    </a:cubicBezTo>
                    <a:cubicBezTo>
                      <a:pt x="166" y="127"/>
                      <a:pt x="166" y="126"/>
                      <a:pt x="166" y="125"/>
                    </a:cubicBezTo>
                    <a:cubicBezTo>
                      <a:pt x="177" y="135"/>
                      <a:pt x="187" y="145"/>
                      <a:pt x="194" y="155"/>
                    </a:cubicBezTo>
                    <a:cubicBezTo>
                      <a:pt x="208" y="174"/>
                      <a:pt x="209" y="185"/>
                      <a:pt x="206" y="189"/>
                    </a:cubicBezTo>
                    <a:close/>
                    <a:moveTo>
                      <a:pt x="140" y="127"/>
                    </a:moveTo>
                    <a:cubicBezTo>
                      <a:pt x="140" y="141"/>
                      <a:pt x="129" y="152"/>
                      <a:pt x="115" y="152"/>
                    </a:cubicBezTo>
                    <a:cubicBezTo>
                      <a:pt x="102" y="152"/>
                      <a:pt x="91" y="141"/>
                      <a:pt x="91" y="127"/>
                    </a:cubicBezTo>
                    <a:cubicBezTo>
                      <a:pt x="91" y="114"/>
                      <a:pt x="102" y="102"/>
                      <a:pt x="115" y="102"/>
                    </a:cubicBezTo>
                    <a:cubicBezTo>
                      <a:pt x="129" y="102"/>
                      <a:pt x="140" y="114"/>
                      <a:pt x="140" y="1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33" name="Group 32"/>
          <p:cNvGrpSpPr/>
          <p:nvPr/>
        </p:nvGrpSpPr>
        <p:grpSpPr>
          <a:xfrm>
            <a:off x="5105782" y="4592436"/>
            <a:ext cx="872777" cy="785034"/>
            <a:chOff x="5160610" y="4763068"/>
            <a:chExt cx="954807" cy="946909"/>
          </a:xfrm>
        </p:grpSpPr>
        <p:sp>
          <p:nvSpPr>
            <p:cNvPr id="34" name="Rounded Rectangle 33"/>
            <p:cNvSpPr/>
            <p:nvPr/>
          </p:nvSpPr>
          <p:spPr>
            <a:xfrm>
              <a:off x="5160610" y="4763068"/>
              <a:ext cx="954807" cy="94690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5" name="SHAPE-20180511183847"/>
            <p:cNvGrpSpPr>
              <a:grpSpLocks noChangeAspect="1"/>
            </p:cNvGrpSpPr>
            <p:nvPr>
              <p:custDataLst>
                <p:tags r:id="rId1"/>
              </p:custDataLst>
            </p:nvPr>
          </p:nvGrpSpPr>
          <p:grpSpPr bwMode="auto">
            <a:xfrm>
              <a:off x="5242322" y="4911230"/>
              <a:ext cx="750979" cy="640080"/>
              <a:chOff x="2644" y="1872"/>
              <a:chExt cx="623" cy="531"/>
            </a:xfrm>
          </p:grpSpPr>
          <p:sp>
            <p:nvSpPr>
              <p:cNvPr id="36" name="AutoShape 3"/>
              <p:cNvSpPr>
                <a:spLocks noChangeAspect="1" noChangeArrowheads="1" noTextEdit="1"/>
              </p:cNvSpPr>
              <p:nvPr/>
            </p:nvSpPr>
            <p:spPr bwMode="auto">
              <a:xfrm>
                <a:off x="2644" y="1872"/>
                <a:ext cx="623"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5"/>
              <p:cNvSpPr>
                <a:spLocks noEditPoints="1"/>
              </p:cNvSpPr>
              <p:nvPr/>
            </p:nvSpPr>
            <p:spPr bwMode="auto">
              <a:xfrm>
                <a:off x="2639" y="1874"/>
                <a:ext cx="630" cy="527"/>
              </a:xfrm>
              <a:custGeom>
                <a:avLst/>
                <a:gdLst>
                  <a:gd name="T0" fmla="*/ 78 w 264"/>
                  <a:gd name="T1" fmla="*/ 113 h 220"/>
                  <a:gd name="T2" fmla="*/ 154 w 264"/>
                  <a:gd name="T3" fmla="*/ 109 h 220"/>
                  <a:gd name="T4" fmla="*/ 136 w 264"/>
                  <a:gd name="T5" fmla="*/ 138 h 220"/>
                  <a:gd name="T6" fmla="*/ 128 w 264"/>
                  <a:gd name="T7" fmla="*/ 154 h 220"/>
                  <a:gd name="T8" fmla="*/ 102 w 264"/>
                  <a:gd name="T9" fmla="*/ 147 h 220"/>
                  <a:gd name="T10" fmla="*/ 82 w 264"/>
                  <a:gd name="T11" fmla="*/ 159 h 220"/>
                  <a:gd name="T12" fmla="*/ 58 w 264"/>
                  <a:gd name="T13" fmla="*/ 154 h 220"/>
                  <a:gd name="T14" fmla="*/ 43 w 264"/>
                  <a:gd name="T15" fmla="*/ 135 h 220"/>
                  <a:gd name="T16" fmla="*/ 17 w 264"/>
                  <a:gd name="T17" fmla="*/ 133 h 220"/>
                  <a:gd name="T18" fmla="*/ 16 w 264"/>
                  <a:gd name="T19" fmla="*/ 114 h 220"/>
                  <a:gd name="T20" fmla="*/ 9 w 264"/>
                  <a:gd name="T21" fmla="*/ 81 h 220"/>
                  <a:gd name="T22" fmla="*/ 3 w 264"/>
                  <a:gd name="T23" fmla="*/ 64 h 220"/>
                  <a:gd name="T24" fmla="*/ 26 w 264"/>
                  <a:gd name="T25" fmla="*/ 51 h 220"/>
                  <a:gd name="T26" fmla="*/ 32 w 264"/>
                  <a:gd name="T27" fmla="*/ 28 h 220"/>
                  <a:gd name="T28" fmla="*/ 52 w 264"/>
                  <a:gd name="T29" fmla="*/ 14 h 220"/>
                  <a:gd name="T30" fmla="*/ 76 w 264"/>
                  <a:gd name="T31" fmla="*/ 17 h 220"/>
                  <a:gd name="T32" fmla="*/ 96 w 264"/>
                  <a:gd name="T33" fmla="*/ 0 h 220"/>
                  <a:gd name="T34" fmla="*/ 110 w 264"/>
                  <a:gd name="T35" fmla="*/ 13 h 220"/>
                  <a:gd name="T36" fmla="*/ 139 w 264"/>
                  <a:gd name="T37" fmla="*/ 31 h 220"/>
                  <a:gd name="T38" fmla="*/ 155 w 264"/>
                  <a:gd name="T39" fmla="*/ 39 h 220"/>
                  <a:gd name="T40" fmla="*/ 148 w 264"/>
                  <a:gd name="T41" fmla="*/ 65 h 220"/>
                  <a:gd name="T42" fmla="*/ 160 w 264"/>
                  <a:gd name="T43" fmla="*/ 85 h 220"/>
                  <a:gd name="T44" fmla="*/ 155 w 264"/>
                  <a:gd name="T45" fmla="*/ 109 h 220"/>
                  <a:gd name="T46" fmla="*/ 192 w 264"/>
                  <a:gd name="T47" fmla="*/ 179 h 220"/>
                  <a:gd name="T48" fmla="*/ 182 w 264"/>
                  <a:gd name="T49" fmla="*/ 148 h 220"/>
                  <a:gd name="T50" fmla="*/ 243 w 264"/>
                  <a:gd name="T51" fmla="*/ 130 h 220"/>
                  <a:gd name="T52" fmla="*/ 261 w 264"/>
                  <a:gd name="T53" fmla="*/ 137 h 220"/>
                  <a:gd name="T54" fmla="*/ 258 w 264"/>
                  <a:gd name="T55" fmla="*/ 150 h 220"/>
                  <a:gd name="T56" fmla="*/ 256 w 264"/>
                  <a:gd name="T57" fmla="*/ 176 h 220"/>
                  <a:gd name="T58" fmla="*/ 257 w 264"/>
                  <a:gd name="T59" fmla="*/ 190 h 220"/>
                  <a:gd name="T60" fmla="*/ 237 w 264"/>
                  <a:gd name="T61" fmla="*/ 194 h 220"/>
                  <a:gd name="T62" fmla="*/ 228 w 264"/>
                  <a:gd name="T63" fmla="*/ 209 h 220"/>
                  <a:gd name="T64" fmla="*/ 211 w 264"/>
                  <a:gd name="T65" fmla="*/ 215 h 220"/>
                  <a:gd name="T66" fmla="*/ 194 w 264"/>
                  <a:gd name="T67" fmla="*/ 208 h 220"/>
                  <a:gd name="T68" fmla="*/ 176 w 264"/>
                  <a:gd name="T69" fmla="*/ 216 h 220"/>
                  <a:gd name="T70" fmla="*/ 169 w 264"/>
                  <a:gd name="T71" fmla="*/ 204 h 220"/>
                  <a:gd name="T72" fmla="*/ 152 w 264"/>
                  <a:gd name="T73" fmla="*/ 185 h 220"/>
                  <a:gd name="T74" fmla="*/ 142 w 264"/>
                  <a:gd name="T75" fmla="*/ 175 h 220"/>
                  <a:gd name="T76" fmla="*/ 152 w 264"/>
                  <a:gd name="T77" fmla="*/ 159 h 220"/>
                  <a:gd name="T78" fmla="*/ 148 w 264"/>
                  <a:gd name="T79" fmla="*/ 141 h 220"/>
                  <a:gd name="T80" fmla="*/ 156 w 264"/>
                  <a:gd name="T81" fmla="*/ 125 h 220"/>
                  <a:gd name="T82" fmla="*/ 173 w 264"/>
                  <a:gd name="T83" fmla="*/ 118 h 220"/>
                  <a:gd name="T84" fmla="*/ 180 w 264"/>
                  <a:gd name="T85" fmla="*/ 100 h 220"/>
                  <a:gd name="T86" fmla="*/ 194 w 264"/>
                  <a:gd name="T87" fmla="*/ 103 h 220"/>
                  <a:gd name="T88" fmla="*/ 219 w 264"/>
                  <a:gd name="T89" fmla="*/ 105 h 220"/>
                  <a:gd name="T90" fmla="*/ 233 w 264"/>
                  <a:gd name="T91" fmla="*/ 10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220">
                    <a:moveTo>
                      <a:pt x="90" y="53"/>
                    </a:moveTo>
                    <a:cubicBezTo>
                      <a:pt x="73" y="50"/>
                      <a:pt x="57" y="61"/>
                      <a:pt x="54" y="77"/>
                    </a:cubicBezTo>
                    <a:cubicBezTo>
                      <a:pt x="51" y="94"/>
                      <a:pt x="62" y="109"/>
                      <a:pt x="78" y="113"/>
                    </a:cubicBezTo>
                    <a:cubicBezTo>
                      <a:pt x="95" y="116"/>
                      <a:pt x="110" y="105"/>
                      <a:pt x="114" y="89"/>
                    </a:cubicBezTo>
                    <a:cubicBezTo>
                      <a:pt x="117" y="72"/>
                      <a:pt x="106" y="57"/>
                      <a:pt x="90" y="53"/>
                    </a:cubicBezTo>
                    <a:close/>
                    <a:moveTo>
                      <a:pt x="154" y="109"/>
                    </a:moveTo>
                    <a:cubicBezTo>
                      <a:pt x="150" y="108"/>
                      <a:pt x="144" y="111"/>
                      <a:pt x="142" y="115"/>
                    </a:cubicBezTo>
                    <a:cubicBezTo>
                      <a:pt x="136" y="124"/>
                      <a:pt x="136" y="124"/>
                      <a:pt x="136" y="124"/>
                    </a:cubicBezTo>
                    <a:cubicBezTo>
                      <a:pt x="133" y="127"/>
                      <a:pt x="133" y="134"/>
                      <a:pt x="136" y="138"/>
                    </a:cubicBezTo>
                    <a:cubicBezTo>
                      <a:pt x="136" y="138"/>
                      <a:pt x="136" y="138"/>
                      <a:pt x="136" y="138"/>
                    </a:cubicBezTo>
                    <a:cubicBezTo>
                      <a:pt x="139" y="142"/>
                      <a:pt x="138" y="147"/>
                      <a:pt x="134" y="150"/>
                    </a:cubicBezTo>
                    <a:cubicBezTo>
                      <a:pt x="128" y="154"/>
                      <a:pt x="128" y="154"/>
                      <a:pt x="128" y="154"/>
                    </a:cubicBezTo>
                    <a:cubicBezTo>
                      <a:pt x="124" y="157"/>
                      <a:pt x="118" y="156"/>
                      <a:pt x="116" y="152"/>
                    </a:cubicBezTo>
                    <a:cubicBezTo>
                      <a:pt x="115" y="151"/>
                      <a:pt x="115" y="151"/>
                      <a:pt x="115" y="151"/>
                    </a:cubicBezTo>
                    <a:cubicBezTo>
                      <a:pt x="113" y="147"/>
                      <a:pt x="107" y="145"/>
                      <a:pt x="102" y="147"/>
                    </a:cubicBezTo>
                    <a:cubicBezTo>
                      <a:pt x="92" y="149"/>
                      <a:pt x="92" y="149"/>
                      <a:pt x="92" y="149"/>
                    </a:cubicBezTo>
                    <a:cubicBezTo>
                      <a:pt x="87" y="149"/>
                      <a:pt x="83" y="153"/>
                      <a:pt x="82" y="158"/>
                    </a:cubicBezTo>
                    <a:cubicBezTo>
                      <a:pt x="82" y="159"/>
                      <a:pt x="82" y="159"/>
                      <a:pt x="82" y="159"/>
                    </a:cubicBezTo>
                    <a:cubicBezTo>
                      <a:pt x="81" y="163"/>
                      <a:pt x="76" y="166"/>
                      <a:pt x="72" y="166"/>
                    </a:cubicBezTo>
                    <a:cubicBezTo>
                      <a:pt x="64" y="164"/>
                      <a:pt x="64" y="164"/>
                      <a:pt x="64" y="164"/>
                    </a:cubicBezTo>
                    <a:cubicBezTo>
                      <a:pt x="60" y="163"/>
                      <a:pt x="57" y="159"/>
                      <a:pt x="58" y="154"/>
                    </a:cubicBezTo>
                    <a:cubicBezTo>
                      <a:pt x="58" y="153"/>
                      <a:pt x="58" y="153"/>
                      <a:pt x="58" y="153"/>
                    </a:cubicBezTo>
                    <a:cubicBezTo>
                      <a:pt x="59" y="149"/>
                      <a:pt x="56" y="143"/>
                      <a:pt x="52" y="141"/>
                    </a:cubicBezTo>
                    <a:cubicBezTo>
                      <a:pt x="43" y="135"/>
                      <a:pt x="43" y="135"/>
                      <a:pt x="43" y="135"/>
                    </a:cubicBezTo>
                    <a:cubicBezTo>
                      <a:pt x="39" y="132"/>
                      <a:pt x="33" y="132"/>
                      <a:pt x="29" y="135"/>
                    </a:cubicBezTo>
                    <a:cubicBezTo>
                      <a:pt x="29" y="135"/>
                      <a:pt x="29" y="135"/>
                      <a:pt x="29" y="135"/>
                    </a:cubicBezTo>
                    <a:cubicBezTo>
                      <a:pt x="25" y="138"/>
                      <a:pt x="19" y="137"/>
                      <a:pt x="17" y="133"/>
                    </a:cubicBezTo>
                    <a:cubicBezTo>
                      <a:pt x="13" y="127"/>
                      <a:pt x="13" y="127"/>
                      <a:pt x="13" y="127"/>
                    </a:cubicBezTo>
                    <a:cubicBezTo>
                      <a:pt x="10" y="123"/>
                      <a:pt x="11" y="117"/>
                      <a:pt x="15" y="115"/>
                    </a:cubicBezTo>
                    <a:cubicBezTo>
                      <a:pt x="16" y="114"/>
                      <a:pt x="16" y="114"/>
                      <a:pt x="16" y="114"/>
                    </a:cubicBezTo>
                    <a:cubicBezTo>
                      <a:pt x="20" y="112"/>
                      <a:pt x="22" y="106"/>
                      <a:pt x="20" y="101"/>
                    </a:cubicBezTo>
                    <a:cubicBezTo>
                      <a:pt x="18" y="91"/>
                      <a:pt x="18" y="91"/>
                      <a:pt x="18" y="91"/>
                    </a:cubicBezTo>
                    <a:cubicBezTo>
                      <a:pt x="18" y="86"/>
                      <a:pt x="13" y="82"/>
                      <a:pt x="9" y="81"/>
                    </a:cubicBezTo>
                    <a:cubicBezTo>
                      <a:pt x="8" y="81"/>
                      <a:pt x="8" y="81"/>
                      <a:pt x="8" y="81"/>
                    </a:cubicBezTo>
                    <a:cubicBezTo>
                      <a:pt x="4" y="80"/>
                      <a:pt x="0" y="75"/>
                      <a:pt x="1" y="71"/>
                    </a:cubicBezTo>
                    <a:cubicBezTo>
                      <a:pt x="3" y="64"/>
                      <a:pt x="3" y="64"/>
                      <a:pt x="3" y="64"/>
                    </a:cubicBezTo>
                    <a:cubicBezTo>
                      <a:pt x="4" y="59"/>
                      <a:pt x="8" y="56"/>
                      <a:pt x="13" y="57"/>
                    </a:cubicBezTo>
                    <a:cubicBezTo>
                      <a:pt x="14" y="57"/>
                      <a:pt x="14" y="57"/>
                      <a:pt x="14" y="57"/>
                    </a:cubicBezTo>
                    <a:cubicBezTo>
                      <a:pt x="18" y="58"/>
                      <a:pt x="24" y="55"/>
                      <a:pt x="26" y="51"/>
                    </a:cubicBezTo>
                    <a:cubicBezTo>
                      <a:pt x="32" y="42"/>
                      <a:pt x="32" y="42"/>
                      <a:pt x="32" y="42"/>
                    </a:cubicBezTo>
                    <a:cubicBezTo>
                      <a:pt x="35" y="39"/>
                      <a:pt x="35" y="32"/>
                      <a:pt x="32" y="28"/>
                    </a:cubicBezTo>
                    <a:cubicBezTo>
                      <a:pt x="32" y="28"/>
                      <a:pt x="32" y="28"/>
                      <a:pt x="32" y="28"/>
                    </a:cubicBezTo>
                    <a:cubicBezTo>
                      <a:pt x="29" y="24"/>
                      <a:pt x="30" y="19"/>
                      <a:pt x="34" y="16"/>
                    </a:cubicBezTo>
                    <a:cubicBezTo>
                      <a:pt x="40" y="12"/>
                      <a:pt x="40" y="12"/>
                      <a:pt x="40" y="12"/>
                    </a:cubicBezTo>
                    <a:cubicBezTo>
                      <a:pt x="44" y="9"/>
                      <a:pt x="50" y="10"/>
                      <a:pt x="52" y="14"/>
                    </a:cubicBezTo>
                    <a:cubicBezTo>
                      <a:pt x="53" y="15"/>
                      <a:pt x="53" y="15"/>
                      <a:pt x="53" y="15"/>
                    </a:cubicBezTo>
                    <a:cubicBezTo>
                      <a:pt x="55" y="19"/>
                      <a:pt x="61" y="21"/>
                      <a:pt x="66" y="19"/>
                    </a:cubicBezTo>
                    <a:cubicBezTo>
                      <a:pt x="76" y="17"/>
                      <a:pt x="76" y="17"/>
                      <a:pt x="76" y="17"/>
                    </a:cubicBezTo>
                    <a:cubicBezTo>
                      <a:pt x="81" y="17"/>
                      <a:pt x="85" y="13"/>
                      <a:pt x="86" y="8"/>
                    </a:cubicBezTo>
                    <a:cubicBezTo>
                      <a:pt x="86" y="7"/>
                      <a:pt x="86" y="7"/>
                      <a:pt x="86" y="7"/>
                    </a:cubicBezTo>
                    <a:cubicBezTo>
                      <a:pt x="87" y="3"/>
                      <a:pt x="92" y="0"/>
                      <a:pt x="96" y="0"/>
                    </a:cubicBezTo>
                    <a:cubicBezTo>
                      <a:pt x="103" y="2"/>
                      <a:pt x="103" y="2"/>
                      <a:pt x="103" y="2"/>
                    </a:cubicBezTo>
                    <a:cubicBezTo>
                      <a:pt x="108" y="3"/>
                      <a:pt x="111" y="7"/>
                      <a:pt x="110" y="12"/>
                    </a:cubicBezTo>
                    <a:cubicBezTo>
                      <a:pt x="110" y="13"/>
                      <a:pt x="110" y="13"/>
                      <a:pt x="110" y="13"/>
                    </a:cubicBezTo>
                    <a:cubicBezTo>
                      <a:pt x="109" y="17"/>
                      <a:pt x="112" y="23"/>
                      <a:pt x="116" y="25"/>
                    </a:cubicBezTo>
                    <a:cubicBezTo>
                      <a:pt x="125" y="31"/>
                      <a:pt x="125" y="31"/>
                      <a:pt x="125" y="31"/>
                    </a:cubicBezTo>
                    <a:cubicBezTo>
                      <a:pt x="128" y="34"/>
                      <a:pt x="135" y="34"/>
                      <a:pt x="139" y="31"/>
                    </a:cubicBezTo>
                    <a:cubicBezTo>
                      <a:pt x="139" y="31"/>
                      <a:pt x="139" y="31"/>
                      <a:pt x="139" y="31"/>
                    </a:cubicBezTo>
                    <a:cubicBezTo>
                      <a:pt x="143" y="28"/>
                      <a:pt x="148" y="29"/>
                      <a:pt x="151" y="33"/>
                    </a:cubicBezTo>
                    <a:cubicBezTo>
                      <a:pt x="155" y="39"/>
                      <a:pt x="155" y="39"/>
                      <a:pt x="155" y="39"/>
                    </a:cubicBezTo>
                    <a:cubicBezTo>
                      <a:pt x="158" y="43"/>
                      <a:pt x="157" y="49"/>
                      <a:pt x="153" y="51"/>
                    </a:cubicBezTo>
                    <a:cubicBezTo>
                      <a:pt x="152" y="52"/>
                      <a:pt x="152" y="52"/>
                      <a:pt x="152" y="52"/>
                    </a:cubicBezTo>
                    <a:cubicBezTo>
                      <a:pt x="148" y="54"/>
                      <a:pt x="146" y="60"/>
                      <a:pt x="148" y="65"/>
                    </a:cubicBezTo>
                    <a:cubicBezTo>
                      <a:pt x="150" y="75"/>
                      <a:pt x="150" y="75"/>
                      <a:pt x="150" y="75"/>
                    </a:cubicBezTo>
                    <a:cubicBezTo>
                      <a:pt x="150" y="80"/>
                      <a:pt x="154" y="84"/>
                      <a:pt x="159" y="85"/>
                    </a:cubicBezTo>
                    <a:cubicBezTo>
                      <a:pt x="160" y="85"/>
                      <a:pt x="160" y="85"/>
                      <a:pt x="160" y="85"/>
                    </a:cubicBezTo>
                    <a:cubicBezTo>
                      <a:pt x="164" y="86"/>
                      <a:pt x="167" y="91"/>
                      <a:pt x="166" y="95"/>
                    </a:cubicBezTo>
                    <a:cubicBezTo>
                      <a:pt x="165" y="102"/>
                      <a:pt x="165" y="102"/>
                      <a:pt x="165" y="102"/>
                    </a:cubicBezTo>
                    <a:cubicBezTo>
                      <a:pt x="164" y="107"/>
                      <a:pt x="160" y="110"/>
                      <a:pt x="155" y="109"/>
                    </a:cubicBezTo>
                    <a:lnTo>
                      <a:pt x="154" y="109"/>
                    </a:lnTo>
                    <a:close/>
                    <a:moveTo>
                      <a:pt x="182" y="148"/>
                    </a:moveTo>
                    <a:cubicBezTo>
                      <a:pt x="176" y="160"/>
                      <a:pt x="181" y="173"/>
                      <a:pt x="192" y="179"/>
                    </a:cubicBezTo>
                    <a:cubicBezTo>
                      <a:pt x="203" y="185"/>
                      <a:pt x="217" y="180"/>
                      <a:pt x="222" y="169"/>
                    </a:cubicBezTo>
                    <a:cubicBezTo>
                      <a:pt x="228" y="158"/>
                      <a:pt x="224" y="144"/>
                      <a:pt x="213" y="139"/>
                    </a:cubicBezTo>
                    <a:cubicBezTo>
                      <a:pt x="201" y="133"/>
                      <a:pt x="188" y="137"/>
                      <a:pt x="182" y="148"/>
                    </a:cubicBezTo>
                    <a:close/>
                    <a:moveTo>
                      <a:pt x="236" y="113"/>
                    </a:moveTo>
                    <a:cubicBezTo>
                      <a:pt x="234" y="117"/>
                      <a:pt x="235" y="121"/>
                      <a:pt x="238" y="124"/>
                    </a:cubicBezTo>
                    <a:cubicBezTo>
                      <a:pt x="243" y="130"/>
                      <a:pt x="243" y="130"/>
                      <a:pt x="243" y="130"/>
                    </a:cubicBezTo>
                    <a:cubicBezTo>
                      <a:pt x="245" y="133"/>
                      <a:pt x="249" y="134"/>
                      <a:pt x="252" y="133"/>
                    </a:cubicBezTo>
                    <a:cubicBezTo>
                      <a:pt x="253" y="133"/>
                      <a:pt x="253" y="133"/>
                      <a:pt x="253" y="133"/>
                    </a:cubicBezTo>
                    <a:cubicBezTo>
                      <a:pt x="256" y="132"/>
                      <a:pt x="260" y="134"/>
                      <a:pt x="261" y="137"/>
                    </a:cubicBezTo>
                    <a:cubicBezTo>
                      <a:pt x="263" y="142"/>
                      <a:pt x="263" y="142"/>
                      <a:pt x="263" y="142"/>
                    </a:cubicBezTo>
                    <a:cubicBezTo>
                      <a:pt x="264" y="146"/>
                      <a:pt x="262" y="149"/>
                      <a:pt x="258" y="150"/>
                    </a:cubicBezTo>
                    <a:cubicBezTo>
                      <a:pt x="258" y="150"/>
                      <a:pt x="258" y="150"/>
                      <a:pt x="258" y="150"/>
                    </a:cubicBezTo>
                    <a:cubicBezTo>
                      <a:pt x="255" y="152"/>
                      <a:pt x="252" y="155"/>
                      <a:pt x="252" y="159"/>
                    </a:cubicBezTo>
                    <a:cubicBezTo>
                      <a:pt x="251" y="167"/>
                      <a:pt x="251" y="167"/>
                      <a:pt x="251" y="167"/>
                    </a:cubicBezTo>
                    <a:cubicBezTo>
                      <a:pt x="251" y="170"/>
                      <a:pt x="253" y="174"/>
                      <a:pt x="256" y="176"/>
                    </a:cubicBezTo>
                    <a:cubicBezTo>
                      <a:pt x="256" y="176"/>
                      <a:pt x="256" y="176"/>
                      <a:pt x="256" y="176"/>
                    </a:cubicBezTo>
                    <a:cubicBezTo>
                      <a:pt x="260" y="178"/>
                      <a:pt x="261" y="182"/>
                      <a:pt x="259" y="185"/>
                    </a:cubicBezTo>
                    <a:cubicBezTo>
                      <a:pt x="257" y="190"/>
                      <a:pt x="257" y="190"/>
                      <a:pt x="257" y="190"/>
                    </a:cubicBezTo>
                    <a:cubicBezTo>
                      <a:pt x="255" y="193"/>
                      <a:pt x="251" y="194"/>
                      <a:pt x="248" y="193"/>
                    </a:cubicBezTo>
                    <a:cubicBezTo>
                      <a:pt x="248" y="192"/>
                      <a:pt x="248" y="192"/>
                      <a:pt x="248" y="192"/>
                    </a:cubicBezTo>
                    <a:cubicBezTo>
                      <a:pt x="244" y="191"/>
                      <a:pt x="240" y="192"/>
                      <a:pt x="237" y="194"/>
                    </a:cubicBezTo>
                    <a:cubicBezTo>
                      <a:pt x="231" y="199"/>
                      <a:pt x="231" y="199"/>
                      <a:pt x="231" y="199"/>
                    </a:cubicBezTo>
                    <a:cubicBezTo>
                      <a:pt x="228" y="201"/>
                      <a:pt x="227" y="206"/>
                      <a:pt x="228" y="209"/>
                    </a:cubicBezTo>
                    <a:cubicBezTo>
                      <a:pt x="228" y="209"/>
                      <a:pt x="228" y="209"/>
                      <a:pt x="228" y="209"/>
                    </a:cubicBezTo>
                    <a:cubicBezTo>
                      <a:pt x="229" y="213"/>
                      <a:pt x="227" y="216"/>
                      <a:pt x="224" y="218"/>
                    </a:cubicBezTo>
                    <a:cubicBezTo>
                      <a:pt x="219" y="219"/>
                      <a:pt x="219" y="219"/>
                      <a:pt x="219" y="219"/>
                    </a:cubicBezTo>
                    <a:cubicBezTo>
                      <a:pt x="215" y="220"/>
                      <a:pt x="212" y="218"/>
                      <a:pt x="211" y="215"/>
                    </a:cubicBezTo>
                    <a:cubicBezTo>
                      <a:pt x="211" y="215"/>
                      <a:pt x="211" y="215"/>
                      <a:pt x="211" y="215"/>
                    </a:cubicBezTo>
                    <a:cubicBezTo>
                      <a:pt x="209" y="211"/>
                      <a:pt x="206" y="208"/>
                      <a:pt x="202" y="209"/>
                    </a:cubicBezTo>
                    <a:cubicBezTo>
                      <a:pt x="194" y="208"/>
                      <a:pt x="194" y="208"/>
                      <a:pt x="194" y="208"/>
                    </a:cubicBezTo>
                    <a:cubicBezTo>
                      <a:pt x="191" y="207"/>
                      <a:pt x="187" y="209"/>
                      <a:pt x="185" y="212"/>
                    </a:cubicBezTo>
                    <a:cubicBezTo>
                      <a:pt x="185" y="213"/>
                      <a:pt x="185" y="213"/>
                      <a:pt x="185" y="213"/>
                    </a:cubicBezTo>
                    <a:cubicBezTo>
                      <a:pt x="183" y="216"/>
                      <a:pt x="179" y="217"/>
                      <a:pt x="176" y="216"/>
                    </a:cubicBezTo>
                    <a:cubicBezTo>
                      <a:pt x="171" y="213"/>
                      <a:pt x="171" y="213"/>
                      <a:pt x="171" y="213"/>
                    </a:cubicBezTo>
                    <a:cubicBezTo>
                      <a:pt x="168" y="212"/>
                      <a:pt x="167" y="208"/>
                      <a:pt x="168" y="205"/>
                    </a:cubicBezTo>
                    <a:cubicBezTo>
                      <a:pt x="169" y="204"/>
                      <a:pt x="169" y="204"/>
                      <a:pt x="169" y="204"/>
                    </a:cubicBezTo>
                    <a:cubicBezTo>
                      <a:pt x="170" y="201"/>
                      <a:pt x="170" y="196"/>
                      <a:pt x="167" y="194"/>
                    </a:cubicBezTo>
                    <a:cubicBezTo>
                      <a:pt x="162" y="188"/>
                      <a:pt x="162" y="188"/>
                      <a:pt x="162" y="188"/>
                    </a:cubicBezTo>
                    <a:cubicBezTo>
                      <a:pt x="160" y="185"/>
                      <a:pt x="155" y="184"/>
                      <a:pt x="152" y="185"/>
                    </a:cubicBezTo>
                    <a:cubicBezTo>
                      <a:pt x="152" y="185"/>
                      <a:pt x="152" y="185"/>
                      <a:pt x="152" y="185"/>
                    </a:cubicBezTo>
                    <a:cubicBezTo>
                      <a:pt x="148" y="186"/>
                      <a:pt x="145" y="184"/>
                      <a:pt x="144" y="181"/>
                    </a:cubicBezTo>
                    <a:cubicBezTo>
                      <a:pt x="142" y="175"/>
                      <a:pt x="142" y="175"/>
                      <a:pt x="142" y="175"/>
                    </a:cubicBezTo>
                    <a:cubicBezTo>
                      <a:pt x="141" y="172"/>
                      <a:pt x="143" y="168"/>
                      <a:pt x="146" y="167"/>
                    </a:cubicBezTo>
                    <a:cubicBezTo>
                      <a:pt x="146" y="167"/>
                      <a:pt x="146" y="167"/>
                      <a:pt x="146" y="167"/>
                    </a:cubicBezTo>
                    <a:cubicBezTo>
                      <a:pt x="150" y="166"/>
                      <a:pt x="153" y="162"/>
                      <a:pt x="152" y="159"/>
                    </a:cubicBezTo>
                    <a:cubicBezTo>
                      <a:pt x="153" y="151"/>
                      <a:pt x="153" y="151"/>
                      <a:pt x="153" y="151"/>
                    </a:cubicBezTo>
                    <a:cubicBezTo>
                      <a:pt x="154" y="147"/>
                      <a:pt x="152" y="143"/>
                      <a:pt x="149" y="142"/>
                    </a:cubicBezTo>
                    <a:cubicBezTo>
                      <a:pt x="148" y="141"/>
                      <a:pt x="148" y="141"/>
                      <a:pt x="148" y="141"/>
                    </a:cubicBezTo>
                    <a:cubicBezTo>
                      <a:pt x="145" y="140"/>
                      <a:pt x="144" y="136"/>
                      <a:pt x="145" y="133"/>
                    </a:cubicBezTo>
                    <a:cubicBezTo>
                      <a:pt x="148" y="128"/>
                      <a:pt x="148" y="128"/>
                      <a:pt x="148" y="128"/>
                    </a:cubicBezTo>
                    <a:cubicBezTo>
                      <a:pt x="149" y="125"/>
                      <a:pt x="153" y="123"/>
                      <a:pt x="156" y="125"/>
                    </a:cubicBezTo>
                    <a:cubicBezTo>
                      <a:pt x="157" y="125"/>
                      <a:pt x="157" y="125"/>
                      <a:pt x="157" y="125"/>
                    </a:cubicBezTo>
                    <a:cubicBezTo>
                      <a:pt x="160" y="127"/>
                      <a:pt x="165" y="126"/>
                      <a:pt x="167" y="124"/>
                    </a:cubicBezTo>
                    <a:cubicBezTo>
                      <a:pt x="173" y="118"/>
                      <a:pt x="173" y="118"/>
                      <a:pt x="173" y="118"/>
                    </a:cubicBezTo>
                    <a:cubicBezTo>
                      <a:pt x="176" y="116"/>
                      <a:pt x="178" y="112"/>
                      <a:pt x="176" y="109"/>
                    </a:cubicBezTo>
                    <a:cubicBezTo>
                      <a:pt x="176" y="108"/>
                      <a:pt x="176" y="108"/>
                      <a:pt x="176" y="108"/>
                    </a:cubicBezTo>
                    <a:cubicBezTo>
                      <a:pt x="175" y="105"/>
                      <a:pt x="177" y="101"/>
                      <a:pt x="180" y="100"/>
                    </a:cubicBezTo>
                    <a:cubicBezTo>
                      <a:pt x="186" y="98"/>
                      <a:pt x="186" y="98"/>
                      <a:pt x="186" y="98"/>
                    </a:cubicBezTo>
                    <a:cubicBezTo>
                      <a:pt x="189" y="97"/>
                      <a:pt x="193" y="99"/>
                      <a:pt x="194" y="103"/>
                    </a:cubicBezTo>
                    <a:cubicBezTo>
                      <a:pt x="194" y="103"/>
                      <a:pt x="194" y="103"/>
                      <a:pt x="194" y="103"/>
                    </a:cubicBezTo>
                    <a:cubicBezTo>
                      <a:pt x="195" y="106"/>
                      <a:pt x="199" y="109"/>
                      <a:pt x="202" y="109"/>
                    </a:cubicBezTo>
                    <a:cubicBezTo>
                      <a:pt x="210" y="110"/>
                      <a:pt x="210" y="110"/>
                      <a:pt x="210" y="110"/>
                    </a:cubicBezTo>
                    <a:cubicBezTo>
                      <a:pt x="214" y="110"/>
                      <a:pt x="218" y="108"/>
                      <a:pt x="219" y="105"/>
                    </a:cubicBezTo>
                    <a:cubicBezTo>
                      <a:pt x="220" y="105"/>
                      <a:pt x="220" y="105"/>
                      <a:pt x="220" y="105"/>
                    </a:cubicBezTo>
                    <a:cubicBezTo>
                      <a:pt x="221" y="101"/>
                      <a:pt x="225" y="100"/>
                      <a:pt x="228" y="102"/>
                    </a:cubicBezTo>
                    <a:cubicBezTo>
                      <a:pt x="233" y="104"/>
                      <a:pt x="233" y="104"/>
                      <a:pt x="233" y="104"/>
                    </a:cubicBezTo>
                    <a:cubicBezTo>
                      <a:pt x="236" y="106"/>
                      <a:pt x="238" y="110"/>
                      <a:pt x="236" y="1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38" name="Group 37"/>
          <p:cNvGrpSpPr/>
          <p:nvPr/>
        </p:nvGrpSpPr>
        <p:grpSpPr>
          <a:xfrm>
            <a:off x="7524895" y="4595212"/>
            <a:ext cx="834106" cy="782257"/>
            <a:chOff x="7477617" y="4763068"/>
            <a:chExt cx="954807" cy="881280"/>
          </a:xfrm>
        </p:grpSpPr>
        <p:sp>
          <p:nvSpPr>
            <p:cNvPr id="39" name="Rounded Rectangle 38"/>
            <p:cNvSpPr/>
            <p:nvPr/>
          </p:nvSpPr>
          <p:spPr>
            <a:xfrm>
              <a:off x="7477617" y="4763068"/>
              <a:ext cx="954807" cy="88128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0" name="Group 8"/>
            <p:cNvGrpSpPr>
              <a:grpSpLocks noChangeAspect="1"/>
            </p:cNvGrpSpPr>
            <p:nvPr/>
          </p:nvGrpSpPr>
          <p:grpSpPr bwMode="auto">
            <a:xfrm>
              <a:off x="7667625" y="4911725"/>
              <a:ext cx="547688" cy="639763"/>
              <a:chOff x="4830" y="3094"/>
              <a:chExt cx="345" cy="403"/>
            </a:xfrm>
          </p:grpSpPr>
          <p:sp>
            <p:nvSpPr>
              <p:cNvPr id="41" name="AutoShape 7"/>
              <p:cNvSpPr>
                <a:spLocks noChangeAspect="1" noChangeArrowheads="1" noTextEdit="1"/>
              </p:cNvSpPr>
              <p:nvPr/>
            </p:nvSpPr>
            <p:spPr bwMode="auto">
              <a:xfrm>
                <a:off x="4838" y="3094"/>
                <a:ext cx="33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9"/>
              <p:cNvSpPr>
                <a:spLocks/>
              </p:cNvSpPr>
              <p:nvPr/>
            </p:nvSpPr>
            <p:spPr bwMode="auto">
              <a:xfrm>
                <a:off x="4832" y="3094"/>
                <a:ext cx="294" cy="271"/>
              </a:xfrm>
              <a:custGeom>
                <a:avLst/>
                <a:gdLst>
                  <a:gd name="T0" fmla="*/ 217 w 424"/>
                  <a:gd name="T1" fmla="*/ 322 h 391"/>
                  <a:gd name="T2" fmla="*/ 239 w 424"/>
                  <a:gd name="T3" fmla="*/ 299 h 391"/>
                  <a:gd name="T4" fmla="*/ 240 w 424"/>
                  <a:gd name="T5" fmla="*/ 299 h 391"/>
                  <a:gd name="T6" fmla="*/ 291 w 424"/>
                  <a:gd name="T7" fmla="*/ 329 h 391"/>
                  <a:gd name="T8" fmla="*/ 359 w 424"/>
                  <a:gd name="T9" fmla="*/ 289 h 391"/>
                  <a:gd name="T10" fmla="*/ 424 w 424"/>
                  <a:gd name="T11" fmla="*/ 251 h 391"/>
                  <a:gd name="T12" fmla="*/ 313 w 424"/>
                  <a:gd name="T13" fmla="*/ 188 h 391"/>
                  <a:gd name="T14" fmla="*/ 229 w 424"/>
                  <a:gd name="T15" fmla="*/ 253 h 391"/>
                  <a:gd name="T16" fmla="*/ 233 w 424"/>
                  <a:gd name="T17" fmla="*/ 256 h 391"/>
                  <a:gd name="T18" fmla="*/ 287 w 424"/>
                  <a:gd name="T19" fmla="*/ 231 h 391"/>
                  <a:gd name="T20" fmla="*/ 329 w 424"/>
                  <a:gd name="T21" fmla="*/ 225 h 391"/>
                  <a:gd name="T22" fmla="*/ 351 w 424"/>
                  <a:gd name="T23" fmla="*/ 231 h 391"/>
                  <a:gd name="T24" fmla="*/ 331 w 424"/>
                  <a:gd name="T25" fmla="*/ 236 h 391"/>
                  <a:gd name="T26" fmla="*/ 235 w 424"/>
                  <a:gd name="T27" fmla="*/ 280 h 391"/>
                  <a:gd name="T28" fmla="*/ 216 w 424"/>
                  <a:gd name="T29" fmla="*/ 296 h 391"/>
                  <a:gd name="T30" fmla="*/ 214 w 424"/>
                  <a:gd name="T31" fmla="*/ 297 h 391"/>
                  <a:gd name="T32" fmla="*/ 272 w 424"/>
                  <a:gd name="T33" fmla="*/ 73 h 391"/>
                  <a:gd name="T34" fmla="*/ 267 w 424"/>
                  <a:gd name="T35" fmla="*/ 60 h 391"/>
                  <a:gd name="T36" fmla="*/ 220 w 424"/>
                  <a:gd name="T37" fmla="*/ 104 h 391"/>
                  <a:gd name="T38" fmla="*/ 219 w 424"/>
                  <a:gd name="T39" fmla="*/ 105 h 391"/>
                  <a:gd name="T40" fmla="*/ 209 w 424"/>
                  <a:gd name="T41" fmla="*/ 93 h 391"/>
                  <a:gd name="T42" fmla="*/ 209 w 424"/>
                  <a:gd name="T43" fmla="*/ 90 h 391"/>
                  <a:gd name="T44" fmla="*/ 195 w 424"/>
                  <a:gd name="T45" fmla="*/ 33 h 391"/>
                  <a:gd name="T46" fmla="*/ 171 w 424"/>
                  <a:gd name="T47" fmla="*/ 0 h 391"/>
                  <a:gd name="T48" fmla="*/ 167 w 424"/>
                  <a:gd name="T49" fmla="*/ 1 h 391"/>
                  <a:gd name="T50" fmla="*/ 174 w 424"/>
                  <a:gd name="T51" fmla="*/ 108 h 391"/>
                  <a:gd name="T52" fmla="*/ 181 w 424"/>
                  <a:gd name="T53" fmla="*/ 104 h 391"/>
                  <a:gd name="T54" fmla="*/ 173 w 424"/>
                  <a:gd name="T55" fmla="*/ 87 h 391"/>
                  <a:gd name="T56" fmla="*/ 166 w 424"/>
                  <a:gd name="T57" fmla="*/ 47 h 391"/>
                  <a:gd name="T58" fmla="*/ 168 w 424"/>
                  <a:gd name="T59" fmla="*/ 45 h 391"/>
                  <a:gd name="T60" fmla="*/ 172 w 424"/>
                  <a:gd name="T61" fmla="*/ 55 h 391"/>
                  <a:gd name="T62" fmla="*/ 207 w 424"/>
                  <a:gd name="T63" fmla="*/ 114 h 391"/>
                  <a:gd name="T64" fmla="*/ 210 w 424"/>
                  <a:gd name="T65" fmla="*/ 120 h 391"/>
                  <a:gd name="T66" fmla="*/ 173 w 424"/>
                  <a:gd name="T67" fmla="*/ 220 h 391"/>
                  <a:gd name="T68" fmla="*/ 171 w 424"/>
                  <a:gd name="T69" fmla="*/ 220 h 391"/>
                  <a:gd name="T70" fmla="*/ 148 w 424"/>
                  <a:gd name="T71" fmla="*/ 211 h 391"/>
                  <a:gd name="T72" fmla="*/ 147 w 424"/>
                  <a:gd name="T73" fmla="*/ 208 h 391"/>
                  <a:gd name="T74" fmla="*/ 152 w 424"/>
                  <a:gd name="T75" fmla="*/ 159 h 391"/>
                  <a:gd name="T76" fmla="*/ 51 w 424"/>
                  <a:gd name="T77" fmla="*/ 103 h 391"/>
                  <a:gd name="T78" fmla="*/ 45 w 424"/>
                  <a:gd name="T79" fmla="*/ 103 h 391"/>
                  <a:gd name="T80" fmla="*/ 89 w 424"/>
                  <a:gd name="T81" fmla="*/ 245 h 391"/>
                  <a:gd name="T82" fmla="*/ 117 w 424"/>
                  <a:gd name="T83" fmla="*/ 235 h 391"/>
                  <a:gd name="T84" fmla="*/ 77 w 424"/>
                  <a:gd name="T85" fmla="*/ 199 h 391"/>
                  <a:gd name="T86" fmla="*/ 58 w 424"/>
                  <a:gd name="T87" fmla="*/ 155 h 391"/>
                  <a:gd name="T88" fmla="*/ 60 w 424"/>
                  <a:gd name="T89" fmla="*/ 152 h 391"/>
                  <a:gd name="T90" fmla="*/ 134 w 424"/>
                  <a:gd name="T91" fmla="*/ 221 h 391"/>
                  <a:gd name="T92" fmla="*/ 148 w 424"/>
                  <a:gd name="T93" fmla="*/ 227 h 391"/>
                  <a:gd name="T94" fmla="*/ 171 w 424"/>
                  <a:gd name="T95" fmla="*/ 239 h 391"/>
                  <a:gd name="T96" fmla="*/ 220 w 424"/>
                  <a:gd name="T97" fmla="*/ 3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391">
                    <a:moveTo>
                      <a:pt x="239" y="391"/>
                    </a:moveTo>
                    <a:cubicBezTo>
                      <a:pt x="233" y="377"/>
                      <a:pt x="224" y="351"/>
                      <a:pt x="217" y="322"/>
                    </a:cubicBezTo>
                    <a:cubicBezTo>
                      <a:pt x="217" y="321"/>
                      <a:pt x="217" y="321"/>
                      <a:pt x="218" y="320"/>
                    </a:cubicBezTo>
                    <a:cubicBezTo>
                      <a:pt x="222" y="315"/>
                      <a:pt x="231" y="306"/>
                      <a:pt x="239" y="299"/>
                    </a:cubicBezTo>
                    <a:cubicBezTo>
                      <a:pt x="239" y="299"/>
                      <a:pt x="240" y="299"/>
                      <a:pt x="240" y="299"/>
                    </a:cubicBezTo>
                    <a:cubicBezTo>
                      <a:pt x="240" y="299"/>
                      <a:pt x="240" y="299"/>
                      <a:pt x="240" y="299"/>
                    </a:cubicBezTo>
                    <a:cubicBezTo>
                      <a:pt x="241" y="299"/>
                      <a:pt x="241" y="299"/>
                      <a:pt x="242" y="299"/>
                    </a:cubicBezTo>
                    <a:cubicBezTo>
                      <a:pt x="247" y="306"/>
                      <a:pt x="264" y="329"/>
                      <a:pt x="291" y="329"/>
                    </a:cubicBezTo>
                    <a:cubicBezTo>
                      <a:pt x="297" y="329"/>
                      <a:pt x="304" y="327"/>
                      <a:pt x="310" y="325"/>
                    </a:cubicBezTo>
                    <a:cubicBezTo>
                      <a:pt x="333" y="316"/>
                      <a:pt x="346" y="302"/>
                      <a:pt x="359" y="289"/>
                    </a:cubicBezTo>
                    <a:cubicBezTo>
                      <a:pt x="374" y="272"/>
                      <a:pt x="388" y="258"/>
                      <a:pt x="421" y="253"/>
                    </a:cubicBezTo>
                    <a:cubicBezTo>
                      <a:pt x="422" y="253"/>
                      <a:pt x="423" y="252"/>
                      <a:pt x="424" y="251"/>
                    </a:cubicBezTo>
                    <a:cubicBezTo>
                      <a:pt x="424" y="249"/>
                      <a:pt x="424" y="248"/>
                      <a:pt x="423" y="247"/>
                    </a:cubicBezTo>
                    <a:cubicBezTo>
                      <a:pt x="422" y="244"/>
                      <a:pt x="383" y="188"/>
                      <a:pt x="313" y="188"/>
                    </a:cubicBezTo>
                    <a:cubicBezTo>
                      <a:pt x="301" y="188"/>
                      <a:pt x="289" y="190"/>
                      <a:pt x="277" y="193"/>
                    </a:cubicBezTo>
                    <a:cubicBezTo>
                      <a:pt x="259" y="196"/>
                      <a:pt x="226" y="212"/>
                      <a:pt x="229" y="253"/>
                    </a:cubicBezTo>
                    <a:cubicBezTo>
                      <a:pt x="229" y="254"/>
                      <a:pt x="230" y="255"/>
                      <a:pt x="231" y="256"/>
                    </a:cubicBezTo>
                    <a:cubicBezTo>
                      <a:pt x="232" y="256"/>
                      <a:pt x="232" y="256"/>
                      <a:pt x="233" y="256"/>
                    </a:cubicBezTo>
                    <a:cubicBezTo>
                      <a:pt x="234" y="256"/>
                      <a:pt x="234" y="256"/>
                      <a:pt x="235" y="256"/>
                    </a:cubicBezTo>
                    <a:cubicBezTo>
                      <a:pt x="245" y="251"/>
                      <a:pt x="269" y="238"/>
                      <a:pt x="287" y="231"/>
                    </a:cubicBezTo>
                    <a:cubicBezTo>
                      <a:pt x="297" y="227"/>
                      <a:pt x="316" y="224"/>
                      <a:pt x="326" y="224"/>
                    </a:cubicBezTo>
                    <a:cubicBezTo>
                      <a:pt x="327" y="224"/>
                      <a:pt x="328" y="224"/>
                      <a:pt x="329" y="225"/>
                    </a:cubicBezTo>
                    <a:cubicBezTo>
                      <a:pt x="337" y="225"/>
                      <a:pt x="343" y="226"/>
                      <a:pt x="350" y="229"/>
                    </a:cubicBezTo>
                    <a:cubicBezTo>
                      <a:pt x="351" y="229"/>
                      <a:pt x="352" y="230"/>
                      <a:pt x="351" y="231"/>
                    </a:cubicBezTo>
                    <a:cubicBezTo>
                      <a:pt x="351" y="232"/>
                      <a:pt x="350" y="233"/>
                      <a:pt x="349" y="233"/>
                    </a:cubicBezTo>
                    <a:cubicBezTo>
                      <a:pt x="341" y="233"/>
                      <a:pt x="334" y="234"/>
                      <a:pt x="331" y="236"/>
                    </a:cubicBezTo>
                    <a:cubicBezTo>
                      <a:pt x="289" y="246"/>
                      <a:pt x="259" y="265"/>
                      <a:pt x="258" y="265"/>
                    </a:cubicBezTo>
                    <a:cubicBezTo>
                      <a:pt x="252" y="268"/>
                      <a:pt x="242" y="275"/>
                      <a:pt x="235" y="280"/>
                    </a:cubicBezTo>
                    <a:cubicBezTo>
                      <a:pt x="235" y="280"/>
                      <a:pt x="234" y="281"/>
                      <a:pt x="233" y="282"/>
                    </a:cubicBezTo>
                    <a:cubicBezTo>
                      <a:pt x="229" y="285"/>
                      <a:pt x="223" y="290"/>
                      <a:pt x="216" y="296"/>
                    </a:cubicBezTo>
                    <a:cubicBezTo>
                      <a:pt x="216" y="297"/>
                      <a:pt x="215" y="297"/>
                      <a:pt x="215" y="297"/>
                    </a:cubicBezTo>
                    <a:cubicBezTo>
                      <a:pt x="214" y="297"/>
                      <a:pt x="214" y="297"/>
                      <a:pt x="214" y="297"/>
                    </a:cubicBezTo>
                    <a:cubicBezTo>
                      <a:pt x="213" y="296"/>
                      <a:pt x="213" y="296"/>
                      <a:pt x="213" y="295"/>
                    </a:cubicBezTo>
                    <a:cubicBezTo>
                      <a:pt x="203" y="231"/>
                      <a:pt x="205" y="141"/>
                      <a:pt x="272" y="73"/>
                    </a:cubicBezTo>
                    <a:cubicBezTo>
                      <a:pt x="273" y="72"/>
                      <a:pt x="276" y="68"/>
                      <a:pt x="275" y="64"/>
                    </a:cubicBezTo>
                    <a:cubicBezTo>
                      <a:pt x="274" y="62"/>
                      <a:pt x="271" y="60"/>
                      <a:pt x="267" y="60"/>
                    </a:cubicBezTo>
                    <a:cubicBezTo>
                      <a:pt x="266" y="60"/>
                      <a:pt x="265" y="61"/>
                      <a:pt x="265" y="61"/>
                    </a:cubicBezTo>
                    <a:cubicBezTo>
                      <a:pt x="265" y="61"/>
                      <a:pt x="243" y="74"/>
                      <a:pt x="220" y="104"/>
                    </a:cubicBezTo>
                    <a:cubicBezTo>
                      <a:pt x="220" y="105"/>
                      <a:pt x="219" y="105"/>
                      <a:pt x="219" y="105"/>
                    </a:cubicBezTo>
                    <a:cubicBezTo>
                      <a:pt x="219" y="105"/>
                      <a:pt x="219" y="105"/>
                      <a:pt x="219" y="105"/>
                    </a:cubicBezTo>
                    <a:cubicBezTo>
                      <a:pt x="218" y="105"/>
                      <a:pt x="217" y="105"/>
                      <a:pt x="217" y="104"/>
                    </a:cubicBezTo>
                    <a:cubicBezTo>
                      <a:pt x="214" y="101"/>
                      <a:pt x="211" y="96"/>
                      <a:pt x="209" y="93"/>
                    </a:cubicBezTo>
                    <a:cubicBezTo>
                      <a:pt x="209" y="92"/>
                      <a:pt x="209" y="92"/>
                      <a:pt x="209" y="92"/>
                    </a:cubicBezTo>
                    <a:cubicBezTo>
                      <a:pt x="208" y="91"/>
                      <a:pt x="208" y="90"/>
                      <a:pt x="209" y="90"/>
                    </a:cubicBezTo>
                    <a:cubicBezTo>
                      <a:pt x="220" y="81"/>
                      <a:pt x="223" y="70"/>
                      <a:pt x="217" y="58"/>
                    </a:cubicBezTo>
                    <a:cubicBezTo>
                      <a:pt x="211" y="46"/>
                      <a:pt x="202" y="39"/>
                      <a:pt x="195" y="33"/>
                    </a:cubicBezTo>
                    <a:cubicBezTo>
                      <a:pt x="186" y="26"/>
                      <a:pt x="178" y="19"/>
                      <a:pt x="174" y="3"/>
                    </a:cubicBezTo>
                    <a:cubicBezTo>
                      <a:pt x="174" y="2"/>
                      <a:pt x="173" y="1"/>
                      <a:pt x="171" y="0"/>
                    </a:cubicBezTo>
                    <a:cubicBezTo>
                      <a:pt x="171" y="0"/>
                      <a:pt x="170" y="0"/>
                      <a:pt x="170" y="0"/>
                    </a:cubicBezTo>
                    <a:cubicBezTo>
                      <a:pt x="169" y="0"/>
                      <a:pt x="168" y="0"/>
                      <a:pt x="167" y="1"/>
                    </a:cubicBezTo>
                    <a:cubicBezTo>
                      <a:pt x="167" y="1"/>
                      <a:pt x="130" y="34"/>
                      <a:pt x="147" y="83"/>
                    </a:cubicBezTo>
                    <a:cubicBezTo>
                      <a:pt x="148" y="84"/>
                      <a:pt x="157" y="108"/>
                      <a:pt x="174" y="108"/>
                    </a:cubicBezTo>
                    <a:cubicBezTo>
                      <a:pt x="175" y="108"/>
                      <a:pt x="177" y="108"/>
                      <a:pt x="178" y="107"/>
                    </a:cubicBezTo>
                    <a:cubicBezTo>
                      <a:pt x="180" y="107"/>
                      <a:pt x="181" y="106"/>
                      <a:pt x="181" y="104"/>
                    </a:cubicBezTo>
                    <a:cubicBezTo>
                      <a:pt x="182" y="103"/>
                      <a:pt x="181" y="102"/>
                      <a:pt x="180" y="101"/>
                    </a:cubicBezTo>
                    <a:cubicBezTo>
                      <a:pt x="178" y="98"/>
                      <a:pt x="174" y="90"/>
                      <a:pt x="173" y="87"/>
                    </a:cubicBezTo>
                    <a:cubicBezTo>
                      <a:pt x="172" y="86"/>
                      <a:pt x="165" y="75"/>
                      <a:pt x="165" y="57"/>
                    </a:cubicBezTo>
                    <a:cubicBezTo>
                      <a:pt x="165" y="55"/>
                      <a:pt x="165" y="50"/>
                      <a:pt x="166" y="47"/>
                    </a:cubicBezTo>
                    <a:cubicBezTo>
                      <a:pt x="166" y="46"/>
                      <a:pt x="166" y="46"/>
                      <a:pt x="167" y="45"/>
                    </a:cubicBezTo>
                    <a:cubicBezTo>
                      <a:pt x="167" y="45"/>
                      <a:pt x="167" y="45"/>
                      <a:pt x="168" y="45"/>
                    </a:cubicBezTo>
                    <a:cubicBezTo>
                      <a:pt x="168" y="45"/>
                      <a:pt x="169" y="46"/>
                      <a:pt x="169" y="46"/>
                    </a:cubicBezTo>
                    <a:cubicBezTo>
                      <a:pt x="170" y="48"/>
                      <a:pt x="170" y="52"/>
                      <a:pt x="172" y="55"/>
                    </a:cubicBezTo>
                    <a:cubicBezTo>
                      <a:pt x="175" y="63"/>
                      <a:pt x="182" y="77"/>
                      <a:pt x="193" y="95"/>
                    </a:cubicBezTo>
                    <a:cubicBezTo>
                      <a:pt x="207" y="114"/>
                      <a:pt x="207" y="114"/>
                      <a:pt x="207" y="114"/>
                    </a:cubicBezTo>
                    <a:cubicBezTo>
                      <a:pt x="209" y="117"/>
                      <a:pt x="209" y="117"/>
                      <a:pt x="209" y="117"/>
                    </a:cubicBezTo>
                    <a:cubicBezTo>
                      <a:pt x="210" y="118"/>
                      <a:pt x="210" y="119"/>
                      <a:pt x="210" y="120"/>
                    </a:cubicBezTo>
                    <a:cubicBezTo>
                      <a:pt x="191" y="149"/>
                      <a:pt x="179" y="182"/>
                      <a:pt x="174" y="218"/>
                    </a:cubicBezTo>
                    <a:cubicBezTo>
                      <a:pt x="174" y="219"/>
                      <a:pt x="173" y="219"/>
                      <a:pt x="173" y="220"/>
                    </a:cubicBezTo>
                    <a:cubicBezTo>
                      <a:pt x="173" y="220"/>
                      <a:pt x="172" y="220"/>
                      <a:pt x="172" y="220"/>
                    </a:cubicBezTo>
                    <a:cubicBezTo>
                      <a:pt x="172" y="220"/>
                      <a:pt x="171" y="220"/>
                      <a:pt x="171" y="220"/>
                    </a:cubicBezTo>
                    <a:cubicBezTo>
                      <a:pt x="169" y="219"/>
                      <a:pt x="162" y="217"/>
                      <a:pt x="154" y="213"/>
                    </a:cubicBezTo>
                    <a:cubicBezTo>
                      <a:pt x="151" y="212"/>
                      <a:pt x="149" y="211"/>
                      <a:pt x="148" y="211"/>
                    </a:cubicBezTo>
                    <a:cubicBezTo>
                      <a:pt x="148" y="211"/>
                      <a:pt x="147" y="210"/>
                      <a:pt x="147" y="210"/>
                    </a:cubicBezTo>
                    <a:cubicBezTo>
                      <a:pt x="147" y="209"/>
                      <a:pt x="147" y="209"/>
                      <a:pt x="147" y="208"/>
                    </a:cubicBezTo>
                    <a:cubicBezTo>
                      <a:pt x="148" y="206"/>
                      <a:pt x="150" y="203"/>
                      <a:pt x="151" y="201"/>
                    </a:cubicBezTo>
                    <a:cubicBezTo>
                      <a:pt x="159" y="187"/>
                      <a:pt x="167" y="172"/>
                      <a:pt x="152" y="159"/>
                    </a:cubicBezTo>
                    <a:cubicBezTo>
                      <a:pt x="137" y="146"/>
                      <a:pt x="110" y="135"/>
                      <a:pt x="97" y="132"/>
                    </a:cubicBezTo>
                    <a:cubicBezTo>
                      <a:pt x="81" y="127"/>
                      <a:pt x="66" y="123"/>
                      <a:pt x="51" y="103"/>
                    </a:cubicBezTo>
                    <a:cubicBezTo>
                      <a:pt x="51" y="102"/>
                      <a:pt x="49" y="101"/>
                      <a:pt x="48" y="101"/>
                    </a:cubicBezTo>
                    <a:cubicBezTo>
                      <a:pt x="47" y="101"/>
                      <a:pt x="46" y="102"/>
                      <a:pt x="45" y="103"/>
                    </a:cubicBezTo>
                    <a:cubicBezTo>
                      <a:pt x="44" y="103"/>
                      <a:pt x="0" y="171"/>
                      <a:pt x="50" y="226"/>
                    </a:cubicBezTo>
                    <a:cubicBezTo>
                      <a:pt x="50" y="227"/>
                      <a:pt x="67" y="245"/>
                      <a:pt x="89" y="245"/>
                    </a:cubicBezTo>
                    <a:cubicBezTo>
                      <a:pt x="100" y="245"/>
                      <a:pt x="107" y="244"/>
                      <a:pt x="115" y="238"/>
                    </a:cubicBezTo>
                    <a:cubicBezTo>
                      <a:pt x="117" y="237"/>
                      <a:pt x="117" y="236"/>
                      <a:pt x="117" y="235"/>
                    </a:cubicBezTo>
                    <a:cubicBezTo>
                      <a:pt x="117" y="235"/>
                      <a:pt x="117" y="234"/>
                      <a:pt x="115" y="233"/>
                    </a:cubicBezTo>
                    <a:cubicBezTo>
                      <a:pt x="110" y="231"/>
                      <a:pt x="101" y="227"/>
                      <a:pt x="77" y="199"/>
                    </a:cubicBezTo>
                    <a:cubicBezTo>
                      <a:pt x="62" y="182"/>
                      <a:pt x="60" y="172"/>
                      <a:pt x="59" y="162"/>
                    </a:cubicBezTo>
                    <a:cubicBezTo>
                      <a:pt x="58" y="160"/>
                      <a:pt x="58" y="157"/>
                      <a:pt x="58" y="155"/>
                    </a:cubicBezTo>
                    <a:cubicBezTo>
                      <a:pt x="58" y="154"/>
                      <a:pt x="59" y="153"/>
                      <a:pt x="59" y="152"/>
                    </a:cubicBezTo>
                    <a:cubicBezTo>
                      <a:pt x="60" y="152"/>
                      <a:pt x="60" y="152"/>
                      <a:pt x="60" y="152"/>
                    </a:cubicBezTo>
                    <a:cubicBezTo>
                      <a:pt x="61" y="152"/>
                      <a:pt x="62" y="153"/>
                      <a:pt x="62" y="153"/>
                    </a:cubicBezTo>
                    <a:cubicBezTo>
                      <a:pt x="86" y="191"/>
                      <a:pt x="129" y="218"/>
                      <a:pt x="134" y="221"/>
                    </a:cubicBezTo>
                    <a:cubicBezTo>
                      <a:pt x="136" y="222"/>
                      <a:pt x="136" y="222"/>
                      <a:pt x="136" y="222"/>
                    </a:cubicBezTo>
                    <a:cubicBezTo>
                      <a:pt x="139" y="223"/>
                      <a:pt x="147" y="227"/>
                      <a:pt x="148" y="227"/>
                    </a:cubicBezTo>
                    <a:cubicBezTo>
                      <a:pt x="151" y="229"/>
                      <a:pt x="162" y="234"/>
                      <a:pt x="170" y="237"/>
                    </a:cubicBezTo>
                    <a:cubicBezTo>
                      <a:pt x="171" y="237"/>
                      <a:pt x="171" y="238"/>
                      <a:pt x="171" y="239"/>
                    </a:cubicBezTo>
                    <a:cubicBezTo>
                      <a:pt x="168" y="282"/>
                      <a:pt x="173" y="329"/>
                      <a:pt x="188" y="379"/>
                    </a:cubicBezTo>
                    <a:cubicBezTo>
                      <a:pt x="198" y="382"/>
                      <a:pt x="209" y="385"/>
                      <a:pt x="220" y="389"/>
                    </a:cubicBezTo>
                    <a:cubicBezTo>
                      <a:pt x="224" y="389"/>
                      <a:pt x="230" y="390"/>
                      <a:pt x="239" y="3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10"/>
              <p:cNvSpPr>
                <a:spLocks/>
              </p:cNvSpPr>
              <p:nvPr/>
            </p:nvSpPr>
            <p:spPr bwMode="auto">
              <a:xfrm>
                <a:off x="4830" y="3361"/>
                <a:ext cx="339" cy="135"/>
              </a:xfrm>
              <a:custGeom>
                <a:avLst/>
                <a:gdLst>
                  <a:gd name="T0" fmla="*/ 0 w 489"/>
                  <a:gd name="T1" fmla="*/ 45 h 195"/>
                  <a:gd name="T2" fmla="*/ 86 w 489"/>
                  <a:gd name="T3" fmla="*/ 26 h 195"/>
                  <a:gd name="T4" fmla="*/ 216 w 489"/>
                  <a:gd name="T5" fmla="*/ 31 h 195"/>
                  <a:gd name="T6" fmla="*/ 350 w 489"/>
                  <a:gd name="T7" fmla="*/ 32 h 195"/>
                  <a:gd name="T8" fmla="*/ 371 w 489"/>
                  <a:gd name="T9" fmla="*/ 43 h 195"/>
                  <a:gd name="T10" fmla="*/ 348 w 489"/>
                  <a:gd name="T11" fmla="*/ 80 h 195"/>
                  <a:gd name="T12" fmla="*/ 205 w 489"/>
                  <a:gd name="T13" fmla="*/ 92 h 195"/>
                  <a:gd name="T14" fmla="*/ 199 w 489"/>
                  <a:gd name="T15" fmla="*/ 111 h 195"/>
                  <a:gd name="T16" fmla="*/ 263 w 489"/>
                  <a:gd name="T17" fmla="*/ 122 h 195"/>
                  <a:gd name="T18" fmla="*/ 393 w 489"/>
                  <a:gd name="T19" fmla="*/ 81 h 195"/>
                  <a:gd name="T20" fmla="*/ 478 w 489"/>
                  <a:gd name="T21" fmla="*/ 59 h 195"/>
                  <a:gd name="T22" fmla="*/ 485 w 489"/>
                  <a:gd name="T23" fmla="*/ 81 h 195"/>
                  <a:gd name="T24" fmla="*/ 395 w 489"/>
                  <a:gd name="T25" fmla="*/ 141 h 195"/>
                  <a:gd name="T26" fmla="*/ 244 w 489"/>
                  <a:gd name="T27" fmla="*/ 195 h 195"/>
                  <a:gd name="T28" fmla="*/ 161 w 489"/>
                  <a:gd name="T29" fmla="*/ 181 h 195"/>
                  <a:gd name="T30" fmla="*/ 29 w 489"/>
                  <a:gd name="T31" fmla="*/ 169 h 195"/>
                  <a:gd name="T32" fmla="*/ 0 w 489"/>
                  <a:gd name="T33" fmla="*/ 4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195">
                    <a:moveTo>
                      <a:pt x="0" y="45"/>
                    </a:moveTo>
                    <a:cubicBezTo>
                      <a:pt x="0" y="45"/>
                      <a:pt x="41" y="41"/>
                      <a:pt x="86" y="26"/>
                    </a:cubicBezTo>
                    <a:cubicBezTo>
                      <a:pt x="86" y="26"/>
                      <a:pt x="141" y="0"/>
                      <a:pt x="216" y="31"/>
                    </a:cubicBezTo>
                    <a:cubicBezTo>
                      <a:pt x="216" y="31"/>
                      <a:pt x="299" y="42"/>
                      <a:pt x="350" y="32"/>
                    </a:cubicBezTo>
                    <a:cubicBezTo>
                      <a:pt x="350" y="32"/>
                      <a:pt x="366" y="27"/>
                      <a:pt x="371" y="43"/>
                    </a:cubicBezTo>
                    <a:cubicBezTo>
                      <a:pt x="371" y="43"/>
                      <a:pt x="381" y="72"/>
                      <a:pt x="348" y="80"/>
                    </a:cubicBezTo>
                    <a:cubicBezTo>
                      <a:pt x="348" y="80"/>
                      <a:pt x="297" y="104"/>
                      <a:pt x="205" y="92"/>
                    </a:cubicBezTo>
                    <a:cubicBezTo>
                      <a:pt x="205" y="92"/>
                      <a:pt x="194" y="101"/>
                      <a:pt x="199" y="111"/>
                    </a:cubicBezTo>
                    <a:cubicBezTo>
                      <a:pt x="199" y="111"/>
                      <a:pt x="202" y="122"/>
                      <a:pt x="263" y="122"/>
                    </a:cubicBezTo>
                    <a:cubicBezTo>
                      <a:pt x="263" y="122"/>
                      <a:pt x="338" y="132"/>
                      <a:pt x="393" y="81"/>
                    </a:cubicBezTo>
                    <a:cubicBezTo>
                      <a:pt x="393" y="81"/>
                      <a:pt x="438" y="42"/>
                      <a:pt x="478" y="59"/>
                    </a:cubicBezTo>
                    <a:cubicBezTo>
                      <a:pt x="478" y="59"/>
                      <a:pt x="489" y="65"/>
                      <a:pt x="485" y="81"/>
                    </a:cubicBezTo>
                    <a:cubicBezTo>
                      <a:pt x="395" y="141"/>
                      <a:pt x="395" y="141"/>
                      <a:pt x="395" y="141"/>
                    </a:cubicBezTo>
                    <a:cubicBezTo>
                      <a:pt x="395" y="141"/>
                      <a:pt x="336" y="192"/>
                      <a:pt x="244" y="195"/>
                    </a:cubicBezTo>
                    <a:cubicBezTo>
                      <a:pt x="244" y="195"/>
                      <a:pt x="204" y="193"/>
                      <a:pt x="161" y="181"/>
                    </a:cubicBezTo>
                    <a:cubicBezTo>
                      <a:pt x="161" y="181"/>
                      <a:pt x="110" y="160"/>
                      <a:pt x="29" y="169"/>
                    </a:cubicBezTo>
                    <a:lnTo>
                      <a:pt x="0"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44" name="Group 43"/>
          <p:cNvGrpSpPr/>
          <p:nvPr/>
        </p:nvGrpSpPr>
        <p:grpSpPr>
          <a:xfrm>
            <a:off x="2903952" y="4606493"/>
            <a:ext cx="881980" cy="770977"/>
            <a:chOff x="2843607" y="4703571"/>
            <a:chExt cx="954805" cy="1025938"/>
          </a:xfrm>
        </p:grpSpPr>
        <p:sp>
          <p:nvSpPr>
            <p:cNvPr id="45" name="Rounded Rectangle 44"/>
            <p:cNvSpPr/>
            <p:nvPr/>
          </p:nvSpPr>
          <p:spPr>
            <a:xfrm>
              <a:off x="2843607" y="4703571"/>
              <a:ext cx="954805" cy="102593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AutoShape 3"/>
            <p:cNvSpPr>
              <a:spLocks noChangeAspect="1" noChangeArrowheads="1" noTextEdit="1"/>
            </p:cNvSpPr>
            <p:nvPr/>
          </p:nvSpPr>
          <p:spPr bwMode="auto">
            <a:xfrm>
              <a:off x="2976864" y="4911230"/>
              <a:ext cx="64788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47" name="Group 13"/>
            <p:cNvGrpSpPr>
              <a:grpSpLocks noChangeAspect="1"/>
            </p:cNvGrpSpPr>
            <p:nvPr/>
          </p:nvGrpSpPr>
          <p:grpSpPr bwMode="auto">
            <a:xfrm>
              <a:off x="2887667" y="4800603"/>
              <a:ext cx="838202" cy="841376"/>
              <a:chOff x="1819" y="3024"/>
              <a:chExt cx="528" cy="530"/>
            </a:xfrm>
          </p:grpSpPr>
          <p:sp>
            <p:nvSpPr>
              <p:cNvPr id="48" name="AutoShape 12"/>
              <p:cNvSpPr>
                <a:spLocks noChangeAspect="1" noChangeArrowheads="1" noTextEdit="1"/>
              </p:cNvSpPr>
              <p:nvPr/>
            </p:nvSpPr>
            <p:spPr bwMode="auto">
              <a:xfrm>
                <a:off x="1846" y="3024"/>
                <a:ext cx="501"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14"/>
              <p:cNvSpPr>
                <a:spLocks/>
              </p:cNvSpPr>
              <p:nvPr/>
            </p:nvSpPr>
            <p:spPr bwMode="auto">
              <a:xfrm>
                <a:off x="1910" y="3057"/>
                <a:ext cx="324" cy="461"/>
              </a:xfrm>
              <a:custGeom>
                <a:avLst/>
                <a:gdLst>
                  <a:gd name="T0" fmla="*/ 135 w 243"/>
                  <a:gd name="T1" fmla="*/ 230 h 345"/>
                  <a:gd name="T2" fmla="*/ 135 w 243"/>
                  <a:gd name="T3" fmla="*/ 126 h 345"/>
                  <a:gd name="T4" fmla="*/ 189 w 243"/>
                  <a:gd name="T5" fmla="*/ 71 h 345"/>
                  <a:gd name="T6" fmla="*/ 229 w 243"/>
                  <a:gd name="T7" fmla="*/ 64 h 345"/>
                  <a:gd name="T8" fmla="*/ 229 w 243"/>
                  <a:gd name="T9" fmla="*/ 14 h 345"/>
                  <a:gd name="T10" fmla="*/ 178 w 243"/>
                  <a:gd name="T11" fmla="*/ 14 h 345"/>
                  <a:gd name="T12" fmla="*/ 170 w 243"/>
                  <a:gd name="T13" fmla="*/ 54 h 345"/>
                  <a:gd name="T14" fmla="*/ 107 w 243"/>
                  <a:gd name="T15" fmla="*/ 115 h 345"/>
                  <a:gd name="T16" fmla="*/ 107 w 243"/>
                  <a:gd name="T17" fmla="*/ 220 h 345"/>
                  <a:gd name="T18" fmla="*/ 54 w 243"/>
                  <a:gd name="T19" fmla="*/ 274 h 345"/>
                  <a:gd name="T20" fmla="*/ 14 w 243"/>
                  <a:gd name="T21" fmla="*/ 281 h 345"/>
                  <a:gd name="T22" fmla="*/ 14 w 243"/>
                  <a:gd name="T23" fmla="*/ 331 h 345"/>
                  <a:gd name="T24" fmla="*/ 65 w 243"/>
                  <a:gd name="T25" fmla="*/ 331 h 345"/>
                  <a:gd name="T26" fmla="*/ 73 w 243"/>
                  <a:gd name="T27" fmla="*/ 291 h 345"/>
                  <a:gd name="T28" fmla="*/ 135 w 243"/>
                  <a:gd name="T29" fmla="*/ 23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345">
                    <a:moveTo>
                      <a:pt x="135" y="230"/>
                    </a:moveTo>
                    <a:cubicBezTo>
                      <a:pt x="135" y="126"/>
                      <a:pt x="135" y="126"/>
                      <a:pt x="135" y="126"/>
                    </a:cubicBezTo>
                    <a:cubicBezTo>
                      <a:pt x="189" y="71"/>
                      <a:pt x="189" y="71"/>
                      <a:pt x="189" y="71"/>
                    </a:cubicBezTo>
                    <a:cubicBezTo>
                      <a:pt x="202" y="77"/>
                      <a:pt x="218" y="75"/>
                      <a:pt x="229" y="64"/>
                    </a:cubicBezTo>
                    <a:cubicBezTo>
                      <a:pt x="243" y="50"/>
                      <a:pt x="243" y="27"/>
                      <a:pt x="229" y="14"/>
                    </a:cubicBezTo>
                    <a:cubicBezTo>
                      <a:pt x="215" y="0"/>
                      <a:pt x="192" y="0"/>
                      <a:pt x="178" y="14"/>
                    </a:cubicBezTo>
                    <a:cubicBezTo>
                      <a:pt x="167" y="24"/>
                      <a:pt x="164" y="40"/>
                      <a:pt x="170" y="54"/>
                    </a:cubicBezTo>
                    <a:cubicBezTo>
                      <a:pt x="107" y="115"/>
                      <a:pt x="107" y="115"/>
                      <a:pt x="107" y="115"/>
                    </a:cubicBezTo>
                    <a:cubicBezTo>
                      <a:pt x="107" y="220"/>
                      <a:pt x="107" y="220"/>
                      <a:pt x="107" y="220"/>
                    </a:cubicBezTo>
                    <a:cubicBezTo>
                      <a:pt x="54" y="274"/>
                      <a:pt x="54" y="274"/>
                      <a:pt x="54" y="274"/>
                    </a:cubicBezTo>
                    <a:cubicBezTo>
                      <a:pt x="41" y="267"/>
                      <a:pt x="25" y="270"/>
                      <a:pt x="14" y="281"/>
                    </a:cubicBezTo>
                    <a:cubicBezTo>
                      <a:pt x="0" y="295"/>
                      <a:pt x="0" y="317"/>
                      <a:pt x="14" y="331"/>
                    </a:cubicBezTo>
                    <a:cubicBezTo>
                      <a:pt x="28" y="345"/>
                      <a:pt x="51" y="345"/>
                      <a:pt x="65" y="331"/>
                    </a:cubicBezTo>
                    <a:cubicBezTo>
                      <a:pt x="76" y="320"/>
                      <a:pt x="79" y="304"/>
                      <a:pt x="73" y="291"/>
                    </a:cubicBezTo>
                    <a:lnTo>
                      <a:pt x="135" y="2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15"/>
              <p:cNvSpPr>
                <a:spLocks/>
              </p:cNvSpPr>
              <p:nvPr/>
            </p:nvSpPr>
            <p:spPr bwMode="auto">
              <a:xfrm>
                <a:off x="1910" y="3025"/>
                <a:ext cx="199" cy="198"/>
              </a:xfrm>
              <a:custGeom>
                <a:avLst/>
                <a:gdLst>
                  <a:gd name="T0" fmla="*/ 65 w 149"/>
                  <a:gd name="T1" fmla="*/ 134 h 148"/>
                  <a:gd name="T2" fmla="*/ 72 w 149"/>
                  <a:gd name="T3" fmla="*/ 94 h 148"/>
                  <a:gd name="T4" fmla="*/ 149 w 149"/>
                  <a:gd name="T5" fmla="*/ 17 h 148"/>
                  <a:gd name="T6" fmla="*/ 131 w 149"/>
                  <a:gd name="T7" fmla="*/ 0 h 148"/>
                  <a:gd name="T8" fmla="*/ 55 w 149"/>
                  <a:gd name="T9" fmla="*/ 76 h 148"/>
                  <a:gd name="T10" fmla="*/ 14 w 149"/>
                  <a:gd name="T11" fmla="*/ 83 h 148"/>
                  <a:gd name="T12" fmla="*/ 14 w 149"/>
                  <a:gd name="T13" fmla="*/ 134 h 148"/>
                  <a:gd name="T14" fmla="*/ 65 w 149"/>
                  <a:gd name="T15" fmla="*/ 13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48">
                    <a:moveTo>
                      <a:pt x="65" y="134"/>
                    </a:moveTo>
                    <a:cubicBezTo>
                      <a:pt x="76" y="123"/>
                      <a:pt x="78" y="107"/>
                      <a:pt x="72" y="94"/>
                    </a:cubicBezTo>
                    <a:cubicBezTo>
                      <a:pt x="149" y="17"/>
                      <a:pt x="149" y="17"/>
                      <a:pt x="149" y="17"/>
                    </a:cubicBezTo>
                    <a:cubicBezTo>
                      <a:pt x="131" y="0"/>
                      <a:pt x="131" y="0"/>
                      <a:pt x="131" y="0"/>
                    </a:cubicBezTo>
                    <a:cubicBezTo>
                      <a:pt x="55" y="76"/>
                      <a:pt x="55" y="76"/>
                      <a:pt x="55" y="76"/>
                    </a:cubicBezTo>
                    <a:cubicBezTo>
                      <a:pt x="41" y="70"/>
                      <a:pt x="25" y="72"/>
                      <a:pt x="14" y="83"/>
                    </a:cubicBezTo>
                    <a:cubicBezTo>
                      <a:pt x="0" y="97"/>
                      <a:pt x="0" y="120"/>
                      <a:pt x="14" y="134"/>
                    </a:cubicBezTo>
                    <a:cubicBezTo>
                      <a:pt x="28" y="148"/>
                      <a:pt x="51" y="148"/>
                      <a:pt x="65" y="1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16"/>
              <p:cNvSpPr>
                <a:spLocks/>
              </p:cNvSpPr>
              <p:nvPr/>
            </p:nvSpPr>
            <p:spPr bwMode="auto">
              <a:xfrm>
                <a:off x="1819" y="3266"/>
                <a:ext cx="196" cy="196"/>
              </a:xfrm>
              <a:custGeom>
                <a:avLst/>
                <a:gdLst>
                  <a:gd name="T0" fmla="*/ 133 w 147"/>
                  <a:gd name="T1" fmla="*/ 65 h 147"/>
                  <a:gd name="T2" fmla="*/ 133 w 147"/>
                  <a:gd name="T3" fmla="*/ 14 h 147"/>
                  <a:gd name="T4" fmla="*/ 82 w 147"/>
                  <a:gd name="T5" fmla="*/ 14 h 147"/>
                  <a:gd name="T6" fmla="*/ 75 w 147"/>
                  <a:gd name="T7" fmla="*/ 54 h 147"/>
                  <a:gd name="T8" fmla="*/ 0 w 147"/>
                  <a:gd name="T9" fmla="*/ 129 h 147"/>
                  <a:gd name="T10" fmla="*/ 18 w 147"/>
                  <a:gd name="T11" fmla="*/ 147 h 147"/>
                  <a:gd name="T12" fmla="*/ 93 w 147"/>
                  <a:gd name="T13" fmla="*/ 72 h 147"/>
                  <a:gd name="T14" fmla="*/ 133 w 147"/>
                  <a:gd name="T15" fmla="*/ 65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7">
                    <a:moveTo>
                      <a:pt x="133" y="65"/>
                    </a:moveTo>
                    <a:cubicBezTo>
                      <a:pt x="147" y="51"/>
                      <a:pt x="147" y="28"/>
                      <a:pt x="133" y="14"/>
                    </a:cubicBezTo>
                    <a:cubicBezTo>
                      <a:pt x="119" y="0"/>
                      <a:pt x="96" y="0"/>
                      <a:pt x="82" y="14"/>
                    </a:cubicBezTo>
                    <a:cubicBezTo>
                      <a:pt x="72" y="25"/>
                      <a:pt x="69" y="41"/>
                      <a:pt x="75" y="54"/>
                    </a:cubicBezTo>
                    <a:cubicBezTo>
                      <a:pt x="0" y="129"/>
                      <a:pt x="0" y="129"/>
                      <a:pt x="0" y="129"/>
                    </a:cubicBezTo>
                    <a:cubicBezTo>
                      <a:pt x="18" y="147"/>
                      <a:pt x="18" y="147"/>
                      <a:pt x="18" y="147"/>
                    </a:cubicBezTo>
                    <a:cubicBezTo>
                      <a:pt x="93" y="72"/>
                      <a:pt x="93" y="72"/>
                      <a:pt x="93" y="72"/>
                    </a:cubicBezTo>
                    <a:cubicBezTo>
                      <a:pt x="106" y="78"/>
                      <a:pt x="122" y="75"/>
                      <a:pt x="133" y="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17"/>
              <p:cNvSpPr>
                <a:spLocks/>
              </p:cNvSpPr>
              <p:nvPr/>
            </p:nvSpPr>
            <p:spPr bwMode="auto">
              <a:xfrm>
                <a:off x="2031" y="3353"/>
                <a:ext cx="203" cy="201"/>
              </a:xfrm>
              <a:custGeom>
                <a:avLst/>
                <a:gdLst>
                  <a:gd name="T0" fmla="*/ 87 w 152"/>
                  <a:gd name="T1" fmla="*/ 14 h 151"/>
                  <a:gd name="T2" fmla="*/ 80 w 152"/>
                  <a:gd name="T3" fmla="*/ 54 h 151"/>
                  <a:gd name="T4" fmla="*/ 0 w 152"/>
                  <a:gd name="T5" fmla="*/ 134 h 151"/>
                  <a:gd name="T6" fmla="*/ 18 w 152"/>
                  <a:gd name="T7" fmla="*/ 151 h 151"/>
                  <a:gd name="T8" fmla="*/ 98 w 152"/>
                  <a:gd name="T9" fmla="*/ 72 h 151"/>
                  <a:gd name="T10" fmla="*/ 138 w 152"/>
                  <a:gd name="T11" fmla="*/ 65 h 151"/>
                  <a:gd name="T12" fmla="*/ 138 w 152"/>
                  <a:gd name="T13" fmla="*/ 14 h 151"/>
                  <a:gd name="T14" fmla="*/ 87 w 152"/>
                  <a:gd name="T15" fmla="*/ 14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1">
                    <a:moveTo>
                      <a:pt x="87" y="14"/>
                    </a:moveTo>
                    <a:cubicBezTo>
                      <a:pt x="76" y="25"/>
                      <a:pt x="74" y="41"/>
                      <a:pt x="80" y="54"/>
                    </a:cubicBezTo>
                    <a:cubicBezTo>
                      <a:pt x="0" y="134"/>
                      <a:pt x="0" y="134"/>
                      <a:pt x="0" y="134"/>
                    </a:cubicBezTo>
                    <a:cubicBezTo>
                      <a:pt x="18" y="151"/>
                      <a:pt x="18" y="151"/>
                      <a:pt x="18" y="151"/>
                    </a:cubicBezTo>
                    <a:cubicBezTo>
                      <a:pt x="98" y="72"/>
                      <a:pt x="98" y="72"/>
                      <a:pt x="98" y="72"/>
                    </a:cubicBezTo>
                    <a:cubicBezTo>
                      <a:pt x="111" y="78"/>
                      <a:pt x="127" y="76"/>
                      <a:pt x="138" y="65"/>
                    </a:cubicBezTo>
                    <a:cubicBezTo>
                      <a:pt x="152" y="51"/>
                      <a:pt x="152" y="28"/>
                      <a:pt x="138" y="14"/>
                    </a:cubicBezTo>
                    <a:cubicBezTo>
                      <a:pt x="124" y="0"/>
                      <a:pt x="101" y="0"/>
                      <a:pt x="87"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8"/>
              <p:cNvSpPr>
                <a:spLocks/>
              </p:cNvSpPr>
              <p:nvPr/>
            </p:nvSpPr>
            <p:spPr bwMode="auto">
              <a:xfrm>
                <a:off x="2129" y="3117"/>
                <a:ext cx="192" cy="193"/>
              </a:xfrm>
              <a:custGeom>
                <a:avLst/>
                <a:gdLst>
                  <a:gd name="T0" fmla="*/ 144 w 144"/>
                  <a:gd name="T1" fmla="*/ 18 h 144"/>
                  <a:gd name="T2" fmla="*/ 126 w 144"/>
                  <a:gd name="T3" fmla="*/ 0 h 144"/>
                  <a:gd name="T4" fmla="*/ 54 w 144"/>
                  <a:gd name="T5" fmla="*/ 72 h 144"/>
                  <a:gd name="T6" fmla="*/ 14 w 144"/>
                  <a:gd name="T7" fmla="*/ 79 h 144"/>
                  <a:gd name="T8" fmla="*/ 14 w 144"/>
                  <a:gd name="T9" fmla="*/ 130 h 144"/>
                  <a:gd name="T10" fmla="*/ 65 w 144"/>
                  <a:gd name="T11" fmla="*/ 130 h 144"/>
                  <a:gd name="T12" fmla="*/ 72 w 144"/>
                  <a:gd name="T13" fmla="*/ 90 h 144"/>
                  <a:gd name="T14" fmla="*/ 144 w 144"/>
                  <a:gd name="T15" fmla="*/ 18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44">
                    <a:moveTo>
                      <a:pt x="144" y="18"/>
                    </a:moveTo>
                    <a:cubicBezTo>
                      <a:pt x="126" y="0"/>
                      <a:pt x="126" y="0"/>
                      <a:pt x="126" y="0"/>
                    </a:cubicBezTo>
                    <a:cubicBezTo>
                      <a:pt x="54" y="72"/>
                      <a:pt x="54" y="72"/>
                      <a:pt x="54" y="72"/>
                    </a:cubicBezTo>
                    <a:cubicBezTo>
                      <a:pt x="41" y="66"/>
                      <a:pt x="25" y="68"/>
                      <a:pt x="14" y="79"/>
                    </a:cubicBezTo>
                    <a:cubicBezTo>
                      <a:pt x="0" y="93"/>
                      <a:pt x="0" y="116"/>
                      <a:pt x="14" y="130"/>
                    </a:cubicBezTo>
                    <a:cubicBezTo>
                      <a:pt x="28" y="144"/>
                      <a:pt x="51" y="144"/>
                      <a:pt x="65" y="130"/>
                    </a:cubicBezTo>
                    <a:cubicBezTo>
                      <a:pt x="76" y="119"/>
                      <a:pt x="78" y="103"/>
                      <a:pt x="72" y="90"/>
                    </a:cubicBezTo>
                    <a:lnTo>
                      <a:pt x="144"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54" name="Group 53"/>
          <p:cNvGrpSpPr/>
          <p:nvPr/>
        </p:nvGrpSpPr>
        <p:grpSpPr>
          <a:xfrm>
            <a:off x="6315612" y="4595797"/>
            <a:ext cx="766509" cy="781672"/>
            <a:chOff x="4578257" y="5209339"/>
            <a:chExt cx="670294" cy="648000"/>
          </a:xfrm>
        </p:grpSpPr>
        <p:sp>
          <p:nvSpPr>
            <p:cNvPr id="55" name="Rounded Rectangle 54"/>
            <p:cNvSpPr/>
            <p:nvPr/>
          </p:nvSpPr>
          <p:spPr>
            <a:xfrm>
              <a:off x="4600551" y="5209339"/>
              <a:ext cx="648000" cy="64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AutoShape 11"/>
            <p:cNvSpPr>
              <a:spLocks noChangeAspect="1" noChangeArrowheads="1" noTextEdit="1"/>
            </p:cNvSpPr>
            <p:nvPr/>
          </p:nvSpPr>
          <p:spPr bwMode="auto">
            <a:xfrm>
              <a:off x="4578257" y="5274492"/>
              <a:ext cx="572234" cy="5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13"/>
            <p:cNvSpPr>
              <a:spLocks noEditPoints="1"/>
            </p:cNvSpPr>
            <p:nvPr/>
          </p:nvSpPr>
          <p:spPr bwMode="auto">
            <a:xfrm>
              <a:off x="4674479" y="5273452"/>
              <a:ext cx="511645" cy="515490"/>
            </a:xfrm>
            <a:custGeom>
              <a:avLst/>
              <a:gdLst>
                <a:gd name="T0" fmla="*/ 199 w 248"/>
                <a:gd name="T1" fmla="*/ 95 h 248"/>
                <a:gd name="T2" fmla="*/ 248 w 248"/>
                <a:gd name="T3" fmla="*/ 104 h 248"/>
                <a:gd name="T4" fmla="*/ 239 w 248"/>
                <a:gd name="T5" fmla="*/ 153 h 248"/>
                <a:gd name="T6" fmla="*/ 191 w 248"/>
                <a:gd name="T7" fmla="*/ 144 h 248"/>
                <a:gd name="T8" fmla="*/ 0 w 248"/>
                <a:gd name="T9" fmla="*/ 104 h 248"/>
                <a:gd name="T10" fmla="*/ 9 w 248"/>
                <a:gd name="T11" fmla="*/ 153 h 248"/>
                <a:gd name="T12" fmla="*/ 57 w 248"/>
                <a:gd name="T13" fmla="*/ 144 h 248"/>
                <a:gd name="T14" fmla="*/ 49 w 248"/>
                <a:gd name="T15" fmla="*/ 95 h 248"/>
                <a:gd name="T16" fmla="*/ 0 w 248"/>
                <a:gd name="T17" fmla="*/ 104 h 248"/>
                <a:gd name="T18" fmla="*/ 95 w 248"/>
                <a:gd name="T19" fmla="*/ 49 h 248"/>
                <a:gd name="T20" fmla="*/ 144 w 248"/>
                <a:gd name="T21" fmla="*/ 57 h 248"/>
                <a:gd name="T22" fmla="*/ 153 w 248"/>
                <a:gd name="T23" fmla="*/ 9 h 248"/>
                <a:gd name="T24" fmla="*/ 104 w 248"/>
                <a:gd name="T25" fmla="*/ 0 h 248"/>
                <a:gd name="T26" fmla="*/ 95 w 248"/>
                <a:gd name="T27" fmla="*/ 199 h 248"/>
                <a:gd name="T28" fmla="*/ 104 w 248"/>
                <a:gd name="T29" fmla="*/ 248 h 248"/>
                <a:gd name="T30" fmla="*/ 153 w 248"/>
                <a:gd name="T31" fmla="*/ 239 h 248"/>
                <a:gd name="T32" fmla="*/ 144 w 248"/>
                <a:gd name="T33" fmla="*/ 191 h 248"/>
                <a:gd name="T34" fmla="*/ 95 w 248"/>
                <a:gd name="T35" fmla="*/ 199 h 248"/>
                <a:gd name="T36" fmla="*/ 219 w 248"/>
                <a:gd name="T37" fmla="*/ 166 h 248"/>
                <a:gd name="T38" fmla="*/ 172 w 248"/>
                <a:gd name="T39" fmla="*/ 213 h 248"/>
                <a:gd name="T40" fmla="*/ 172 w 248"/>
                <a:gd name="T41" fmla="*/ 225 h 248"/>
                <a:gd name="T42" fmla="*/ 82 w 248"/>
                <a:gd name="T43" fmla="*/ 219 h 248"/>
                <a:gd name="T44" fmla="*/ 35 w 248"/>
                <a:gd name="T45" fmla="*/ 172 h 248"/>
                <a:gd name="T46" fmla="*/ 23 w 248"/>
                <a:gd name="T47" fmla="*/ 172 h 248"/>
                <a:gd name="T48" fmla="*/ 82 w 248"/>
                <a:gd name="T49" fmla="*/ 219 h 248"/>
                <a:gd name="T50" fmla="*/ 172 w 248"/>
                <a:gd name="T51" fmla="*/ 23 h 248"/>
                <a:gd name="T52" fmla="*/ 172 w 248"/>
                <a:gd name="T53" fmla="*/ 35 h 248"/>
                <a:gd name="T54" fmla="*/ 219 w 248"/>
                <a:gd name="T55" fmla="*/ 82 h 248"/>
                <a:gd name="T56" fmla="*/ 35 w 248"/>
                <a:gd name="T57" fmla="*/ 76 h 248"/>
                <a:gd name="T58" fmla="*/ 82 w 248"/>
                <a:gd name="T59" fmla="*/ 29 h 248"/>
                <a:gd name="T60" fmla="*/ 23 w 248"/>
                <a:gd name="T61" fmla="*/ 76 h 248"/>
                <a:gd name="T62" fmla="*/ 35 w 248"/>
                <a:gd name="T63" fmla="*/ 7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8">
                  <a:moveTo>
                    <a:pt x="191" y="104"/>
                  </a:moveTo>
                  <a:cubicBezTo>
                    <a:pt x="191" y="99"/>
                    <a:pt x="194" y="95"/>
                    <a:pt x="199" y="95"/>
                  </a:cubicBezTo>
                  <a:cubicBezTo>
                    <a:pt x="239" y="95"/>
                    <a:pt x="239" y="95"/>
                    <a:pt x="239" y="95"/>
                  </a:cubicBezTo>
                  <a:cubicBezTo>
                    <a:pt x="244" y="95"/>
                    <a:pt x="248" y="99"/>
                    <a:pt x="248" y="104"/>
                  </a:cubicBezTo>
                  <a:cubicBezTo>
                    <a:pt x="248" y="144"/>
                    <a:pt x="248" y="144"/>
                    <a:pt x="248" y="144"/>
                  </a:cubicBezTo>
                  <a:cubicBezTo>
                    <a:pt x="248" y="149"/>
                    <a:pt x="244" y="153"/>
                    <a:pt x="239" y="153"/>
                  </a:cubicBezTo>
                  <a:cubicBezTo>
                    <a:pt x="199" y="153"/>
                    <a:pt x="199" y="153"/>
                    <a:pt x="199" y="153"/>
                  </a:cubicBezTo>
                  <a:cubicBezTo>
                    <a:pt x="194" y="153"/>
                    <a:pt x="191" y="149"/>
                    <a:pt x="191" y="144"/>
                  </a:cubicBezTo>
                  <a:cubicBezTo>
                    <a:pt x="191" y="104"/>
                    <a:pt x="191" y="104"/>
                    <a:pt x="191" y="104"/>
                  </a:cubicBezTo>
                  <a:close/>
                  <a:moveTo>
                    <a:pt x="0" y="104"/>
                  </a:moveTo>
                  <a:cubicBezTo>
                    <a:pt x="0" y="144"/>
                    <a:pt x="0" y="144"/>
                    <a:pt x="0" y="144"/>
                  </a:cubicBezTo>
                  <a:cubicBezTo>
                    <a:pt x="0" y="149"/>
                    <a:pt x="4" y="153"/>
                    <a:pt x="9" y="153"/>
                  </a:cubicBezTo>
                  <a:cubicBezTo>
                    <a:pt x="49" y="153"/>
                    <a:pt x="49" y="153"/>
                    <a:pt x="49" y="153"/>
                  </a:cubicBezTo>
                  <a:cubicBezTo>
                    <a:pt x="54" y="153"/>
                    <a:pt x="57" y="149"/>
                    <a:pt x="57" y="144"/>
                  </a:cubicBezTo>
                  <a:cubicBezTo>
                    <a:pt x="57" y="104"/>
                    <a:pt x="57" y="104"/>
                    <a:pt x="57" y="104"/>
                  </a:cubicBezTo>
                  <a:cubicBezTo>
                    <a:pt x="57" y="99"/>
                    <a:pt x="54" y="95"/>
                    <a:pt x="49" y="95"/>
                  </a:cubicBezTo>
                  <a:cubicBezTo>
                    <a:pt x="9" y="95"/>
                    <a:pt x="9" y="95"/>
                    <a:pt x="9" y="95"/>
                  </a:cubicBezTo>
                  <a:cubicBezTo>
                    <a:pt x="4" y="95"/>
                    <a:pt x="0" y="99"/>
                    <a:pt x="0" y="104"/>
                  </a:cubicBezTo>
                  <a:close/>
                  <a:moveTo>
                    <a:pt x="95" y="9"/>
                  </a:moveTo>
                  <a:cubicBezTo>
                    <a:pt x="95" y="49"/>
                    <a:pt x="95" y="49"/>
                    <a:pt x="95" y="49"/>
                  </a:cubicBezTo>
                  <a:cubicBezTo>
                    <a:pt x="95" y="54"/>
                    <a:pt x="99" y="57"/>
                    <a:pt x="104" y="57"/>
                  </a:cubicBezTo>
                  <a:cubicBezTo>
                    <a:pt x="144" y="57"/>
                    <a:pt x="144" y="57"/>
                    <a:pt x="144" y="57"/>
                  </a:cubicBezTo>
                  <a:cubicBezTo>
                    <a:pt x="149" y="57"/>
                    <a:pt x="153" y="54"/>
                    <a:pt x="153" y="49"/>
                  </a:cubicBezTo>
                  <a:cubicBezTo>
                    <a:pt x="153" y="9"/>
                    <a:pt x="153" y="9"/>
                    <a:pt x="153" y="9"/>
                  </a:cubicBezTo>
                  <a:cubicBezTo>
                    <a:pt x="153" y="4"/>
                    <a:pt x="149" y="0"/>
                    <a:pt x="144" y="0"/>
                  </a:cubicBezTo>
                  <a:cubicBezTo>
                    <a:pt x="104" y="0"/>
                    <a:pt x="104" y="0"/>
                    <a:pt x="104" y="0"/>
                  </a:cubicBezTo>
                  <a:cubicBezTo>
                    <a:pt x="99" y="0"/>
                    <a:pt x="95" y="4"/>
                    <a:pt x="95" y="9"/>
                  </a:cubicBezTo>
                  <a:close/>
                  <a:moveTo>
                    <a:pt x="95" y="199"/>
                  </a:moveTo>
                  <a:cubicBezTo>
                    <a:pt x="95" y="239"/>
                    <a:pt x="95" y="239"/>
                    <a:pt x="95" y="239"/>
                  </a:cubicBezTo>
                  <a:cubicBezTo>
                    <a:pt x="95" y="244"/>
                    <a:pt x="99" y="248"/>
                    <a:pt x="104" y="248"/>
                  </a:cubicBezTo>
                  <a:cubicBezTo>
                    <a:pt x="144" y="248"/>
                    <a:pt x="144" y="248"/>
                    <a:pt x="144" y="248"/>
                  </a:cubicBezTo>
                  <a:cubicBezTo>
                    <a:pt x="149" y="248"/>
                    <a:pt x="153" y="244"/>
                    <a:pt x="153" y="239"/>
                  </a:cubicBezTo>
                  <a:cubicBezTo>
                    <a:pt x="153" y="199"/>
                    <a:pt x="153" y="199"/>
                    <a:pt x="153" y="199"/>
                  </a:cubicBezTo>
                  <a:cubicBezTo>
                    <a:pt x="153" y="194"/>
                    <a:pt x="149" y="191"/>
                    <a:pt x="144" y="191"/>
                  </a:cubicBezTo>
                  <a:cubicBezTo>
                    <a:pt x="104" y="191"/>
                    <a:pt x="104" y="191"/>
                    <a:pt x="104" y="191"/>
                  </a:cubicBezTo>
                  <a:cubicBezTo>
                    <a:pt x="99" y="191"/>
                    <a:pt x="95" y="194"/>
                    <a:pt x="95" y="199"/>
                  </a:cubicBezTo>
                  <a:close/>
                  <a:moveTo>
                    <a:pt x="225" y="172"/>
                  </a:moveTo>
                  <a:cubicBezTo>
                    <a:pt x="225" y="168"/>
                    <a:pt x="222" y="166"/>
                    <a:pt x="219" y="166"/>
                  </a:cubicBezTo>
                  <a:cubicBezTo>
                    <a:pt x="216" y="166"/>
                    <a:pt x="213" y="168"/>
                    <a:pt x="213" y="172"/>
                  </a:cubicBezTo>
                  <a:cubicBezTo>
                    <a:pt x="213" y="197"/>
                    <a:pt x="197" y="213"/>
                    <a:pt x="172" y="213"/>
                  </a:cubicBezTo>
                  <a:cubicBezTo>
                    <a:pt x="168" y="213"/>
                    <a:pt x="166" y="216"/>
                    <a:pt x="166" y="219"/>
                  </a:cubicBezTo>
                  <a:cubicBezTo>
                    <a:pt x="166" y="222"/>
                    <a:pt x="168" y="225"/>
                    <a:pt x="172" y="225"/>
                  </a:cubicBezTo>
                  <a:cubicBezTo>
                    <a:pt x="204" y="225"/>
                    <a:pt x="225" y="204"/>
                    <a:pt x="225" y="172"/>
                  </a:cubicBezTo>
                  <a:close/>
                  <a:moveTo>
                    <a:pt x="82" y="219"/>
                  </a:moveTo>
                  <a:cubicBezTo>
                    <a:pt x="82" y="216"/>
                    <a:pt x="80" y="213"/>
                    <a:pt x="76" y="213"/>
                  </a:cubicBezTo>
                  <a:cubicBezTo>
                    <a:pt x="51" y="213"/>
                    <a:pt x="35" y="197"/>
                    <a:pt x="35" y="172"/>
                  </a:cubicBezTo>
                  <a:cubicBezTo>
                    <a:pt x="35" y="168"/>
                    <a:pt x="32" y="166"/>
                    <a:pt x="29" y="166"/>
                  </a:cubicBezTo>
                  <a:cubicBezTo>
                    <a:pt x="26" y="166"/>
                    <a:pt x="23" y="168"/>
                    <a:pt x="23" y="172"/>
                  </a:cubicBezTo>
                  <a:cubicBezTo>
                    <a:pt x="23" y="204"/>
                    <a:pt x="44" y="225"/>
                    <a:pt x="76" y="225"/>
                  </a:cubicBezTo>
                  <a:cubicBezTo>
                    <a:pt x="80" y="225"/>
                    <a:pt x="82" y="222"/>
                    <a:pt x="82" y="219"/>
                  </a:cubicBezTo>
                  <a:close/>
                  <a:moveTo>
                    <a:pt x="225" y="76"/>
                  </a:moveTo>
                  <a:cubicBezTo>
                    <a:pt x="225" y="44"/>
                    <a:pt x="204" y="23"/>
                    <a:pt x="172" y="23"/>
                  </a:cubicBezTo>
                  <a:cubicBezTo>
                    <a:pt x="168" y="23"/>
                    <a:pt x="166" y="26"/>
                    <a:pt x="166" y="29"/>
                  </a:cubicBezTo>
                  <a:cubicBezTo>
                    <a:pt x="166" y="32"/>
                    <a:pt x="168" y="35"/>
                    <a:pt x="172" y="35"/>
                  </a:cubicBezTo>
                  <a:cubicBezTo>
                    <a:pt x="197" y="35"/>
                    <a:pt x="213" y="51"/>
                    <a:pt x="213" y="76"/>
                  </a:cubicBezTo>
                  <a:cubicBezTo>
                    <a:pt x="213" y="80"/>
                    <a:pt x="216" y="82"/>
                    <a:pt x="219" y="82"/>
                  </a:cubicBezTo>
                  <a:cubicBezTo>
                    <a:pt x="222" y="82"/>
                    <a:pt x="225" y="80"/>
                    <a:pt x="225" y="76"/>
                  </a:cubicBezTo>
                  <a:close/>
                  <a:moveTo>
                    <a:pt x="35" y="76"/>
                  </a:moveTo>
                  <a:cubicBezTo>
                    <a:pt x="35" y="51"/>
                    <a:pt x="51" y="35"/>
                    <a:pt x="76" y="35"/>
                  </a:cubicBezTo>
                  <a:cubicBezTo>
                    <a:pt x="80" y="35"/>
                    <a:pt x="82" y="32"/>
                    <a:pt x="82" y="29"/>
                  </a:cubicBezTo>
                  <a:cubicBezTo>
                    <a:pt x="82" y="26"/>
                    <a:pt x="80" y="23"/>
                    <a:pt x="76" y="23"/>
                  </a:cubicBezTo>
                  <a:cubicBezTo>
                    <a:pt x="44" y="23"/>
                    <a:pt x="23" y="44"/>
                    <a:pt x="23" y="76"/>
                  </a:cubicBezTo>
                  <a:cubicBezTo>
                    <a:pt x="23" y="80"/>
                    <a:pt x="26" y="82"/>
                    <a:pt x="29" y="82"/>
                  </a:cubicBezTo>
                  <a:cubicBezTo>
                    <a:pt x="32" y="82"/>
                    <a:pt x="35" y="80"/>
                    <a:pt x="35"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421733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12</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347135" y="531079"/>
            <a:ext cx="8631765" cy="535531"/>
          </a:xfrm>
          <a:prstGeom prst="rect">
            <a:avLst/>
          </a:prstGeom>
        </p:spPr>
        <p:txBody>
          <a:bodyPr wrap="square">
            <a:spAutoFit/>
          </a:bodyPr>
          <a:lstStyle/>
          <a:p>
            <a:pPr>
              <a:lnSpc>
                <a:spcPct val="90000"/>
              </a:lnSpc>
              <a:spcAft>
                <a:spcPts val="1000"/>
              </a:spcAft>
            </a:pPr>
            <a:r>
              <a:rPr lang="en-US" sz="3200" dirty="0">
                <a:solidFill>
                  <a:schemeClr val="accent2"/>
                </a:solidFill>
              </a:rPr>
              <a:t>What does this mean for companies?</a:t>
            </a:r>
            <a:endParaRPr lang="en-GB" sz="3200" b="1" dirty="0">
              <a:solidFill>
                <a:schemeClr val="accent2"/>
              </a:solidFill>
            </a:endParaRPr>
          </a:p>
        </p:txBody>
      </p:sp>
      <p:pic>
        <p:nvPicPr>
          <p:cNvPr id="5" name="Picture 4"/>
          <p:cNvPicPr>
            <a:picLocks noChangeAspect="1"/>
          </p:cNvPicPr>
          <p:nvPr/>
        </p:nvPicPr>
        <p:blipFill rotWithShape="1">
          <a:blip r:embed="rId3" cstate="print">
            <a:duotone>
              <a:schemeClr val="accent1">
                <a:shade val="45000"/>
                <a:satMod val="135000"/>
              </a:schemeClr>
              <a:prstClr val="white"/>
            </a:duotone>
            <a:lum bright="12000"/>
            <a:extLst>
              <a:ext uri="{28A0092B-C50C-407E-A947-70E740481C1C}">
                <a14:useLocalDpi xmlns:a14="http://schemas.microsoft.com/office/drawing/2010/main" val="0"/>
              </a:ext>
            </a:extLst>
          </a:blip>
          <a:srcRect r="13626"/>
          <a:stretch/>
        </p:blipFill>
        <p:spPr>
          <a:xfrm>
            <a:off x="4893277" y="1066610"/>
            <a:ext cx="4250723" cy="5088422"/>
          </a:xfrm>
          <a:prstGeom prst="rect">
            <a:avLst/>
          </a:prstGeom>
        </p:spPr>
      </p:pic>
      <p:sp>
        <p:nvSpPr>
          <p:cNvPr id="6" name="TextBox 5"/>
          <p:cNvSpPr txBox="1"/>
          <p:nvPr/>
        </p:nvSpPr>
        <p:spPr>
          <a:xfrm>
            <a:off x="347135" y="1462972"/>
            <a:ext cx="1473201" cy="1569660"/>
          </a:xfrm>
          <a:prstGeom prst="rect">
            <a:avLst/>
          </a:prstGeom>
          <a:noFill/>
        </p:spPr>
        <p:txBody>
          <a:bodyPr wrap="square" rtlCol="0">
            <a:spAutoFit/>
          </a:bodyPr>
          <a:lstStyle/>
          <a:p>
            <a:r>
              <a:rPr lang="en-US" sz="9600" b="1" dirty="0">
                <a:solidFill>
                  <a:schemeClr val="accent1">
                    <a:lumMod val="40000"/>
                    <a:lumOff val="60000"/>
                  </a:schemeClr>
                </a:solidFill>
              </a:rPr>
              <a:t>1</a:t>
            </a:r>
          </a:p>
        </p:txBody>
      </p:sp>
      <p:grpSp>
        <p:nvGrpSpPr>
          <p:cNvPr id="7" name="Group 6"/>
          <p:cNvGrpSpPr/>
          <p:nvPr/>
        </p:nvGrpSpPr>
        <p:grpSpPr>
          <a:xfrm rot="16200000">
            <a:off x="1211196" y="2260159"/>
            <a:ext cx="472900" cy="447509"/>
            <a:chOff x="1127300" y="2379132"/>
            <a:chExt cx="498300" cy="447509"/>
          </a:xfrm>
          <a:solidFill>
            <a:schemeClr val="accent1">
              <a:lumMod val="40000"/>
              <a:lumOff val="60000"/>
            </a:schemeClr>
          </a:solidFill>
        </p:grpSpPr>
        <p:sp>
          <p:nvSpPr>
            <p:cNvPr id="8"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9"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sp>
        <p:nvSpPr>
          <p:cNvPr id="14" name="TextBox 13"/>
          <p:cNvSpPr txBox="1"/>
          <p:nvPr/>
        </p:nvSpPr>
        <p:spPr>
          <a:xfrm>
            <a:off x="351364" y="2883239"/>
            <a:ext cx="1473201" cy="1569660"/>
          </a:xfrm>
          <a:prstGeom prst="rect">
            <a:avLst/>
          </a:prstGeom>
          <a:noFill/>
        </p:spPr>
        <p:txBody>
          <a:bodyPr wrap="square" rtlCol="0">
            <a:spAutoFit/>
          </a:bodyPr>
          <a:lstStyle/>
          <a:p>
            <a:r>
              <a:rPr lang="en-US" sz="9600" b="1" dirty="0">
                <a:solidFill>
                  <a:schemeClr val="accent1">
                    <a:lumMod val="40000"/>
                    <a:lumOff val="60000"/>
                  </a:schemeClr>
                </a:solidFill>
              </a:rPr>
              <a:t>2</a:t>
            </a:r>
          </a:p>
        </p:txBody>
      </p:sp>
      <p:grpSp>
        <p:nvGrpSpPr>
          <p:cNvPr id="15" name="Group 14"/>
          <p:cNvGrpSpPr/>
          <p:nvPr/>
        </p:nvGrpSpPr>
        <p:grpSpPr>
          <a:xfrm rot="16200000">
            <a:off x="1211197" y="3680426"/>
            <a:ext cx="472900" cy="447509"/>
            <a:chOff x="1127300" y="2379132"/>
            <a:chExt cx="498300" cy="447509"/>
          </a:xfrm>
          <a:solidFill>
            <a:schemeClr val="accent1">
              <a:lumMod val="40000"/>
              <a:lumOff val="60000"/>
            </a:schemeClr>
          </a:solidFill>
        </p:grpSpPr>
        <p:sp>
          <p:nvSpPr>
            <p:cNvPr id="16"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17"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sp>
        <p:nvSpPr>
          <p:cNvPr id="18" name="TextBox 17"/>
          <p:cNvSpPr txBox="1"/>
          <p:nvPr/>
        </p:nvSpPr>
        <p:spPr>
          <a:xfrm>
            <a:off x="341643" y="4303168"/>
            <a:ext cx="1473201" cy="1569660"/>
          </a:xfrm>
          <a:prstGeom prst="rect">
            <a:avLst/>
          </a:prstGeom>
          <a:noFill/>
        </p:spPr>
        <p:txBody>
          <a:bodyPr wrap="square" rtlCol="0">
            <a:spAutoFit/>
          </a:bodyPr>
          <a:lstStyle/>
          <a:p>
            <a:r>
              <a:rPr lang="en-US" sz="9600" b="1" dirty="0">
                <a:solidFill>
                  <a:schemeClr val="accent1">
                    <a:lumMod val="40000"/>
                    <a:lumOff val="60000"/>
                  </a:schemeClr>
                </a:solidFill>
              </a:rPr>
              <a:t>3</a:t>
            </a:r>
          </a:p>
        </p:txBody>
      </p:sp>
      <p:grpSp>
        <p:nvGrpSpPr>
          <p:cNvPr id="19" name="Group 18"/>
          <p:cNvGrpSpPr/>
          <p:nvPr/>
        </p:nvGrpSpPr>
        <p:grpSpPr>
          <a:xfrm rot="16200000">
            <a:off x="1201476" y="5100355"/>
            <a:ext cx="472900" cy="447509"/>
            <a:chOff x="1127300" y="2379132"/>
            <a:chExt cx="498300" cy="447509"/>
          </a:xfrm>
          <a:solidFill>
            <a:schemeClr val="accent1">
              <a:lumMod val="40000"/>
              <a:lumOff val="60000"/>
            </a:schemeClr>
          </a:solidFill>
        </p:grpSpPr>
        <p:sp>
          <p:nvSpPr>
            <p:cNvPr id="20"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21"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sp>
        <p:nvSpPr>
          <p:cNvPr id="22" name="Rectangle 21"/>
          <p:cNvSpPr/>
          <p:nvPr/>
        </p:nvSpPr>
        <p:spPr>
          <a:xfrm>
            <a:off x="1893541" y="1812423"/>
            <a:ext cx="3283596" cy="907941"/>
          </a:xfrm>
          <a:prstGeom prst="rect">
            <a:avLst/>
          </a:prstGeom>
        </p:spPr>
        <p:txBody>
          <a:bodyPr wrap="square" bIns="0">
            <a:spAutoFit/>
          </a:bodyPr>
          <a:lstStyle/>
          <a:p>
            <a:r>
              <a:rPr lang="en-US" sz="2800" dirty="0">
                <a:solidFill>
                  <a:schemeClr val="bg1"/>
                </a:solidFill>
              </a:rPr>
              <a:t>Rethinking work and talent solutions</a:t>
            </a:r>
          </a:p>
        </p:txBody>
      </p:sp>
      <p:sp>
        <p:nvSpPr>
          <p:cNvPr id="23" name="Rectangle 22"/>
          <p:cNvSpPr/>
          <p:nvPr/>
        </p:nvSpPr>
        <p:spPr>
          <a:xfrm>
            <a:off x="1893541" y="3255818"/>
            <a:ext cx="3283596" cy="907941"/>
          </a:xfrm>
          <a:prstGeom prst="rect">
            <a:avLst/>
          </a:prstGeom>
        </p:spPr>
        <p:txBody>
          <a:bodyPr wrap="square" bIns="0">
            <a:spAutoFit/>
          </a:bodyPr>
          <a:lstStyle/>
          <a:p>
            <a:r>
              <a:rPr lang="en-US" sz="2800" dirty="0">
                <a:solidFill>
                  <a:schemeClr val="bg1"/>
                </a:solidFill>
              </a:rPr>
              <a:t>Modernizing </a:t>
            </a:r>
            <a:br>
              <a:rPr lang="en-US" sz="2800" dirty="0">
                <a:solidFill>
                  <a:schemeClr val="bg1"/>
                </a:solidFill>
              </a:rPr>
            </a:br>
            <a:r>
              <a:rPr lang="en-US" sz="2800" dirty="0">
                <a:solidFill>
                  <a:schemeClr val="bg1"/>
                </a:solidFill>
              </a:rPr>
              <a:t>total rewards</a:t>
            </a:r>
          </a:p>
        </p:txBody>
      </p:sp>
      <p:sp>
        <p:nvSpPr>
          <p:cNvPr id="25" name="Rectangle 24"/>
          <p:cNvSpPr/>
          <p:nvPr/>
        </p:nvSpPr>
        <p:spPr>
          <a:xfrm>
            <a:off x="1893541" y="4706097"/>
            <a:ext cx="4314282" cy="907941"/>
          </a:xfrm>
          <a:prstGeom prst="rect">
            <a:avLst/>
          </a:prstGeom>
        </p:spPr>
        <p:txBody>
          <a:bodyPr wrap="square" bIns="0">
            <a:spAutoFit/>
          </a:bodyPr>
          <a:lstStyle/>
          <a:p>
            <a:r>
              <a:rPr lang="en-US" sz="2800" dirty="0">
                <a:solidFill>
                  <a:schemeClr val="bg1"/>
                </a:solidFill>
              </a:rPr>
              <a:t>Redefining the employee </a:t>
            </a:r>
            <a:br>
              <a:rPr lang="en-US" sz="2800" dirty="0">
                <a:solidFill>
                  <a:schemeClr val="bg1"/>
                </a:solidFill>
              </a:rPr>
            </a:br>
            <a:r>
              <a:rPr lang="en-US" sz="2800" dirty="0">
                <a:solidFill>
                  <a:schemeClr val="bg1"/>
                </a:solidFill>
              </a:rPr>
              <a:t>and talent experience </a:t>
            </a:r>
          </a:p>
        </p:txBody>
      </p:sp>
    </p:spTree>
    <p:extLst>
      <p:ext uri="{BB962C8B-B14F-4D97-AF65-F5344CB8AC3E}">
        <p14:creationId xmlns:p14="http://schemas.microsoft.com/office/powerpoint/2010/main" val="217952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8" grpId="0"/>
      <p:bldP spid="22"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13</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347135" y="331164"/>
            <a:ext cx="8631765" cy="1508105"/>
          </a:xfrm>
          <a:prstGeom prst="rect">
            <a:avLst/>
          </a:prstGeom>
        </p:spPr>
        <p:txBody>
          <a:bodyPr wrap="square">
            <a:spAutoFit/>
          </a:bodyPr>
          <a:lstStyle/>
          <a:p>
            <a:pPr>
              <a:spcAft>
                <a:spcPts val="400"/>
              </a:spcAft>
            </a:pPr>
            <a:r>
              <a:rPr lang="en-GB" sz="3100" b="1" dirty="0">
                <a:solidFill>
                  <a:schemeClr val="accent2"/>
                </a:solidFill>
              </a:rPr>
              <a:t>CHANGING EMPLOYMENT RELATIONSHIP</a:t>
            </a:r>
          </a:p>
          <a:p>
            <a:pPr>
              <a:spcAft>
                <a:spcPts val="1000"/>
              </a:spcAft>
            </a:pPr>
            <a:r>
              <a:rPr lang="en-US" sz="2800" dirty="0">
                <a:solidFill>
                  <a:schemeClr val="bg1"/>
                </a:solidFill>
              </a:rPr>
              <a:t>There is a plurality of means for getting work done and the use of non-employee talent is rising</a:t>
            </a:r>
          </a:p>
        </p:txBody>
      </p:sp>
      <p:grpSp>
        <p:nvGrpSpPr>
          <p:cNvPr id="5" name="Group 4"/>
          <p:cNvGrpSpPr/>
          <p:nvPr/>
        </p:nvGrpSpPr>
        <p:grpSpPr>
          <a:xfrm>
            <a:off x="457163" y="4128823"/>
            <a:ext cx="8266611" cy="2061747"/>
            <a:chOff x="457163" y="3954649"/>
            <a:chExt cx="8266611" cy="2061747"/>
          </a:xfrm>
        </p:grpSpPr>
        <p:grpSp>
          <p:nvGrpSpPr>
            <p:cNvPr id="6" name="Group 5"/>
            <p:cNvGrpSpPr/>
            <p:nvPr/>
          </p:nvGrpSpPr>
          <p:grpSpPr>
            <a:xfrm>
              <a:off x="6469899" y="3954654"/>
              <a:ext cx="2253875" cy="2061742"/>
              <a:chOff x="6080743" y="3108677"/>
              <a:chExt cx="1741516" cy="1593060"/>
            </a:xfrm>
          </p:grpSpPr>
          <p:grpSp>
            <p:nvGrpSpPr>
              <p:cNvPr id="52" name="Group 51"/>
              <p:cNvGrpSpPr/>
              <p:nvPr/>
            </p:nvGrpSpPr>
            <p:grpSpPr>
              <a:xfrm>
                <a:off x="6080743" y="3108677"/>
                <a:ext cx="1741516" cy="1593060"/>
                <a:chOff x="6581795" y="3842526"/>
                <a:chExt cx="2319872" cy="2122113"/>
              </a:xfrm>
            </p:grpSpPr>
            <p:grpSp>
              <p:nvGrpSpPr>
                <p:cNvPr id="54" name="Group 53"/>
                <p:cNvGrpSpPr/>
                <p:nvPr/>
              </p:nvGrpSpPr>
              <p:grpSpPr>
                <a:xfrm>
                  <a:off x="6581795" y="3842526"/>
                  <a:ext cx="2319872" cy="2122113"/>
                  <a:chOff x="6581795" y="1537476"/>
                  <a:chExt cx="2319872" cy="2122113"/>
                </a:xfrm>
              </p:grpSpPr>
              <p:sp>
                <p:nvSpPr>
                  <p:cNvPr id="56" name="Ellipse 33"/>
                  <p:cNvSpPr/>
                  <p:nvPr/>
                </p:nvSpPr>
                <p:spPr bwMode="gray">
                  <a:xfrm>
                    <a:off x="6940986" y="1537476"/>
                    <a:ext cx="1576746" cy="1576746"/>
                  </a:xfrm>
                  <a:prstGeom prst="ellipse">
                    <a:avLst/>
                  </a:prstGeom>
                  <a:solidFill>
                    <a:schemeClr val="tx2">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black"/>
                      </a:solidFill>
                    </a:endParaRPr>
                  </a:p>
                </p:txBody>
              </p:sp>
              <p:sp>
                <p:nvSpPr>
                  <p:cNvPr id="57" name="Textfeld 38" descr="&#10;&#10;&#10;&#10;&#10;&#10;&#10;&#10;&#10;&#10;&#10;&#10;&#10;&#10;&#10;&#10;&#10;&#10;&#10;&#10;&#10;&#10;&#10;&#10;&#10;&#10;&#10;&#10;&#10;&#10;&#10;&#10;&#10;&#10;&#10;&#10;&#10;&#10;&#10;&#10;&#10;&#10;&#10;&#10;&#10;&#10;&#10;&#10;&#10;&#10;&#10;&#10;&#10;&#10;&#10;&#10;&#10;&#10;&#10;&#10;&#10;&#10;&#10;PresentationLoad.com"/>
                  <p:cNvSpPr txBox="1"/>
                  <p:nvPr/>
                </p:nvSpPr>
                <p:spPr bwMode="gray">
                  <a:xfrm>
                    <a:off x="6581795" y="3182764"/>
                    <a:ext cx="2319872" cy="476825"/>
                  </a:xfrm>
                  <a:prstGeom prst="rect">
                    <a:avLst/>
                  </a:prstGeom>
                  <a:noFill/>
                </p:spPr>
                <p:txBody>
                  <a:bodyPr wrap="square" lIns="68637" tIns="34318" rIns="68637" bIns="34318" rtlCol="0">
                    <a:spAutoFit/>
                  </a:bodyPr>
                  <a:lstStyle/>
                  <a:p>
                    <a:pPr algn="ctr" defTabSz="601827">
                      <a:lnSpc>
                        <a:spcPct val="80000"/>
                      </a:lnSpc>
                      <a:spcAft>
                        <a:spcPts val="751"/>
                      </a:spcAft>
                    </a:pPr>
                    <a:r>
                      <a:rPr lang="en-US" sz="1600" b="1" dirty="0">
                        <a:solidFill>
                          <a:schemeClr val="accent3">
                            <a:lumMod val="40000"/>
                            <a:lumOff val="60000"/>
                          </a:schemeClr>
                        </a:solidFill>
                        <a:latin typeface="+mj-lt"/>
                      </a:rPr>
                      <a:t>Artificial </a:t>
                    </a:r>
                    <a:br>
                      <a:rPr lang="en-US" sz="1600" b="1" dirty="0">
                        <a:solidFill>
                          <a:schemeClr val="accent3">
                            <a:lumMod val="40000"/>
                            <a:lumOff val="60000"/>
                          </a:schemeClr>
                        </a:solidFill>
                        <a:latin typeface="+mj-lt"/>
                      </a:rPr>
                    </a:br>
                    <a:r>
                      <a:rPr lang="en-US" sz="1600" b="1" dirty="0">
                        <a:solidFill>
                          <a:schemeClr val="accent3">
                            <a:lumMod val="40000"/>
                            <a:lumOff val="60000"/>
                          </a:schemeClr>
                        </a:solidFill>
                        <a:latin typeface="+mj-lt"/>
                      </a:rPr>
                      <a:t>Intelligence</a:t>
                    </a:r>
                  </a:p>
                </p:txBody>
              </p:sp>
            </p:grpSp>
            <p:sp>
              <p:nvSpPr>
                <p:cNvPr id="55" name="Oval 54"/>
                <p:cNvSpPr/>
                <p:nvPr/>
              </p:nvSpPr>
              <p:spPr>
                <a:xfrm>
                  <a:off x="7114129" y="4015669"/>
                  <a:ext cx="1230461" cy="123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pic>
            <p:nvPicPr>
              <p:cNvPr id="53" name="Picture 2" descr="http://www.freeiconspng.com/uploads/artificial-intelligence-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834" y="3397825"/>
                <a:ext cx="892756" cy="6332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568800" y="3954649"/>
              <a:ext cx="1948154" cy="1850856"/>
              <a:chOff x="4611808" y="3066339"/>
              <a:chExt cx="1505293" cy="1430113"/>
            </a:xfrm>
          </p:grpSpPr>
          <p:grpSp>
            <p:nvGrpSpPr>
              <p:cNvPr id="46" name="Group 45"/>
              <p:cNvGrpSpPr/>
              <p:nvPr/>
            </p:nvGrpSpPr>
            <p:grpSpPr>
              <a:xfrm>
                <a:off x="4611808" y="3066339"/>
                <a:ext cx="1505293" cy="1430113"/>
                <a:chOff x="4625029" y="3842526"/>
                <a:chExt cx="2005200" cy="1905053"/>
              </a:xfrm>
            </p:grpSpPr>
            <p:grpSp>
              <p:nvGrpSpPr>
                <p:cNvPr id="48" name="Group 47"/>
                <p:cNvGrpSpPr/>
                <p:nvPr/>
              </p:nvGrpSpPr>
              <p:grpSpPr>
                <a:xfrm>
                  <a:off x="4625029" y="3842526"/>
                  <a:ext cx="2005200" cy="1905053"/>
                  <a:chOff x="4625029" y="1537476"/>
                  <a:chExt cx="2005200" cy="1905053"/>
                </a:xfrm>
              </p:grpSpPr>
              <p:sp>
                <p:nvSpPr>
                  <p:cNvPr id="50" name="Ellipse 34"/>
                  <p:cNvSpPr/>
                  <p:nvPr/>
                </p:nvSpPr>
                <p:spPr bwMode="gray">
                  <a:xfrm>
                    <a:off x="4839256" y="1537476"/>
                    <a:ext cx="1576746" cy="1576746"/>
                  </a:xfrm>
                  <a:prstGeom prst="ellipse">
                    <a:avLst/>
                  </a:prstGeom>
                  <a:solidFill>
                    <a:schemeClr val="tx2">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black"/>
                      </a:solidFill>
                    </a:endParaRPr>
                  </a:p>
                </p:txBody>
              </p:sp>
              <p:sp>
                <p:nvSpPr>
                  <p:cNvPr id="51" name="Textfeld 37" descr="&#10;&#10;&#10;&#10;&#10;&#10;&#10;&#10;&#10;&#10;&#10;&#10;&#10;&#10;&#10;&#10;&#10;&#10;&#10;&#10;&#10;&#10;&#10;&#10;&#10;&#10;&#10;&#10;&#10;&#10;&#10;&#10;&#10;&#10;&#10;&#10;&#10;&#10;&#10;&#10;&#10;&#10;&#10;&#10;&#10;&#10;&#10;&#10;&#10;&#10;&#10;&#10;&#10;&#10;&#10;&#10;&#10;&#10;&#10;&#10;&#10;&#10;&#10;PresentationLoad.com"/>
                  <p:cNvSpPr txBox="1"/>
                  <p:nvPr/>
                </p:nvSpPr>
                <p:spPr bwMode="gray">
                  <a:xfrm>
                    <a:off x="4625029" y="3168449"/>
                    <a:ext cx="2005200" cy="274080"/>
                  </a:xfrm>
                  <a:prstGeom prst="rect">
                    <a:avLst/>
                  </a:prstGeom>
                  <a:noFill/>
                </p:spPr>
                <p:txBody>
                  <a:bodyPr wrap="square" lIns="68637" tIns="34318" rIns="68637" bIns="34318" rtlCol="0">
                    <a:spAutoFit/>
                  </a:bodyPr>
                  <a:lstStyle/>
                  <a:p>
                    <a:pPr algn="ctr" defTabSz="601827">
                      <a:lnSpc>
                        <a:spcPct val="80000"/>
                      </a:lnSpc>
                      <a:spcAft>
                        <a:spcPts val="751"/>
                      </a:spcAft>
                    </a:pPr>
                    <a:r>
                      <a:rPr lang="en-US" sz="1600" b="1" dirty="0">
                        <a:solidFill>
                          <a:schemeClr val="accent3">
                            <a:lumMod val="40000"/>
                            <a:lumOff val="60000"/>
                          </a:schemeClr>
                        </a:solidFill>
                        <a:latin typeface="+mj-lt"/>
                      </a:rPr>
                      <a:t>Robotics</a:t>
                    </a:r>
                  </a:p>
                </p:txBody>
              </p:sp>
            </p:grpSp>
            <p:sp>
              <p:nvSpPr>
                <p:cNvPr id="49" name="Oval 48"/>
                <p:cNvSpPr/>
                <p:nvPr/>
              </p:nvSpPr>
              <p:spPr>
                <a:xfrm>
                  <a:off x="5012399" y="4015669"/>
                  <a:ext cx="1230461" cy="123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pic>
            <p:nvPicPr>
              <p:cNvPr id="47" name="Picture 4" descr="https://image.freepik.com/free-icon/robo-to-logo_318-5066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0973" y="3268544"/>
                <a:ext cx="746966" cy="746966"/>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57163" y="3954654"/>
              <a:ext cx="1948154" cy="2036878"/>
              <a:chOff x="1434843" y="3066342"/>
              <a:chExt cx="1505293" cy="1573848"/>
            </a:xfrm>
          </p:grpSpPr>
          <p:grpSp>
            <p:nvGrpSpPr>
              <p:cNvPr id="20" name="Group 19"/>
              <p:cNvGrpSpPr/>
              <p:nvPr/>
            </p:nvGrpSpPr>
            <p:grpSpPr>
              <a:xfrm>
                <a:off x="1434843" y="3066342"/>
                <a:ext cx="1505293" cy="1573848"/>
                <a:chOff x="392994" y="3842526"/>
                <a:chExt cx="2005200" cy="2096521"/>
              </a:xfrm>
            </p:grpSpPr>
            <p:sp>
              <p:nvSpPr>
                <p:cNvPr id="43" name="Ellipse 31"/>
                <p:cNvSpPr/>
                <p:nvPr/>
              </p:nvSpPr>
              <p:spPr bwMode="gray">
                <a:xfrm>
                  <a:off x="607221" y="3842526"/>
                  <a:ext cx="1576746" cy="1576746"/>
                </a:xfrm>
                <a:prstGeom prst="ellipse">
                  <a:avLst/>
                </a:prstGeom>
                <a:solidFill>
                  <a:schemeClr val="tx2">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44" name="Textfeld 35" descr="&#10;&#10;&#10;&#10;&#10;&#10;&#10;&#10;&#10;&#10;&#10;&#10;&#10;&#10;&#10;&#10;&#10;&#10;&#10;&#10;&#10;&#10;&#10;&#10;&#10;&#10;&#10;&#10;&#10;&#10;&#10;&#10;&#10;&#10;&#10;&#10;&#10;&#10;&#10;&#10;&#10;&#10;&#10;&#10;&#10;&#10;&#10;&#10;&#10;&#10;&#10;&#10;&#10;&#10;&#10;&#10;&#10;&#10;&#10;&#10;&#10;&#10;&#10;PresentationLoad.com"/>
                <p:cNvSpPr txBox="1"/>
                <p:nvPr/>
              </p:nvSpPr>
              <p:spPr bwMode="gray">
                <a:xfrm>
                  <a:off x="392994" y="5462222"/>
                  <a:ext cx="2005200" cy="476825"/>
                </a:xfrm>
                <a:prstGeom prst="rect">
                  <a:avLst/>
                </a:prstGeom>
                <a:noFill/>
              </p:spPr>
              <p:txBody>
                <a:bodyPr wrap="square" lIns="68637" tIns="34318" rIns="68637" bIns="34318" rtlCol="0">
                  <a:spAutoFit/>
                </a:bodyPr>
                <a:lstStyle/>
                <a:p>
                  <a:pPr algn="ctr" defTabSz="601827">
                    <a:lnSpc>
                      <a:spcPct val="80000"/>
                    </a:lnSpc>
                    <a:spcAft>
                      <a:spcPts val="751"/>
                    </a:spcAft>
                  </a:pPr>
                  <a:r>
                    <a:rPr lang="en-US" sz="1600" b="1" dirty="0">
                      <a:solidFill>
                        <a:schemeClr val="accent3">
                          <a:lumMod val="40000"/>
                          <a:lumOff val="60000"/>
                        </a:schemeClr>
                      </a:solidFill>
                      <a:latin typeface="+mj-lt"/>
                    </a:rPr>
                    <a:t>Talent </a:t>
                  </a:r>
                  <a:br>
                    <a:rPr lang="en-US" sz="1600" b="1" dirty="0">
                      <a:solidFill>
                        <a:schemeClr val="accent3">
                          <a:lumMod val="40000"/>
                          <a:lumOff val="60000"/>
                        </a:schemeClr>
                      </a:solidFill>
                      <a:latin typeface="+mj-lt"/>
                    </a:rPr>
                  </a:br>
                  <a:r>
                    <a:rPr lang="en-US" sz="1600" b="1" dirty="0">
                      <a:solidFill>
                        <a:schemeClr val="accent3">
                          <a:lumMod val="40000"/>
                          <a:lumOff val="60000"/>
                        </a:schemeClr>
                      </a:solidFill>
                      <a:latin typeface="+mj-lt"/>
                    </a:rPr>
                    <a:t>platforms</a:t>
                  </a:r>
                </a:p>
              </p:txBody>
            </p:sp>
            <p:sp>
              <p:nvSpPr>
                <p:cNvPr id="45" name="Oval 44"/>
                <p:cNvSpPr/>
                <p:nvPr/>
              </p:nvSpPr>
              <p:spPr>
                <a:xfrm>
                  <a:off x="780364" y="4015669"/>
                  <a:ext cx="1230461" cy="123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grpSp>
            <p:nvGrpSpPr>
              <p:cNvPr id="21" name="Group 20"/>
              <p:cNvGrpSpPr/>
              <p:nvPr/>
            </p:nvGrpSpPr>
            <p:grpSpPr>
              <a:xfrm>
                <a:off x="1803607" y="3504083"/>
                <a:ext cx="813783" cy="344687"/>
                <a:chOff x="873586" y="4403086"/>
                <a:chExt cx="1084040" cy="459158"/>
              </a:xfrm>
            </p:grpSpPr>
            <p:grpSp>
              <p:nvGrpSpPr>
                <p:cNvPr id="22" name="Gruppieren 245"/>
                <p:cNvGrpSpPr/>
                <p:nvPr/>
              </p:nvGrpSpPr>
              <p:grpSpPr bwMode="gray">
                <a:xfrm>
                  <a:off x="880407" y="4403086"/>
                  <a:ext cx="154644" cy="393446"/>
                  <a:chOff x="5494338" y="5740400"/>
                  <a:chExt cx="233363" cy="593725"/>
                </a:xfrm>
                <a:solidFill>
                  <a:schemeClr val="tx1"/>
                </a:solidFill>
              </p:grpSpPr>
              <p:sp>
                <p:nvSpPr>
                  <p:cNvPr id="41"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42"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23" name="Gruppieren 245"/>
                <p:cNvGrpSpPr/>
                <p:nvPr/>
              </p:nvGrpSpPr>
              <p:grpSpPr bwMode="gray">
                <a:xfrm>
                  <a:off x="1093208" y="4403086"/>
                  <a:ext cx="154644" cy="393446"/>
                  <a:chOff x="5494338" y="5740400"/>
                  <a:chExt cx="233363" cy="593725"/>
                </a:xfrm>
                <a:solidFill>
                  <a:schemeClr val="tx1"/>
                </a:solidFill>
              </p:grpSpPr>
              <p:sp>
                <p:nvSpPr>
                  <p:cNvPr id="39"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40"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24" name="Gruppieren 245"/>
                <p:cNvGrpSpPr/>
                <p:nvPr/>
              </p:nvGrpSpPr>
              <p:grpSpPr bwMode="gray">
                <a:xfrm>
                  <a:off x="1306010" y="4403086"/>
                  <a:ext cx="154644" cy="393446"/>
                  <a:chOff x="5494338" y="5740400"/>
                  <a:chExt cx="233363" cy="593725"/>
                </a:xfrm>
                <a:solidFill>
                  <a:schemeClr val="tx1"/>
                </a:solidFill>
              </p:grpSpPr>
              <p:sp>
                <p:nvSpPr>
                  <p:cNvPr id="37"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38"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25" name="Gruppieren 245"/>
                <p:cNvGrpSpPr/>
                <p:nvPr/>
              </p:nvGrpSpPr>
              <p:grpSpPr bwMode="gray">
                <a:xfrm>
                  <a:off x="1518812" y="4403086"/>
                  <a:ext cx="154644" cy="393446"/>
                  <a:chOff x="5494338" y="5740400"/>
                  <a:chExt cx="233363" cy="593725"/>
                </a:xfrm>
                <a:solidFill>
                  <a:schemeClr val="tx1"/>
                </a:solidFill>
              </p:grpSpPr>
              <p:sp>
                <p:nvSpPr>
                  <p:cNvPr id="35"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36"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26" name="Gruppieren 245"/>
                <p:cNvGrpSpPr/>
                <p:nvPr/>
              </p:nvGrpSpPr>
              <p:grpSpPr bwMode="gray">
                <a:xfrm>
                  <a:off x="1731613" y="4403086"/>
                  <a:ext cx="154644" cy="393446"/>
                  <a:chOff x="5494338" y="5740400"/>
                  <a:chExt cx="233363" cy="593725"/>
                </a:xfrm>
                <a:solidFill>
                  <a:schemeClr val="tx1"/>
                </a:solidFill>
              </p:grpSpPr>
              <p:sp>
                <p:nvSpPr>
                  <p:cNvPr id="33"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34"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sp>
              <p:nvSpPr>
                <p:cNvPr id="27" name="Rectangle 26"/>
                <p:cNvSpPr/>
                <p:nvPr/>
              </p:nvSpPr>
              <p:spPr>
                <a:xfrm>
                  <a:off x="873586" y="4826244"/>
                  <a:ext cx="1008000" cy="3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sp>
              <p:nvSpPr>
                <p:cNvPr id="28" name="Freeform 2471"/>
                <p:cNvSpPr>
                  <a:spLocks noChangeAspect="1"/>
                </p:cNvSpPr>
                <p:nvPr/>
              </p:nvSpPr>
              <p:spPr bwMode="gray">
                <a:xfrm>
                  <a:off x="1011877" y="4430011"/>
                  <a:ext cx="98956" cy="72314"/>
                </a:xfrm>
                <a:custGeom>
                  <a:avLst/>
                  <a:gdLst>
                    <a:gd name="T0" fmla="*/ 188 w 198"/>
                    <a:gd name="T1" fmla="*/ 9 h 145"/>
                    <a:gd name="T2" fmla="*/ 154 w 198"/>
                    <a:gd name="T3" fmla="*/ 9 h 145"/>
                    <a:gd name="T4" fmla="*/ 78 w 198"/>
                    <a:gd name="T5" fmla="*/ 84 h 145"/>
                    <a:gd name="T6" fmla="*/ 44 w 198"/>
                    <a:gd name="T7" fmla="*/ 50 h 145"/>
                    <a:gd name="T8" fmla="*/ 10 w 198"/>
                    <a:gd name="T9" fmla="*/ 50 h 145"/>
                    <a:gd name="T10" fmla="*/ 10 w 198"/>
                    <a:gd name="T11" fmla="*/ 84 h 145"/>
                    <a:gd name="T12" fmla="*/ 61 w 198"/>
                    <a:gd name="T13" fmla="*/ 135 h 145"/>
                    <a:gd name="T14" fmla="*/ 95 w 198"/>
                    <a:gd name="T15" fmla="*/ 135 h 145"/>
                    <a:gd name="T16" fmla="*/ 188 w 198"/>
                    <a:gd name="T17" fmla="*/ 43 h 145"/>
                    <a:gd name="T18" fmla="*/ 188 w 198"/>
                    <a:gd name="T19" fmla="*/ 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45">
                      <a:moveTo>
                        <a:pt x="188" y="9"/>
                      </a:moveTo>
                      <a:cubicBezTo>
                        <a:pt x="179" y="0"/>
                        <a:pt x="164" y="0"/>
                        <a:pt x="154" y="9"/>
                      </a:cubicBezTo>
                      <a:cubicBezTo>
                        <a:pt x="78" y="84"/>
                        <a:pt x="78" y="84"/>
                        <a:pt x="78" y="84"/>
                      </a:cubicBezTo>
                      <a:cubicBezTo>
                        <a:pt x="44" y="50"/>
                        <a:pt x="44" y="50"/>
                        <a:pt x="44" y="50"/>
                      </a:cubicBezTo>
                      <a:cubicBezTo>
                        <a:pt x="34" y="41"/>
                        <a:pt x="19" y="41"/>
                        <a:pt x="10" y="50"/>
                      </a:cubicBezTo>
                      <a:cubicBezTo>
                        <a:pt x="0" y="59"/>
                        <a:pt x="0" y="75"/>
                        <a:pt x="10" y="84"/>
                      </a:cubicBezTo>
                      <a:cubicBezTo>
                        <a:pt x="61" y="135"/>
                        <a:pt x="61" y="135"/>
                        <a:pt x="61" y="135"/>
                      </a:cubicBezTo>
                      <a:cubicBezTo>
                        <a:pt x="70" y="145"/>
                        <a:pt x="86" y="145"/>
                        <a:pt x="95" y="135"/>
                      </a:cubicBezTo>
                      <a:cubicBezTo>
                        <a:pt x="188" y="43"/>
                        <a:pt x="188" y="43"/>
                        <a:pt x="188" y="43"/>
                      </a:cubicBezTo>
                      <a:cubicBezTo>
                        <a:pt x="198" y="34"/>
                        <a:pt x="198" y="18"/>
                        <a:pt x="18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29" name="Freeform 2471"/>
                <p:cNvSpPr>
                  <a:spLocks noChangeAspect="1"/>
                </p:cNvSpPr>
                <p:nvPr/>
              </p:nvSpPr>
              <p:spPr bwMode="gray">
                <a:xfrm>
                  <a:off x="1225956" y="4430011"/>
                  <a:ext cx="98956" cy="72314"/>
                </a:xfrm>
                <a:custGeom>
                  <a:avLst/>
                  <a:gdLst>
                    <a:gd name="T0" fmla="*/ 188 w 198"/>
                    <a:gd name="T1" fmla="*/ 9 h 145"/>
                    <a:gd name="T2" fmla="*/ 154 w 198"/>
                    <a:gd name="T3" fmla="*/ 9 h 145"/>
                    <a:gd name="T4" fmla="*/ 78 w 198"/>
                    <a:gd name="T5" fmla="*/ 84 h 145"/>
                    <a:gd name="T6" fmla="*/ 44 w 198"/>
                    <a:gd name="T7" fmla="*/ 50 h 145"/>
                    <a:gd name="T8" fmla="*/ 10 w 198"/>
                    <a:gd name="T9" fmla="*/ 50 h 145"/>
                    <a:gd name="T10" fmla="*/ 10 w 198"/>
                    <a:gd name="T11" fmla="*/ 84 h 145"/>
                    <a:gd name="T12" fmla="*/ 61 w 198"/>
                    <a:gd name="T13" fmla="*/ 135 h 145"/>
                    <a:gd name="T14" fmla="*/ 95 w 198"/>
                    <a:gd name="T15" fmla="*/ 135 h 145"/>
                    <a:gd name="T16" fmla="*/ 188 w 198"/>
                    <a:gd name="T17" fmla="*/ 43 h 145"/>
                    <a:gd name="T18" fmla="*/ 188 w 198"/>
                    <a:gd name="T19" fmla="*/ 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45">
                      <a:moveTo>
                        <a:pt x="188" y="9"/>
                      </a:moveTo>
                      <a:cubicBezTo>
                        <a:pt x="179" y="0"/>
                        <a:pt x="164" y="0"/>
                        <a:pt x="154" y="9"/>
                      </a:cubicBezTo>
                      <a:cubicBezTo>
                        <a:pt x="78" y="84"/>
                        <a:pt x="78" y="84"/>
                        <a:pt x="78" y="84"/>
                      </a:cubicBezTo>
                      <a:cubicBezTo>
                        <a:pt x="44" y="50"/>
                        <a:pt x="44" y="50"/>
                        <a:pt x="44" y="50"/>
                      </a:cubicBezTo>
                      <a:cubicBezTo>
                        <a:pt x="34" y="41"/>
                        <a:pt x="19" y="41"/>
                        <a:pt x="10" y="50"/>
                      </a:cubicBezTo>
                      <a:cubicBezTo>
                        <a:pt x="0" y="59"/>
                        <a:pt x="0" y="75"/>
                        <a:pt x="10" y="84"/>
                      </a:cubicBezTo>
                      <a:cubicBezTo>
                        <a:pt x="61" y="135"/>
                        <a:pt x="61" y="135"/>
                        <a:pt x="61" y="135"/>
                      </a:cubicBezTo>
                      <a:cubicBezTo>
                        <a:pt x="70" y="145"/>
                        <a:pt x="86" y="145"/>
                        <a:pt x="95" y="135"/>
                      </a:cubicBezTo>
                      <a:cubicBezTo>
                        <a:pt x="188" y="43"/>
                        <a:pt x="188" y="43"/>
                        <a:pt x="188" y="43"/>
                      </a:cubicBezTo>
                      <a:cubicBezTo>
                        <a:pt x="198" y="34"/>
                        <a:pt x="198" y="18"/>
                        <a:pt x="18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30" name="Freeform 2471"/>
                <p:cNvSpPr>
                  <a:spLocks noChangeAspect="1"/>
                </p:cNvSpPr>
                <p:nvPr/>
              </p:nvSpPr>
              <p:spPr bwMode="gray">
                <a:xfrm>
                  <a:off x="1432892" y="4430011"/>
                  <a:ext cx="98956" cy="72314"/>
                </a:xfrm>
                <a:custGeom>
                  <a:avLst/>
                  <a:gdLst>
                    <a:gd name="T0" fmla="*/ 188 w 198"/>
                    <a:gd name="T1" fmla="*/ 9 h 145"/>
                    <a:gd name="T2" fmla="*/ 154 w 198"/>
                    <a:gd name="T3" fmla="*/ 9 h 145"/>
                    <a:gd name="T4" fmla="*/ 78 w 198"/>
                    <a:gd name="T5" fmla="*/ 84 h 145"/>
                    <a:gd name="T6" fmla="*/ 44 w 198"/>
                    <a:gd name="T7" fmla="*/ 50 h 145"/>
                    <a:gd name="T8" fmla="*/ 10 w 198"/>
                    <a:gd name="T9" fmla="*/ 50 h 145"/>
                    <a:gd name="T10" fmla="*/ 10 w 198"/>
                    <a:gd name="T11" fmla="*/ 84 h 145"/>
                    <a:gd name="T12" fmla="*/ 61 w 198"/>
                    <a:gd name="T13" fmla="*/ 135 h 145"/>
                    <a:gd name="T14" fmla="*/ 95 w 198"/>
                    <a:gd name="T15" fmla="*/ 135 h 145"/>
                    <a:gd name="T16" fmla="*/ 188 w 198"/>
                    <a:gd name="T17" fmla="*/ 43 h 145"/>
                    <a:gd name="T18" fmla="*/ 188 w 198"/>
                    <a:gd name="T19" fmla="*/ 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45">
                      <a:moveTo>
                        <a:pt x="188" y="9"/>
                      </a:moveTo>
                      <a:cubicBezTo>
                        <a:pt x="179" y="0"/>
                        <a:pt x="164" y="0"/>
                        <a:pt x="154" y="9"/>
                      </a:cubicBezTo>
                      <a:cubicBezTo>
                        <a:pt x="78" y="84"/>
                        <a:pt x="78" y="84"/>
                        <a:pt x="78" y="84"/>
                      </a:cubicBezTo>
                      <a:cubicBezTo>
                        <a:pt x="44" y="50"/>
                        <a:pt x="44" y="50"/>
                        <a:pt x="44" y="50"/>
                      </a:cubicBezTo>
                      <a:cubicBezTo>
                        <a:pt x="34" y="41"/>
                        <a:pt x="19" y="41"/>
                        <a:pt x="10" y="50"/>
                      </a:cubicBezTo>
                      <a:cubicBezTo>
                        <a:pt x="0" y="59"/>
                        <a:pt x="0" y="75"/>
                        <a:pt x="10" y="84"/>
                      </a:cubicBezTo>
                      <a:cubicBezTo>
                        <a:pt x="61" y="135"/>
                        <a:pt x="61" y="135"/>
                        <a:pt x="61" y="135"/>
                      </a:cubicBezTo>
                      <a:cubicBezTo>
                        <a:pt x="70" y="145"/>
                        <a:pt x="86" y="145"/>
                        <a:pt x="95" y="135"/>
                      </a:cubicBezTo>
                      <a:cubicBezTo>
                        <a:pt x="188" y="43"/>
                        <a:pt x="188" y="43"/>
                        <a:pt x="188" y="43"/>
                      </a:cubicBezTo>
                      <a:cubicBezTo>
                        <a:pt x="198" y="34"/>
                        <a:pt x="198" y="18"/>
                        <a:pt x="18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31" name="Freeform 2471"/>
                <p:cNvSpPr>
                  <a:spLocks noChangeAspect="1"/>
                </p:cNvSpPr>
                <p:nvPr/>
              </p:nvSpPr>
              <p:spPr bwMode="gray">
                <a:xfrm>
                  <a:off x="1639828" y="4430011"/>
                  <a:ext cx="98956" cy="72314"/>
                </a:xfrm>
                <a:custGeom>
                  <a:avLst/>
                  <a:gdLst>
                    <a:gd name="T0" fmla="*/ 188 w 198"/>
                    <a:gd name="T1" fmla="*/ 9 h 145"/>
                    <a:gd name="T2" fmla="*/ 154 w 198"/>
                    <a:gd name="T3" fmla="*/ 9 h 145"/>
                    <a:gd name="T4" fmla="*/ 78 w 198"/>
                    <a:gd name="T5" fmla="*/ 84 h 145"/>
                    <a:gd name="T6" fmla="*/ 44 w 198"/>
                    <a:gd name="T7" fmla="*/ 50 h 145"/>
                    <a:gd name="T8" fmla="*/ 10 w 198"/>
                    <a:gd name="T9" fmla="*/ 50 h 145"/>
                    <a:gd name="T10" fmla="*/ 10 w 198"/>
                    <a:gd name="T11" fmla="*/ 84 h 145"/>
                    <a:gd name="T12" fmla="*/ 61 w 198"/>
                    <a:gd name="T13" fmla="*/ 135 h 145"/>
                    <a:gd name="T14" fmla="*/ 95 w 198"/>
                    <a:gd name="T15" fmla="*/ 135 h 145"/>
                    <a:gd name="T16" fmla="*/ 188 w 198"/>
                    <a:gd name="T17" fmla="*/ 43 h 145"/>
                    <a:gd name="T18" fmla="*/ 188 w 198"/>
                    <a:gd name="T19" fmla="*/ 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45">
                      <a:moveTo>
                        <a:pt x="188" y="9"/>
                      </a:moveTo>
                      <a:cubicBezTo>
                        <a:pt x="179" y="0"/>
                        <a:pt x="164" y="0"/>
                        <a:pt x="154" y="9"/>
                      </a:cubicBezTo>
                      <a:cubicBezTo>
                        <a:pt x="78" y="84"/>
                        <a:pt x="78" y="84"/>
                        <a:pt x="78" y="84"/>
                      </a:cubicBezTo>
                      <a:cubicBezTo>
                        <a:pt x="44" y="50"/>
                        <a:pt x="44" y="50"/>
                        <a:pt x="44" y="50"/>
                      </a:cubicBezTo>
                      <a:cubicBezTo>
                        <a:pt x="34" y="41"/>
                        <a:pt x="19" y="41"/>
                        <a:pt x="10" y="50"/>
                      </a:cubicBezTo>
                      <a:cubicBezTo>
                        <a:pt x="0" y="59"/>
                        <a:pt x="0" y="75"/>
                        <a:pt x="10" y="84"/>
                      </a:cubicBezTo>
                      <a:cubicBezTo>
                        <a:pt x="61" y="135"/>
                        <a:pt x="61" y="135"/>
                        <a:pt x="61" y="135"/>
                      </a:cubicBezTo>
                      <a:cubicBezTo>
                        <a:pt x="70" y="145"/>
                        <a:pt x="86" y="145"/>
                        <a:pt x="95" y="135"/>
                      </a:cubicBezTo>
                      <a:cubicBezTo>
                        <a:pt x="188" y="43"/>
                        <a:pt x="188" y="43"/>
                        <a:pt x="188" y="43"/>
                      </a:cubicBezTo>
                      <a:cubicBezTo>
                        <a:pt x="198" y="34"/>
                        <a:pt x="198" y="18"/>
                        <a:pt x="18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32" name="Freeform 2471"/>
                <p:cNvSpPr>
                  <a:spLocks noChangeAspect="1"/>
                </p:cNvSpPr>
                <p:nvPr/>
              </p:nvSpPr>
              <p:spPr bwMode="gray">
                <a:xfrm>
                  <a:off x="1858670" y="4430011"/>
                  <a:ext cx="98956" cy="72314"/>
                </a:xfrm>
                <a:custGeom>
                  <a:avLst/>
                  <a:gdLst>
                    <a:gd name="T0" fmla="*/ 188 w 198"/>
                    <a:gd name="T1" fmla="*/ 9 h 145"/>
                    <a:gd name="T2" fmla="*/ 154 w 198"/>
                    <a:gd name="T3" fmla="*/ 9 h 145"/>
                    <a:gd name="T4" fmla="*/ 78 w 198"/>
                    <a:gd name="T5" fmla="*/ 84 h 145"/>
                    <a:gd name="T6" fmla="*/ 44 w 198"/>
                    <a:gd name="T7" fmla="*/ 50 h 145"/>
                    <a:gd name="T8" fmla="*/ 10 w 198"/>
                    <a:gd name="T9" fmla="*/ 50 h 145"/>
                    <a:gd name="T10" fmla="*/ 10 w 198"/>
                    <a:gd name="T11" fmla="*/ 84 h 145"/>
                    <a:gd name="T12" fmla="*/ 61 w 198"/>
                    <a:gd name="T13" fmla="*/ 135 h 145"/>
                    <a:gd name="T14" fmla="*/ 95 w 198"/>
                    <a:gd name="T15" fmla="*/ 135 h 145"/>
                    <a:gd name="T16" fmla="*/ 188 w 198"/>
                    <a:gd name="T17" fmla="*/ 43 h 145"/>
                    <a:gd name="T18" fmla="*/ 188 w 198"/>
                    <a:gd name="T19" fmla="*/ 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45">
                      <a:moveTo>
                        <a:pt x="188" y="9"/>
                      </a:moveTo>
                      <a:cubicBezTo>
                        <a:pt x="179" y="0"/>
                        <a:pt x="164" y="0"/>
                        <a:pt x="154" y="9"/>
                      </a:cubicBezTo>
                      <a:cubicBezTo>
                        <a:pt x="78" y="84"/>
                        <a:pt x="78" y="84"/>
                        <a:pt x="78" y="84"/>
                      </a:cubicBezTo>
                      <a:cubicBezTo>
                        <a:pt x="44" y="50"/>
                        <a:pt x="44" y="50"/>
                        <a:pt x="44" y="50"/>
                      </a:cubicBezTo>
                      <a:cubicBezTo>
                        <a:pt x="34" y="41"/>
                        <a:pt x="19" y="41"/>
                        <a:pt x="10" y="50"/>
                      </a:cubicBezTo>
                      <a:cubicBezTo>
                        <a:pt x="0" y="59"/>
                        <a:pt x="0" y="75"/>
                        <a:pt x="10" y="84"/>
                      </a:cubicBezTo>
                      <a:cubicBezTo>
                        <a:pt x="61" y="135"/>
                        <a:pt x="61" y="135"/>
                        <a:pt x="61" y="135"/>
                      </a:cubicBezTo>
                      <a:cubicBezTo>
                        <a:pt x="70" y="145"/>
                        <a:pt x="86" y="145"/>
                        <a:pt x="95" y="135"/>
                      </a:cubicBezTo>
                      <a:cubicBezTo>
                        <a:pt x="188" y="43"/>
                        <a:pt x="188" y="43"/>
                        <a:pt x="188" y="43"/>
                      </a:cubicBezTo>
                      <a:cubicBezTo>
                        <a:pt x="198" y="34"/>
                        <a:pt x="198" y="18"/>
                        <a:pt x="18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grpSp>
          <p:nvGrpSpPr>
            <p:cNvPr id="9" name="Group 8"/>
            <p:cNvGrpSpPr/>
            <p:nvPr/>
          </p:nvGrpSpPr>
          <p:grpSpPr>
            <a:xfrm>
              <a:off x="2526863" y="3954652"/>
              <a:ext cx="1948154" cy="1839900"/>
              <a:chOff x="2523299" y="3842526"/>
              <a:chExt cx="2005200" cy="1893776"/>
            </a:xfrm>
          </p:grpSpPr>
          <p:grpSp>
            <p:nvGrpSpPr>
              <p:cNvPr id="10" name="Group 9"/>
              <p:cNvGrpSpPr/>
              <p:nvPr/>
            </p:nvGrpSpPr>
            <p:grpSpPr>
              <a:xfrm>
                <a:off x="2523299" y="3842526"/>
                <a:ext cx="2005200" cy="1893776"/>
                <a:chOff x="2523299" y="3842526"/>
                <a:chExt cx="2005200" cy="1893776"/>
              </a:xfrm>
            </p:grpSpPr>
            <p:grpSp>
              <p:nvGrpSpPr>
                <p:cNvPr id="16" name="Group 15"/>
                <p:cNvGrpSpPr/>
                <p:nvPr/>
              </p:nvGrpSpPr>
              <p:grpSpPr>
                <a:xfrm>
                  <a:off x="2523299" y="3842526"/>
                  <a:ext cx="2005200" cy="1893776"/>
                  <a:chOff x="2523299" y="1537476"/>
                  <a:chExt cx="2005200" cy="1893776"/>
                </a:xfrm>
              </p:grpSpPr>
              <p:sp>
                <p:nvSpPr>
                  <p:cNvPr id="18" name="Ellipse 32"/>
                  <p:cNvSpPr/>
                  <p:nvPr/>
                </p:nvSpPr>
                <p:spPr bwMode="gray">
                  <a:xfrm>
                    <a:off x="2737526" y="1537476"/>
                    <a:ext cx="1576746" cy="1576746"/>
                  </a:xfrm>
                  <a:prstGeom prst="ellipse">
                    <a:avLst/>
                  </a:prstGeom>
                  <a:solidFill>
                    <a:schemeClr val="tx2">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black"/>
                      </a:solidFill>
                    </a:endParaRPr>
                  </a:p>
                </p:txBody>
              </p:sp>
              <p:sp>
                <p:nvSpPr>
                  <p:cNvPr id="19" name="Textfeld 36" descr="&#10;&#10;&#10;&#10;&#10;&#10;&#10;&#10;&#10;&#10;&#10;&#10;&#10;&#10;&#10;&#10;&#10;&#10;&#10;&#10;&#10;&#10;&#10;&#10;&#10;&#10;&#10;&#10;&#10;&#10;&#10;&#10;&#10;&#10;&#10;&#10;&#10;&#10;&#10;&#10;&#10;&#10;&#10;&#10;&#10;&#10;&#10;&#10;&#10;&#10;&#10;&#10;&#10;&#10;&#10;&#10;&#10;&#10;&#10;&#10;&#10;&#10;&#10;PresentationLoad.com"/>
                  <p:cNvSpPr txBox="1"/>
                  <p:nvPr/>
                </p:nvSpPr>
                <p:spPr bwMode="gray">
                  <a:xfrm>
                    <a:off x="2523299" y="3157172"/>
                    <a:ext cx="2005200" cy="274080"/>
                  </a:xfrm>
                  <a:prstGeom prst="rect">
                    <a:avLst/>
                  </a:prstGeom>
                  <a:noFill/>
                </p:spPr>
                <p:txBody>
                  <a:bodyPr wrap="square" lIns="68637" tIns="34318" rIns="68637" bIns="34318" rtlCol="0">
                    <a:spAutoFit/>
                  </a:bodyPr>
                  <a:lstStyle/>
                  <a:p>
                    <a:pPr algn="ctr" defTabSz="601827">
                      <a:lnSpc>
                        <a:spcPct val="80000"/>
                      </a:lnSpc>
                      <a:spcAft>
                        <a:spcPts val="751"/>
                      </a:spcAft>
                    </a:pPr>
                    <a:r>
                      <a:rPr lang="en-US" sz="1600" b="1" dirty="0">
                        <a:solidFill>
                          <a:schemeClr val="accent3">
                            <a:lumMod val="40000"/>
                            <a:lumOff val="60000"/>
                          </a:schemeClr>
                        </a:solidFill>
                        <a:latin typeface="+mj-lt"/>
                      </a:rPr>
                      <a:t>Volunteers</a:t>
                    </a:r>
                  </a:p>
                </p:txBody>
              </p:sp>
            </p:grpSp>
            <p:sp>
              <p:nvSpPr>
                <p:cNvPr id="17" name="Oval 16"/>
                <p:cNvSpPr/>
                <p:nvPr/>
              </p:nvSpPr>
              <p:spPr>
                <a:xfrm>
                  <a:off x="2910669" y="4015669"/>
                  <a:ext cx="1230461" cy="123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grpSp>
            <p:nvGrpSpPr>
              <p:cNvPr id="11" name="Group 10"/>
              <p:cNvGrpSpPr/>
              <p:nvPr/>
            </p:nvGrpSpPr>
            <p:grpSpPr>
              <a:xfrm>
                <a:off x="2929765" y="4205145"/>
                <a:ext cx="1192269" cy="834589"/>
                <a:chOff x="2909400" y="4205145"/>
                <a:chExt cx="1192269" cy="834589"/>
              </a:xfrm>
            </p:grpSpPr>
            <p:pic>
              <p:nvPicPr>
                <p:cNvPr id="12" name="Picture 18" descr="https://www.globalbrigades.org/media_gallery/thumb/320/0/VRS_Volunteers_512x512x32_3.png"/>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2909400" y="4205145"/>
                  <a:ext cx="1192269" cy="83458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164682" y="4664869"/>
                  <a:ext cx="45719" cy="571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sp>
              <p:nvSpPr>
                <p:cNvPr id="14" name="Rectangle 13"/>
                <p:cNvSpPr/>
                <p:nvPr/>
              </p:nvSpPr>
              <p:spPr>
                <a:xfrm>
                  <a:off x="3503039" y="4664869"/>
                  <a:ext cx="45719" cy="571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sp>
              <p:nvSpPr>
                <p:cNvPr id="15" name="Rectangle 14"/>
                <p:cNvSpPr/>
                <p:nvPr/>
              </p:nvSpPr>
              <p:spPr>
                <a:xfrm>
                  <a:off x="3839477" y="4664869"/>
                  <a:ext cx="45719" cy="571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grpSp>
      </p:grpSp>
      <p:grpSp>
        <p:nvGrpSpPr>
          <p:cNvPr id="58" name="Group 57"/>
          <p:cNvGrpSpPr/>
          <p:nvPr/>
        </p:nvGrpSpPr>
        <p:grpSpPr>
          <a:xfrm>
            <a:off x="241298" y="2002972"/>
            <a:ext cx="8317594" cy="2047843"/>
            <a:chOff x="241298" y="1752600"/>
            <a:chExt cx="8317594" cy="2047843"/>
          </a:xfrm>
        </p:grpSpPr>
        <p:sp>
          <p:nvSpPr>
            <p:cNvPr id="59" name="Title 1"/>
            <p:cNvSpPr txBox="1">
              <a:spLocks/>
            </p:cNvSpPr>
            <p:nvPr>
              <p:custDataLst>
                <p:tags r:id="rId1"/>
              </p:custDataLst>
            </p:nvPr>
          </p:nvSpPr>
          <p:spPr>
            <a:xfrm>
              <a:off x="677929" y="2215901"/>
              <a:ext cx="6573848" cy="245853"/>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1" dirty="0"/>
            </a:p>
          </p:txBody>
        </p:sp>
        <p:grpSp>
          <p:nvGrpSpPr>
            <p:cNvPr id="60" name="Group 59"/>
            <p:cNvGrpSpPr/>
            <p:nvPr/>
          </p:nvGrpSpPr>
          <p:grpSpPr>
            <a:xfrm>
              <a:off x="241298" y="1752601"/>
              <a:ext cx="2332895" cy="2047842"/>
              <a:chOff x="170808" y="1402183"/>
              <a:chExt cx="2401206" cy="2107806"/>
            </a:xfrm>
          </p:grpSpPr>
          <p:sp>
            <p:nvSpPr>
              <p:cNvPr id="136" name="Ellipse 31"/>
              <p:cNvSpPr/>
              <p:nvPr/>
            </p:nvSpPr>
            <p:spPr bwMode="gray">
              <a:xfrm>
                <a:off x="607221" y="1402183"/>
                <a:ext cx="1576746" cy="1576746"/>
              </a:xfrm>
              <a:prstGeom prst="ellipse">
                <a:avLst/>
              </a:prstGeom>
              <a:solidFill>
                <a:schemeClr val="tx2">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702082"/>
                  </a:solidFill>
                </a:endParaRPr>
              </a:p>
            </p:txBody>
          </p:sp>
          <p:sp>
            <p:nvSpPr>
              <p:cNvPr id="137" name="Textfeld 35" descr="&#10;&#10;&#10;&#10;&#10;&#10;&#10;&#10;&#10;&#10;&#10;&#10;&#10;&#10;&#10;&#10;&#10;&#10;&#10;&#10;&#10;&#10;&#10;&#10;&#10;&#10;&#10;&#10;&#10;&#10;&#10;&#10;&#10;&#10;&#10;&#10;&#10;&#10;&#10;&#10;&#10;&#10;&#10;&#10;&#10;&#10;&#10;&#10;&#10;&#10;&#10;&#10;&#10;&#10;&#10;&#10;&#10;&#10;&#10;&#10;&#10;&#10;&#10;PresentationLoad.com"/>
              <p:cNvSpPr txBox="1"/>
              <p:nvPr/>
            </p:nvSpPr>
            <p:spPr bwMode="gray">
              <a:xfrm>
                <a:off x="170808" y="3033164"/>
                <a:ext cx="2401206" cy="476825"/>
              </a:xfrm>
              <a:prstGeom prst="rect">
                <a:avLst/>
              </a:prstGeom>
              <a:noFill/>
            </p:spPr>
            <p:txBody>
              <a:bodyPr wrap="square" lIns="68637" tIns="34318" rIns="68637" bIns="34318" rtlCol="0">
                <a:spAutoFit/>
              </a:bodyPr>
              <a:lstStyle/>
              <a:p>
                <a:pPr algn="ctr" defTabSz="601827">
                  <a:lnSpc>
                    <a:spcPct val="80000"/>
                  </a:lnSpc>
                  <a:spcAft>
                    <a:spcPts val="751"/>
                  </a:spcAft>
                </a:pPr>
                <a:r>
                  <a:rPr lang="en-US" sz="1600" b="1" dirty="0">
                    <a:solidFill>
                      <a:schemeClr val="accent3">
                        <a:lumMod val="40000"/>
                        <a:lumOff val="60000"/>
                      </a:schemeClr>
                    </a:solidFill>
                    <a:latin typeface="+mj-lt"/>
                  </a:rPr>
                  <a:t>Traditional </a:t>
                </a:r>
                <a:br>
                  <a:rPr lang="en-US" sz="1600" b="1" dirty="0">
                    <a:solidFill>
                      <a:schemeClr val="accent3">
                        <a:lumMod val="40000"/>
                        <a:lumOff val="60000"/>
                      </a:schemeClr>
                    </a:solidFill>
                    <a:latin typeface="+mj-lt"/>
                  </a:rPr>
                </a:br>
                <a:r>
                  <a:rPr lang="en-US" sz="1600" b="1" dirty="0">
                    <a:solidFill>
                      <a:schemeClr val="accent3">
                        <a:lumMod val="40000"/>
                        <a:lumOff val="60000"/>
                      </a:schemeClr>
                    </a:solidFill>
                    <a:latin typeface="+mj-lt"/>
                  </a:rPr>
                  <a:t>employees</a:t>
                </a:r>
              </a:p>
            </p:txBody>
          </p:sp>
          <p:sp>
            <p:nvSpPr>
              <p:cNvPr id="138" name="Oval 137"/>
              <p:cNvSpPr/>
              <p:nvPr/>
            </p:nvSpPr>
            <p:spPr>
              <a:xfrm>
                <a:off x="780364" y="1575326"/>
                <a:ext cx="1230461" cy="123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grpSp>
          <p:nvGrpSpPr>
            <p:cNvPr id="61" name="Group 60"/>
            <p:cNvGrpSpPr/>
            <p:nvPr/>
          </p:nvGrpSpPr>
          <p:grpSpPr>
            <a:xfrm>
              <a:off x="2515905" y="1752600"/>
              <a:ext cx="1948154" cy="1850856"/>
              <a:chOff x="2512020" y="1402183"/>
              <a:chExt cx="2005200" cy="1905053"/>
            </a:xfrm>
          </p:grpSpPr>
          <p:grpSp>
            <p:nvGrpSpPr>
              <p:cNvPr id="132" name="Group 131"/>
              <p:cNvGrpSpPr/>
              <p:nvPr/>
            </p:nvGrpSpPr>
            <p:grpSpPr>
              <a:xfrm>
                <a:off x="2512020" y="1402183"/>
                <a:ext cx="2005200" cy="1905053"/>
                <a:chOff x="2512020" y="1537476"/>
                <a:chExt cx="2005200" cy="1905053"/>
              </a:xfrm>
            </p:grpSpPr>
            <p:sp>
              <p:nvSpPr>
                <p:cNvPr id="134" name="Ellipse 32"/>
                <p:cNvSpPr/>
                <p:nvPr/>
              </p:nvSpPr>
              <p:spPr bwMode="gray">
                <a:xfrm>
                  <a:off x="2737526" y="1537476"/>
                  <a:ext cx="1576746" cy="1576746"/>
                </a:xfrm>
                <a:prstGeom prst="ellipse">
                  <a:avLst/>
                </a:prstGeom>
                <a:solidFill>
                  <a:schemeClr val="tx2">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black"/>
                    </a:solidFill>
                  </a:endParaRPr>
                </a:p>
              </p:txBody>
            </p:sp>
            <p:sp>
              <p:nvSpPr>
                <p:cNvPr id="135" name="Textfeld 36" descr="&#10;&#10;&#10;&#10;&#10;&#10;&#10;&#10;&#10;&#10;&#10;&#10;&#10;&#10;&#10;&#10;&#10;&#10;&#10;&#10;&#10;&#10;&#10;&#10;&#10;&#10;&#10;&#10;&#10;&#10;&#10;&#10;&#10;&#10;&#10;&#10;&#10;&#10;&#10;&#10;&#10;&#10;&#10;&#10;&#10;&#10;&#10;&#10;&#10;&#10;&#10;&#10;&#10;&#10;&#10;&#10;&#10;&#10;&#10;&#10;&#10;&#10;&#10;PresentationLoad.com"/>
                <p:cNvSpPr txBox="1"/>
                <p:nvPr/>
              </p:nvSpPr>
              <p:spPr bwMode="gray">
                <a:xfrm>
                  <a:off x="2512020" y="3168449"/>
                  <a:ext cx="2005200" cy="274080"/>
                </a:xfrm>
                <a:prstGeom prst="rect">
                  <a:avLst/>
                </a:prstGeom>
                <a:noFill/>
              </p:spPr>
              <p:txBody>
                <a:bodyPr wrap="square" lIns="68637" tIns="34318" rIns="68637" bIns="34318" rtlCol="0">
                  <a:spAutoFit/>
                </a:bodyPr>
                <a:lstStyle/>
                <a:p>
                  <a:pPr algn="ctr" defTabSz="601827">
                    <a:lnSpc>
                      <a:spcPct val="80000"/>
                    </a:lnSpc>
                    <a:spcAft>
                      <a:spcPts val="751"/>
                    </a:spcAft>
                  </a:pPr>
                  <a:r>
                    <a:rPr lang="en-US" sz="1600" b="1" dirty="0">
                      <a:solidFill>
                        <a:schemeClr val="accent3">
                          <a:lumMod val="40000"/>
                          <a:lumOff val="60000"/>
                        </a:schemeClr>
                      </a:solidFill>
                      <a:latin typeface="+mj-lt"/>
                    </a:rPr>
                    <a:t>Outsourcing</a:t>
                  </a:r>
                </a:p>
              </p:txBody>
            </p:sp>
          </p:grpSp>
          <p:sp>
            <p:nvSpPr>
              <p:cNvPr id="133" name="Oval 132"/>
              <p:cNvSpPr/>
              <p:nvPr/>
            </p:nvSpPr>
            <p:spPr>
              <a:xfrm>
                <a:off x="2910669" y="1575326"/>
                <a:ext cx="1230461" cy="123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grpSp>
          <p:nvGrpSpPr>
            <p:cNvPr id="62" name="Group 61"/>
            <p:cNvGrpSpPr/>
            <p:nvPr/>
          </p:nvGrpSpPr>
          <p:grpSpPr>
            <a:xfrm>
              <a:off x="935976" y="2024714"/>
              <a:ext cx="990530" cy="858023"/>
              <a:chOff x="871111" y="1682265"/>
              <a:chExt cx="1019534" cy="883148"/>
            </a:xfrm>
          </p:grpSpPr>
          <p:grpSp>
            <p:nvGrpSpPr>
              <p:cNvPr id="111" name="Gruppieren 264"/>
              <p:cNvGrpSpPr>
                <a:grpSpLocks noChangeAspect="1"/>
              </p:cNvGrpSpPr>
              <p:nvPr/>
            </p:nvGrpSpPr>
            <p:grpSpPr bwMode="gray">
              <a:xfrm>
                <a:off x="871111" y="1682265"/>
                <a:ext cx="1019534" cy="883148"/>
                <a:chOff x="800072" y="2055222"/>
                <a:chExt cx="542925" cy="470297"/>
              </a:xfrm>
            </p:grpSpPr>
            <p:sp>
              <p:nvSpPr>
                <p:cNvPr id="130" name="Freeform 1511"/>
                <p:cNvSpPr>
                  <a:spLocks/>
                </p:cNvSpPr>
                <p:nvPr/>
              </p:nvSpPr>
              <p:spPr bwMode="gray">
                <a:xfrm>
                  <a:off x="800072" y="2055222"/>
                  <a:ext cx="542925" cy="253603"/>
                </a:xfrm>
                <a:custGeom>
                  <a:avLst/>
                  <a:gdLst>
                    <a:gd name="T0" fmla="*/ 167 w 193"/>
                    <a:gd name="T1" fmla="*/ 47 h 90"/>
                    <a:gd name="T2" fmla="*/ 167 w 193"/>
                    <a:gd name="T3" fmla="*/ 16 h 90"/>
                    <a:gd name="T4" fmla="*/ 162 w 193"/>
                    <a:gd name="T5" fmla="*/ 11 h 90"/>
                    <a:gd name="T6" fmla="*/ 139 w 193"/>
                    <a:gd name="T7" fmla="*/ 11 h 90"/>
                    <a:gd name="T8" fmla="*/ 134 w 193"/>
                    <a:gd name="T9" fmla="*/ 16 h 90"/>
                    <a:gd name="T10" fmla="*/ 134 w 193"/>
                    <a:gd name="T11" fmla="*/ 24 h 90"/>
                    <a:gd name="T12" fmla="*/ 102 w 193"/>
                    <a:gd name="T13" fmla="*/ 2 h 90"/>
                    <a:gd name="T14" fmla="*/ 96 w 193"/>
                    <a:gd name="T15" fmla="*/ 0 h 90"/>
                    <a:gd name="T16" fmla="*/ 90 w 193"/>
                    <a:gd name="T17" fmla="*/ 2 h 90"/>
                    <a:gd name="T18" fmla="*/ 0 w 193"/>
                    <a:gd name="T19" fmla="*/ 66 h 90"/>
                    <a:gd name="T20" fmla="*/ 0 w 193"/>
                    <a:gd name="T21" fmla="*/ 90 h 90"/>
                    <a:gd name="T22" fmla="*/ 15 w 193"/>
                    <a:gd name="T23" fmla="*/ 90 h 90"/>
                    <a:gd name="T24" fmla="*/ 15 w 193"/>
                    <a:gd name="T25" fmla="*/ 78 h 90"/>
                    <a:gd name="T26" fmla="*/ 96 w 193"/>
                    <a:gd name="T27" fmla="*/ 20 h 90"/>
                    <a:gd name="T28" fmla="*/ 177 w 193"/>
                    <a:gd name="T29" fmla="*/ 77 h 90"/>
                    <a:gd name="T30" fmla="*/ 177 w 193"/>
                    <a:gd name="T31" fmla="*/ 90 h 90"/>
                    <a:gd name="T32" fmla="*/ 193 w 193"/>
                    <a:gd name="T33" fmla="*/ 90 h 90"/>
                    <a:gd name="T34" fmla="*/ 193 w 193"/>
                    <a:gd name="T35" fmla="*/ 66 h 90"/>
                    <a:gd name="T36" fmla="*/ 167 w 193"/>
                    <a:gd name="T3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90">
                      <a:moveTo>
                        <a:pt x="167" y="47"/>
                      </a:moveTo>
                      <a:cubicBezTo>
                        <a:pt x="167" y="16"/>
                        <a:pt x="167" y="16"/>
                        <a:pt x="167" y="16"/>
                      </a:cubicBezTo>
                      <a:cubicBezTo>
                        <a:pt x="167" y="13"/>
                        <a:pt x="165" y="11"/>
                        <a:pt x="162" y="11"/>
                      </a:cubicBezTo>
                      <a:cubicBezTo>
                        <a:pt x="139" y="11"/>
                        <a:pt x="139" y="11"/>
                        <a:pt x="139" y="11"/>
                      </a:cubicBezTo>
                      <a:cubicBezTo>
                        <a:pt x="136" y="11"/>
                        <a:pt x="134" y="13"/>
                        <a:pt x="134" y="16"/>
                      </a:cubicBezTo>
                      <a:cubicBezTo>
                        <a:pt x="134" y="24"/>
                        <a:pt x="134" y="24"/>
                        <a:pt x="134" y="24"/>
                      </a:cubicBezTo>
                      <a:cubicBezTo>
                        <a:pt x="102" y="2"/>
                        <a:pt x="102" y="2"/>
                        <a:pt x="102" y="2"/>
                      </a:cubicBezTo>
                      <a:cubicBezTo>
                        <a:pt x="101" y="0"/>
                        <a:pt x="98" y="0"/>
                        <a:pt x="96" y="0"/>
                      </a:cubicBezTo>
                      <a:cubicBezTo>
                        <a:pt x="94" y="0"/>
                        <a:pt x="92" y="0"/>
                        <a:pt x="90" y="2"/>
                      </a:cubicBezTo>
                      <a:cubicBezTo>
                        <a:pt x="0" y="66"/>
                        <a:pt x="0" y="66"/>
                        <a:pt x="0" y="66"/>
                      </a:cubicBezTo>
                      <a:cubicBezTo>
                        <a:pt x="0" y="90"/>
                        <a:pt x="0" y="90"/>
                        <a:pt x="0" y="90"/>
                      </a:cubicBezTo>
                      <a:cubicBezTo>
                        <a:pt x="15" y="90"/>
                        <a:pt x="15" y="90"/>
                        <a:pt x="15" y="90"/>
                      </a:cubicBezTo>
                      <a:cubicBezTo>
                        <a:pt x="15" y="78"/>
                        <a:pt x="15" y="78"/>
                        <a:pt x="15" y="78"/>
                      </a:cubicBezTo>
                      <a:cubicBezTo>
                        <a:pt x="96" y="20"/>
                        <a:pt x="96" y="20"/>
                        <a:pt x="96" y="20"/>
                      </a:cubicBezTo>
                      <a:cubicBezTo>
                        <a:pt x="177" y="77"/>
                        <a:pt x="177" y="77"/>
                        <a:pt x="177" y="77"/>
                      </a:cubicBezTo>
                      <a:cubicBezTo>
                        <a:pt x="177" y="90"/>
                        <a:pt x="177" y="90"/>
                        <a:pt x="177" y="90"/>
                      </a:cubicBezTo>
                      <a:cubicBezTo>
                        <a:pt x="193" y="90"/>
                        <a:pt x="193" y="90"/>
                        <a:pt x="193" y="90"/>
                      </a:cubicBezTo>
                      <a:cubicBezTo>
                        <a:pt x="193" y="66"/>
                        <a:pt x="193" y="66"/>
                        <a:pt x="193" y="66"/>
                      </a:cubicBezTo>
                      <a:lnTo>
                        <a:pt x="167" y="47"/>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31" name="Freeform 1512"/>
                <p:cNvSpPr>
                  <a:spLocks noEditPoints="1"/>
                </p:cNvSpPr>
                <p:nvPr/>
              </p:nvSpPr>
              <p:spPr bwMode="gray">
                <a:xfrm>
                  <a:off x="841744" y="2094513"/>
                  <a:ext cx="458391" cy="431006"/>
                </a:xfrm>
                <a:custGeom>
                  <a:avLst/>
                  <a:gdLst>
                    <a:gd name="T0" fmla="*/ 163 w 163"/>
                    <a:gd name="T1" fmla="*/ 56 h 153"/>
                    <a:gd name="T2" fmla="*/ 85 w 163"/>
                    <a:gd name="T3" fmla="*/ 1 h 153"/>
                    <a:gd name="T4" fmla="*/ 82 w 163"/>
                    <a:gd name="T5" fmla="*/ 0 h 153"/>
                    <a:gd name="T6" fmla="*/ 78 w 163"/>
                    <a:gd name="T7" fmla="*/ 1 h 153"/>
                    <a:gd name="T8" fmla="*/ 0 w 163"/>
                    <a:gd name="T9" fmla="*/ 56 h 153"/>
                    <a:gd name="T10" fmla="*/ 0 w 163"/>
                    <a:gd name="T11" fmla="*/ 149 h 153"/>
                    <a:gd name="T12" fmla="*/ 5 w 163"/>
                    <a:gd name="T13" fmla="*/ 153 h 153"/>
                    <a:gd name="T14" fmla="*/ 158 w 163"/>
                    <a:gd name="T15" fmla="*/ 153 h 153"/>
                    <a:gd name="T16" fmla="*/ 163 w 163"/>
                    <a:gd name="T17" fmla="*/ 149 h 153"/>
                    <a:gd name="T18" fmla="*/ 163 w 163"/>
                    <a:gd name="T19" fmla="*/ 56 h 153"/>
                    <a:gd name="T20" fmla="*/ 13 w 163"/>
                    <a:gd name="T21" fmla="*/ 141 h 153"/>
                    <a:gd name="T22" fmla="*/ 13 w 163"/>
                    <a:gd name="T23" fmla="*/ 63 h 153"/>
                    <a:gd name="T24" fmla="*/ 82 w 163"/>
                    <a:gd name="T25" fmla="*/ 14 h 153"/>
                    <a:gd name="T26" fmla="*/ 150 w 163"/>
                    <a:gd name="T27" fmla="*/ 62 h 153"/>
                    <a:gd name="T28" fmla="*/ 150 w 163"/>
                    <a:gd name="T29" fmla="*/ 141 h 153"/>
                    <a:gd name="T30" fmla="*/ 13 w 163"/>
                    <a:gd name="T31"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53">
                      <a:moveTo>
                        <a:pt x="163" y="56"/>
                      </a:moveTo>
                      <a:cubicBezTo>
                        <a:pt x="85" y="1"/>
                        <a:pt x="85" y="1"/>
                        <a:pt x="85" y="1"/>
                      </a:cubicBezTo>
                      <a:cubicBezTo>
                        <a:pt x="84" y="0"/>
                        <a:pt x="83" y="0"/>
                        <a:pt x="82" y="0"/>
                      </a:cubicBezTo>
                      <a:cubicBezTo>
                        <a:pt x="80" y="0"/>
                        <a:pt x="79" y="0"/>
                        <a:pt x="78" y="1"/>
                      </a:cubicBezTo>
                      <a:cubicBezTo>
                        <a:pt x="0" y="56"/>
                        <a:pt x="0" y="56"/>
                        <a:pt x="0" y="56"/>
                      </a:cubicBezTo>
                      <a:cubicBezTo>
                        <a:pt x="0" y="149"/>
                        <a:pt x="0" y="149"/>
                        <a:pt x="0" y="149"/>
                      </a:cubicBezTo>
                      <a:cubicBezTo>
                        <a:pt x="0" y="151"/>
                        <a:pt x="2" y="153"/>
                        <a:pt x="5" y="153"/>
                      </a:cubicBezTo>
                      <a:cubicBezTo>
                        <a:pt x="158" y="153"/>
                        <a:pt x="158" y="153"/>
                        <a:pt x="158" y="153"/>
                      </a:cubicBezTo>
                      <a:cubicBezTo>
                        <a:pt x="161" y="153"/>
                        <a:pt x="163" y="151"/>
                        <a:pt x="163" y="149"/>
                      </a:cubicBezTo>
                      <a:lnTo>
                        <a:pt x="163" y="56"/>
                      </a:lnTo>
                      <a:close/>
                      <a:moveTo>
                        <a:pt x="13" y="141"/>
                      </a:moveTo>
                      <a:cubicBezTo>
                        <a:pt x="13" y="63"/>
                        <a:pt x="13" y="63"/>
                        <a:pt x="13" y="63"/>
                      </a:cubicBezTo>
                      <a:cubicBezTo>
                        <a:pt x="82" y="14"/>
                        <a:pt x="82" y="14"/>
                        <a:pt x="82" y="14"/>
                      </a:cubicBezTo>
                      <a:cubicBezTo>
                        <a:pt x="150" y="62"/>
                        <a:pt x="150" y="62"/>
                        <a:pt x="150" y="62"/>
                      </a:cubicBezTo>
                      <a:cubicBezTo>
                        <a:pt x="150" y="141"/>
                        <a:pt x="150" y="141"/>
                        <a:pt x="150" y="141"/>
                      </a:cubicBezTo>
                      <a:lnTo>
                        <a:pt x="13" y="141"/>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112" name="Gruppieren 348"/>
              <p:cNvGrpSpPr>
                <a:grpSpLocks noChangeAspect="1"/>
              </p:cNvGrpSpPr>
              <p:nvPr/>
            </p:nvGrpSpPr>
            <p:grpSpPr bwMode="gray">
              <a:xfrm>
                <a:off x="1045037" y="1933603"/>
                <a:ext cx="685873" cy="526976"/>
                <a:chOff x="8252955" y="3284545"/>
                <a:chExt cx="752023" cy="577801"/>
              </a:xfrm>
            </p:grpSpPr>
            <p:sp>
              <p:nvSpPr>
                <p:cNvPr id="113" name="Freeform 24"/>
                <p:cNvSpPr>
                  <a:spLocks/>
                </p:cNvSpPr>
                <p:nvPr/>
              </p:nvSpPr>
              <p:spPr bwMode="gray">
                <a:xfrm>
                  <a:off x="8319957" y="3512072"/>
                  <a:ext cx="609918" cy="126530"/>
                </a:xfrm>
                <a:custGeom>
                  <a:avLst/>
                  <a:gdLst>
                    <a:gd name="T0" fmla="*/ 207 w 209"/>
                    <a:gd name="T1" fmla="*/ 11 h 31"/>
                    <a:gd name="T2" fmla="*/ 107 w 209"/>
                    <a:gd name="T3" fmla="*/ 11 h 31"/>
                    <a:gd name="T4" fmla="*/ 107 w 209"/>
                    <a:gd name="T5" fmla="*/ 3 h 31"/>
                    <a:gd name="T6" fmla="*/ 105 w 209"/>
                    <a:gd name="T7" fmla="*/ 0 h 31"/>
                    <a:gd name="T8" fmla="*/ 102 w 209"/>
                    <a:gd name="T9" fmla="*/ 3 h 31"/>
                    <a:gd name="T10" fmla="*/ 102 w 209"/>
                    <a:gd name="T11" fmla="*/ 11 h 31"/>
                    <a:gd name="T12" fmla="*/ 2 w 209"/>
                    <a:gd name="T13" fmla="*/ 11 h 31"/>
                    <a:gd name="T14" fmla="*/ 0 w 209"/>
                    <a:gd name="T15" fmla="*/ 12 h 31"/>
                    <a:gd name="T16" fmla="*/ 0 w 209"/>
                    <a:gd name="T17" fmla="*/ 13 h 31"/>
                    <a:gd name="T18" fmla="*/ 0 w 209"/>
                    <a:gd name="T19" fmla="*/ 29 h 31"/>
                    <a:gd name="T20" fmla="*/ 2 w 209"/>
                    <a:gd name="T21" fmla="*/ 31 h 31"/>
                    <a:gd name="T22" fmla="*/ 4 w 209"/>
                    <a:gd name="T23" fmla="*/ 29 h 31"/>
                    <a:gd name="T24" fmla="*/ 4 w 209"/>
                    <a:gd name="T25" fmla="*/ 15 h 31"/>
                    <a:gd name="T26" fmla="*/ 102 w 209"/>
                    <a:gd name="T27" fmla="*/ 15 h 31"/>
                    <a:gd name="T28" fmla="*/ 102 w 209"/>
                    <a:gd name="T29" fmla="*/ 28 h 31"/>
                    <a:gd name="T30" fmla="*/ 105 w 209"/>
                    <a:gd name="T31" fmla="*/ 31 h 31"/>
                    <a:gd name="T32" fmla="*/ 107 w 209"/>
                    <a:gd name="T33" fmla="*/ 28 h 31"/>
                    <a:gd name="T34" fmla="*/ 107 w 209"/>
                    <a:gd name="T35" fmla="*/ 15 h 31"/>
                    <a:gd name="T36" fmla="*/ 205 w 209"/>
                    <a:gd name="T37" fmla="*/ 15 h 31"/>
                    <a:gd name="T38" fmla="*/ 205 w 209"/>
                    <a:gd name="T39" fmla="*/ 29 h 31"/>
                    <a:gd name="T40" fmla="*/ 207 w 209"/>
                    <a:gd name="T41" fmla="*/ 31 h 31"/>
                    <a:gd name="T42" fmla="*/ 209 w 209"/>
                    <a:gd name="T43" fmla="*/ 29 h 31"/>
                    <a:gd name="T44" fmla="*/ 209 w 209"/>
                    <a:gd name="T45" fmla="*/ 13 h 31"/>
                    <a:gd name="T46" fmla="*/ 207 w 209"/>
                    <a:gd name="T4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9" h="31">
                      <a:moveTo>
                        <a:pt x="207" y="11"/>
                      </a:moveTo>
                      <a:cubicBezTo>
                        <a:pt x="107" y="11"/>
                        <a:pt x="107" y="11"/>
                        <a:pt x="107" y="11"/>
                      </a:cubicBezTo>
                      <a:cubicBezTo>
                        <a:pt x="107" y="3"/>
                        <a:pt x="107" y="3"/>
                        <a:pt x="107" y="3"/>
                      </a:cubicBezTo>
                      <a:cubicBezTo>
                        <a:pt x="107" y="1"/>
                        <a:pt x="106" y="0"/>
                        <a:pt x="105" y="0"/>
                      </a:cubicBezTo>
                      <a:cubicBezTo>
                        <a:pt x="103" y="0"/>
                        <a:pt x="102" y="1"/>
                        <a:pt x="102" y="3"/>
                      </a:cubicBezTo>
                      <a:cubicBezTo>
                        <a:pt x="102" y="11"/>
                        <a:pt x="102" y="11"/>
                        <a:pt x="102" y="11"/>
                      </a:cubicBezTo>
                      <a:cubicBezTo>
                        <a:pt x="2" y="11"/>
                        <a:pt x="2" y="11"/>
                        <a:pt x="2" y="11"/>
                      </a:cubicBezTo>
                      <a:cubicBezTo>
                        <a:pt x="1" y="11"/>
                        <a:pt x="1" y="12"/>
                        <a:pt x="0" y="12"/>
                      </a:cubicBezTo>
                      <a:cubicBezTo>
                        <a:pt x="0" y="13"/>
                        <a:pt x="0" y="13"/>
                        <a:pt x="0" y="13"/>
                      </a:cubicBezTo>
                      <a:cubicBezTo>
                        <a:pt x="0" y="29"/>
                        <a:pt x="0" y="29"/>
                        <a:pt x="0" y="29"/>
                      </a:cubicBezTo>
                      <a:cubicBezTo>
                        <a:pt x="0" y="30"/>
                        <a:pt x="1" y="31"/>
                        <a:pt x="2" y="31"/>
                      </a:cubicBezTo>
                      <a:cubicBezTo>
                        <a:pt x="3" y="31"/>
                        <a:pt x="4" y="30"/>
                        <a:pt x="4" y="29"/>
                      </a:cubicBezTo>
                      <a:cubicBezTo>
                        <a:pt x="4" y="15"/>
                        <a:pt x="4" y="15"/>
                        <a:pt x="4" y="15"/>
                      </a:cubicBezTo>
                      <a:cubicBezTo>
                        <a:pt x="102" y="15"/>
                        <a:pt x="102" y="15"/>
                        <a:pt x="102" y="15"/>
                      </a:cubicBezTo>
                      <a:cubicBezTo>
                        <a:pt x="102" y="28"/>
                        <a:pt x="102" y="28"/>
                        <a:pt x="102" y="28"/>
                      </a:cubicBezTo>
                      <a:cubicBezTo>
                        <a:pt x="102" y="30"/>
                        <a:pt x="103" y="31"/>
                        <a:pt x="105" y="31"/>
                      </a:cubicBezTo>
                      <a:cubicBezTo>
                        <a:pt x="106" y="31"/>
                        <a:pt x="107" y="30"/>
                        <a:pt x="107" y="28"/>
                      </a:cubicBezTo>
                      <a:cubicBezTo>
                        <a:pt x="107" y="15"/>
                        <a:pt x="107" y="15"/>
                        <a:pt x="107" y="15"/>
                      </a:cubicBezTo>
                      <a:cubicBezTo>
                        <a:pt x="205" y="15"/>
                        <a:pt x="205" y="15"/>
                        <a:pt x="205" y="15"/>
                      </a:cubicBezTo>
                      <a:cubicBezTo>
                        <a:pt x="205" y="29"/>
                        <a:pt x="205" y="29"/>
                        <a:pt x="205" y="29"/>
                      </a:cubicBezTo>
                      <a:cubicBezTo>
                        <a:pt x="205" y="30"/>
                        <a:pt x="206" y="31"/>
                        <a:pt x="207" y="31"/>
                      </a:cubicBezTo>
                      <a:cubicBezTo>
                        <a:pt x="208" y="31"/>
                        <a:pt x="209" y="30"/>
                        <a:pt x="209" y="29"/>
                      </a:cubicBezTo>
                      <a:cubicBezTo>
                        <a:pt x="209" y="13"/>
                        <a:pt x="209" y="13"/>
                        <a:pt x="209" y="13"/>
                      </a:cubicBezTo>
                      <a:cubicBezTo>
                        <a:pt x="209" y="12"/>
                        <a:pt x="208" y="11"/>
                        <a:pt x="207" y="11"/>
                      </a:cubicBezTo>
                      <a:close/>
                    </a:path>
                  </a:pathLst>
                </a:custGeom>
                <a:solidFill>
                  <a:schemeClr val="tx1"/>
                </a:solidFill>
                <a:ln>
                  <a:noFill/>
                </a:ln>
              </p:spPr>
              <p:txBody>
                <a:bodyPr vert="horz" wrap="square" lIns="68644" tIns="34322" rIns="68644" bIns="34322"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sz="1426" dirty="0">
                    <a:solidFill>
                      <a:prstClr val="black"/>
                    </a:solidFill>
                  </a:endParaRPr>
                </a:p>
              </p:txBody>
            </p:sp>
            <p:grpSp>
              <p:nvGrpSpPr>
                <p:cNvPr id="114" name="Gruppieren 350"/>
                <p:cNvGrpSpPr>
                  <a:grpSpLocks noChangeAspect="1"/>
                </p:cNvGrpSpPr>
                <p:nvPr/>
              </p:nvGrpSpPr>
              <p:grpSpPr bwMode="gray">
                <a:xfrm>
                  <a:off x="8252955" y="3674986"/>
                  <a:ext cx="155142" cy="187360"/>
                  <a:chOff x="3720059" y="5448301"/>
                  <a:chExt cx="1406523" cy="1698624"/>
                </a:xfrm>
                <a:solidFill>
                  <a:schemeClr val="tx1"/>
                </a:solidFill>
              </p:grpSpPr>
              <p:sp>
                <p:nvSpPr>
                  <p:cNvPr id="127" name="Freeform 6"/>
                  <p:cNvSpPr>
                    <a:spLocks/>
                  </p:cNvSpPr>
                  <p:nvPr/>
                </p:nvSpPr>
                <p:spPr bwMode="gray">
                  <a:xfrm>
                    <a:off x="3720059" y="6249988"/>
                    <a:ext cx="649289" cy="888999"/>
                  </a:xfrm>
                  <a:custGeom>
                    <a:avLst/>
                    <a:gdLst>
                      <a:gd name="T0" fmla="*/ 162 w 173"/>
                      <a:gd name="T1" fmla="*/ 62 h 237"/>
                      <a:gd name="T2" fmla="*/ 142 w 173"/>
                      <a:gd name="T3" fmla="*/ 88 h 237"/>
                      <a:gd name="T4" fmla="*/ 142 w 173"/>
                      <a:gd name="T5" fmla="*/ 88 h 237"/>
                      <a:gd name="T6" fmla="*/ 127 w 173"/>
                      <a:gd name="T7" fmla="*/ 0 h 237"/>
                      <a:gd name="T8" fmla="*/ 58 w 173"/>
                      <a:gd name="T9" fmla="*/ 33 h 237"/>
                      <a:gd name="T10" fmla="*/ 31 w 173"/>
                      <a:gd name="T11" fmla="*/ 51 h 237"/>
                      <a:gd name="T12" fmla="*/ 0 w 173"/>
                      <a:gd name="T13" fmla="*/ 183 h 237"/>
                      <a:gd name="T14" fmla="*/ 9 w 173"/>
                      <a:gd name="T15" fmla="*/ 206 h 237"/>
                      <a:gd name="T16" fmla="*/ 155 w 173"/>
                      <a:gd name="T17" fmla="*/ 237 h 237"/>
                      <a:gd name="T18" fmla="*/ 173 w 173"/>
                      <a:gd name="T19" fmla="*/ 89 h 237"/>
                      <a:gd name="T20" fmla="*/ 162 w 173"/>
                      <a:gd name="T2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37">
                        <a:moveTo>
                          <a:pt x="162" y="62"/>
                        </a:moveTo>
                        <a:cubicBezTo>
                          <a:pt x="157" y="68"/>
                          <a:pt x="150" y="76"/>
                          <a:pt x="142" y="88"/>
                        </a:cubicBezTo>
                        <a:cubicBezTo>
                          <a:pt x="142" y="88"/>
                          <a:pt x="142" y="88"/>
                          <a:pt x="142" y="88"/>
                        </a:cubicBezTo>
                        <a:cubicBezTo>
                          <a:pt x="142" y="88"/>
                          <a:pt x="127" y="23"/>
                          <a:pt x="127" y="0"/>
                        </a:cubicBezTo>
                        <a:cubicBezTo>
                          <a:pt x="116" y="16"/>
                          <a:pt x="58" y="33"/>
                          <a:pt x="58" y="33"/>
                        </a:cubicBezTo>
                        <a:cubicBezTo>
                          <a:pt x="39" y="40"/>
                          <a:pt x="31" y="51"/>
                          <a:pt x="31" y="51"/>
                        </a:cubicBezTo>
                        <a:cubicBezTo>
                          <a:pt x="3" y="92"/>
                          <a:pt x="0" y="183"/>
                          <a:pt x="0" y="183"/>
                        </a:cubicBezTo>
                        <a:cubicBezTo>
                          <a:pt x="0" y="204"/>
                          <a:pt x="9" y="206"/>
                          <a:pt x="9" y="206"/>
                        </a:cubicBezTo>
                        <a:cubicBezTo>
                          <a:pt x="53" y="225"/>
                          <a:pt x="117" y="233"/>
                          <a:pt x="155" y="237"/>
                        </a:cubicBezTo>
                        <a:cubicBezTo>
                          <a:pt x="156" y="197"/>
                          <a:pt x="173" y="89"/>
                          <a:pt x="173" y="89"/>
                        </a:cubicBezTo>
                        <a:cubicBezTo>
                          <a:pt x="166" y="81"/>
                          <a:pt x="163" y="65"/>
                          <a:pt x="1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28" name="Freeform 7"/>
                  <p:cNvSpPr>
                    <a:spLocks/>
                  </p:cNvSpPr>
                  <p:nvPr/>
                </p:nvSpPr>
                <p:spPr bwMode="gray">
                  <a:xfrm>
                    <a:off x="4096297" y="5448301"/>
                    <a:ext cx="666749" cy="985838"/>
                  </a:xfrm>
                  <a:custGeom>
                    <a:avLst/>
                    <a:gdLst>
                      <a:gd name="T0" fmla="*/ 82 w 178"/>
                      <a:gd name="T1" fmla="*/ 263 h 263"/>
                      <a:gd name="T2" fmla="*/ 82 w 178"/>
                      <a:gd name="T3" fmla="*/ 263 h 263"/>
                      <a:gd name="T4" fmla="*/ 83 w 178"/>
                      <a:gd name="T5" fmla="*/ 263 h 263"/>
                      <a:gd name="T6" fmla="*/ 84 w 178"/>
                      <a:gd name="T7" fmla="*/ 263 h 263"/>
                      <a:gd name="T8" fmla="*/ 137 w 178"/>
                      <a:gd name="T9" fmla="*/ 197 h 263"/>
                      <a:gd name="T10" fmla="*/ 139 w 178"/>
                      <a:gd name="T11" fmla="*/ 203 h 263"/>
                      <a:gd name="T12" fmla="*/ 138 w 178"/>
                      <a:gd name="T13" fmla="*/ 193 h 263"/>
                      <a:gd name="T14" fmla="*/ 138 w 178"/>
                      <a:gd name="T15" fmla="*/ 194 h 263"/>
                      <a:gd name="T16" fmla="*/ 155 w 178"/>
                      <a:gd name="T17" fmla="*/ 162 h 263"/>
                      <a:gd name="T18" fmla="*/ 166 w 178"/>
                      <a:gd name="T19" fmla="*/ 139 h 263"/>
                      <a:gd name="T20" fmla="*/ 162 w 178"/>
                      <a:gd name="T21" fmla="*/ 113 h 263"/>
                      <a:gd name="T22" fmla="*/ 162 w 178"/>
                      <a:gd name="T23" fmla="*/ 112 h 263"/>
                      <a:gd name="T24" fmla="*/ 125 w 178"/>
                      <a:gd name="T25" fmla="*/ 26 h 263"/>
                      <a:gd name="T26" fmla="*/ 56 w 178"/>
                      <a:gd name="T27" fmla="*/ 14 h 263"/>
                      <a:gd name="T28" fmla="*/ 8 w 178"/>
                      <a:gd name="T29" fmla="*/ 73 h 263"/>
                      <a:gd name="T30" fmla="*/ 10 w 178"/>
                      <a:gd name="T31" fmla="*/ 118 h 263"/>
                      <a:gd name="T32" fmla="*/ 9 w 178"/>
                      <a:gd name="T33" fmla="*/ 144 h 263"/>
                      <a:gd name="T34" fmla="*/ 17 w 178"/>
                      <a:gd name="T35" fmla="*/ 158 h 263"/>
                      <a:gd name="T36" fmla="*/ 33 w 178"/>
                      <a:gd name="T37" fmla="*/ 192 h 263"/>
                      <a:gd name="T38" fmla="*/ 33 w 178"/>
                      <a:gd name="T39" fmla="*/ 191 h 263"/>
                      <a:gd name="T40" fmla="*/ 32 w 178"/>
                      <a:gd name="T41" fmla="*/ 207 h 263"/>
                      <a:gd name="T42" fmla="*/ 82 w 178"/>
                      <a:gd name="T4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63">
                        <a:moveTo>
                          <a:pt x="82" y="263"/>
                        </a:moveTo>
                        <a:cubicBezTo>
                          <a:pt x="82" y="263"/>
                          <a:pt x="82" y="263"/>
                          <a:pt x="82" y="263"/>
                        </a:cubicBezTo>
                        <a:cubicBezTo>
                          <a:pt x="83" y="263"/>
                          <a:pt x="83" y="263"/>
                          <a:pt x="83" y="263"/>
                        </a:cubicBezTo>
                        <a:cubicBezTo>
                          <a:pt x="84" y="263"/>
                          <a:pt x="84" y="263"/>
                          <a:pt x="84" y="263"/>
                        </a:cubicBezTo>
                        <a:cubicBezTo>
                          <a:pt x="127" y="250"/>
                          <a:pt x="137" y="197"/>
                          <a:pt x="137" y="197"/>
                        </a:cubicBezTo>
                        <a:cubicBezTo>
                          <a:pt x="137" y="198"/>
                          <a:pt x="138" y="200"/>
                          <a:pt x="139" y="203"/>
                        </a:cubicBezTo>
                        <a:cubicBezTo>
                          <a:pt x="138" y="200"/>
                          <a:pt x="138" y="197"/>
                          <a:pt x="138" y="193"/>
                        </a:cubicBezTo>
                        <a:cubicBezTo>
                          <a:pt x="138" y="193"/>
                          <a:pt x="138" y="193"/>
                          <a:pt x="138" y="194"/>
                        </a:cubicBezTo>
                        <a:cubicBezTo>
                          <a:pt x="145" y="184"/>
                          <a:pt x="151" y="173"/>
                          <a:pt x="155" y="162"/>
                        </a:cubicBezTo>
                        <a:cubicBezTo>
                          <a:pt x="163" y="159"/>
                          <a:pt x="166" y="139"/>
                          <a:pt x="166" y="139"/>
                        </a:cubicBezTo>
                        <a:cubicBezTo>
                          <a:pt x="174" y="121"/>
                          <a:pt x="165" y="115"/>
                          <a:pt x="162" y="113"/>
                        </a:cubicBezTo>
                        <a:cubicBezTo>
                          <a:pt x="162" y="113"/>
                          <a:pt x="162" y="112"/>
                          <a:pt x="162" y="112"/>
                        </a:cubicBezTo>
                        <a:cubicBezTo>
                          <a:pt x="164" y="104"/>
                          <a:pt x="178" y="33"/>
                          <a:pt x="125" y="26"/>
                        </a:cubicBezTo>
                        <a:cubicBezTo>
                          <a:pt x="100" y="0"/>
                          <a:pt x="56" y="14"/>
                          <a:pt x="56" y="14"/>
                        </a:cubicBezTo>
                        <a:cubicBezTo>
                          <a:pt x="11" y="26"/>
                          <a:pt x="8" y="73"/>
                          <a:pt x="8" y="73"/>
                        </a:cubicBezTo>
                        <a:cubicBezTo>
                          <a:pt x="6" y="98"/>
                          <a:pt x="10" y="117"/>
                          <a:pt x="10" y="118"/>
                        </a:cubicBezTo>
                        <a:cubicBezTo>
                          <a:pt x="0" y="116"/>
                          <a:pt x="9" y="144"/>
                          <a:pt x="9" y="144"/>
                        </a:cubicBezTo>
                        <a:cubicBezTo>
                          <a:pt x="9" y="156"/>
                          <a:pt x="16" y="157"/>
                          <a:pt x="17" y="158"/>
                        </a:cubicBezTo>
                        <a:cubicBezTo>
                          <a:pt x="20" y="170"/>
                          <a:pt x="26" y="181"/>
                          <a:pt x="33" y="192"/>
                        </a:cubicBezTo>
                        <a:cubicBezTo>
                          <a:pt x="33" y="191"/>
                          <a:pt x="33" y="191"/>
                          <a:pt x="33" y="191"/>
                        </a:cubicBezTo>
                        <a:cubicBezTo>
                          <a:pt x="33" y="191"/>
                          <a:pt x="35" y="199"/>
                          <a:pt x="32" y="207"/>
                        </a:cubicBezTo>
                        <a:cubicBezTo>
                          <a:pt x="36" y="223"/>
                          <a:pt x="49" y="255"/>
                          <a:pt x="82"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29" name="Freeform 8"/>
                  <p:cNvSpPr>
                    <a:spLocks/>
                  </p:cNvSpPr>
                  <p:nvPr/>
                </p:nvSpPr>
                <p:spPr bwMode="gray">
                  <a:xfrm>
                    <a:off x="4443956" y="6246813"/>
                    <a:ext cx="682626" cy="900112"/>
                  </a:xfrm>
                  <a:custGeom>
                    <a:avLst/>
                    <a:gdLst>
                      <a:gd name="T0" fmla="*/ 149 w 182"/>
                      <a:gd name="T1" fmla="*/ 60 h 240"/>
                      <a:gd name="T2" fmla="*/ 79 w 182"/>
                      <a:gd name="T3" fmla="*/ 20 h 240"/>
                      <a:gd name="T4" fmla="*/ 51 w 182"/>
                      <a:gd name="T5" fmla="*/ 3 h 240"/>
                      <a:gd name="T6" fmla="*/ 49 w 182"/>
                      <a:gd name="T7" fmla="*/ 0 h 240"/>
                      <a:gd name="T8" fmla="*/ 32 w 182"/>
                      <a:gd name="T9" fmla="*/ 91 h 240"/>
                      <a:gd name="T10" fmla="*/ 12 w 182"/>
                      <a:gd name="T11" fmla="*/ 64 h 240"/>
                      <a:gd name="T12" fmla="*/ 0 w 182"/>
                      <a:gd name="T13" fmla="*/ 91 h 240"/>
                      <a:gd name="T14" fmla="*/ 17 w 182"/>
                      <a:gd name="T15" fmla="*/ 240 h 240"/>
                      <a:gd name="T16" fmla="*/ 163 w 182"/>
                      <a:gd name="T17" fmla="*/ 211 h 240"/>
                      <a:gd name="T18" fmla="*/ 174 w 182"/>
                      <a:gd name="T19" fmla="*/ 199 h 240"/>
                      <a:gd name="T20" fmla="*/ 149 w 182"/>
                      <a:gd name="T21" fmla="*/ 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40">
                        <a:moveTo>
                          <a:pt x="149" y="60"/>
                        </a:moveTo>
                        <a:cubicBezTo>
                          <a:pt x="139" y="39"/>
                          <a:pt x="79" y="20"/>
                          <a:pt x="79" y="20"/>
                        </a:cubicBezTo>
                        <a:cubicBezTo>
                          <a:pt x="63" y="13"/>
                          <a:pt x="55" y="7"/>
                          <a:pt x="51" y="3"/>
                        </a:cubicBezTo>
                        <a:cubicBezTo>
                          <a:pt x="50" y="2"/>
                          <a:pt x="50" y="1"/>
                          <a:pt x="49" y="0"/>
                        </a:cubicBezTo>
                        <a:cubicBezTo>
                          <a:pt x="50" y="20"/>
                          <a:pt x="32" y="91"/>
                          <a:pt x="32" y="91"/>
                        </a:cubicBezTo>
                        <a:cubicBezTo>
                          <a:pt x="24" y="79"/>
                          <a:pt x="18" y="70"/>
                          <a:pt x="12" y="64"/>
                        </a:cubicBezTo>
                        <a:cubicBezTo>
                          <a:pt x="8" y="79"/>
                          <a:pt x="4" y="87"/>
                          <a:pt x="0" y="91"/>
                        </a:cubicBezTo>
                        <a:cubicBezTo>
                          <a:pt x="7" y="117"/>
                          <a:pt x="16" y="226"/>
                          <a:pt x="17" y="240"/>
                        </a:cubicBezTo>
                        <a:cubicBezTo>
                          <a:pt x="107" y="237"/>
                          <a:pt x="163" y="211"/>
                          <a:pt x="163" y="211"/>
                        </a:cubicBezTo>
                        <a:cubicBezTo>
                          <a:pt x="174" y="204"/>
                          <a:pt x="174" y="199"/>
                          <a:pt x="174" y="199"/>
                        </a:cubicBezTo>
                        <a:cubicBezTo>
                          <a:pt x="182" y="134"/>
                          <a:pt x="149" y="60"/>
                          <a:pt x="14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115" name="Gruppieren 354"/>
                <p:cNvGrpSpPr>
                  <a:grpSpLocks noChangeAspect="1"/>
                </p:cNvGrpSpPr>
                <p:nvPr/>
              </p:nvGrpSpPr>
              <p:grpSpPr bwMode="gray">
                <a:xfrm>
                  <a:off x="8544518" y="3674986"/>
                  <a:ext cx="155141" cy="187360"/>
                  <a:chOff x="3284538" y="5448301"/>
                  <a:chExt cx="1406525" cy="1698624"/>
                </a:xfrm>
                <a:solidFill>
                  <a:schemeClr val="tx1"/>
                </a:solidFill>
              </p:grpSpPr>
              <p:sp>
                <p:nvSpPr>
                  <p:cNvPr id="124" name="Freeform 6"/>
                  <p:cNvSpPr>
                    <a:spLocks/>
                  </p:cNvSpPr>
                  <p:nvPr/>
                </p:nvSpPr>
                <p:spPr bwMode="gray">
                  <a:xfrm>
                    <a:off x="3284538" y="6249988"/>
                    <a:ext cx="649288" cy="889000"/>
                  </a:xfrm>
                  <a:custGeom>
                    <a:avLst/>
                    <a:gdLst>
                      <a:gd name="T0" fmla="*/ 162 w 173"/>
                      <a:gd name="T1" fmla="*/ 62 h 237"/>
                      <a:gd name="T2" fmla="*/ 142 w 173"/>
                      <a:gd name="T3" fmla="*/ 88 h 237"/>
                      <a:gd name="T4" fmla="*/ 142 w 173"/>
                      <a:gd name="T5" fmla="*/ 88 h 237"/>
                      <a:gd name="T6" fmla="*/ 127 w 173"/>
                      <a:gd name="T7" fmla="*/ 0 h 237"/>
                      <a:gd name="T8" fmla="*/ 58 w 173"/>
                      <a:gd name="T9" fmla="*/ 33 h 237"/>
                      <a:gd name="T10" fmla="*/ 31 w 173"/>
                      <a:gd name="T11" fmla="*/ 51 h 237"/>
                      <a:gd name="T12" fmla="*/ 0 w 173"/>
                      <a:gd name="T13" fmla="*/ 183 h 237"/>
                      <a:gd name="T14" fmla="*/ 9 w 173"/>
                      <a:gd name="T15" fmla="*/ 206 h 237"/>
                      <a:gd name="T16" fmla="*/ 155 w 173"/>
                      <a:gd name="T17" fmla="*/ 237 h 237"/>
                      <a:gd name="T18" fmla="*/ 173 w 173"/>
                      <a:gd name="T19" fmla="*/ 89 h 237"/>
                      <a:gd name="T20" fmla="*/ 162 w 173"/>
                      <a:gd name="T2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37">
                        <a:moveTo>
                          <a:pt x="162" y="62"/>
                        </a:moveTo>
                        <a:cubicBezTo>
                          <a:pt x="157" y="68"/>
                          <a:pt x="150" y="76"/>
                          <a:pt x="142" y="88"/>
                        </a:cubicBezTo>
                        <a:cubicBezTo>
                          <a:pt x="142" y="88"/>
                          <a:pt x="142" y="88"/>
                          <a:pt x="142" y="88"/>
                        </a:cubicBezTo>
                        <a:cubicBezTo>
                          <a:pt x="142" y="88"/>
                          <a:pt x="127" y="23"/>
                          <a:pt x="127" y="0"/>
                        </a:cubicBezTo>
                        <a:cubicBezTo>
                          <a:pt x="116" y="16"/>
                          <a:pt x="58" y="33"/>
                          <a:pt x="58" y="33"/>
                        </a:cubicBezTo>
                        <a:cubicBezTo>
                          <a:pt x="39" y="40"/>
                          <a:pt x="31" y="51"/>
                          <a:pt x="31" y="51"/>
                        </a:cubicBezTo>
                        <a:cubicBezTo>
                          <a:pt x="3" y="92"/>
                          <a:pt x="0" y="183"/>
                          <a:pt x="0" y="183"/>
                        </a:cubicBezTo>
                        <a:cubicBezTo>
                          <a:pt x="0" y="204"/>
                          <a:pt x="9" y="206"/>
                          <a:pt x="9" y="206"/>
                        </a:cubicBezTo>
                        <a:cubicBezTo>
                          <a:pt x="53" y="225"/>
                          <a:pt x="117" y="233"/>
                          <a:pt x="155" y="237"/>
                        </a:cubicBezTo>
                        <a:cubicBezTo>
                          <a:pt x="156" y="197"/>
                          <a:pt x="173" y="89"/>
                          <a:pt x="173" y="89"/>
                        </a:cubicBezTo>
                        <a:cubicBezTo>
                          <a:pt x="166" y="81"/>
                          <a:pt x="163" y="65"/>
                          <a:pt x="1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25" name="Freeform 7"/>
                  <p:cNvSpPr>
                    <a:spLocks/>
                  </p:cNvSpPr>
                  <p:nvPr/>
                </p:nvSpPr>
                <p:spPr bwMode="gray">
                  <a:xfrm>
                    <a:off x="3660776" y="5448301"/>
                    <a:ext cx="666750" cy="985837"/>
                  </a:xfrm>
                  <a:custGeom>
                    <a:avLst/>
                    <a:gdLst>
                      <a:gd name="T0" fmla="*/ 82 w 178"/>
                      <a:gd name="T1" fmla="*/ 263 h 263"/>
                      <a:gd name="T2" fmla="*/ 82 w 178"/>
                      <a:gd name="T3" fmla="*/ 263 h 263"/>
                      <a:gd name="T4" fmla="*/ 83 w 178"/>
                      <a:gd name="T5" fmla="*/ 263 h 263"/>
                      <a:gd name="T6" fmla="*/ 84 w 178"/>
                      <a:gd name="T7" fmla="*/ 263 h 263"/>
                      <a:gd name="T8" fmla="*/ 137 w 178"/>
                      <a:gd name="T9" fmla="*/ 197 h 263"/>
                      <a:gd name="T10" fmla="*/ 139 w 178"/>
                      <a:gd name="T11" fmla="*/ 203 h 263"/>
                      <a:gd name="T12" fmla="*/ 138 w 178"/>
                      <a:gd name="T13" fmla="*/ 193 h 263"/>
                      <a:gd name="T14" fmla="*/ 138 w 178"/>
                      <a:gd name="T15" fmla="*/ 194 h 263"/>
                      <a:gd name="T16" fmla="*/ 155 w 178"/>
                      <a:gd name="T17" fmla="*/ 162 h 263"/>
                      <a:gd name="T18" fmla="*/ 166 w 178"/>
                      <a:gd name="T19" fmla="*/ 139 h 263"/>
                      <a:gd name="T20" fmla="*/ 162 w 178"/>
                      <a:gd name="T21" fmla="*/ 113 h 263"/>
                      <a:gd name="T22" fmla="*/ 162 w 178"/>
                      <a:gd name="T23" fmla="*/ 112 h 263"/>
                      <a:gd name="T24" fmla="*/ 125 w 178"/>
                      <a:gd name="T25" fmla="*/ 26 h 263"/>
                      <a:gd name="T26" fmla="*/ 56 w 178"/>
                      <a:gd name="T27" fmla="*/ 14 h 263"/>
                      <a:gd name="T28" fmla="*/ 8 w 178"/>
                      <a:gd name="T29" fmla="*/ 73 h 263"/>
                      <a:gd name="T30" fmla="*/ 10 w 178"/>
                      <a:gd name="T31" fmla="*/ 118 h 263"/>
                      <a:gd name="T32" fmla="*/ 9 w 178"/>
                      <a:gd name="T33" fmla="*/ 144 h 263"/>
                      <a:gd name="T34" fmla="*/ 17 w 178"/>
                      <a:gd name="T35" fmla="*/ 158 h 263"/>
                      <a:gd name="T36" fmla="*/ 33 w 178"/>
                      <a:gd name="T37" fmla="*/ 192 h 263"/>
                      <a:gd name="T38" fmla="*/ 33 w 178"/>
                      <a:gd name="T39" fmla="*/ 191 h 263"/>
                      <a:gd name="T40" fmla="*/ 32 w 178"/>
                      <a:gd name="T41" fmla="*/ 207 h 263"/>
                      <a:gd name="T42" fmla="*/ 82 w 178"/>
                      <a:gd name="T4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63">
                        <a:moveTo>
                          <a:pt x="82" y="263"/>
                        </a:moveTo>
                        <a:cubicBezTo>
                          <a:pt x="82" y="263"/>
                          <a:pt x="82" y="263"/>
                          <a:pt x="82" y="263"/>
                        </a:cubicBezTo>
                        <a:cubicBezTo>
                          <a:pt x="83" y="263"/>
                          <a:pt x="83" y="263"/>
                          <a:pt x="83" y="263"/>
                        </a:cubicBezTo>
                        <a:cubicBezTo>
                          <a:pt x="84" y="263"/>
                          <a:pt x="84" y="263"/>
                          <a:pt x="84" y="263"/>
                        </a:cubicBezTo>
                        <a:cubicBezTo>
                          <a:pt x="127" y="250"/>
                          <a:pt x="137" y="197"/>
                          <a:pt x="137" y="197"/>
                        </a:cubicBezTo>
                        <a:cubicBezTo>
                          <a:pt x="137" y="198"/>
                          <a:pt x="138" y="200"/>
                          <a:pt x="139" y="203"/>
                        </a:cubicBezTo>
                        <a:cubicBezTo>
                          <a:pt x="138" y="200"/>
                          <a:pt x="138" y="197"/>
                          <a:pt x="138" y="193"/>
                        </a:cubicBezTo>
                        <a:cubicBezTo>
                          <a:pt x="138" y="193"/>
                          <a:pt x="138" y="193"/>
                          <a:pt x="138" y="194"/>
                        </a:cubicBezTo>
                        <a:cubicBezTo>
                          <a:pt x="145" y="184"/>
                          <a:pt x="151" y="173"/>
                          <a:pt x="155" y="162"/>
                        </a:cubicBezTo>
                        <a:cubicBezTo>
                          <a:pt x="163" y="159"/>
                          <a:pt x="166" y="139"/>
                          <a:pt x="166" y="139"/>
                        </a:cubicBezTo>
                        <a:cubicBezTo>
                          <a:pt x="174" y="121"/>
                          <a:pt x="165" y="115"/>
                          <a:pt x="162" y="113"/>
                        </a:cubicBezTo>
                        <a:cubicBezTo>
                          <a:pt x="162" y="113"/>
                          <a:pt x="162" y="112"/>
                          <a:pt x="162" y="112"/>
                        </a:cubicBezTo>
                        <a:cubicBezTo>
                          <a:pt x="164" y="104"/>
                          <a:pt x="178" y="33"/>
                          <a:pt x="125" y="26"/>
                        </a:cubicBezTo>
                        <a:cubicBezTo>
                          <a:pt x="100" y="0"/>
                          <a:pt x="56" y="14"/>
                          <a:pt x="56" y="14"/>
                        </a:cubicBezTo>
                        <a:cubicBezTo>
                          <a:pt x="11" y="26"/>
                          <a:pt x="8" y="73"/>
                          <a:pt x="8" y="73"/>
                        </a:cubicBezTo>
                        <a:cubicBezTo>
                          <a:pt x="6" y="98"/>
                          <a:pt x="10" y="117"/>
                          <a:pt x="10" y="118"/>
                        </a:cubicBezTo>
                        <a:cubicBezTo>
                          <a:pt x="0" y="116"/>
                          <a:pt x="9" y="144"/>
                          <a:pt x="9" y="144"/>
                        </a:cubicBezTo>
                        <a:cubicBezTo>
                          <a:pt x="9" y="156"/>
                          <a:pt x="16" y="157"/>
                          <a:pt x="17" y="158"/>
                        </a:cubicBezTo>
                        <a:cubicBezTo>
                          <a:pt x="20" y="170"/>
                          <a:pt x="26" y="181"/>
                          <a:pt x="33" y="192"/>
                        </a:cubicBezTo>
                        <a:cubicBezTo>
                          <a:pt x="33" y="191"/>
                          <a:pt x="33" y="191"/>
                          <a:pt x="33" y="191"/>
                        </a:cubicBezTo>
                        <a:cubicBezTo>
                          <a:pt x="33" y="191"/>
                          <a:pt x="35" y="199"/>
                          <a:pt x="32" y="207"/>
                        </a:cubicBezTo>
                        <a:cubicBezTo>
                          <a:pt x="36" y="223"/>
                          <a:pt x="49" y="255"/>
                          <a:pt x="82"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26" name="Freeform 8"/>
                  <p:cNvSpPr>
                    <a:spLocks/>
                  </p:cNvSpPr>
                  <p:nvPr/>
                </p:nvSpPr>
                <p:spPr bwMode="gray">
                  <a:xfrm>
                    <a:off x="4008438" y="6246813"/>
                    <a:ext cx="682625" cy="900112"/>
                  </a:xfrm>
                  <a:custGeom>
                    <a:avLst/>
                    <a:gdLst>
                      <a:gd name="T0" fmla="*/ 149 w 182"/>
                      <a:gd name="T1" fmla="*/ 60 h 240"/>
                      <a:gd name="T2" fmla="*/ 79 w 182"/>
                      <a:gd name="T3" fmla="*/ 20 h 240"/>
                      <a:gd name="T4" fmla="*/ 51 w 182"/>
                      <a:gd name="T5" fmla="*/ 3 h 240"/>
                      <a:gd name="T6" fmla="*/ 49 w 182"/>
                      <a:gd name="T7" fmla="*/ 0 h 240"/>
                      <a:gd name="T8" fmla="*/ 32 w 182"/>
                      <a:gd name="T9" fmla="*/ 91 h 240"/>
                      <a:gd name="T10" fmla="*/ 12 w 182"/>
                      <a:gd name="T11" fmla="*/ 64 h 240"/>
                      <a:gd name="T12" fmla="*/ 0 w 182"/>
                      <a:gd name="T13" fmla="*/ 91 h 240"/>
                      <a:gd name="T14" fmla="*/ 17 w 182"/>
                      <a:gd name="T15" fmla="*/ 240 h 240"/>
                      <a:gd name="T16" fmla="*/ 163 w 182"/>
                      <a:gd name="T17" fmla="*/ 211 h 240"/>
                      <a:gd name="T18" fmla="*/ 174 w 182"/>
                      <a:gd name="T19" fmla="*/ 199 h 240"/>
                      <a:gd name="T20" fmla="*/ 149 w 182"/>
                      <a:gd name="T21" fmla="*/ 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40">
                        <a:moveTo>
                          <a:pt x="149" y="60"/>
                        </a:moveTo>
                        <a:cubicBezTo>
                          <a:pt x="139" y="39"/>
                          <a:pt x="79" y="20"/>
                          <a:pt x="79" y="20"/>
                        </a:cubicBezTo>
                        <a:cubicBezTo>
                          <a:pt x="63" y="13"/>
                          <a:pt x="55" y="7"/>
                          <a:pt x="51" y="3"/>
                        </a:cubicBezTo>
                        <a:cubicBezTo>
                          <a:pt x="50" y="2"/>
                          <a:pt x="50" y="1"/>
                          <a:pt x="49" y="0"/>
                        </a:cubicBezTo>
                        <a:cubicBezTo>
                          <a:pt x="50" y="20"/>
                          <a:pt x="32" y="91"/>
                          <a:pt x="32" y="91"/>
                        </a:cubicBezTo>
                        <a:cubicBezTo>
                          <a:pt x="24" y="79"/>
                          <a:pt x="18" y="70"/>
                          <a:pt x="12" y="64"/>
                        </a:cubicBezTo>
                        <a:cubicBezTo>
                          <a:pt x="8" y="79"/>
                          <a:pt x="4" y="87"/>
                          <a:pt x="0" y="91"/>
                        </a:cubicBezTo>
                        <a:cubicBezTo>
                          <a:pt x="7" y="117"/>
                          <a:pt x="16" y="226"/>
                          <a:pt x="17" y="240"/>
                        </a:cubicBezTo>
                        <a:cubicBezTo>
                          <a:pt x="107" y="237"/>
                          <a:pt x="163" y="211"/>
                          <a:pt x="163" y="211"/>
                        </a:cubicBezTo>
                        <a:cubicBezTo>
                          <a:pt x="174" y="204"/>
                          <a:pt x="174" y="199"/>
                          <a:pt x="174" y="199"/>
                        </a:cubicBezTo>
                        <a:cubicBezTo>
                          <a:pt x="182" y="134"/>
                          <a:pt x="149" y="60"/>
                          <a:pt x="14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116" name="Gruppieren 356"/>
                <p:cNvGrpSpPr>
                  <a:grpSpLocks noChangeAspect="1"/>
                </p:cNvGrpSpPr>
                <p:nvPr/>
              </p:nvGrpSpPr>
              <p:grpSpPr bwMode="gray">
                <a:xfrm>
                  <a:off x="8544648" y="3284545"/>
                  <a:ext cx="155141" cy="187360"/>
                  <a:chOff x="3284538" y="5448301"/>
                  <a:chExt cx="1406525" cy="1698624"/>
                </a:xfrm>
                <a:solidFill>
                  <a:schemeClr val="tx1"/>
                </a:solidFill>
              </p:grpSpPr>
              <p:sp>
                <p:nvSpPr>
                  <p:cNvPr id="121" name="Freeform 6"/>
                  <p:cNvSpPr>
                    <a:spLocks/>
                  </p:cNvSpPr>
                  <p:nvPr/>
                </p:nvSpPr>
                <p:spPr bwMode="gray">
                  <a:xfrm>
                    <a:off x="3284538" y="6249988"/>
                    <a:ext cx="649288" cy="889000"/>
                  </a:xfrm>
                  <a:custGeom>
                    <a:avLst/>
                    <a:gdLst>
                      <a:gd name="T0" fmla="*/ 162 w 173"/>
                      <a:gd name="T1" fmla="*/ 62 h 237"/>
                      <a:gd name="T2" fmla="*/ 142 w 173"/>
                      <a:gd name="T3" fmla="*/ 88 h 237"/>
                      <a:gd name="T4" fmla="*/ 142 w 173"/>
                      <a:gd name="T5" fmla="*/ 88 h 237"/>
                      <a:gd name="T6" fmla="*/ 127 w 173"/>
                      <a:gd name="T7" fmla="*/ 0 h 237"/>
                      <a:gd name="T8" fmla="*/ 58 w 173"/>
                      <a:gd name="T9" fmla="*/ 33 h 237"/>
                      <a:gd name="T10" fmla="*/ 31 w 173"/>
                      <a:gd name="T11" fmla="*/ 51 h 237"/>
                      <a:gd name="T12" fmla="*/ 0 w 173"/>
                      <a:gd name="T13" fmla="*/ 183 h 237"/>
                      <a:gd name="T14" fmla="*/ 9 w 173"/>
                      <a:gd name="T15" fmla="*/ 206 h 237"/>
                      <a:gd name="T16" fmla="*/ 155 w 173"/>
                      <a:gd name="T17" fmla="*/ 237 h 237"/>
                      <a:gd name="T18" fmla="*/ 173 w 173"/>
                      <a:gd name="T19" fmla="*/ 89 h 237"/>
                      <a:gd name="T20" fmla="*/ 162 w 173"/>
                      <a:gd name="T2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37">
                        <a:moveTo>
                          <a:pt x="162" y="62"/>
                        </a:moveTo>
                        <a:cubicBezTo>
                          <a:pt x="157" y="68"/>
                          <a:pt x="150" y="76"/>
                          <a:pt x="142" y="88"/>
                        </a:cubicBezTo>
                        <a:cubicBezTo>
                          <a:pt x="142" y="88"/>
                          <a:pt x="142" y="88"/>
                          <a:pt x="142" y="88"/>
                        </a:cubicBezTo>
                        <a:cubicBezTo>
                          <a:pt x="142" y="88"/>
                          <a:pt x="127" y="23"/>
                          <a:pt x="127" y="0"/>
                        </a:cubicBezTo>
                        <a:cubicBezTo>
                          <a:pt x="116" y="16"/>
                          <a:pt x="58" y="33"/>
                          <a:pt x="58" y="33"/>
                        </a:cubicBezTo>
                        <a:cubicBezTo>
                          <a:pt x="39" y="40"/>
                          <a:pt x="31" y="51"/>
                          <a:pt x="31" y="51"/>
                        </a:cubicBezTo>
                        <a:cubicBezTo>
                          <a:pt x="3" y="92"/>
                          <a:pt x="0" y="183"/>
                          <a:pt x="0" y="183"/>
                        </a:cubicBezTo>
                        <a:cubicBezTo>
                          <a:pt x="0" y="204"/>
                          <a:pt x="9" y="206"/>
                          <a:pt x="9" y="206"/>
                        </a:cubicBezTo>
                        <a:cubicBezTo>
                          <a:pt x="53" y="225"/>
                          <a:pt x="117" y="233"/>
                          <a:pt x="155" y="237"/>
                        </a:cubicBezTo>
                        <a:cubicBezTo>
                          <a:pt x="156" y="197"/>
                          <a:pt x="173" y="89"/>
                          <a:pt x="173" y="89"/>
                        </a:cubicBezTo>
                        <a:cubicBezTo>
                          <a:pt x="166" y="81"/>
                          <a:pt x="163" y="65"/>
                          <a:pt x="1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22" name="Freeform 7"/>
                  <p:cNvSpPr>
                    <a:spLocks/>
                  </p:cNvSpPr>
                  <p:nvPr/>
                </p:nvSpPr>
                <p:spPr bwMode="gray">
                  <a:xfrm>
                    <a:off x="3660776" y="5448301"/>
                    <a:ext cx="666750" cy="985837"/>
                  </a:xfrm>
                  <a:custGeom>
                    <a:avLst/>
                    <a:gdLst>
                      <a:gd name="T0" fmla="*/ 82 w 178"/>
                      <a:gd name="T1" fmla="*/ 263 h 263"/>
                      <a:gd name="T2" fmla="*/ 82 w 178"/>
                      <a:gd name="T3" fmla="*/ 263 h 263"/>
                      <a:gd name="T4" fmla="*/ 83 w 178"/>
                      <a:gd name="T5" fmla="*/ 263 h 263"/>
                      <a:gd name="T6" fmla="*/ 84 w 178"/>
                      <a:gd name="T7" fmla="*/ 263 h 263"/>
                      <a:gd name="T8" fmla="*/ 137 w 178"/>
                      <a:gd name="T9" fmla="*/ 197 h 263"/>
                      <a:gd name="T10" fmla="*/ 139 w 178"/>
                      <a:gd name="T11" fmla="*/ 203 h 263"/>
                      <a:gd name="T12" fmla="*/ 138 w 178"/>
                      <a:gd name="T13" fmla="*/ 193 h 263"/>
                      <a:gd name="T14" fmla="*/ 138 w 178"/>
                      <a:gd name="T15" fmla="*/ 194 h 263"/>
                      <a:gd name="T16" fmla="*/ 155 w 178"/>
                      <a:gd name="T17" fmla="*/ 162 h 263"/>
                      <a:gd name="T18" fmla="*/ 166 w 178"/>
                      <a:gd name="T19" fmla="*/ 139 h 263"/>
                      <a:gd name="T20" fmla="*/ 162 w 178"/>
                      <a:gd name="T21" fmla="*/ 113 h 263"/>
                      <a:gd name="T22" fmla="*/ 162 w 178"/>
                      <a:gd name="T23" fmla="*/ 112 h 263"/>
                      <a:gd name="T24" fmla="*/ 125 w 178"/>
                      <a:gd name="T25" fmla="*/ 26 h 263"/>
                      <a:gd name="T26" fmla="*/ 56 w 178"/>
                      <a:gd name="T27" fmla="*/ 14 h 263"/>
                      <a:gd name="T28" fmla="*/ 8 w 178"/>
                      <a:gd name="T29" fmla="*/ 73 h 263"/>
                      <a:gd name="T30" fmla="*/ 10 w 178"/>
                      <a:gd name="T31" fmla="*/ 118 h 263"/>
                      <a:gd name="T32" fmla="*/ 9 w 178"/>
                      <a:gd name="T33" fmla="*/ 144 h 263"/>
                      <a:gd name="T34" fmla="*/ 17 w 178"/>
                      <a:gd name="T35" fmla="*/ 158 h 263"/>
                      <a:gd name="T36" fmla="*/ 33 w 178"/>
                      <a:gd name="T37" fmla="*/ 192 h 263"/>
                      <a:gd name="T38" fmla="*/ 33 w 178"/>
                      <a:gd name="T39" fmla="*/ 191 h 263"/>
                      <a:gd name="T40" fmla="*/ 32 w 178"/>
                      <a:gd name="T41" fmla="*/ 207 h 263"/>
                      <a:gd name="T42" fmla="*/ 82 w 178"/>
                      <a:gd name="T4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63">
                        <a:moveTo>
                          <a:pt x="82" y="263"/>
                        </a:moveTo>
                        <a:cubicBezTo>
                          <a:pt x="82" y="263"/>
                          <a:pt x="82" y="263"/>
                          <a:pt x="82" y="263"/>
                        </a:cubicBezTo>
                        <a:cubicBezTo>
                          <a:pt x="83" y="263"/>
                          <a:pt x="83" y="263"/>
                          <a:pt x="83" y="263"/>
                        </a:cubicBezTo>
                        <a:cubicBezTo>
                          <a:pt x="84" y="263"/>
                          <a:pt x="84" y="263"/>
                          <a:pt x="84" y="263"/>
                        </a:cubicBezTo>
                        <a:cubicBezTo>
                          <a:pt x="127" y="250"/>
                          <a:pt x="137" y="197"/>
                          <a:pt x="137" y="197"/>
                        </a:cubicBezTo>
                        <a:cubicBezTo>
                          <a:pt x="137" y="198"/>
                          <a:pt x="138" y="200"/>
                          <a:pt x="139" y="203"/>
                        </a:cubicBezTo>
                        <a:cubicBezTo>
                          <a:pt x="138" y="200"/>
                          <a:pt x="138" y="197"/>
                          <a:pt x="138" y="193"/>
                        </a:cubicBezTo>
                        <a:cubicBezTo>
                          <a:pt x="138" y="193"/>
                          <a:pt x="138" y="193"/>
                          <a:pt x="138" y="194"/>
                        </a:cubicBezTo>
                        <a:cubicBezTo>
                          <a:pt x="145" y="184"/>
                          <a:pt x="151" y="173"/>
                          <a:pt x="155" y="162"/>
                        </a:cubicBezTo>
                        <a:cubicBezTo>
                          <a:pt x="163" y="159"/>
                          <a:pt x="166" y="139"/>
                          <a:pt x="166" y="139"/>
                        </a:cubicBezTo>
                        <a:cubicBezTo>
                          <a:pt x="174" y="121"/>
                          <a:pt x="165" y="115"/>
                          <a:pt x="162" y="113"/>
                        </a:cubicBezTo>
                        <a:cubicBezTo>
                          <a:pt x="162" y="113"/>
                          <a:pt x="162" y="112"/>
                          <a:pt x="162" y="112"/>
                        </a:cubicBezTo>
                        <a:cubicBezTo>
                          <a:pt x="164" y="104"/>
                          <a:pt x="178" y="33"/>
                          <a:pt x="125" y="26"/>
                        </a:cubicBezTo>
                        <a:cubicBezTo>
                          <a:pt x="100" y="0"/>
                          <a:pt x="56" y="14"/>
                          <a:pt x="56" y="14"/>
                        </a:cubicBezTo>
                        <a:cubicBezTo>
                          <a:pt x="11" y="26"/>
                          <a:pt x="8" y="73"/>
                          <a:pt x="8" y="73"/>
                        </a:cubicBezTo>
                        <a:cubicBezTo>
                          <a:pt x="6" y="98"/>
                          <a:pt x="10" y="117"/>
                          <a:pt x="10" y="118"/>
                        </a:cubicBezTo>
                        <a:cubicBezTo>
                          <a:pt x="0" y="116"/>
                          <a:pt x="9" y="144"/>
                          <a:pt x="9" y="144"/>
                        </a:cubicBezTo>
                        <a:cubicBezTo>
                          <a:pt x="9" y="156"/>
                          <a:pt x="16" y="157"/>
                          <a:pt x="17" y="158"/>
                        </a:cubicBezTo>
                        <a:cubicBezTo>
                          <a:pt x="20" y="170"/>
                          <a:pt x="26" y="181"/>
                          <a:pt x="33" y="192"/>
                        </a:cubicBezTo>
                        <a:cubicBezTo>
                          <a:pt x="33" y="191"/>
                          <a:pt x="33" y="191"/>
                          <a:pt x="33" y="191"/>
                        </a:cubicBezTo>
                        <a:cubicBezTo>
                          <a:pt x="33" y="191"/>
                          <a:pt x="35" y="199"/>
                          <a:pt x="32" y="207"/>
                        </a:cubicBezTo>
                        <a:cubicBezTo>
                          <a:pt x="36" y="223"/>
                          <a:pt x="49" y="255"/>
                          <a:pt x="82"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23" name="Freeform 8"/>
                  <p:cNvSpPr>
                    <a:spLocks/>
                  </p:cNvSpPr>
                  <p:nvPr/>
                </p:nvSpPr>
                <p:spPr bwMode="gray">
                  <a:xfrm>
                    <a:off x="4008438" y="6246813"/>
                    <a:ext cx="682625" cy="900112"/>
                  </a:xfrm>
                  <a:custGeom>
                    <a:avLst/>
                    <a:gdLst>
                      <a:gd name="T0" fmla="*/ 149 w 182"/>
                      <a:gd name="T1" fmla="*/ 60 h 240"/>
                      <a:gd name="T2" fmla="*/ 79 w 182"/>
                      <a:gd name="T3" fmla="*/ 20 h 240"/>
                      <a:gd name="T4" fmla="*/ 51 w 182"/>
                      <a:gd name="T5" fmla="*/ 3 h 240"/>
                      <a:gd name="T6" fmla="*/ 49 w 182"/>
                      <a:gd name="T7" fmla="*/ 0 h 240"/>
                      <a:gd name="T8" fmla="*/ 32 w 182"/>
                      <a:gd name="T9" fmla="*/ 91 h 240"/>
                      <a:gd name="T10" fmla="*/ 12 w 182"/>
                      <a:gd name="T11" fmla="*/ 64 h 240"/>
                      <a:gd name="T12" fmla="*/ 0 w 182"/>
                      <a:gd name="T13" fmla="*/ 91 h 240"/>
                      <a:gd name="T14" fmla="*/ 17 w 182"/>
                      <a:gd name="T15" fmla="*/ 240 h 240"/>
                      <a:gd name="T16" fmla="*/ 163 w 182"/>
                      <a:gd name="T17" fmla="*/ 211 h 240"/>
                      <a:gd name="T18" fmla="*/ 174 w 182"/>
                      <a:gd name="T19" fmla="*/ 199 h 240"/>
                      <a:gd name="T20" fmla="*/ 149 w 182"/>
                      <a:gd name="T21" fmla="*/ 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40">
                        <a:moveTo>
                          <a:pt x="149" y="60"/>
                        </a:moveTo>
                        <a:cubicBezTo>
                          <a:pt x="139" y="39"/>
                          <a:pt x="79" y="20"/>
                          <a:pt x="79" y="20"/>
                        </a:cubicBezTo>
                        <a:cubicBezTo>
                          <a:pt x="63" y="13"/>
                          <a:pt x="55" y="7"/>
                          <a:pt x="51" y="3"/>
                        </a:cubicBezTo>
                        <a:cubicBezTo>
                          <a:pt x="50" y="2"/>
                          <a:pt x="50" y="1"/>
                          <a:pt x="49" y="0"/>
                        </a:cubicBezTo>
                        <a:cubicBezTo>
                          <a:pt x="50" y="20"/>
                          <a:pt x="32" y="91"/>
                          <a:pt x="32" y="91"/>
                        </a:cubicBezTo>
                        <a:cubicBezTo>
                          <a:pt x="24" y="79"/>
                          <a:pt x="18" y="70"/>
                          <a:pt x="12" y="64"/>
                        </a:cubicBezTo>
                        <a:cubicBezTo>
                          <a:pt x="8" y="79"/>
                          <a:pt x="4" y="87"/>
                          <a:pt x="0" y="91"/>
                        </a:cubicBezTo>
                        <a:cubicBezTo>
                          <a:pt x="7" y="117"/>
                          <a:pt x="16" y="226"/>
                          <a:pt x="17" y="240"/>
                        </a:cubicBezTo>
                        <a:cubicBezTo>
                          <a:pt x="107" y="237"/>
                          <a:pt x="163" y="211"/>
                          <a:pt x="163" y="211"/>
                        </a:cubicBezTo>
                        <a:cubicBezTo>
                          <a:pt x="174" y="204"/>
                          <a:pt x="174" y="199"/>
                          <a:pt x="174" y="199"/>
                        </a:cubicBezTo>
                        <a:cubicBezTo>
                          <a:pt x="182" y="134"/>
                          <a:pt x="149" y="60"/>
                          <a:pt x="14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117" name="Gruppieren 371"/>
                <p:cNvGrpSpPr>
                  <a:grpSpLocks noChangeAspect="1"/>
                </p:cNvGrpSpPr>
                <p:nvPr/>
              </p:nvGrpSpPr>
              <p:grpSpPr bwMode="gray">
                <a:xfrm>
                  <a:off x="8849837" y="3674986"/>
                  <a:ext cx="155141" cy="187360"/>
                  <a:chOff x="2973707" y="5448301"/>
                  <a:chExt cx="1406526" cy="1698624"/>
                </a:xfrm>
                <a:solidFill>
                  <a:schemeClr val="tx1"/>
                </a:solidFill>
              </p:grpSpPr>
              <p:sp>
                <p:nvSpPr>
                  <p:cNvPr id="118" name="Freeform 6"/>
                  <p:cNvSpPr>
                    <a:spLocks/>
                  </p:cNvSpPr>
                  <p:nvPr/>
                </p:nvSpPr>
                <p:spPr bwMode="gray">
                  <a:xfrm>
                    <a:off x="2973707" y="6249988"/>
                    <a:ext cx="649288" cy="888999"/>
                  </a:xfrm>
                  <a:custGeom>
                    <a:avLst/>
                    <a:gdLst>
                      <a:gd name="T0" fmla="*/ 162 w 173"/>
                      <a:gd name="T1" fmla="*/ 62 h 237"/>
                      <a:gd name="T2" fmla="*/ 142 w 173"/>
                      <a:gd name="T3" fmla="*/ 88 h 237"/>
                      <a:gd name="T4" fmla="*/ 142 w 173"/>
                      <a:gd name="T5" fmla="*/ 88 h 237"/>
                      <a:gd name="T6" fmla="*/ 127 w 173"/>
                      <a:gd name="T7" fmla="*/ 0 h 237"/>
                      <a:gd name="T8" fmla="*/ 58 w 173"/>
                      <a:gd name="T9" fmla="*/ 33 h 237"/>
                      <a:gd name="T10" fmla="*/ 31 w 173"/>
                      <a:gd name="T11" fmla="*/ 51 h 237"/>
                      <a:gd name="T12" fmla="*/ 0 w 173"/>
                      <a:gd name="T13" fmla="*/ 183 h 237"/>
                      <a:gd name="T14" fmla="*/ 9 w 173"/>
                      <a:gd name="T15" fmla="*/ 206 h 237"/>
                      <a:gd name="T16" fmla="*/ 155 w 173"/>
                      <a:gd name="T17" fmla="*/ 237 h 237"/>
                      <a:gd name="T18" fmla="*/ 173 w 173"/>
                      <a:gd name="T19" fmla="*/ 89 h 237"/>
                      <a:gd name="T20" fmla="*/ 162 w 173"/>
                      <a:gd name="T2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37">
                        <a:moveTo>
                          <a:pt x="162" y="62"/>
                        </a:moveTo>
                        <a:cubicBezTo>
                          <a:pt x="157" y="68"/>
                          <a:pt x="150" y="76"/>
                          <a:pt x="142" y="88"/>
                        </a:cubicBezTo>
                        <a:cubicBezTo>
                          <a:pt x="142" y="88"/>
                          <a:pt x="142" y="88"/>
                          <a:pt x="142" y="88"/>
                        </a:cubicBezTo>
                        <a:cubicBezTo>
                          <a:pt x="142" y="88"/>
                          <a:pt x="127" y="23"/>
                          <a:pt x="127" y="0"/>
                        </a:cubicBezTo>
                        <a:cubicBezTo>
                          <a:pt x="116" y="16"/>
                          <a:pt x="58" y="33"/>
                          <a:pt x="58" y="33"/>
                        </a:cubicBezTo>
                        <a:cubicBezTo>
                          <a:pt x="39" y="40"/>
                          <a:pt x="31" y="51"/>
                          <a:pt x="31" y="51"/>
                        </a:cubicBezTo>
                        <a:cubicBezTo>
                          <a:pt x="3" y="92"/>
                          <a:pt x="0" y="183"/>
                          <a:pt x="0" y="183"/>
                        </a:cubicBezTo>
                        <a:cubicBezTo>
                          <a:pt x="0" y="204"/>
                          <a:pt x="9" y="206"/>
                          <a:pt x="9" y="206"/>
                        </a:cubicBezTo>
                        <a:cubicBezTo>
                          <a:pt x="53" y="225"/>
                          <a:pt x="117" y="233"/>
                          <a:pt x="155" y="237"/>
                        </a:cubicBezTo>
                        <a:cubicBezTo>
                          <a:pt x="156" y="197"/>
                          <a:pt x="173" y="89"/>
                          <a:pt x="173" y="89"/>
                        </a:cubicBezTo>
                        <a:cubicBezTo>
                          <a:pt x="166" y="81"/>
                          <a:pt x="163" y="65"/>
                          <a:pt x="1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19" name="Freeform 7"/>
                  <p:cNvSpPr>
                    <a:spLocks/>
                  </p:cNvSpPr>
                  <p:nvPr/>
                </p:nvSpPr>
                <p:spPr bwMode="gray">
                  <a:xfrm>
                    <a:off x="3349945" y="5448301"/>
                    <a:ext cx="666749" cy="985838"/>
                  </a:xfrm>
                  <a:custGeom>
                    <a:avLst/>
                    <a:gdLst>
                      <a:gd name="T0" fmla="*/ 82 w 178"/>
                      <a:gd name="T1" fmla="*/ 263 h 263"/>
                      <a:gd name="T2" fmla="*/ 82 w 178"/>
                      <a:gd name="T3" fmla="*/ 263 h 263"/>
                      <a:gd name="T4" fmla="*/ 83 w 178"/>
                      <a:gd name="T5" fmla="*/ 263 h 263"/>
                      <a:gd name="T6" fmla="*/ 84 w 178"/>
                      <a:gd name="T7" fmla="*/ 263 h 263"/>
                      <a:gd name="T8" fmla="*/ 137 w 178"/>
                      <a:gd name="T9" fmla="*/ 197 h 263"/>
                      <a:gd name="T10" fmla="*/ 139 w 178"/>
                      <a:gd name="T11" fmla="*/ 203 h 263"/>
                      <a:gd name="T12" fmla="*/ 138 w 178"/>
                      <a:gd name="T13" fmla="*/ 193 h 263"/>
                      <a:gd name="T14" fmla="*/ 138 w 178"/>
                      <a:gd name="T15" fmla="*/ 194 h 263"/>
                      <a:gd name="T16" fmla="*/ 155 w 178"/>
                      <a:gd name="T17" fmla="*/ 162 h 263"/>
                      <a:gd name="T18" fmla="*/ 166 w 178"/>
                      <a:gd name="T19" fmla="*/ 139 h 263"/>
                      <a:gd name="T20" fmla="*/ 162 w 178"/>
                      <a:gd name="T21" fmla="*/ 113 h 263"/>
                      <a:gd name="T22" fmla="*/ 162 w 178"/>
                      <a:gd name="T23" fmla="*/ 112 h 263"/>
                      <a:gd name="T24" fmla="*/ 125 w 178"/>
                      <a:gd name="T25" fmla="*/ 26 h 263"/>
                      <a:gd name="T26" fmla="*/ 56 w 178"/>
                      <a:gd name="T27" fmla="*/ 14 h 263"/>
                      <a:gd name="T28" fmla="*/ 8 w 178"/>
                      <a:gd name="T29" fmla="*/ 73 h 263"/>
                      <a:gd name="T30" fmla="*/ 10 w 178"/>
                      <a:gd name="T31" fmla="*/ 118 h 263"/>
                      <a:gd name="T32" fmla="*/ 9 w 178"/>
                      <a:gd name="T33" fmla="*/ 144 h 263"/>
                      <a:gd name="T34" fmla="*/ 17 w 178"/>
                      <a:gd name="T35" fmla="*/ 158 h 263"/>
                      <a:gd name="T36" fmla="*/ 33 w 178"/>
                      <a:gd name="T37" fmla="*/ 192 h 263"/>
                      <a:gd name="T38" fmla="*/ 33 w 178"/>
                      <a:gd name="T39" fmla="*/ 191 h 263"/>
                      <a:gd name="T40" fmla="*/ 32 w 178"/>
                      <a:gd name="T41" fmla="*/ 207 h 263"/>
                      <a:gd name="T42" fmla="*/ 82 w 178"/>
                      <a:gd name="T4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63">
                        <a:moveTo>
                          <a:pt x="82" y="263"/>
                        </a:moveTo>
                        <a:cubicBezTo>
                          <a:pt x="82" y="263"/>
                          <a:pt x="82" y="263"/>
                          <a:pt x="82" y="263"/>
                        </a:cubicBezTo>
                        <a:cubicBezTo>
                          <a:pt x="83" y="263"/>
                          <a:pt x="83" y="263"/>
                          <a:pt x="83" y="263"/>
                        </a:cubicBezTo>
                        <a:cubicBezTo>
                          <a:pt x="84" y="263"/>
                          <a:pt x="84" y="263"/>
                          <a:pt x="84" y="263"/>
                        </a:cubicBezTo>
                        <a:cubicBezTo>
                          <a:pt x="127" y="250"/>
                          <a:pt x="137" y="197"/>
                          <a:pt x="137" y="197"/>
                        </a:cubicBezTo>
                        <a:cubicBezTo>
                          <a:pt x="137" y="198"/>
                          <a:pt x="138" y="200"/>
                          <a:pt x="139" y="203"/>
                        </a:cubicBezTo>
                        <a:cubicBezTo>
                          <a:pt x="138" y="200"/>
                          <a:pt x="138" y="197"/>
                          <a:pt x="138" y="193"/>
                        </a:cubicBezTo>
                        <a:cubicBezTo>
                          <a:pt x="138" y="193"/>
                          <a:pt x="138" y="193"/>
                          <a:pt x="138" y="194"/>
                        </a:cubicBezTo>
                        <a:cubicBezTo>
                          <a:pt x="145" y="184"/>
                          <a:pt x="151" y="173"/>
                          <a:pt x="155" y="162"/>
                        </a:cubicBezTo>
                        <a:cubicBezTo>
                          <a:pt x="163" y="159"/>
                          <a:pt x="166" y="139"/>
                          <a:pt x="166" y="139"/>
                        </a:cubicBezTo>
                        <a:cubicBezTo>
                          <a:pt x="174" y="121"/>
                          <a:pt x="165" y="115"/>
                          <a:pt x="162" y="113"/>
                        </a:cubicBezTo>
                        <a:cubicBezTo>
                          <a:pt x="162" y="113"/>
                          <a:pt x="162" y="112"/>
                          <a:pt x="162" y="112"/>
                        </a:cubicBezTo>
                        <a:cubicBezTo>
                          <a:pt x="164" y="104"/>
                          <a:pt x="178" y="33"/>
                          <a:pt x="125" y="26"/>
                        </a:cubicBezTo>
                        <a:cubicBezTo>
                          <a:pt x="100" y="0"/>
                          <a:pt x="56" y="14"/>
                          <a:pt x="56" y="14"/>
                        </a:cubicBezTo>
                        <a:cubicBezTo>
                          <a:pt x="11" y="26"/>
                          <a:pt x="8" y="73"/>
                          <a:pt x="8" y="73"/>
                        </a:cubicBezTo>
                        <a:cubicBezTo>
                          <a:pt x="6" y="98"/>
                          <a:pt x="10" y="117"/>
                          <a:pt x="10" y="118"/>
                        </a:cubicBezTo>
                        <a:cubicBezTo>
                          <a:pt x="0" y="116"/>
                          <a:pt x="9" y="144"/>
                          <a:pt x="9" y="144"/>
                        </a:cubicBezTo>
                        <a:cubicBezTo>
                          <a:pt x="9" y="156"/>
                          <a:pt x="16" y="157"/>
                          <a:pt x="17" y="158"/>
                        </a:cubicBezTo>
                        <a:cubicBezTo>
                          <a:pt x="20" y="170"/>
                          <a:pt x="26" y="181"/>
                          <a:pt x="33" y="192"/>
                        </a:cubicBezTo>
                        <a:cubicBezTo>
                          <a:pt x="33" y="191"/>
                          <a:pt x="33" y="191"/>
                          <a:pt x="33" y="191"/>
                        </a:cubicBezTo>
                        <a:cubicBezTo>
                          <a:pt x="33" y="191"/>
                          <a:pt x="35" y="199"/>
                          <a:pt x="32" y="207"/>
                        </a:cubicBezTo>
                        <a:cubicBezTo>
                          <a:pt x="36" y="223"/>
                          <a:pt x="49" y="255"/>
                          <a:pt x="82"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20" name="Freeform 8"/>
                  <p:cNvSpPr>
                    <a:spLocks/>
                  </p:cNvSpPr>
                  <p:nvPr/>
                </p:nvSpPr>
                <p:spPr bwMode="gray">
                  <a:xfrm>
                    <a:off x="3697607" y="6246813"/>
                    <a:ext cx="682626" cy="900112"/>
                  </a:xfrm>
                  <a:custGeom>
                    <a:avLst/>
                    <a:gdLst>
                      <a:gd name="T0" fmla="*/ 149 w 182"/>
                      <a:gd name="T1" fmla="*/ 60 h 240"/>
                      <a:gd name="T2" fmla="*/ 79 w 182"/>
                      <a:gd name="T3" fmla="*/ 20 h 240"/>
                      <a:gd name="T4" fmla="*/ 51 w 182"/>
                      <a:gd name="T5" fmla="*/ 3 h 240"/>
                      <a:gd name="T6" fmla="*/ 49 w 182"/>
                      <a:gd name="T7" fmla="*/ 0 h 240"/>
                      <a:gd name="T8" fmla="*/ 32 w 182"/>
                      <a:gd name="T9" fmla="*/ 91 h 240"/>
                      <a:gd name="T10" fmla="*/ 12 w 182"/>
                      <a:gd name="T11" fmla="*/ 64 h 240"/>
                      <a:gd name="T12" fmla="*/ 0 w 182"/>
                      <a:gd name="T13" fmla="*/ 91 h 240"/>
                      <a:gd name="T14" fmla="*/ 17 w 182"/>
                      <a:gd name="T15" fmla="*/ 240 h 240"/>
                      <a:gd name="T16" fmla="*/ 163 w 182"/>
                      <a:gd name="T17" fmla="*/ 211 h 240"/>
                      <a:gd name="T18" fmla="*/ 174 w 182"/>
                      <a:gd name="T19" fmla="*/ 199 h 240"/>
                      <a:gd name="T20" fmla="*/ 149 w 182"/>
                      <a:gd name="T21" fmla="*/ 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40">
                        <a:moveTo>
                          <a:pt x="149" y="60"/>
                        </a:moveTo>
                        <a:cubicBezTo>
                          <a:pt x="139" y="39"/>
                          <a:pt x="79" y="20"/>
                          <a:pt x="79" y="20"/>
                        </a:cubicBezTo>
                        <a:cubicBezTo>
                          <a:pt x="63" y="13"/>
                          <a:pt x="55" y="7"/>
                          <a:pt x="51" y="3"/>
                        </a:cubicBezTo>
                        <a:cubicBezTo>
                          <a:pt x="50" y="2"/>
                          <a:pt x="50" y="1"/>
                          <a:pt x="49" y="0"/>
                        </a:cubicBezTo>
                        <a:cubicBezTo>
                          <a:pt x="50" y="20"/>
                          <a:pt x="32" y="91"/>
                          <a:pt x="32" y="91"/>
                        </a:cubicBezTo>
                        <a:cubicBezTo>
                          <a:pt x="24" y="79"/>
                          <a:pt x="18" y="70"/>
                          <a:pt x="12" y="64"/>
                        </a:cubicBezTo>
                        <a:cubicBezTo>
                          <a:pt x="8" y="79"/>
                          <a:pt x="4" y="87"/>
                          <a:pt x="0" y="91"/>
                        </a:cubicBezTo>
                        <a:cubicBezTo>
                          <a:pt x="7" y="117"/>
                          <a:pt x="16" y="226"/>
                          <a:pt x="17" y="240"/>
                        </a:cubicBezTo>
                        <a:cubicBezTo>
                          <a:pt x="107" y="237"/>
                          <a:pt x="163" y="211"/>
                          <a:pt x="163" y="211"/>
                        </a:cubicBezTo>
                        <a:cubicBezTo>
                          <a:pt x="174" y="204"/>
                          <a:pt x="174" y="199"/>
                          <a:pt x="174" y="199"/>
                        </a:cubicBezTo>
                        <a:cubicBezTo>
                          <a:pt x="182" y="134"/>
                          <a:pt x="149" y="60"/>
                          <a:pt x="14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grpSp>
        <p:grpSp>
          <p:nvGrpSpPr>
            <p:cNvPr id="63" name="Group 62"/>
            <p:cNvGrpSpPr/>
            <p:nvPr/>
          </p:nvGrpSpPr>
          <p:grpSpPr>
            <a:xfrm>
              <a:off x="3002381" y="2228795"/>
              <a:ext cx="997119" cy="535243"/>
              <a:chOff x="3007798" y="1892322"/>
              <a:chExt cx="1026317" cy="550917"/>
            </a:xfrm>
          </p:grpSpPr>
          <p:grpSp>
            <p:nvGrpSpPr>
              <p:cNvPr id="104" name="Gruppieren 264"/>
              <p:cNvGrpSpPr>
                <a:grpSpLocks noChangeAspect="1"/>
              </p:cNvGrpSpPr>
              <p:nvPr/>
            </p:nvGrpSpPr>
            <p:grpSpPr bwMode="gray">
              <a:xfrm>
                <a:off x="3007798" y="1892322"/>
                <a:ext cx="600821" cy="520449"/>
                <a:chOff x="800072" y="2055222"/>
                <a:chExt cx="542925" cy="470297"/>
              </a:xfrm>
            </p:grpSpPr>
            <p:sp>
              <p:nvSpPr>
                <p:cNvPr id="109" name="Freeform 1511"/>
                <p:cNvSpPr>
                  <a:spLocks/>
                </p:cNvSpPr>
                <p:nvPr/>
              </p:nvSpPr>
              <p:spPr bwMode="gray">
                <a:xfrm>
                  <a:off x="800072" y="2055222"/>
                  <a:ext cx="542925" cy="253603"/>
                </a:xfrm>
                <a:custGeom>
                  <a:avLst/>
                  <a:gdLst>
                    <a:gd name="T0" fmla="*/ 167 w 193"/>
                    <a:gd name="T1" fmla="*/ 47 h 90"/>
                    <a:gd name="T2" fmla="*/ 167 w 193"/>
                    <a:gd name="T3" fmla="*/ 16 h 90"/>
                    <a:gd name="T4" fmla="*/ 162 w 193"/>
                    <a:gd name="T5" fmla="*/ 11 h 90"/>
                    <a:gd name="T6" fmla="*/ 139 w 193"/>
                    <a:gd name="T7" fmla="*/ 11 h 90"/>
                    <a:gd name="T8" fmla="*/ 134 w 193"/>
                    <a:gd name="T9" fmla="*/ 16 h 90"/>
                    <a:gd name="T10" fmla="*/ 134 w 193"/>
                    <a:gd name="T11" fmla="*/ 24 h 90"/>
                    <a:gd name="T12" fmla="*/ 102 w 193"/>
                    <a:gd name="T13" fmla="*/ 2 h 90"/>
                    <a:gd name="T14" fmla="*/ 96 w 193"/>
                    <a:gd name="T15" fmla="*/ 0 h 90"/>
                    <a:gd name="T16" fmla="*/ 90 w 193"/>
                    <a:gd name="T17" fmla="*/ 2 h 90"/>
                    <a:gd name="T18" fmla="*/ 0 w 193"/>
                    <a:gd name="T19" fmla="*/ 66 h 90"/>
                    <a:gd name="T20" fmla="*/ 0 w 193"/>
                    <a:gd name="T21" fmla="*/ 90 h 90"/>
                    <a:gd name="T22" fmla="*/ 15 w 193"/>
                    <a:gd name="T23" fmla="*/ 90 h 90"/>
                    <a:gd name="T24" fmla="*/ 15 w 193"/>
                    <a:gd name="T25" fmla="*/ 78 h 90"/>
                    <a:gd name="T26" fmla="*/ 96 w 193"/>
                    <a:gd name="T27" fmla="*/ 20 h 90"/>
                    <a:gd name="T28" fmla="*/ 177 w 193"/>
                    <a:gd name="T29" fmla="*/ 77 h 90"/>
                    <a:gd name="T30" fmla="*/ 177 w 193"/>
                    <a:gd name="T31" fmla="*/ 90 h 90"/>
                    <a:gd name="T32" fmla="*/ 193 w 193"/>
                    <a:gd name="T33" fmla="*/ 90 h 90"/>
                    <a:gd name="T34" fmla="*/ 193 w 193"/>
                    <a:gd name="T35" fmla="*/ 66 h 90"/>
                    <a:gd name="T36" fmla="*/ 167 w 193"/>
                    <a:gd name="T3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90">
                      <a:moveTo>
                        <a:pt x="167" y="47"/>
                      </a:moveTo>
                      <a:cubicBezTo>
                        <a:pt x="167" y="16"/>
                        <a:pt x="167" y="16"/>
                        <a:pt x="167" y="16"/>
                      </a:cubicBezTo>
                      <a:cubicBezTo>
                        <a:pt x="167" y="13"/>
                        <a:pt x="165" y="11"/>
                        <a:pt x="162" y="11"/>
                      </a:cubicBezTo>
                      <a:cubicBezTo>
                        <a:pt x="139" y="11"/>
                        <a:pt x="139" y="11"/>
                        <a:pt x="139" y="11"/>
                      </a:cubicBezTo>
                      <a:cubicBezTo>
                        <a:pt x="136" y="11"/>
                        <a:pt x="134" y="13"/>
                        <a:pt x="134" y="16"/>
                      </a:cubicBezTo>
                      <a:cubicBezTo>
                        <a:pt x="134" y="24"/>
                        <a:pt x="134" y="24"/>
                        <a:pt x="134" y="24"/>
                      </a:cubicBezTo>
                      <a:cubicBezTo>
                        <a:pt x="102" y="2"/>
                        <a:pt x="102" y="2"/>
                        <a:pt x="102" y="2"/>
                      </a:cubicBezTo>
                      <a:cubicBezTo>
                        <a:pt x="101" y="0"/>
                        <a:pt x="98" y="0"/>
                        <a:pt x="96" y="0"/>
                      </a:cubicBezTo>
                      <a:cubicBezTo>
                        <a:pt x="94" y="0"/>
                        <a:pt x="92" y="0"/>
                        <a:pt x="90" y="2"/>
                      </a:cubicBezTo>
                      <a:cubicBezTo>
                        <a:pt x="0" y="66"/>
                        <a:pt x="0" y="66"/>
                        <a:pt x="0" y="66"/>
                      </a:cubicBezTo>
                      <a:cubicBezTo>
                        <a:pt x="0" y="90"/>
                        <a:pt x="0" y="90"/>
                        <a:pt x="0" y="90"/>
                      </a:cubicBezTo>
                      <a:cubicBezTo>
                        <a:pt x="15" y="90"/>
                        <a:pt x="15" y="90"/>
                        <a:pt x="15" y="90"/>
                      </a:cubicBezTo>
                      <a:cubicBezTo>
                        <a:pt x="15" y="78"/>
                        <a:pt x="15" y="78"/>
                        <a:pt x="15" y="78"/>
                      </a:cubicBezTo>
                      <a:cubicBezTo>
                        <a:pt x="96" y="20"/>
                        <a:pt x="96" y="20"/>
                        <a:pt x="96" y="20"/>
                      </a:cubicBezTo>
                      <a:cubicBezTo>
                        <a:pt x="177" y="77"/>
                        <a:pt x="177" y="77"/>
                        <a:pt x="177" y="77"/>
                      </a:cubicBezTo>
                      <a:cubicBezTo>
                        <a:pt x="177" y="90"/>
                        <a:pt x="177" y="90"/>
                        <a:pt x="177" y="90"/>
                      </a:cubicBezTo>
                      <a:cubicBezTo>
                        <a:pt x="193" y="90"/>
                        <a:pt x="193" y="90"/>
                        <a:pt x="193" y="90"/>
                      </a:cubicBezTo>
                      <a:cubicBezTo>
                        <a:pt x="193" y="66"/>
                        <a:pt x="193" y="66"/>
                        <a:pt x="193" y="66"/>
                      </a:cubicBezTo>
                      <a:lnTo>
                        <a:pt x="167" y="47"/>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10" name="Freeform 1512"/>
                <p:cNvSpPr>
                  <a:spLocks noEditPoints="1"/>
                </p:cNvSpPr>
                <p:nvPr/>
              </p:nvSpPr>
              <p:spPr bwMode="gray">
                <a:xfrm>
                  <a:off x="841744" y="2094513"/>
                  <a:ext cx="458391" cy="431006"/>
                </a:xfrm>
                <a:custGeom>
                  <a:avLst/>
                  <a:gdLst>
                    <a:gd name="T0" fmla="*/ 163 w 163"/>
                    <a:gd name="T1" fmla="*/ 56 h 153"/>
                    <a:gd name="T2" fmla="*/ 85 w 163"/>
                    <a:gd name="T3" fmla="*/ 1 h 153"/>
                    <a:gd name="T4" fmla="*/ 82 w 163"/>
                    <a:gd name="T5" fmla="*/ 0 h 153"/>
                    <a:gd name="T6" fmla="*/ 78 w 163"/>
                    <a:gd name="T7" fmla="*/ 1 h 153"/>
                    <a:gd name="T8" fmla="*/ 0 w 163"/>
                    <a:gd name="T9" fmla="*/ 56 h 153"/>
                    <a:gd name="T10" fmla="*/ 0 w 163"/>
                    <a:gd name="T11" fmla="*/ 149 h 153"/>
                    <a:gd name="T12" fmla="*/ 5 w 163"/>
                    <a:gd name="T13" fmla="*/ 153 h 153"/>
                    <a:gd name="T14" fmla="*/ 158 w 163"/>
                    <a:gd name="T15" fmla="*/ 153 h 153"/>
                    <a:gd name="T16" fmla="*/ 163 w 163"/>
                    <a:gd name="T17" fmla="*/ 149 h 153"/>
                    <a:gd name="T18" fmla="*/ 163 w 163"/>
                    <a:gd name="T19" fmla="*/ 56 h 153"/>
                    <a:gd name="T20" fmla="*/ 13 w 163"/>
                    <a:gd name="T21" fmla="*/ 141 h 153"/>
                    <a:gd name="T22" fmla="*/ 13 w 163"/>
                    <a:gd name="T23" fmla="*/ 63 h 153"/>
                    <a:gd name="T24" fmla="*/ 82 w 163"/>
                    <a:gd name="T25" fmla="*/ 14 h 153"/>
                    <a:gd name="T26" fmla="*/ 150 w 163"/>
                    <a:gd name="T27" fmla="*/ 62 h 153"/>
                    <a:gd name="T28" fmla="*/ 150 w 163"/>
                    <a:gd name="T29" fmla="*/ 141 h 153"/>
                    <a:gd name="T30" fmla="*/ 13 w 163"/>
                    <a:gd name="T31"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53">
                      <a:moveTo>
                        <a:pt x="163" y="56"/>
                      </a:moveTo>
                      <a:cubicBezTo>
                        <a:pt x="85" y="1"/>
                        <a:pt x="85" y="1"/>
                        <a:pt x="85" y="1"/>
                      </a:cubicBezTo>
                      <a:cubicBezTo>
                        <a:pt x="84" y="0"/>
                        <a:pt x="83" y="0"/>
                        <a:pt x="82" y="0"/>
                      </a:cubicBezTo>
                      <a:cubicBezTo>
                        <a:pt x="80" y="0"/>
                        <a:pt x="79" y="0"/>
                        <a:pt x="78" y="1"/>
                      </a:cubicBezTo>
                      <a:cubicBezTo>
                        <a:pt x="0" y="56"/>
                        <a:pt x="0" y="56"/>
                        <a:pt x="0" y="56"/>
                      </a:cubicBezTo>
                      <a:cubicBezTo>
                        <a:pt x="0" y="149"/>
                        <a:pt x="0" y="149"/>
                        <a:pt x="0" y="149"/>
                      </a:cubicBezTo>
                      <a:cubicBezTo>
                        <a:pt x="0" y="151"/>
                        <a:pt x="2" y="153"/>
                        <a:pt x="5" y="153"/>
                      </a:cubicBezTo>
                      <a:cubicBezTo>
                        <a:pt x="158" y="153"/>
                        <a:pt x="158" y="153"/>
                        <a:pt x="158" y="153"/>
                      </a:cubicBezTo>
                      <a:cubicBezTo>
                        <a:pt x="161" y="153"/>
                        <a:pt x="163" y="151"/>
                        <a:pt x="163" y="149"/>
                      </a:cubicBezTo>
                      <a:lnTo>
                        <a:pt x="163" y="56"/>
                      </a:lnTo>
                      <a:close/>
                      <a:moveTo>
                        <a:pt x="13" y="141"/>
                      </a:moveTo>
                      <a:cubicBezTo>
                        <a:pt x="13" y="63"/>
                        <a:pt x="13" y="63"/>
                        <a:pt x="13" y="63"/>
                      </a:cubicBezTo>
                      <a:cubicBezTo>
                        <a:pt x="82" y="14"/>
                        <a:pt x="82" y="14"/>
                        <a:pt x="82" y="14"/>
                      </a:cubicBezTo>
                      <a:cubicBezTo>
                        <a:pt x="150" y="62"/>
                        <a:pt x="150" y="62"/>
                        <a:pt x="150" y="62"/>
                      </a:cubicBezTo>
                      <a:cubicBezTo>
                        <a:pt x="150" y="141"/>
                        <a:pt x="150" y="141"/>
                        <a:pt x="150" y="141"/>
                      </a:cubicBezTo>
                      <a:lnTo>
                        <a:pt x="13" y="141"/>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105" name="Gruppieren 245"/>
              <p:cNvGrpSpPr/>
              <p:nvPr/>
            </p:nvGrpSpPr>
            <p:grpSpPr bwMode="gray">
              <a:xfrm>
                <a:off x="3848591" y="1936076"/>
                <a:ext cx="185524" cy="472013"/>
                <a:chOff x="5494338" y="5740400"/>
                <a:chExt cx="233363" cy="593725"/>
              </a:xfrm>
              <a:solidFill>
                <a:schemeClr val="tx1"/>
              </a:solidFill>
            </p:grpSpPr>
            <p:sp>
              <p:nvSpPr>
                <p:cNvPr id="107"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108"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sp>
            <p:nvSpPr>
              <p:cNvPr id="106" name="Freeform 12"/>
              <p:cNvSpPr>
                <a:spLocks noChangeAspect="1"/>
              </p:cNvSpPr>
              <p:nvPr/>
            </p:nvSpPr>
            <p:spPr bwMode="gray">
              <a:xfrm>
                <a:off x="3617733" y="2214232"/>
                <a:ext cx="221744" cy="229007"/>
              </a:xfrm>
              <a:custGeom>
                <a:avLst/>
                <a:gdLst>
                  <a:gd name="T0" fmla="*/ 189 w 194"/>
                  <a:gd name="T1" fmla="*/ 92 h 200"/>
                  <a:gd name="T2" fmla="*/ 105 w 194"/>
                  <a:gd name="T3" fmla="*/ 7 h 200"/>
                  <a:gd name="T4" fmla="*/ 84 w 194"/>
                  <a:gd name="T5" fmla="*/ 16 h 200"/>
                  <a:gd name="T6" fmla="*/ 84 w 194"/>
                  <a:gd name="T7" fmla="*/ 52 h 200"/>
                  <a:gd name="T8" fmla="*/ 30 w 194"/>
                  <a:gd name="T9" fmla="*/ 52 h 200"/>
                  <a:gd name="T10" fmla="*/ 0 w 194"/>
                  <a:gd name="T11" fmla="*/ 82 h 200"/>
                  <a:gd name="T12" fmla="*/ 0 w 194"/>
                  <a:gd name="T13" fmla="*/ 118 h 200"/>
                  <a:gd name="T14" fmla="*/ 30 w 194"/>
                  <a:gd name="T15" fmla="*/ 148 h 200"/>
                  <a:gd name="T16" fmla="*/ 84 w 194"/>
                  <a:gd name="T17" fmla="*/ 148 h 200"/>
                  <a:gd name="T18" fmla="*/ 84 w 194"/>
                  <a:gd name="T19" fmla="*/ 184 h 200"/>
                  <a:gd name="T20" fmla="*/ 105 w 194"/>
                  <a:gd name="T21" fmla="*/ 193 h 200"/>
                  <a:gd name="T22" fmla="*/ 189 w 194"/>
                  <a:gd name="T23" fmla="*/ 109 h 200"/>
                  <a:gd name="T24" fmla="*/ 189 w 194"/>
                  <a:gd name="T25" fmla="*/ 92 h 200"/>
                  <a:gd name="T26" fmla="*/ 189 w 194"/>
                  <a:gd name="T27" fmla="*/ 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200">
                    <a:moveTo>
                      <a:pt x="189" y="92"/>
                    </a:moveTo>
                    <a:cubicBezTo>
                      <a:pt x="105" y="7"/>
                      <a:pt x="105" y="7"/>
                      <a:pt x="105" y="7"/>
                    </a:cubicBezTo>
                    <a:cubicBezTo>
                      <a:pt x="97" y="0"/>
                      <a:pt x="84" y="5"/>
                      <a:pt x="84" y="16"/>
                    </a:cubicBezTo>
                    <a:cubicBezTo>
                      <a:pt x="84" y="52"/>
                      <a:pt x="84" y="52"/>
                      <a:pt x="84" y="52"/>
                    </a:cubicBezTo>
                    <a:cubicBezTo>
                      <a:pt x="30" y="52"/>
                      <a:pt x="30" y="52"/>
                      <a:pt x="30" y="52"/>
                    </a:cubicBezTo>
                    <a:cubicBezTo>
                      <a:pt x="13" y="52"/>
                      <a:pt x="0" y="65"/>
                      <a:pt x="0" y="82"/>
                    </a:cubicBezTo>
                    <a:cubicBezTo>
                      <a:pt x="0" y="118"/>
                      <a:pt x="0" y="118"/>
                      <a:pt x="0" y="118"/>
                    </a:cubicBezTo>
                    <a:cubicBezTo>
                      <a:pt x="0" y="135"/>
                      <a:pt x="13" y="148"/>
                      <a:pt x="30" y="148"/>
                    </a:cubicBezTo>
                    <a:cubicBezTo>
                      <a:pt x="84" y="148"/>
                      <a:pt x="84" y="148"/>
                      <a:pt x="84" y="148"/>
                    </a:cubicBezTo>
                    <a:cubicBezTo>
                      <a:pt x="84" y="184"/>
                      <a:pt x="84" y="184"/>
                      <a:pt x="84" y="184"/>
                    </a:cubicBezTo>
                    <a:cubicBezTo>
                      <a:pt x="84" y="195"/>
                      <a:pt x="97" y="200"/>
                      <a:pt x="105" y="193"/>
                    </a:cubicBezTo>
                    <a:cubicBezTo>
                      <a:pt x="189" y="109"/>
                      <a:pt x="189" y="109"/>
                      <a:pt x="189" y="109"/>
                    </a:cubicBezTo>
                    <a:cubicBezTo>
                      <a:pt x="194" y="104"/>
                      <a:pt x="194" y="96"/>
                      <a:pt x="189" y="92"/>
                    </a:cubicBezTo>
                    <a:cubicBezTo>
                      <a:pt x="189" y="92"/>
                      <a:pt x="194" y="96"/>
                      <a:pt x="189" y="92"/>
                    </a:cubicBezTo>
                    <a:close/>
                  </a:path>
                </a:pathLst>
              </a:custGeom>
              <a:solidFill>
                <a:schemeClr val="tx1"/>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64" name="Group 63"/>
            <p:cNvGrpSpPr/>
            <p:nvPr/>
          </p:nvGrpSpPr>
          <p:grpSpPr>
            <a:xfrm>
              <a:off x="4568800" y="1752601"/>
              <a:ext cx="1948154" cy="1861816"/>
              <a:chOff x="4625029" y="1402183"/>
              <a:chExt cx="2005200" cy="1916334"/>
            </a:xfrm>
          </p:grpSpPr>
          <p:grpSp>
            <p:nvGrpSpPr>
              <p:cNvPr id="83" name="Group 82"/>
              <p:cNvGrpSpPr/>
              <p:nvPr/>
            </p:nvGrpSpPr>
            <p:grpSpPr>
              <a:xfrm>
                <a:off x="4625029" y="1402183"/>
                <a:ext cx="2005200" cy="1916334"/>
                <a:chOff x="4625029" y="1402183"/>
                <a:chExt cx="2005200" cy="1916334"/>
              </a:xfrm>
            </p:grpSpPr>
            <p:grpSp>
              <p:nvGrpSpPr>
                <p:cNvPr id="100" name="Group 99"/>
                <p:cNvGrpSpPr/>
                <p:nvPr/>
              </p:nvGrpSpPr>
              <p:grpSpPr>
                <a:xfrm>
                  <a:off x="4625029" y="1402183"/>
                  <a:ext cx="2005200" cy="1916334"/>
                  <a:chOff x="4625029" y="1537476"/>
                  <a:chExt cx="2005200" cy="1916334"/>
                </a:xfrm>
              </p:grpSpPr>
              <p:sp>
                <p:nvSpPr>
                  <p:cNvPr id="102" name="Ellipse 34"/>
                  <p:cNvSpPr/>
                  <p:nvPr/>
                </p:nvSpPr>
                <p:spPr bwMode="gray">
                  <a:xfrm>
                    <a:off x="4839256" y="1537476"/>
                    <a:ext cx="1576746" cy="1576746"/>
                  </a:xfrm>
                  <a:prstGeom prst="ellipse">
                    <a:avLst/>
                  </a:prstGeom>
                  <a:solidFill>
                    <a:schemeClr val="tx2">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black"/>
                      </a:solidFill>
                    </a:endParaRPr>
                  </a:p>
                </p:txBody>
              </p:sp>
              <p:sp>
                <p:nvSpPr>
                  <p:cNvPr id="103" name="Textfeld 37" descr="&#10;&#10;&#10;&#10;&#10;&#10;&#10;&#10;&#10;&#10;&#10;&#10;&#10;&#10;&#10;&#10;&#10;&#10;&#10;&#10;&#10;&#10;&#10;&#10;&#10;&#10;&#10;&#10;&#10;&#10;&#10;&#10;&#10;&#10;&#10;&#10;&#10;&#10;&#10;&#10;&#10;&#10;&#10;&#10;&#10;&#10;&#10;&#10;&#10;&#10;&#10;&#10;&#10;&#10;&#10;&#10;&#10;&#10;&#10;&#10;&#10;&#10;&#10;PresentationLoad.com"/>
                  <p:cNvSpPr txBox="1"/>
                  <p:nvPr/>
                </p:nvSpPr>
                <p:spPr bwMode="gray">
                  <a:xfrm>
                    <a:off x="4625029" y="3179730"/>
                    <a:ext cx="2005200" cy="274080"/>
                  </a:xfrm>
                  <a:prstGeom prst="rect">
                    <a:avLst/>
                  </a:prstGeom>
                  <a:noFill/>
                </p:spPr>
                <p:txBody>
                  <a:bodyPr wrap="square" lIns="68637" tIns="34318" rIns="68637" bIns="34318" rtlCol="0">
                    <a:spAutoFit/>
                  </a:bodyPr>
                  <a:lstStyle/>
                  <a:p>
                    <a:pPr algn="ctr" defTabSz="601827">
                      <a:lnSpc>
                        <a:spcPct val="80000"/>
                      </a:lnSpc>
                      <a:spcAft>
                        <a:spcPts val="751"/>
                      </a:spcAft>
                    </a:pPr>
                    <a:r>
                      <a:rPr lang="en-US" sz="1600" b="1" dirty="0">
                        <a:solidFill>
                          <a:schemeClr val="accent3">
                            <a:lumMod val="40000"/>
                            <a:lumOff val="60000"/>
                          </a:schemeClr>
                        </a:solidFill>
                        <a:latin typeface="+mj-lt"/>
                      </a:rPr>
                      <a:t>Free agents</a:t>
                    </a:r>
                  </a:p>
                </p:txBody>
              </p:sp>
            </p:grpSp>
            <p:sp>
              <p:nvSpPr>
                <p:cNvPr id="101" name="Oval 100"/>
                <p:cNvSpPr/>
                <p:nvPr/>
              </p:nvSpPr>
              <p:spPr>
                <a:xfrm>
                  <a:off x="5012399" y="1575326"/>
                  <a:ext cx="1230461" cy="123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grpSp>
            <p:nvGrpSpPr>
              <p:cNvPr id="84" name="Group 83"/>
              <p:cNvGrpSpPr/>
              <p:nvPr/>
            </p:nvGrpSpPr>
            <p:grpSpPr>
              <a:xfrm>
                <a:off x="5106137" y="1721390"/>
                <a:ext cx="1042985" cy="960239"/>
                <a:chOff x="5106137" y="1721390"/>
                <a:chExt cx="1042985" cy="960239"/>
              </a:xfrm>
            </p:grpSpPr>
            <p:grpSp>
              <p:nvGrpSpPr>
                <p:cNvPr id="85" name="Gruppieren 264"/>
                <p:cNvGrpSpPr>
                  <a:grpSpLocks noChangeAspect="1"/>
                </p:cNvGrpSpPr>
                <p:nvPr/>
              </p:nvGrpSpPr>
              <p:grpSpPr bwMode="gray">
                <a:xfrm>
                  <a:off x="5106137" y="1955375"/>
                  <a:ext cx="550251" cy="476642"/>
                  <a:chOff x="800072" y="2055222"/>
                  <a:chExt cx="542925" cy="470296"/>
                </a:xfrm>
              </p:grpSpPr>
              <p:sp>
                <p:nvSpPr>
                  <p:cNvPr id="98" name="Freeform 1511"/>
                  <p:cNvSpPr>
                    <a:spLocks/>
                  </p:cNvSpPr>
                  <p:nvPr/>
                </p:nvSpPr>
                <p:spPr bwMode="gray">
                  <a:xfrm>
                    <a:off x="800072" y="2055222"/>
                    <a:ext cx="542925" cy="253603"/>
                  </a:xfrm>
                  <a:custGeom>
                    <a:avLst/>
                    <a:gdLst>
                      <a:gd name="T0" fmla="*/ 167 w 193"/>
                      <a:gd name="T1" fmla="*/ 47 h 90"/>
                      <a:gd name="T2" fmla="*/ 167 w 193"/>
                      <a:gd name="T3" fmla="*/ 16 h 90"/>
                      <a:gd name="T4" fmla="*/ 162 w 193"/>
                      <a:gd name="T5" fmla="*/ 11 h 90"/>
                      <a:gd name="T6" fmla="*/ 139 w 193"/>
                      <a:gd name="T7" fmla="*/ 11 h 90"/>
                      <a:gd name="T8" fmla="*/ 134 w 193"/>
                      <a:gd name="T9" fmla="*/ 16 h 90"/>
                      <a:gd name="T10" fmla="*/ 134 w 193"/>
                      <a:gd name="T11" fmla="*/ 24 h 90"/>
                      <a:gd name="T12" fmla="*/ 102 w 193"/>
                      <a:gd name="T13" fmla="*/ 2 h 90"/>
                      <a:gd name="T14" fmla="*/ 96 w 193"/>
                      <a:gd name="T15" fmla="*/ 0 h 90"/>
                      <a:gd name="T16" fmla="*/ 90 w 193"/>
                      <a:gd name="T17" fmla="*/ 2 h 90"/>
                      <a:gd name="T18" fmla="*/ 0 w 193"/>
                      <a:gd name="T19" fmla="*/ 66 h 90"/>
                      <a:gd name="T20" fmla="*/ 0 w 193"/>
                      <a:gd name="T21" fmla="*/ 90 h 90"/>
                      <a:gd name="T22" fmla="*/ 15 w 193"/>
                      <a:gd name="T23" fmla="*/ 90 h 90"/>
                      <a:gd name="T24" fmla="*/ 15 w 193"/>
                      <a:gd name="T25" fmla="*/ 78 h 90"/>
                      <a:gd name="T26" fmla="*/ 96 w 193"/>
                      <a:gd name="T27" fmla="*/ 20 h 90"/>
                      <a:gd name="T28" fmla="*/ 177 w 193"/>
                      <a:gd name="T29" fmla="*/ 77 h 90"/>
                      <a:gd name="T30" fmla="*/ 177 w 193"/>
                      <a:gd name="T31" fmla="*/ 90 h 90"/>
                      <a:gd name="T32" fmla="*/ 193 w 193"/>
                      <a:gd name="T33" fmla="*/ 90 h 90"/>
                      <a:gd name="T34" fmla="*/ 193 w 193"/>
                      <a:gd name="T35" fmla="*/ 66 h 90"/>
                      <a:gd name="T36" fmla="*/ 167 w 193"/>
                      <a:gd name="T3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90">
                        <a:moveTo>
                          <a:pt x="167" y="47"/>
                        </a:moveTo>
                        <a:cubicBezTo>
                          <a:pt x="167" y="16"/>
                          <a:pt x="167" y="16"/>
                          <a:pt x="167" y="16"/>
                        </a:cubicBezTo>
                        <a:cubicBezTo>
                          <a:pt x="167" y="13"/>
                          <a:pt x="165" y="11"/>
                          <a:pt x="162" y="11"/>
                        </a:cubicBezTo>
                        <a:cubicBezTo>
                          <a:pt x="139" y="11"/>
                          <a:pt x="139" y="11"/>
                          <a:pt x="139" y="11"/>
                        </a:cubicBezTo>
                        <a:cubicBezTo>
                          <a:pt x="136" y="11"/>
                          <a:pt x="134" y="13"/>
                          <a:pt x="134" y="16"/>
                        </a:cubicBezTo>
                        <a:cubicBezTo>
                          <a:pt x="134" y="24"/>
                          <a:pt x="134" y="24"/>
                          <a:pt x="134" y="24"/>
                        </a:cubicBezTo>
                        <a:cubicBezTo>
                          <a:pt x="102" y="2"/>
                          <a:pt x="102" y="2"/>
                          <a:pt x="102" y="2"/>
                        </a:cubicBezTo>
                        <a:cubicBezTo>
                          <a:pt x="101" y="0"/>
                          <a:pt x="98" y="0"/>
                          <a:pt x="96" y="0"/>
                        </a:cubicBezTo>
                        <a:cubicBezTo>
                          <a:pt x="94" y="0"/>
                          <a:pt x="92" y="0"/>
                          <a:pt x="90" y="2"/>
                        </a:cubicBezTo>
                        <a:cubicBezTo>
                          <a:pt x="0" y="66"/>
                          <a:pt x="0" y="66"/>
                          <a:pt x="0" y="66"/>
                        </a:cubicBezTo>
                        <a:cubicBezTo>
                          <a:pt x="0" y="90"/>
                          <a:pt x="0" y="90"/>
                          <a:pt x="0" y="90"/>
                        </a:cubicBezTo>
                        <a:cubicBezTo>
                          <a:pt x="15" y="90"/>
                          <a:pt x="15" y="90"/>
                          <a:pt x="15" y="90"/>
                        </a:cubicBezTo>
                        <a:cubicBezTo>
                          <a:pt x="15" y="78"/>
                          <a:pt x="15" y="78"/>
                          <a:pt x="15" y="78"/>
                        </a:cubicBezTo>
                        <a:cubicBezTo>
                          <a:pt x="96" y="20"/>
                          <a:pt x="96" y="20"/>
                          <a:pt x="96" y="20"/>
                        </a:cubicBezTo>
                        <a:cubicBezTo>
                          <a:pt x="177" y="77"/>
                          <a:pt x="177" y="77"/>
                          <a:pt x="177" y="77"/>
                        </a:cubicBezTo>
                        <a:cubicBezTo>
                          <a:pt x="177" y="90"/>
                          <a:pt x="177" y="90"/>
                          <a:pt x="177" y="90"/>
                        </a:cubicBezTo>
                        <a:cubicBezTo>
                          <a:pt x="193" y="90"/>
                          <a:pt x="193" y="90"/>
                          <a:pt x="193" y="90"/>
                        </a:cubicBezTo>
                        <a:cubicBezTo>
                          <a:pt x="193" y="66"/>
                          <a:pt x="193" y="66"/>
                          <a:pt x="193" y="66"/>
                        </a:cubicBezTo>
                        <a:lnTo>
                          <a:pt x="167" y="47"/>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99" name="Freeform 1512"/>
                  <p:cNvSpPr>
                    <a:spLocks noEditPoints="1"/>
                  </p:cNvSpPr>
                  <p:nvPr/>
                </p:nvSpPr>
                <p:spPr bwMode="gray">
                  <a:xfrm>
                    <a:off x="841744" y="2094512"/>
                    <a:ext cx="458391" cy="431006"/>
                  </a:xfrm>
                  <a:custGeom>
                    <a:avLst/>
                    <a:gdLst>
                      <a:gd name="T0" fmla="*/ 163 w 163"/>
                      <a:gd name="T1" fmla="*/ 56 h 153"/>
                      <a:gd name="T2" fmla="*/ 85 w 163"/>
                      <a:gd name="T3" fmla="*/ 1 h 153"/>
                      <a:gd name="T4" fmla="*/ 82 w 163"/>
                      <a:gd name="T5" fmla="*/ 0 h 153"/>
                      <a:gd name="T6" fmla="*/ 78 w 163"/>
                      <a:gd name="T7" fmla="*/ 1 h 153"/>
                      <a:gd name="T8" fmla="*/ 0 w 163"/>
                      <a:gd name="T9" fmla="*/ 56 h 153"/>
                      <a:gd name="T10" fmla="*/ 0 w 163"/>
                      <a:gd name="T11" fmla="*/ 149 h 153"/>
                      <a:gd name="T12" fmla="*/ 5 w 163"/>
                      <a:gd name="T13" fmla="*/ 153 h 153"/>
                      <a:gd name="T14" fmla="*/ 158 w 163"/>
                      <a:gd name="T15" fmla="*/ 153 h 153"/>
                      <a:gd name="T16" fmla="*/ 163 w 163"/>
                      <a:gd name="T17" fmla="*/ 149 h 153"/>
                      <a:gd name="T18" fmla="*/ 163 w 163"/>
                      <a:gd name="T19" fmla="*/ 56 h 153"/>
                      <a:gd name="T20" fmla="*/ 13 w 163"/>
                      <a:gd name="T21" fmla="*/ 141 h 153"/>
                      <a:gd name="T22" fmla="*/ 13 w 163"/>
                      <a:gd name="T23" fmla="*/ 63 h 153"/>
                      <a:gd name="T24" fmla="*/ 82 w 163"/>
                      <a:gd name="T25" fmla="*/ 14 h 153"/>
                      <a:gd name="T26" fmla="*/ 150 w 163"/>
                      <a:gd name="T27" fmla="*/ 62 h 153"/>
                      <a:gd name="T28" fmla="*/ 150 w 163"/>
                      <a:gd name="T29" fmla="*/ 141 h 153"/>
                      <a:gd name="T30" fmla="*/ 13 w 163"/>
                      <a:gd name="T31"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53">
                        <a:moveTo>
                          <a:pt x="163" y="56"/>
                        </a:moveTo>
                        <a:cubicBezTo>
                          <a:pt x="85" y="1"/>
                          <a:pt x="85" y="1"/>
                          <a:pt x="85" y="1"/>
                        </a:cubicBezTo>
                        <a:cubicBezTo>
                          <a:pt x="84" y="0"/>
                          <a:pt x="83" y="0"/>
                          <a:pt x="82" y="0"/>
                        </a:cubicBezTo>
                        <a:cubicBezTo>
                          <a:pt x="80" y="0"/>
                          <a:pt x="79" y="0"/>
                          <a:pt x="78" y="1"/>
                        </a:cubicBezTo>
                        <a:cubicBezTo>
                          <a:pt x="0" y="56"/>
                          <a:pt x="0" y="56"/>
                          <a:pt x="0" y="56"/>
                        </a:cubicBezTo>
                        <a:cubicBezTo>
                          <a:pt x="0" y="149"/>
                          <a:pt x="0" y="149"/>
                          <a:pt x="0" y="149"/>
                        </a:cubicBezTo>
                        <a:cubicBezTo>
                          <a:pt x="0" y="151"/>
                          <a:pt x="2" y="153"/>
                          <a:pt x="5" y="153"/>
                        </a:cubicBezTo>
                        <a:cubicBezTo>
                          <a:pt x="158" y="153"/>
                          <a:pt x="158" y="153"/>
                          <a:pt x="158" y="153"/>
                        </a:cubicBezTo>
                        <a:cubicBezTo>
                          <a:pt x="161" y="153"/>
                          <a:pt x="163" y="151"/>
                          <a:pt x="163" y="149"/>
                        </a:cubicBezTo>
                        <a:lnTo>
                          <a:pt x="163" y="56"/>
                        </a:lnTo>
                        <a:close/>
                        <a:moveTo>
                          <a:pt x="13" y="141"/>
                        </a:moveTo>
                        <a:cubicBezTo>
                          <a:pt x="13" y="63"/>
                          <a:pt x="13" y="63"/>
                          <a:pt x="13" y="63"/>
                        </a:cubicBezTo>
                        <a:cubicBezTo>
                          <a:pt x="82" y="14"/>
                          <a:pt x="82" y="14"/>
                          <a:pt x="82" y="14"/>
                        </a:cubicBezTo>
                        <a:cubicBezTo>
                          <a:pt x="150" y="62"/>
                          <a:pt x="150" y="62"/>
                          <a:pt x="150" y="62"/>
                        </a:cubicBezTo>
                        <a:cubicBezTo>
                          <a:pt x="150" y="141"/>
                          <a:pt x="150" y="141"/>
                          <a:pt x="150" y="141"/>
                        </a:cubicBezTo>
                        <a:lnTo>
                          <a:pt x="13" y="141"/>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86" name="Gruppieren 245"/>
                <p:cNvGrpSpPr/>
                <p:nvPr/>
              </p:nvGrpSpPr>
              <p:grpSpPr bwMode="gray">
                <a:xfrm>
                  <a:off x="5819177" y="1721390"/>
                  <a:ext cx="126996" cy="323104"/>
                  <a:chOff x="5494338" y="5740400"/>
                  <a:chExt cx="233363" cy="593725"/>
                </a:xfrm>
                <a:solidFill>
                  <a:schemeClr val="tx1"/>
                </a:solidFill>
              </p:grpSpPr>
              <p:sp>
                <p:nvSpPr>
                  <p:cNvPr id="96"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97"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87" name="Gruppieren 245"/>
                <p:cNvGrpSpPr/>
                <p:nvPr/>
              </p:nvGrpSpPr>
              <p:grpSpPr bwMode="gray">
                <a:xfrm>
                  <a:off x="6022126" y="2039957"/>
                  <a:ext cx="126996" cy="323104"/>
                  <a:chOff x="5494338" y="5740400"/>
                  <a:chExt cx="233363" cy="593725"/>
                </a:xfrm>
                <a:solidFill>
                  <a:schemeClr val="tx1"/>
                </a:solidFill>
              </p:grpSpPr>
              <p:sp>
                <p:nvSpPr>
                  <p:cNvPr id="94"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95"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88" name="Gruppieren 245"/>
                <p:cNvGrpSpPr/>
                <p:nvPr/>
              </p:nvGrpSpPr>
              <p:grpSpPr bwMode="gray">
                <a:xfrm>
                  <a:off x="5819177" y="2358525"/>
                  <a:ext cx="126996" cy="323104"/>
                  <a:chOff x="5494338" y="5740400"/>
                  <a:chExt cx="233363" cy="593725"/>
                </a:xfrm>
                <a:solidFill>
                  <a:schemeClr val="tx1"/>
                </a:solidFill>
              </p:grpSpPr>
              <p:sp>
                <p:nvSpPr>
                  <p:cNvPr id="92" name="Oval 1047"/>
                  <p:cNvSpPr>
                    <a:spLocks noChangeArrowheads="1"/>
                  </p:cNvSpPr>
                  <p:nvPr/>
                </p:nvSpPr>
                <p:spPr bwMode="gray">
                  <a:xfrm>
                    <a:off x="5554663" y="5740400"/>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93" name="Freeform 1048"/>
                  <p:cNvSpPr>
                    <a:spLocks/>
                  </p:cNvSpPr>
                  <p:nvPr/>
                </p:nvSpPr>
                <p:spPr bwMode="gray">
                  <a:xfrm>
                    <a:off x="5494338" y="5861050"/>
                    <a:ext cx="233363" cy="473075"/>
                  </a:xfrm>
                  <a:custGeom>
                    <a:avLst/>
                    <a:gdLst>
                      <a:gd name="T0" fmla="*/ 62 w 62"/>
                      <a:gd name="T1" fmla="*/ 20 h 126"/>
                      <a:gd name="T2" fmla="*/ 62 w 62"/>
                      <a:gd name="T3" fmla="*/ 18 h 126"/>
                      <a:gd name="T4" fmla="*/ 43 w 62"/>
                      <a:gd name="T5" fmla="*/ 0 h 126"/>
                      <a:gd name="T6" fmla="*/ 43 w 62"/>
                      <a:gd name="T7" fmla="*/ 0 h 126"/>
                      <a:gd name="T8" fmla="*/ 43 w 62"/>
                      <a:gd name="T9" fmla="*/ 0 h 126"/>
                      <a:gd name="T10" fmla="*/ 40 w 62"/>
                      <a:gd name="T11" fmla="*/ 0 h 126"/>
                      <a:gd name="T12" fmla="*/ 34 w 62"/>
                      <a:gd name="T13" fmla="*/ 0 h 126"/>
                      <a:gd name="T14" fmla="*/ 33 w 62"/>
                      <a:gd name="T15" fmla="*/ 5 h 126"/>
                      <a:gd name="T16" fmla="*/ 35 w 62"/>
                      <a:gd name="T17" fmla="*/ 25 h 126"/>
                      <a:gd name="T18" fmla="*/ 31 w 62"/>
                      <a:gd name="T19" fmla="*/ 32 h 126"/>
                      <a:gd name="T20" fmla="*/ 27 w 62"/>
                      <a:gd name="T21" fmla="*/ 25 h 126"/>
                      <a:gd name="T22" fmla="*/ 29 w 62"/>
                      <a:gd name="T23" fmla="*/ 5 h 126"/>
                      <a:gd name="T24" fmla="*/ 27 w 62"/>
                      <a:gd name="T25" fmla="*/ 0 h 126"/>
                      <a:gd name="T26" fmla="*/ 21 w 62"/>
                      <a:gd name="T27" fmla="*/ 0 h 126"/>
                      <a:gd name="T28" fmla="*/ 19 w 62"/>
                      <a:gd name="T29" fmla="*/ 0 h 126"/>
                      <a:gd name="T30" fmla="*/ 18 w 62"/>
                      <a:gd name="T31" fmla="*/ 0 h 126"/>
                      <a:gd name="T32" fmla="*/ 18 w 62"/>
                      <a:gd name="T33" fmla="*/ 0 h 126"/>
                      <a:gd name="T34" fmla="*/ 0 w 62"/>
                      <a:gd name="T35" fmla="*/ 18 h 126"/>
                      <a:gd name="T36" fmla="*/ 0 w 62"/>
                      <a:gd name="T37" fmla="*/ 20 h 126"/>
                      <a:gd name="T38" fmla="*/ 0 w 62"/>
                      <a:gd name="T39" fmla="*/ 21 h 126"/>
                      <a:gd name="T40" fmla="*/ 0 w 62"/>
                      <a:gd name="T41" fmla="*/ 60 h 126"/>
                      <a:gd name="T42" fmla="*/ 6 w 62"/>
                      <a:gd name="T43" fmla="*/ 66 h 126"/>
                      <a:gd name="T44" fmla="*/ 12 w 62"/>
                      <a:gd name="T45" fmla="*/ 60 h 126"/>
                      <a:gd name="T46" fmla="*/ 12 w 62"/>
                      <a:gd name="T47" fmla="*/ 22 h 126"/>
                      <a:gd name="T48" fmla="*/ 13 w 62"/>
                      <a:gd name="T49" fmla="*/ 22 h 126"/>
                      <a:gd name="T50" fmla="*/ 13 w 62"/>
                      <a:gd name="T51" fmla="*/ 60 h 126"/>
                      <a:gd name="T52" fmla="*/ 13 w 62"/>
                      <a:gd name="T53" fmla="*/ 60 h 126"/>
                      <a:gd name="T54" fmla="*/ 13 w 62"/>
                      <a:gd name="T55" fmla="*/ 119 h 126"/>
                      <a:gd name="T56" fmla="*/ 21 w 62"/>
                      <a:gd name="T57" fmla="*/ 126 h 126"/>
                      <a:gd name="T58" fmla="*/ 21 w 62"/>
                      <a:gd name="T59" fmla="*/ 126 h 126"/>
                      <a:gd name="T60" fmla="*/ 21 w 62"/>
                      <a:gd name="T61" fmla="*/ 126 h 126"/>
                      <a:gd name="T62" fmla="*/ 29 w 62"/>
                      <a:gd name="T63" fmla="*/ 119 h 126"/>
                      <a:gd name="T64" fmla="*/ 29 w 62"/>
                      <a:gd name="T65" fmla="*/ 68 h 126"/>
                      <a:gd name="T66" fmla="*/ 32 w 62"/>
                      <a:gd name="T67" fmla="*/ 68 h 126"/>
                      <a:gd name="T68" fmla="*/ 32 w 62"/>
                      <a:gd name="T69" fmla="*/ 119 h 126"/>
                      <a:gd name="T70" fmla="*/ 40 w 62"/>
                      <a:gd name="T71" fmla="*/ 126 h 126"/>
                      <a:gd name="T72" fmla="*/ 40 w 62"/>
                      <a:gd name="T73" fmla="*/ 126 h 126"/>
                      <a:gd name="T74" fmla="*/ 40 w 62"/>
                      <a:gd name="T75" fmla="*/ 126 h 126"/>
                      <a:gd name="T76" fmla="*/ 48 w 62"/>
                      <a:gd name="T77" fmla="*/ 119 h 126"/>
                      <a:gd name="T78" fmla="*/ 48 w 62"/>
                      <a:gd name="T79" fmla="*/ 57 h 126"/>
                      <a:gd name="T80" fmla="*/ 48 w 62"/>
                      <a:gd name="T81" fmla="*/ 60 h 126"/>
                      <a:gd name="T82" fmla="*/ 48 w 62"/>
                      <a:gd name="T83" fmla="*/ 22 h 126"/>
                      <a:gd name="T84" fmla="*/ 50 w 62"/>
                      <a:gd name="T85" fmla="*/ 22 h 126"/>
                      <a:gd name="T86" fmla="*/ 50 w 62"/>
                      <a:gd name="T87" fmla="*/ 60 h 126"/>
                      <a:gd name="T88" fmla="*/ 56 w 62"/>
                      <a:gd name="T89" fmla="*/ 66 h 126"/>
                      <a:gd name="T90" fmla="*/ 62 w 62"/>
                      <a:gd name="T91" fmla="*/ 60 h 126"/>
                      <a:gd name="T92" fmla="*/ 62 w 62"/>
                      <a:gd name="T93" fmla="*/ 21 h 126"/>
                      <a:gd name="T94" fmla="*/ 62 w 6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126">
                        <a:moveTo>
                          <a:pt x="62" y="20"/>
                        </a:moveTo>
                        <a:cubicBezTo>
                          <a:pt x="62" y="18"/>
                          <a:pt x="62" y="18"/>
                          <a:pt x="62" y="18"/>
                        </a:cubicBezTo>
                        <a:cubicBezTo>
                          <a:pt x="62" y="8"/>
                          <a:pt x="53" y="0"/>
                          <a:pt x="43" y="0"/>
                        </a:cubicBezTo>
                        <a:cubicBezTo>
                          <a:pt x="43" y="0"/>
                          <a:pt x="43" y="0"/>
                          <a:pt x="43" y="0"/>
                        </a:cubicBezTo>
                        <a:cubicBezTo>
                          <a:pt x="43" y="0"/>
                          <a:pt x="43" y="0"/>
                          <a:pt x="43" y="0"/>
                        </a:cubicBezTo>
                        <a:cubicBezTo>
                          <a:pt x="40" y="0"/>
                          <a:pt x="40" y="0"/>
                          <a:pt x="40" y="0"/>
                        </a:cubicBezTo>
                        <a:cubicBezTo>
                          <a:pt x="34" y="0"/>
                          <a:pt x="34" y="0"/>
                          <a:pt x="34" y="0"/>
                        </a:cubicBezTo>
                        <a:cubicBezTo>
                          <a:pt x="34" y="3"/>
                          <a:pt x="33" y="4"/>
                          <a:pt x="33" y="5"/>
                        </a:cubicBezTo>
                        <a:cubicBezTo>
                          <a:pt x="33" y="5"/>
                          <a:pt x="36" y="20"/>
                          <a:pt x="35" y="25"/>
                        </a:cubicBezTo>
                        <a:cubicBezTo>
                          <a:pt x="35" y="27"/>
                          <a:pt x="33" y="32"/>
                          <a:pt x="31" y="32"/>
                        </a:cubicBezTo>
                        <a:cubicBezTo>
                          <a:pt x="29" y="32"/>
                          <a:pt x="28" y="27"/>
                          <a:pt x="27" y="25"/>
                        </a:cubicBezTo>
                        <a:cubicBezTo>
                          <a:pt x="26" y="20"/>
                          <a:pt x="29" y="5"/>
                          <a:pt x="29" y="5"/>
                        </a:cubicBezTo>
                        <a:cubicBezTo>
                          <a:pt x="27" y="3"/>
                          <a:pt x="27" y="0"/>
                          <a:pt x="27" y="0"/>
                        </a:cubicBezTo>
                        <a:cubicBezTo>
                          <a:pt x="21" y="0"/>
                          <a:pt x="21" y="0"/>
                          <a:pt x="21" y="0"/>
                        </a:cubicBezTo>
                        <a:cubicBezTo>
                          <a:pt x="19" y="0"/>
                          <a:pt x="19" y="0"/>
                          <a:pt x="19" y="0"/>
                        </a:cubicBezTo>
                        <a:cubicBezTo>
                          <a:pt x="18" y="0"/>
                          <a:pt x="18" y="0"/>
                          <a:pt x="18" y="0"/>
                        </a:cubicBezTo>
                        <a:cubicBezTo>
                          <a:pt x="18" y="0"/>
                          <a:pt x="18" y="0"/>
                          <a:pt x="18" y="0"/>
                        </a:cubicBezTo>
                        <a:cubicBezTo>
                          <a:pt x="8" y="0"/>
                          <a:pt x="0" y="8"/>
                          <a:pt x="0" y="18"/>
                        </a:cubicBezTo>
                        <a:cubicBezTo>
                          <a:pt x="0" y="20"/>
                          <a:pt x="0" y="20"/>
                          <a:pt x="0" y="20"/>
                        </a:cubicBezTo>
                        <a:cubicBezTo>
                          <a:pt x="0" y="20"/>
                          <a:pt x="0" y="20"/>
                          <a:pt x="0" y="21"/>
                        </a:cubicBezTo>
                        <a:cubicBezTo>
                          <a:pt x="0" y="60"/>
                          <a:pt x="0" y="60"/>
                          <a:pt x="0" y="60"/>
                        </a:cubicBezTo>
                        <a:cubicBezTo>
                          <a:pt x="0" y="64"/>
                          <a:pt x="2" y="66"/>
                          <a:pt x="6" y="66"/>
                        </a:cubicBezTo>
                        <a:cubicBezTo>
                          <a:pt x="9" y="66"/>
                          <a:pt x="12" y="64"/>
                          <a:pt x="12" y="60"/>
                        </a:cubicBezTo>
                        <a:cubicBezTo>
                          <a:pt x="12" y="22"/>
                          <a:pt x="12" y="22"/>
                          <a:pt x="12" y="22"/>
                        </a:cubicBezTo>
                        <a:cubicBezTo>
                          <a:pt x="13" y="22"/>
                          <a:pt x="13" y="22"/>
                          <a:pt x="13" y="22"/>
                        </a:cubicBezTo>
                        <a:cubicBezTo>
                          <a:pt x="13" y="60"/>
                          <a:pt x="13" y="60"/>
                          <a:pt x="13" y="60"/>
                        </a:cubicBezTo>
                        <a:cubicBezTo>
                          <a:pt x="13" y="60"/>
                          <a:pt x="13" y="60"/>
                          <a:pt x="13" y="60"/>
                        </a:cubicBezTo>
                        <a:cubicBezTo>
                          <a:pt x="13" y="119"/>
                          <a:pt x="13" y="119"/>
                          <a:pt x="13" y="119"/>
                        </a:cubicBezTo>
                        <a:cubicBezTo>
                          <a:pt x="13" y="123"/>
                          <a:pt x="17" y="126"/>
                          <a:pt x="21" y="126"/>
                        </a:cubicBezTo>
                        <a:cubicBezTo>
                          <a:pt x="21" y="126"/>
                          <a:pt x="21" y="126"/>
                          <a:pt x="21" y="126"/>
                        </a:cubicBezTo>
                        <a:cubicBezTo>
                          <a:pt x="21" y="126"/>
                          <a:pt x="21" y="126"/>
                          <a:pt x="21" y="126"/>
                        </a:cubicBezTo>
                        <a:cubicBezTo>
                          <a:pt x="26" y="126"/>
                          <a:pt x="29" y="123"/>
                          <a:pt x="29" y="119"/>
                        </a:cubicBezTo>
                        <a:cubicBezTo>
                          <a:pt x="29" y="68"/>
                          <a:pt x="29" y="68"/>
                          <a:pt x="29" y="68"/>
                        </a:cubicBezTo>
                        <a:cubicBezTo>
                          <a:pt x="32" y="68"/>
                          <a:pt x="32" y="68"/>
                          <a:pt x="32" y="68"/>
                        </a:cubicBezTo>
                        <a:cubicBezTo>
                          <a:pt x="32" y="119"/>
                          <a:pt x="32" y="119"/>
                          <a:pt x="32" y="119"/>
                        </a:cubicBezTo>
                        <a:cubicBezTo>
                          <a:pt x="32" y="123"/>
                          <a:pt x="36" y="126"/>
                          <a:pt x="40" y="126"/>
                        </a:cubicBezTo>
                        <a:cubicBezTo>
                          <a:pt x="40" y="126"/>
                          <a:pt x="40" y="126"/>
                          <a:pt x="40" y="126"/>
                        </a:cubicBezTo>
                        <a:cubicBezTo>
                          <a:pt x="40" y="126"/>
                          <a:pt x="40" y="126"/>
                          <a:pt x="40" y="126"/>
                        </a:cubicBezTo>
                        <a:cubicBezTo>
                          <a:pt x="44" y="126"/>
                          <a:pt x="48" y="123"/>
                          <a:pt x="48" y="119"/>
                        </a:cubicBezTo>
                        <a:cubicBezTo>
                          <a:pt x="48" y="57"/>
                          <a:pt x="48" y="57"/>
                          <a:pt x="48" y="57"/>
                        </a:cubicBezTo>
                        <a:cubicBezTo>
                          <a:pt x="48" y="60"/>
                          <a:pt x="48" y="60"/>
                          <a:pt x="48" y="60"/>
                        </a:cubicBezTo>
                        <a:cubicBezTo>
                          <a:pt x="48" y="22"/>
                          <a:pt x="48" y="22"/>
                          <a:pt x="48" y="22"/>
                        </a:cubicBezTo>
                        <a:cubicBezTo>
                          <a:pt x="50" y="22"/>
                          <a:pt x="50" y="22"/>
                          <a:pt x="50" y="22"/>
                        </a:cubicBezTo>
                        <a:cubicBezTo>
                          <a:pt x="50" y="60"/>
                          <a:pt x="50" y="60"/>
                          <a:pt x="50" y="60"/>
                        </a:cubicBezTo>
                        <a:cubicBezTo>
                          <a:pt x="50" y="64"/>
                          <a:pt x="53" y="66"/>
                          <a:pt x="56" y="66"/>
                        </a:cubicBezTo>
                        <a:cubicBezTo>
                          <a:pt x="59" y="66"/>
                          <a:pt x="62" y="64"/>
                          <a:pt x="62" y="60"/>
                        </a:cubicBezTo>
                        <a:cubicBezTo>
                          <a:pt x="62" y="21"/>
                          <a:pt x="62" y="21"/>
                          <a:pt x="62" y="21"/>
                        </a:cubicBezTo>
                        <a:cubicBezTo>
                          <a:pt x="62" y="20"/>
                          <a:pt x="62" y="20"/>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sp>
              <p:nvSpPr>
                <p:cNvPr id="89" name="Freeform 35"/>
                <p:cNvSpPr>
                  <a:spLocks/>
                </p:cNvSpPr>
                <p:nvPr/>
              </p:nvSpPr>
              <p:spPr bwMode="gray">
                <a:xfrm>
                  <a:off x="5661140" y="1952791"/>
                  <a:ext cx="113187" cy="113795"/>
                </a:xfrm>
                <a:custGeom>
                  <a:avLst/>
                  <a:gdLst>
                    <a:gd name="T0" fmla="*/ 192 w 199"/>
                    <a:gd name="T1" fmla="*/ 39 h 199"/>
                    <a:gd name="T2" fmla="*/ 78 w 199"/>
                    <a:gd name="T3" fmla="*/ 153 h 199"/>
                    <a:gd name="T4" fmla="*/ 115 w 199"/>
                    <a:gd name="T5" fmla="*/ 153 h 199"/>
                    <a:gd name="T6" fmla="*/ 138 w 199"/>
                    <a:gd name="T7" fmla="*/ 176 h 199"/>
                    <a:gd name="T8" fmla="*/ 115 w 199"/>
                    <a:gd name="T9" fmla="*/ 199 h 199"/>
                    <a:gd name="T10" fmla="*/ 23 w 199"/>
                    <a:gd name="T11" fmla="*/ 199 h 199"/>
                    <a:gd name="T12" fmla="*/ 0 w 199"/>
                    <a:gd name="T13" fmla="*/ 176 h 199"/>
                    <a:gd name="T14" fmla="*/ 0 w 199"/>
                    <a:gd name="T15" fmla="*/ 84 h 199"/>
                    <a:gd name="T16" fmla="*/ 23 w 199"/>
                    <a:gd name="T17" fmla="*/ 61 h 199"/>
                    <a:gd name="T18" fmla="*/ 46 w 199"/>
                    <a:gd name="T19" fmla="*/ 84 h 199"/>
                    <a:gd name="T20" fmla="*/ 46 w 199"/>
                    <a:gd name="T21" fmla="*/ 120 h 199"/>
                    <a:gd name="T22" fmla="*/ 160 w 199"/>
                    <a:gd name="T23" fmla="*/ 6 h 199"/>
                    <a:gd name="T24" fmla="*/ 176 w 199"/>
                    <a:gd name="T25" fmla="*/ 0 h 199"/>
                    <a:gd name="T26" fmla="*/ 199 w 199"/>
                    <a:gd name="T27" fmla="*/ 23 h 199"/>
                    <a:gd name="T28" fmla="*/ 192 w 199"/>
                    <a:gd name="T29" fmla="*/ 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199">
                      <a:moveTo>
                        <a:pt x="192" y="39"/>
                      </a:moveTo>
                      <a:cubicBezTo>
                        <a:pt x="78" y="153"/>
                        <a:pt x="78" y="153"/>
                        <a:pt x="78" y="153"/>
                      </a:cubicBezTo>
                      <a:cubicBezTo>
                        <a:pt x="115" y="153"/>
                        <a:pt x="115" y="153"/>
                        <a:pt x="115" y="153"/>
                      </a:cubicBezTo>
                      <a:cubicBezTo>
                        <a:pt x="127" y="153"/>
                        <a:pt x="138" y="163"/>
                        <a:pt x="138" y="176"/>
                      </a:cubicBezTo>
                      <a:cubicBezTo>
                        <a:pt x="138" y="188"/>
                        <a:pt x="127" y="199"/>
                        <a:pt x="115" y="199"/>
                      </a:cubicBezTo>
                      <a:cubicBezTo>
                        <a:pt x="23" y="199"/>
                        <a:pt x="23" y="199"/>
                        <a:pt x="23" y="199"/>
                      </a:cubicBezTo>
                      <a:cubicBezTo>
                        <a:pt x="10" y="199"/>
                        <a:pt x="0" y="188"/>
                        <a:pt x="0" y="176"/>
                      </a:cubicBezTo>
                      <a:cubicBezTo>
                        <a:pt x="0" y="84"/>
                        <a:pt x="0" y="84"/>
                        <a:pt x="0" y="84"/>
                      </a:cubicBezTo>
                      <a:cubicBezTo>
                        <a:pt x="0" y="71"/>
                        <a:pt x="10" y="61"/>
                        <a:pt x="23" y="61"/>
                      </a:cubicBezTo>
                      <a:cubicBezTo>
                        <a:pt x="36" y="61"/>
                        <a:pt x="46" y="71"/>
                        <a:pt x="46" y="84"/>
                      </a:cubicBezTo>
                      <a:cubicBezTo>
                        <a:pt x="46" y="120"/>
                        <a:pt x="46" y="120"/>
                        <a:pt x="46" y="120"/>
                      </a:cubicBezTo>
                      <a:cubicBezTo>
                        <a:pt x="160" y="6"/>
                        <a:pt x="160" y="6"/>
                        <a:pt x="160" y="6"/>
                      </a:cubicBezTo>
                      <a:cubicBezTo>
                        <a:pt x="164" y="2"/>
                        <a:pt x="170" y="0"/>
                        <a:pt x="176" y="0"/>
                      </a:cubicBezTo>
                      <a:cubicBezTo>
                        <a:pt x="189" y="0"/>
                        <a:pt x="199" y="10"/>
                        <a:pt x="199" y="23"/>
                      </a:cubicBezTo>
                      <a:cubicBezTo>
                        <a:pt x="199" y="29"/>
                        <a:pt x="196" y="35"/>
                        <a:pt x="192" y="3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90" name="Freeform 35"/>
                <p:cNvSpPr>
                  <a:spLocks/>
                </p:cNvSpPr>
                <p:nvPr/>
              </p:nvSpPr>
              <p:spPr bwMode="gray">
                <a:xfrm flipV="1">
                  <a:off x="5661140" y="2493632"/>
                  <a:ext cx="113187" cy="113795"/>
                </a:xfrm>
                <a:custGeom>
                  <a:avLst/>
                  <a:gdLst>
                    <a:gd name="T0" fmla="*/ 192 w 199"/>
                    <a:gd name="T1" fmla="*/ 39 h 199"/>
                    <a:gd name="T2" fmla="*/ 78 w 199"/>
                    <a:gd name="T3" fmla="*/ 153 h 199"/>
                    <a:gd name="T4" fmla="*/ 115 w 199"/>
                    <a:gd name="T5" fmla="*/ 153 h 199"/>
                    <a:gd name="T6" fmla="*/ 138 w 199"/>
                    <a:gd name="T7" fmla="*/ 176 h 199"/>
                    <a:gd name="T8" fmla="*/ 115 w 199"/>
                    <a:gd name="T9" fmla="*/ 199 h 199"/>
                    <a:gd name="T10" fmla="*/ 23 w 199"/>
                    <a:gd name="T11" fmla="*/ 199 h 199"/>
                    <a:gd name="T12" fmla="*/ 0 w 199"/>
                    <a:gd name="T13" fmla="*/ 176 h 199"/>
                    <a:gd name="T14" fmla="*/ 0 w 199"/>
                    <a:gd name="T15" fmla="*/ 84 h 199"/>
                    <a:gd name="T16" fmla="*/ 23 w 199"/>
                    <a:gd name="T17" fmla="*/ 61 h 199"/>
                    <a:gd name="T18" fmla="*/ 46 w 199"/>
                    <a:gd name="T19" fmla="*/ 84 h 199"/>
                    <a:gd name="T20" fmla="*/ 46 w 199"/>
                    <a:gd name="T21" fmla="*/ 120 h 199"/>
                    <a:gd name="T22" fmla="*/ 160 w 199"/>
                    <a:gd name="T23" fmla="*/ 6 h 199"/>
                    <a:gd name="T24" fmla="*/ 176 w 199"/>
                    <a:gd name="T25" fmla="*/ 0 h 199"/>
                    <a:gd name="T26" fmla="*/ 199 w 199"/>
                    <a:gd name="T27" fmla="*/ 23 h 199"/>
                    <a:gd name="T28" fmla="*/ 192 w 199"/>
                    <a:gd name="T29" fmla="*/ 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199">
                      <a:moveTo>
                        <a:pt x="192" y="39"/>
                      </a:moveTo>
                      <a:cubicBezTo>
                        <a:pt x="78" y="153"/>
                        <a:pt x="78" y="153"/>
                        <a:pt x="78" y="153"/>
                      </a:cubicBezTo>
                      <a:cubicBezTo>
                        <a:pt x="115" y="153"/>
                        <a:pt x="115" y="153"/>
                        <a:pt x="115" y="153"/>
                      </a:cubicBezTo>
                      <a:cubicBezTo>
                        <a:pt x="127" y="153"/>
                        <a:pt x="138" y="163"/>
                        <a:pt x="138" y="176"/>
                      </a:cubicBezTo>
                      <a:cubicBezTo>
                        <a:pt x="138" y="188"/>
                        <a:pt x="127" y="199"/>
                        <a:pt x="115" y="199"/>
                      </a:cubicBezTo>
                      <a:cubicBezTo>
                        <a:pt x="23" y="199"/>
                        <a:pt x="23" y="199"/>
                        <a:pt x="23" y="199"/>
                      </a:cubicBezTo>
                      <a:cubicBezTo>
                        <a:pt x="10" y="199"/>
                        <a:pt x="0" y="188"/>
                        <a:pt x="0" y="176"/>
                      </a:cubicBezTo>
                      <a:cubicBezTo>
                        <a:pt x="0" y="84"/>
                        <a:pt x="0" y="84"/>
                        <a:pt x="0" y="84"/>
                      </a:cubicBezTo>
                      <a:cubicBezTo>
                        <a:pt x="0" y="71"/>
                        <a:pt x="10" y="61"/>
                        <a:pt x="23" y="61"/>
                      </a:cubicBezTo>
                      <a:cubicBezTo>
                        <a:pt x="36" y="61"/>
                        <a:pt x="46" y="71"/>
                        <a:pt x="46" y="84"/>
                      </a:cubicBezTo>
                      <a:cubicBezTo>
                        <a:pt x="46" y="120"/>
                        <a:pt x="46" y="120"/>
                        <a:pt x="46" y="120"/>
                      </a:cubicBezTo>
                      <a:cubicBezTo>
                        <a:pt x="160" y="6"/>
                        <a:pt x="160" y="6"/>
                        <a:pt x="160" y="6"/>
                      </a:cubicBezTo>
                      <a:cubicBezTo>
                        <a:pt x="164" y="2"/>
                        <a:pt x="170" y="0"/>
                        <a:pt x="176" y="0"/>
                      </a:cubicBezTo>
                      <a:cubicBezTo>
                        <a:pt x="189" y="0"/>
                        <a:pt x="199" y="10"/>
                        <a:pt x="199" y="23"/>
                      </a:cubicBezTo>
                      <a:cubicBezTo>
                        <a:pt x="199" y="29"/>
                        <a:pt x="196" y="35"/>
                        <a:pt x="192" y="3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91" name="Freeform 35"/>
                <p:cNvSpPr>
                  <a:spLocks/>
                </p:cNvSpPr>
                <p:nvPr/>
              </p:nvSpPr>
              <p:spPr bwMode="gray">
                <a:xfrm rot="2700000">
                  <a:off x="5838947" y="2159852"/>
                  <a:ext cx="113187" cy="113795"/>
                </a:xfrm>
                <a:custGeom>
                  <a:avLst/>
                  <a:gdLst>
                    <a:gd name="T0" fmla="*/ 192 w 199"/>
                    <a:gd name="T1" fmla="*/ 39 h 199"/>
                    <a:gd name="T2" fmla="*/ 78 w 199"/>
                    <a:gd name="T3" fmla="*/ 153 h 199"/>
                    <a:gd name="T4" fmla="*/ 115 w 199"/>
                    <a:gd name="T5" fmla="*/ 153 h 199"/>
                    <a:gd name="T6" fmla="*/ 138 w 199"/>
                    <a:gd name="T7" fmla="*/ 176 h 199"/>
                    <a:gd name="T8" fmla="*/ 115 w 199"/>
                    <a:gd name="T9" fmla="*/ 199 h 199"/>
                    <a:gd name="T10" fmla="*/ 23 w 199"/>
                    <a:gd name="T11" fmla="*/ 199 h 199"/>
                    <a:gd name="T12" fmla="*/ 0 w 199"/>
                    <a:gd name="T13" fmla="*/ 176 h 199"/>
                    <a:gd name="T14" fmla="*/ 0 w 199"/>
                    <a:gd name="T15" fmla="*/ 84 h 199"/>
                    <a:gd name="T16" fmla="*/ 23 w 199"/>
                    <a:gd name="T17" fmla="*/ 61 h 199"/>
                    <a:gd name="T18" fmla="*/ 46 w 199"/>
                    <a:gd name="T19" fmla="*/ 84 h 199"/>
                    <a:gd name="T20" fmla="*/ 46 w 199"/>
                    <a:gd name="T21" fmla="*/ 120 h 199"/>
                    <a:gd name="T22" fmla="*/ 160 w 199"/>
                    <a:gd name="T23" fmla="*/ 6 h 199"/>
                    <a:gd name="T24" fmla="*/ 176 w 199"/>
                    <a:gd name="T25" fmla="*/ 0 h 199"/>
                    <a:gd name="T26" fmla="*/ 199 w 199"/>
                    <a:gd name="T27" fmla="*/ 23 h 199"/>
                    <a:gd name="T28" fmla="*/ 192 w 199"/>
                    <a:gd name="T29" fmla="*/ 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199">
                      <a:moveTo>
                        <a:pt x="192" y="39"/>
                      </a:moveTo>
                      <a:cubicBezTo>
                        <a:pt x="78" y="153"/>
                        <a:pt x="78" y="153"/>
                        <a:pt x="78" y="153"/>
                      </a:cubicBezTo>
                      <a:cubicBezTo>
                        <a:pt x="115" y="153"/>
                        <a:pt x="115" y="153"/>
                        <a:pt x="115" y="153"/>
                      </a:cubicBezTo>
                      <a:cubicBezTo>
                        <a:pt x="127" y="153"/>
                        <a:pt x="138" y="163"/>
                        <a:pt x="138" y="176"/>
                      </a:cubicBezTo>
                      <a:cubicBezTo>
                        <a:pt x="138" y="188"/>
                        <a:pt x="127" y="199"/>
                        <a:pt x="115" y="199"/>
                      </a:cubicBezTo>
                      <a:cubicBezTo>
                        <a:pt x="23" y="199"/>
                        <a:pt x="23" y="199"/>
                        <a:pt x="23" y="199"/>
                      </a:cubicBezTo>
                      <a:cubicBezTo>
                        <a:pt x="10" y="199"/>
                        <a:pt x="0" y="188"/>
                        <a:pt x="0" y="176"/>
                      </a:cubicBezTo>
                      <a:cubicBezTo>
                        <a:pt x="0" y="84"/>
                        <a:pt x="0" y="84"/>
                        <a:pt x="0" y="84"/>
                      </a:cubicBezTo>
                      <a:cubicBezTo>
                        <a:pt x="0" y="71"/>
                        <a:pt x="10" y="61"/>
                        <a:pt x="23" y="61"/>
                      </a:cubicBezTo>
                      <a:cubicBezTo>
                        <a:pt x="36" y="61"/>
                        <a:pt x="46" y="71"/>
                        <a:pt x="46" y="84"/>
                      </a:cubicBezTo>
                      <a:cubicBezTo>
                        <a:pt x="46" y="120"/>
                        <a:pt x="46" y="120"/>
                        <a:pt x="46" y="120"/>
                      </a:cubicBezTo>
                      <a:cubicBezTo>
                        <a:pt x="160" y="6"/>
                        <a:pt x="160" y="6"/>
                        <a:pt x="160" y="6"/>
                      </a:cubicBezTo>
                      <a:cubicBezTo>
                        <a:pt x="164" y="2"/>
                        <a:pt x="170" y="0"/>
                        <a:pt x="176" y="0"/>
                      </a:cubicBezTo>
                      <a:cubicBezTo>
                        <a:pt x="189" y="0"/>
                        <a:pt x="199" y="10"/>
                        <a:pt x="199" y="23"/>
                      </a:cubicBezTo>
                      <a:cubicBezTo>
                        <a:pt x="199" y="29"/>
                        <a:pt x="196" y="35"/>
                        <a:pt x="192" y="3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grpSp>
          <p:nvGrpSpPr>
            <p:cNvPr id="65" name="Group 64"/>
            <p:cNvGrpSpPr/>
            <p:nvPr/>
          </p:nvGrpSpPr>
          <p:grpSpPr>
            <a:xfrm>
              <a:off x="6610738" y="1752601"/>
              <a:ext cx="1948154" cy="1861816"/>
              <a:chOff x="6726759" y="1402183"/>
              <a:chExt cx="2005200" cy="1916334"/>
            </a:xfrm>
          </p:grpSpPr>
          <p:grpSp>
            <p:nvGrpSpPr>
              <p:cNvPr id="66" name="Group 65"/>
              <p:cNvGrpSpPr/>
              <p:nvPr/>
            </p:nvGrpSpPr>
            <p:grpSpPr>
              <a:xfrm>
                <a:off x="6726759" y="1402183"/>
                <a:ext cx="2005200" cy="1916334"/>
                <a:chOff x="6726759" y="1402183"/>
                <a:chExt cx="2005200" cy="1916334"/>
              </a:xfrm>
            </p:grpSpPr>
            <p:grpSp>
              <p:nvGrpSpPr>
                <p:cNvPr id="79" name="Group 78"/>
                <p:cNvGrpSpPr/>
                <p:nvPr/>
              </p:nvGrpSpPr>
              <p:grpSpPr>
                <a:xfrm>
                  <a:off x="6726759" y="1402183"/>
                  <a:ext cx="2005200" cy="1916334"/>
                  <a:chOff x="6726759" y="1537476"/>
                  <a:chExt cx="2005200" cy="1916334"/>
                </a:xfrm>
              </p:grpSpPr>
              <p:sp>
                <p:nvSpPr>
                  <p:cNvPr id="81" name="Ellipse 33"/>
                  <p:cNvSpPr/>
                  <p:nvPr/>
                </p:nvSpPr>
                <p:spPr bwMode="gray">
                  <a:xfrm>
                    <a:off x="6940986" y="1537476"/>
                    <a:ext cx="1576746" cy="1576746"/>
                  </a:xfrm>
                  <a:prstGeom prst="ellipse">
                    <a:avLst/>
                  </a:prstGeom>
                  <a:solidFill>
                    <a:schemeClr val="tx2">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black"/>
                      </a:solidFill>
                    </a:endParaRPr>
                  </a:p>
                </p:txBody>
              </p:sp>
              <p:sp>
                <p:nvSpPr>
                  <p:cNvPr id="82" name="Textfeld 38" descr="&#10;&#10;&#10;&#10;&#10;&#10;&#10;&#10;&#10;&#10;&#10;&#10;&#10;&#10;&#10;&#10;&#10;&#10;&#10;&#10;&#10;&#10;&#10;&#10;&#10;&#10;&#10;&#10;&#10;&#10;&#10;&#10;&#10;&#10;&#10;&#10;&#10;&#10;&#10;&#10;&#10;&#10;&#10;&#10;&#10;&#10;&#10;&#10;&#10;&#10;&#10;&#10;&#10;&#10;&#10;&#10;&#10;&#10;&#10;&#10;&#10;&#10;&#10;PresentationLoad.com"/>
                  <p:cNvSpPr txBox="1"/>
                  <p:nvPr/>
                </p:nvSpPr>
                <p:spPr bwMode="gray">
                  <a:xfrm>
                    <a:off x="6726759" y="3179730"/>
                    <a:ext cx="2005200" cy="274080"/>
                  </a:xfrm>
                  <a:prstGeom prst="rect">
                    <a:avLst/>
                  </a:prstGeom>
                  <a:noFill/>
                </p:spPr>
                <p:txBody>
                  <a:bodyPr wrap="square" lIns="68637" tIns="34318" rIns="68637" bIns="34318" rtlCol="0">
                    <a:spAutoFit/>
                  </a:bodyPr>
                  <a:lstStyle/>
                  <a:p>
                    <a:pPr algn="ctr" defTabSz="601827">
                      <a:lnSpc>
                        <a:spcPct val="80000"/>
                      </a:lnSpc>
                      <a:spcAft>
                        <a:spcPts val="751"/>
                      </a:spcAft>
                    </a:pPr>
                    <a:r>
                      <a:rPr lang="en-US" sz="1600" b="1" dirty="0">
                        <a:solidFill>
                          <a:schemeClr val="accent3">
                            <a:lumMod val="40000"/>
                            <a:lumOff val="60000"/>
                          </a:schemeClr>
                        </a:solidFill>
                        <a:latin typeface="+mj-lt"/>
                      </a:rPr>
                      <a:t>Alliances</a:t>
                    </a:r>
                  </a:p>
                </p:txBody>
              </p:sp>
            </p:grpSp>
            <p:sp>
              <p:nvSpPr>
                <p:cNvPr id="80" name="Oval 79"/>
                <p:cNvSpPr/>
                <p:nvPr/>
              </p:nvSpPr>
              <p:spPr>
                <a:xfrm>
                  <a:off x="7114129" y="1575326"/>
                  <a:ext cx="1230461" cy="123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solidFill>
                      <a:prstClr val="white"/>
                    </a:solidFill>
                  </a:endParaRPr>
                </a:p>
              </p:txBody>
            </p:sp>
          </p:grpSp>
          <p:grpSp>
            <p:nvGrpSpPr>
              <p:cNvPr id="67" name="Group 66"/>
              <p:cNvGrpSpPr/>
              <p:nvPr/>
            </p:nvGrpSpPr>
            <p:grpSpPr>
              <a:xfrm>
                <a:off x="7217150" y="1715398"/>
                <a:ext cx="1024418" cy="773268"/>
                <a:chOff x="7222780" y="1691122"/>
                <a:chExt cx="1024418" cy="773268"/>
              </a:xfrm>
            </p:grpSpPr>
            <p:grpSp>
              <p:nvGrpSpPr>
                <p:cNvPr id="68" name="Gruppieren 202"/>
                <p:cNvGrpSpPr>
                  <a:grpSpLocks noChangeAspect="1"/>
                </p:cNvGrpSpPr>
                <p:nvPr/>
              </p:nvGrpSpPr>
              <p:grpSpPr bwMode="gray">
                <a:xfrm>
                  <a:off x="7514444" y="1691122"/>
                  <a:ext cx="441091" cy="334713"/>
                  <a:chOff x="7099284" y="4598282"/>
                  <a:chExt cx="551364" cy="418391"/>
                </a:xfrm>
              </p:grpSpPr>
              <p:grpSp>
                <p:nvGrpSpPr>
                  <p:cNvPr id="75" name="Gruppieren 203"/>
                  <p:cNvGrpSpPr/>
                  <p:nvPr/>
                </p:nvGrpSpPr>
                <p:grpSpPr bwMode="gray">
                  <a:xfrm>
                    <a:off x="7099284" y="4598282"/>
                    <a:ext cx="551364" cy="413524"/>
                    <a:chOff x="7099284" y="4598282"/>
                    <a:chExt cx="551364" cy="413524"/>
                  </a:xfrm>
                </p:grpSpPr>
                <p:sp>
                  <p:nvSpPr>
                    <p:cNvPr id="77" name="Freeform 31"/>
                    <p:cNvSpPr>
                      <a:spLocks/>
                    </p:cNvSpPr>
                    <p:nvPr/>
                  </p:nvSpPr>
                  <p:spPr bwMode="gray">
                    <a:xfrm>
                      <a:off x="7099284" y="4598282"/>
                      <a:ext cx="447578" cy="413524"/>
                    </a:xfrm>
                    <a:custGeom>
                      <a:avLst/>
                      <a:gdLst>
                        <a:gd name="T0" fmla="*/ 24 w 369"/>
                        <a:gd name="T1" fmla="*/ 201 h 341"/>
                        <a:gd name="T2" fmla="*/ 3 w 369"/>
                        <a:gd name="T3" fmla="*/ 193 h 341"/>
                        <a:gd name="T4" fmla="*/ 0 w 369"/>
                        <a:gd name="T5" fmla="*/ 188 h 341"/>
                        <a:gd name="T6" fmla="*/ 0 w 369"/>
                        <a:gd name="T7" fmla="*/ 29 h 341"/>
                        <a:gd name="T8" fmla="*/ 42 w 369"/>
                        <a:gd name="T9" fmla="*/ 44 h 341"/>
                        <a:gd name="T10" fmla="*/ 94 w 369"/>
                        <a:gd name="T11" fmla="*/ 39 h 341"/>
                        <a:gd name="T12" fmla="*/ 157 w 369"/>
                        <a:gd name="T13" fmla="*/ 8 h 341"/>
                        <a:gd name="T14" fmla="*/ 212 w 369"/>
                        <a:gd name="T15" fmla="*/ 21 h 341"/>
                        <a:gd name="T16" fmla="*/ 180 w 369"/>
                        <a:gd name="T17" fmla="*/ 40 h 341"/>
                        <a:gd name="T18" fmla="*/ 147 w 369"/>
                        <a:gd name="T19" fmla="*/ 62 h 341"/>
                        <a:gd name="T20" fmla="*/ 133 w 369"/>
                        <a:gd name="T21" fmla="*/ 111 h 341"/>
                        <a:gd name="T22" fmla="*/ 171 w 369"/>
                        <a:gd name="T23" fmla="*/ 143 h 341"/>
                        <a:gd name="T24" fmla="*/ 196 w 369"/>
                        <a:gd name="T25" fmla="*/ 138 h 341"/>
                        <a:gd name="T26" fmla="*/ 238 w 369"/>
                        <a:gd name="T27" fmla="*/ 119 h 341"/>
                        <a:gd name="T28" fmla="*/ 276 w 369"/>
                        <a:gd name="T29" fmla="*/ 125 h 341"/>
                        <a:gd name="T30" fmla="*/ 358 w 369"/>
                        <a:gd name="T31" fmla="*/ 211 h 341"/>
                        <a:gd name="T32" fmla="*/ 358 w 369"/>
                        <a:gd name="T33" fmla="*/ 244 h 341"/>
                        <a:gd name="T34" fmla="*/ 332 w 369"/>
                        <a:gd name="T35" fmla="*/ 242 h 341"/>
                        <a:gd name="T36" fmla="*/ 306 w 369"/>
                        <a:gd name="T37" fmla="*/ 216 h 341"/>
                        <a:gd name="T38" fmla="*/ 298 w 369"/>
                        <a:gd name="T39" fmla="*/ 210 h 341"/>
                        <a:gd name="T40" fmla="*/ 297 w 369"/>
                        <a:gd name="T41" fmla="*/ 211 h 341"/>
                        <a:gd name="T42" fmla="*/ 302 w 369"/>
                        <a:gd name="T43" fmla="*/ 220 h 341"/>
                        <a:gd name="T44" fmla="*/ 324 w 369"/>
                        <a:gd name="T45" fmla="*/ 244 h 341"/>
                        <a:gd name="T46" fmla="*/ 332 w 369"/>
                        <a:gd name="T47" fmla="*/ 258 h 341"/>
                        <a:gd name="T48" fmla="*/ 323 w 369"/>
                        <a:gd name="T49" fmla="*/ 280 h 341"/>
                        <a:gd name="T50" fmla="*/ 297 w 369"/>
                        <a:gd name="T51" fmla="*/ 276 h 341"/>
                        <a:gd name="T52" fmla="*/ 272 w 369"/>
                        <a:gd name="T53" fmla="*/ 250 h 341"/>
                        <a:gd name="T54" fmla="*/ 259 w 369"/>
                        <a:gd name="T55" fmla="*/ 238 h 341"/>
                        <a:gd name="T56" fmla="*/ 257 w 369"/>
                        <a:gd name="T57" fmla="*/ 240 h 341"/>
                        <a:gd name="T58" fmla="*/ 264 w 369"/>
                        <a:gd name="T59" fmla="*/ 249 h 341"/>
                        <a:gd name="T60" fmla="*/ 289 w 369"/>
                        <a:gd name="T61" fmla="*/ 278 h 341"/>
                        <a:gd name="T62" fmla="*/ 290 w 369"/>
                        <a:gd name="T63" fmla="*/ 302 h 341"/>
                        <a:gd name="T64" fmla="*/ 269 w 369"/>
                        <a:gd name="T65" fmla="*/ 310 h 341"/>
                        <a:gd name="T66" fmla="*/ 258 w 369"/>
                        <a:gd name="T67" fmla="*/ 303 h 341"/>
                        <a:gd name="T68" fmla="*/ 232 w 369"/>
                        <a:gd name="T69" fmla="*/ 276 h 341"/>
                        <a:gd name="T70" fmla="*/ 223 w 369"/>
                        <a:gd name="T71" fmla="*/ 268 h 341"/>
                        <a:gd name="T72" fmla="*/ 221 w 369"/>
                        <a:gd name="T73" fmla="*/ 270 h 341"/>
                        <a:gd name="T74" fmla="*/ 225 w 369"/>
                        <a:gd name="T75" fmla="*/ 277 h 341"/>
                        <a:gd name="T76" fmla="*/ 246 w 369"/>
                        <a:gd name="T77" fmla="*/ 300 h 341"/>
                        <a:gd name="T78" fmla="*/ 252 w 369"/>
                        <a:gd name="T79" fmla="*/ 323 h 341"/>
                        <a:gd name="T80" fmla="*/ 222 w 369"/>
                        <a:gd name="T81" fmla="*/ 332 h 341"/>
                        <a:gd name="T82" fmla="*/ 208 w 369"/>
                        <a:gd name="T83" fmla="*/ 309 h 341"/>
                        <a:gd name="T84" fmla="*/ 183 w 369"/>
                        <a:gd name="T85" fmla="*/ 268 h 341"/>
                        <a:gd name="T86" fmla="*/ 174 w 369"/>
                        <a:gd name="T87" fmla="*/ 259 h 341"/>
                        <a:gd name="T88" fmla="*/ 152 w 369"/>
                        <a:gd name="T89" fmla="*/ 234 h 341"/>
                        <a:gd name="T90" fmla="*/ 144 w 369"/>
                        <a:gd name="T91" fmla="*/ 226 h 341"/>
                        <a:gd name="T92" fmla="*/ 122 w 369"/>
                        <a:gd name="T93" fmla="*/ 202 h 341"/>
                        <a:gd name="T94" fmla="*/ 115 w 369"/>
                        <a:gd name="T95" fmla="*/ 195 h 341"/>
                        <a:gd name="T96" fmla="*/ 74 w 369"/>
                        <a:gd name="T97" fmla="*/ 166 h 341"/>
                        <a:gd name="T98" fmla="*/ 28 w 369"/>
                        <a:gd name="T99" fmla="*/ 194 h 341"/>
                        <a:gd name="T100" fmla="*/ 24 w 369"/>
                        <a:gd name="T101" fmla="*/ 20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41">
                          <a:moveTo>
                            <a:pt x="24" y="201"/>
                          </a:moveTo>
                          <a:cubicBezTo>
                            <a:pt x="17" y="199"/>
                            <a:pt x="10" y="196"/>
                            <a:pt x="3" y="193"/>
                          </a:cubicBezTo>
                          <a:cubicBezTo>
                            <a:pt x="2" y="193"/>
                            <a:pt x="0" y="190"/>
                            <a:pt x="0" y="188"/>
                          </a:cubicBezTo>
                          <a:cubicBezTo>
                            <a:pt x="0" y="136"/>
                            <a:pt x="0" y="83"/>
                            <a:pt x="0" y="29"/>
                          </a:cubicBezTo>
                          <a:cubicBezTo>
                            <a:pt x="14" y="34"/>
                            <a:pt x="28" y="39"/>
                            <a:pt x="42" y="44"/>
                          </a:cubicBezTo>
                          <a:cubicBezTo>
                            <a:pt x="60" y="52"/>
                            <a:pt x="77" y="50"/>
                            <a:pt x="94" y="39"/>
                          </a:cubicBezTo>
                          <a:cubicBezTo>
                            <a:pt x="114" y="27"/>
                            <a:pt x="135" y="16"/>
                            <a:pt x="157" y="8"/>
                          </a:cubicBezTo>
                          <a:cubicBezTo>
                            <a:pt x="177" y="0"/>
                            <a:pt x="195" y="6"/>
                            <a:pt x="212" y="21"/>
                          </a:cubicBezTo>
                          <a:cubicBezTo>
                            <a:pt x="201" y="28"/>
                            <a:pt x="190" y="34"/>
                            <a:pt x="180" y="40"/>
                          </a:cubicBezTo>
                          <a:cubicBezTo>
                            <a:pt x="169" y="47"/>
                            <a:pt x="157" y="54"/>
                            <a:pt x="147" y="62"/>
                          </a:cubicBezTo>
                          <a:cubicBezTo>
                            <a:pt x="132" y="75"/>
                            <a:pt x="128" y="92"/>
                            <a:pt x="133" y="111"/>
                          </a:cubicBezTo>
                          <a:cubicBezTo>
                            <a:pt x="138" y="130"/>
                            <a:pt x="151" y="142"/>
                            <a:pt x="171" y="143"/>
                          </a:cubicBezTo>
                          <a:cubicBezTo>
                            <a:pt x="179" y="144"/>
                            <a:pt x="188" y="141"/>
                            <a:pt x="196" y="138"/>
                          </a:cubicBezTo>
                          <a:cubicBezTo>
                            <a:pt x="210" y="132"/>
                            <a:pt x="224" y="125"/>
                            <a:pt x="238" y="119"/>
                          </a:cubicBezTo>
                          <a:cubicBezTo>
                            <a:pt x="254" y="111"/>
                            <a:pt x="264" y="113"/>
                            <a:pt x="276" y="125"/>
                          </a:cubicBezTo>
                          <a:cubicBezTo>
                            <a:pt x="304" y="154"/>
                            <a:pt x="331" y="182"/>
                            <a:pt x="358" y="211"/>
                          </a:cubicBezTo>
                          <a:cubicBezTo>
                            <a:pt x="369" y="222"/>
                            <a:pt x="369" y="236"/>
                            <a:pt x="358" y="244"/>
                          </a:cubicBezTo>
                          <a:cubicBezTo>
                            <a:pt x="350" y="250"/>
                            <a:pt x="341" y="250"/>
                            <a:pt x="332" y="242"/>
                          </a:cubicBezTo>
                          <a:cubicBezTo>
                            <a:pt x="323" y="233"/>
                            <a:pt x="315" y="224"/>
                            <a:pt x="306" y="216"/>
                          </a:cubicBezTo>
                          <a:cubicBezTo>
                            <a:pt x="304" y="214"/>
                            <a:pt x="301" y="212"/>
                            <a:pt x="298" y="210"/>
                          </a:cubicBezTo>
                          <a:cubicBezTo>
                            <a:pt x="298" y="210"/>
                            <a:pt x="297" y="211"/>
                            <a:pt x="297" y="211"/>
                          </a:cubicBezTo>
                          <a:cubicBezTo>
                            <a:pt x="298" y="214"/>
                            <a:pt x="300" y="217"/>
                            <a:pt x="302" y="220"/>
                          </a:cubicBezTo>
                          <a:cubicBezTo>
                            <a:pt x="309" y="228"/>
                            <a:pt x="317" y="236"/>
                            <a:pt x="324" y="244"/>
                          </a:cubicBezTo>
                          <a:cubicBezTo>
                            <a:pt x="327" y="248"/>
                            <a:pt x="330" y="253"/>
                            <a:pt x="332" y="258"/>
                          </a:cubicBezTo>
                          <a:cubicBezTo>
                            <a:pt x="334" y="266"/>
                            <a:pt x="330" y="275"/>
                            <a:pt x="323" y="280"/>
                          </a:cubicBezTo>
                          <a:cubicBezTo>
                            <a:pt x="315" y="285"/>
                            <a:pt x="305" y="283"/>
                            <a:pt x="297" y="276"/>
                          </a:cubicBezTo>
                          <a:cubicBezTo>
                            <a:pt x="289" y="267"/>
                            <a:pt x="281" y="258"/>
                            <a:pt x="272" y="250"/>
                          </a:cubicBezTo>
                          <a:cubicBezTo>
                            <a:pt x="268" y="246"/>
                            <a:pt x="264" y="242"/>
                            <a:pt x="259" y="238"/>
                          </a:cubicBezTo>
                          <a:cubicBezTo>
                            <a:pt x="259" y="238"/>
                            <a:pt x="258" y="239"/>
                            <a:pt x="257" y="240"/>
                          </a:cubicBezTo>
                          <a:cubicBezTo>
                            <a:pt x="259" y="243"/>
                            <a:pt x="261" y="246"/>
                            <a:pt x="264" y="249"/>
                          </a:cubicBezTo>
                          <a:cubicBezTo>
                            <a:pt x="272" y="259"/>
                            <a:pt x="281" y="268"/>
                            <a:pt x="289" y="278"/>
                          </a:cubicBezTo>
                          <a:cubicBezTo>
                            <a:pt x="295" y="286"/>
                            <a:pt x="295" y="295"/>
                            <a:pt x="290" y="302"/>
                          </a:cubicBezTo>
                          <a:cubicBezTo>
                            <a:pt x="284" y="310"/>
                            <a:pt x="277" y="312"/>
                            <a:pt x="269" y="310"/>
                          </a:cubicBezTo>
                          <a:cubicBezTo>
                            <a:pt x="265" y="309"/>
                            <a:pt x="261" y="306"/>
                            <a:pt x="258" y="303"/>
                          </a:cubicBezTo>
                          <a:cubicBezTo>
                            <a:pt x="249" y="294"/>
                            <a:pt x="241" y="285"/>
                            <a:pt x="232" y="276"/>
                          </a:cubicBezTo>
                          <a:cubicBezTo>
                            <a:pt x="229" y="273"/>
                            <a:pt x="226" y="271"/>
                            <a:pt x="223" y="268"/>
                          </a:cubicBezTo>
                          <a:cubicBezTo>
                            <a:pt x="222" y="269"/>
                            <a:pt x="221" y="269"/>
                            <a:pt x="221" y="270"/>
                          </a:cubicBezTo>
                          <a:cubicBezTo>
                            <a:pt x="222" y="272"/>
                            <a:pt x="223" y="275"/>
                            <a:pt x="225" y="277"/>
                          </a:cubicBezTo>
                          <a:cubicBezTo>
                            <a:pt x="232" y="285"/>
                            <a:pt x="239" y="292"/>
                            <a:pt x="246" y="300"/>
                          </a:cubicBezTo>
                          <a:cubicBezTo>
                            <a:pt x="252" y="306"/>
                            <a:pt x="254" y="314"/>
                            <a:pt x="252" y="323"/>
                          </a:cubicBezTo>
                          <a:cubicBezTo>
                            <a:pt x="248" y="336"/>
                            <a:pt x="232" y="341"/>
                            <a:pt x="222" y="332"/>
                          </a:cubicBezTo>
                          <a:cubicBezTo>
                            <a:pt x="214" y="327"/>
                            <a:pt x="208" y="320"/>
                            <a:pt x="208" y="309"/>
                          </a:cubicBezTo>
                          <a:cubicBezTo>
                            <a:pt x="209" y="290"/>
                            <a:pt x="199" y="277"/>
                            <a:pt x="183" y="268"/>
                          </a:cubicBezTo>
                          <a:cubicBezTo>
                            <a:pt x="179" y="266"/>
                            <a:pt x="176" y="262"/>
                            <a:pt x="174" y="259"/>
                          </a:cubicBezTo>
                          <a:cubicBezTo>
                            <a:pt x="170" y="248"/>
                            <a:pt x="163" y="240"/>
                            <a:pt x="152" y="234"/>
                          </a:cubicBezTo>
                          <a:cubicBezTo>
                            <a:pt x="149" y="232"/>
                            <a:pt x="146" y="229"/>
                            <a:pt x="144" y="226"/>
                          </a:cubicBezTo>
                          <a:cubicBezTo>
                            <a:pt x="140" y="215"/>
                            <a:pt x="133" y="208"/>
                            <a:pt x="122" y="202"/>
                          </a:cubicBezTo>
                          <a:cubicBezTo>
                            <a:pt x="120" y="201"/>
                            <a:pt x="117" y="198"/>
                            <a:pt x="115" y="195"/>
                          </a:cubicBezTo>
                          <a:cubicBezTo>
                            <a:pt x="108" y="177"/>
                            <a:pt x="94" y="167"/>
                            <a:pt x="74" y="166"/>
                          </a:cubicBezTo>
                          <a:cubicBezTo>
                            <a:pt x="54" y="166"/>
                            <a:pt x="38" y="175"/>
                            <a:pt x="28" y="194"/>
                          </a:cubicBezTo>
                          <a:cubicBezTo>
                            <a:pt x="27" y="196"/>
                            <a:pt x="26" y="198"/>
                            <a:pt x="24" y="20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78" name="Freeform 32"/>
                    <p:cNvSpPr>
                      <a:spLocks/>
                    </p:cNvSpPr>
                    <p:nvPr/>
                  </p:nvSpPr>
                  <p:spPr bwMode="gray">
                    <a:xfrm>
                      <a:off x="7276044" y="4598285"/>
                      <a:ext cx="374604" cy="240006"/>
                    </a:xfrm>
                    <a:custGeom>
                      <a:avLst/>
                      <a:gdLst>
                        <a:gd name="T0" fmla="*/ 310 w 310"/>
                        <a:gd name="T1" fmla="*/ 45 h 198"/>
                        <a:gd name="T2" fmla="*/ 310 w 310"/>
                        <a:gd name="T3" fmla="*/ 68 h 198"/>
                        <a:gd name="T4" fmla="*/ 310 w 310"/>
                        <a:gd name="T5" fmla="*/ 180 h 198"/>
                        <a:gd name="T6" fmla="*/ 302 w 310"/>
                        <a:gd name="T7" fmla="*/ 190 h 198"/>
                        <a:gd name="T8" fmla="*/ 263 w 310"/>
                        <a:gd name="T9" fmla="*/ 196 h 198"/>
                        <a:gd name="T10" fmla="*/ 232 w 310"/>
                        <a:gd name="T11" fmla="*/ 185 h 198"/>
                        <a:gd name="T12" fmla="*/ 144 w 310"/>
                        <a:gd name="T13" fmla="*/ 94 h 198"/>
                        <a:gd name="T14" fmla="*/ 104 w 310"/>
                        <a:gd name="T15" fmla="*/ 88 h 198"/>
                        <a:gd name="T16" fmla="*/ 45 w 310"/>
                        <a:gd name="T17" fmla="*/ 119 h 198"/>
                        <a:gd name="T18" fmla="*/ 8 w 310"/>
                        <a:gd name="T19" fmla="*/ 110 h 198"/>
                        <a:gd name="T20" fmla="*/ 20 w 310"/>
                        <a:gd name="T21" fmla="*/ 72 h 198"/>
                        <a:gd name="T22" fmla="*/ 123 w 310"/>
                        <a:gd name="T23" fmla="*/ 11 h 198"/>
                        <a:gd name="T24" fmla="*/ 171 w 310"/>
                        <a:gd name="T25" fmla="*/ 14 h 198"/>
                        <a:gd name="T26" fmla="*/ 214 w 310"/>
                        <a:gd name="T27" fmla="*/ 52 h 198"/>
                        <a:gd name="T28" fmla="*/ 244 w 310"/>
                        <a:gd name="T29" fmla="*/ 60 h 198"/>
                        <a:gd name="T30" fmla="*/ 310 w 310"/>
                        <a:gd name="T31"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98">
                          <a:moveTo>
                            <a:pt x="310" y="45"/>
                          </a:moveTo>
                          <a:cubicBezTo>
                            <a:pt x="310" y="53"/>
                            <a:pt x="310" y="60"/>
                            <a:pt x="310" y="68"/>
                          </a:cubicBezTo>
                          <a:cubicBezTo>
                            <a:pt x="310" y="105"/>
                            <a:pt x="310" y="142"/>
                            <a:pt x="310" y="180"/>
                          </a:cubicBezTo>
                          <a:cubicBezTo>
                            <a:pt x="310" y="186"/>
                            <a:pt x="309" y="189"/>
                            <a:pt x="302" y="190"/>
                          </a:cubicBezTo>
                          <a:cubicBezTo>
                            <a:pt x="289" y="191"/>
                            <a:pt x="276" y="194"/>
                            <a:pt x="263" y="196"/>
                          </a:cubicBezTo>
                          <a:cubicBezTo>
                            <a:pt x="251" y="198"/>
                            <a:pt x="241" y="194"/>
                            <a:pt x="232" y="185"/>
                          </a:cubicBezTo>
                          <a:cubicBezTo>
                            <a:pt x="203" y="154"/>
                            <a:pt x="173" y="124"/>
                            <a:pt x="144" y="94"/>
                          </a:cubicBezTo>
                          <a:cubicBezTo>
                            <a:pt x="131" y="81"/>
                            <a:pt x="121" y="79"/>
                            <a:pt x="104" y="88"/>
                          </a:cubicBezTo>
                          <a:cubicBezTo>
                            <a:pt x="84" y="98"/>
                            <a:pt x="65" y="109"/>
                            <a:pt x="45" y="119"/>
                          </a:cubicBezTo>
                          <a:cubicBezTo>
                            <a:pt x="30" y="127"/>
                            <a:pt x="15" y="124"/>
                            <a:pt x="8" y="110"/>
                          </a:cubicBezTo>
                          <a:cubicBezTo>
                            <a:pt x="0" y="96"/>
                            <a:pt x="5" y="81"/>
                            <a:pt x="20" y="72"/>
                          </a:cubicBezTo>
                          <a:cubicBezTo>
                            <a:pt x="54" y="52"/>
                            <a:pt x="89" y="32"/>
                            <a:pt x="123" y="11"/>
                          </a:cubicBezTo>
                          <a:cubicBezTo>
                            <a:pt x="140" y="1"/>
                            <a:pt x="155" y="0"/>
                            <a:pt x="171" y="14"/>
                          </a:cubicBezTo>
                          <a:cubicBezTo>
                            <a:pt x="185" y="27"/>
                            <a:pt x="200" y="39"/>
                            <a:pt x="214" y="52"/>
                          </a:cubicBezTo>
                          <a:cubicBezTo>
                            <a:pt x="223" y="60"/>
                            <a:pt x="232" y="63"/>
                            <a:pt x="244" y="60"/>
                          </a:cubicBezTo>
                          <a:cubicBezTo>
                            <a:pt x="265" y="55"/>
                            <a:pt x="287" y="50"/>
                            <a:pt x="310" y="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sp>
                <p:nvSpPr>
                  <p:cNvPr id="76" name="Freeform 33"/>
                  <p:cNvSpPr>
                    <a:spLocks/>
                  </p:cNvSpPr>
                  <p:nvPr/>
                </p:nvSpPr>
                <p:spPr bwMode="gray">
                  <a:xfrm>
                    <a:off x="7146312" y="4820452"/>
                    <a:ext cx="183248" cy="196221"/>
                  </a:xfrm>
                  <a:custGeom>
                    <a:avLst/>
                    <a:gdLst>
                      <a:gd name="T0" fmla="*/ 36 w 152"/>
                      <a:gd name="T1" fmla="*/ 60 h 162"/>
                      <a:gd name="T2" fmla="*/ 25 w 152"/>
                      <a:gd name="T3" fmla="*/ 63 h 162"/>
                      <a:gd name="T4" fmla="*/ 1 w 152"/>
                      <a:gd name="T5" fmla="*/ 45 h 162"/>
                      <a:gd name="T6" fmla="*/ 24 w 152"/>
                      <a:gd name="T7" fmla="*/ 7 h 162"/>
                      <a:gd name="T8" fmla="*/ 59 w 152"/>
                      <a:gd name="T9" fmla="*/ 34 h 162"/>
                      <a:gd name="T10" fmla="*/ 82 w 152"/>
                      <a:gd name="T11" fmla="*/ 45 h 162"/>
                      <a:gd name="T12" fmla="*/ 91 w 152"/>
                      <a:gd name="T13" fmla="*/ 68 h 162"/>
                      <a:gd name="T14" fmla="*/ 117 w 152"/>
                      <a:gd name="T15" fmla="*/ 102 h 162"/>
                      <a:gd name="T16" fmla="*/ 119 w 152"/>
                      <a:gd name="T17" fmla="*/ 103 h 162"/>
                      <a:gd name="T18" fmla="*/ 147 w 152"/>
                      <a:gd name="T19" fmla="*/ 115 h 162"/>
                      <a:gd name="T20" fmla="*/ 142 w 152"/>
                      <a:gd name="T21" fmla="*/ 148 h 162"/>
                      <a:gd name="T22" fmla="*/ 115 w 152"/>
                      <a:gd name="T23" fmla="*/ 161 h 162"/>
                      <a:gd name="T24" fmla="*/ 93 w 152"/>
                      <a:gd name="T25" fmla="*/ 133 h 162"/>
                      <a:gd name="T26" fmla="*/ 96 w 152"/>
                      <a:gd name="T27" fmla="*/ 124 h 162"/>
                      <a:gd name="T28" fmla="*/ 66 w 152"/>
                      <a:gd name="T29" fmla="*/ 122 h 162"/>
                      <a:gd name="T30" fmla="*/ 65 w 152"/>
                      <a:gd name="T31" fmla="*/ 92 h 162"/>
                      <a:gd name="T32" fmla="*/ 36 w 152"/>
                      <a:gd name="T33" fmla="*/ 90 h 162"/>
                      <a:gd name="T34" fmla="*/ 36 w 152"/>
                      <a:gd name="T35"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62">
                        <a:moveTo>
                          <a:pt x="36" y="60"/>
                        </a:moveTo>
                        <a:cubicBezTo>
                          <a:pt x="31" y="61"/>
                          <a:pt x="28" y="62"/>
                          <a:pt x="25" y="63"/>
                        </a:cubicBezTo>
                        <a:cubicBezTo>
                          <a:pt x="12" y="65"/>
                          <a:pt x="2" y="58"/>
                          <a:pt x="1" y="45"/>
                        </a:cubicBezTo>
                        <a:cubicBezTo>
                          <a:pt x="0" y="31"/>
                          <a:pt x="11" y="13"/>
                          <a:pt x="24" y="7"/>
                        </a:cubicBezTo>
                        <a:cubicBezTo>
                          <a:pt x="39" y="0"/>
                          <a:pt x="62" y="9"/>
                          <a:pt x="59" y="34"/>
                        </a:cubicBezTo>
                        <a:cubicBezTo>
                          <a:pt x="67" y="38"/>
                          <a:pt x="76" y="39"/>
                          <a:pt x="82" y="45"/>
                        </a:cubicBezTo>
                        <a:cubicBezTo>
                          <a:pt x="87" y="50"/>
                          <a:pt x="88" y="60"/>
                          <a:pt x="91" y="68"/>
                        </a:cubicBezTo>
                        <a:cubicBezTo>
                          <a:pt x="113" y="71"/>
                          <a:pt x="121" y="80"/>
                          <a:pt x="117" y="102"/>
                        </a:cubicBezTo>
                        <a:cubicBezTo>
                          <a:pt x="118" y="103"/>
                          <a:pt x="118" y="103"/>
                          <a:pt x="119" y="103"/>
                        </a:cubicBezTo>
                        <a:cubicBezTo>
                          <a:pt x="132" y="102"/>
                          <a:pt x="141" y="106"/>
                          <a:pt x="147" y="115"/>
                        </a:cubicBezTo>
                        <a:cubicBezTo>
                          <a:pt x="152" y="125"/>
                          <a:pt x="150" y="139"/>
                          <a:pt x="142" y="148"/>
                        </a:cubicBezTo>
                        <a:cubicBezTo>
                          <a:pt x="135" y="156"/>
                          <a:pt x="125" y="160"/>
                          <a:pt x="115" y="161"/>
                        </a:cubicBezTo>
                        <a:cubicBezTo>
                          <a:pt x="97" y="162"/>
                          <a:pt x="87" y="149"/>
                          <a:pt x="93" y="133"/>
                        </a:cubicBezTo>
                        <a:cubicBezTo>
                          <a:pt x="94" y="130"/>
                          <a:pt x="95" y="127"/>
                          <a:pt x="96" y="124"/>
                        </a:cubicBezTo>
                        <a:cubicBezTo>
                          <a:pt x="85" y="125"/>
                          <a:pt x="75" y="131"/>
                          <a:pt x="66" y="122"/>
                        </a:cubicBezTo>
                        <a:cubicBezTo>
                          <a:pt x="57" y="113"/>
                          <a:pt x="62" y="103"/>
                          <a:pt x="65" y="92"/>
                        </a:cubicBezTo>
                        <a:cubicBezTo>
                          <a:pt x="55" y="94"/>
                          <a:pt x="45" y="99"/>
                          <a:pt x="36" y="90"/>
                        </a:cubicBezTo>
                        <a:cubicBezTo>
                          <a:pt x="28" y="80"/>
                          <a:pt x="32" y="71"/>
                          <a:pt x="36" y="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69" name="Gruppieren 264"/>
                <p:cNvGrpSpPr>
                  <a:grpSpLocks noChangeAspect="1"/>
                </p:cNvGrpSpPr>
                <p:nvPr/>
              </p:nvGrpSpPr>
              <p:grpSpPr bwMode="gray">
                <a:xfrm>
                  <a:off x="7222780" y="2088152"/>
                  <a:ext cx="434340" cy="376238"/>
                  <a:chOff x="800072" y="2055222"/>
                  <a:chExt cx="542925" cy="470297"/>
                </a:xfrm>
              </p:grpSpPr>
              <p:sp>
                <p:nvSpPr>
                  <p:cNvPr id="73" name="Freeform 1511"/>
                  <p:cNvSpPr>
                    <a:spLocks/>
                  </p:cNvSpPr>
                  <p:nvPr/>
                </p:nvSpPr>
                <p:spPr bwMode="gray">
                  <a:xfrm>
                    <a:off x="800072" y="2055222"/>
                    <a:ext cx="542925" cy="253603"/>
                  </a:xfrm>
                  <a:custGeom>
                    <a:avLst/>
                    <a:gdLst>
                      <a:gd name="T0" fmla="*/ 167 w 193"/>
                      <a:gd name="T1" fmla="*/ 47 h 90"/>
                      <a:gd name="T2" fmla="*/ 167 w 193"/>
                      <a:gd name="T3" fmla="*/ 16 h 90"/>
                      <a:gd name="T4" fmla="*/ 162 w 193"/>
                      <a:gd name="T5" fmla="*/ 11 h 90"/>
                      <a:gd name="T6" fmla="*/ 139 w 193"/>
                      <a:gd name="T7" fmla="*/ 11 h 90"/>
                      <a:gd name="T8" fmla="*/ 134 w 193"/>
                      <a:gd name="T9" fmla="*/ 16 h 90"/>
                      <a:gd name="T10" fmla="*/ 134 w 193"/>
                      <a:gd name="T11" fmla="*/ 24 h 90"/>
                      <a:gd name="T12" fmla="*/ 102 w 193"/>
                      <a:gd name="T13" fmla="*/ 2 h 90"/>
                      <a:gd name="T14" fmla="*/ 96 w 193"/>
                      <a:gd name="T15" fmla="*/ 0 h 90"/>
                      <a:gd name="T16" fmla="*/ 90 w 193"/>
                      <a:gd name="T17" fmla="*/ 2 h 90"/>
                      <a:gd name="T18" fmla="*/ 0 w 193"/>
                      <a:gd name="T19" fmla="*/ 66 h 90"/>
                      <a:gd name="T20" fmla="*/ 0 w 193"/>
                      <a:gd name="T21" fmla="*/ 90 h 90"/>
                      <a:gd name="T22" fmla="*/ 15 w 193"/>
                      <a:gd name="T23" fmla="*/ 90 h 90"/>
                      <a:gd name="T24" fmla="*/ 15 w 193"/>
                      <a:gd name="T25" fmla="*/ 78 h 90"/>
                      <a:gd name="T26" fmla="*/ 96 w 193"/>
                      <a:gd name="T27" fmla="*/ 20 h 90"/>
                      <a:gd name="T28" fmla="*/ 177 w 193"/>
                      <a:gd name="T29" fmla="*/ 77 h 90"/>
                      <a:gd name="T30" fmla="*/ 177 w 193"/>
                      <a:gd name="T31" fmla="*/ 90 h 90"/>
                      <a:gd name="T32" fmla="*/ 193 w 193"/>
                      <a:gd name="T33" fmla="*/ 90 h 90"/>
                      <a:gd name="T34" fmla="*/ 193 w 193"/>
                      <a:gd name="T35" fmla="*/ 66 h 90"/>
                      <a:gd name="T36" fmla="*/ 167 w 193"/>
                      <a:gd name="T3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90">
                        <a:moveTo>
                          <a:pt x="167" y="47"/>
                        </a:moveTo>
                        <a:cubicBezTo>
                          <a:pt x="167" y="16"/>
                          <a:pt x="167" y="16"/>
                          <a:pt x="167" y="16"/>
                        </a:cubicBezTo>
                        <a:cubicBezTo>
                          <a:pt x="167" y="13"/>
                          <a:pt x="165" y="11"/>
                          <a:pt x="162" y="11"/>
                        </a:cubicBezTo>
                        <a:cubicBezTo>
                          <a:pt x="139" y="11"/>
                          <a:pt x="139" y="11"/>
                          <a:pt x="139" y="11"/>
                        </a:cubicBezTo>
                        <a:cubicBezTo>
                          <a:pt x="136" y="11"/>
                          <a:pt x="134" y="13"/>
                          <a:pt x="134" y="16"/>
                        </a:cubicBezTo>
                        <a:cubicBezTo>
                          <a:pt x="134" y="24"/>
                          <a:pt x="134" y="24"/>
                          <a:pt x="134" y="24"/>
                        </a:cubicBezTo>
                        <a:cubicBezTo>
                          <a:pt x="102" y="2"/>
                          <a:pt x="102" y="2"/>
                          <a:pt x="102" y="2"/>
                        </a:cubicBezTo>
                        <a:cubicBezTo>
                          <a:pt x="101" y="0"/>
                          <a:pt x="98" y="0"/>
                          <a:pt x="96" y="0"/>
                        </a:cubicBezTo>
                        <a:cubicBezTo>
                          <a:pt x="94" y="0"/>
                          <a:pt x="92" y="0"/>
                          <a:pt x="90" y="2"/>
                        </a:cubicBezTo>
                        <a:cubicBezTo>
                          <a:pt x="0" y="66"/>
                          <a:pt x="0" y="66"/>
                          <a:pt x="0" y="66"/>
                        </a:cubicBezTo>
                        <a:cubicBezTo>
                          <a:pt x="0" y="90"/>
                          <a:pt x="0" y="90"/>
                          <a:pt x="0" y="90"/>
                        </a:cubicBezTo>
                        <a:cubicBezTo>
                          <a:pt x="15" y="90"/>
                          <a:pt x="15" y="90"/>
                          <a:pt x="15" y="90"/>
                        </a:cubicBezTo>
                        <a:cubicBezTo>
                          <a:pt x="15" y="78"/>
                          <a:pt x="15" y="78"/>
                          <a:pt x="15" y="78"/>
                        </a:cubicBezTo>
                        <a:cubicBezTo>
                          <a:pt x="96" y="20"/>
                          <a:pt x="96" y="20"/>
                          <a:pt x="96" y="20"/>
                        </a:cubicBezTo>
                        <a:cubicBezTo>
                          <a:pt x="177" y="77"/>
                          <a:pt x="177" y="77"/>
                          <a:pt x="177" y="77"/>
                        </a:cubicBezTo>
                        <a:cubicBezTo>
                          <a:pt x="177" y="90"/>
                          <a:pt x="177" y="90"/>
                          <a:pt x="177" y="90"/>
                        </a:cubicBezTo>
                        <a:cubicBezTo>
                          <a:pt x="193" y="90"/>
                          <a:pt x="193" y="90"/>
                          <a:pt x="193" y="90"/>
                        </a:cubicBezTo>
                        <a:cubicBezTo>
                          <a:pt x="193" y="66"/>
                          <a:pt x="193" y="66"/>
                          <a:pt x="193" y="66"/>
                        </a:cubicBezTo>
                        <a:lnTo>
                          <a:pt x="167" y="47"/>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74" name="Freeform 1512"/>
                  <p:cNvSpPr>
                    <a:spLocks noEditPoints="1"/>
                  </p:cNvSpPr>
                  <p:nvPr/>
                </p:nvSpPr>
                <p:spPr bwMode="gray">
                  <a:xfrm>
                    <a:off x="841744" y="2094513"/>
                    <a:ext cx="458391" cy="431006"/>
                  </a:xfrm>
                  <a:custGeom>
                    <a:avLst/>
                    <a:gdLst>
                      <a:gd name="T0" fmla="*/ 163 w 163"/>
                      <a:gd name="T1" fmla="*/ 56 h 153"/>
                      <a:gd name="T2" fmla="*/ 85 w 163"/>
                      <a:gd name="T3" fmla="*/ 1 h 153"/>
                      <a:gd name="T4" fmla="*/ 82 w 163"/>
                      <a:gd name="T5" fmla="*/ 0 h 153"/>
                      <a:gd name="T6" fmla="*/ 78 w 163"/>
                      <a:gd name="T7" fmla="*/ 1 h 153"/>
                      <a:gd name="T8" fmla="*/ 0 w 163"/>
                      <a:gd name="T9" fmla="*/ 56 h 153"/>
                      <a:gd name="T10" fmla="*/ 0 w 163"/>
                      <a:gd name="T11" fmla="*/ 149 h 153"/>
                      <a:gd name="T12" fmla="*/ 5 w 163"/>
                      <a:gd name="T13" fmla="*/ 153 h 153"/>
                      <a:gd name="T14" fmla="*/ 158 w 163"/>
                      <a:gd name="T15" fmla="*/ 153 h 153"/>
                      <a:gd name="T16" fmla="*/ 163 w 163"/>
                      <a:gd name="T17" fmla="*/ 149 h 153"/>
                      <a:gd name="T18" fmla="*/ 163 w 163"/>
                      <a:gd name="T19" fmla="*/ 56 h 153"/>
                      <a:gd name="T20" fmla="*/ 13 w 163"/>
                      <a:gd name="T21" fmla="*/ 141 h 153"/>
                      <a:gd name="T22" fmla="*/ 13 w 163"/>
                      <a:gd name="T23" fmla="*/ 63 h 153"/>
                      <a:gd name="T24" fmla="*/ 82 w 163"/>
                      <a:gd name="T25" fmla="*/ 14 h 153"/>
                      <a:gd name="T26" fmla="*/ 150 w 163"/>
                      <a:gd name="T27" fmla="*/ 62 h 153"/>
                      <a:gd name="T28" fmla="*/ 150 w 163"/>
                      <a:gd name="T29" fmla="*/ 141 h 153"/>
                      <a:gd name="T30" fmla="*/ 13 w 163"/>
                      <a:gd name="T31"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53">
                        <a:moveTo>
                          <a:pt x="163" y="56"/>
                        </a:moveTo>
                        <a:cubicBezTo>
                          <a:pt x="85" y="1"/>
                          <a:pt x="85" y="1"/>
                          <a:pt x="85" y="1"/>
                        </a:cubicBezTo>
                        <a:cubicBezTo>
                          <a:pt x="84" y="0"/>
                          <a:pt x="83" y="0"/>
                          <a:pt x="82" y="0"/>
                        </a:cubicBezTo>
                        <a:cubicBezTo>
                          <a:pt x="80" y="0"/>
                          <a:pt x="79" y="0"/>
                          <a:pt x="78" y="1"/>
                        </a:cubicBezTo>
                        <a:cubicBezTo>
                          <a:pt x="0" y="56"/>
                          <a:pt x="0" y="56"/>
                          <a:pt x="0" y="56"/>
                        </a:cubicBezTo>
                        <a:cubicBezTo>
                          <a:pt x="0" y="149"/>
                          <a:pt x="0" y="149"/>
                          <a:pt x="0" y="149"/>
                        </a:cubicBezTo>
                        <a:cubicBezTo>
                          <a:pt x="0" y="151"/>
                          <a:pt x="2" y="153"/>
                          <a:pt x="5" y="153"/>
                        </a:cubicBezTo>
                        <a:cubicBezTo>
                          <a:pt x="158" y="153"/>
                          <a:pt x="158" y="153"/>
                          <a:pt x="158" y="153"/>
                        </a:cubicBezTo>
                        <a:cubicBezTo>
                          <a:pt x="161" y="153"/>
                          <a:pt x="163" y="151"/>
                          <a:pt x="163" y="149"/>
                        </a:cubicBezTo>
                        <a:lnTo>
                          <a:pt x="163" y="56"/>
                        </a:lnTo>
                        <a:close/>
                        <a:moveTo>
                          <a:pt x="13" y="141"/>
                        </a:moveTo>
                        <a:cubicBezTo>
                          <a:pt x="13" y="63"/>
                          <a:pt x="13" y="63"/>
                          <a:pt x="13" y="63"/>
                        </a:cubicBezTo>
                        <a:cubicBezTo>
                          <a:pt x="82" y="14"/>
                          <a:pt x="82" y="14"/>
                          <a:pt x="82" y="14"/>
                        </a:cubicBezTo>
                        <a:cubicBezTo>
                          <a:pt x="150" y="62"/>
                          <a:pt x="150" y="62"/>
                          <a:pt x="150" y="62"/>
                        </a:cubicBezTo>
                        <a:cubicBezTo>
                          <a:pt x="150" y="141"/>
                          <a:pt x="150" y="141"/>
                          <a:pt x="150" y="141"/>
                        </a:cubicBezTo>
                        <a:lnTo>
                          <a:pt x="13" y="141"/>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nvGrpSpPr>
                <p:cNvPr id="70" name="Gruppieren 264"/>
                <p:cNvGrpSpPr>
                  <a:grpSpLocks noChangeAspect="1"/>
                </p:cNvGrpSpPr>
                <p:nvPr/>
              </p:nvGrpSpPr>
              <p:grpSpPr bwMode="gray">
                <a:xfrm>
                  <a:off x="7812858" y="2088152"/>
                  <a:ext cx="434340" cy="376238"/>
                  <a:chOff x="800072" y="2055222"/>
                  <a:chExt cx="542925" cy="470297"/>
                </a:xfrm>
              </p:grpSpPr>
              <p:sp>
                <p:nvSpPr>
                  <p:cNvPr id="71" name="Freeform 1511"/>
                  <p:cNvSpPr>
                    <a:spLocks/>
                  </p:cNvSpPr>
                  <p:nvPr/>
                </p:nvSpPr>
                <p:spPr bwMode="gray">
                  <a:xfrm>
                    <a:off x="800072" y="2055222"/>
                    <a:ext cx="542925" cy="253603"/>
                  </a:xfrm>
                  <a:custGeom>
                    <a:avLst/>
                    <a:gdLst>
                      <a:gd name="T0" fmla="*/ 167 w 193"/>
                      <a:gd name="T1" fmla="*/ 47 h 90"/>
                      <a:gd name="T2" fmla="*/ 167 w 193"/>
                      <a:gd name="T3" fmla="*/ 16 h 90"/>
                      <a:gd name="T4" fmla="*/ 162 w 193"/>
                      <a:gd name="T5" fmla="*/ 11 h 90"/>
                      <a:gd name="T6" fmla="*/ 139 w 193"/>
                      <a:gd name="T7" fmla="*/ 11 h 90"/>
                      <a:gd name="T8" fmla="*/ 134 w 193"/>
                      <a:gd name="T9" fmla="*/ 16 h 90"/>
                      <a:gd name="T10" fmla="*/ 134 w 193"/>
                      <a:gd name="T11" fmla="*/ 24 h 90"/>
                      <a:gd name="T12" fmla="*/ 102 w 193"/>
                      <a:gd name="T13" fmla="*/ 2 h 90"/>
                      <a:gd name="T14" fmla="*/ 96 w 193"/>
                      <a:gd name="T15" fmla="*/ 0 h 90"/>
                      <a:gd name="T16" fmla="*/ 90 w 193"/>
                      <a:gd name="T17" fmla="*/ 2 h 90"/>
                      <a:gd name="T18" fmla="*/ 0 w 193"/>
                      <a:gd name="T19" fmla="*/ 66 h 90"/>
                      <a:gd name="T20" fmla="*/ 0 w 193"/>
                      <a:gd name="T21" fmla="*/ 90 h 90"/>
                      <a:gd name="T22" fmla="*/ 15 w 193"/>
                      <a:gd name="T23" fmla="*/ 90 h 90"/>
                      <a:gd name="T24" fmla="*/ 15 w 193"/>
                      <a:gd name="T25" fmla="*/ 78 h 90"/>
                      <a:gd name="T26" fmla="*/ 96 w 193"/>
                      <a:gd name="T27" fmla="*/ 20 h 90"/>
                      <a:gd name="T28" fmla="*/ 177 w 193"/>
                      <a:gd name="T29" fmla="*/ 77 h 90"/>
                      <a:gd name="T30" fmla="*/ 177 w 193"/>
                      <a:gd name="T31" fmla="*/ 90 h 90"/>
                      <a:gd name="T32" fmla="*/ 193 w 193"/>
                      <a:gd name="T33" fmla="*/ 90 h 90"/>
                      <a:gd name="T34" fmla="*/ 193 w 193"/>
                      <a:gd name="T35" fmla="*/ 66 h 90"/>
                      <a:gd name="T36" fmla="*/ 167 w 193"/>
                      <a:gd name="T3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90">
                        <a:moveTo>
                          <a:pt x="167" y="47"/>
                        </a:moveTo>
                        <a:cubicBezTo>
                          <a:pt x="167" y="16"/>
                          <a:pt x="167" y="16"/>
                          <a:pt x="167" y="16"/>
                        </a:cubicBezTo>
                        <a:cubicBezTo>
                          <a:pt x="167" y="13"/>
                          <a:pt x="165" y="11"/>
                          <a:pt x="162" y="11"/>
                        </a:cubicBezTo>
                        <a:cubicBezTo>
                          <a:pt x="139" y="11"/>
                          <a:pt x="139" y="11"/>
                          <a:pt x="139" y="11"/>
                        </a:cubicBezTo>
                        <a:cubicBezTo>
                          <a:pt x="136" y="11"/>
                          <a:pt x="134" y="13"/>
                          <a:pt x="134" y="16"/>
                        </a:cubicBezTo>
                        <a:cubicBezTo>
                          <a:pt x="134" y="24"/>
                          <a:pt x="134" y="24"/>
                          <a:pt x="134" y="24"/>
                        </a:cubicBezTo>
                        <a:cubicBezTo>
                          <a:pt x="102" y="2"/>
                          <a:pt x="102" y="2"/>
                          <a:pt x="102" y="2"/>
                        </a:cubicBezTo>
                        <a:cubicBezTo>
                          <a:pt x="101" y="0"/>
                          <a:pt x="98" y="0"/>
                          <a:pt x="96" y="0"/>
                        </a:cubicBezTo>
                        <a:cubicBezTo>
                          <a:pt x="94" y="0"/>
                          <a:pt x="92" y="0"/>
                          <a:pt x="90" y="2"/>
                        </a:cubicBezTo>
                        <a:cubicBezTo>
                          <a:pt x="0" y="66"/>
                          <a:pt x="0" y="66"/>
                          <a:pt x="0" y="66"/>
                        </a:cubicBezTo>
                        <a:cubicBezTo>
                          <a:pt x="0" y="90"/>
                          <a:pt x="0" y="90"/>
                          <a:pt x="0" y="90"/>
                        </a:cubicBezTo>
                        <a:cubicBezTo>
                          <a:pt x="15" y="90"/>
                          <a:pt x="15" y="90"/>
                          <a:pt x="15" y="90"/>
                        </a:cubicBezTo>
                        <a:cubicBezTo>
                          <a:pt x="15" y="78"/>
                          <a:pt x="15" y="78"/>
                          <a:pt x="15" y="78"/>
                        </a:cubicBezTo>
                        <a:cubicBezTo>
                          <a:pt x="96" y="20"/>
                          <a:pt x="96" y="20"/>
                          <a:pt x="96" y="20"/>
                        </a:cubicBezTo>
                        <a:cubicBezTo>
                          <a:pt x="177" y="77"/>
                          <a:pt x="177" y="77"/>
                          <a:pt x="177" y="77"/>
                        </a:cubicBezTo>
                        <a:cubicBezTo>
                          <a:pt x="177" y="90"/>
                          <a:pt x="177" y="90"/>
                          <a:pt x="177" y="90"/>
                        </a:cubicBezTo>
                        <a:cubicBezTo>
                          <a:pt x="193" y="90"/>
                          <a:pt x="193" y="90"/>
                          <a:pt x="193" y="90"/>
                        </a:cubicBezTo>
                        <a:cubicBezTo>
                          <a:pt x="193" y="66"/>
                          <a:pt x="193" y="66"/>
                          <a:pt x="193" y="66"/>
                        </a:cubicBezTo>
                        <a:lnTo>
                          <a:pt x="167" y="47"/>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sp>
                <p:nvSpPr>
                  <p:cNvPr id="72" name="Freeform 1512"/>
                  <p:cNvSpPr>
                    <a:spLocks noEditPoints="1"/>
                  </p:cNvSpPr>
                  <p:nvPr/>
                </p:nvSpPr>
                <p:spPr bwMode="gray">
                  <a:xfrm>
                    <a:off x="841744" y="2094513"/>
                    <a:ext cx="458391" cy="431006"/>
                  </a:xfrm>
                  <a:custGeom>
                    <a:avLst/>
                    <a:gdLst>
                      <a:gd name="T0" fmla="*/ 163 w 163"/>
                      <a:gd name="T1" fmla="*/ 56 h 153"/>
                      <a:gd name="T2" fmla="*/ 85 w 163"/>
                      <a:gd name="T3" fmla="*/ 1 h 153"/>
                      <a:gd name="T4" fmla="*/ 82 w 163"/>
                      <a:gd name="T5" fmla="*/ 0 h 153"/>
                      <a:gd name="T6" fmla="*/ 78 w 163"/>
                      <a:gd name="T7" fmla="*/ 1 h 153"/>
                      <a:gd name="T8" fmla="*/ 0 w 163"/>
                      <a:gd name="T9" fmla="*/ 56 h 153"/>
                      <a:gd name="T10" fmla="*/ 0 w 163"/>
                      <a:gd name="T11" fmla="*/ 149 h 153"/>
                      <a:gd name="T12" fmla="*/ 5 w 163"/>
                      <a:gd name="T13" fmla="*/ 153 h 153"/>
                      <a:gd name="T14" fmla="*/ 158 w 163"/>
                      <a:gd name="T15" fmla="*/ 153 h 153"/>
                      <a:gd name="T16" fmla="*/ 163 w 163"/>
                      <a:gd name="T17" fmla="*/ 149 h 153"/>
                      <a:gd name="T18" fmla="*/ 163 w 163"/>
                      <a:gd name="T19" fmla="*/ 56 h 153"/>
                      <a:gd name="T20" fmla="*/ 13 w 163"/>
                      <a:gd name="T21" fmla="*/ 141 h 153"/>
                      <a:gd name="T22" fmla="*/ 13 w 163"/>
                      <a:gd name="T23" fmla="*/ 63 h 153"/>
                      <a:gd name="T24" fmla="*/ 82 w 163"/>
                      <a:gd name="T25" fmla="*/ 14 h 153"/>
                      <a:gd name="T26" fmla="*/ 150 w 163"/>
                      <a:gd name="T27" fmla="*/ 62 h 153"/>
                      <a:gd name="T28" fmla="*/ 150 w 163"/>
                      <a:gd name="T29" fmla="*/ 141 h 153"/>
                      <a:gd name="T30" fmla="*/ 13 w 163"/>
                      <a:gd name="T31"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53">
                        <a:moveTo>
                          <a:pt x="163" y="56"/>
                        </a:moveTo>
                        <a:cubicBezTo>
                          <a:pt x="85" y="1"/>
                          <a:pt x="85" y="1"/>
                          <a:pt x="85" y="1"/>
                        </a:cubicBezTo>
                        <a:cubicBezTo>
                          <a:pt x="84" y="0"/>
                          <a:pt x="83" y="0"/>
                          <a:pt x="82" y="0"/>
                        </a:cubicBezTo>
                        <a:cubicBezTo>
                          <a:pt x="80" y="0"/>
                          <a:pt x="79" y="0"/>
                          <a:pt x="78" y="1"/>
                        </a:cubicBezTo>
                        <a:cubicBezTo>
                          <a:pt x="0" y="56"/>
                          <a:pt x="0" y="56"/>
                          <a:pt x="0" y="56"/>
                        </a:cubicBezTo>
                        <a:cubicBezTo>
                          <a:pt x="0" y="149"/>
                          <a:pt x="0" y="149"/>
                          <a:pt x="0" y="149"/>
                        </a:cubicBezTo>
                        <a:cubicBezTo>
                          <a:pt x="0" y="151"/>
                          <a:pt x="2" y="153"/>
                          <a:pt x="5" y="153"/>
                        </a:cubicBezTo>
                        <a:cubicBezTo>
                          <a:pt x="158" y="153"/>
                          <a:pt x="158" y="153"/>
                          <a:pt x="158" y="153"/>
                        </a:cubicBezTo>
                        <a:cubicBezTo>
                          <a:pt x="161" y="153"/>
                          <a:pt x="163" y="151"/>
                          <a:pt x="163" y="149"/>
                        </a:cubicBezTo>
                        <a:lnTo>
                          <a:pt x="163" y="56"/>
                        </a:lnTo>
                        <a:close/>
                        <a:moveTo>
                          <a:pt x="13" y="141"/>
                        </a:moveTo>
                        <a:cubicBezTo>
                          <a:pt x="13" y="63"/>
                          <a:pt x="13" y="63"/>
                          <a:pt x="13" y="63"/>
                        </a:cubicBezTo>
                        <a:cubicBezTo>
                          <a:pt x="82" y="14"/>
                          <a:pt x="82" y="14"/>
                          <a:pt x="82" y="14"/>
                        </a:cubicBezTo>
                        <a:cubicBezTo>
                          <a:pt x="150" y="62"/>
                          <a:pt x="150" y="62"/>
                          <a:pt x="150" y="62"/>
                        </a:cubicBezTo>
                        <a:cubicBezTo>
                          <a:pt x="150" y="141"/>
                          <a:pt x="150" y="141"/>
                          <a:pt x="150" y="141"/>
                        </a:cubicBezTo>
                        <a:lnTo>
                          <a:pt x="13" y="141"/>
                        </a:lnTo>
                        <a:close/>
                      </a:path>
                    </a:pathLst>
                  </a:custGeom>
                  <a:solidFill>
                    <a:srgbClr val="000000"/>
                  </a:solidFill>
                  <a:ln>
                    <a:noFill/>
                  </a:ln>
                </p:spPr>
                <p:txBody>
                  <a:bodyPr vert="horz" wrap="square" lIns="68644" tIns="34322" rIns="68644" bIns="34322" numCol="1" anchor="t" anchorCtr="0" compatLnSpc="1">
                    <a:prstTxWarp prst="textNoShape">
                      <a:avLst/>
                    </a:prstTxWarp>
                  </a:bodyPr>
                  <a:lstStyle/>
                  <a:p>
                    <a:endParaRPr lang="en-US" sz="1351" dirty="0">
                      <a:solidFill>
                        <a:prstClr val="black"/>
                      </a:solidFill>
                    </a:endParaRPr>
                  </a:p>
                </p:txBody>
              </p:sp>
            </p:grpSp>
          </p:grpSp>
        </p:grpSp>
      </p:grpSp>
    </p:spTree>
    <p:extLst>
      <p:ext uri="{BB962C8B-B14F-4D97-AF65-F5344CB8AC3E}">
        <p14:creationId xmlns:p14="http://schemas.microsoft.com/office/powerpoint/2010/main" val="403051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14</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grpSp>
        <p:nvGrpSpPr>
          <p:cNvPr id="24" name="Group 23"/>
          <p:cNvGrpSpPr>
            <a:grpSpLocks noChangeAspect="1"/>
          </p:cNvGrpSpPr>
          <p:nvPr/>
        </p:nvGrpSpPr>
        <p:grpSpPr>
          <a:xfrm>
            <a:off x="134289" y="2916196"/>
            <a:ext cx="8822426" cy="2316096"/>
            <a:chOff x="381424" y="2857887"/>
            <a:chExt cx="8338493" cy="2189052"/>
          </a:xfrm>
        </p:grpSpPr>
        <p:sp>
          <p:nvSpPr>
            <p:cNvPr id="4" name="Rectangle 3"/>
            <p:cNvSpPr/>
            <p:nvPr/>
          </p:nvSpPr>
          <p:spPr>
            <a:xfrm>
              <a:off x="1897821" y="3122670"/>
              <a:ext cx="5062843" cy="1562876"/>
            </a:xfrm>
            <a:prstGeom prst="rect">
              <a:avLst/>
            </a:prstGeom>
            <a:solidFill>
              <a:srgbClr val="D8DBD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4"/>
            <p:cNvGrpSpPr/>
            <p:nvPr/>
          </p:nvGrpSpPr>
          <p:grpSpPr>
            <a:xfrm>
              <a:off x="381424" y="2861537"/>
              <a:ext cx="2312855" cy="2185402"/>
              <a:chOff x="150533" y="2386414"/>
              <a:chExt cx="2312855" cy="2185402"/>
            </a:xfrm>
          </p:grpSpPr>
          <p:sp>
            <p:nvSpPr>
              <p:cNvPr id="6" name="Diamond 5"/>
              <p:cNvSpPr>
                <a:spLocks noChangeAspect="1"/>
              </p:cNvSpPr>
              <p:nvPr/>
            </p:nvSpPr>
            <p:spPr>
              <a:xfrm>
                <a:off x="319906" y="2386414"/>
                <a:ext cx="967261" cy="967261"/>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A0D2">
                      <a:lumMod val="50000"/>
                    </a:srgbClr>
                  </a:solidFill>
                </a:endParaRPr>
              </a:p>
            </p:txBody>
          </p:sp>
          <p:sp>
            <p:nvSpPr>
              <p:cNvPr id="7" name="Diamond 6"/>
              <p:cNvSpPr>
                <a:spLocks noChangeAspect="1"/>
              </p:cNvSpPr>
              <p:nvPr/>
            </p:nvSpPr>
            <p:spPr>
              <a:xfrm>
                <a:off x="563924" y="3175659"/>
                <a:ext cx="1201575" cy="1201575"/>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A0D2">
                      <a:lumMod val="50000"/>
                    </a:srgbClr>
                  </a:solidFill>
                </a:endParaRPr>
              </a:p>
            </p:txBody>
          </p:sp>
          <p:sp>
            <p:nvSpPr>
              <p:cNvPr id="8" name="Diamond 7"/>
              <p:cNvSpPr>
                <a:spLocks noChangeAspect="1"/>
              </p:cNvSpPr>
              <p:nvPr/>
            </p:nvSpPr>
            <p:spPr>
              <a:xfrm>
                <a:off x="1517763" y="3161773"/>
                <a:ext cx="500261" cy="500261"/>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A0D2">
                      <a:lumMod val="50000"/>
                    </a:srgbClr>
                  </a:solidFill>
                </a:endParaRPr>
              </a:p>
            </p:txBody>
          </p:sp>
          <p:sp>
            <p:nvSpPr>
              <p:cNvPr id="9" name="TextBox 8"/>
              <p:cNvSpPr txBox="1"/>
              <p:nvPr/>
            </p:nvSpPr>
            <p:spPr>
              <a:xfrm>
                <a:off x="150533" y="2694264"/>
                <a:ext cx="1296501" cy="401434"/>
              </a:xfrm>
              <a:prstGeom prst="rect">
                <a:avLst/>
              </a:prstGeom>
              <a:noFill/>
            </p:spPr>
            <p:txBody>
              <a:bodyPr wrap="square" rtlCol="0">
                <a:spAutoFit/>
              </a:bodyPr>
              <a:lstStyle/>
              <a:p>
                <a:pPr algn="ctr">
                  <a:lnSpc>
                    <a:spcPct val="90000"/>
                  </a:lnSpc>
                </a:pPr>
                <a:r>
                  <a:rPr lang="en-GB" sz="1200" b="1" dirty="0">
                    <a:solidFill>
                      <a:srgbClr val="00A0D2">
                        <a:lumMod val="50000"/>
                      </a:srgbClr>
                    </a:solidFill>
                  </a:rPr>
                  <a:t>Business </a:t>
                </a:r>
              </a:p>
              <a:p>
                <a:pPr algn="ctr">
                  <a:lnSpc>
                    <a:spcPct val="90000"/>
                  </a:lnSpc>
                </a:pPr>
                <a:r>
                  <a:rPr lang="en-GB" sz="1200" b="1" dirty="0">
                    <a:solidFill>
                      <a:srgbClr val="00A0D2">
                        <a:lumMod val="50000"/>
                      </a:srgbClr>
                    </a:solidFill>
                  </a:rPr>
                  <a:t>Strategy</a:t>
                </a:r>
              </a:p>
            </p:txBody>
          </p:sp>
          <p:sp>
            <p:nvSpPr>
              <p:cNvPr id="10" name="TextBox 9"/>
              <p:cNvSpPr txBox="1"/>
              <p:nvPr/>
            </p:nvSpPr>
            <p:spPr>
              <a:xfrm>
                <a:off x="501460" y="3446941"/>
                <a:ext cx="1296501" cy="715599"/>
              </a:xfrm>
              <a:prstGeom prst="rect">
                <a:avLst/>
              </a:prstGeom>
              <a:noFill/>
            </p:spPr>
            <p:txBody>
              <a:bodyPr wrap="square" rtlCol="0">
                <a:spAutoFit/>
              </a:bodyPr>
              <a:lstStyle/>
              <a:p>
                <a:pPr algn="ctr">
                  <a:lnSpc>
                    <a:spcPct val="90000"/>
                  </a:lnSpc>
                </a:pPr>
                <a:r>
                  <a:rPr lang="en-GB" sz="1200" b="1" dirty="0">
                    <a:solidFill>
                      <a:srgbClr val="00A0D2">
                        <a:lumMod val="50000"/>
                      </a:srgbClr>
                    </a:solidFill>
                  </a:rPr>
                  <a:t>Current </a:t>
                </a:r>
              </a:p>
              <a:p>
                <a:pPr algn="ctr">
                  <a:lnSpc>
                    <a:spcPct val="90000"/>
                  </a:lnSpc>
                </a:pPr>
                <a:r>
                  <a:rPr lang="en-GB" sz="1200" b="1" dirty="0">
                    <a:solidFill>
                      <a:srgbClr val="00A0D2">
                        <a:lumMod val="50000"/>
                      </a:srgbClr>
                    </a:solidFill>
                  </a:rPr>
                  <a:t>Capabilities </a:t>
                </a:r>
              </a:p>
              <a:p>
                <a:pPr algn="ctr">
                  <a:lnSpc>
                    <a:spcPct val="90000"/>
                  </a:lnSpc>
                </a:pPr>
                <a:r>
                  <a:rPr lang="en-GB" sz="1200" b="1" dirty="0">
                    <a:solidFill>
                      <a:srgbClr val="00A0D2">
                        <a:lumMod val="50000"/>
                      </a:srgbClr>
                    </a:solidFill>
                  </a:rPr>
                  <a:t>&amp; Business Model</a:t>
                </a:r>
              </a:p>
            </p:txBody>
          </p:sp>
          <p:sp>
            <p:nvSpPr>
              <p:cNvPr id="11" name="Diamond 10"/>
              <p:cNvSpPr>
                <a:spLocks noChangeAspect="1"/>
              </p:cNvSpPr>
              <p:nvPr/>
            </p:nvSpPr>
            <p:spPr>
              <a:xfrm>
                <a:off x="648840" y="4210423"/>
                <a:ext cx="361393" cy="361393"/>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A0D2">
                      <a:lumMod val="50000"/>
                    </a:srgbClr>
                  </a:solidFill>
                </a:endParaRPr>
              </a:p>
            </p:txBody>
          </p:sp>
          <p:sp>
            <p:nvSpPr>
              <p:cNvPr id="12" name="Diamond 11"/>
              <p:cNvSpPr>
                <a:spLocks noChangeAspect="1"/>
              </p:cNvSpPr>
              <p:nvPr/>
            </p:nvSpPr>
            <p:spPr>
              <a:xfrm>
                <a:off x="1341930" y="3029934"/>
                <a:ext cx="189955" cy="189955"/>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A0D2">
                      <a:lumMod val="50000"/>
                    </a:srgbClr>
                  </a:solidFill>
                </a:endParaRPr>
              </a:p>
            </p:txBody>
          </p:sp>
          <p:sp>
            <p:nvSpPr>
              <p:cNvPr id="13" name="Diamond 12"/>
              <p:cNvSpPr>
                <a:spLocks noChangeAspect="1"/>
              </p:cNvSpPr>
              <p:nvPr/>
            </p:nvSpPr>
            <p:spPr>
              <a:xfrm>
                <a:off x="387984" y="3851962"/>
                <a:ext cx="296203" cy="296203"/>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A0D2">
                      <a:lumMod val="50000"/>
                    </a:srgbClr>
                  </a:solidFill>
                </a:endParaRPr>
              </a:p>
            </p:txBody>
          </p:sp>
          <p:sp>
            <p:nvSpPr>
              <p:cNvPr id="14" name="Diamond 13"/>
              <p:cNvSpPr>
                <a:spLocks noChangeAspect="1"/>
              </p:cNvSpPr>
              <p:nvPr/>
            </p:nvSpPr>
            <p:spPr>
              <a:xfrm>
                <a:off x="494171" y="3254448"/>
                <a:ext cx="224294" cy="224294"/>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A0D2">
                      <a:lumMod val="50000"/>
                    </a:srgbClr>
                  </a:solidFill>
                </a:endParaRPr>
              </a:p>
            </p:txBody>
          </p:sp>
          <p:sp>
            <p:nvSpPr>
              <p:cNvPr id="15" name="Chevron 14"/>
              <p:cNvSpPr/>
              <p:nvPr/>
            </p:nvSpPr>
            <p:spPr>
              <a:xfrm>
                <a:off x="1098229" y="2388890"/>
                <a:ext cx="1365159" cy="2170780"/>
              </a:xfrm>
              <a:prstGeom prst="chevron">
                <a:avLst>
                  <a:gd name="adj" fmla="val 802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A0D2">
                      <a:lumMod val="50000"/>
                    </a:srgbClr>
                  </a:solidFill>
                </a:endParaRPr>
              </a:p>
            </p:txBody>
          </p:sp>
        </p:grpSp>
        <p:grpSp>
          <p:nvGrpSpPr>
            <p:cNvPr id="16" name="Group 15"/>
            <p:cNvGrpSpPr/>
            <p:nvPr/>
          </p:nvGrpSpPr>
          <p:grpSpPr>
            <a:xfrm>
              <a:off x="6151610" y="2865565"/>
              <a:ext cx="2568307" cy="2181374"/>
              <a:chOff x="6565026" y="1279879"/>
              <a:chExt cx="2568307" cy="2181374"/>
            </a:xfrm>
          </p:grpSpPr>
          <p:sp>
            <p:nvSpPr>
              <p:cNvPr id="17" name="Diamond 16"/>
              <p:cNvSpPr>
                <a:spLocks noChangeAspect="1"/>
              </p:cNvSpPr>
              <p:nvPr/>
            </p:nvSpPr>
            <p:spPr>
              <a:xfrm>
                <a:off x="6951959" y="1279879"/>
                <a:ext cx="2181374" cy="2181374"/>
              </a:xfrm>
              <a:prstGeom prst="diamond">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bg1"/>
                  </a:solidFill>
                </a:endParaRPr>
              </a:p>
            </p:txBody>
          </p:sp>
          <p:sp>
            <p:nvSpPr>
              <p:cNvPr id="18" name="Chevron 17"/>
              <p:cNvSpPr/>
              <p:nvPr/>
            </p:nvSpPr>
            <p:spPr>
              <a:xfrm flipH="1">
                <a:off x="6565026" y="1282393"/>
                <a:ext cx="1365159" cy="2170780"/>
              </a:xfrm>
              <a:prstGeom prst="chevron">
                <a:avLst>
                  <a:gd name="adj" fmla="val 802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black">
                      <a:lumMod val="85000"/>
                      <a:lumOff val="15000"/>
                    </a:prstClr>
                  </a:solidFill>
                </a:endParaRPr>
              </a:p>
            </p:txBody>
          </p:sp>
        </p:grpSp>
        <p:graphicFrame>
          <p:nvGraphicFramePr>
            <p:cNvPr id="19" name="Diagram 18"/>
            <p:cNvGraphicFramePr/>
            <p:nvPr>
              <p:extLst>
                <p:ext uri="{D42A27DB-BD31-4B8C-83A1-F6EECF244321}">
                  <p14:modId xmlns:p14="http://schemas.microsoft.com/office/powerpoint/2010/main" val="1205951894"/>
                </p:ext>
              </p:extLst>
            </p:nvPr>
          </p:nvGraphicFramePr>
          <p:xfrm>
            <a:off x="2765010" y="2857887"/>
            <a:ext cx="3265359" cy="2176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Isosceles Triangle 19"/>
            <p:cNvSpPr/>
            <p:nvPr/>
          </p:nvSpPr>
          <p:spPr>
            <a:xfrm rot="10800000">
              <a:off x="5760034" y="3973213"/>
              <a:ext cx="184199" cy="158792"/>
            </a:xfrm>
            <a:prstGeom prst="triangle">
              <a:avLst/>
            </a:prstGeom>
            <a:solidFill>
              <a:schemeClr val="bg1"/>
            </a:solidFill>
            <a:ln w="6350">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solidFill>
                  <a:prstClr val="white"/>
                </a:solidFill>
              </a:endParaRPr>
            </a:p>
          </p:txBody>
        </p:sp>
        <p:sp>
          <p:nvSpPr>
            <p:cNvPr id="21" name="Isosceles Triangle 20"/>
            <p:cNvSpPr/>
            <p:nvPr/>
          </p:nvSpPr>
          <p:spPr>
            <a:xfrm rot="16200000">
              <a:off x="4196826" y="4793218"/>
              <a:ext cx="184199" cy="158792"/>
            </a:xfrm>
            <a:prstGeom prst="triangle">
              <a:avLst/>
            </a:prstGeom>
            <a:solidFill>
              <a:schemeClr val="bg1"/>
            </a:solidFill>
            <a:ln w="6350">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solidFill>
                  <a:prstClr val="white"/>
                </a:solidFill>
              </a:endParaRPr>
            </a:p>
          </p:txBody>
        </p:sp>
        <p:sp>
          <p:nvSpPr>
            <p:cNvPr id="22" name="Isosceles Triangle 21"/>
            <p:cNvSpPr/>
            <p:nvPr/>
          </p:nvSpPr>
          <p:spPr>
            <a:xfrm>
              <a:off x="2878549" y="3759325"/>
              <a:ext cx="184199" cy="158792"/>
            </a:xfrm>
            <a:prstGeom prst="triangle">
              <a:avLst/>
            </a:prstGeom>
            <a:solidFill>
              <a:schemeClr val="bg1"/>
            </a:solidFill>
            <a:ln w="6350">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solidFill>
                  <a:prstClr val="white"/>
                </a:solidFill>
              </a:endParaRPr>
            </a:p>
          </p:txBody>
        </p:sp>
        <p:sp>
          <p:nvSpPr>
            <p:cNvPr id="23" name="Isosceles Triangle 22"/>
            <p:cNvSpPr/>
            <p:nvPr/>
          </p:nvSpPr>
          <p:spPr>
            <a:xfrm rot="5400000">
              <a:off x="4405951" y="2957145"/>
              <a:ext cx="184199" cy="158792"/>
            </a:xfrm>
            <a:prstGeom prst="triangle">
              <a:avLst/>
            </a:prstGeom>
            <a:solidFill>
              <a:schemeClr val="bg1"/>
            </a:solidFill>
            <a:ln w="6350">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solidFill>
                  <a:prstClr val="white"/>
                </a:solidFill>
              </a:endParaRPr>
            </a:p>
          </p:txBody>
        </p:sp>
      </p:grpSp>
      <p:sp>
        <p:nvSpPr>
          <p:cNvPr id="25" name="Rectangle 24"/>
          <p:cNvSpPr/>
          <p:nvPr/>
        </p:nvSpPr>
        <p:spPr>
          <a:xfrm>
            <a:off x="6896024" y="3590764"/>
            <a:ext cx="1813409" cy="954107"/>
          </a:xfrm>
          <a:prstGeom prst="rect">
            <a:avLst/>
          </a:prstGeom>
        </p:spPr>
        <p:txBody>
          <a:bodyPr wrap="square">
            <a:spAutoFit/>
          </a:bodyPr>
          <a:lstStyle/>
          <a:p>
            <a:pPr algn="ctr"/>
            <a:r>
              <a:rPr lang="en-GB" sz="1400" b="1" dirty="0">
                <a:solidFill>
                  <a:schemeClr val="bg1"/>
                </a:solidFill>
              </a:rPr>
              <a:t>Business Outcomes</a:t>
            </a:r>
          </a:p>
          <a:p>
            <a:pPr algn="ctr"/>
            <a:r>
              <a:rPr lang="en-GB" sz="1400" b="1" dirty="0">
                <a:solidFill>
                  <a:schemeClr val="bg1"/>
                </a:solidFill>
              </a:rPr>
              <a:t>and Cultural Transformation</a:t>
            </a:r>
          </a:p>
        </p:txBody>
      </p:sp>
      <p:sp>
        <p:nvSpPr>
          <p:cNvPr id="26" name="Rectangle 25"/>
          <p:cNvSpPr/>
          <p:nvPr/>
        </p:nvSpPr>
        <p:spPr>
          <a:xfrm>
            <a:off x="347135" y="543436"/>
            <a:ext cx="8609580" cy="1660968"/>
          </a:xfrm>
          <a:prstGeom prst="rect">
            <a:avLst/>
          </a:prstGeom>
        </p:spPr>
        <p:txBody>
          <a:bodyPr wrap="square">
            <a:spAutoFit/>
          </a:bodyPr>
          <a:lstStyle/>
          <a:p>
            <a:pPr>
              <a:lnSpc>
                <a:spcPct val="90000"/>
              </a:lnSpc>
              <a:spcAft>
                <a:spcPts val="1000"/>
              </a:spcAft>
            </a:pPr>
            <a:r>
              <a:rPr lang="en-US" sz="2000" b="1" dirty="0">
                <a:solidFill>
                  <a:schemeClr val="accent2"/>
                </a:solidFill>
              </a:rPr>
              <a:t>Understand today’s business. Articulate tomorrow’s vision </a:t>
            </a:r>
            <a:br>
              <a:rPr lang="en-US" sz="2000" b="1" dirty="0">
                <a:solidFill>
                  <a:schemeClr val="accent2"/>
                </a:solidFill>
              </a:rPr>
            </a:br>
            <a:r>
              <a:rPr lang="en-US" sz="2000" b="1" dirty="0">
                <a:solidFill>
                  <a:schemeClr val="accent2"/>
                </a:solidFill>
              </a:rPr>
              <a:t>for work. Identify the gaps. </a:t>
            </a:r>
          </a:p>
          <a:p>
            <a:pPr>
              <a:lnSpc>
                <a:spcPct val="90000"/>
              </a:lnSpc>
              <a:spcAft>
                <a:spcPts val="1000"/>
              </a:spcAft>
            </a:pPr>
            <a:r>
              <a:rPr lang="en-US" sz="3200" dirty="0">
                <a:solidFill>
                  <a:schemeClr val="bg1"/>
                </a:solidFill>
              </a:rPr>
              <a:t>Create a strategy to optimize how work is done to achieve the vision. </a:t>
            </a:r>
          </a:p>
        </p:txBody>
      </p:sp>
    </p:spTree>
    <p:extLst>
      <p:ext uri="{BB962C8B-B14F-4D97-AF65-F5344CB8AC3E}">
        <p14:creationId xmlns:p14="http://schemas.microsoft.com/office/powerpoint/2010/main" val="345556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15</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pic>
        <p:nvPicPr>
          <p:cNvPr id="4" name="Picture 3"/>
          <p:cNvPicPr>
            <a:picLocks noChangeAspect="1"/>
          </p:cNvPicPr>
          <p:nvPr/>
        </p:nvPicPr>
        <p:blipFill>
          <a:blip r:embed="rId3"/>
          <a:stretch>
            <a:fillRect/>
          </a:stretch>
        </p:blipFill>
        <p:spPr>
          <a:xfrm>
            <a:off x="159259" y="0"/>
            <a:ext cx="5397740" cy="6314218"/>
          </a:xfrm>
          <a:prstGeom prst="rect">
            <a:avLst/>
          </a:prstGeom>
        </p:spPr>
      </p:pic>
      <p:sp>
        <p:nvSpPr>
          <p:cNvPr id="5" name="Rectangle 4"/>
          <p:cNvSpPr/>
          <p:nvPr/>
        </p:nvSpPr>
        <p:spPr>
          <a:xfrm>
            <a:off x="4101786" y="667612"/>
            <a:ext cx="4026214" cy="6731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r>
              <a:rPr lang="en-US" sz="2800" b="1" dirty="0">
                <a:solidFill>
                  <a:schemeClr val="accent1"/>
                </a:solidFill>
              </a:rPr>
              <a:t>The old way…</a:t>
            </a:r>
          </a:p>
        </p:txBody>
      </p:sp>
      <p:sp>
        <p:nvSpPr>
          <p:cNvPr id="6" name="Rectangle 5"/>
          <p:cNvSpPr/>
          <p:nvPr/>
        </p:nvSpPr>
        <p:spPr>
          <a:xfrm>
            <a:off x="5635094" y="1919247"/>
            <a:ext cx="3022600" cy="1569660"/>
          </a:xfrm>
          <a:prstGeom prst="rect">
            <a:avLst/>
          </a:prstGeom>
        </p:spPr>
        <p:txBody>
          <a:bodyPr wrap="square">
            <a:spAutoFit/>
          </a:bodyPr>
          <a:lstStyle/>
          <a:p>
            <a:r>
              <a:rPr lang="en-US" sz="3200" dirty="0">
                <a:solidFill>
                  <a:schemeClr val="accent2"/>
                </a:solidFill>
              </a:rPr>
              <a:t>A full-time job in a traditional organization</a:t>
            </a:r>
          </a:p>
        </p:txBody>
      </p:sp>
    </p:spTree>
    <p:extLst>
      <p:ext uri="{BB962C8B-B14F-4D97-AF65-F5344CB8AC3E}">
        <p14:creationId xmlns:p14="http://schemas.microsoft.com/office/powerpoint/2010/main" val="238220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16</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5635094" y="1919247"/>
            <a:ext cx="3022600" cy="1569660"/>
          </a:xfrm>
          <a:prstGeom prst="rect">
            <a:avLst/>
          </a:prstGeom>
        </p:spPr>
        <p:txBody>
          <a:bodyPr wrap="square">
            <a:spAutoFit/>
          </a:bodyPr>
          <a:lstStyle/>
          <a:p>
            <a:r>
              <a:rPr lang="en-US" sz="3200" dirty="0">
                <a:solidFill>
                  <a:schemeClr val="accent2"/>
                </a:solidFill>
              </a:rPr>
              <a:t>Jobs can’t keep up in the new environment</a:t>
            </a:r>
          </a:p>
        </p:txBody>
      </p:sp>
      <p:pic>
        <p:nvPicPr>
          <p:cNvPr id="5" name="Picture 4"/>
          <p:cNvPicPr>
            <a:picLocks noChangeAspect="1"/>
          </p:cNvPicPr>
          <p:nvPr/>
        </p:nvPicPr>
        <p:blipFill rotWithShape="1">
          <a:blip r:embed="rId2"/>
          <a:srcRect t="1068"/>
          <a:stretch/>
        </p:blipFill>
        <p:spPr>
          <a:xfrm>
            <a:off x="487180" y="-12700"/>
            <a:ext cx="4862038" cy="6326918"/>
          </a:xfrm>
          <a:prstGeom prst="rect">
            <a:avLst/>
          </a:prstGeom>
        </p:spPr>
      </p:pic>
      <p:sp>
        <p:nvSpPr>
          <p:cNvPr id="6" name="Rectangle 5"/>
          <p:cNvSpPr/>
          <p:nvPr/>
        </p:nvSpPr>
        <p:spPr>
          <a:xfrm>
            <a:off x="4101786" y="667612"/>
            <a:ext cx="4026214" cy="6731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r>
              <a:rPr lang="en-US" sz="2800" b="1" dirty="0">
                <a:solidFill>
                  <a:schemeClr val="accent1"/>
                </a:solidFill>
              </a:rPr>
              <a:t>Times have changed</a:t>
            </a:r>
          </a:p>
        </p:txBody>
      </p:sp>
    </p:spTree>
    <p:extLst>
      <p:ext uri="{BB962C8B-B14F-4D97-AF65-F5344CB8AC3E}">
        <p14:creationId xmlns:p14="http://schemas.microsoft.com/office/powerpoint/2010/main" val="11403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17</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pic>
        <p:nvPicPr>
          <p:cNvPr id="4" name="Picture 3"/>
          <p:cNvPicPr>
            <a:picLocks noChangeAspect="1"/>
          </p:cNvPicPr>
          <p:nvPr/>
        </p:nvPicPr>
        <p:blipFill rotWithShape="1">
          <a:blip r:embed="rId2"/>
          <a:srcRect b="3112"/>
          <a:stretch/>
        </p:blipFill>
        <p:spPr>
          <a:xfrm>
            <a:off x="487180" y="-12699"/>
            <a:ext cx="4951002" cy="6326917"/>
          </a:xfrm>
          <a:prstGeom prst="rect">
            <a:avLst/>
          </a:prstGeom>
        </p:spPr>
      </p:pic>
      <p:sp>
        <p:nvSpPr>
          <p:cNvPr id="5" name="Rectangle 4"/>
          <p:cNvSpPr/>
          <p:nvPr/>
        </p:nvSpPr>
        <p:spPr>
          <a:xfrm>
            <a:off x="5606456" y="2090011"/>
            <a:ext cx="3229506" cy="2062103"/>
          </a:xfrm>
          <a:prstGeom prst="rect">
            <a:avLst/>
          </a:prstGeom>
        </p:spPr>
        <p:txBody>
          <a:bodyPr wrap="square">
            <a:spAutoFit/>
          </a:bodyPr>
          <a:lstStyle/>
          <a:p>
            <a:r>
              <a:rPr lang="en-US" sz="3200" dirty="0">
                <a:solidFill>
                  <a:schemeClr val="accent2"/>
                </a:solidFill>
              </a:rPr>
              <a:t>…and determine what our business needs in the future</a:t>
            </a:r>
          </a:p>
        </p:txBody>
      </p:sp>
      <p:sp>
        <p:nvSpPr>
          <p:cNvPr id="6" name="Rectangle 5"/>
          <p:cNvSpPr/>
          <p:nvPr/>
        </p:nvSpPr>
        <p:spPr>
          <a:xfrm>
            <a:off x="4165286" y="667611"/>
            <a:ext cx="4026214" cy="952501"/>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nSpc>
                <a:spcPct val="90000"/>
              </a:lnSpc>
            </a:pPr>
            <a:r>
              <a:rPr lang="en-US" sz="2800" b="1" dirty="0">
                <a:solidFill>
                  <a:schemeClr val="accent1"/>
                </a:solidFill>
              </a:rPr>
              <a:t>Let’s examine each piece of the work</a:t>
            </a:r>
          </a:p>
        </p:txBody>
      </p:sp>
    </p:spTree>
    <p:extLst>
      <p:ext uri="{BB962C8B-B14F-4D97-AF65-F5344CB8AC3E}">
        <p14:creationId xmlns:p14="http://schemas.microsoft.com/office/powerpoint/2010/main" val="12618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18</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5635094" y="1919247"/>
            <a:ext cx="3022600" cy="1569660"/>
          </a:xfrm>
          <a:prstGeom prst="rect">
            <a:avLst/>
          </a:prstGeom>
        </p:spPr>
        <p:txBody>
          <a:bodyPr wrap="square">
            <a:spAutoFit/>
          </a:bodyPr>
          <a:lstStyle/>
          <a:p>
            <a:r>
              <a:rPr lang="en-US" sz="3200" dirty="0">
                <a:solidFill>
                  <a:schemeClr val="accent2"/>
                </a:solidFill>
              </a:rPr>
              <a:t>…in a way that supports the new reality</a:t>
            </a:r>
          </a:p>
        </p:txBody>
      </p:sp>
      <p:pic>
        <p:nvPicPr>
          <p:cNvPr id="5" name="Picture 4"/>
          <p:cNvPicPr>
            <a:picLocks noChangeAspect="1"/>
          </p:cNvPicPr>
          <p:nvPr/>
        </p:nvPicPr>
        <p:blipFill rotWithShape="1">
          <a:blip r:embed="rId2"/>
          <a:srcRect b="2788"/>
          <a:stretch/>
        </p:blipFill>
        <p:spPr>
          <a:xfrm>
            <a:off x="474378" y="6461"/>
            <a:ext cx="4928878" cy="6307757"/>
          </a:xfrm>
          <a:prstGeom prst="rect">
            <a:avLst/>
          </a:prstGeom>
        </p:spPr>
      </p:pic>
      <p:sp>
        <p:nvSpPr>
          <p:cNvPr id="6" name="Rectangle 5"/>
          <p:cNvSpPr/>
          <p:nvPr/>
        </p:nvSpPr>
        <p:spPr>
          <a:xfrm>
            <a:off x="4101786" y="667612"/>
            <a:ext cx="4026214" cy="6731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r>
              <a:rPr lang="en-US" sz="2800" b="1" dirty="0">
                <a:solidFill>
                  <a:schemeClr val="accent1"/>
                </a:solidFill>
              </a:rPr>
              <a:t>… and reconstruct</a:t>
            </a:r>
          </a:p>
        </p:txBody>
      </p:sp>
    </p:spTree>
    <p:extLst>
      <p:ext uri="{BB962C8B-B14F-4D97-AF65-F5344CB8AC3E}">
        <p14:creationId xmlns:p14="http://schemas.microsoft.com/office/powerpoint/2010/main" val="22984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19</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5635094" y="1919247"/>
            <a:ext cx="3022600" cy="1569660"/>
          </a:xfrm>
          <a:prstGeom prst="rect">
            <a:avLst/>
          </a:prstGeom>
        </p:spPr>
        <p:txBody>
          <a:bodyPr wrap="square">
            <a:spAutoFit/>
          </a:bodyPr>
          <a:lstStyle/>
          <a:p>
            <a:r>
              <a:rPr lang="en-US" sz="3200" dirty="0">
                <a:solidFill>
                  <a:srgbClr val="FFB81C"/>
                </a:solidFill>
              </a:rPr>
              <a:t>Our jobs may never look the same again</a:t>
            </a:r>
          </a:p>
        </p:txBody>
      </p:sp>
      <p:pic>
        <p:nvPicPr>
          <p:cNvPr id="5" name="Picture 4"/>
          <p:cNvPicPr>
            <a:picLocks noChangeAspect="1"/>
          </p:cNvPicPr>
          <p:nvPr/>
        </p:nvPicPr>
        <p:blipFill rotWithShape="1">
          <a:blip r:embed="rId2"/>
          <a:srcRect l="7381" t="1182" r="9881" b="1548"/>
          <a:stretch/>
        </p:blipFill>
        <p:spPr>
          <a:xfrm>
            <a:off x="457199" y="0"/>
            <a:ext cx="4946057" cy="6314218"/>
          </a:xfrm>
          <a:prstGeom prst="rect">
            <a:avLst/>
          </a:prstGeom>
        </p:spPr>
      </p:pic>
      <p:sp>
        <p:nvSpPr>
          <p:cNvPr id="6" name="Rectangle 5"/>
          <p:cNvSpPr/>
          <p:nvPr/>
        </p:nvSpPr>
        <p:spPr>
          <a:xfrm>
            <a:off x="4101786" y="667612"/>
            <a:ext cx="4026214" cy="6731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r>
              <a:rPr lang="en-US" sz="2800" b="1" dirty="0">
                <a:solidFill>
                  <a:srgbClr val="702082"/>
                </a:solidFill>
              </a:rPr>
              <a:t>… and reimagine</a:t>
            </a:r>
          </a:p>
        </p:txBody>
      </p:sp>
    </p:spTree>
    <p:extLst>
      <p:ext uri="{BB962C8B-B14F-4D97-AF65-F5344CB8AC3E}">
        <p14:creationId xmlns:p14="http://schemas.microsoft.com/office/powerpoint/2010/main" val="41352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83E393-C0BF-4ED8-8545-7E4C90AFF831}" type="slidenum">
              <a:rPr lang="en-US" smtClean="0"/>
              <a:pPr/>
              <a:t>2</a:t>
            </a:fld>
            <a:endParaRPr lang="en-US"/>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pic>
        <p:nvPicPr>
          <p:cNvPr id="5" name="Picture 4"/>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b="4414"/>
          <a:stretch/>
        </p:blipFill>
        <p:spPr>
          <a:xfrm>
            <a:off x="3461575" y="1388963"/>
            <a:ext cx="5505483" cy="4606724"/>
          </a:xfrm>
          <a:prstGeom prst="rect">
            <a:avLst/>
          </a:prstGeom>
        </p:spPr>
      </p:pic>
      <p:sp>
        <p:nvSpPr>
          <p:cNvPr id="7" name="TextBox 6"/>
          <p:cNvSpPr txBox="1"/>
          <p:nvPr/>
        </p:nvSpPr>
        <p:spPr>
          <a:xfrm>
            <a:off x="449263" y="428262"/>
            <a:ext cx="6024624" cy="2781274"/>
          </a:xfrm>
          <a:prstGeom prst="rect">
            <a:avLst/>
          </a:prstGeom>
          <a:noFill/>
        </p:spPr>
        <p:txBody>
          <a:bodyPr wrap="square" rtlCol="0">
            <a:spAutoFit/>
          </a:bodyPr>
          <a:lstStyle/>
          <a:p>
            <a:pPr>
              <a:spcAft>
                <a:spcPts val="1000"/>
              </a:spcAft>
            </a:pPr>
            <a:r>
              <a:rPr lang="en-US" sz="4000" dirty="0">
                <a:solidFill>
                  <a:schemeClr val="bg1"/>
                </a:solidFill>
              </a:rPr>
              <a:t>Who used </a:t>
            </a:r>
          </a:p>
          <a:p>
            <a:pPr>
              <a:lnSpc>
                <a:spcPct val="80000"/>
              </a:lnSpc>
            </a:pPr>
            <a:r>
              <a:rPr lang="en-US" sz="5400" b="1" dirty="0">
                <a:solidFill>
                  <a:schemeClr val="accent2"/>
                </a:solidFill>
              </a:rPr>
              <a:t>Artificial </a:t>
            </a:r>
            <a:br>
              <a:rPr lang="en-US" sz="5400" b="1" dirty="0">
                <a:solidFill>
                  <a:schemeClr val="accent2"/>
                </a:solidFill>
              </a:rPr>
            </a:br>
            <a:r>
              <a:rPr lang="en-US" sz="5400" b="1" dirty="0">
                <a:solidFill>
                  <a:schemeClr val="accent2"/>
                </a:solidFill>
              </a:rPr>
              <a:t>Intelligence</a:t>
            </a:r>
          </a:p>
          <a:p>
            <a:r>
              <a:rPr lang="en-US" sz="4000" dirty="0">
                <a:solidFill>
                  <a:schemeClr val="bg1"/>
                </a:solidFill>
              </a:rPr>
              <a:t>this morning?</a:t>
            </a:r>
          </a:p>
        </p:txBody>
      </p:sp>
      <p:sp>
        <p:nvSpPr>
          <p:cNvPr id="9" name="TextBox 8"/>
          <p:cNvSpPr txBox="1"/>
          <p:nvPr/>
        </p:nvSpPr>
        <p:spPr>
          <a:xfrm>
            <a:off x="449263" y="1077960"/>
            <a:ext cx="6036194" cy="1505027"/>
          </a:xfrm>
          <a:prstGeom prst="rect">
            <a:avLst/>
          </a:prstGeom>
          <a:noFill/>
        </p:spPr>
        <p:txBody>
          <a:bodyPr wrap="square" rtlCol="0">
            <a:spAutoFit/>
          </a:bodyPr>
          <a:lstStyle/>
          <a:p>
            <a:pPr>
              <a:lnSpc>
                <a:spcPct val="85000"/>
              </a:lnSpc>
              <a:spcAft>
                <a:spcPts val="1000"/>
              </a:spcAft>
            </a:pPr>
            <a:r>
              <a:rPr lang="en-US" sz="5400" b="1" dirty="0">
                <a:solidFill>
                  <a:schemeClr val="accent2"/>
                </a:solidFill>
              </a:rPr>
              <a:t>Will you</a:t>
            </a:r>
            <a:br>
              <a:rPr lang="en-US" sz="5400" b="1" dirty="0">
                <a:solidFill>
                  <a:schemeClr val="accent2"/>
                </a:solidFill>
              </a:rPr>
            </a:br>
            <a:r>
              <a:rPr lang="en-US" sz="5400" b="1" dirty="0">
                <a:solidFill>
                  <a:schemeClr val="accent2"/>
                </a:solidFill>
              </a:rPr>
              <a:t>tomorrow?</a:t>
            </a:r>
          </a:p>
        </p:txBody>
      </p:sp>
    </p:spTree>
    <p:custDataLst>
      <p:tags r:id="rId1"/>
    </p:custDataLst>
    <p:extLst>
      <p:ext uri="{BB962C8B-B14F-4D97-AF65-F5344CB8AC3E}">
        <p14:creationId xmlns:p14="http://schemas.microsoft.com/office/powerpoint/2010/main" val="17849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20</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grpSp>
        <p:nvGrpSpPr>
          <p:cNvPr id="4" name="Group 3"/>
          <p:cNvGrpSpPr/>
          <p:nvPr/>
        </p:nvGrpSpPr>
        <p:grpSpPr>
          <a:xfrm>
            <a:off x="3248371" y="3980649"/>
            <a:ext cx="2658532" cy="2047570"/>
            <a:chOff x="3245717" y="3477190"/>
            <a:chExt cx="2658532" cy="2047570"/>
          </a:xfrm>
        </p:grpSpPr>
        <p:grpSp>
          <p:nvGrpSpPr>
            <p:cNvPr id="5" name="Group 4"/>
            <p:cNvGrpSpPr/>
            <p:nvPr/>
          </p:nvGrpSpPr>
          <p:grpSpPr>
            <a:xfrm>
              <a:off x="3245717" y="3477190"/>
              <a:ext cx="2644816" cy="2047570"/>
              <a:chOff x="3245717" y="1073484"/>
              <a:chExt cx="2644816" cy="1577115"/>
            </a:xfrm>
          </p:grpSpPr>
          <p:sp>
            <p:nvSpPr>
              <p:cNvPr id="8" name="Rectangle 7"/>
              <p:cNvSpPr/>
              <p:nvPr/>
            </p:nvSpPr>
            <p:spPr>
              <a:xfrm>
                <a:off x="3245717" y="1073484"/>
                <a:ext cx="2644816" cy="15771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82880" rIns="18288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dirty="0"/>
              </a:p>
            </p:txBody>
          </p:sp>
          <p:sp>
            <p:nvSpPr>
              <p:cNvPr id="9" name="Isosceles Triangle 8"/>
              <p:cNvSpPr/>
              <p:nvPr/>
            </p:nvSpPr>
            <p:spPr>
              <a:xfrm>
                <a:off x="4501571" y="1551004"/>
                <a:ext cx="1388962" cy="1099595"/>
              </a:xfrm>
              <a:prstGeom prst="triangle">
                <a:avLst>
                  <a:gd name="adj" fmla="val 100000"/>
                </a:avLst>
              </a:prstGeom>
              <a:gradFill flip="none" rotWithShape="1">
                <a:gsLst>
                  <a:gs pos="0">
                    <a:schemeClr val="tx2">
                      <a:lumMod val="60000"/>
                      <a:lumOff val="40000"/>
                    </a:schemeClr>
                  </a:gs>
                  <a:gs pos="96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3271158" y="3621433"/>
              <a:ext cx="2633091" cy="1532727"/>
            </a:xfrm>
            <a:prstGeom prst="rect">
              <a:avLst/>
            </a:prstGeom>
          </p:spPr>
          <p:txBody>
            <a:bodyPr wrap="square" lIns="1371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1600" dirty="0">
                  <a:solidFill>
                    <a:schemeClr val="bg1"/>
                  </a:solidFill>
                </a:rPr>
                <a:t>Inclusive leadership </a:t>
              </a:r>
              <a:r>
                <a:rPr lang="en-US" b="1" dirty="0">
                  <a:solidFill>
                    <a:schemeClr val="bg1"/>
                  </a:solidFill>
                </a:rPr>
                <a:t>builds trust</a:t>
              </a:r>
              <a:r>
                <a:rPr lang="en-US" sz="1600" b="1" dirty="0">
                  <a:solidFill>
                    <a:schemeClr val="bg1"/>
                  </a:solidFill>
                </a:rPr>
                <a:t> </a:t>
              </a:r>
              <a:r>
                <a:rPr lang="en-US" sz="1600" dirty="0">
                  <a:solidFill>
                    <a:schemeClr val="bg1"/>
                  </a:solidFill>
                </a:rPr>
                <a:t>amidst uncertainty and provides the foundation for </a:t>
              </a:r>
              <a:r>
                <a:rPr lang="en-US" b="1" dirty="0">
                  <a:solidFill>
                    <a:schemeClr val="bg1"/>
                  </a:solidFill>
                </a:rPr>
                <a:t>more effective change leadership</a:t>
              </a:r>
            </a:p>
          </p:txBody>
        </p:sp>
        <p:sp>
          <p:nvSpPr>
            <p:cNvPr id="7" name="Freeform 6"/>
            <p:cNvSpPr>
              <a:spLocks noEditPoints="1"/>
            </p:cNvSpPr>
            <p:nvPr/>
          </p:nvSpPr>
          <p:spPr bwMode="auto">
            <a:xfrm>
              <a:off x="5047502" y="4724400"/>
              <a:ext cx="746546" cy="673860"/>
            </a:xfrm>
            <a:custGeom>
              <a:avLst/>
              <a:gdLst>
                <a:gd name="T0" fmla="*/ 205 w 242"/>
                <a:gd name="T1" fmla="*/ 32 h 239"/>
                <a:gd name="T2" fmla="*/ 143 w 242"/>
                <a:gd name="T3" fmla="*/ 0 h 239"/>
                <a:gd name="T4" fmla="*/ 202 w 242"/>
                <a:gd name="T5" fmla="*/ 114 h 239"/>
                <a:gd name="T6" fmla="*/ 213 w 242"/>
                <a:gd name="T7" fmla="*/ 40 h 239"/>
                <a:gd name="T8" fmla="*/ 202 w 242"/>
                <a:gd name="T9" fmla="*/ 125 h 239"/>
                <a:gd name="T10" fmla="*/ 210 w 242"/>
                <a:gd name="T11" fmla="*/ 202 h 239"/>
                <a:gd name="T12" fmla="*/ 202 w 242"/>
                <a:gd name="T13" fmla="*/ 125 h 239"/>
                <a:gd name="T14" fmla="*/ 40 w 242"/>
                <a:gd name="T15" fmla="*/ 125 h 239"/>
                <a:gd name="T16" fmla="*/ 32 w 242"/>
                <a:gd name="T17" fmla="*/ 202 h 239"/>
                <a:gd name="T18" fmla="*/ 126 w 242"/>
                <a:gd name="T19" fmla="*/ 72 h 239"/>
                <a:gd name="T20" fmla="*/ 192 w 242"/>
                <a:gd name="T21" fmla="*/ 114 h 239"/>
                <a:gd name="T22" fmla="*/ 126 w 242"/>
                <a:gd name="T23" fmla="*/ 72 h 239"/>
                <a:gd name="T24" fmla="*/ 202 w 242"/>
                <a:gd name="T25" fmla="*/ 210 h 239"/>
                <a:gd name="T26" fmla="*/ 143 w 242"/>
                <a:gd name="T27" fmla="*/ 239 h 239"/>
                <a:gd name="T28" fmla="*/ 126 w 242"/>
                <a:gd name="T29" fmla="*/ 61 h 239"/>
                <a:gd name="T30" fmla="*/ 126 w 242"/>
                <a:gd name="T31" fmla="*/ 1 h 239"/>
                <a:gd name="T32" fmla="*/ 171 w 242"/>
                <a:gd name="T33" fmla="*/ 193 h 239"/>
                <a:gd name="T34" fmla="*/ 126 w 242"/>
                <a:gd name="T35" fmla="*/ 238 h 239"/>
                <a:gd name="T36" fmla="*/ 116 w 242"/>
                <a:gd name="T37" fmla="*/ 183 h 239"/>
                <a:gd name="T38" fmla="*/ 116 w 242"/>
                <a:gd name="T39" fmla="*/ 238 h 239"/>
                <a:gd name="T40" fmla="*/ 116 w 242"/>
                <a:gd name="T41" fmla="*/ 125 h 239"/>
                <a:gd name="T42" fmla="*/ 66 w 242"/>
                <a:gd name="T43" fmla="*/ 183 h 239"/>
                <a:gd name="T44" fmla="*/ 126 w 242"/>
                <a:gd name="T45" fmla="*/ 125 h 239"/>
                <a:gd name="T46" fmla="*/ 176 w 242"/>
                <a:gd name="T47" fmla="*/ 183 h 239"/>
                <a:gd name="T48" fmla="*/ 126 w 242"/>
                <a:gd name="T49" fmla="*/ 125 h 239"/>
                <a:gd name="T50" fmla="*/ 40 w 242"/>
                <a:gd name="T51" fmla="*/ 210 h 239"/>
                <a:gd name="T52" fmla="*/ 61 w 242"/>
                <a:gd name="T53" fmla="*/ 197 h 239"/>
                <a:gd name="T54" fmla="*/ 116 w 242"/>
                <a:gd name="T55" fmla="*/ 72 h 239"/>
                <a:gd name="T56" fmla="*/ 50 w 242"/>
                <a:gd name="T57" fmla="*/ 114 h 239"/>
                <a:gd name="T58" fmla="*/ 40 w 242"/>
                <a:gd name="T59" fmla="*/ 114 h 239"/>
                <a:gd name="T60" fmla="*/ 29 w 242"/>
                <a:gd name="T61" fmla="*/ 40 h 239"/>
                <a:gd name="T62" fmla="*/ 40 w 242"/>
                <a:gd name="T63" fmla="*/ 114 h 239"/>
                <a:gd name="T64" fmla="*/ 68 w 242"/>
                <a:gd name="T65" fmla="*/ 51 h 239"/>
                <a:gd name="T66" fmla="*/ 116 w 242"/>
                <a:gd name="T67" fmla="*/ 1 h 239"/>
                <a:gd name="T68" fmla="*/ 36 w 242"/>
                <a:gd name="T69" fmla="*/ 32 h 239"/>
                <a:gd name="T70" fmla="*/ 99 w 242"/>
                <a:gd name="T7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239">
                  <a:moveTo>
                    <a:pt x="143" y="0"/>
                  </a:moveTo>
                  <a:cubicBezTo>
                    <a:pt x="167" y="4"/>
                    <a:pt x="189" y="16"/>
                    <a:pt x="205" y="32"/>
                  </a:cubicBezTo>
                  <a:cubicBezTo>
                    <a:pt x="199" y="38"/>
                    <a:pt x="191" y="42"/>
                    <a:pt x="183" y="46"/>
                  </a:cubicBezTo>
                  <a:cubicBezTo>
                    <a:pt x="173" y="28"/>
                    <a:pt x="159" y="12"/>
                    <a:pt x="143" y="0"/>
                  </a:cubicBezTo>
                  <a:close/>
                  <a:moveTo>
                    <a:pt x="188" y="56"/>
                  </a:moveTo>
                  <a:cubicBezTo>
                    <a:pt x="196" y="74"/>
                    <a:pt x="201" y="93"/>
                    <a:pt x="202" y="114"/>
                  </a:cubicBezTo>
                  <a:cubicBezTo>
                    <a:pt x="242" y="114"/>
                    <a:pt x="242" y="114"/>
                    <a:pt x="242" y="114"/>
                  </a:cubicBezTo>
                  <a:cubicBezTo>
                    <a:pt x="241" y="86"/>
                    <a:pt x="230" y="60"/>
                    <a:pt x="213" y="40"/>
                  </a:cubicBezTo>
                  <a:cubicBezTo>
                    <a:pt x="205" y="46"/>
                    <a:pt x="197" y="51"/>
                    <a:pt x="188" y="56"/>
                  </a:cubicBezTo>
                  <a:close/>
                  <a:moveTo>
                    <a:pt x="202" y="125"/>
                  </a:moveTo>
                  <a:cubicBezTo>
                    <a:pt x="201" y="147"/>
                    <a:pt x="195" y="169"/>
                    <a:pt x="186" y="188"/>
                  </a:cubicBezTo>
                  <a:cubicBezTo>
                    <a:pt x="194" y="192"/>
                    <a:pt x="202" y="197"/>
                    <a:pt x="210" y="202"/>
                  </a:cubicBezTo>
                  <a:cubicBezTo>
                    <a:pt x="229" y="182"/>
                    <a:pt x="241" y="155"/>
                    <a:pt x="242" y="125"/>
                  </a:cubicBezTo>
                  <a:lnTo>
                    <a:pt x="202" y="125"/>
                  </a:lnTo>
                  <a:close/>
                  <a:moveTo>
                    <a:pt x="56" y="188"/>
                  </a:moveTo>
                  <a:cubicBezTo>
                    <a:pt x="46" y="169"/>
                    <a:pt x="40" y="147"/>
                    <a:pt x="40" y="125"/>
                  </a:cubicBezTo>
                  <a:cubicBezTo>
                    <a:pt x="0" y="125"/>
                    <a:pt x="0" y="125"/>
                    <a:pt x="0" y="125"/>
                  </a:cubicBezTo>
                  <a:cubicBezTo>
                    <a:pt x="1" y="155"/>
                    <a:pt x="13" y="182"/>
                    <a:pt x="32" y="202"/>
                  </a:cubicBezTo>
                  <a:cubicBezTo>
                    <a:pt x="40" y="197"/>
                    <a:pt x="48" y="192"/>
                    <a:pt x="56" y="188"/>
                  </a:cubicBezTo>
                  <a:close/>
                  <a:moveTo>
                    <a:pt x="126" y="72"/>
                  </a:moveTo>
                  <a:cubicBezTo>
                    <a:pt x="126" y="114"/>
                    <a:pt x="126" y="114"/>
                    <a:pt x="126" y="114"/>
                  </a:cubicBezTo>
                  <a:cubicBezTo>
                    <a:pt x="192" y="114"/>
                    <a:pt x="192" y="114"/>
                    <a:pt x="192" y="114"/>
                  </a:cubicBezTo>
                  <a:cubicBezTo>
                    <a:pt x="191" y="95"/>
                    <a:pt x="186" y="77"/>
                    <a:pt x="178" y="60"/>
                  </a:cubicBezTo>
                  <a:cubicBezTo>
                    <a:pt x="162" y="67"/>
                    <a:pt x="145" y="71"/>
                    <a:pt x="126" y="72"/>
                  </a:cubicBezTo>
                  <a:close/>
                  <a:moveTo>
                    <a:pt x="143" y="239"/>
                  </a:moveTo>
                  <a:cubicBezTo>
                    <a:pt x="165" y="235"/>
                    <a:pt x="186" y="224"/>
                    <a:pt x="202" y="210"/>
                  </a:cubicBezTo>
                  <a:cubicBezTo>
                    <a:pt x="195" y="205"/>
                    <a:pt x="188" y="200"/>
                    <a:pt x="181" y="197"/>
                  </a:cubicBezTo>
                  <a:cubicBezTo>
                    <a:pt x="171" y="213"/>
                    <a:pt x="158" y="227"/>
                    <a:pt x="143" y="239"/>
                  </a:cubicBezTo>
                  <a:close/>
                  <a:moveTo>
                    <a:pt x="126" y="1"/>
                  </a:moveTo>
                  <a:cubicBezTo>
                    <a:pt x="126" y="61"/>
                    <a:pt x="126" y="61"/>
                    <a:pt x="126" y="61"/>
                  </a:cubicBezTo>
                  <a:cubicBezTo>
                    <a:pt x="143" y="60"/>
                    <a:pt x="159" y="57"/>
                    <a:pt x="174" y="51"/>
                  </a:cubicBezTo>
                  <a:cubicBezTo>
                    <a:pt x="162" y="31"/>
                    <a:pt x="146" y="14"/>
                    <a:pt x="126" y="1"/>
                  </a:cubicBezTo>
                  <a:close/>
                  <a:moveTo>
                    <a:pt x="126" y="238"/>
                  </a:moveTo>
                  <a:cubicBezTo>
                    <a:pt x="144" y="226"/>
                    <a:pt x="160" y="211"/>
                    <a:pt x="171" y="193"/>
                  </a:cubicBezTo>
                  <a:cubicBezTo>
                    <a:pt x="157" y="187"/>
                    <a:pt x="142" y="184"/>
                    <a:pt x="126" y="183"/>
                  </a:cubicBezTo>
                  <a:lnTo>
                    <a:pt x="126" y="238"/>
                  </a:lnTo>
                  <a:close/>
                  <a:moveTo>
                    <a:pt x="116" y="238"/>
                  </a:moveTo>
                  <a:cubicBezTo>
                    <a:pt x="116" y="183"/>
                    <a:pt x="116" y="183"/>
                    <a:pt x="116" y="183"/>
                  </a:cubicBezTo>
                  <a:cubicBezTo>
                    <a:pt x="100" y="184"/>
                    <a:pt x="85" y="187"/>
                    <a:pt x="71" y="193"/>
                  </a:cubicBezTo>
                  <a:cubicBezTo>
                    <a:pt x="82" y="211"/>
                    <a:pt x="97" y="226"/>
                    <a:pt x="116" y="238"/>
                  </a:cubicBezTo>
                  <a:close/>
                  <a:moveTo>
                    <a:pt x="116" y="173"/>
                  </a:moveTo>
                  <a:cubicBezTo>
                    <a:pt x="116" y="125"/>
                    <a:pt x="116" y="125"/>
                    <a:pt x="116" y="125"/>
                  </a:cubicBezTo>
                  <a:cubicBezTo>
                    <a:pt x="50" y="125"/>
                    <a:pt x="50" y="125"/>
                    <a:pt x="50" y="125"/>
                  </a:cubicBezTo>
                  <a:cubicBezTo>
                    <a:pt x="51" y="146"/>
                    <a:pt x="56" y="166"/>
                    <a:pt x="66" y="183"/>
                  </a:cubicBezTo>
                  <a:cubicBezTo>
                    <a:pt x="81" y="177"/>
                    <a:pt x="98" y="174"/>
                    <a:pt x="116" y="173"/>
                  </a:cubicBezTo>
                  <a:close/>
                  <a:moveTo>
                    <a:pt x="126" y="125"/>
                  </a:moveTo>
                  <a:cubicBezTo>
                    <a:pt x="126" y="173"/>
                    <a:pt x="126" y="173"/>
                    <a:pt x="126" y="173"/>
                  </a:cubicBezTo>
                  <a:cubicBezTo>
                    <a:pt x="144" y="174"/>
                    <a:pt x="161" y="177"/>
                    <a:pt x="176" y="183"/>
                  </a:cubicBezTo>
                  <a:cubicBezTo>
                    <a:pt x="185" y="166"/>
                    <a:pt x="191" y="146"/>
                    <a:pt x="192" y="125"/>
                  </a:cubicBezTo>
                  <a:lnTo>
                    <a:pt x="126" y="125"/>
                  </a:lnTo>
                  <a:close/>
                  <a:moveTo>
                    <a:pt x="61" y="197"/>
                  </a:moveTo>
                  <a:cubicBezTo>
                    <a:pt x="54" y="200"/>
                    <a:pt x="46" y="205"/>
                    <a:pt x="40" y="210"/>
                  </a:cubicBezTo>
                  <a:cubicBezTo>
                    <a:pt x="56" y="224"/>
                    <a:pt x="76" y="235"/>
                    <a:pt x="99" y="239"/>
                  </a:cubicBezTo>
                  <a:cubicBezTo>
                    <a:pt x="84" y="227"/>
                    <a:pt x="71" y="213"/>
                    <a:pt x="61" y="197"/>
                  </a:cubicBezTo>
                  <a:close/>
                  <a:moveTo>
                    <a:pt x="116" y="114"/>
                  </a:moveTo>
                  <a:cubicBezTo>
                    <a:pt x="116" y="72"/>
                    <a:pt x="116" y="72"/>
                    <a:pt x="116" y="72"/>
                  </a:cubicBezTo>
                  <a:cubicBezTo>
                    <a:pt x="97" y="71"/>
                    <a:pt x="79" y="67"/>
                    <a:pt x="63" y="60"/>
                  </a:cubicBezTo>
                  <a:cubicBezTo>
                    <a:pt x="55" y="77"/>
                    <a:pt x="51" y="95"/>
                    <a:pt x="50" y="114"/>
                  </a:cubicBezTo>
                  <a:lnTo>
                    <a:pt x="116" y="114"/>
                  </a:lnTo>
                  <a:close/>
                  <a:moveTo>
                    <a:pt x="40" y="114"/>
                  </a:moveTo>
                  <a:cubicBezTo>
                    <a:pt x="40" y="93"/>
                    <a:pt x="45" y="74"/>
                    <a:pt x="54" y="56"/>
                  </a:cubicBezTo>
                  <a:cubicBezTo>
                    <a:pt x="45" y="51"/>
                    <a:pt x="37" y="46"/>
                    <a:pt x="29" y="40"/>
                  </a:cubicBezTo>
                  <a:cubicBezTo>
                    <a:pt x="12" y="60"/>
                    <a:pt x="1" y="86"/>
                    <a:pt x="0" y="114"/>
                  </a:cubicBezTo>
                  <a:lnTo>
                    <a:pt x="40" y="114"/>
                  </a:lnTo>
                  <a:close/>
                  <a:moveTo>
                    <a:pt x="116" y="1"/>
                  </a:moveTo>
                  <a:cubicBezTo>
                    <a:pt x="96" y="14"/>
                    <a:pt x="80" y="31"/>
                    <a:pt x="68" y="51"/>
                  </a:cubicBezTo>
                  <a:cubicBezTo>
                    <a:pt x="83" y="57"/>
                    <a:pt x="99" y="60"/>
                    <a:pt x="116" y="61"/>
                  </a:cubicBezTo>
                  <a:lnTo>
                    <a:pt x="116" y="1"/>
                  </a:lnTo>
                  <a:close/>
                  <a:moveTo>
                    <a:pt x="99" y="0"/>
                  </a:moveTo>
                  <a:cubicBezTo>
                    <a:pt x="75" y="4"/>
                    <a:pt x="53" y="16"/>
                    <a:pt x="36" y="32"/>
                  </a:cubicBezTo>
                  <a:cubicBezTo>
                    <a:pt x="43" y="38"/>
                    <a:pt x="51" y="42"/>
                    <a:pt x="59" y="46"/>
                  </a:cubicBezTo>
                  <a:cubicBezTo>
                    <a:pt x="69" y="28"/>
                    <a:pt x="83" y="12"/>
                    <a:pt x="99" y="0"/>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10" name="Group 9"/>
          <p:cNvGrpSpPr/>
          <p:nvPr/>
        </p:nvGrpSpPr>
        <p:grpSpPr>
          <a:xfrm>
            <a:off x="459853" y="1777823"/>
            <a:ext cx="2644816" cy="2059437"/>
            <a:chOff x="457199" y="1274364"/>
            <a:chExt cx="2644816" cy="2059437"/>
          </a:xfrm>
        </p:grpSpPr>
        <p:sp>
          <p:nvSpPr>
            <p:cNvPr id="11" name="Rectangle 10"/>
            <p:cNvSpPr/>
            <p:nvPr/>
          </p:nvSpPr>
          <p:spPr>
            <a:xfrm>
              <a:off x="457199" y="1274364"/>
              <a:ext cx="2644816" cy="20475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dirty="0"/>
            </a:p>
          </p:txBody>
        </p:sp>
        <p:sp>
          <p:nvSpPr>
            <p:cNvPr id="12" name="Isosceles Triangle 11"/>
            <p:cNvSpPr/>
            <p:nvPr/>
          </p:nvSpPr>
          <p:spPr>
            <a:xfrm>
              <a:off x="1713053" y="1894330"/>
              <a:ext cx="1388962" cy="1427604"/>
            </a:xfrm>
            <a:prstGeom prst="triangle">
              <a:avLst>
                <a:gd name="adj" fmla="val 100000"/>
              </a:avLst>
            </a:prstGeom>
            <a:gradFill flip="none" rotWithShape="1">
              <a:gsLst>
                <a:gs pos="0">
                  <a:schemeClr val="accent1">
                    <a:lumMod val="60000"/>
                    <a:lumOff val="40000"/>
                  </a:schemeClr>
                </a:gs>
                <a:gs pos="96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nvSpPr>
          <p:spPr>
            <a:xfrm>
              <a:off x="482640" y="1413275"/>
              <a:ext cx="2010784" cy="1920526"/>
            </a:xfrm>
            <a:prstGeom prst="rect">
              <a:avLst/>
            </a:prstGeom>
          </p:spPr>
          <p:txBody>
            <a:bodyPr wrap="square" lIns="1371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b="1" dirty="0">
                  <a:solidFill>
                    <a:schemeClr val="bg1"/>
                  </a:solidFill>
                </a:rPr>
                <a:t>Inclusion is the key </a:t>
              </a:r>
              <a:r>
                <a:rPr lang="en-US" sz="1600" dirty="0">
                  <a:solidFill>
                    <a:schemeClr val="bg1"/>
                  </a:solidFill>
                </a:rPr>
                <a:t>to overcoming industry stigma and allow us to attract, retain and engage the best </a:t>
              </a:r>
            </a:p>
            <a:p>
              <a:pPr>
                <a:lnSpc>
                  <a:spcPct val="90000"/>
                </a:lnSpc>
                <a:defRPr/>
              </a:pPr>
              <a:r>
                <a:rPr lang="en-US" sz="1600" dirty="0">
                  <a:solidFill>
                    <a:schemeClr val="bg1"/>
                  </a:solidFill>
                </a:rPr>
                <a:t>employees in </a:t>
              </a:r>
              <a:br>
                <a:rPr lang="en-US" sz="1600" dirty="0">
                  <a:solidFill>
                    <a:schemeClr val="bg1"/>
                  </a:solidFill>
                </a:rPr>
              </a:br>
              <a:r>
                <a:rPr lang="en-US" sz="1600" dirty="0">
                  <a:solidFill>
                    <a:schemeClr val="bg1"/>
                  </a:solidFill>
                </a:rPr>
                <a:t>the industry</a:t>
              </a:r>
            </a:p>
          </p:txBody>
        </p:sp>
        <p:sp>
          <p:nvSpPr>
            <p:cNvPr id="14" name="Freeform 13"/>
            <p:cNvSpPr>
              <a:spLocks noEditPoints="1"/>
            </p:cNvSpPr>
            <p:nvPr/>
          </p:nvSpPr>
          <p:spPr bwMode="auto">
            <a:xfrm rot="17344638">
              <a:off x="2105026" y="2434249"/>
              <a:ext cx="1025524" cy="476250"/>
            </a:xfrm>
            <a:custGeom>
              <a:avLst/>
              <a:gdLst>
                <a:gd name="T0" fmla="*/ 110 w 247"/>
                <a:gd name="T1" fmla="*/ 69 h 113"/>
                <a:gd name="T2" fmla="*/ 183 w 247"/>
                <a:gd name="T3" fmla="*/ 69 h 113"/>
                <a:gd name="T4" fmla="*/ 183 w 247"/>
                <a:gd name="T5" fmla="*/ 90 h 113"/>
                <a:gd name="T6" fmla="*/ 197 w 247"/>
                <a:gd name="T7" fmla="*/ 90 h 113"/>
                <a:gd name="T8" fmla="*/ 197 w 247"/>
                <a:gd name="T9" fmla="*/ 69 h 113"/>
                <a:gd name="T10" fmla="*/ 202 w 247"/>
                <a:gd name="T11" fmla="*/ 69 h 113"/>
                <a:gd name="T12" fmla="*/ 202 w 247"/>
                <a:gd name="T13" fmla="*/ 80 h 113"/>
                <a:gd name="T14" fmla="*/ 215 w 247"/>
                <a:gd name="T15" fmla="*/ 80 h 113"/>
                <a:gd name="T16" fmla="*/ 215 w 247"/>
                <a:gd name="T17" fmla="*/ 69 h 113"/>
                <a:gd name="T18" fmla="*/ 224 w 247"/>
                <a:gd name="T19" fmla="*/ 69 h 113"/>
                <a:gd name="T20" fmla="*/ 224 w 247"/>
                <a:gd name="T21" fmla="*/ 93 h 113"/>
                <a:gd name="T22" fmla="*/ 237 w 247"/>
                <a:gd name="T23" fmla="*/ 93 h 113"/>
                <a:gd name="T24" fmla="*/ 237 w 247"/>
                <a:gd name="T25" fmla="*/ 69 h 113"/>
                <a:gd name="T26" fmla="*/ 247 w 247"/>
                <a:gd name="T27" fmla="*/ 69 h 113"/>
                <a:gd name="T28" fmla="*/ 247 w 247"/>
                <a:gd name="T29" fmla="*/ 44 h 113"/>
                <a:gd name="T30" fmla="*/ 110 w 247"/>
                <a:gd name="T31" fmla="*/ 44 h 113"/>
                <a:gd name="T32" fmla="*/ 56 w 247"/>
                <a:gd name="T33" fmla="*/ 0 h 113"/>
                <a:gd name="T34" fmla="*/ 0 w 247"/>
                <a:gd name="T35" fmla="*/ 56 h 113"/>
                <a:gd name="T36" fmla="*/ 56 w 247"/>
                <a:gd name="T37" fmla="*/ 113 h 113"/>
                <a:gd name="T38" fmla="*/ 110 w 247"/>
                <a:gd name="T39" fmla="*/ 69 h 113"/>
                <a:gd name="T40" fmla="*/ 22 w 247"/>
                <a:gd name="T41" fmla="*/ 56 h 113"/>
                <a:gd name="T42" fmla="*/ 56 w 247"/>
                <a:gd name="T43" fmla="*/ 23 h 113"/>
                <a:gd name="T44" fmla="*/ 89 w 247"/>
                <a:gd name="T45" fmla="*/ 56 h 113"/>
                <a:gd name="T46" fmla="*/ 56 w 247"/>
                <a:gd name="T47" fmla="*/ 90 h 113"/>
                <a:gd name="T48" fmla="*/ 22 w 247"/>
                <a:gd name="T4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7" h="113">
                  <a:moveTo>
                    <a:pt x="110" y="69"/>
                  </a:moveTo>
                  <a:cubicBezTo>
                    <a:pt x="183" y="69"/>
                    <a:pt x="183" y="69"/>
                    <a:pt x="183" y="69"/>
                  </a:cubicBezTo>
                  <a:cubicBezTo>
                    <a:pt x="183" y="90"/>
                    <a:pt x="183" y="90"/>
                    <a:pt x="183" y="90"/>
                  </a:cubicBezTo>
                  <a:cubicBezTo>
                    <a:pt x="197" y="90"/>
                    <a:pt x="197" y="90"/>
                    <a:pt x="197" y="90"/>
                  </a:cubicBezTo>
                  <a:cubicBezTo>
                    <a:pt x="197" y="69"/>
                    <a:pt x="197" y="69"/>
                    <a:pt x="197" y="69"/>
                  </a:cubicBezTo>
                  <a:cubicBezTo>
                    <a:pt x="202" y="69"/>
                    <a:pt x="202" y="69"/>
                    <a:pt x="202" y="69"/>
                  </a:cubicBezTo>
                  <a:cubicBezTo>
                    <a:pt x="202" y="80"/>
                    <a:pt x="202" y="80"/>
                    <a:pt x="202" y="80"/>
                  </a:cubicBezTo>
                  <a:cubicBezTo>
                    <a:pt x="215" y="80"/>
                    <a:pt x="215" y="80"/>
                    <a:pt x="215" y="80"/>
                  </a:cubicBezTo>
                  <a:cubicBezTo>
                    <a:pt x="215" y="69"/>
                    <a:pt x="215" y="69"/>
                    <a:pt x="215" y="69"/>
                  </a:cubicBezTo>
                  <a:cubicBezTo>
                    <a:pt x="224" y="69"/>
                    <a:pt x="224" y="69"/>
                    <a:pt x="224" y="69"/>
                  </a:cubicBezTo>
                  <a:cubicBezTo>
                    <a:pt x="224" y="93"/>
                    <a:pt x="224" y="93"/>
                    <a:pt x="224" y="93"/>
                  </a:cubicBezTo>
                  <a:cubicBezTo>
                    <a:pt x="237" y="93"/>
                    <a:pt x="237" y="93"/>
                    <a:pt x="237" y="93"/>
                  </a:cubicBezTo>
                  <a:cubicBezTo>
                    <a:pt x="237" y="69"/>
                    <a:pt x="237" y="69"/>
                    <a:pt x="237" y="69"/>
                  </a:cubicBezTo>
                  <a:cubicBezTo>
                    <a:pt x="247" y="69"/>
                    <a:pt x="247" y="69"/>
                    <a:pt x="247" y="69"/>
                  </a:cubicBezTo>
                  <a:cubicBezTo>
                    <a:pt x="247" y="44"/>
                    <a:pt x="247" y="44"/>
                    <a:pt x="247" y="44"/>
                  </a:cubicBezTo>
                  <a:cubicBezTo>
                    <a:pt x="110" y="44"/>
                    <a:pt x="110" y="44"/>
                    <a:pt x="110" y="44"/>
                  </a:cubicBezTo>
                  <a:cubicBezTo>
                    <a:pt x="105" y="19"/>
                    <a:pt x="82" y="0"/>
                    <a:pt x="56" y="0"/>
                  </a:cubicBezTo>
                  <a:cubicBezTo>
                    <a:pt x="25" y="0"/>
                    <a:pt x="0" y="26"/>
                    <a:pt x="0" y="56"/>
                  </a:cubicBezTo>
                  <a:cubicBezTo>
                    <a:pt x="0" y="87"/>
                    <a:pt x="25" y="113"/>
                    <a:pt x="56" y="113"/>
                  </a:cubicBezTo>
                  <a:cubicBezTo>
                    <a:pt x="82" y="113"/>
                    <a:pt x="105" y="94"/>
                    <a:pt x="110" y="69"/>
                  </a:cubicBezTo>
                  <a:moveTo>
                    <a:pt x="22" y="56"/>
                  </a:moveTo>
                  <a:cubicBezTo>
                    <a:pt x="22" y="38"/>
                    <a:pt x="37" y="23"/>
                    <a:pt x="56" y="23"/>
                  </a:cubicBezTo>
                  <a:cubicBezTo>
                    <a:pt x="74" y="23"/>
                    <a:pt x="89" y="38"/>
                    <a:pt x="89" y="56"/>
                  </a:cubicBezTo>
                  <a:cubicBezTo>
                    <a:pt x="89" y="75"/>
                    <a:pt x="74" y="90"/>
                    <a:pt x="56" y="90"/>
                  </a:cubicBezTo>
                  <a:cubicBezTo>
                    <a:pt x="37" y="90"/>
                    <a:pt x="22" y="75"/>
                    <a:pt x="22" y="56"/>
                  </a:cubicBezTo>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5" name="Group 14"/>
          <p:cNvGrpSpPr/>
          <p:nvPr/>
        </p:nvGrpSpPr>
        <p:grpSpPr>
          <a:xfrm>
            <a:off x="3248371" y="1777823"/>
            <a:ext cx="2644816" cy="2047570"/>
            <a:chOff x="3245717" y="1274364"/>
            <a:chExt cx="2644816" cy="2047570"/>
          </a:xfrm>
        </p:grpSpPr>
        <p:grpSp>
          <p:nvGrpSpPr>
            <p:cNvPr id="16" name="Group 15"/>
            <p:cNvGrpSpPr/>
            <p:nvPr/>
          </p:nvGrpSpPr>
          <p:grpSpPr>
            <a:xfrm>
              <a:off x="3245717" y="1274364"/>
              <a:ext cx="2644816" cy="2047570"/>
              <a:chOff x="3245717" y="1073484"/>
              <a:chExt cx="2644816" cy="1577115"/>
            </a:xfrm>
          </p:grpSpPr>
          <p:sp>
            <p:nvSpPr>
              <p:cNvPr id="19" name="Rectangle 18"/>
              <p:cNvSpPr/>
              <p:nvPr/>
            </p:nvSpPr>
            <p:spPr>
              <a:xfrm>
                <a:off x="3245717" y="1073484"/>
                <a:ext cx="2644816" cy="157711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82880" rIns="18288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dirty="0"/>
              </a:p>
            </p:txBody>
          </p:sp>
          <p:sp>
            <p:nvSpPr>
              <p:cNvPr id="20" name="Isosceles Triangle 19"/>
              <p:cNvSpPr/>
              <p:nvPr/>
            </p:nvSpPr>
            <p:spPr>
              <a:xfrm>
                <a:off x="4501571" y="1551004"/>
                <a:ext cx="1388962" cy="1099595"/>
              </a:xfrm>
              <a:prstGeom prst="triangle">
                <a:avLst>
                  <a:gd name="adj" fmla="val 100000"/>
                </a:avLst>
              </a:prstGeom>
              <a:gradFill flip="none" rotWithShape="1">
                <a:gsLst>
                  <a:gs pos="0">
                    <a:schemeClr val="accent2"/>
                  </a:gs>
                  <a:gs pos="96000">
                    <a:srgbClr val="FAAD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7" name="Rectangle 16"/>
            <p:cNvSpPr/>
            <p:nvPr/>
          </p:nvSpPr>
          <p:spPr>
            <a:xfrm>
              <a:off x="3245718" y="1433732"/>
              <a:ext cx="2141314" cy="1726627"/>
            </a:xfrm>
            <a:prstGeom prst="rect">
              <a:avLst/>
            </a:prstGeom>
          </p:spPr>
          <p:txBody>
            <a:bodyPr wrap="square" lIns="1371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1600" dirty="0">
                  <a:solidFill>
                    <a:schemeClr val="bg1"/>
                  </a:solidFill>
                </a:rPr>
                <a:t>Embedding I&amp;D into culture means we can effectively demonstrate an </a:t>
              </a:r>
              <a:r>
                <a:rPr lang="en-US" b="1" dirty="0">
                  <a:solidFill>
                    <a:schemeClr val="bg1"/>
                  </a:solidFill>
                </a:rPr>
                <a:t>appealing Talent Value Prop</a:t>
              </a:r>
            </a:p>
            <a:p>
              <a:pPr>
                <a:lnSpc>
                  <a:spcPct val="90000"/>
                </a:lnSpc>
                <a:defRPr/>
              </a:pPr>
              <a:r>
                <a:rPr lang="en-US" b="1" dirty="0">
                  <a:solidFill>
                    <a:schemeClr val="bg1"/>
                  </a:solidFill>
                </a:rPr>
                <a:t>(TVP)</a:t>
              </a:r>
            </a:p>
          </p:txBody>
        </p:sp>
        <p:sp>
          <p:nvSpPr>
            <p:cNvPr id="18" name="Freeform 17"/>
            <p:cNvSpPr>
              <a:spLocks noEditPoints="1"/>
            </p:cNvSpPr>
            <p:nvPr/>
          </p:nvSpPr>
          <p:spPr bwMode="auto">
            <a:xfrm>
              <a:off x="5039784" y="2377697"/>
              <a:ext cx="754264" cy="865574"/>
            </a:xfrm>
            <a:custGeom>
              <a:avLst/>
              <a:gdLst>
                <a:gd name="T0" fmla="*/ 79 w 254"/>
                <a:gd name="T1" fmla="*/ 183 h 206"/>
                <a:gd name="T2" fmla="*/ 0 w 254"/>
                <a:gd name="T3" fmla="*/ 158 h 206"/>
                <a:gd name="T4" fmla="*/ 221 w 254"/>
                <a:gd name="T5" fmla="*/ 119 h 206"/>
                <a:gd name="T6" fmla="*/ 126 w 254"/>
                <a:gd name="T7" fmla="*/ 135 h 206"/>
                <a:gd name="T8" fmla="*/ 190 w 254"/>
                <a:gd name="T9" fmla="*/ 109 h 206"/>
                <a:gd name="T10" fmla="*/ 85 w 254"/>
                <a:gd name="T11" fmla="*/ 106 h 206"/>
                <a:gd name="T12" fmla="*/ 87 w 254"/>
                <a:gd name="T13" fmla="*/ 177 h 206"/>
                <a:gd name="T14" fmla="*/ 182 w 254"/>
                <a:gd name="T15" fmla="*/ 169 h 206"/>
                <a:gd name="T16" fmla="*/ 221 w 254"/>
                <a:gd name="T17" fmla="*/ 119 h 206"/>
                <a:gd name="T18" fmla="*/ 128 w 254"/>
                <a:gd name="T19" fmla="*/ 79 h 206"/>
                <a:gd name="T20" fmla="*/ 126 w 254"/>
                <a:gd name="T21" fmla="*/ 92 h 206"/>
                <a:gd name="T22" fmla="*/ 151 w 254"/>
                <a:gd name="T23" fmla="*/ 92 h 206"/>
                <a:gd name="T24" fmla="*/ 153 w 254"/>
                <a:gd name="T25" fmla="*/ 60 h 206"/>
                <a:gd name="T26" fmla="*/ 134 w 254"/>
                <a:gd name="T27" fmla="*/ 74 h 206"/>
                <a:gd name="T28" fmla="*/ 135 w 254"/>
                <a:gd name="T29" fmla="*/ 92 h 206"/>
                <a:gd name="T30" fmla="*/ 176 w 254"/>
                <a:gd name="T31" fmla="*/ 92 h 206"/>
                <a:gd name="T32" fmla="*/ 178 w 254"/>
                <a:gd name="T33" fmla="*/ 50 h 206"/>
                <a:gd name="T34" fmla="*/ 164 w 254"/>
                <a:gd name="T35" fmla="*/ 51 h 206"/>
                <a:gd name="T36" fmla="*/ 158 w 254"/>
                <a:gd name="T37" fmla="*/ 90 h 206"/>
                <a:gd name="T38" fmla="*/ 176 w 254"/>
                <a:gd name="T39" fmla="*/ 92 h 206"/>
                <a:gd name="T40" fmla="*/ 202 w 254"/>
                <a:gd name="T41" fmla="*/ 90 h 206"/>
                <a:gd name="T42" fmla="*/ 195 w 254"/>
                <a:gd name="T43" fmla="*/ 57 h 206"/>
                <a:gd name="T44" fmla="*/ 186 w 254"/>
                <a:gd name="T45" fmla="*/ 59 h 206"/>
                <a:gd name="T46" fmla="*/ 183 w 254"/>
                <a:gd name="T47" fmla="*/ 56 h 206"/>
                <a:gd name="T48" fmla="*/ 185 w 254"/>
                <a:gd name="T49" fmla="*/ 92 h 206"/>
                <a:gd name="T50" fmla="*/ 225 w 254"/>
                <a:gd name="T51" fmla="*/ 92 h 206"/>
                <a:gd name="T52" fmla="*/ 227 w 254"/>
                <a:gd name="T53" fmla="*/ 31 h 206"/>
                <a:gd name="T54" fmla="*/ 208 w 254"/>
                <a:gd name="T55" fmla="*/ 47 h 206"/>
                <a:gd name="T56" fmla="*/ 210 w 254"/>
                <a:gd name="T57" fmla="*/ 92 h 206"/>
                <a:gd name="T58" fmla="*/ 244 w 254"/>
                <a:gd name="T59" fmla="*/ 5 h 206"/>
                <a:gd name="T60" fmla="*/ 239 w 254"/>
                <a:gd name="T61" fmla="*/ 0 h 206"/>
                <a:gd name="T62" fmla="*/ 216 w 254"/>
                <a:gd name="T63" fmla="*/ 0 h 206"/>
                <a:gd name="T64" fmla="*/ 213 w 254"/>
                <a:gd name="T65" fmla="*/ 0 h 206"/>
                <a:gd name="T66" fmla="*/ 214 w 254"/>
                <a:gd name="T67" fmla="*/ 10 h 206"/>
                <a:gd name="T68" fmla="*/ 221 w 254"/>
                <a:gd name="T69" fmla="*/ 10 h 206"/>
                <a:gd name="T70" fmla="*/ 219 w 254"/>
                <a:gd name="T71" fmla="*/ 15 h 206"/>
                <a:gd name="T72" fmla="*/ 203 w 254"/>
                <a:gd name="T73" fmla="*/ 29 h 206"/>
                <a:gd name="T74" fmla="*/ 191 w 254"/>
                <a:gd name="T75" fmla="*/ 39 h 206"/>
                <a:gd name="T76" fmla="*/ 184 w 254"/>
                <a:gd name="T77" fmla="*/ 31 h 206"/>
                <a:gd name="T78" fmla="*/ 177 w 254"/>
                <a:gd name="T79" fmla="*/ 24 h 206"/>
                <a:gd name="T80" fmla="*/ 164 w 254"/>
                <a:gd name="T81" fmla="*/ 28 h 206"/>
                <a:gd name="T82" fmla="*/ 155 w 254"/>
                <a:gd name="T83" fmla="*/ 35 h 206"/>
                <a:gd name="T84" fmla="*/ 133 w 254"/>
                <a:gd name="T85" fmla="*/ 52 h 206"/>
                <a:gd name="T86" fmla="*/ 127 w 254"/>
                <a:gd name="T87" fmla="*/ 57 h 206"/>
                <a:gd name="T88" fmla="*/ 99 w 254"/>
                <a:gd name="T89" fmla="*/ 78 h 206"/>
                <a:gd name="T90" fmla="*/ 103 w 254"/>
                <a:gd name="T91" fmla="*/ 88 h 206"/>
                <a:gd name="T92" fmla="*/ 127 w 254"/>
                <a:gd name="T93" fmla="*/ 70 h 206"/>
                <a:gd name="T94" fmla="*/ 133 w 254"/>
                <a:gd name="T95" fmla="*/ 65 h 206"/>
                <a:gd name="T96" fmla="*/ 155 w 254"/>
                <a:gd name="T97" fmla="*/ 48 h 206"/>
                <a:gd name="T98" fmla="*/ 164 w 254"/>
                <a:gd name="T99" fmla="*/ 41 h 206"/>
                <a:gd name="T100" fmla="*/ 178 w 254"/>
                <a:gd name="T101" fmla="*/ 40 h 206"/>
                <a:gd name="T102" fmla="*/ 186 w 254"/>
                <a:gd name="T103" fmla="*/ 48 h 206"/>
                <a:gd name="T104" fmla="*/ 193 w 254"/>
                <a:gd name="T105" fmla="*/ 50 h 206"/>
                <a:gd name="T106" fmla="*/ 203 w 254"/>
                <a:gd name="T107" fmla="*/ 42 h 206"/>
                <a:gd name="T108" fmla="*/ 217 w 254"/>
                <a:gd name="T109" fmla="*/ 31 h 206"/>
                <a:gd name="T110" fmla="*/ 234 w 254"/>
                <a:gd name="T111" fmla="*/ 16 h 206"/>
                <a:gd name="T112" fmla="*/ 239 w 254"/>
                <a:gd name="T113" fmla="*/ 33 h 206"/>
                <a:gd name="T114" fmla="*/ 244 w 254"/>
                <a:gd name="T115" fmla="*/ 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06">
                  <a:moveTo>
                    <a:pt x="26" y="136"/>
                  </a:moveTo>
                  <a:cubicBezTo>
                    <a:pt x="79" y="183"/>
                    <a:pt x="79" y="183"/>
                    <a:pt x="79" y="183"/>
                  </a:cubicBezTo>
                  <a:cubicBezTo>
                    <a:pt x="65" y="193"/>
                    <a:pt x="50" y="206"/>
                    <a:pt x="50" y="206"/>
                  </a:cubicBezTo>
                  <a:cubicBezTo>
                    <a:pt x="0" y="158"/>
                    <a:pt x="0" y="158"/>
                    <a:pt x="0" y="158"/>
                  </a:cubicBezTo>
                  <a:cubicBezTo>
                    <a:pt x="0" y="158"/>
                    <a:pt x="7" y="151"/>
                    <a:pt x="26" y="136"/>
                  </a:cubicBezTo>
                  <a:close/>
                  <a:moveTo>
                    <a:pt x="221" y="119"/>
                  </a:moveTo>
                  <a:cubicBezTo>
                    <a:pt x="208" y="131"/>
                    <a:pt x="197" y="139"/>
                    <a:pt x="182" y="142"/>
                  </a:cubicBezTo>
                  <a:cubicBezTo>
                    <a:pt x="158" y="146"/>
                    <a:pt x="133" y="140"/>
                    <a:pt x="126" y="135"/>
                  </a:cubicBezTo>
                  <a:cubicBezTo>
                    <a:pt x="115" y="127"/>
                    <a:pt x="127" y="132"/>
                    <a:pt x="162" y="130"/>
                  </a:cubicBezTo>
                  <a:cubicBezTo>
                    <a:pt x="197" y="128"/>
                    <a:pt x="190" y="109"/>
                    <a:pt x="190" y="109"/>
                  </a:cubicBezTo>
                  <a:cubicBezTo>
                    <a:pt x="183" y="108"/>
                    <a:pt x="173" y="107"/>
                    <a:pt x="137" y="106"/>
                  </a:cubicBezTo>
                  <a:cubicBezTo>
                    <a:pt x="123" y="106"/>
                    <a:pt x="97" y="103"/>
                    <a:pt x="85" y="106"/>
                  </a:cubicBezTo>
                  <a:cubicBezTo>
                    <a:pt x="71" y="109"/>
                    <a:pt x="58" y="121"/>
                    <a:pt x="39" y="135"/>
                  </a:cubicBezTo>
                  <a:cubicBezTo>
                    <a:pt x="87" y="177"/>
                    <a:pt x="87" y="177"/>
                    <a:pt x="87" y="177"/>
                  </a:cubicBezTo>
                  <a:cubicBezTo>
                    <a:pt x="94" y="172"/>
                    <a:pt x="100" y="169"/>
                    <a:pt x="102" y="169"/>
                  </a:cubicBezTo>
                  <a:cubicBezTo>
                    <a:pt x="117" y="169"/>
                    <a:pt x="155" y="172"/>
                    <a:pt x="182" y="169"/>
                  </a:cubicBezTo>
                  <a:cubicBezTo>
                    <a:pt x="236" y="142"/>
                    <a:pt x="254" y="109"/>
                    <a:pt x="254" y="109"/>
                  </a:cubicBezTo>
                  <a:cubicBezTo>
                    <a:pt x="254" y="109"/>
                    <a:pt x="240" y="96"/>
                    <a:pt x="221" y="119"/>
                  </a:cubicBezTo>
                  <a:close/>
                  <a:moveTo>
                    <a:pt x="128" y="90"/>
                  </a:moveTo>
                  <a:cubicBezTo>
                    <a:pt x="128" y="79"/>
                    <a:pt x="128" y="79"/>
                    <a:pt x="128" y="79"/>
                  </a:cubicBezTo>
                  <a:cubicBezTo>
                    <a:pt x="128" y="79"/>
                    <a:pt x="110" y="92"/>
                    <a:pt x="111" y="92"/>
                  </a:cubicBezTo>
                  <a:cubicBezTo>
                    <a:pt x="126" y="92"/>
                    <a:pt x="126" y="92"/>
                    <a:pt x="126" y="92"/>
                  </a:cubicBezTo>
                  <a:cubicBezTo>
                    <a:pt x="127" y="92"/>
                    <a:pt x="128" y="91"/>
                    <a:pt x="128" y="90"/>
                  </a:cubicBezTo>
                  <a:close/>
                  <a:moveTo>
                    <a:pt x="151" y="92"/>
                  </a:moveTo>
                  <a:cubicBezTo>
                    <a:pt x="152" y="92"/>
                    <a:pt x="153" y="91"/>
                    <a:pt x="153" y="90"/>
                  </a:cubicBezTo>
                  <a:cubicBezTo>
                    <a:pt x="153" y="60"/>
                    <a:pt x="153" y="60"/>
                    <a:pt x="153" y="60"/>
                  </a:cubicBezTo>
                  <a:cubicBezTo>
                    <a:pt x="134" y="74"/>
                    <a:pt x="134" y="74"/>
                    <a:pt x="134" y="74"/>
                  </a:cubicBezTo>
                  <a:cubicBezTo>
                    <a:pt x="134" y="74"/>
                    <a:pt x="134" y="74"/>
                    <a:pt x="134" y="74"/>
                  </a:cubicBezTo>
                  <a:cubicBezTo>
                    <a:pt x="134" y="90"/>
                    <a:pt x="134" y="90"/>
                    <a:pt x="134" y="90"/>
                  </a:cubicBezTo>
                  <a:cubicBezTo>
                    <a:pt x="134" y="91"/>
                    <a:pt x="134" y="92"/>
                    <a:pt x="135" y="92"/>
                  </a:cubicBezTo>
                  <a:lnTo>
                    <a:pt x="151" y="92"/>
                  </a:lnTo>
                  <a:close/>
                  <a:moveTo>
                    <a:pt x="176" y="92"/>
                  </a:moveTo>
                  <a:cubicBezTo>
                    <a:pt x="177" y="92"/>
                    <a:pt x="178" y="91"/>
                    <a:pt x="178" y="90"/>
                  </a:cubicBezTo>
                  <a:cubicBezTo>
                    <a:pt x="178" y="50"/>
                    <a:pt x="178" y="50"/>
                    <a:pt x="178" y="50"/>
                  </a:cubicBezTo>
                  <a:cubicBezTo>
                    <a:pt x="172" y="44"/>
                    <a:pt x="172" y="44"/>
                    <a:pt x="172" y="44"/>
                  </a:cubicBezTo>
                  <a:cubicBezTo>
                    <a:pt x="164" y="51"/>
                    <a:pt x="164" y="51"/>
                    <a:pt x="164" y="51"/>
                  </a:cubicBezTo>
                  <a:cubicBezTo>
                    <a:pt x="158" y="55"/>
                    <a:pt x="158" y="55"/>
                    <a:pt x="158" y="55"/>
                  </a:cubicBezTo>
                  <a:cubicBezTo>
                    <a:pt x="158" y="90"/>
                    <a:pt x="158" y="90"/>
                    <a:pt x="158" y="90"/>
                  </a:cubicBezTo>
                  <a:cubicBezTo>
                    <a:pt x="158" y="91"/>
                    <a:pt x="159" y="92"/>
                    <a:pt x="160" y="92"/>
                  </a:cubicBezTo>
                  <a:lnTo>
                    <a:pt x="176" y="92"/>
                  </a:lnTo>
                  <a:close/>
                  <a:moveTo>
                    <a:pt x="201" y="92"/>
                  </a:moveTo>
                  <a:cubicBezTo>
                    <a:pt x="201" y="92"/>
                    <a:pt x="202" y="91"/>
                    <a:pt x="202" y="90"/>
                  </a:cubicBezTo>
                  <a:cubicBezTo>
                    <a:pt x="202" y="51"/>
                    <a:pt x="202" y="51"/>
                    <a:pt x="202" y="51"/>
                  </a:cubicBezTo>
                  <a:cubicBezTo>
                    <a:pt x="195" y="57"/>
                    <a:pt x="195" y="57"/>
                    <a:pt x="195" y="57"/>
                  </a:cubicBezTo>
                  <a:cubicBezTo>
                    <a:pt x="193" y="59"/>
                    <a:pt x="193" y="59"/>
                    <a:pt x="193" y="59"/>
                  </a:cubicBezTo>
                  <a:cubicBezTo>
                    <a:pt x="191" y="61"/>
                    <a:pt x="188" y="61"/>
                    <a:pt x="186" y="59"/>
                  </a:cubicBezTo>
                  <a:cubicBezTo>
                    <a:pt x="185" y="58"/>
                    <a:pt x="185" y="58"/>
                    <a:pt x="185" y="58"/>
                  </a:cubicBezTo>
                  <a:cubicBezTo>
                    <a:pt x="183" y="56"/>
                    <a:pt x="183" y="56"/>
                    <a:pt x="183" y="56"/>
                  </a:cubicBezTo>
                  <a:cubicBezTo>
                    <a:pt x="183" y="90"/>
                    <a:pt x="183" y="90"/>
                    <a:pt x="183" y="90"/>
                  </a:cubicBezTo>
                  <a:cubicBezTo>
                    <a:pt x="183" y="91"/>
                    <a:pt x="184" y="92"/>
                    <a:pt x="185" y="92"/>
                  </a:cubicBezTo>
                  <a:lnTo>
                    <a:pt x="201" y="92"/>
                  </a:lnTo>
                  <a:close/>
                  <a:moveTo>
                    <a:pt x="225" y="92"/>
                  </a:moveTo>
                  <a:cubicBezTo>
                    <a:pt x="226" y="92"/>
                    <a:pt x="227" y="91"/>
                    <a:pt x="227" y="90"/>
                  </a:cubicBezTo>
                  <a:cubicBezTo>
                    <a:pt x="227" y="31"/>
                    <a:pt x="227" y="31"/>
                    <a:pt x="227" y="31"/>
                  </a:cubicBezTo>
                  <a:cubicBezTo>
                    <a:pt x="215" y="41"/>
                    <a:pt x="215" y="41"/>
                    <a:pt x="215" y="41"/>
                  </a:cubicBezTo>
                  <a:cubicBezTo>
                    <a:pt x="208" y="47"/>
                    <a:pt x="208" y="47"/>
                    <a:pt x="208" y="47"/>
                  </a:cubicBezTo>
                  <a:cubicBezTo>
                    <a:pt x="208" y="90"/>
                    <a:pt x="208" y="90"/>
                    <a:pt x="208" y="90"/>
                  </a:cubicBezTo>
                  <a:cubicBezTo>
                    <a:pt x="208" y="91"/>
                    <a:pt x="209" y="92"/>
                    <a:pt x="210" y="92"/>
                  </a:cubicBezTo>
                  <a:lnTo>
                    <a:pt x="225" y="92"/>
                  </a:lnTo>
                  <a:close/>
                  <a:moveTo>
                    <a:pt x="244" y="5"/>
                  </a:moveTo>
                  <a:cubicBezTo>
                    <a:pt x="244" y="3"/>
                    <a:pt x="243" y="2"/>
                    <a:pt x="242" y="1"/>
                  </a:cubicBezTo>
                  <a:cubicBezTo>
                    <a:pt x="242" y="0"/>
                    <a:pt x="240" y="0"/>
                    <a:pt x="239" y="0"/>
                  </a:cubicBezTo>
                  <a:cubicBezTo>
                    <a:pt x="233" y="0"/>
                    <a:pt x="233" y="0"/>
                    <a:pt x="233" y="0"/>
                  </a:cubicBezTo>
                  <a:cubicBezTo>
                    <a:pt x="216" y="0"/>
                    <a:pt x="216" y="0"/>
                    <a:pt x="216" y="0"/>
                  </a:cubicBezTo>
                  <a:cubicBezTo>
                    <a:pt x="215" y="0"/>
                    <a:pt x="214" y="0"/>
                    <a:pt x="214" y="0"/>
                  </a:cubicBezTo>
                  <a:cubicBezTo>
                    <a:pt x="214" y="0"/>
                    <a:pt x="213" y="0"/>
                    <a:pt x="213" y="0"/>
                  </a:cubicBezTo>
                  <a:cubicBezTo>
                    <a:pt x="212" y="1"/>
                    <a:pt x="210" y="3"/>
                    <a:pt x="210" y="5"/>
                  </a:cubicBezTo>
                  <a:cubicBezTo>
                    <a:pt x="210" y="7"/>
                    <a:pt x="212" y="9"/>
                    <a:pt x="214" y="10"/>
                  </a:cubicBezTo>
                  <a:cubicBezTo>
                    <a:pt x="214" y="10"/>
                    <a:pt x="215" y="10"/>
                    <a:pt x="216" y="10"/>
                  </a:cubicBezTo>
                  <a:cubicBezTo>
                    <a:pt x="221" y="10"/>
                    <a:pt x="221" y="10"/>
                    <a:pt x="221" y="10"/>
                  </a:cubicBezTo>
                  <a:cubicBezTo>
                    <a:pt x="225" y="10"/>
                    <a:pt x="225" y="10"/>
                    <a:pt x="225" y="10"/>
                  </a:cubicBezTo>
                  <a:cubicBezTo>
                    <a:pt x="219" y="15"/>
                    <a:pt x="219" y="15"/>
                    <a:pt x="219" y="15"/>
                  </a:cubicBezTo>
                  <a:cubicBezTo>
                    <a:pt x="209" y="24"/>
                    <a:pt x="209" y="24"/>
                    <a:pt x="209" y="24"/>
                  </a:cubicBezTo>
                  <a:cubicBezTo>
                    <a:pt x="203" y="29"/>
                    <a:pt x="203" y="29"/>
                    <a:pt x="203" y="29"/>
                  </a:cubicBezTo>
                  <a:cubicBezTo>
                    <a:pt x="195" y="35"/>
                    <a:pt x="195" y="35"/>
                    <a:pt x="195" y="35"/>
                  </a:cubicBezTo>
                  <a:cubicBezTo>
                    <a:pt x="191" y="39"/>
                    <a:pt x="191" y="39"/>
                    <a:pt x="191" y="39"/>
                  </a:cubicBezTo>
                  <a:cubicBezTo>
                    <a:pt x="186" y="34"/>
                    <a:pt x="186" y="34"/>
                    <a:pt x="186" y="34"/>
                  </a:cubicBezTo>
                  <a:cubicBezTo>
                    <a:pt x="184" y="31"/>
                    <a:pt x="184" y="31"/>
                    <a:pt x="184" y="31"/>
                  </a:cubicBezTo>
                  <a:cubicBezTo>
                    <a:pt x="178" y="25"/>
                    <a:pt x="178" y="25"/>
                    <a:pt x="178" y="25"/>
                  </a:cubicBezTo>
                  <a:cubicBezTo>
                    <a:pt x="177" y="24"/>
                    <a:pt x="177" y="24"/>
                    <a:pt x="177" y="24"/>
                  </a:cubicBezTo>
                  <a:cubicBezTo>
                    <a:pt x="175" y="22"/>
                    <a:pt x="172" y="22"/>
                    <a:pt x="170" y="24"/>
                  </a:cubicBezTo>
                  <a:cubicBezTo>
                    <a:pt x="164" y="28"/>
                    <a:pt x="164" y="28"/>
                    <a:pt x="164" y="28"/>
                  </a:cubicBezTo>
                  <a:cubicBezTo>
                    <a:pt x="158" y="33"/>
                    <a:pt x="158" y="33"/>
                    <a:pt x="158" y="33"/>
                  </a:cubicBezTo>
                  <a:cubicBezTo>
                    <a:pt x="155" y="35"/>
                    <a:pt x="155" y="35"/>
                    <a:pt x="155" y="35"/>
                  </a:cubicBezTo>
                  <a:cubicBezTo>
                    <a:pt x="152" y="37"/>
                    <a:pt x="152" y="37"/>
                    <a:pt x="152" y="37"/>
                  </a:cubicBezTo>
                  <a:cubicBezTo>
                    <a:pt x="133" y="52"/>
                    <a:pt x="133" y="52"/>
                    <a:pt x="133" y="52"/>
                  </a:cubicBezTo>
                  <a:cubicBezTo>
                    <a:pt x="133" y="52"/>
                    <a:pt x="133" y="52"/>
                    <a:pt x="133" y="52"/>
                  </a:cubicBezTo>
                  <a:cubicBezTo>
                    <a:pt x="127" y="57"/>
                    <a:pt x="127" y="57"/>
                    <a:pt x="127" y="57"/>
                  </a:cubicBezTo>
                  <a:cubicBezTo>
                    <a:pt x="102" y="76"/>
                    <a:pt x="102" y="76"/>
                    <a:pt x="102" y="76"/>
                  </a:cubicBezTo>
                  <a:cubicBezTo>
                    <a:pt x="99" y="78"/>
                    <a:pt x="99" y="78"/>
                    <a:pt x="99" y="78"/>
                  </a:cubicBezTo>
                  <a:cubicBezTo>
                    <a:pt x="97" y="80"/>
                    <a:pt x="96" y="83"/>
                    <a:pt x="98" y="86"/>
                  </a:cubicBezTo>
                  <a:cubicBezTo>
                    <a:pt x="99" y="87"/>
                    <a:pt x="101" y="88"/>
                    <a:pt x="103" y="88"/>
                  </a:cubicBezTo>
                  <a:cubicBezTo>
                    <a:pt x="104" y="87"/>
                    <a:pt x="105" y="87"/>
                    <a:pt x="105" y="87"/>
                  </a:cubicBezTo>
                  <a:cubicBezTo>
                    <a:pt x="127" y="70"/>
                    <a:pt x="127" y="70"/>
                    <a:pt x="127" y="70"/>
                  </a:cubicBezTo>
                  <a:cubicBezTo>
                    <a:pt x="133" y="65"/>
                    <a:pt x="133" y="65"/>
                    <a:pt x="133" y="65"/>
                  </a:cubicBezTo>
                  <a:cubicBezTo>
                    <a:pt x="133" y="65"/>
                    <a:pt x="133" y="65"/>
                    <a:pt x="133" y="65"/>
                  </a:cubicBezTo>
                  <a:cubicBezTo>
                    <a:pt x="152" y="50"/>
                    <a:pt x="152" y="50"/>
                    <a:pt x="152" y="50"/>
                  </a:cubicBezTo>
                  <a:cubicBezTo>
                    <a:pt x="155" y="48"/>
                    <a:pt x="155" y="48"/>
                    <a:pt x="155" y="48"/>
                  </a:cubicBezTo>
                  <a:cubicBezTo>
                    <a:pt x="158" y="46"/>
                    <a:pt x="158" y="46"/>
                    <a:pt x="158" y="46"/>
                  </a:cubicBezTo>
                  <a:cubicBezTo>
                    <a:pt x="164" y="41"/>
                    <a:pt x="164" y="41"/>
                    <a:pt x="164" y="41"/>
                  </a:cubicBezTo>
                  <a:cubicBezTo>
                    <a:pt x="172" y="35"/>
                    <a:pt x="172" y="35"/>
                    <a:pt x="172" y="35"/>
                  </a:cubicBezTo>
                  <a:cubicBezTo>
                    <a:pt x="178" y="40"/>
                    <a:pt x="178" y="40"/>
                    <a:pt x="178" y="40"/>
                  </a:cubicBezTo>
                  <a:cubicBezTo>
                    <a:pt x="184" y="46"/>
                    <a:pt x="184" y="46"/>
                    <a:pt x="184" y="46"/>
                  </a:cubicBezTo>
                  <a:cubicBezTo>
                    <a:pt x="186" y="48"/>
                    <a:pt x="186" y="48"/>
                    <a:pt x="186" y="48"/>
                  </a:cubicBezTo>
                  <a:cubicBezTo>
                    <a:pt x="186" y="49"/>
                    <a:pt x="186" y="49"/>
                    <a:pt x="186" y="49"/>
                  </a:cubicBezTo>
                  <a:cubicBezTo>
                    <a:pt x="188" y="51"/>
                    <a:pt x="191" y="51"/>
                    <a:pt x="193" y="50"/>
                  </a:cubicBezTo>
                  <a:cubicBezTo>
                    <a:pt x="195" y="48"/>
                    <a:pt x="195" y="48"/>
                    <a:pt x="195" y="48"/>
                  </a:cubicBezTo>
                  <a:cubicBezTo>
                    <a:pt x="203" y="42"/>
                    <a:pt x="203" y="42"/>
                    <a:pt x="203" y="42"/>
                  </a:cubicBezTo>
                  <a:cubicBezTo>
                    <a:pt x="209" y="37"/>
                    <a:pt x="209" y="37"/>
                    <a:pt x="209" y="37"/>
                  </a:cubicBezTo>
                  <a:cubicBezTo>
                    <a:pt x="217" y="31"/>
                    <a:pt x="217" y="31"/>
                    <a:pt x="217" y="31"/>
                  </a:cubicBezTo>
                  <a:cubicBezTo>
                    <a:pt x="233" y="16"/>
                    <a:pt x="233" y="16"/>
                    <a:pt x="233" y="16"/>
                  </a:cubicBezTo>
                  <a:cubicBezTo>
                    <a:pt x="234" y="16"/>
                    <a:pt x="234" y="16"/>
                    <a:pt x="234" y="16"/>
                  </a:cubicBezTo>
                  <a:cubicBezTo>
                    <a:pt x="234" y="28"/>
                    <a:pt x="234" y="28"/>
                    <a:pt x="234" y="28"/>
                  </a:cubicBezTo>
                  <a:cubicBezTo>
                    <a:pt x="234" y="31"/>
                    <a:pt x="236" y="33"/>
                    <a:pt x="239" y="33"/>
                  </a:cubicBezTo>
                  <a:cubicBezTo>
                    <a:pt x="242" y="33"/>
                    <a:pt x="244" y="31"/>
                    <a:pt x="244" y="28"/>
                  </a:cubicBezTo>
                  <a:lnTo>
                    <a:pt x="244" y="5"/>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1" name="Group 20"/>
          <p:cNvGrpSpPr/>
          <p:nvPr/>
        </p:nvGrpSpPr>
        <p:grpSpPr>
          <a:xfrm>
            <a:off x="6036889" y="1777823"/>
            <a:ext cx="2751996" cy="2047570"/>
            <a:chOff x="6034235" y="1274364"/>
            <a:chExt cx="2751996" cy="2047570"/>
          </a:xfrm>
        </p:grpSpPr>
        <p:grpSp>
          <p:nvGrpSpPr>
            <p:cNvPr id="22" name="Group 21"/>
            <p:cNvGrpSpPr/>
            <p:nvPr/>
          </p:nvGrpSpPr>
          <p:grpSpPr>
            <a:xfrm>
              <a:off x="6034235" y="1274364"/>
              <a:ext cx="2644816" cy="2047570"/>
              <a:chOff x="6034235" y="1073484"/>
              <a:chExt cx="2644816" cy="1577115"/>
            </a:xfrm>
          </p:grpSpPr>
          <p:sp>
            <p:nvSpPr>
              <p:cNvPr id="25" name="Rectangle 24"/>
              <p:cNvSpPr/>
              <p:nvPr/>
            </p:nvSpPr>
            <p:spPr>
              <a:xfrm>
                <a:off x="6034235" y="1073484"/>
                <a:ext cx="2644816" cy="15771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82880" rIns="18288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dirty="0"/>
              </a:p>
            </p:txBody>
          </p:sp>
          <p:sp>
            <p:nvSpPr>
              <p:cNvPr id="26" name="Isosceles Triangle 25"/>
              <p:cNvSpPr/>
              <p:nvPr/>
            </p:nvSpPr>
            <p:spPr>
              <a:xfrm>
                <a:off x="7290089" y="1551004"/>
                <a:ext cx="1388962" cy="1099595"/>
              </a:xfrm>
              <a:prstGeom prst="triangle">
                <a:avLst>
                  <a:gd name="adj" fmla="val 100000"/>
                </a:avLst>
              </a:prstGeom>
              <a:gradFill flip="none" rotWithShape="1">
                <a:gsLst>
                  <a:gs pos="0">
                    <a:schemeClr val="accent3">
                      <a:lumMod val="60000"/>
                      <a:lumOff val="40000"/>
                    </a:schemeClr>
                  </a:gs>
                  <a:gs pos="96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3" name="Rectangle 22"/>
            <p:cNvSpPr/>
            <p:nvPr/>
          </p:nvSpPr>
          <p:spPr>
            <a:xfrm>
              <a:off x="6034235" y="1433731"/>
              <a:ext cx="2748818" cy="1754326"/>
            </a:xfrm>
            <a:prstGeom prst="rect">
              <a:avLst/>
            </a:prstGeom>
          </p:spPr>
          <p:txBody>
            <a:bodyPr wrap="square" lIns="1371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1600" dirty="0">
                  <a:solidFill>
                    <a:schemeClr val="bg1"/>
                  </a:solidFill>
                </a:rPr>
                <a:t>Diverse skills and viewpoints can make organizations more </a:t>
              </a:r>
            </a:p>
            <a:p>
              <a:pPr>
                <a:lnSpc>
                  <a:spcPct val="90000"/>
                </a:lnSpc>
                <a:defRPr/>
              </a:pPr>
              <a:r>
                <a:rPr lang="en-US" b="1" dirty="0">
                  <a:solidFill>
                    <a:schemeClr val="bg1"/>
                  </a:solidFill>
                </a:rPr>
                <a:t>innovative and effective in their business </a:t>
              </a:r>
              <a:br>
                <a:rPr lang="en-US" b="1" dirty="0">
                  <a:solidFill>
                    <a:schemeClr val="bg1"/>
                  </a:solidFill>
                </a:rPr>
              </a:br>
              <a:r>
                <a:rPr lang="en-US" b="1" dirty="0">
                  <a:solidFill>
                    <a:schemeClr val="bg1"/>
                  </a:solidFill>
                </a:rPr>
                <a:t>decisions</a:t>
              </a:r>
            </a:p>
          </p:txBody>
        </p:sp>
        <p:sp>
          <p:nvSpPr>
            <p:cNvPr id="24" name="Freeform 23"/>
            <p:cNvSpPr>
              <a:spLocks noEditPoints="1"/>
            </p:cNvSpPr>
            <p:nvPr/>
          </p:nvSpPr>
          <p:spPr bwMode="auto">
            <a:xfrm rot="3342489">
              <a:off x="7962422" y="2411542"/>
              <a:ext cx="769693" cy="877924"/>
            </a:xfrm>
            <a:custGeom>
              <a:avLst/>
              <a:gdLst>
                <a:gd name="T0" fmla="*/ 7 w 225"/>
                <a:gd name="T1" fmla="*/ 126 h 242"/>
                <a:gd name="T2" fmla="*/ 25 w 225"/>
                <a:gd name="T3" fmla="*/ 126 h 242"/>
                <a:gd name="T4" fmla="*/ 32 w 225"/>
                <a:gd name="T5" fmla="*/ 119 h 242"/>
                <a:gd name="T6" fmla="*/ 32 w 225"/>
                <a:gd name="T7" fmla="*/ 101 h 242"/>
                <a:gd name="T8" fmla="*/ 16 w 225"/>
                <a:gd name="T9" fmla="*/ 103 h 242"/>
                <a:gd name="T10" fmla="*/ 0 w 225"/>
                <a:gd name="T11" fmla="*/ 101 h 242"/>
                <a:gd name="T12" fmla="*/ 0 w 225"/>
                <a:gd name="T13" fmla="*/ 119 h 242"/>
                <a:gd name="T14" fmla="*/ 88 w 225"/>
                <a:gd name="T15" fmla="*/ 124 h 242"/>
                <a:gd name="T16" fmla="*/ 89 w 225"/>
                <a:gd name="T17" fmla="*/ 107 h 242"/>
                <a:gd name="T18" fmla="*/ 73 w 225"/>
                <a:gd name="T19" fmla="*/ 108 h 242"/>
                <a:gd name="T20" fmla="*/ 57 w 225"/>
                <a:gd name="T21" fmla="*/ 107 h 242"/>
                <a:gd name="T22" fmla="*/ 57 w 225"/>
                <a:gd name="T23" fmla="*/ 124 h 242"/>
                <a:gd name="T24" fmla="*/ 64 w 225"/>
                <a:gd name="T25" fmla="*/ 131 h 242"/>
                <a:gd name="T26" fmla="*/ 82 w 225"/>
                <a:gd name="T27" fmla="*/ 132 h 242"/>
                <a:gd name="T28" fmla="*/ 88 w 225"/>
                <a:gd name="T29" fmla="*/ 124 h 242"/>
                <a:gd name="T30" fmla="*/ 142 w 225"/>
                <a:gd name="T31" fmla="*/ 124 h 242"/>
                <a:gd name="T32" fmla="*/ 159 w 225"/>
                <a:gd name="T33" fmla="*/ 124 h 242"/>
                <a:gd name="T34" fmla="*/ 166 w 225"/>
                <a:gd name="T35" fmla="*/ 117 h 242"/>
                <a:gd name="T36" fmla="*/ 166 w 225"/>
                <a:gd name="T37" fmla="*/ 99 h 242"/>
                <a:gd name="T38" fmla="*/ 150 w 225"/>
                <a:gd name="T39" fmla="*/ 101 h 242"/>
                <a:gd name="T40" fmla="*/ 134 w 225"/>
                <a:gd name="T41" fmla="*/ 99 h 242"/>
                <a:gd name="T42" fmla="*/ 134 w 225"/>
                <a:gd name="T43" fmla="*/ 117 h 242"/>
                <a:gd name="T44" fmla="*/ 104 w 225"/>
                <a:gd name="T45" fmla="*/ 78 h 242"/>
                <a:gd name="T46" fmla="*/ 48 w 225"/>
                <a:gd name="T47" fmla="*/ 8 h 242"/>
                <a:gd name="T48" fmla="*/ 19 w 225"/>
                <a:gd name="T49" fmla="*/ 7 h 242"/>
                <a:gd name="T50" fmla="*/ 34 w 225"/>
                <a:gd name="T51" fmla="*/ 32 h 242"/>
                <a:gd name="T52" fmla="*/ 95 w 225"/>
                <a:gd name="T53" fmla="*/ 83 h 242"/>
                <a:gd name="T54" fmla="*/ 106 w 225"/>
                <a:gd name="T55" fmla="*/ 193 h 242"/>
                <a:gd name="T56" fmla="*/ 102 w 225"/>
                <a:gd name="T57" fmla="*/ 206 h 242"/>
                <a:gd name="T58" fmla="*/ 102 w 225"/>
                <a:gd name="T59" fmla="*/ 242 h 242"/>
                <a:gd name="T60" fmla="*/ 111 w 225"/>
                <a:gd name="T61" fmla="*/ 208 h 242"/>
                <a:gd name="T62" fmla="*/ 104 w 225"/>
                <a:gd name="T63" fmla="*/ 78 h 242"/>
                <a:gd name="T64" fmla="*/ 94 w 225"/>
                <a:gd name="T65" fmla="*/ 224 h 242"/>
                <a:gd name="T66" fmla="*/ 111 w 225"/>
                <a:gd name="T67" fmla="*/ 224 h 242"/>
                <a:gd name="T68" fmla="*/ 191 w 225"/>
                <a:gd name="T69" fmla="*/ 116 h 242"/>
                <a:gd name="T70" fmla="*/ 202 w 225"/>
                <a:gd name="T71" fmla="*/ 105 h 242"/>
                <a:gd name="T72" fmla="*/ 181 w 225"/>
                <a:gd name="T73" fmla="*/ 138 h 242"/>
                <a:gd name="T74" fmla="*/ 186 w 225"/>
                <a:gd name="T75" fmla="*/ 124 h 242"/>
                <a:gd name="T76" fmla="*/ 177 w 225"/>
                <a:gd name="T77" fmla="*/ 172 h 242"/>
                <a:gd name="T78" fmla="*/ 159 w 225"/>
                <a:gd name="T79" fmla="*/ 181 h 242"/>
                <a:gd name="T80" fmla="*/ 130 w 225"/>
                <a:gd name="T81" fmla="*/ 194 h 242"/>
                <a:gd name="T82" fmla="*/ 165 w 225"/>
                <a:gd name="T83" fmla="*/ 194 h 242"/>
                <a:gd name="T84" fmla="*/ 223 w 225"/>
                <a:gd name="T85" fmla="*/ 141 h 242"/>
                <a:gd name="T86" fmla="*/ 191 w 225"/>
                <a:gd name="T87" fmla="*/ 116 h 242"/>
                <a:gd name="T88" fmla="*/ 139 w 225"/>
                <a:gd name="T89" fmla="*/ 194 h 242"/>
                <a:gd name="T90" fmla="*/ 156 w 225"/>
                <a:gd name="T91" fmla="*/ 194 h 242"/>
                <a:gd name="T92" fmla="*/ 52 w 225"/>
                <a:gd name="T93" fmla="*/ 192 h 242"/>
                <a:gd name="T94" fmla="*/ 28 w 225"/>
                <a:gd name="T95" fmla="*/ 143 h 242"/>
                <a:gd name="T96" fmla="*/ 37 w 225"/>
                <a:gd name="T97" fmla="*/ 129 h 242"/>
                <a:gd name="T98" fmla="*/ 8 w 225"/>
                <a:gd name="T99" fmla="*/ 151 h 242"/>
                <a:gd name="T100" fmla="*/ 40 w 225"/>
                <a:gd name="T101" fmla="*/ 196 h 242"/>
                <a:gd name="T102" fmla="*/ 52 w 225"/>
                <a:gd name="T103" fmla="*/ 228 h 242"/>
                <a:gd name="T104" fmla="*/ 52 w 225"/>
                <a:gd name="T105" fmla="*/ 192 h 242"/>
                <a:gd name="T106" fmla="*/ 43 w 225"/>
                <a:gd name="T107" fmla="*/ 210 h 242"/>
                <a:gd name="T108" fmla="*/ 60 w 225"/>
                <a:gd name="T109" fmla="*/ 21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5" h="242">
                  <a:moveTo>
                    <a:pt x="7" y="126"/>
                  </a:moveTo>
                  <a:cubicBezTo>
                    <a:pt x="7" y="126"/>
                    <a:pt x="7" y="126"/>
                    <a:pt x="7" y="126"/>
                  </a:cubicBezTo>
                  <a:cubicBezTo>
                    <a:pt x="16" y="118"/>
                    <a:pt x="16" y="118"/>
                    <a:pt x="16" y="118"/>
                  </a:cubicBezTo>
                  <a:cubicBezTo>
                    <a:pt x="25" y="126"/>
                    <a:pt x="25" y="126"/>
                    <a:pt x="25" y="126"/>
                  </a:cubicBezTo>
                  <a:cubicBezTo>
                    <a:pt x="32" y="119"/>
                    <a:pt x="32" y="119"/>
                    <a:pt x="32" y="119"/>
                  </a:cubicBezTo>
                  <a:cubicBezTo>
                    <a:pt x="32" y="119"/>
                    <a:pt x="32" y="119"/>
                    <a:pt x="32" y="119"/>
                  </a:cubicBezTo>
                  <a:cubicBezTo>
                    <a:pt x="23" y="110"/>
                    <a:pt x="23" y="110"/>
                    <a:pt x="23" y="110"/>
                  </a:cubicBezTo>
                  <a:cubicBezTo>
                    <a:pt x="32" y="101"/>
                    <a:pt x="32" y="101"/>
                    <a:pt x="32" y="101"/>
                  </a:cubicBezTo>
                  <a:cubicBezTo>
                    <a:pt x="25" y="94"/>
                    <a:pt x="25" y="94"/>
                    <a:pt x="25" y="94"/>
                  </a:cubicBezTo>
                  <a:cubicBezTo>
                    <a:pt x="16" y="103"/>
                    <a:pt x="16" y="103"/>
                    <a:pt x="16" y="103"/>
                  </a:cubicBezTo>
                  <a:cubicBezTo>
                    <a:pt x="7" y="94"/>
                    <a:pt x="7" y="94"/>
                    <a:pt x="7" y="94"/>
                  </a:cubicBezTo>
                  <a:cubicBezTo>
                    <a:pt x="0" y="101"/>
                    <a:pt x="0" y="101"/>
                    <a:pt x="0" y="101"/>
                  </a:cubicBezTo>
                  <a:cubicBezTo>
                    <a:pt x="9" y="110"/>
                    <a:pt x="9" y="110"/>
                    <a:pt x="9" y="110"/>
                  </a:cubicBezTo>
                  <a:cubicBezTo>
                    <a:pt x="0" y="119"/>
                    <a:pt x="0" y="119"/>
                    <a:pt x="0" y="119"/>
                  </a:cubicBezTo>
                  <a:lnTo>
                    <a:pt x="7" y="126"/>
                  </a:lnTo>
                  <a:close/>
                  <a:moveTo>
                    <a:pt x="88" y="124"/>
                  </a:moveTo>
                  <a:cubicBezTo>
                    <a:pt x="80" y="115"/>
                    <a:pt x="80" y="115"/>
                    <a:pt x="80" y="115"/>
                  </a:cubicBezTo>
                  <a:cubicBezTo>
                    <a:pt x="89" y="107"/>
                    <a:pt x="89" y="107"/>
                    <a:pt x="89" y="107"/>
                  </a:cubicBezTo>
                  <a:cubicBezTo>
                    <a:pt x="82" y="99"/>
                    <a:pt x="82" y="99"/>
                    <a:pt x="82" y="99"/>
                  </a:cubicBezTo>
                  <a:cubicBezTo>
                    <a:pt x="73" y="108"/>
                    <a:pt x="73" y="108"/>
                    <a:pt x="73" y="108"/>
                  </a:cubicBezTo>
                  <a:cubicBezTo>
                    <a:pt x="64" y="99"/>
                    <a:pt x="64" y="99"/>
                    <a:pt x="64" y="99"/>
                  </a:cubicBezTo>
                  <a:cubicBezTo>
                    <a:pt x="57" y="107"/>
                    <a:pt x="57" y="107"/>
                    <a:pt x="57" y="107"/>
                  </a:cubicBezTo>
                  <a:cubicBezTo>
                    <a:pt x="66" y="115"/>
                    <a:pt x="66" y="115"/>
                    <a:pt x="66" y="115"/>
                  </a:cubicBezTo>
                  <a:cubicBezTo>
                    <a:pt x="57" y="124"/>
                    <a:pt x="57" y="124"/>
                    <a:pt x="57" y="124"/>
                  </a:cubicBezTo>
                  <a:cubicBezTo>
                    <a:pt x="64" y="132"/>
                    <a:pt x="64" y="132"/>
                    <a:pt x="64" y="132"/>
                  </a:cubicBezTo>
                  <a:cubicBezTo>
                    <a:pt x="64" y="131"/>
                    <a:pt x="64" y="131"/>
                    <a:pt x="64" y="131"/>
                  </a:cubicBezTo>
                  <a:cubicBezTo>
                    <a:pt x="73" y="123"/>
                    <a:pt x="73" y="123"/>
                    <a:pt x="73" y="123"/>
                  </a:cubicBezTo>
                  <a:cubicBezTo>
                    <a:pt x="82" y="132"/>
                    <a:pt x="82" y="132"/>
                    <a:pt x="82" y="132"/>
                  </a:cubicBezTo>
                  <a:cubicBezTo>
                    <a:pt x="89" y="124"/>
                    <a:pt x="89" y="124"/>
                    <a:pt x="89" y="124"/>
                  </a:cubicBezTo>
                  <a:lnTo>
                    <a:pt x="88" y="124"/>
                  </a:lnTo>
                  <a:close/>
                  <a:moveTo>
                    <a:pt x="141" y="124"/>
                  </a:moveTo>
                  <a:cubicBezTo>
                    <a:pt x="142" y="124"/>
                    <a:pt x="142" y="124"/>
                    <a:pt x="142" y="124"/>
                  </a:cubicBezTo>
                  <a:cubicBezTo>
                    <a:pt x="150" y="115"/>
                    <a:pt x="150" y="115"/>
                    <a:pt x="150" y="115"/>
                  </a:cubicBezTo>
                  <a:cubicBezTo>
                    <a:pt x="159" y="124"/>
                    <a:pt x="159" y="124"/>
                    <a:pt x="159" y="124"/>
                  </a:cubicBezTo>
                  <a:cubicBezTo>
                    <a:pt x="166" y="117"/>
                    <a:pt x="166" y="117"/>
                    <a:pt x="166" y="117"/>
                  </a:cubicBezTo>
                  <a:cubicBezTo>
                    <a:pt x="166" y="117"/>
                    <a:pt x="166" y="117"/>
                    <a:pt x="166" y="117"/>
                  </a:cubicBezTo>
                  <a:cubicBezTo>
                    <a:pt x="157" y="108"/>
                    <a:pt x="157" y="108"/>
                    <a:pt x="157" y="108"/>
                  </a:cubicBezTo>
                  <a:cubicBezTo>
                    <a:pt x="166" y="99"/>
                    <a:pt x="166" y="99"/>
                    <a:pt x="166" y="99"/>
                  </a:cubicBezTo>
                  <a:cubicBezTo>
                    <a:pt x="159" y="92"/>
                    <a:pt x="159" y="92"/>
                    <a:pt x="159" y="92"/>
                  </a:cubicBezTo>
                  <a:cubicBezTo>
                    <a:pt x="150" y="101"/>
                    <a:pt x="150" y="101"/>
                    <a:pt x="150" y="101"/>
                  </a:cubicBezTo>
                  <a:cubicBezTo>
                    <a:pt x="141" y="92"/>
                    <a:pt x="141" y="92"/>
                    <a:pt x="141" y="92"/>
                  </a:cubicBezTo>
                  <a:cubicBezTo>
                    <a:pt x="134" y="99"/>
                    <a:pt x="134" y="99"/>
                    <a:pt x="134" y="99"/>
                  </a:cubicBezTo>
                  <a:cubicBezTo>
                    <a:pt x="143" y="108"/>
                    <a:pt x="143" y="108"/>
                    <a:pt x="143" y="108"/>
                  </a:cubicBezTo>
                  <a:cubicBezTo>
                    <a:pt x="134" y="117"/>
                    <a:pt x="134" y="117"/>
                    <a:pt x="134" y="117"/>
                  </a:cubicBezTo>
                  <a:lnTo>
                    <a:pt x="141" y="124"/>
                  </a:lnTo>
                  <a:close/>
                  <a:moveTo>
                    <a:pt x="104" y="78"/>
                  </a:moveTo>
                  <a:cubicBezTo>
                    <a:pt x="91" y="55"/>
                    <a:pt x="69" y="31"/>
                    <a:pt x="36" y="11"/>
                  </a:cubicBezTo>
                  <a:cubicBezTo>
                    <a:pt x="48" y="8"/>
                    <a:pt x="48" y="8"/>
                    <a:pt x="48" y="8"/>
                  </a:cubicBezTo>
                  <a:cubicBezTo>
                    <a:pt x="46" y="0"/>
                    <a:pt x="46" y="0"/>
                    <a:pt x="46" y="0"/>
                  </a:cubicBezTo>
                  <a:cubicBezTo>
                    <a:pt x="19" y="7"/>
                    <a:pt x="19" y="7"/>
                    <a:pt x="19" y="7"/>
                  </a:cubicBezTo>
                  <a:cubicBezTo>
                    <a:pt x="26" y="34"/>
                    <a:pt x="26" y="34"/>
                    <a:pt x="26" y="34"/>
                  </a:cubicBezTo>
                  <a:cubicBezTo>
                    <a:pt x="34" y="32"/>
                    <a:pt x="34" y="32"/>
                    <a:pt x="34" y="32"/>
                  </a:cubicBezTo>
                  <a:cubicBezTo>
                    <a:pt x="31" y="20"/>
                    <a:pt x="31" y="20"/>
                    <a:pt x="31" y="20"/>
                  </a:cubicBezTo>
                  <a:cubicBezTo>
                    <a:pt x="63" y="39"/>
                    <a:pt x="83" y="61"/>
                    <a:pt x="95" y="83"/>
                  </a:cubicBezTo>
                  <a:cubicBezTo>
                    <a:pt x="108" y="106"/>
                    <a:pt x="112" y="129"/>
                    <a:pt x="112" y="149"/>
                  </a:cubicBezTo>
                  <a:cubicBezTo>
                    <a:pt x="112" y="167"/>
                    <a:pt x="109" y="182"/>
                    <a:pt x="106" y="193"/>
                  </a:cubicBezTo>
                  <a:cubicBezTo>
                    <a:pt x="105" y="198"/>
                    <a:pt x="103" y="202"/>
                    <a:pt x="102" y="205"/>
                  </a:cubicBezTo>
                  <a:cubicBezTo>
                    <a:pt x="102" y="205"/>
                    <a:pt x="102" y="206"/>
                    <a:pt x="102" y="206"/>
                  </a:cubicBezTo>
                  <a:cubicBezTo>
                    <a:pt x="92" y="206"/>
                    <a:pt x="85" y="214"/>
                    <a:pt x="85" y="224"/>
                  </a:cubicBezTo>
                  <a:cubicBezTo>
                    <a:pt x="85" y="234"/>
                    <a:pt x="93" y="242"/>
                    <a:pt x="102" y="242"/>
                  </a:cubicBezTo>
                  <a:cubicBezTo>
                    <a:pt x="112" y="242"/>
                    <a:pt x="120" y="234"/>
                    <a:pt x="120" y="224"/>
                  </a:cubicBezTo>
                  <a:cubicBezTo>
                    <a:pt x="120" y="217"/>
                    <a:pt x="117" y="211"/>
                    <a:pt x="111" y="208"/>
                  </a:cubicBezTo>
                  <a:cubicBezTo>
                    <a:pt x="115" y="199"/>
                    <a:pt x="122" y="177"/>
                    <a:pt x="122" y="149"/>
                  </a:cubicBezTo>
                  <a:cubicBezTo>
                    <a:pt x="122" y="128"/>
                    <a:pt x="118" y="103"/>
                    <a:pt x="104" y="78"/>
                  </a:cubicBezTo>
                  <a:close/>
                  <a:moveTo>
                    <a:pt x="102" y="232"/>
                  </a:moveTo>
                  <a:cubicBezTo>
                    <a:pt x="98" y="232"/>
                    <a:pt x="94" y="228"/>
                    <a:pt x="94" y="224"/>
                  </a:cubicBezTo>
                  <a:cubicBezTo>
                    <a:pt x="94" y="219"/>
                    <a:pt x="98" y="216"/>
                    <a:pt x="102" y="216"/>
                  </a:cubicBezTo>
                  <a:cubicBezTo>
                    <a:pt x="107" y="216"/>
                    <a:pt x="111" y="219"/>
                    <a:pt x="111" y="224"/>
                  </a:cubicBezTo>
                  <a:cubicBezTo>
                    <a:pt x="111" y="228"/>
                    <a:pt x="107" y="232"/>
                    <a:pt x="102" y="232"/>
                  </a:cubicBezTo>
                  <a:close/>
                  <a:moveTo>
                    <a:pt x="191" y="116"/>
                  </a:moveTo>
                  <a:cubicBezTo>
                    <a:pt x="204" y="113"/>
                    <a:pt x="204" y="113"/>
                    <a:pt x="204" y="113"/>
                  </a:cubicBezTo>
                  <a:cubicBezTo>
                    <a:pt x="202" y="105"/>
                    <a:pt x="202" y="105"/>
                    <a:pt x="202" y="105"/>
                  </a:cubicBezTo>
                  <a:cubicBezTo>
                    <a:pt x="175" y="111"/>
                    <a:pt x="175" y="111"/>
                    <a:pt x="175" y="111"/>
                  </a:cubicBezTo>
                  <a:cubicBezTo>
                    <a:pt x="181" y="138"/>
                    <a:pt x="181" y="138"/>
                    <a:pt x="181" y="138"/>
                  </a:cubicBezTo>
                  <a:cubicBezTo>
                    <a:pt x="189" y="136"/>
                    <a:pt x="189" y="136"/>
                    <a:pt x="189" y="136"/>
                  </a:cubicBezTo>
                  <a:cubicBezTo>
                    <a:pt x="186" y="124"/>
                    <a:pt x="186" y="124"/>
                    <a:pt x="186" y="124"/>
                  </a:cubicBezTo>
                  <a:cubicBezTo>
                    <a:pt x="212" y="140"/>
                    <a:pt x="212" y="140"/>
                    <a:pt x="212" y="140"/>
                  </a:cubicBezTo>
                  <a:cubicBezTo>
                    <a:pt x="201" y="154"/>
                    <a:pt x="187" y="165"/>
                    <a:pt x="177" y="172"/>
                  </a:cubicBezTo>
                  <a:cubicBezTo>
                    <a:pt x="171" y="175"/>
                    <a:pt x="165" y="178"/>
                    <a:pt x="162" y="180"/>
                  </a:cubicBezTo>
                  <a:cubicBezTo>
                    <a:pt x="161" y="180"/>
                    <a:pt x="160" y="181"/>
                    <a:pt x="159" y="181"/>
                  </a:cubicBezTo>
                  <a:cubicBezTo>
                    <a:pt x="156" y="178"/>
                    <a:pt x="152" y="176"/>
                    <a:pt x="147" y="176"/>
                  </a:cubicBezTo>
                  <a:cubicBezTo>
                    <a:pt x="138" y="176"/>
                    <a:pt x="130" y="184"/>
                    <a:pt x="130" y="194"/>
                  </a:cubicBezTo>
                  <a:cubicBezTo>
                    <a:pt x="130" y="204"/>
                    <a:pt x="138" y="212"/>
                    <a:pt x="147" y="212"/>
                  </a:cubicBezTo>
                  <a:cubicBezTo>
                    <a:pt x="157" y="212"/>
                    <a:pt x="165" y="204"/>
                    <a:pt x="165" y="194"/>
                  </a:cubicBezTo>
                  <a:cubicBezTo>
                    <a:pt x="165" y="192"/>
                    <a:pt x="165" y="191"/>
                    <a:pt x="165" y="189"/>
                  </a:cubicBezTo>
                  <a:cubicBezTo>
                    <a:pt x="176" y="184"/>
                    <a:pt x="203" y="170"/>
                    <a:pt x="223" y="141"/>
                  </a:cubicBezTo>
                  <a:cubicBezTo>
                    <a:pt x="225" y="137"/>
                    <a:pt x="225" y="137"/>
                    <a:pt x="225" y="137"/>
                  </a:cubicBezTo>
                  <a:lnTo>
                    <a:pt x="191" y="116"/>
                  </a:lnTo>
                  <a:close/>
                  <a:moveTo>
                    <a:pt x="147" y="202"/>
                  </a:moveTo>
                  <a:cubicBezTo>
                    <a:pt x="143" y="202"/>
                    <a:pt x="139" y="199"/>
                    <a:pt x="139" y="194"/>
                  </a:cubicBezTo>
                  <a:cubicBezTo>
                    <a:pt x="139" y="190"/>
                    <a:pt x="143" y="186"/>
                    <a:pt x="147" y="186"/>
                  </a:cubicBezTo>
                  <a:cubicBezTo>
                    <a:pt x="152" y="186"/>
                    <a:pt x="156" y="190"/>
                    <a:pt x="156" y="194"/>
                  </a:cubicBezTo>
                  <a:cubicBezTo>
                    <a:pt x="156" y="199"/>
                    <a:pt x="152" y="202"/>
                    <a:pt x="147" y="202"/>
                  </a:cubicBezTo>
                  <a:close/>
                  <a:moveTo>
                    <a:pt x="52" y="192"/>
                  </a:moveTo>
                  <a:cubicBezTo>
                    <a:pt x="51" y="192"/>
                    <a:pt x="50" y="192"/>
                    <a:pt x="49" y="192"/>
                  </a:cubicBezTo>
                  <a:cubicBezTo>
                    <a:pt x="28" y="143"/>
                    <a:pt x="28" y="143"/>
                    <a:pt x="28" y="143"/>
                  </a:cubicBezTo>
                  <a:cubicBezTo>
                    <a:pt x="40" y="138"/>
                    <a:pt x="40" y="138"/>
                    <a:pt x="40" y="138"/>
                  </a:cubicBezTo>
                  <a:cubicBezTo>
                    <a:pt x="37" y="129"/>
                    <a:pt x="37" y="129"/>
                    <a:pt x="37" y="129"/>
                  </a:cubicBezTo>
                  <a:cubicBezTo>
                    <a:pt x="4" y="142"/>
                    <a:pt x="4" y="142"/>
                    <a:pt x="4" y="142"/>
                  </a:cubicBezTo>
                  <a:cubicBezTo>
                    <a:pt x="8" y="151"/>
                    <a:pt x="8" y="151"/>
                    <a:pt x="8" y="151"/>
                  </a:cubicBezTo>
                  <a:cubicBezTo>
                    <a:pt x="19" y="147"/>
                    <a:pt x="19" y="147"/>
                    <a:pt x="19" y="147"/>
                  </a:cubicBezTo>
                  <a:cubicBezTo>
                    <a:pt x="40" y="196"/>
                    <a:pt x="40" y="196"/>
                    <a:pt x="40" y="196"/>
                  </a:cubicBezTo>
                  <a:cubicBezTo>
                    <a:pt x="36" y="200"/>
                    <a:pt x="34" y="205"/>
                    <a:pt x="34" y="210"/>
                  </a:cubicBezTo>
                  <a:cubicBezTo>
                    <a:pt x="34" y="220"/>
                    <a:pt x="42" y="228"/>
                    <a:pt x="52" y="228"/>
                  </a:cubicBezTo>
                  <a:cubicBezTo>
                    <a:pt x="61" y="228"/>
                    <a:pt x="70" y="220"/>
                    <a:pt x="70" y="210"/>
                  </a:cubicBezTo>
                  <a:cubicBezTo>
                    <a:pt x="70" y="200"/>
                    <a:pt x="61" y="192"/>
                    <a:pt x="52" y="192"/>
                  </a:cubicBezTo>
                  <a:close/>
                  <a:moveTo>
                    <a:pt x="52" y="218"/>
                  </a:moveTo>
                  <a:cubicBezTo>
                    <a:pt x="47" y="218"/>
                    <a:pt x="43" y="215"/>
                    <a:pt x="43" y="210"/>
                  </a:cubicBezTo>
                  <a:cubicBezTo>
                    <a:pt x="43" y="206"/>
                    <a:pt x="47" y="202"/>
                    <a:pt x="52" y="202"/>
                  </a:cubicBezTo>
                  <a:cubicBezTo>
                    <a:pt x="56" y="202"/>
                    <a:pt x="60" y="206"/>
                    <a:pt x="60" y="210"/>
                  </a:cubicBezTo>
                  <a:cubicBezTo>
                    <a:pt x="60" y="215"/>
                    <a:pt x="56" y="218"/>
                    <a:pt x="52" y="218"/>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7" name="Group 26"/>
          <p:cNvGrpSpPr/>
          <p:nvPr/>
        </p:nvGrpSpPr>
        <p:grpSpPr>
          <a:xfrm>
            <a:off x="459853" y="3980649"/>
            <a:ext cx="2644816" cy="2047570"/>
            <a:chOff x="457199" y="3477190"/>
            <a:chExt cx="2644816" cy="2047570"/>
          </a:xfrm>
        </p:grpSpPr>
        <p:sp>
          <p:nvSpPr>
            <p:cNvPr id="28" name="Rectangle 27"/>
            <p:cNvSpPr/>
            <p:nvPr/>
          </p:nvSpPr>
          <p:spPr>
            <a:xfrm>
              <a:off x="457199" y="3477190"/>
              <a:ext cx="2644816" cy="20475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dirty="0"/>
            </a:p>
          </p:txBody>
        </p:sp>
        <p:sp>
          <p:nvSpPr>
            <p:cNvPr id="29" name="Isosceles Triangle 28"/>
            <p:cNvSpPr/>
            <p:nvPr/>
          </p:nvSpPr>
          <p:spPr>
            <a:xfrm>
              <a:off x="1713053" y="4097156"/>
              <a:ext cx="1388962" cy="1427604"/>
            </a:xfrm>
            <a:prstGeom prst="triangle">
              <a:avLst>
                <a:gd name="adj" fmla="val 100000"/>
              </a:avLst>
            </a:prstGeom>
            <a:gradFill flip="none" rotWithShape="1">
              <a:gsLst>
                <a:gs pos="0">
                  <a:schemeClr val="accent5">
                    <a:lumMod val="60000"/>
                    <a:lumOff val="40000"/>
                  </a:schemeClr>
                </a:gs>
                <a:gs pos="96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p:cNvSpPr/>
            <p:nvPr/>
          </p:nvSpPr>
          <p:spPr>
            <a:xfrm>
              <a:off x="482640" y="3623777"/>
              <a:ext cx="2619375" cy="812530"/>
            </a:xfrm>
            <a:prstGeom prst="rect">
              <a:avLst/>
            </a:prstGeom>
          </p:spPr>
          <p:txBody>
            <a:bodyPr wrap="square" lIns="1371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1600" dirty="0">
                  <a:solidFill>
                    <a:schemeClr val="bg1"/>
                  </a:solidFill>
                </a:rPr>
                <a:t>Having an I&amp;D strategy helps organizations </a:t>
              </a:r>
              <a:r>
                <a:rPr lang="en-US" b="1" dirty="0">
                  <a:solidFill>
                    <a:schemeClr val="bg1"/>
                  </a:solidFill>
                </a:rPr>
                <a:t>fill global talent gaps</a:t>
              </a:r>
            </a:p>
          </p:txBody>
        </p:sp>
        <p:sp>
          <p:nvSpPr>
            <p:cNvPr id="31" name="Freeform 30"/>
            <p:cNvSpPr>
              <a:spLocks noEditPoints="1"/>
            </p:cNvSpPr>
            <p:nvPr/>
          </p:nvSpPr>
          <p:spPr bwMode="auto">
            <a:xfrm>
              <a:off x="1903879" y="4823921"/>
              <a:ext cx="1064155" cy="557450"/>
            </a:xfrm>
            <a:custGeom>
              <a:avLst/>
              <a:gdLst>
                <a:gd name="T0" fmla="*/ 105 w 259"/>
                <a:gd name="T1" fmla="*/ 1 h 122"/>
                <a:gd name="T2" fmla="*/ 112 w 259"/>
                <a:gd name="T3" fmla="*/ 40 h 122"/>
                <a:gd name="T4" fmla="*/ 107 w 259"/>
                <a:gd name="T5" fmla="*/ 44 h 122"/>
                <a:gd name="T6" fmla="*/ 95 w 259"/>
                <a:gd name="T7" fmla="*/ 41 h 122"/>
                <a:gd name="T8" fmla="*/ 99 w 259"/>
                <a:gd name="T9" fmla="*/ 68 h 122"/>
                <a:gd name="T10" fmla="*/ 110 w 259"/>
                <a:gd name="T11" fmla="*/ 61 h 122"/>
                <a:gd name="T12" fmla="*/ 110 w 259"/>
                <a:gd name="T13" fmla="*/ 61 h 122"/>
                <a:gd name="T14" fmla="*/ 116 w 259"/>
                <a:gd name="T15" fmla="*/ 64 h 122"/>
                <a:gd name="T16" fmla="*/ 123 w 259"/>
                <a:gd name="T17" fmla="*/ 103 h 122"/>
                <a:gd name="T18" fmla="*/ 121 w 259"/>
                <a:gd name="T19" fmla="*/ 105 h 122"/>
                <a:gd name="T20" fmla="*/ 20 w 259"/>
                <a:gd name="T21" fmla="*/ 122 h 122"/>
                <a:gd name="T22" fmla="*/ 18 w 259"/>
                <a:gd name="T23" fmla="*/ 120 h 122"/>
                <a:gd name="T24" fmla="*/ 0 w 259"/>
                <a:gd name="T25" fmla="*/ 19 h 122"/>
                <a:gd name="T26" fmla="*/ 2 w 259"/>
                <a:gd name="T27" fmla="*/ 17 h 122"/>
                <a:gd name="T28" fmla="*/ 41 w 259"/>
                <a:gd name="T29" fmla="*/ 10 h 122"/>
                <a:gd name="T30" fmla="*/ 45 w 259"/>
                <a:gd name="T31" fmla="*/ 15 h 122"/>
                <a:gd name="T32" fmla="*/ 45 w 259"/>
                <a:gd name="T33" fmla="*/ 15 h 122"/>
                <a:gd name="T34" fmla="*/ 42 w 259"/>
                <a:gd name="T35" fmla="*/ 28 h 122"/>
                <a:gd name="T36" fmla="*/ 69 w 259"/>
                <a:gd name="T37" fmla="*/ 23 h 122"/>
                <a:gd name="T38" fmla="*/ 62 w 259"/>
                <a:gd name="T39" fmla="*/ 12 h 122"/>
                <a:gd name="T40" fmla="*/ 64 w 259"/>
                <a:gd name="T41" fmla="*/ 6 h 122"/>
                <a:gd name="T42" fmla="*/ 103 w 259"/>
                <a:gd name="T43" fmla="*/ 0 h 122"/>
                <a:gd name="T44" fmla="*/ 105 w 259"/>
                <a:gd name="T45" fmla="*/ 1 h 122"/>
                <a:gd name="T46" fmla="*/ 153 w 259"/>
                <a:gd name="T47" fmla="*/ 5 h 122"/>
                <a:gd name="T48" fmla="*/ 149 w 259"/>
                <a:gd name="T49" fmla="*/ 45 h 122"/>
                <a:gd name="T50" fmla="*/ 143 w 259"/>
                <a:gd name="T51" fmla="*/ 48 h 122"/>
                <a:gd name="T52" fmla="*/ 132 w 259"/>
                <a:gd name="T53" fmla="*/ 42 h 122"/>
                <a:gd name="T54" fmla="*/ 130 w 259"/>
                <a:gd name="T55" fmla="*/ 69 h 122"/>
                <a:gd name="T56" fmla="*/ 142 w 259"/>
                <a:gd name="T57" fmla="*/ 65 h 122"/>
                <a:gd name="T58" fmla="*/ 142 w 259"/>
                <a:gd name="T59" fmla="*/ 65 h 122"/>
                <a:gd name="T60" fmla="*/ 147 w 259"/>
                <a:gd name="T61" fmla="*/ 69 h 122"/>
                <a:gd name="T62" fmla="*/ 144 w 259"/>
                <a:gd name="T63" fmla="*/ 108 h 122"/>
                <a:gd name="T64" fmla="*/ 146 w 259"/>
                <a:gd name="T65" fmla="*/ 110 h 122"/>
                <a:gd name="T66" fmla="*/ 248 w 259"/>
                <a:gd name="T67" fmla="*/ 118 h 122"/>
                <a:gd name="T68" fmla="*/ 250 w 259"/>
                <a:gd name="T69" fmla="*/ 117 h 122"/>
                <a:gd name="T70" fmla="*/ 259 w 259"/>
                <a:gd name="T71" fmla="*/ 14 h 122"/>
                <a:gd name="T72" fmla="*/ 257 w 259"/>
                <a:gd name="T73" fmla="*/ 12 h 122"/>
                <a:gd name="T74" fmla="*/ 218 w 259"/>
                <a:gd name="T75" fmla="*/ 9 h 122"/>
                <a:gd name="T76" fmla="*/ 214 w 259"/>
                <a:gd name="T77" fmla="*/ 14 h 122"/>
                <a:gd name="T78" fmla="*/ 214 w 259"/>
                <a:gd name="T79" fmla="*/ 15 h 122"/>
                <a:gd name="T80" fmla="*/ 218 w 259"/>
                <a:gd name="T81" fmla="*/ 26 h 122"/>
                <a:gd name="T82" fmla="*/ 191 w 259"/>
                <a:gd name="T83" fmla="*/ 24 h 122"/>
                <a:gd name="T84" fmla="*/ 197 w 259"/>
                <a:gd name="T85" fmla="*/ 13 h 122"/>
                <a:gd name="T86" fmla="*/ 194 w 259"/>
                <a:gd name="T87" fmla="*/ 7 h 122"/>
                <a:gd name="T88" fmla="*/ 155 w 259"/>
                <a:gd name="T89" fmla="*/ 4 h 122"/>
                <a:gd name="T90" fmla="*/ 153 w 259"/>
                <a:gd name="T91"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9" h="122">
                  <a:moveTo>
                    <a:pt x="105" y="1"/>
                  </a:moveTo>
                  <a:cubicBezTo>
                    <a:pt x="112" y="40"/>
                    <a:pt x="112" y="40"/>
                    <a:pt x="112" y="40"/>
                  </a:cubicBezTo>
                  <a:cubicBezTo>
                    <a:pt x="113" y="44"/>
                    <a:pt x="110" y="45"/>
                    <a:pt x="107" y="44"/>
                  </a:cubicBezTo>
                  <a:cubicBezTo>
                    <a:pt x="103" y="43"/>
                    <a:pt x="101" y="40"/>
                    <a:pt x="95" y="41"/>
                  </a:cubicBezTo>
                  <a:cubicBezTo>
                    <a:pt x="77" y="44"/>
                    <a:pt x="82" y="71"/>
                    <a:pt x="99" y="68"/>
                  </a:cubicBezTo>
                  <a:cubicBezTo>
                    <a:pt x="105" y="67"/>
                    <a:pt x="106" y="64"/>
                    <a:pt x="110" y="61"/>
                  </a:cubicBezTo>
                  <a:cubicBezTo>
                    <a:pt x="110" y="61"/>
                    <a:pt x="110" y="61"/>
                    <a:pt x="110" y="61"/>
                  </a:cubicBezTo>
                  <a:cubicBezTo>
                    <a:pt x="113" y="60"/>
                    <a:pt x="115" y="60"/>
                    <a:pt x="116" y="64"/>
                  </a:cubicBezTo>
                  <a:cubicBezTo>
                    <a:pt x="123" y="103"/>
                    <a:pt x="123" y="103"/>
                    <a:pt x="123" y="103"/>
                  </a:cubicBezTo>
                  <a:cubicBezTo>
                    <a:pt x="123" y="104"/>
                    <a:pt x="122" y="105"/>
                    <a:pt x="121" y="105"/>
                  </a:cubicBezTo>
                  <a:cubicBezTo>
                    <a:pt x="20" y="122"/>
                    <a:pt x="20" y="122"/>
                    <a:pt x="20" y="122"/>
                  </a:cubicBezTo>
                  <a:cubicBezTo>
                    <a:pt x="19" y="122"/>
                    <a:pt x="18" y="121"/>
                    <a:pt x="18" y="120"/>
                  </a:cubicBezTo>
                  <a:cubicBezTo>
                    <a:pt x="0" y="19"/>
                    <a:pt x="0" y="19"/>
                    <a:pt x="0" y="19"/>
                  </a:cubicBezTo>
                  <a:cubicBezTo>
                    <a:pt x="0" y="18"/>
                    <a:pt x="1" y="17"/>
                    <a:pt x="2" y="17"/>
                  </a:cubicBezTo>
                  <a:cubicBezTo>
                    <a:pt x="41" y="10"/>
                    <a:pt x="41" y="10"/>
                    <a:pt x="41" y="10"/>
                  </a:cubicBezTo>
                  <a:cubicBezTo>
                    <a:pt x="45" y="10"/>
                    <a:pt x="46" y="12"/>
                    <a:pt x="45" y="15"/>
                  </a:cubicBezTo>
                  <a:cubicBezTo>
                    <a:pt x="45" y="15"/>
                    <a:pt x="45" y="15"/>
                    <a:pt x="45" y="15"/>
                  </a:cubicBezTo>
                  <a:cubicBezTo>
                    <a:pt x="44" y="20"/>
                    <a:pt x="41" y="22"/>
                    <a:pt x="42" y="28"/>
                  </a:cubicBezTo>
                  <a:cubicBezTo>
                    <a:pt x="45" y="45"/>
                    <a:pt x="72" y="41"/>
                    <a:pt x="69" y="23"/>
                  </a:cubicBezTo>
                  <a:cubicBezTo>
                    <a:pt x="68" y="17"/>
                    <a:pt x="65" y="16"/>
                    <a:pt x="62" y="12"/>
                  </a:cubicBezTo>
                  <a:cubicBezTo>
                    <a:pt x="60" y="10"/>
                    <a:pt x="61" y="7"/>
                    <a:pt x="64" y="6"/>
                  </a:cubicBezTo>
                  <a:cubicBezTo>
                    <a:pt x="103" y="0"/>
                    <a:pt x="103" y="0"/>
                    <a:pt x="103" y="0"/>
                  </a:cubicBezTo>
                  <a:cubicBezTo>
                    <a:pt x="104" y="0"/>
                    <a:pt x="105" y="0"/>
                    <a:pt x="105" y="1"/>
                  </a:cubicBezTo>
                  <a:close/>
                  <a:moveTo>
                    <a:pt x="153" y="5"/>
                  </a:moveTo>
                  <a:cubicBezTo>
                    <a:pt x="149" y="45"/>
                    <a:pt x="149" y="45"/>
                    <a:pt x="149" y="45"/>
                  </a:cubicBezTo>
                  <a:cubicBezTo>
                    <a:pt x="149" y="48"/>
                    <a:pt x="146" y="49"/>
                    <a:pt x="143" y="48"/>
                  </a:cubicBezTo>
                  <a:cubicBezTo>
                    <a:pt x="139" y="46"/>
                    <a:pt x="138" y="42"/>
                    <a:pt x="132" y="42"/>
                  </a:cubicBezTo>
                  <a:cubicBezTo>
                    <a:pt x="114" y="40"/>
                    <a:pt x="112" y="67"/>
                    <a:pt x="130" y="69"/>
                  </a:cubicBezTo>
                  <a:cubicBezTo>
                    <a:pt x="136" y="69"/>
                    <a:pt x="138" y="66"/>
                    <a:pt x="142" y="65"/>
                  </a:cubicBezTo>
                  <a:cubicBezTo>
                    <a:pt x="142" y="65"/>
                    <a:pt x="142" y="65"/>
                    <a:pt x="142" y="65"/>
                  </a:cubicBezTo>
                  <a:cubicBezTo>
                    <a:pt x="145" y="64"/>
                    <a:pt x="148" y="65"/>
                    <a:pt x="147" y="69"/>
                  </a:cubicBezTo>
                  <a:cubicBezTo>
                    <a:pt x="144" y="108"/>
                    <a:pt x="144" y="108"/>
                    <a:pt x="144" y="108"/>
                  </a:cubicBezTo>
                  <a:cubicBezTo>
                    <a:pt x="144" y="109"/>
                    <a:pt x="145" y="110"/>
                    <a:pt x="146" y="110"/>
                  </a:cubicBezTo>
                  <a:cubicBezTo>
                    <a:pt x="248" y="118"/>
                    <a:pt x="248" y="118"/>
                    <a:pt x="248" y="118"/>
                  </a:cubicBezTo>
                  <a:cubicBezTo>
                    <a:pt x="249" y="119"/>
                    <a:pt x="250" y="118"/>
                    <a:pt x="250" y="117"/>
                  </a:cubicBezTo>
                  <a:cubicBezTo>
                    <a:pt x="259" y="14"/>
                    <a:pt x="259" y="14"/>
                    <a:pt x="259" y="14"/>
                  </a:cubicBezTo>
                  <a:cubicBezTo>
                    <a:pt x="259" y="13"/>
                    <a:pt x="258" y="12"/>
                    <a:pt x="257" y="12"/>
                  </a:cubicBezTo>
                  <a:cubicBezTo>
                    <a:pt x="218" y="9"/>
                    <a:pt x="218" y="9"/>
                    <a:pt x="218" y="9"/>
                  </a:cubicBezTo>
                  <a:cubicBezTo>
                    <a:pt x="214" y="9"/>
                    <a:pt x="213" y="11"/>
                    <a:pt x="214" y="14"/>
                  </a:cubicBezTo>
                  <a:cubicBezTo>
                    <a:pt x="214" y="15"/>
                    <a:pt x="214" y="15"/>
                    <a:pt x="214" y="15"/>
                  </a:cubicBezTo>
                  <a:cubicBezTo>
                    <a:pt x="215" y="19"/>
                    <a:pt x="219" y="20"/>
                    <a:pt x="218" y="26"/>
                  </a:cubicBezTo>
                  <a:cubicBezTo>
                    <a:pt x="217" y="44"/>
                    <a:pt x="189" y="42"/>
                    <a:pt x="191" y="24"/>
                  </a:cubicBezTo>
                  <a:cubicBezTo>
                    <a:pt x="191" y="18"/>
                    <a:pt x="195" y="17"/>
                    <a:pt x="197" y="13"/>
                  </a:cubicBezTo>
                  <a:cubicBezTo>
                    <a:pt x="198" y="10"/>
                    <a:pt x="198" y="7"/>
                    <a:pt x="194" y="7"/>
                  </a:cubicBezTo>
                  <a:cubicBezTo>
                    <a:pt x="155" y="4"/>
                    <a:pt x="155" y="4"/>
                    <a:pt x="155" y="4"/>
                  </a:cubicBezTo>
                  <a:cubicBezTo>
                    <a:pt x="154" y="4"/>
                    <a:pt x="153" y="4"/>
                    <a:pt x="153" y="5"/>
                  </a:cubicBez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2" name="Group 31"/>
          <p:cNvGrpSpPr/>
          <p:nvPr/>
        </p:nvGrpSpPr>
        <p:grpSpPr>
          <a:xfrm>
            <a:off x="6036889" y="3980649"/>
            <a:ext cx="2774259" cy="2047570"/>
            <a:chOff x="6034235" y="3477190"/>
            <a:chExt cx="2774259" cy="2047570"/>
          </a:xfrm>
        </p:grpSpPr>
        <p:grpSp>
          <p:nvGrpSpPr>
            <p:cNvPr id="33" name="Group 32"/>
            <p:cNvGrpSpPr/>
            <p:nvPr/>
          </p:nvGrpSpPr>
          <p:grpSpPr>
            <a:xfrm>
              <a:off x="6034235" y="3477190"/>
              <a:ext cx="2644816" cy="2047570"/>
              <a:chOff x="6034235" y="1073484"/>
              <a:chExt cx="2644816" cy="1577115"/>
            </a:xfrm>
          </p:grpSpPr>
          <p:sp>
            <p:nvSpPr>
              <p:cNvPr id="36" name="Rectangle 35"/>
              <p:cNvSpPr/>
              <p:nvPr/>
            </p:nvSpPr>
            <p:spPr>
              <a:xfrm>
                <a:off x="6034235" y="1073484"/>
                <a:ext cx="2644816" cy="15771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82880" rIns="18288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dirty="0"/>
              </a:p>
            </p:txBody>
          </p:sp>
          <p:sp>
            <p:nvSpPr>
              <p:cNvPr id="37" name="Isosceles Triangle 36"/>
              <p:cNvSpPr/>
              <p:nvPr/>
            </p:nvSpPr>
            <p:spPr>
              <a:xfrm>
                <a:off x="7290089" y="1551004"/>
                <a:ext cx="1388962" cy="1099595"/>
              </a:xfrm>
              <a:prstGeom prst="triangle">
                <a:avLst>
                  <a:gd name="adj" fmla="val 100000"/>
                </a:avLst>
              </a:prstGeom>
              <a:gradFill flip="none" rotWithShape="1">
                <a:gsLst>
                  <a:gs pos="0">
                    <a:schemeClr val="accent4">
                      <a:lumMod val="60000"/>
                      <a:lumOff val="40000"/>
                    </a:schemeClr>
                  </a:gs>
                  <a:gs pos="96000">
                    <a:schemeClr val="accent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4" name="Rectangle 33"/>
            <p:cNvSpPr/>
            <p:nvPr/>
          </p:nvSpPr>
          <p:spPr>
            <a:xfrm>
              <a:off x="6059676" y="3621432"/>
              <a:ext cx="2748818" cy="1311128"/>
            </a:xfrm>
            <a:prstGeom prst="rect">
              <a:avLst/>
            </a:prstGeom>
          </p:spPr>
          <p:txBody>
            <a:bodyPr wrap="square" lIns="1371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1600" dirty="0">
                  <a:solidFill>
                    <a:schemeClr val="bg1"/>
                  </a:solidFill>
                </a:rPr>
                <a:t>It demonstrates commitment to a </a:t>
              </a:r>
              <a:br>
                <a:rPr lang="en-US" sz="1600" dirty="0">
                  <a:solidFill>
                    <a:schemeClr val="bg1"/>
                  </a:solidFill>
                </a:rPr>
              </a:br>
              <a:r>
                <a:rPr lang="en-US" b="1" dirty="0">
                  <a:solidFill>
                    <a:schemeClr val="bg1"/>
                  </a:solidFill>
                </a:rPr>
                <a:t>shared purpose and empowerment </a:t>
              </a:r>
            </a:p>
            <a:p>
              <a:pPr>
                <a:lnSpc>
                  <a:spcPct val="90000"/>
                </a:lnSpc>
                <a:defRPr/>
              </a:pPr>
              <a:r>
                <a:rPr lang="en-US" b="1" dirty="0">
                  <a:solidFill>
                    <a:schemeClr val="bg1"/>
                  </a:solidFill>
                </a:rPr>
                <a:t>of the workforce </a:t>
              </a:r>
            </a:p>
          </p:txBody>
        </p:sp>
        <p:sp>
          <p:nvSpPr>
            <p:cNvPr id="35" name="Freeform 34"/>
            <p:cNvSpPr>
              <a:spLocks/>
            </p:cNvSpPr>
            <p:nvPr/>
          </p:nvSpPr>
          <p:spPr bwMode="auto">
            <a:xfrm>
              <a:off x="7958667" y="4563893"/>
              <a:ext cx="598731" cy="860171"/>
            </a:xfrm>
            <a:custGeom>
              <a:avLst/>
              <a:gdLst>
                <a:gd name="T0" fmla="*/ 693 w 693"/>
                <a:gd name="T1" fmla="*/ 832 h 1050"/>
                <a:gd name="T2" fmla="*/ 600 w 693"/>
                <a:gd name="T3" fmla="*/ 920 h 1050"/>
                <a:gd name="T4" fmla="*/ 440 w 693"/>
                <a:gd name="T5" fmla="*/ 751 h 1050"/>
                <a:gd name="T6" fmla="*/ 440 w 693"/>
                <a:gd name="T7" fmla="*/ 1050 h 1050"/>
                <a:gd name="T8" fmla="*/ 253 w 693"/>
                <a:gd name="T9" fmla="*/ 1050 h 1050"/>
                <a:gd name="T10" fmla="*/ 253 w 693"/>
                <a:gd name="T11" fmla="*/ 752 h 1050"/>
                <a:gd name="T12" fmla="*/ 93 w 693"/>
                <a:gd name="T13" fmla="*/ 920 h 1050"/>
                <a:gd name="T14" fmla="*/ 0 w 693"/>
                <a:gd name="T15" fmla="*/ 832 h 1050"/>
                <a:gd name="T16" fmla="*/ 251 w 693"/>
                <a:gd name="T17" fmla="*/ 406 h 1050"/>
                <a:gd name="T18" fmla="*/ 253 w 693"/>
                <a:gd name="T19" fmla="*/ 390 h 1050"/>
                <a:gd name="T20" fmla="*/ 253 w 693"/>
                <a:gd name="T21" fmla="*/ 370 h 1050"/>
                <a:gd name="T22" fmla="*/ 99 w 693"/>
                <a:gd name="T23" fmla="*/ 379 h 1050"/>
                <a:gd name="T24" fmla="*/ 346 w 693"/>
                <a:gd name="T25" fmla="*/ 0 h 1050"/>
                <a:gd name="T26" fmla="*/ 600 w 693"/>
                <a:gd name="T27" fmla="*/ 379 h 1050"/>
                <a:gd name="T28" fmla="*/ 440 w 693"/>
                <a:gd name="T29" fmla="*/ 370 h 1050"/>
                <a:gd name="T30" fmla="*/ 440 w 693"/>
                <a:gd name="T31" fmla="*/ 431 h 1050"/>
                <a:gd name="T32" fmla="*/ 693 w 693"/>
                <a:gd name="T33" fmla="*/ 832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3" h="1050">
                  <a:moveTo>
                    <a:pt x="693" y="832"/>
                  </a:moveTo>
                  <a:cubicBezTo>
                    <a:pt x="600" y="920"/>
                    <a:pt x="600" y="920"/>
                    <a:pt x="600" y="920"/>
                  </a:cubicBezTo>
                  <a:cubicBezTo>
                    <a:pt x="440" y="751"/>
                    <a:pt x="440" y="751"/>
                    <a:pt x="440" y="751"/>
                  </a:cubicBezTo>
                  <a:cubicBezTo>
                    <a:pt x="440" y="1050"/>
                    <a:pt x="440" y="1050"/>
                    <a:pt x="440" y="1050"/>
                  </a:cubicBezTo>
                  <a:cubicBezTo>
                    <a:pt x="253" y="1050"/>
                    <a:pt x="253" y="1050"/>
                    <a:pt x="253" y="1050"/>
                  </a:cubicBezTo>
                  <a:cubicBezTo>
                    <a:pt x="253" y="752"/>
                    <a:pt x="253" y="752"/>
                    <a:pt x="253" y="752"/>
                  </a:cubicBezTo>
                  <a:cubicBezTo>
                    <a:pt x="93" y="920"/>
                    <a:pt x="93" y="920"/>
                    <a:pt x="93" y="920"/>
                  </a:cubicBezTo>
                  <a:cubicBezTo>
                    <a:pt x="0" y="832"/>
                    <a:pt x="0" y="832"/>
                    <a:pt x="0" y="832"/>
                  </a:cubicBezTo>
                  <a:cubicBezTo>
                    <a:pt x="0" y="832"/>
                    <a:pt x="243" y="641"/>
                    <a:pt x="251" y="406"/>
                  </a:cubicBezTo>
                  <a:cubicBezTo>
                    <a:pt x="251" y="398"/>
                    <a:pt x="252" y="393"/>
                    <a:pt x="253" y="390"/>
                  </a:cubicBezTo>
                  <a:cubicBezTo>
                    <a:pt x="253" y="370"/>
                    <a:pt x="253" y="370"/>
                    <a:pt x="253" y="370"/>
                  </a:cubicBezTo>
                  <a:cubicBezTo>
                    <a:pt x="99" y="379"/>
                    <a:pt x="99" y="379"/>
                    <a:pt x="99" y="379"/>
                  </a:cubicBezTo>
                  <a:cubicBezTo>
                    <a:pt x="346" y="0"/>
                    <a:pt x="346" y="0"/>
                    <a:pt x="346" y="0"/>
                  </a:cubicBezTo>
                  <a:cubicBezTo>
                    <a:pt x="600" y="379"/>
                    <a:pt x="600" y="379"/>
                    <a:pt x="600" y="379"/>
                  </a:cubicBezTo>
                  <a:cubicBezTo>
                    <a:pt x="440" y="370"/>
                    <a:pt x="440" y="370"/>
                    <a:pt x="440" y="370"/>
                  </a:cubicBezTo>
                  <a:cubicBezTo>
                    <a:pt x="440" y="431"/>
                    <a:pt x="440" y="431"/>
                    <a:pt x="440" y="431"/>
                  </a:cubicBezTo>
                  <a:cubicBezTo>
                    <a:pt x="472" y="663"/>
                    <a:pt x="693" y="832"/>
                    <a:pt x="693" y="83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8" name="Rectangle 37"/>
          <p:cNvSpPr/>
          <p:nvPr/>
        </p:nvSpPr>
        <p:spPr>
          <a:xfrm>
            <a:off x="347135" y="531079"/>
            <a:ext cx="8631765" cy="923330"/>
          </a:xfrm>
          <a:prstGeom prst="rect">
            <a:avLst/>
          </a:prstGeom>
        </p:spPr>
        <p:txBody>
          <a:bodyPr wrap="square">
            <a:spAutoFit/>
          </a:bodyPr>
          <a:lstStyle/>
          <a:p>
            <a:pPr>
              <a:lnSpc>
                <a:spcPct val="90000"/>
              </a:lnSpc>
              <a:spcAft>
                <a:spcPts val="1000"/>
              </a:spcAft>
            </a:pPr>
            <a:r>
              <a:rPr lang="en-US" sz="3000" dirty="0">
                <a:solidFill>
                  <a:schemeClr val="bg1"/>
                </a:solidFill>
              </a:rPr>
              <a:t>The Future of Work introduces new opportunities for Inclusion and Diversity (I&amp;D) strategies </a:t>
            </a:r>
          </a:p>
        </p:txBody>
      </p:sp>
    </p:spTree>
    <p:extLst>
      <p:ext uri="{BB962C8B-B14F-4D97-AF65-F5344CB8AC3E}">
        <p14:creationId xmlns:p14="http://schemas.microsoft.com/office/powerpoint/2010/main" val="124880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21</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347135" y="531079"/>
            <a:ext cx="8631765" cy="1394228"/>
          </a:xfrm>
          <a:prstGeom prst="rect">
            <a:avLst/>
          </a:prstGeom>
        </p:spPr>
        <p:txBody>
          <a:bodyPr wrap="square">
            <a:spAutoFit/>
          </a:bodyPr>
          <a:lstStyle/>
          <a:p>
            <a:pPr>
              <a:lnSpc>
                <a:spcPct val="90000"/>
              </a:lnSpc>
              <a:spcAft>
                <a:spcPts val="1000"/>
              </a:spcAft>
              <a:tabLst>
                <a:tab pos="6462713" algn="l"/>
              </a:tabLst>
            </a:pPr>
            <a:r>
              <a:rPr lang="en-US" sz="3200" dirty="0">
                <a:solidFill>
                  <a:schemeClr val="accent2"/>
                </a:solidFill>
              </a:rPr>
              <a:t>The Future of Work requires that we continue to modernize rewards</a:t>
            </a:r>
            <a:br>
              <a:rPr lang="en-US" sz="3000" dirty="0">
                <a:solidFill>
                  <a:schemeClr val="bg1"/>
                </a:solidFill>
              </a:rPr>
            </a:br>
            <a:endParaRPr lang="en-US" sz="3000" dirty="0">
              <a:solidFill>
                <a:schemeClr val="bg1"/>
              </a:solidFill>
            </a:endParaRPr>
          </a:p>
        </p:txBody>
      </p:sp>
      <p:grpSp>
        <p:nvGrpSpPr>
          <p:cNvPr id="20" name="Group 19"/>
          <p:cNvGrpSpPr/>
          <p:nvPr/>
        </p:nvGrpSpPr>
        <p:grpSpPr>
          <a:xfrm>
            <a:off x="907690" y="1899557"/>
            <a:ext cx="1383958" cy="1226931"/>
            <a:chOff x="1198604" y="1814096"/>
            <a:chExt cx="1383958" cy="1226931"/>
          </a:xfrm>
        </p:grpSpPr>
        <p:grpSp>
          <p:nvGrpSpPr>
            <p:cNvPr id="8" name="Group 7"/>
            <p:cNvGrpSpPr/>
            <p:nvPr/>
          </p:nvGrpSpPr>
          <p:grpSpPr>
            <a:xfrm>
              <a:off x="1198604" y="1814096"/>
              <a:ext cx="1383958" cy="768466"/>
              <a:chOff x="457199" y="1925307"/>
              <a:chExt cx="1046469" cy="572223"/>
            </a:xfrm>
          </p:grpSpPr>
          <p:pic>
            <p:nvPicPr>
              <p:cNvPr id="5" name="Picture 4"/>
              <p:cNvPicPr>
                <a:picLocks noChangeAspect="1"/>
              </p:cNvPicPr>
              <p:nvPr/>
            </p:nvPicPr>
            <p:blipFill>
              <a:blip r:embed="rId2"/>
              <a:stretch>
                <a:fillRect/>
              </a:stretch>
            </p:blipFill>
            <p:spPr>
              <a:xfrm>
                <a:off x="792454" y="1925307"/>
                <a:ext cx="367230" cy="569840"/>
              </a:xfrm>
              <a:prstGeom prst="rect">
                <a:avLst/>
              </a:prstGeom>
            </p:spPr>
          </p:pic>
          <p:pic>
            <p:nvPicPr>
              <p:cNvPr id="6" name="Picture 5"/>
              <p:cNvPicPr>
                <a:picLocks noChangeAspect="1"/>
              </p:cNvPicPr>
              <p:nvPr/>
            </p:nvPicPr>
            <p:blipFill>
              <a:blip r:embed="rId2"/>
              <a:stretch>
                <a:fillRect/>
              </a:stretch>
            </p:blipFill>
            <p:spPr>
              <a:xfrm>
                <a:off x="457199" y="2024256"/>
                <a:ext cx="304665" cy="472755"/>
              </a:xfrm>
              <a:prstGeom prst="rect">
                <a:avLst/>
              </a:prstGeom>
            </p:spPr>
          </p:pic>
          <p:pic>
            <p:nvPicPr>
              <p:cNvPr id="7" name="Picture 6"/>
              <p:cNvPicPr>
                <a:picLocks noChangeAspect="1"/>
              </p:cNvPicPr>
              <p:nvPr/>
            </p:nvPicPr>
            <p:blipFill>
              <a:blip r:embed="rId2"/>
              <a:stretch>
                <a:fillRect/>
              </a:stretch>
            </p:blipFill>
            <p:spPr>
              <a:xfrm>
                <a:off x="1199003" y="2024775"/>
                <a:ext cx="304665" cy="472755"/>
              </a:xfrm>
              <a:prstGeom prst="rect">
                <a:avLst/>
              </a:prstGeom>
            </p:spPr>
          </p:pic>
        </p:grpSp>
        <p:sp>
          <p:nvSpPr>
            <p:cNvPr id="9" name="TextBox 8"/>
            <p:cNvSpPr txBox="1"/>
            <p:nvPr/>
          </p:nvSpPr>
          <p:spPr>
            <a:xfrm>
              <a:off x="1198604" y="2579362"/>
              <a:ext cx="1383958" cy="461665"/>
            </a:xfrm>
            <a:prstGeom prst="rect">
              <a:avLst/>
            </a:prstGeom>
            <a:noFill/>
          </p:spPr>
          <p:txBody>
            <a:bodyPr wrap="square" rtlCol="0">
              <a:spAutoFit/>
            </a:bodyPr>
            <a:lstStyle/>
            <a:p>
              <a:pPr algn="ctr"/>
              <a:r>
                <a:rPr lang="en-US" sz="2400" b="1" dirty="0">
                  <a:solidFill>
                    <a:schemeClr val="bg1"/>
                  </a:solidFill>
                </a:rPr>
                <a:t>WHO</a:t>
              </a:r>
            </a:p>
          </p:txBody>
        </p:sp>
      </p:grpSp>
      <p:grpSp>
        <p:nvGrpSpPr>
          <p:cNvPr id="19" name="Group 18"/>
          <p:cNvGrpSpPr/>
          <p:nvPr/>
        </p:nvGrpSpPr>
        <p:grpSpPr>
          <a:xfrm>
            <a:off x="3330551" y="1899557"/>
            <a:ext cx="2298357" cy="1248603"/>
            <a:chOff x="735632" y="3279244"/>
            <a:chExt cx="2298357" cy="1248603"/>
          </a:xfrm>
        </p:grpSpPr>
        <p:pic>
          <p:nvPicPr>
            <p:cNvPr id="10" name="Picture 9"/>
            <p:cNvPicPr>
              <a:picLocks noChangeAspect="1"/>
            </p:cNvPicPr>
            <p:nvPr/>
          </p:nvPicPr>
          <p:blipFill>
            <a:blip r:embed="rId3"/>
            <a:stretch>
              <a:fillRect/>
            </a:stretch>
          </p:blipFill>
          <p:spPr>
            <a:xfrm>
              <a:off x="1198604" y="3279244"/>
              <a:ext cx="1386509" cy="786938"/>
            </a:xfrm>
            <a:prstGeom prst="rect">
              <a:avLst/>
            </a:prstGeom>
          </p:spPr>
        </p:pic>
        <p:sp>
          <p:nvSpPr>
            <p:cNvPr id="11" name="TextBox 10"/>
            <p:cNvSpPr txBox="1"/>
            <p:nvPr/>
          </p:nvSpPr>
          <p:spPr>
            <a:xfrm>
              <a:off x="735632" y="4066182"/>
              <a:ext cx="2298357" cy="461665"/>
            </a:xfrm>
            <a:prstGeom prst="rect">
              <a:avLst/>
            </a:prstGeom>
            <a:noFill/>
          </p:spPr>
          <p:txBody>
            <a:bodyPr wrap="square" rtlCol="0">
              <a:spAutoFit/>
            </a:bodyPr>
            <a:lstStyle/>
            <a:p>
              <a:pPr algn="ctr"/>
              <a:r>
                <a:rPr lang="en-US" sz="2400" b="1" dirty="0">
                  <a:solidFill>
                    <a:schemeClr val="bg1"/>
                  </a:solidFill>
                </a:rPr>
                <a:t>WHERE/HOW</a:t>
              </a:r>
            </a:p>
          </p:txBody>
        </p:sp>
      </p:grpSp>
      <p:grpSp>
        <p:nvGrpSpPr>
          <p:cNvPr id="18" name="Group 17"/>
          <p:cNvGrpSpPr/>
          <p:nvPr/>
        </p:nvGrpSpPr>
        <p:grpSpPr>
          <a:xfrm>
            <a:off x="6802393" y="1875879"/>
            <a:ext cx="1383958" cy="1228794"/>
            <a:chOff x="1198604" y="4756623"/>
            <a:chExt cx="1383958" cy="1228794"/>
          </a:xfrm>
        </p:grpSpPr>
        <p:sp>
          <p:nvSpPr>
            <p:cNvPr id="16" name="TextBox 15"/>
            <p:cNvSpPr txBox="1"/>
            <p:nvPr/>
          </p:nvSpPr>
          <p:spPr>
            <a:xfrm>
              <a:off x="1198604" y="5523752"/>
              <a:ext cx="1383958" cy="461665"/>
            </a:xfrm>
            <a:prstGeom prst="rect">
              <a:avLst/>
            </a:prstGeom>
            <a:noFill/>
          </p:spPr>
          <p:txBody>
            <a:bodyPr wrap="square" rtlCol="0">
              <a:spAutoFit/>
            </a:bodyPr>
            <a:lstStyle/>
            <a:p>
              <a:pPr algn="ctr"/>
              <a:r>
                <a:rPr lang="en-US" sz="2400" b="1" dirty="0">
                  <a:solidFill>
                    <a:schemeClr val="bg1"/>
                  </a:solidFill>
                </a:rPr>
                <a:t>WHEN</a:t>
              </a:r>
            </a:p>
          </p:txBody>
        </p:sp>
        <p:pic>
          <p:nvPicPr>
            <p:cNvPr id="17" name="Picture 16"/>
            <p:cNvPicPr>
              <a:picLocks noChangeAspect="1"/>
            </p:cNvPicPr>
            <p:nvPr/>
          </p:nvPicPr>
          <p:blipFill>
            <a:blip r:embed="rId4"/>
            <a:stretch>
              <a:fillRect/>
            </a:stretch>
          </p:blipFill>
          <p:spPr>
            <a:xfrm>
              <a:off x="1245340" y="4756623"/>
              <a:ext cx="1293035" cy="775821"/>
            </a:xfrm>
            <a:prstGeom prst="rect">
              <a:avLst/>
            </a:prstGeom>
          </p:spPr>
        </p:pic>
      </p:grpSp>
      <p:sp>
        <p:nvSpPr>
          <p:cNvPr id="21" name="Rectangle 20"/>
          <p:cNvSpPr/>
          <p:nvPr/>
        </p:nvSpPr>
        <p:spPr>
          <a:xfrm>
            <a:off x="469556" y="3207856"/>
            <a:ext cx="2335428" cy="2774475"/>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82880" rIns="137160" rtlCol="0" anchor="t" anchorCtr="0"/>
          <a:lstStyle/>
          <a:p>
            <a:r>
              <a:rPr lang="en-US" b="1" dirty="0">
                <a:solidFill>
                  <a:schemeClr val="accent4"/>
                </a:solidFill>
              </a:rPr>
              <a:t>Digital skills, millennials, part-timers, contingent</a:t>
            </a:r>
          </a:p>
          <a:p>
            <a:pPr marL="173038" indent="-173038">
              <a:lnSpc>
                <a:spcPct val="90000"/>
              </a:lnSpc>
              <a:spcBef>
                <a:spcPts val="600"/>
              </a:spcBef>
              <a:buClr>
                <a:schemeClr val="accent4"/>
              </a:buClr>
              <a:buSzPct val="125000"/>
              <a:buFont typeface="Wingdings" panose="05000000000000000000" pitchFamily="2" charset="2"/>
              <a:buChar char="§"/>
            </a:pPr>
            <a:r>
              <a:rPr lang="en-US" sz="1400" dirty="0">
                <a:solidFill>
                  <a:schemeClr val="tx1"/>
                </a:solidFill>
              </a:rPr>
              <a:t>How do we compete </a:t>
            </a:r>
            <a:br>
              <a:rPr lang="en-US" sz="1400" dirty="0">
                <a:solidFill>
                  <a:schemeClr val="tx1"/>
                </a:solidFill>
              </a:rPr>
            </a:br>
            <a:r>
              <a:rPr lang="en-US" sz="1400" dirty="0">
                <a:solidFill>
                  <a:schemeClr val="tx1"/>
                </a:solidFill>
              </a:rPr>
              <a:t>for this talent? </a:t>
            </a:r>
          </a:p>
          <a:p>
            <a:pPr marL="173038" indent="-173038">
              <a:lnSpc>
                <a:spcPct val="90000"/>
              </a:lnSpc>
              <a:spcBef>
                <a:spcPts val="600"/>
              </a:spcBef>
              <a:buClr>
                <a:schemeClr val="accent4"/>
              </a:buClr>
              <a:buSzPct val="125000"/>
              <a:buFont typeface="Wingdings" panose="05000000000000000000" pitchFamily="2" charset="2"/>
              <a:buChar char="§"/>
            </a:pPr>
            <a:r>
              <a:rPr lang="en-US" sz="1400" dirty="0">
                <a:solidFill>
                  <a:schemeClr val="tx1"/>
                </a:solidFill>
              </a:rPr>
              <a:t>What programs do </a:t>
            </a:r>
            <a:br>
              <a:rPr lang="en-US" sz="1400" dirty="0">
                <a:solidFill>
                  <a:schemeClr val="tx1"/>
                </a:solidFill>
              </a:rPr>
            </a:br>
            <a:r>
              <a:rPr lang="en-US" sz="1400" dirty="0">
                <a:solidFill>
                  <a:schemeClr val="tx1"/>
                </a:solidFill>
              </a:rPr>
              <a:t>they need and want?</a:t>
            </a:r>
          </a:p>
          <a:p>
            <a:pPr marL="173038" indent="-173038">
              <a:lnSpc>
                <a:spcPct val="90000"/>
              </a:lnSpc>
              <a:spcBef>
                <a:spcPts val="600"/>
              </a:spcBef>
              <a:buClr>
                <a:schemeClr val="accent4"/>
              </a:buClr>
              <a:buSzPct val="125000"/>
              <a:buFont typeface="Wingdings" panose="05000000000000000000" pitchFamily="2" charset="2"/>
              <a:buChar char="§"/>
            </a:pPr>
            <a:r>
              <a:rPr lang="en-US" sz="1400" dirty="0">
                <a:solidFill>
                  <a:schemeClr val="tx1"/>
                </a:solidFill>
              </a:rPr>
              <a:t>How do we create consumer-grade  experiences?</a:t>
            </a:r>
          </a:p>
          <a:p>
            <a:endParaRPr lang="en-US" sz="1400" b="1" dirty="0">
              <a:solidFill>
                <a:schemeClr val="accent4"/>
              </a:solidFill>
            </a:endParaRPr>
          </a:p>
        </p:txBody>
      </p:sp>
      <p:sp>
        <p:nvSpPr>
          <p:cNvPr id="22" name="Rectangle 21"/>
          <p:cNvSpPr/>
          <p:nvPr/>
        </p:nvSpPr>
        <p:spPr>
          <a:xfrm>
            <a:off x="6351372" y="3207856"/>
            <a:ext cx="2335428" cy="2774475"/>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82880" rIns="137160" rtlCol="0" anchor="t" anchorCtr="0"/>
          <a:lstStyle/>
          <a:p>
            <a:r>
              <a:rPr lang="en-US" b="1" dirty="0">
                <a:solidFill>
                  <a:schemeClr val="accent4"/>
                </a:solidFill>
              </a:rPr>
              <a:t>Always on </a:t>
            </a:r>
          </a:p>
          <a:p>
            <a:pPr marL="173038" indent="-173038">
              <a:lnSpc>
                <a:spcPct val="90000"/>
              </a:lnSpc>
              <a:spcBef>
                <a:spcPts val="600"/>
              </a:spcBef>
              <a:buClr>
                <a:schemeClr val="accent4"/>
              </a:buClr>
              <a:buSzPct val="125000"/>
              <a:buFont typeface="Wingdings" panose="05000000000000000000" pitchFamily="2" charset="2"/>
              <a:buChar char="§"/>
            </a:pPr>
            <a:r>
              <a:rPr lang="en-US" sz="1400" dirty="0">
                <a:solidFill>
                  <a:schemeClr val="tx1"/>
                </a:solidFill>
              </a:rPr>
              <a:t>How do we manage “always on” stress and productivity?</a:t>
            </a:r>
          </a:p>
          <a:p>
            <a:pPr marL="173038" indent="-173038">
              <a:lnSpc>
                <a:spcPct val="90000"/>
              </a:lnSpc>
              <a:spcBef>
                <a:spcPts val="600"/>
              </a:spcBef>
              <a:buClr>
                <a:schemeClr val="accent4"/>
              </a:buClr>
              <a:buSzPct val="125000"/>
              <a:buFont typeface="Wingdings" panose="05000000000000000000" pitchFamily="2" charset="2"/>
              <a:buChar char="§"/>
            </a:pPr>
            <a:r>
              <a:rPr lang="en-US" sz="1400" dirty="0">
                <a:solidFill>
                  <a:schemeClr val="tx1"/>
                </a:solidFill>
              </a:rPr>
              <a:t>How do we help the workforce balance work and life?</a:t>
            </a:r>
          </a:p>
          <a:p>
            <a:pPr marL="173038" indent="-173038">
              <a:lnSpc>
                <a:spcPct val="90000"/>
              </a:lnSpc>
              <a:spcBef>
                <a:spcPts val="600"/>
              </a:spcBef>
              <a:buClr>
                <a:schemeClr val="accent4"/>
              </a:buClr>
              <a:buSzPct val="125000"/>
              <a:buFont typeface="Wingdings" panose="05000000000000000000" pitchFamily="2" charset="2"/>
              <a:buChar char="§"/>
            </a:pPr>
            <a:endParaRPr lang="en-US" sz="1400" dirty="0">
              <a:solidFill>
                <a:schemeClr val="tx1"/>
              </a:solidFill>
            </a:endParaRPr>
          </a:p>
        </p:txBody>
      </p:sp>
      <p:sp>
        <p:nvSpPr>
          <p:cNvPr id="23" name="Rectangle 22"/>
          <p:cNvSpPr/>
          <p:nvPr/>
        </p:nvSpPr>
        <p:spPr>
          <a:xfrm>
            <a:off x="3410464" y="3207856"/>
            <a:ext cx="2335428" cy="2774475"/>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82880" rIns="137160" rtlCol="0" anchor="t" anchorCtr="0"/>
          <a:lstStyle/>
          <a:p>
            <a:r>
              <a:rPr lang="en-US" b="1" dirty="0">
                <a:solidFill>
                  <a:schemeClr val="accent4"/>
                </a:solidFill>
              </a:rPr>
              <a:t>Remote teams, </a:t>
            </a:r>
            <a:br>
              <a:rPr lang="en-US" b="1" dirty="0">
                <a:solidFill>
                  <a:schemeClr val="accent4"/>
                </a:solidFill>
              </a:rPr>
            </a:br>
            <a:r>
              <a:rPr lang="en-US" b="1" dirty="0">
                <a:solidFill>
                  <a:schemeClr val="accent4"/>
                </a:solidFill>
              </a:rPr>
              <a:t>AI and virtual collaboration</a:t>
            </a:r>
          </a:p>
          <a:p>
            <a:pPr marL="173038" indent="-173038">
              <a:lnSpc>
                <a:spcPct val="90000"/>
              </a:lnSpc>
              <a:spcBef>
                <a:spcPts val="600"/>
              </a:spcBef>
              <a:buClr>
                <a:schemeClr val="accent4"/>
              </a:buClr>
              <a:buSzPct val="125000"/>
              <a:buFont typeface="Wingdings" panose="05000000000000000000" pitchFamily="2" charset="2"/>
              <a:buChar char="§"/>
            </a:pPr>
            <a:r>
              <a:rPr lang="en-US" sz="1400" dirty="0">
                <a:solidFill>
                  <a:schemeClr val="tx1"/>
                </a:solidFill>
              </a:rPr>
              <a:t>How do we enable remote teams to be productive?</a:t>
            </a:r>
          </a:p>
          <a:p>
            <a:pPr marL="173038" indent="-173038">
              <a:lnSpc>
                <a:spcPct val="90000"/>
              </a:lnSpc>
              <a:spcBef>
                <a:spcPts val="600"/>
              </a:spcBef>
              <a:buClr>
                <a:schemeClr val="accent4"/>
              </a:buClr>
              <a:buSzPct val="125000"/>
              <a:buFont typeface="Wingdings" panose="05000000000000000000" pitchFamily="2" charset="2"/>
              <a:buChar char="§"/>
            </a:pPr>
            <a:r>
              <a:rPr lang="en-US" sz="1400" dirty="0">
                <a:solidFill>
                  <a:schemeClr val="tx1"/>
                </a:solidFill>
              </a:rPr>
              <a:t>What programs do we need to support people in remote locations?</a:t>
            </a:r>
          </a:p>
          <a:p>
            <a:pPr marL="173038" indent="-173038">
              <a:lnSpc>
                <a:spcPct val="90000"/>
              </a:lnSpc>
              <a:spcBef>
                <a:spcPts val="600"/>
              </a:spcBef>
              <a:buClr>
                <a:schemeClr val="accent4"/>
              </a:buClr>
              <a:buSzPct val="125000"/>
              <a:buFont typeface="Wingdings" panose="05000000000000000000" pitchFamily="2" charset="2"/>
              <a:buChar char="§"/>
            </a:pPr>
            <a:endParaRPr lang="en-US" sz="1400" dirty="0">
              <a:solidFill>
                <a:schemeClr val="tx1"/>
              </a:solidFill>
            </a:endParaRPr>
          </a:p>
        </p:txBody>
      </p:sp>
    </p:spTree>
    <p:extLst>
      <p:ext uri="{BB962C8B-B14F-4D97-AF65-F5344CB8AC3E}">
        <p14:creationId xmlns:p14="http://schemas.microsoft.com/office/powerpoint/2010/main" val="2120991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2878" t="586" r="11580" b="14431"/>
          <a:stretch/>
        </p:blipFill>
        <p:spPr>
          <a:xfrm flipH="1">
            <a:off x="-2" y="0"/>
            <a:ext cx="9144001" cy="6858000"/>
          </a:xfrm>
          <a:prstGeom prst="rect">
            <a:avLst/>
          </a:prstGeom>
        </p:spPr>
      </p:pic>
      <p:sp>
        <p:nvSpPr>
          <p:cNvPr id="22" name="Rectangle 21"/>
          <p:cNvSpPr/>
          <p:nvPr/>
        </p:nvSpPr>
        <p:spPr>
          <a:xfrm>
            <a:off x="-15877" y="6239932"/>
            <a:ext cx="9159877" cy="61806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450" dirty="0">
              <a:solidFill>
                <a:prstClr val="white"/>
              </a:solidFill>
            </a:endParaRPr>
          </a:p>
        </p:txBody>
      </p:sp>
      <p:sp>
        <p:nvSpPr>
          <p:cNvPr id="23" name="Footer Placeholder 2"/>
          <p:cNvSpPr>
            <a:spLocks noGrp="1"/>
          </p:cNvSpPr>
          <p:nvPr>
            <p:ph type="ftr" sz="quarter" idx="3"/>
          </p:nvPr>
        </p:nvSpPr>
        <p:spPr/>
        <p:txBody>
          <a:bodyPr/>
          <a:lstStyle/>
          <a:p>
            <a:r>
              <a:rPr lang="en-US">
                <a:solidFill>
                  <a:schemeClr val="tx1"/>
                </a:solidFill>
              </a:rPr>
              <a:t>© 2019 Willis Towers Watson. All rights reserved. Proprietary and Confidential. For Willis Towers Watson and Willis Towers Watson client use only.</a:t>
            </a:r>
            <a:endParaRPr lang="en-US" dirty="0">
              <a:solidFill>
                <a:schemeClr val="tx1"/>
              </a:solidFill>
            </a:endParaRPr>
          </a:p>
        </p:txBody>
      </p:sp>
      <p:pic>
        <p:nvPicPr>
          <p:cNvPr id="24" name="Picture 23"/>
          <p:cNvPicPr>
            <a:picLocks noChangeAspect="1"/>
          </p:cNvPicPr>
          <p:nvPr/>
        </p:nvPicPr>
        <p:blipFill>
          <a:blip r:embed="rId3" cstate="print">
            <a:lum/>
          </a:blip>
          <a:stretch>
            <a:fillRect/>
          </a:stretch>
        </p:blipFill>
        <p:spPr>
          <a:xfrm>
            <a:off x="6675343" y="6300216"/>
            <a:ext cx="1782857" cy="347429"/>
          </a:xfrm>
          <a:prstGeom prst="rect">
            <a:avLst/>
          </a:prstGeom>
        </p:spPr>
      </p:pic>
      <p:sp>
        <p:nvSpPr>
          <p:cNvPr id="25" name="Slide Number Placeholder 5"/>
          <p:cNvSpPr txBox="1">
            <a:spLocks/>
          </p:cNvSpPr>
          <p:nvPr/>
        </p:nvSpPr>
        <p:spPr>
          <a:xfrm>
            <a:off x="8305800" y="6400800"/>
            <a:ext cx="381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D0A0D8-E894-417D-B108-A01AC6D83D4E}" type="slidenum">
              <a:rPr lang="en-US" smtClean="0">
                <a:solidFill>
                  <a:schemeClr val="tx1"/>
                </a:solidFill>
              </a:rPr>
              <a:t>22</a:t>
            </a:fld>
            <a:endParaRPr lang="en-US" dirty="0">
              <a:solidFill>
                <a:schemeClr val="tx1"/>
              </a:solidFill>
            </a:endParaRPr>
          </a:p>
        </p:txBody>
      </p:sp>
      <p:sp>
        <p:nvSpPr>
          <p:cNvPr id="26" name="Rectangle 25"/>
          <p:cNvSpPr/>
          <p:nvPr/>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
        <p:nvSpPr>
          <p:cNvPr id="20" name="Rectangle 19"/>
          <p:cNvSpPr/>
          <p:nvPr/>
        </p:nvSpPr>
        <p:spPr>
          <a:xfrm>
            <a:off x="3219450" y="2977432"/>
            <a:ext cx="5287665" cy="243482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450" dirty="0">
              <a:solidFill>
                <a:prstClr val="white"/>
              </a:solidFill>
            </a:endParaRPr>
          </a:p>
        </p:txBody>
      </p:sp>
      <p:sp>
        <p:nvSpPr>
          <p:cNvPr id="27" name="Title 1"/>
          <p:cNvSpPr txBox="1">
            <a:spLocks/>
          </p:cNvSpPr>
          <p:nvPr/>
        </p:nvSpPr>
        <p:spPr>
          <a:xfrm>
            <a:off x="3486151" y="3217341"/>
            <a:ext cx="4819650" cy="635820"/>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rgbClr val="FFB81C"/>
                </a:solidFill>
              </a:rPr>
              <a:t>Talent Experience </a:t>
            </a:r>
            <a:r>
              <a:rPr lang="en-GB" sz="2400" b="0" dirty="0">
                <a:solidFill>
                  <a:prstClr val="white"/>
                </a:solidFill>
              </a:rPr>
              <a:t>is at the heart of </a:t>
            </a:r>
            <a:r>
              <a:rPr lang="en-US" sz="2400" b="0" dirty="0">
                <a:solidFill>
                  <a:prstClr val="white"/>
                </a:solidFill>
              </a:rPr>
              <a:t>making your organization stronger, delivering outstanding outcomes and inspiring amazing people to work for you.</a:t>
            </a:r>
            <a:endParaRPr lang="en-GB" sz="2400" b="0" dirty="0">
              <a:solidFill>
                <a:prstClr val="white"/>
              </a:solidFill>
            </a:endParaRPr>
          </a:p>
        </p:txBody>
      </p:sp>
    </p:spTree>
    <p:extLst>
      <p:ext uri="{BB962C8B-B14F-4D97-AF65-F5344CB8AC3E}">
        <p14:creationId xmlns:p14="http://schemas.microsoft.com/office/powerpoint/2010/main" val="255768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3809" r="5151"/>
          <a:stretch/>
        </p:blipFill>
        <p:spPr>
          <a:xfrm>
            <a:off x="1" y="0"/>
            <a:ext cx="9143999" cy="6858000"/>
          </a:xfrm>
          <a:prstGeom prst="rect">
            <a:avLst/>
          </a:prstGeom>
        </p:spPr>
      </p:pic>
      <p:sp>
        <p:nvSpPr>
          <p:cNvPr id="22" name="Rectangle 21"/>
          <p:cNvSpPr/>
          <p:nvPr/>
        </p:nvSpPr>
        <p:spPr>
          <a:xfrm>
            <a:off x="-15877" y="6239932"/>
            <a:ext cx="9159877" cy="61806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450" dirty="0">
              <a:solidFill>
                <a:prstClr val="white"/>
              </a:solidFill>
            </a:endParaRPr>
          </a:p>
        </p:txBody>
      </p:sp>
      <p:sp>
        <p:nvSpPr>
          <p:cNvPr id="23" name="Footer Placeholder 2"/>
          <p:cNvSpPr>
            <a:spLocks noGrp="1"/>
          </p:cNvSpPr>
          <p:nvPr>
            <p:ph type="ftr" sz="quarter" idx="3"/>
          </p:nvPr>
        </p:nvSpPr>
        <p:spPr/>
        <p:txBody>
          <a:bodyPr/>
          <a:lstStyle/>
          <a:p>
            <a:r>
              <a:rPr lang="en-US">
                <a:solidFill>
                  <a:schemeClr val="tx1"/>
                </a:solidFill>
              </a:rPr>
              <a:t>© 2019 Willis Towers Watson. All rights reserved. Proprietary and Confidential. For Willis Towers Watson and Willis Towers Watson client use only.</a:t>
            </a:r>
            <a:endParaRPr lang="en-US" dirty="0">
              <a:solidFill>
                <a:schemeClr val="tx1"/>
              </a:solidFill>
            </a:endParaRPr>
          </a:p>
        </p:txBody>
      </p:sp>
      <p:pic>
        <p:nvPicPr>
          <p:cNvPr id="24" name="Picture 23"/>
          <p:cNvPicPr>
            <a:picLocks noChangeAspect="1"/>
          </p:cNvPicPr>
          <p:nvPr/>
        </p:nvPicPr>
        <p:blipFill>
          <a:blip r:embed="rId4" cstate="print">
            <a:lum/>
          </a:blip>
          <a:stretch>
            <a:fillRect/>
          </a:stretch>
        </p:blipFill>
        <p:spPr>
          <a:xfrm>
            <a:off x="6675343" y="6300216"/>
            <a:ext cx="1782857" cy="347429"/>
          </a:xfrm>
          <a:prstGeom prst="rect">
            <a:avLst/>
          </a:prstGeom>
        </p:spPr>
      </p:pic>
      <p:sp>
        <p:nvSpPr>
          <p:cNvPr id="25" name="Slide Number Placeholder 5"/>
          <p:cNvSpPr txBox="1">
            <a:spLocks/>
          </p:cNvSpPr>
          <p:nvPr/>
        </p:nvSpPr>
        <p:spPr>
          <a:xfrm>
            <a:off x="8305800" y="6400800"/>
            <a:ext cx="381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D0A0D8-E894-417D-B108-A01AC6D83D4E}" type="slidenum">
              <a:rPr lang="en-US" smtClean="0">
                <a:solidFill>
                  <a:schemeClr val="tx1"/>
                </a:solidFill>
              </a:rPr>
              <a:t>23</a:t>
            </a:fld>
            <a:endParaRPr lang="en-US" dirty="0">
              <a:solidFill>
                <a:schemeClr val="tx1"/>
              </a:solidFill>
            </a:endParaRPr>
          </a:p>
        </p:txBody>
      </p:sp>
      <p:sp>
        <p:nvSpPr>
          <p:cNvPr id="26" name="Rectangle 25"/>
          <p:cNvSpPr/>
          <p:nvPr/>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
        <p:nvSpPr>
          <p:cNvPr id="11" name="Rectangle 10"/>
          <p:cNvSpPr/>
          <p:nvPr/>
        </p:nvSpPr>
        <p:spPr>
          <a:xfrm>
            <a:off x="4756404" y="448954"/>
            <a:ext cx="4189476" cy="892552"/>
          </a:xfrm>
          <a:prstGeom prst="rect">
            <a:avLst/>
          </a:prstGeom>
        </p:spPr>
        <p:txBody>
          <a:bodyPr wrap="square" lIns="0" rIns="0">
            <a:spAutoFit/>
          </a:bodyPr>
          <a:lstStyle/>
          <a:p>
            <a:r>
              <a:rPr lang="en-GB" sz="2600" b="1" dirty="0">
                <a:solidFill>
                  <a:schemeClr val="accent1"/>
                </a:solidFill>
              </a:rPr>
              <a:t>Leaders and managers have a critical role to play</a:t>
            </a:r>
            <a:endParaRPr lang="en-US" sz="2600" b="1" dirty="0"/>
          </a:p>
        </p:txBody>
      </p:sp>
      <p:grpSp>
        <p:nvGrpSpPr>
          <p:cNvPr id="12" name="Group 11"/>
          <p:cNvGrpSpPr/>
          <p:nvPr/>
        </p:nvGrpSpPr>
        <p:grpSpPr>
          <a:xfrm>
            <a:off x="4974861" y="1525360"/>
            <a:ext cx="3280833" cy="3832016"/>
            <a:chOff x="5024287" y="1675961"/>
            <a:chExt cx="3280833" cy="3832016"/>
          </a:xfrm>
        </p:grpSpPr>
        <p:grpSp>
          <p:nvGrpSpPr>
            <p:cNvPr id="15" name="Group 19"/>
            <p:cNvGrpSpPr/>
            <p:nvPr/>
          </p:nvGrpSpPr>
          <p:grpSpPr>
            <a:xfrm>
              <a:off x="7129730" y="1675961"/>
              <a:ext cx="868428" cy="810623"/>
              <a:chOff x="3378171" y="3859091"/>
              <a:chExt cx="453772" cy="453772"/>
            </a:xfrm>
          </p:grpSpPr>
          <p:sp>
            <p:nvSpPr>
              <p:cNvPr id="73" name="Oval 6"/>
              <p:cNvSpPr/>
              <p:nvPr/>
            </p:nvSpPr>
            <p:spPr>
              <a:xfrm>
                <a:off x="3378171" y="3859091"/>
                <a:ext cx="453772" cy="453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4" name="Gruppieren 399"/>
              <p:cNvGrpSpPr>
                <a:grpSpLocks noChangeAspect="1"/>
              </p:cNvGrpSpPr>
              <p:nvPr/>
            </p:nvGrpSpPr>
            <p:grpSpPr bwMode="gray">
              <a:xfrm>
                <a:off x="3464615" y="3958471"/>
                <a:ext cx="280884" cy="255012"/>
                <a:chOff x="4446588" y="419100"/>
                <a:chExt cx="723900" cy="657225"/>
              </a:xfrm>
              <a:solidFill>
                <a:schemeClr val="bg1"/>
              </a:solidFill>
            </p:grpSpPr>
            <p:sp>
              <p:nvSpPr>
                <p:cNvPr id="75" name="Freeform 1717"/>
                <p:cNvSpPr>
                  <a:spLocks/>
                </p:cNvSpPr>
                <p:nvPr/>
              </p:nvSpPr>
              <p:spPr bwMode="gray">
                <a:xfrm>
                  <a:off x="4581526" y="996950"/>
                  <a:ext cx="457200" cy="79375"/>
                </a:xfrm>
                <a:custGeom>
                  <a:avLst/>
                  <a:gdLst>
                    <a:gd name="T0" fmla="*/ 94 w 122"/>
                    <a:gd name="T1" fmla="*/ 0 h 21"/>
                    <a:gd name="T2" fmla="*/ 28 w 122"/>
                    <a:gd name="T3" fmla="*/ 0 h 21"/>
                    <a:gd name="T4" fmla="*/ 0 w 122"/>
                    <a:gd name="T5" fmla="*/ 11 h 21"/>
                    <a:gd name="T6" fmla="*/ 13 w 122"/>
                    <a:gd name="T7" fmla="*/ 21 h 21"/>
                    <a:gd name="T8" fmla="*/ 109 w 122"/>
                    <a:gd name="T9" fmla="*/ 21 h 21"/>
                    <a:gd name="T10" fmla="*/ 122 w 122"/>
                    <a:gd name="T11" fmla="*/ 11 h 21"/>
                    <a:gd name="T12" fmla="*/ 94 w 1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22" h="21">
                      <a:moveTo>
                        <a:pt x="94" y="0"/>
                      </a:moveTo>
                      <a:cubicBezTo>
                        <a:pt x="28" y="0"/>
                        <a:pt x="28" y="0"/>
                        <a:pt x="28" y="0"/>
                      </a:cubicBezTo>
                      <a:cubicBezTo>
                        <a:pt x="20" y="0"/>
                        <a:pt x="0" y="4"/>
                        <a:pt x="0" y="11"/>
                      </a:cubicBezTo>
                      <a:cubicBezTo>
                        <a:pt x="0" y="17"/>
                        <a:pt x="5" y="21"/>
                        <a:pt x="13" y="21"/>
                      </a:cubicBezTo>
                      <a:cubicBezTo>
                        <a:pt x="109" y="21"/>
                        <a:pt x="109" y="21"/>
                        <a:pt x="109" y="21"/>
                      </a:cubicBezTo>
                      <a:cubicBezTo>
                        <a:pt x="116" y="21"/>
                        <a:pt x="122" y="17"/>
                        <a:pt x="122" y="11"/>
                      </a:cubicBezTo>
                      <a:cubicBezTo>
                        <a:pt x="122" y="4"/>
                        <a:pt x="101" y="0"/>
                        <a:pt x="9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 name="Freeform 1718"/>
                <p:cNvSpPr>
                  <a:spLocks noEditPoints="1"/>
                </p:cNvSpPr>
                <p:nvPr/>
              </p:nvSpPr>
              <p:spPr bwMode="gray">
                <a:xfrm>
                  <a:off x="4446588" y="419100"/>
                  <a:ext cx="723900" cy="533400"/>
                </a:xfrm>
                <a:custGeom>
                  <a:avLst/>
                  <a:gdLst>
                    <a:gd name="T0" fmla="*/ 152 w 193"/>
                    <a:gd name="T1" fmla="*/ 142 h 142"/>
                    <a:gd name="T2" fmla="*/ 41 w 193"/>
                    <a:gd name="T3" fmla="*/ 142 h 142"/>
                    <a:gd name="T4" fmla="*/ 0 w 193"/>
                    <a:gd name="T5" fmla="*/ 101 h 142"/>
                    <a:gd name="T6" fmla="*/ 0 w 193"/>
                    <a:gd name="T7" fmla="*/ 41 h 142"/>
                    <a:gd name="T8" fmla="*/ 41 w 193"/>
                    <a:gd name="T9" fmla="*/ 0 h 142"/>
                    <a:gd name="T10" fmla="*/ 152 w 193"/>
                    <a:gd name="T11" fmla="*/ 0 h 142"/>
                    <a:gd name="T12" fmla="*/ 193 w 193"/>
                    <a:gd name="T13" fmla="*/ 41 h 142"/>
                    <a:gd name="T14" fmla="*/ 193 w 193"/>
                    <a:gd name="T15" fmla="*/ 101 h 142"/>
                    <a:gd name="T16" fmla="*/ 152 w 193"/>
                    <a:gd name="T17" fmla="*/ 142 h 142"/>
                    <a:gd name="T18" fmla="*/ 38 w 193"/>
                    <a:gd name="T19" fmla="*/ 12 h 142"/>
                    <a:gd name="T20" fmla="*/ 12 w 193"/>
                    <a:gd name="T21" fmla="*/ 39 h 142"/>
                    <a:gd name="T22" fmla="*/ 12 w 193"/>
                    <a:gd name="T23" fmla="*/ 103 h 142"/>
                    <a:gd name="T24" fmla="*/ 38 w 193"/>
                    <a:gd name="T25" fmla="*/ 131 h 142"/>
                    <a:gd name="T26" fmla="*/ 155 w 193"/>
                    <a:gd name="T27" fmla="*/ 131 h 142"/>
                    <a:gd name="T28" fmla="*/ 182 w 193"/>
                    <a:gd name="T29" fmla="*/ 103 h 142"/>
                    <a:gd name="T30" fmla="*/ 182 w 193"/>
                    <a:gd name="T31" fmla="*/ 39 h 142"/>
                    <a:gd name="T32" fmla="*/ 155 w 193"/>
                    <a:gd name="T33" fmla="*/ 12 h 142"/>
                    <a:gd name="T34" fmla="*/ 38 w 193"/>
                    <a:gd name="T35"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42">
                      <a:moveTo>
                        <a:pt x="152" y="142"/>
                      </a:moveTo>
                      <a:cubicBezTo>
                        <a:pt x="41" y="142"/>
                        <a:pt x="41" y="142"/>
                        <a:pt x="41" y="142"/>
                      </a:cubicBezTo>
                      <a:cubicBezTo>
                        <a:pt x="19" y="142"/>
                        <a:pt x="0" y="124"/>
                        <a:pt x="0" y="101"/>
                      </a:cubicBezTo>
                      <a:cubicBezTo>
                        <a:pt x="0" y="41"/>
                        <a:pt x="0" y="41"/>
                        <a:pt x="0" y="41"/>
                      </a:cubicBezTo>
                      <a:cubicBezTo>
                        <a:pt x="0" y="18"/>
                        <a:pt x="19" y="0"/>
                        <a:pt x="41" y="0"/>
                      </a:cubicBezTo>
                      <a:cubicBezTo>
                        <a:pt x="152" y="0"/>
                        <a:pt x="152" y="0"/>
                        <a:pt x="152" y="0"/>
                      </a:cubicBezTo>
                      <a:cubicBezTo>
                        <a:pt x="175" y="0"/>
                        <a:pt x="193" y="18"/>
                        <a:pt x="193" y="41"/>
                      </a:cubicBezTo>
                      <a:cubicBezTo>
                        <a:pt x="193" y="101"/>
                        <a:pt x="193" y="101"/>
                        <a:pt x="193" y="101"/>
                      </a:cubicBezTo>
                      <a:cubicBezTo>
                        <a:pt x="193" y="124"/>
                        <a:pt x="175" y="142"/>
                        <a:pt x="152" y="142"/>
                      </a:cubicBezTo>
                      <a:close/>
                      <a:moveTo>
                        <a:pt x="38" y="12"/>
                      </a:moveTo>
                      <a:cubicBezTo>
                        <a:pt x="24" y="12"/>
                        <a:pt x="12" y="24"/>
                        <a:pt x="12" y="39"/>
                      </a:cubicBezTo>
                      <a:cubicBezTo>
                        <a:pt x="12" y="103"/>
                        <a:pt x="12" y="103"/>
                        <a:pt x="12" y="103"/>
                      </a:cubicBezTo>
                      <a:cubicBezTo>
                        <a:pt x="12" y="118"/>
                        <a:pt x="24" y="131"/>
                        <a:pt x="38" y="131"/>
                      </a:cubicBezTo>
                      <a:cubicBezTo>
                        <a:pt x="155" y="131"/>
                        <a:pt x="155" y="131"/>
                        <a:pt x="155" y="131"/>
                      </a:cubicBezTo>
                      <a:cubicBezTo>
                        <a:pt x="170" y="131"/>
                        <a:pt x="182" y="118"/>
                        <a:pt x="182" y="103"/>
                      </a:cubicBezTo>
                      <a:cubicBezTo>
                        <a:pt x="182" y="39"/>
                        <a:pt x="182" y="39"/>
                        <a:pt x="182" y="39"/>
                      </a:cubicBezTo>
                      <a:cubicBezTo>
                        <a:pt x="182" y="24"/>
                        <a:pt x="170" y="12"/>
                        <a:pt x="155" y="12"/>
                      </a:cubicBezTo>
                      <a:lnTo>
                        <a:pt x="38"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 name="Freeform 1719"/>
                <p:cNvSpPr>
                  <a:spLocks noEditPoints="1"/>
                </p:cNvSpPr>
                <p:nvPr/>
              </p:nvSpPr>
              <p:spPr bwMode="gray">
                <a:xfrm>
                  <a:off x="4991101" y="565150"/>
                  <a:ext cx="85725" cy="85725"/>
                </a:xfrm>
                <a:custGeom>
                  <a:avLst/>
                  <a:gdLst>
                    <a:gd name="T0" fmla="*/ 11 w 23"/>
                    <a:gd name="T1" fmla="*/ 23 h 23"/>
                    <a:gd name="T2" fmla="*/ 0 w 23"/>
                    <a:gd name="T3" fmla="*/ 11 h 23"/>
                    <a:gd name="T4" fmla="*/ 11 w 23"/>
                    <a:gd name="T5" fmla="*/ 0 h 23"/>
                    <a:gd name="T6" fmla="*/ 23 w 23"/>
                    <a:gd name="T7" fmla="*/ 11 h 23"/>
                    <a:gd name="T8" fmla="*/ 11 w 23"/>
                    <a:gd name="T9" fmla="*/ 23 h 23"/>
                    <a:gd name="T10" fmla="*/ 11 w 23"/>
                    <a:gd name="T11" fmla="*/ 6 h 23"/>
                    <a:gd name="T12" fmla="*/ 6 w 23"/>
                    <a:gd name="T13" fmla="*/ 11 h 23"/>
                    <a:gd name="T14" fmla="*/ 11 w 23"/>
                    <a:gd name="T15" fmla="*/ 17 h 23"/>
                    <a:gd name="T16" fmla="*/ 17 w 23"/>
                    <a:gd name="T17" fmla="*/ 11 h 23"/>
                    <a:gd name="T18" fmla="*/ 11 w 23"/>
                    <a:gd name="T1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23"/>
                      </a:moveTo>
                      <a:cubicBezTo>
                        <a:pt x="5" y="23"/>
                        <a:pt x="0" y="17"/>
                        <a:pt x="0" y="11"/>
                      </a:cubicBezTo>
                      <a:cubicBezTo>
                        <a:pt x="0" y="5"/>
                        <a:pt x="5" y="0"/>
                        <a:pt x="11" y="0"/>
                      </a:cubicBezTo>
                      <a:cubicBezTo>
                        <a:pt x="18" y="0"/>
                        <a:pt x="23" y="5"/>
                        <a:pt x="23" y="11"/>
                      </a:cubicBezTo>
                      <a:cubicBezTo>
                        <a:pt x="23" y="17"/>
                        <a:pt x="18" y="23"/>
                        <a:pt x="11" y="23"/>
                      </a:cubicBezTo>
                      <a:close/>
                      <a:moveTo>
                        <a:pt x="11" y="6"/>
                      </a:moveTo>
                      <a:cubicBezTo>
                        <a:pt x="8" y="6"/>
                        <a:pt x="6" y="8"/>
                        <a:pt x="6" y="11"/>
                      </a:cubicBezTo>
                      <a:cubicBezTo>
                        <a:pt x="6" y="14"/>
                        <a:pt x="8" y="17"/>
                        <a:pt x="11" y="17"/>
                      </a:cubicBezTo>
                      <a:cubicBezTo>
                        <a:pt x="14" y="17"/>
                        <a:pt x="17" y="14"/>
                        <a:pt x="17" y="11"/>
                      </a:cubicBezTo>
                      <a:cubicBezTo>
                        <a:pt x="17" y="8"/>
                        <a:pt x="14" y="6"/>
                        <a:pt x="1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 name="Freeform 1720"/>
                <p:cNvSpPr>
                  <a:spLocks noEditPoints="1"/>
                </p:cNvSpPr>
                <p:nvPr/>
              </p:nvSpPr>
              <p:spPr bwMode="gray">
                <a:xfrm>
                  <a:off x="4843463" y="661988"/>
                  <a:ext cx="87313" cy="87313"/>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6 h 23"/>
                    <a:gd name="T12" fmla="*/ 6 w 23"/>
                    <a:gd name="T13" fmla="*/ 11 h 23"/>
                    <a:gd name="T14" fmla="*/ 12 w 23"/>
                    <a:gd name="T15" fmla="*/ 17 h 23"/>
                    <a:gd name="T16" fmla="*/ 17 w 23"/>
                    <a:gd name="T17" fmla="*/ 11 h 23"/>
                    <a:gd name="T18" fmla="*/ 12 w 23"/>
                    <a:gd name="T1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6"/>
                      </a:moveTo>
                      <a:cubicBezTo>
                        <a:pt x="8" y="6"/>
                        <a:pt x="6" y="8"/>
                        <a:pt x="6" y="11"/>
                      </a:cubicBezTo>
                      <a:cubicBezTo>
                        <a:pt x="6" y="14"/>
                        <a:pt x="8" y="17"/>
                        <a:pt x="12" y="17"/>
                      </a:cubicBezTo>
                      <a:cubicBezTo>
                        <a:pt x="15" y="17"/>
                        <a:pt x="17" y="14"/>
                        <a:pt x="17" y="11"/>
                      </a:cubicBezTo>
                      <a:cubicBezTo>
                        <a:pt x="17" y="8"/>
                        <a:pt x="15" y="6"/>
                        <a:pt x="12"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 name="Freeform 1721"/>
                <p:cNvSpPr>
                  <a:spLocks noEditPoints="1"/>
                </p:cNvSpPr>
                <p:nvPr/>
              </p:nvSpPr>
              <p:spPr bwMode="gray">
                <a:xfrm>
                  <a:off x="4686301" y="620713"/>
                  <a:ext cx="87313" cy="87313"/>
                </a:xfrm>
                <a:custGeom>
                  <a:avLst/>
                  <a:gdLst>
                    <a:gd name="T0" fmla="*/ 11 w 23"/>
                    <a:gd name="T1" fmla="*/ 23 h 23"/>
                    <a:gd name="T2" fmla="*/ 0 w 23"/>
                    <a:gd name="T3" fmla="*/ 11 h 23"/>
                    <a:gd name="T4" fmla="*/ 11 w 23"/>
                    <a:gd name="T5" fmla="*/ 0 h 23"/>
                    <a:gd name="T6" fmla="*/ 23 w 23"/>
                    <a:gd name="T7" fmla="*/ 11 h 23"/>
                    <a:gd name="T8" fmla="*/ 11 w 23"/>
                    <a:gd name="T9" fmla="*/ 23 h 23"/>
                    <a:gd name="T10" fmla="*/ 11 w 23"/>
                    <a:gd name="T11" fmla="*/ 6 h 23"/>
                    <a:gd name="T12" fmla="*/ 6 w 23"/>
                    <a:gd name="T13" fmla="*/ 11 h 23"/>
                    <a:gd name="T14" fmla="*/ 11 w 23"/>
                    <a:gd name="T15" fmla="*/ 17 h 23"/>
                    <a:gd name="T16" fmla="*/ 17 w 23"/>
                    <a:gd name="T17" fmla="*/ 11 h 23"/>
                    <a:gd name="T18" fmla="*/ 11 w 23"/>
                    <a:gd name="T1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6"/>
                      </a:moveTo>
                      <a:cubicBezTo>
                        <a:pt x="8" y="6"/>
                        <a:pt x="6" y="8"/>
                        <a:pt x="6" y="11"/>
                      </a:cubicBezTo>
                      <a:cubicBezTo>
                        <a:pt x="6" y="14"/>
                        <a:pt x="8" y="17"/>
                        <a:pt x="11" y="17"/>
                      </a:cubicBezTo>
                      <a:cubicBezTo>
                        <a:pt x="14" y="17"/>
                        <a:pt x="17" y="14"/>
                        <a:pt x="17" y="11"/>
                      </a:cubicBezTo>
                      <a:cubicBezTo>
                        <a:pt x="17" y="8"/>
                        <a:pt x="14" y="6"/>
                        <a:pt x="1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 name="Freeform 1722"/>
                <p:cNvSpPr>
                  <a:spLocks noEditPoints="1"/>
                </p:cNvSpPr>
                <p:nvPr/>
              </p:nvSpPr>
              <p:spPr bwMode="gray">
                <a:xfrm>
                  <a:off x="4543426" y="719138"/>
                  <a:ext cx="87313" cy="90488"/>
                </a:xfrm>
                <a:custGeom>
                  <a:avLst/>
                  <a:gdLst>
                    <a:gd name="T0" fmla="*/ 11 w 23"/>
                    <a:gd name="T1" fmla="*/ 24 h 24"/>
                    <a:gd name="T2" fmla="*/ 0 w 23"/>
                    <a:gd name="T3" fmla="*/ 12 h 24"/>
                    <a:gd name="T4" fmla="*/ 11 w 23"/>
                    <a:gd name="T5" fmla="*/ 0 h 24"/>
                    <a:gd name="T6" fmla="*/ 23 w 23"/>
                    <a:gd name="T7" fmla="*/ 12 h 24"/>
                    <a:gd name="T8" fmla="*/ 11 w 23"/>
                    <a:gd name="T9" fmla="*/ 24 h 24"/>
                    <a:gd name="T10" fmla="*/ 11 w 23"/>
                    <a:gd name="T11" fmla="*/ 6 h 24"/>
                    <a:gd name="T12" fmla="*/ 6 w 23"/>
                    <a:gd name="T13" fmla="*/ 12 h 24"/>
                    <a:gd name="T14" fmla="*/ 11 w 23"/>
                    <a:gd name="T15" fmla="*/ 18 h 24"/>
                    <a:gd name="T16" fmla="*/ 17 w 23"/>
                    <a:gd name="T17" fmla="*/ 12 h 24"/>
                    <a:gd name="T18" fmla="*/ 11 w 23"/>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4">
                      <a:moveTo>
                        <a:pt x="11" y="24"/>
                      </a:moveTo>
                      <a:cubicBezTo>
                        <a:pt x="5" y="24"/>
                        <a:pt x="0" y="18"/>
                        <a:pt x="0" y="12"/>
                      </a:cubicBezTo>
                      <a:cubicBezTo>
                        <a:pt x="0" y="6"/>
                        <a:pt x="5" y="0"/>
                        <a:pt x="11" y="0"/>
                      </a:cubicBezTo>
                      <a:cubicBezTo>
                        <a:pt x="18" y="0"/>
                        <a:pt x="23" y="6"/>
                        <a:pt x="23" y="12"/>
                      </a:cubicBezTo>
                      <a:cubicBezTo>
                        <a:pt x="23" y="18"/>
                        <a:pt x="18" y="24"/>
                        <a:pt x="11" y="24"/>
                      </a:cubicBezTo>
                      <a:close/>
                      <a:moveTo>
                        <a:pt x="11" y="6"/>
                      </a:moveTo>
                      <a:cubicBezTo>
                        <a:pt x="8" y="6"/>
                        <a:pt x="6" y="9"/>
                        <a:pt x="6" y="12"/>
                      </a:cubicBezTo>
                      <a:cubicBezTo>
                        <a:pt x="6" y="15"/>
                        <a:pt x="8" y="18"/>
                        <a:pt x="11" y="18"/>
                      </a:cubicBezTo>
                      <a:cubicBezTo>
                        <a:pt x="14" y="18"/>
                        <a:pt x="17" y="15"/>
                        <a:pt x="17" y="12"/>
                      </a:cubicBezTo>
                      <a:cubicBezTo>
                        <a:pt x="17" y="9"/>
                        <a:pt x="14" y="6"/>
                        <a:pt x="1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 name="Freeform 1723"/>
                <p:cNvSpPr>
                  <a:spLocks/>
                </p:cNvSpPr>
                <p:nvPr/>
              </p:nvSpPr>
              <p:spPr bwMode="gray">
                <a:xfrm>
                  <a:off x="4914901" y="614363"/>
                  <a:ext cx="101600" cy="77788"/>
                </a:xfrm>
                <a:custGeom>
                  <a:avLst/>
                  <a:gdLst>
                    <a:gd name="T0" fmla="*/ 3 w 27"/>
                    <a:gd name="T1" fmla="*/ 21 h 21"/>
                    <a:gd name="T2" fmla="*/ 27 w 27"/>
                    <a:gd name="T3" fmla="*/ 5 h 21"/>
                    <a:gd name="T4" fmla="*/ 23 w 27"/>
                    <a:gd name="T5" fmla="*/ 0 h 21"/>
                    <a:gd name="T6" fmla="*/ 0 w 27"/>
                    <a:gd name="T7" fmla="*/ 16 h 21"/>
                    <a:gd name="T8" fmla="*/ 3 w 27"/>
                    <a:gd name="T9" fmla="*/ 21 h 21"/>
                  </a:gdLst>
                  <a:ahLst/>
                  <a:cxnLst>
                    <a:cxn ang="0">
                      <a:pos x="T0" y="T1"/>
                    </a:cxn>
                    <a:cxn ang="0">
                      <a:pos x="T2" y="T3"/>
                    </a:cxn>
                    <a:cxn ang="0">
                      <a:pos x="T4" y="T5"/>
                    </a:cxn>
                    <a:cxn ang="0">
                      <a:pos x="T6" y="T7"/>
                    </a:cxn>
                    <a:cxn ang="0">
                      <a:pos x="T8" y="T9"/>
                    </a:cxn>
                  </a:cxnLst>
                  <a:rect l="0" t="0" r="r" b="b"/>
                  <a:pathLst>
                    <a:path w="27" h="21">
                      <a:moveTo>
                        <a:pt x="3" y="21"/>
                      </a:moveTo>
                      <a:cubicBezTo>
                        <a:pt x="27" y="5"/>
                        <a:pt x="27" y="5"/>
                        <a:pt x="27" y="5"/>
                      </a:cubicBezTo>
                      <a:cubicBezTo>
                        <a:pt x="23" y="0"/>
                        <a:pt x="23" y="0"/>
                        <a:pt x="23" y="0"/>
                      </a:cubicBezTo>
                      <a:cubicBezTo>
                        <a:pt x="0" y="16"/>
                        <a:pt x="0" y="16"/>
                        <a:pt x="0" y="16"/>
                      </a:cubicBezTo>
                      <a:cubicBezTo>
                        <a:pt x="2" y="17"/>
                        <a:pt x="3" y="19"/>
                        <a:pt x="3"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 name="Freeform 1724"/>
                <p:cNvSpPr>
                  <a:spLocks/>
                </p:cNvSpPr>
                <p:nvPr/>
              </p:nvSpPr>
              <p:spPr bwMode="gray">
                <a:xfrm>
                  <a:off x="4603751" y="677863"/>
                  <a:ext cx="98425" cy="79375"/>
                </a:xfrm>
                <a:custGeom>
                  <a:avLst/>
                  <a:gdLst>
                    <a:gd name="T0" fmla="*/ 23 w 26"/>
                    <a:gd name="T1" fmla="*/ 0 h 21"/>
                    <a:gd name="T2" fmla="*/ 0 w 26"/>
                    <a:gd name="T3" fmla="*/ 16 h 21"/>
                    <a:gd name="T4" fmla="*/ 4 w 26"/>
                    <a:gd name="T5" fmla="*/ 21 h 21"/>
                    <a:gd name="T6" fmla="*/ 26 w 26"/>
                    <a:gd name="T7" fmla="*/ 5 h 21"/>
                    <a:gd name="T8" fmla="*/ 23 w 26"/>
                    <a:gd name="T9" fmla="*/ 0 h 21"/>
                  </a:gdLst>
                  <a:ahLst/>
                  <a:cxnLst>
                    <a:cxn ang="0">
                      <a:pos x="T0" y="T1"/>
                    </a:cxn>
                    <a:cxn ang="0">
                      <a:pos x="T2" y="T3"/>
                    </a:cxn>
                    <a:cxn ang="0">
                      <a:pos x="T4" y="T5"/>
                    </a:cxn>
                    <a:cxn ang="0">
                      <a:pos x="T6" y="T7"/>
                    </a:cxn>
                    <a:cxn ang="0">
                      <a:pos x="T8" y="T9"/>
                    </a:cxn>
                  </a:cxnLst>
                  <a:rect l="0" t="0" r="r" b="b"/>
                  <a:pathLst>
                    <a:path w="26" h="21">
                      <a:moveTo>
                        <a:pt x="23" y="0"/>
                      </a:moveTo>
                      <a:cubicBezTo>
                        <a:pt x="0" y="16"/>
                        <a:pt x="0" y="16"/>
                        <a:pt x="0" y="16"/>
                      </a:cubicBezTo>
                      <a:cubicBezTo>
                        <a:pt x="4" y="21"/>
                        <a:pt x="4" y="21"/>
                        <a:pt x="4" y="21"/>
                      </a:cubicBezTo>
                      <a:cubicBezTo>
                        <a:pt x="26" y="5"/>
                        <a:pt x="26" y="5"/>
                        <a:pt x="26" y="5"/>
                      </a:cubicBezTo>
                      <a:cubicBezTo>
                        <a:pt x="24" y="4"/>
                        <a:pt x="23" y="2"/>
                        <a:pt x="2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 name="Freeform 1725"/>
                <p:cNvSpPr>
                  <a:spLocks/>
                </p:cNvSpPr>
                <p:nvPr/>
              </p:nvSpPr>
              <p:spPr bwMode="gray">
                <a:xfrm>
                  <a:off x="4765676" y="661988"/>
                  <a:ext cx="85725" cy="46038"/>
                </a:xfrm>
                <a:custGeom>
                  <a:avLst/>
                  <a:gdLst>
                    <a:gd name="T0" fmla="*/ 23 w 23"/>
                    <a:gd name="T1" fmla="*/ 6 h 12"/>
                    <a:gd name="T2" fmla="*/ 2 w 23"/>
                    <a:gd name="T3" fmla="*/ 0 h 12"/>
                    <a:gd name="T4" fmla="*/ 2 w 23"/>
                    <a:gd name="T5" fmla="*/ 0 h 12"/>
                    <a:gd name="T6" fmla="*/ 0 w 23"/>
                    <a:gd name="T7" fmla="*/ 6 h 12"/>
                    <a:gd name="T8" fmla="*/ 21 w 23"/>
                    <a:gd name="T9" fmla="*/ 12 h 12"/>
                    <a:gd name="T10" fmla="*/ 21 w 23"/>
                    <a:gd name="T11" fmla="*/ 11 h 12"/>
                    <a:gd name="T12" fmla="*/ 23 w 23"/>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3" y="6"/>
                      </a:moveTo>
                      <a:cubicBezTo>
                        <a:pt x="2" y="0"/>
                        <a:pt x="2" y="0"/>
                        <a:pt x="2" y="0"/>
                      </a:cubicBezTo>
                      <a:cubicBezTo>
                        <a:pt x="2" y="0"/>
                        <a:pt x="2" y="0"/>
                        <a:pt x="2" y="0"/>
                      </a:cubicBezTo>
                      <a:cubicBezTo>
                        <a:pt x="2" y="2"/>
                        <a:pt x="1" y="4"/>
                        <a:pt x="0" y="6"/>
                      </a:cubicBezTo>
                      <a:cubicBezTo>
                        <a:pt x="21" y="12"/>
                        <a:pt x="21" y="12"/>
                        <a:pt x="21" y="12"/>
                      </a:cubicBezTo>
                      <a:cubicBezTo>
                        <a:pt x="21" y="11"/>
                        <a:pt x="21" y="11"/>
                        <a:pt x="21" y="11"/>
                      </a:cubicBezTo>
                      <a:cubicBezTo>
                        <a:pt x="21" y="9"/>
                        <a:pt x="22" y="7"/>
                        <a:pt x="2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16" name="Group 15"/>
            <p:cNvGrpSpPr/>
            <p:nvPr/>
          </p:nvGrpSpPr>
          <p:grpSpPr>
            <a:xfrm>
              <a:off x="5483364" y="3007697"/>
              <a:ext cx="868428" cy="810623"/>
              <a:chOff x="4520682" y="4024652"/>
              <a:chExt cx="453772" cy="453772"/>
            </a:xfrm>
          </p:grpSpPr>
          <p:sp>
            <p:nvSpPr>
              <p:cNvPr id="66" name="Oval 44"/>
              <p:cNvSpPr/>
              <p:nvPr/>
            </p:nvSpPr>
            <p:spPr>
              <a:xfrm>
                <a:off x="4520682" y="4024652"/>
                <a:ext cx="453772" cy="4537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7" name="Gruppieren 112"/>
              <p:cNvGrpSpPr>
                <a:grpSpLocks noChangeAspect="1"/>
              </p:cNvGrpSpPr>
              <p:nvPr/>
            </p:nvGrpSpPr>
            <p:grpSpPr bwMode="gray">
              <a:xfrm>
                <a:off x="4611616" y="4114987"/>
                <a:ext cx="271904" cy="273102"/>
                <a:chOff x="5227638" y="5670550"/>
                <a:chExt cx="720725" cy="723901"/>
              </a:xfrm>
              <a:solidFill>
                <a:schemeClr val="bg1"/>
              </a:solidFill>
            </p:grpSpPr>
            <p:sp>
              <p:nvSpPr>
                <p:cNvPr id="68" name="Freeform 2934"/>
                <p:cNvSpPr>
                  <a:spLocks noEditPoints="1"/>
                </p:cNvSpPr>
                <p:nvPr/>
              </p:nvSpPr>
              <p:spPr bwMode="gray">
                <a:xfrm>
                  <a:off x="5378451" y="5824538"/>
                  <a:ext cx="423863" cy="569913"/>
                </a:xfrm>
                <a:custGeom>
                  <a:avLst/>
                  <a:gdLst>
                    <a:gd name="T0" fmla="*/ 67 w 113"/>
                    <a:gd name="T1" fmla="*/ 47 h 152"/>
                    <a:gd name="T2" fmla="*/ 70 w 113"/>
                    <a:gd name="T3" fmla="*/ 37 h 152"/>
                    <a:gd name="T4" fmla="*/ 77 w 113"/>
                    <a:gd name="T5" fmla="*/ 22 h 152"/>
                    <a:gd name="T6" fmla="*/ 57 w 113"/>
                    <a:gd name="T7" fmla="*/ 0 h 152"/>
                    <a:gd name="T8" fmla="*/ 35 w 113"/>
                    <a:gd name="T9" fmla="*/ 21 h 152"/>
                    <a:gd name="T10" fmla="*/ 42 w 113"/>
                    <a:gd name="T11" fmla="*/ 37 h 152"/>
                    <a:gd name="T12" fmla="*/ 46 w 113"/>
                    <a:gd name="T13" fmla="*/ 47 h 152"/>
                    <a:gd name="T14" fmla="*/ 0 w 113"/>
                    <a:gd name="T15" fmla="*/ 152 h 152"/>
                    <a:gd name="T16" fmla="*/ 24 w 113"/>
                    <a:gd name="T17" fmla="*/ 152 h 152"/>
                    <a:gd name="T18" fmla="*/ 56 w 113"/>
                    <a:gd name="T19" fmla="*/ 134 h 152"/>
                    <a:gd name="T20" fmla="*/ 56 w 113"/>
                    <a:gd name="T21" fmla="*/ 134 h 152"/>
                    <a:gd name="T22" fmla="*/ 89 w 113"/>
                    <a:gd name="T23" fmla="*/ 152 h 152"/>
                    <a:gd name="T24" fmla="*/ 113 w 113"/>
                    <a:gd name="T25" fmla="*/ 152 h 152"/>
                    <a:gd name="T26" fmla="*/ 67 w 113"/>
                    <a:gd name="T27" fmla="*/ 47 h 152"/>
                    <a:gd name="T28" fmla="*/ 45 w 113"/>
                    <a:gd name="T29" fmla="*/ 116 h 152"/>
                    <a:gd name="T30" fmla="*/ 56 w 113"/>
                    <a:gd name="T31" fmla="*/ 86 h 152"/>
                    <a:gd name="T32" fmla="*/ 67 w 113"/>
                    <a:gd name="T33" fmla="*/ 116 h 152"/>
                    <a:gd name="T34" fmla="*/ 45 w 113"/>
                    <a:gd name="T35"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2">
                      <a:moveTo>
                        <a:pt x="67" y="47"/>
                      </a:moveTo>
                      <a:cubicBezTo>
                        <a:pt x="66" y="43"/>
                        <a:pt x="68" y="39"/>
                        <a:pt x="70" y="37"/>
                      </a:cubicBezTo>
                      <a:cubicBezTo>
                        <a:pt x="74" y="33"/>
                        <a:pt x="77" y="28"/>
                        <a:pt x="77" y="22"/>
                      </a:cubicBezTo>
                      <a:cubicBezTo>
                        <a:pt x="78" y="10"/>
                        <a:pt x="68" y="0"/>
                        <a:pt x="57" y="0"/>
                      </a:cubicBezTo>
                      <a:cubicBezTo>
                        <a:pt x="45" y="0"/>
                        <a:pt x="36" y="9"/>
                        <a:pt x="35" y="21"/>
                      </a:cubicBezTo>
                      <a:cubicBezTo>
                        <a:pt x="35" y="27"/>
                        <a:pt x="38" y="33"/>
                        <a:pt x="42" y="37"/>
                      </a:cubicBezTo>
                      <a:cubicBezTo>
                        <a:pt x="45" y="39"/>
                        <a:pt x="46" y="43"/>
                        <a:pt x="46" y="47"/>
                      </a:cubicBezTo>
                      <a:cubicBezTo>
                        <a:pt x="40" y="90"/>
                        <a:pt x="24" y="124"/>
                        <a:pt x="0" y="152"/>
                      </a:cubicBezTo>
                      <a:cubicBezTo>
                        <a:pt x="24" y="152"/>
                        <a:pt x="24" y="152"/>
                        <a:pt x="24" y="152"/>
                      </a:cubicBezTo>
                      <a:cubicBezTo>
                        <a:pt x="32" y="141"/>
                        <a:pt x="42" y="134"/>
                        <a:pt x="56" y="134"/>
                      </a:cubicBezTo>
                      <a:cubicBezTo>
                        <a:pt x="56" y="134"/>
                        <a:pt x="56" y="134"/>
                        <a:pt x="56" y="134"/>
                      </a:cubicBezTo>
                      <a:cubicBezTo>
                        <a:pt x="71" y="134"/>
                        <a:pt x="80" y="141"/>
                        <a:pt x="89" y="152"/>
                      </a:cubicBezTo>
                      <a:cubicBezTo>
                        <a:pt x="113" y="152"/>
                        <a:pt x="113" y="152"/>
                        <a:pt x="113" y="152"/>
                      </a:cubicBezTo>
                      <a:cubicBezTo>
                        <a:pt x="88" y="124"/>
                        <a:pt x="73" y="90"/>
                        <a:pt x="67" y="47"/>
                      </a:cubicBezTo>
                      <a:close/>
                      <a:moveTo>
                        <a:pt x="45" y="116"/>
                      </a:moveTo>
                      <a:cubicBezTo>
                        <a:pt x="50" y="107"/>
                        <a:pt x="53" y="97"/>
                        <a:pt x="56" y="86"/>
                      </a:cubicBezTo>
                      <a:cubicBezTo>
                        <a:pt x="59" y="97"/>
                        <a:pt x="63" y="107"/>
                        <a:pt x="67" y="116"/>
                      </a:cubicBezTo>
                      <a:lnTo>
                        <a:pt x="45"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 name="Freeform 2935"/>
                <p:cNvSpPr>
                  <a:spLocks/>
                </p:cNvSpPr>
                <p:nvPr/>
              </p:nvSpPr>
              <p:spPr bwMode="gray">
                <a:xfrm>
                  <a:off x="5692776" y="5748338"/>
                  <a:ext cx="120650" cy="296863"/>
                </a:xfrm>
                <a:custGeom>
                  <a:avLst/>
                  <a:gdLst>
                    <a:gd name="T0" fmla="*/ 17 w 32"/>
                    <a:gd name="T1" fmla="*/ 4 h 79"/>
                    <a:gd name="T2" fmla="*/ 17 w 32"/>
                    <a:gd name="T3" fmla="*/ 4 h 79"/>
                    <a:gd name="T4" fmla="*/ 4 w 32"/>
                    <a:gd name="T5" fmla="*/ 4 h 79"/>
                    <a:gd name="T6" fmla="*/ 4 w 32"/>
                    <a:gd name="T7" fmla="*/ 17 h 79"/>
                    <a:gd name="T8" fmla="*/ 4 w 32"/>
                    <a:gd name="T9" fmla="*/ 64 h 79"/>
                    <a:gd name="T10" fmla="*/ 4 w 32"/>
                    <a:gd name="T11" fmla="*/ 77 h 79"/>
                    <a:gd name="T12" fmla="*/ 11 w 32"/>
                    <a:gd name="T13" fmla="*/ 79 h 79"/>
                    <a:gd name="T14" fmla="*/ 17 w 32"/>
                    <a:gd name="T15" fmla="*/ 77 h 79"/>
                    <a:gd name="T16" fmla="*/ 32 w 32"/>
                    <a:gd name="T17" fmla="*/ 40 h 79"/>
                    <a:gd name="T18" fmla="*/ 17 w 32"/>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9">
                      <a:moveTo>
                        <a:pt x="17" y="4"/>
                      </a:moveTo>
                      <a:cubicBezTo>
                        <a:pt x="17" y="4"/>
                        <a:pt x="17" y="4"/>
                        <a:pt x="17" y="4"/>
                      </a:cubicBezTo>
                      <a:cubicBezTo>
                        <a:pt x="13" y="0"/>
                        <a:pt x="8" y="1"/>
                        <a:pt x="4" y="4"/>
                      </a:cubicBezTo>
                      <a:cubicBezTo>
                        <a:pt x="1" y="8"/>
                        <a:pt x="0" y="13"/>
                        <a:pt x="4" y="17"/>
                      </a:cubicBezTo>
                      <a:cubicBezTo>
                        <a:pt x="17" y="30"/>
                        <a:pt x="17" y="51"/>
                        <a:pt x="4" y="64"/>
                      </a:cubicBezTo>
                      <a:cubicBezTo>
                        <a:pt x="0" y="67"/>
                        <a:pt x="1" y="73"/>
                        <a:pt x="4" y="77"/>
                      </a:cubicBezTo>
                      <a:cubicBezTo>
                        <a:pt x="6" y="78"/>
                        <a:pt x="8" y="79"/>
                        <a:pt x="11" y="79"/>
                      </a:cubicBezTo>
                      <a:cubicBezTo>
                        <a:pt x="13" y="79"/>
                        <a:pt x="15" y="78"/>
                        <a:pt x="17" y="77"/>
                      </a:cubicBezTo>
                      <a:cubicBezTo>
                        <a:pt x="26" y="67"/>
                        <a:pt x="32" y="54"/>
                        <a:pt x="32" y="40"/>
                      </a:cubicBezTo>
                      <a:cubicBezTo>
                        <a:pt x="32" y="27"/>
                        <a:pt x="26" y="1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Freeform 2936"/>
                <p:cNvSpPr>
                  <a:spLocks/>
                </p:cNvSpPr>
                <p:nvPr/>
              </p:nvSpPr>
              <p:spPr bwMode="gray">
                <a:xfrm>
                  <a:off x="5799138" y="5670550"/>
                  <a:ext cx="149225" cy="457200"/>
                </a:xfrm>
                <a:custGeom>
                  <a:avLst/>
                  <a:gdLst>
                    <a:gd name="T0" fmla="*/ 40 w 40"/>
                    <a:gd name="T1" fmla="*/ 61 h 122"/>
                    <a:gd name="T2" fmla="*/ 16 w 40"/>
                    <a:gd name="T3" fmla="*/ 3 h 122"/>
                    <a:gd name="T4" fmla="*/ 16 w 40"/>
                    <a:gd name="T5" fmla="*/ 3 h 122"/>
                    <a:gd name="T6" fmla="*/ 3 w 40"/>
                    <a:gd name="T7" fmla="*/ 3 h 122"/>
                    <a:gd name="T8" fmla="*/ 3 w 40"/>
                    <a:gd name="T9" fmla="*/ 16 h 122"/>
                    <a:gd name="T10" fmla="*/ 22 w 40"/>
                    <a:gd name="T11" fmla="*/ 61 h 122"/>
                    <a:gd name="T12" fmla="*/ 3 w 40"/>
                    <a:gd name="T13" fmla="*/ 107 h 122"/>
                    <a:gd name="T14" fmla="*/ 3 w 40"/>
                    <a:gd name="T15" fmla="*/ 119 h 122"/>
                    <a:gd name="T16" fmla="*/ 10 w 40"/>
                    <a:gd name="T17" fmla="*/ 122 h 122"/>
                    <a:gd name="T18" fmla="*/ 16 w 40"/>
                    <a:gd name="T19" fmla="*/ 119 h 122"/>
                    <a:gd name="T20" fmla="*/ 40 w 40"/>
                    <a:gd name="T21"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22">
                      <a:moveTo>
                        <a:pt x="40" y="61"/>
                      </a:moveTo>
                      <a:cubicBezTo>
                        <a:pt x="40" y="40"/>
                        <a:pt x="32" y="19"/>
                        <a:pt x="16" y="3"/>
                      </a:cubicBezTo>
                      <a:cubicBezTo>
                        <a:pt x="16" y="3"/>
                        <a:pt x="16" y="3"/>
                        <a:pt x="16" y="3"/>
                      </a:cubicBezTo>
                      <a:cubicBezTo>
                        <a:pt x="13" y="0"/>
                        <a:pt x="7" y="0"/>
                        <a:pt x="3" y="3"/>
                      </a:cubicBezTo>
                      <a:cubicBezTo>
                        <a:pt x="0" y="7"/>
                        <a:pt x="0" y="13"/>
                        <a:pt x="3" y="16"/>
                      </a:cubicBezTo>
                      <a:cubicBezTo>
                        <a:pt x="15" y="28"/>
                        <a:pt x="22" y="44"/>
                        <a:pt x="22" y="61"/>
                      </a:cubicBezTo>
                      <a:cubicBezTo>
                        <a:pt x="22" y="78"/>
                        <a:pt x="15" y="94"/>
                        <a:pt x="3" y="107"/>
                      </a:cubicBezTo>
                      <a:cubicBezTo>
                        <a:pt x="0" y="110"/>
                        <a:pt x="0" y="116"/>
                        <a:pt x="3" y="119"/>
                      </a:cubicBezTo>
                      <a:cubicBezTo>
                        <a:pt x="5" y="121"/>
                        <a:pt x="8" y="122"/>
                        <a:pt x="10" y="122"/>
                      </a:cubicBezTo>
                      <a:cubicBezTo>
                        <a:pt x="12" y="122"/>
                        <a:pt x="14" y="121"/>
                        <a:pt x="16" y="119"/>
                      </a:cubicBezTo>
                      <a:cubicBezTo>
                        <a:pt x="32" y="104"/>
                        <a:pt x="40" y="83"/>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 name="Freeform 2937"/>
                <p:cNvSpPr>
                  <a:spLocks/>
                </p:cNvSpPr>
                <p:nvPr/>
              </p:nvSpPr>
              <p:spPr bwMode="gray">
                <a:xfrm>
                  <a:off x="5367338" y="5748338"/>
                  <a:ext cx="115888" cy="296863"/>
                </a:xfrm>
                <a:custGeom>
                  <a:avLst/>
                  <a:gdLst>
                    <a:gd name="T0" fmla="*/ 14 w 31"/>
                    <a:gd name="T1" fmla="*/ 4 h 79"/>
                    <a:gd name="T2" fmla="*/ 15 w 31"/>
                    <a:gd name="T3" fmla="*/ 4 h 79"/>
                    <a:gd name="T4" fmla="*/ 27 w 31"/>
                    <a:gd name="T5" fmla="*/ 4 h 79"/>
                    <a:gd name="T6" fmla="*/ 27 w 31"/>
                    <a:gd name="T7" fmla="*/ 17 h 79"/>
                    <a:gd name="T8" fmla="*/ 27 w 31"/>
                    <a:gd name="T9" fmla="*/ 64 h 79"/>
                    <a:gd name="T10" fmla="*/ 27 w 31"/>
                    <a:gd name="T11" fmla="*/ 77 h 79"/>
                    <a:gd name="T12" fmla="*/ 21 w 31"/>
                    <a:gd name="T13" fmla="*/ 79 h 79"/>
                    <a:gd name="T14" fmla="*/ 15 w 31"/>
                    <a:gd name="T15" fmla="*/ 77 h 79"/>
                    <a:gd name="T16" fmla="*/ 0 w 31"/>
                    <a:gd name="T17" fmla="*/ 40 h 79"/>
                    <a:gd name="T18" fmla="*/ 14 w 31"/>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9">
                      <a:moveTo>
                        <a:pt x="14" y="4"/>
                      </a:moveTo>
                      <a:cubicBezTo>
                        <a:pt x="15" y="4"/>
                        <a:pt x="15" y="4"/>
                        <a:pt x="15" y="4"/>
                      </a:cubicBezTo>
                      <a:cubicBezTo>
                        <a:pt x="18" y="0"/>
                        <a:pt x="24" y="1"/>
                        <a:pt x="27" y="4"/>
                      </a:cubicBezTo>
                      <a:cubicBezTo>
                        <a:pt x="31" y="8"/>
                        <a:pt x="31" y="13"/>
                        <a:pt x="27" y="17"/>
                      </a:cubicBezTo>
                      <a:cubicBezTo>
                        <a:pt x="15" y="30"/>
                        <a:pt x="15" y="51"/>
                        <a:pt x="27" y="64"/>
                      </a:cubicBezTo>
                      <a:cubicBezTo>
                        <a:pt x="31" y="67"/>
                        <a:pt x="31" y="73"/>
                        <a:pt x="27" y="77"/>
                      </a:cubicBezTo>
                      <a:cubicBezTo>
                        <a:pt x="25" y="78"/>
                        <a:pt x="23" y="79"/>
                        <a:pt x="21" y="79"/>
                      </a:cubicBezTo>
                      <a:cubicBezTo>
                        <a:pt x="18" y="79"/>
                        <a:pt x="16" y="78"/>
                        <a:pt x="15" y="77"/>
                      </a:cubicBezTo>
                      <a:cubicBezTo>
                        <a:pt x="5" y="67"/>
                        <a:pt x="0" y="54"/>
                        <a:pt x="0" y="40"/>
                      </a:cubicBezTo>
                      <a:cubicBezTo>
                        <a:pt x="0" y="27"/>
                        <a:pt x="5" y="1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 name="Freeform 2938"/>
                <p:cNvSpPr>
                  <a:spLocks/>
                </p:cNvSpPr>
                <p:nvPr/>
              </p:nvSpPr>
              <p:spPr bwMode="gray">
                <a:xfrm>
                  <a:off x="5227638" y="5670550"/>
                  <a:ext cx="153988" cy="457200"/>
                </a:xfrm>
                <a:custGeom>
                  <a:avLst/>
                  <a:gdLst>
                    <a:gd name="T0" fmla="*/ 0 w 41"/>
                    <a:gd name="T1" fmla="*/ 61 h 122"/>
                    <a:gd name="T2" fmla="*/ 24 w 41"/>
                    <a:gd name="T3" fmla="*/ 3 h 122"/>
                    <a:gd name="T4" fmla="*/ 24 w 41"/>
                    <a:gd name="T5" fmla="*/ 3 h 122"/>
                    <a:gd name="T6" fmla="*/ 37 w 41"/>
                    <a:gd name="T7" fmla="*/ 3 h 122"/>
                    <a:gd name="T8" fmla="*/ 37 w 41"/>
                    <a:gd name="T9" fmla="*/ 16 h 122"/>
                    <a:gd name="T10" fmla="*/ 18 w 41"/>
                    <a:gd name="T11" fmla="*/ 61 h 122"/>
                    <a:gd name="T12" fmla="*/ 37 w 41"/>
                    <a:gd name="T13" fmla="*/ 107 h 122"/>
                    <a:gd name="T14" fmla="*/ 37 w 41"/>
                    <a:gd name="T15" fmla="*/ 119 h 122"/>
                    <a:gd name="T16" fmla="*/ 30 w 41"/>
                    <a:gd name="T17" fmla="*/ 122 h 122"/>
                    <a:gd name="T18" fmla="*/ 24 w 41"/>
                    <a:gd name="T19" fmla="*/ 119 h 122"/>
                    <a:gd name="T20" fmla="*/ 0 w 41"/>
                    <a:gd name="T21"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22">
                      <a:moveTo>
                        <a:pt x="0" y="61"/>
                      </a:moveTo>
                      <a:cubicBezTo>
                        <a:pt x="0" y="40"/>
                        <a:pt x="9" y="19"/>
                        <a:pt x="24" y="3"/>
                      </a:cubicBezTo>
                      <a:cubicBezTo>
                        <a:pt x="24" y="3"/>
                        <a:pt x="24" y="3"/>
                        <a:pt x="24" y="3"/>
                      </a:cubicBezTo>
                      <a:cubicBezTo>
                        <a:pt x="28" y="0"/>
                        <a:pt x="33" y="0"/>
                        <a:pt x="37" y="3"/>
                      </a:cubicBezTo>
                      <a:cubicBezTo>
                        <a:pt x="41" y="7"/>
                        <a:pt x="41" y="13"/>
                        <a:pt x="37" y="16"/>
                      </a:cubicBezTo>
                      <a:cubicBezTo>
                        <a:pt x="25" y="28"/>
                        <a:pt x="18" y="44"/>
                        <a:pt x="18" y="61"/>
                      </a:cubicBezTo>
                      <a:cubicBezTo>
                        <a:pt x="18" y="78"/>
                        <a:pt x="25" y="94"/>
                        <a:pt x="37" y="107"/>
                      </a:cubicBezTo>
                      <a:cubicBezTo>
                        <a:pt x="41" y="110"/>
                        <a:pt x="41" y="116"/>
                        <a:pt x="37" y="119"/>
                      </a:cubicBezTo>
                      <a:cubicBezTo>
                        <a:pt x="35" y="121"/>
                        <a:pt x="33" y="122"/>
                        <a:pt x="30" y="122"/>
                      </a:cubicBezTo>
                      <a:cubicBezTo>
                        <a:pt x="28" y="122"/>
                        <a:pt x="26" y="121"/>
                        <a:pt x="24" y="119"/>
                      </a:cubicBezTo>
                      <a:cubicBezTo>
                        <a:pt x="9" y="104"/>
                        <a:pt x="0" y="83"/>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17" name="Group 15"/>
            <p:cNvGrpSpPr/>
            <p:nvPr/>
          </p:nvGrpSpPr>
          <p:grpSpPr>
            <a:xfrm>
              <a:off x="5483364" y="1675961"/>
              <a:ext cx="868428" cy="810623"/>
              <a:chOff x="5255597" y="4005495"/>
              <a:chExt cx="453772" cy="453772"/>
            </a:xfrm>
          </p:grpSpPr>
          <p:sp>
            <p:nvSpPr>
              <p:cNvPr id="58" name="Oval 78"/>
              <p:cNvSpPr/>
              <p:nvPr/>
            </p:nvSpPr>
            <p:spPr>
              <a:xfrm>
                <a:off x="5255597" y="4005495"/>
                <a:ext cx="453772" cy="4537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9" name="Gruppieren 231"/>
              <p:cNvGrpSpPr>
                <a:grpSpLocks noChangeAspect="1"/>
              </p:cNvGrpSpPr>
              <p:nvPr/>
            </p:nvGrpSpPr>
            <p:grpSpPr bwMode="gray">
              <a:xfrm>
                <a:off x="5319625" y="4092535"/>
                <a:ext cx="325716" cy="279692"/>
                <a:chOff x="9617075" y="5861050"/>
                <a:chExt cx="730250" cy="627063"/>
              </a:xfrm>
              <a:solidFill>
                <a:schemeClr val="bg1"/>
              </a:solidFill>
            </p:grpSpPr>
            <p:sp>
              <p:nvSpPr>
                <p:cNvPr id="60" name="Freeform 1070"/>
                <p:cNvSpPr>
                  <a:spLocks/>
                </p:cNvSpPr>
                <p:nvPr/>
              </p:nvSpPr>
              <p:spPr bwMode="gray">
                <a:xfrm>
                  <a:off x="9763125" y="6130925"/>
                  <a:ext cx="442913" cy="357188"/>
                </a:xfrm>
                <a:custGeom>
                  <a:avLst/>
                  <a:gdLst>
                    <a:gd name="T0" fmla="*/ 86 w 118"/>
                    <a:gd name="T1" fmla="*/ 0 h 95"/>
                    <a:gd name="T2" fmla="*/ 32 w 118"/>
                    <a:gd name="T3" fmla="*/ 0 h 95"/>
                    <a:gd name="T4" fmla="*/ 32 w 118"/>
                    <a:gd name="T5" fmla="*/ 0 h 95"/>
                    <a:gd name="T6" fmla="*/ 2 w 118"/>
                    <a:gd name="T7" fmla="*/ 32 h 95"/>
                    <a:gd name="T8" fmla="*/ 6 w 118"/>
                    <a:gd name="T9" fmla="*/ 64 h 95"/>
                    <a:gd name="T10" fmla="*/ 36 w 118"/>
                    <a:gd name="T11" fmla="*/ 95 h 95"/>
                    <a:gd name="T12" fmla="*/ 81 w 118"/>
                    <a:gd name="T13" fmla="*/ 95 h 95"/>
                    <a:gd name="T14" fmla="*/ 111 w 118"/>
                    <a:gd name="T15" fmla="*/ 63 h 95"/>
                    <a:gd name="T16" fmla="*/ 116 w 118"/>
                    <a:gd name="T17" fmla="*/ 31 h 95"/>
                    <a:gd name="T18" fmla="*/ 86 w 118"/>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95">
                      <a:moveTo>
                        <a:pt x="86" y="0"/>
                      </a:moveTo>
                      <a:cubicBezTo>
                        <a:pt x="32" y="0"/>
                        <a:pt x="32" y="0"/>
                        <a:pt x="32" y="0"/>
                      </a:cubicBezTo>
                      <a:cubicBezTo>
                        <a:pt x="32" y="0"/>
                        <a:pt x="32" y="0"/>
                        <a:pt x="32" y="0"/>
                      </a:cubicBezTo>
                      <a:cubicBezTo>
                        <a:pt x="15" y="0"/>
                        <a:pt x="0" y="15"/>
                        <a:pt x="2" y="32"/>
                      </a:cubicBezTo>
                      <a:cubicBezTo>
                        <a:pt x="6" y="64"/>
                        <a:pt x="6" y="64"/>
                        <a:pt x="6" y="64"/>
                      </a:cubicBezTo>
                      <a:cubicBezTo>
                        <a:pt x="9" y="81"/>
                        <a:pt x="19" y="95"/>
                        <a:pt x="36" y="95"/>
                      </a:cubicBezTo>
                      <a:cubicBezTo>
                        <a:pt x="81" y="95"/>
                        <a:pt x="81" y="95"/>
                        <a:pt x="81" y="95"/>
                      </a:cubicBezTo>
                      <a:cubicBezTo>
                        <a:pt x="98" y="95"/>
                        <a:pt x="108" y="80"/>
                        <a:pt x="111" y="63"/>
                      </a:cubicBezTo>
                      <a:cubicBezTo>
                        <a:pt x="116" y="31"/>
                        <a:pt x="116" y="31"/>
                        <a:pt x="116" y="31"/>
                      </a:cubicBezTo>
                      <a:cubicBezTo>
                        <a:pt x="118" y="14"/>
                        <a:pt x="102"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 name="Oval 1071"/>
                <p:cNvSpPr>
                  <a:spLocks noChangeArrowheads="1"/>
                </p:cNvSpPr>
                <p:nvPr/>
              </p:nvSpPr>
              <p:spPr bwMode="gray">
                <a:xfrm>
                  <a:off x="9867900" y="5861050"/>
                  <a:ext cx="228600"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 name="Freeform 1072"/>
                <p:cNvSpPr>
                  <a:spLocks/>
                </p:cNvSpPr>
                <p:nvPr/>
              </p:nvSpPr>
              <p:spPr bwMode="gray">
                <a:xfrm>
                  <a:off x="10099675" y="6078538"/>
                  <a:ext cx="247650" cy="222250"/>
                </a:xfrm>
                <a:custGeom>
                  <a:avLst/>
                  <a:gdLst>
                    <a:gd name="T0" fmla="*/ 46 w 66"/>
                    <a:gd name="T1" fmla="*/ 0 h 59"/>
                    <a:gd name="T2" fmla="*/ 12 w 66"/>
                    <a:gd name="T3" fmla="*/ 0 h 59"/>
                    <a:gd name="T4" fmla="*/ 12 w 66"/>
                    <a:gd name="T5" fmla="*/ 0 h 59"/>
                    <a:gd name="T6" fmla="*/ 0 w 66"/>
                    <a:gd name="T7" fmla="*/ 4 h 59"/>
                    <a:gd name="T8" fmla="*/ 14 w 66"/>
                    <a:gd name="T9" fmla="*/ 9 h 59"/>
                    <a:gd name="T10" fmla="*/ 28 w 66"/>
                    <a:gd name="T11" fmla="*/ 18 h 59"/>
                    <a:gd name="T12" fmla="*/ 36 w 66"/>
                    <a:gd name="T13" fmla="*/ 44 h 59"/>
                    <a:gd name="T14" fmla="*/ 36 w 66"/>
                    <a:gd name="T15" fmla="*/ 44 h 59"/>
                    <a:gd name="T16" fmla="*/ 36 w 66"/>
                    <a:gd name="T17" fmla="*/ 44 h 59"/>
                    <a:gd name="T18" fmla="*/ 34 w 66"/>
                    <a:gd name="T19" fmla="*/ 59 h 59"/>
                    <a:gd name="T20" fmla="*/ 43 w 66"/>
                    <a:gd name="T21" fmla="*/ 59 h 59"/>
                    <a:gd name="T22" fmla="*/ 62 w 66"/>
                    <a:gd name="T23" fmla="*/ 39 h 59"/>
                    <a:gd name="T24" fmla="*/ 64 w 66"/>
                    <a:gd name="T25" fmla="*/ 19 h 59"/>
                    <a:gd name="T26" fmla="*/ 46 w 66"/>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9">
                      <a:moveTo>
                        <a:pt x="46" y="0"/>
                      </a:moveTo>
                      <a:cubicBezTo>
                        <a:pt x="12" y="0"/>
                        <a:pt x="12" y="0"/>
                        <a:pt x="12" y="0"/>
                      </a:cubicBezTo>
                      <a:cubicBezTo>
                        <a:pt x="12" y="0"/>
                        <a:pt x="12" y="0"/>
                        <a:pt x="12" y="0"/>
                      </a:cubicBezTo>
                      <a:cubicBezTo>
                        <a:pt x="8" y="0"/>
                        <a:pt x="3" y="2"/>
                        <a:pt x="0" y="4"/>
                      </a:cubicBezTo>
                      <a:cubicBezTo>
                        <a:pt x="5" y="5"/>
                        <a:pt x="10" y="6"/>
                        <a:pt x="14" y="9"/>
                      </a:cubicBezTo>
                      <a:cubicBezTo>
                        <a:pt x="19" y="11"/>
                        <a:pt x="24" y="14"/>
                        <a:pt x="28" y="18"/>
                      </a:cubicBezTo>
                      <a:cubicBezTo>
                        <a:pt x="34" y="26"/>
                        <a:pt x="37" y="35"/>
                        <a:pt x="36" y="44"/>
                      </a:cubicBezTo>
                      <a:cubicBezTo>
                        <a:pt x="36" y="44"/>
                        <a:pt x="36" y="44"/>
                        <a:pt x="36" y="44"/>
                      </a:cubicBezTo>
                      <a:cubicBezTo>
                        <a:pt x="36" y="44"/>
                        <a:pt x="36" y="44"/>
                        <a:pt x="36" y="44"/>
                      </a:cubicBezTo>
                      <a:cubicBezTo>
                        <a:pt x="34" y="59"/>
                        <a:pt x="34" y="59"/>
                        <a:pt x="34" y="59"/>
                      </a:cubicBezTo>
                      <a:cubicBezTo>
                        <a:pt x="43" y="59"/>
                        <a:pt x="43" y="59"/>
                        <a:pt x="43" y="59"/>
                      </a:cubicBezTo>
                      <a:cubicBezTo>
                        <a:pt x="53" y="59"/>
                        <a:pt x="60" y="50"/>
                        <a:pt x="62" y="39"/>
                      </a:cubicBezTo>
                      <a:cubicBezTo>
                        <a:pt x="64" y="19"/>
                        <a:pt x="64" y="19"/>
                        <a:pt x="64" y="19"/>
                      </a:cubicBezTo>
                      <a:cubicBezTo>
                        <a:pt x="66" y="9"/>
                        <a:pt x="56"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 name="Oval 1073"/>
                <p:cNvSpPr>
                  <a:spLocks noChangeArrowheads="1"/>
                </p:cNvSpPr>
                <p:nvPr/>
              </p:nvSpPr>
              <p:spPr bwMode="gray">
                <a:xfrm>
                  <a:off x="10137775" y="5913438"/>
                  <a:ext cx="142875" cy="142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 name="Freeform 1074"/>
                <p:cNvSpPr>
                  <a:spLocks/>
                </p:cNvSpPr>
                <p:nvPr/>
              </p:nvSpPr>
              <p:spPr bwMode="gray">
                <a:xfrm>
                  <a:off x="9617075" y="6078538"/>
                  <a:ext cx="242888" cy="222250"/>
                </a:xfrm>
                <a:custGeom>
                  <a:avLst/>
                  <a:gdLst>
                    <a:gd name="T0" fmla="*/ 54 w 65"/>
                    <a:gd name="T1" fmla="*/ 0 h 59"/>
                    <a:gd name="T2" fmla="*/ 20 w 65"/>
                    <a:gd name="T3" fmla="*/ 0 h 59"/>
                    <a:gd name="T4" fmla="*/ 20 w 65"/>
                    <a:gd name="T5" fmla="*/ 0 h 59"/>
                    <a:gd name="T6" fmla="*/ 1 w 65"/>
                    <a:gd name="T7" fmla="*/ 20 h 59"/>
                    <a:gd name="T8" fmla="*/ 4 w 65"/>
                    <a:gd name="T9" fmla="*/ 40 h 59"/>
                    <a:gd name="T10" fmla="*/ 22 w 65"/>
                    <a:gd name="T11" fmla="*/ 59 h 59"/>
                    <a:gd name="T12" fmla="*/ 32 w 65"/>
                    <a:gd name="T13" fmla="*/ 59 h 59"/>
                    <a:gd name="T14" fmla="*/ 30 w 65"/>
                    <a:gd name="T15" fmla="*/ 45 h 59"/>
                    <a:gd name="T16" fmla="*/ 30 w 65"/>
                    <a:gd name="T17" fmla="*/ 45 h 59"/>
                    <a:gd name="T18" fmla="*/ 30 w 65"/>
                    <a:gd name="T19" fmla="*/ 45 h 59"/>
                    <a:gd name="T20" fmla="*/ 39 w 65"/>
                    <a:gd name="T21" fmla="*/ 18 h 59"/>
                    <a:gd name="T22" fmla="*/ 52 w 65"/>
                    <a:gd name="T23" fmla="*/ 8 h 59"/>
                    <a:gd name="T24" fmla="*/ 65 w 65"/>
                    <a:gd name="T25" fmla="*/ 4 h 59"/>
                    <a:gd name="T26" fmla="*/ 54 w 65"/>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4" y="0"/>
                      </a:moveTo>
                      <a:cubicBezTo>
                        <a:pt x="20" y="0"/>
                        <a:pt x="20" y="0"/>
                        <a:pt x="20" y="0"/>
                      </a:cubicBezTo>
                      <a:cubicBezTo>
                        <a:pt x="20" y="0"/>
                        <a:pt x="20" y="0"/>
                        <a:pt x="20" y="0"/>
                      </a:cubicBezTo>
                      <a:cubicBezTo>
                        <a:pt x="9" y="0"/>
                        <a:pt x="0" y="9"/>
                        <a:pt x="1" y="20"/>
                      </a:cubicBezTo>
                      <a:cubicBezTo>
                        <a:pt x="4" y="40"/>
                        <a:pt x="4" y="40"/>
                        <a:pt x="4" y="40"/>
                      </a:cubicBezTo>
                      <a:cubicBezTo>
                        <a:pt x="6" y="50"/>
                        <a:pt x="12" y="59"/>
                        <a:pt x="22" y="59"/>
                      </a:cubicBezTo>
                      <a:cubicBezTo>
                        <a:pt x="32" y="59"/>
                        <a:pt x="32" y="59"/>
                        <a:pt x="32" y="59"/>
                      </a:cubicBezTo>
                      <a:cubicBezTo>
                        <a:pt x="30" y="45"/>
                        <a:pt x="30" y="45"/>
                        <a:pt x="30" y="45"/>
                      </a:cubicBezTo>
                      <a:cubicBezTo>
                        <a:pt x="30" y="45"/>
                        <a:pt x="30" y="45"/>
                        <a:pt x="30" y="45"/>
                      </a:cubicBezTo>
                      <a:cubicBezTo>
                        <a:pt x="30" y="45"/>
                        <a:pt x="30" y="45"/>
                        <a:pt x="30" y="45"/>
                      </a:cubicBezTo>
                      <a:cubicBezTo>
                        <a:pt x="29" y="35"/>
                        <a:pt x="32" y="26"/>
                        <a:pt x="39" y="18"/>
                      </a:cubicBezTo>
                      <a:cubicBezTo>
                        <a:pt x="43" y="14"/>
                        <a:pt x="47" y="11"/>
                        <a:pt x="52" y="8"/>
                      </a:cubicBezTo>
                      <a:cubicBezTo>
                        <a:pt x="56" y="6"/>
                        <a:pt x="61" y="5"/>
                        <a:pt x="65" y="4"/>
                      </a:cubicBezTo>
                      <a:cubicBezTo>
                        <a:pt x="62" y="2"/>
                        <a:pt x="58"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 name="Oval 1075"/>
                <p:cNvSpPr>
                  <a:spLocks noChangeArrowheads="1"/>
                </p:cNvSpPr>
                <p:nvPr/>
              </p:nvSpPr>
              <p:spPr bwMode="gray">
                <a:xfrm>
                  <a:off x="9683750" y="5913438"/>
                  <a:ext cx="142875" cy="142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18" name="Group 17"/>
            <p:cNvGrpSpPr/>
            <p:nvPr/>
          </p:nvGrpSpPr>
          <p:grpSpPr>
            <a:xfrm>
              <a:off x="7129730" y="4358850"/>
              <a:ext cx="868428" cy="810623"/>
              <a:chOff x="7648336" y="3824582"/>
              <a:chExt cx="868428" cy="810623"/>
            </a:xfrm>
          </p:grpSpPr>
          <p:sp>
            <p:nvSpPr>
              <p:cNvPr id="54" name="Oval 44"/>
              <p:cNvSpPr/>
              <p:nvPr/>
            </p:nvSpPr>
            <p:spPr>
              <a:xfrm>
                <a:off x="7648336" y="3824582"/>
                <a:ext cx="868428" cy="810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5" name="Gruppieren 177"/>
              <p:cNvGrpSpPr>
                <a:grpSpLocks noChangeAspect="1"/>
              </p:cNvGrpSpPr>
              <p:nvPr/>
            </p:nvGrpSpPr>
            <p:grpSpPr bwMode="gray">
              <a:xfrm>
                <a:off x="7703212" y="3944165"/>
                <a:ext cx="758676" cy="571455"/>
                <a:chOff x="6205203" y="5866652"/>
                <a:chExt cx="548879" cy="442913"/>
              </a:xfrm>
              <a:solidFill>
                <a:schemeClr val="bg1"/>
              </a:solidFill>
            </p:grpSpPr>
            <p:sp>
              <p:nvSpPr>
                <p:cNvPr id="56" name="Freeform 3293"/>
                <p:cNvSpPr>
                  <a:spLocks/>
                </p:cNvSpPr>
                <p:nvPr/>
              </p:nvSpPr>
              <p:spPr bwMode="gray">
                <a:xfrm>
                  <a:off x="6205203" y="5866652"/>
                  <a:ext cx="433388" cy="313135"/>
                </a:xfrm>
                <a:custGeom>
                  <a:avLst/>
                  <a:gdLst>
                    <a:gd name="T0" fmla="*/ 98 w 154"/>
                    <a:gd name="T1" fmla="*/ 0 h 111"/>
                    <a:gd name="T2" fmla="*/ 18 w 154"/>
                    <a:gd name="T3" fmla="*/ 80 h 111"/>
                    <a:gd name="T4" fmla="*/ 5 w 154"/>
                    <a:gd name="T5" fmla="*/ 80 h 111"/>
                    <a:gd name="T6" fmla="*/ 3 w 154"/>
                    <a:gd name="T7" fmla="*/ 85 h 111"/>
                    <a:gd name="T8" fmla="*/ 14 w 154"/>
                    <a:gd name="T9" fmla="*/ 96 h 111"/>
                    <a:gd name="T10" fmla="*/ 26 w 154"/>
                    <a:gd name="T11" fmla="*/ 108 h 111"/>
                    <a:gd name="T12" fmla="*/ 36 w 154"/>
                    <a:gd name="T13" fmla="*/ 108 h 111"/>
                    <a:gd name="T14" fmla="*/ 48 w 154"/>
                    <a:gd name="T15" fmla="*/ 96 h 111"/>
                    <a:gd name="T16" fmla="*/ 60 w 154"/>
                    <a:gd name="T17" fmla="*/ 85 h 111"/>
                    <a:gd name="T18" fmla="*/ 57 w 154"/>
                    <a:gd name="T19" fmla="*/ 80 h 111"/>
                    <a:gd name="T20" fmla="*/ 44 w 154"/>
                    <a:gd name="T21" fmla="*/ 80 h 111"/>
                    <a:gd name="T22" fmla="*/ 98 w 154"/>
                    <a:gd name="T23" fmla="*/ 25 h 111"/>
                    <a:gd name="T24" fmla="*/ 136 w 154"/>
                    <a:gd name="T25" fmla="*/ 41 h 111"/>
                    <a:gd name="T26" fmla="*/ 154 w 154"/>
                    <a:gd name="T27" fmla="*/ 23 h 111"/>
                    <a:gd name="T28" fmla="*/ 98 w 154"/>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11">
                      <a:moveTo>
                        <a:pt x="98" y="0"/>
                      </a:moveTo>
                      <a:cubicBezTo>
                        <a:pt x="54" y="0"/>
                        <a:pt x="18" y="35"/>
                        <a:pt x="18" y="80"/>
                      </a:cubicBezTo>
                      <a:cubicBezTo>
                        <a:pt x="5" y="80"/>
                        <a:pt x="5" y="80"/>
                        <a:pt x="5" y="80"/>
                      </a:cubicBezTo>
                      <a:cubicBezTo>
                        <a:pt x="1" y="80"/>
                        <a:pt x="0" y="82"/>
                        <a:pt x="3" y="85"/>
                      </a:cubicBezTo>
                      <a:cubicBezTo>
                        <a:pt x="14" y="96"/>
                        <a:pt x="14" y="96"/>
                        <a:pt x="14" y="96"/>
                      </a:cubicBezTo>
                      <a:cubicBezTo>
                        <a:pt x="26" y="108"/>
                        <a:pt x="26" y="108"/>
                        <a:pt x="26" y="108"/>
                      </a:cubicBezTo>
                      <a:cubicBezTo>
                        <a:pt x="29" y="111"/>
                        <a:pt x="33" y="111"/>
                        <a:pt x="36" y="108"/>
                      </a:cubicBezTo>
                      <a:cubicBezTo>
                        <a:pt x="48" y="96"/>
                        <a:pt x="48" y="96"/>
                        <a:pt x="48" y="96"/>
                      </a:cubicBezTo>
                      <a:cubicBezTo>
                        <a:pt x="60" y="85"/>
                        <a:pt x="60" y="85"/>
                        <a:pt x="60" y="85"/>
                      </a:cubicBezTo>
                      <a:cubicBezTo>
                        <a:pt x="62" y="82"/>
                        <a:pt x="61" y="80"/>
                        <a:pt x="57" y="80"/>
                      </a:cubicBezTo>
                      <a:cubicBezTo>
                        <a:pt x="44" y="80"/>
                        <a:pt x="44" y="80"/>
                        <a:pt x="44" y="80"/>
                      </a:cubicBezTo>
                      <a:cubicBezTo>
                        <a:pt x="44" y="50"/>
                        <a:pt x="68" y="25"/>
                        <a:pt x="98" y="25"/>
                      </a:cubicBezTo>
                      <a:cubicBezTo>
                        <a:pt x="113" y="25"/>
                        <a:pt x="126" y="31"/>
                        <a:pt x="136" y="41"/>
                      </a:cubicBezTo>
                      <a:cubicBezTo>
                        <a:pt x="154" y="23"/>
                        <a:pt x="154" y="23"/>
                        <a:pt x="154" y="23"/>
                      </a:cubicBezTo>
                      <a:cubicBezTo>
                        <a:pt x="140" y="9"/>
                        <a:pt x="120" y="0"/>
                        <a:pt x="9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solidFill>
                      <a:prstClr val="black"/>
                    </a:solidFill>
                  </a:endParaRPr>
                </a:p>
              </p:txBody>
            </p:sp>
            <p:sp>
              <p:nvSpPr>
                <p:cNvPr id="57" name="Freeform 3294"/>
                <p:cNvSpPr>
                  <a:spLocks/>
                </p:cNvSpPr>
                <p:nvPr/>
              </p:nvSpPr>
              <p:spPr bwMode="gray">
                <a:xfrm>
                  <a:off x="6317122" y="5996430"/>
                  <a:ext cx="436960" cy="313135"/>
                </a:xfrm>
                <a:custGeom>
                  <a:avLst/>
                  <a:gdLst>
                    <a:gd name="T0" fmla="*/ 57 w 155"/>
                    <a:gd name="T1" fmla="*/ 111 h 111"/>
                    <a:gd name="T2" fmla="*/ 137 w 155"/>
                    <a:gd name="T3" fmla="*/ 31 h 111"/>
                    <a:gd name="T4" fmla="*/ 150 w 155"/>
                    <a:gd name="T5" fmla="*/ 31 h 111"/>
                    <a:gd name="T6" fmla="*/ 152 w 155"/>
                    <a:gd name="T7" fmla="*/ 26 h 111"/>
                    <a:gd name="T8" fmla="*/ 140 w 155"/>
                    <a:gd name="T9" fmla="*/ 14 h 111"/>
                    <a:gd name="T10" fmla="*/ 129 w 155"/>
                    <a:gd name="T11" fmla="*/ 2 h 111"/>
                    <a:gd name="T12" fmla="*/ 118 w 155"/>
                    <a:gd name="T13" fmla="*/ 2 h 111"/>
                    <a:gd name="T14" fmla="*/ 107 w 155"/>
                    <a:gd name="T15" fmla="*/ 14 h 111"/>
                    <a:gd name="T16" fmla="*/ 95 w 155"/>
                    <a:gd name="T17" fmla="*/ 26 h 111"/>
                    <a:gd name="T18" fmla="*/ 97 w 155"/>
                    <a:gd name="T19" fmla="*/ 31 h 111"/>
                    <a:gd name="T20" fmla="*/ 111 w 155"/>
                    <a:gd name="T21" fmla="*/ 31 h 111"/>
                    <a:gd name="T22" fmla="*/ 57 w 155"/>
                    <a:gd name="T23" fmla="*/ 85 h 111"/>
                    <a:gd name="T24" fmla="*/ 18 w 155"/>
                    <a:gd name="T25" fmla="*/ 69 h 111"/>
                    <a:gd name="T26" fmla="*/ 0 w 155"/>
                    <a:gd name="T27" fmla="*/ 87 h 111"/>
                    <a:gd name="T28" fmla="*/ 57 w 155"/>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11">
                      <a:moveTo>
                        <a:pt x="57" y="111"/>
                      </a:moveTo>
                      <a:cubicBezTo>
                        <a:pt x="101" y="111"/>
                        <a:pt x="137" y="75"/>
                        <a:pt x="137" y="31"/>
                      </a:cubicBezTo>
                      <a:cubicBezTo>
                        <a:pt x="150" y="31"/>
                        <a:pt x="150" y="31"/>
                        <a:pt x="150" y="31"/>
                      </a:cubicBezTo>
                      <a:cubicBezTo>
                        <a:pt x="154" y="31"/>
                        <a:pt x="155" y="29"/>
                        <a:pt x="152" y="26"/>
                      </a:cubicBezTo>
                      <a:cubicBezTo>
                        <a:pt x="140" y="14"/>
                        <a:pt x="140" y="14"/>
                        <a:pt x="140" y="14"/>
                      </a:cubicBezTo>
                      <a:cubicBezTo>
                        <a:pt x="129" y="2"/>
                        <a:pt x="129" y="2"/>
                        <a:pt x="129" y="2"/>
                      </a:cubicBezTo>
                      <a:cubicBezTo>
                        <a:pt x="126" y="0"/>
                        <a:pt x="121" y="0"/>
                        <a:pt x="118" y="2"/>
                      </a:cubicBezTo>
                      <a:cubicBezTo>
                        <a:pt x="107" y="14"/>
                        <a:pt x="107" y="14"/>
                        <a:pt x="107" y="14"/>
                      </a:cubicBezTo>
                      <a:cubicBezTo>
                        <a:pt x="95" y="26"/>
                        <a:pt x="95" y="26"/>
                        <a:pt x="95" y="26"/>
                      </a:cubicBezTo>
                      <a:cubicBezTo>
                        <a:pt x="92" y="29"/>
                        <a:pt x="93" y="31"/>
                        <a:pt x="97" y="31"/>
                      </a:cubicBezTo>
                      <a:cubicBezTo>
                        <a:pt x="111" y="31"/>
                        <a:pt x="111" y="31"/>
                        <a:pt x="111" y="31"/>
                      </a:cubicBezTo>
                      <a:cubicBezTo>
                        <a:pt x="111" y="61"/>
                        <a:pt x="87" y="85"/>
                        <a:pt x="57" y="85"/>
                      </a:cubicBezTo>
                      <a:cubicBezTo>
                        <a:pt x="42" y="85"/>
                        <a:pt x="28" y="79"/>
                        <a:pt x="18" y="69"/>
                      </a:cubicBezTo>
                      <a:cubicBezTo>
                        <a:pt x="0" y="87"/>
                        <a:pt x="0" y="87"/>
                        <a:pt x="0" y="87"/>
                      </a:cubicBezTo>
                      <a:cubicBezTo>
                        <a:pt x="15" y="102"/>
                        <a:pt x="35" y="111"/>
                        <a:pt x="57"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solidFill>
                      <a:prstClr val="black"/>
                    </a:solidFill>
                  </a:endParaRPr>
                </a:p>
              </p:txBody>
            </p:sp>
          </p:grpSp>
        </p:grpSp>
        <p:grpSp>
          <p:nvGrpSpPr>
            <p:cNvPr id="19" name="Group 18"/>
            <p:cNvGrpSpPr/>
            <p:nvPr/>
          </p:nvGrpSpPr>
          <p:grpSpPr>
            <a:xfrm>
              <a:off x="5483364" y="4358851"/>
              <a:ext cx="868428" cy="810623"/>
              <a:chOff x="6337250" y="3824582"/>
              <a:chExt cx="868428" cy="810623"/>
            </a:xfrm>
          </p:grpSpPr>
          <p:sp>
            <p:nvSpPr>
              <p:cNvPr id="40" name="Oval 6"/>
              <p:cNvSpPr/>
              <p:nvPr/>
            </p:nvSpPr>
            <p:spPr>
              <a:xfrm>
                <a:off x="6337250" y="3824582"/>
                <a:ext cx="868428" cy="8106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41" name="Gruppieren 487"/>
              <p:cNvGrpSpPr>
                <a:grpSpLocks noChangeAspect="1"/>
              </p:cNvGrpSpPr>
              <p:nvPr/>
            </p:nvGrpSpPr>
            <p:grpSpPr bwMode="gray">
              <a:xfrm>
                <a:off x="6442585" y="3980449"/>
                <a:ext cx="597656" cy="498887"/>
                <a:chOff x="5122863" y="5638800"/>
                <a:chExt cx="720726" cy="644525"/>
              </a:xfrm>
              <a:solidFill>
                <a:schemeClr val="bg1"/>
              </a:solidFill>
            </p:grpSpPr>
            <p:sp>
              <p:nvSpPr>
                <p:cNvPr id="42" name="Oval 6"/>
                <p:cNvSpPr>
                  <a:spLocks noChangeArrowheads="1"/>
                </p:cNvSpPr>
                <p:nvPr/>
              </p:nvSpPr>
              <p:spPr bwMode="gray">
                <a:xfrm>
                  <a:off x="5178426" y="573563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7"/>
                <p:cNvSpPr>
                  <a:spLocks/>
                </p:cNvSpPr>
                <p:nvPr/>
              </p:nvSpPr>
              <p:spPr bwMode="gray">
                <a:xfrm>
                  <a:off x="5122863" y="5803900"/>
                  <a:ext cx="338138" cy="479425"/>
                </a:xfrm>
                <a:custGeom>
                  <a:avLst/>
                  <a:gdLst>
                    <a:gd name="T0" fmla="*/ 88 w 90"/>
                    <a:gd name="T1" fmla="*/ 3 h 128"/>
                    <a:gd name="T2" fmla="*/ 81 w 90"/>
                    <a:gd name="T3" fmla="*/ 2 h 128"/>
                    <a:gd name="T4" fmla="*/ 62 w 90"/>
                    <a:gd name="T5" fmla="*/ 16 h 128"/>
                    <a:gd name="T6" fmla="*/ 46 w 90"/>
                    <a:gd name="T7" fmla="*/ 12 h 128"/>
                    <a:gd name="T8" fmla="*/ 42 w 90"/>
                    <a:gd name="T9" fmla="*/ 11 h 128"/>
                    <a:gd name="T10" fmla="*/ 41 w 90"/>
                    <a:gd name="T11" fmla="*/ 11 h 128"/>
                    <a:gd name="T12" fmla="*/ 41 w 90"/>
                    <a:gd name="T13" fmla="*/ 11 h 128"/>
                    <a:gd name="T14" fmla="*/ 40 w 90"/>
                    <a:gd name="T15" fmla="*/ 11 h 128"/>
                    <a:gd name="T16" fmla="*/ 40 w 90"/>
                    <a:gd name="T17" fmla="*/ 11 h 128"/>
                    <a:gd name="T18" fmla="*/ 39 w 90"/>
                    <a:gd name="T19" fmla="*/ 11 h 128"/>
                    <a:gd name="T20" fmla="*/ 37 w 90"/>
                    <a:gd name="T21" fmla="*/ 11 h 128"/>
                    <a:gd name="T22" fmla="*/ 31 w 90"/>
                    <a:gd name="T23" fmla="*/ 11 h 128"/>
                    <a:gd name="T24" fmla="*/ 30 w 90"/>
                    <a:gd name="T25" fmla="*/ 16 h 128"/>
                    <a:gd name="T26" fmla="*/ 32 w 90"/>
                    <a:gd name="T27" fmla="*/ 35 h 128"/>
                    <a:gd name="T28" fmla="*/ 29 w 90"/>
                    <a:gd name="T29" fmla="*/ 42 h 128"/>
                    <a:gd name="T30" fmla="*/ 25 w 90"/>
                    <a:gd name="T31" fmla="*/ 35 h 128"/>
                    <a:gd name="T32" fmla="*/ 26 w 90"/>
                    <a:gd name="T33" fmla="*/ 16 h 128"/>
                    <a:gd name="T34" fmla="*/ 25 w 90"/>
                    <a:gd name="T35" fmla="*/ 11 h 128"/>
                    <a:gd name="T36" fmla="*/ 19 w 90"/>
                    <a:gd name="T37" fmla="*/ 11 h 128"/>
                    <a:gd name="T38" fmla="*/ 17 w 90"/>
                    <a:gd name="T39" fmla="*/ 11 h 128"/>
                    <a:gd name="T40" fmla="*/ 17 w 90"/>
                    <a:gd name="T41" fmla="*/ 11 h 128"/>
                    <a:gd name="T42" fmla="*/ 17 w 90"/>
                    <a:gd name="T43" fmla="*/ 11 h 128"/>
                    <a:gd name="T44" fmla="*/ 0 w 90"/>
                    <a:gd name="T45" fmla="*/ 29 h 128"/>
                    <a:gd name="T46" fmla="*/ 0 w 90"/>
                    <a:gd name="T47" fmla="*/ 30 h 128"/>
                    <a:gd name="T48" fmla="*/ 0 w 90"/>
                    <a:gd name="T49" fmla="*/ 31 h 128"/>
                    <a:gd name="T50" fmla="*/ 0 w 90"/>
                    <a:gd name="T51" fmla="*/ 67 h 128"/>
                    <a:gd name="T52" fmla="*/ 5 w 90"/>
                    <a:gd name="T53" fmla="*/ 73 h 128"/>
                    <a:gd name="T54" fmla="*/ 11 w 90"/>
                    <a:gd name="T55" fmla="*/ 67 h 128"/>
                    <a:gd name="T56" fmla="*/ 11 w 90"/>
                    <a:gd name="T57" fmla="*/ 32 h 128"/>
                    <a:gd name="T58" fmla="*/ 12 w 90"/>
                    <a:gd name="T59" fmla="*/ 32 h 128"/>
                    <a:gd name="T60" fmla="*/ 12 w 90"/>
                    <a:gd name="T61" fmla="*/ 67 h 128"/>
                    <a:gd name="T62" fmla="*/ 12 w 90"/>
                    <a:gd name="T63" fmla="*/ 67 h 128"/>
                    <a:gd name="T64" fmla="*/ 12 w 90"/>
                    <a:gd name="T65" fmla="*/ 121 h 128"/>
                    <a:gd name="T66" fmla="*/ 19 w 90"/>
                    <a:gd name="T67" fmla="*/ 128 h 128"/>
                    <a:gd name="T68" fmla="*/ 20 w 90"/>
                    <a:gd name="T69" fmla="*/ 128 h 128"/>
                    <a:gd name="T70" fmla="*/ 20 w 90"/>
                    <a:gd name="T71" fmla="*/ 128 h 128"/>
                    <a:gd name="T72" fmla="*/ 27 w 90"/>
                    <a:gd name="T73" fmla="*/ 121 h 128"/>
                    <a:gd name="T74" fmla="*/ 27 w 90"/>
                    <a:gd name="T75" fmla="*/ 74 h 128"/>
                    <a:gd name="T76" fmla="*/ 30 w 90"/>
                    <a:gd name="T77" fmla="*/ 74 h 128"/>
                    <a:gd name="T78" fmla="*/ 30 w 90"/>
                    <a:gd name="T79" fmla="*/ 121 h 128"/>
                    <a:gd name="T80" fmla="*/ 37 w 90"/>
                    <a:gd name="T81" fmla="*/ 128 h 128"/>
                    <a:gd name="T82" fmla="*/ 37 w 90"/>
                    <a:gd name="T83" fmla="*/ 128 h 128"/>
                    <a:gd name="T84" fmla="*/ 37 w 90"/>
                    <a:gd name="T85" fmla="*/ 128 h 128"/>
                    <a:gd name="T86" fmla="*/ 44 w 90"/>
                    <a:gd name="T87" fmla="*/ 121 h 128"/>
                    <a:gd name="T88" fmla="*/ 44 w 90"/>
                    <a:gd name="T89" fmla="*/ 67 h 128"/>
                    <a:gd name="T90" fmla="*/ 44 w 90"/>
                    <a:gd name="T91" fmla="*/ 64 h 128"/>
                    <a:gd name="T92" fmla="*/ 44 w 90"/>
                    <a:gd name="T93" fmla="*/ 32 h 128"/>
                    <a:gd name="T94" fmla="*/ 49 w 90"/>
                    <a:gd name="T95" fmla="*/ 24 h 128"/>
                    <a:gd name="T96" fmla="*/ 66 w 90"/>
                    <a:gd name="T97" fmla="*/ 27 h 128"/>
                    <a:gd name="T98" fmla="*/ 74 w 90"/>
                    <a:gd name="T99" fmla="*/ 22 h 128"/>
                    <a:gd name="T100" fmla="*/ 87 w 90"/>
                    <a:gd name="T101" fmla="*/ 11 h 128"/>
                    <a:gd name="T102" fmla="*/ 88 w 90"/>
                    <a:gd name="T103"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28">
                      <a:moveTo>
                        <a:pt x="88" y="3"/>
                      </a:moveTo>
                      <a:cubicBezTo>
                        <a:pt x="87" y="1"/>
                        <a:pt x="83" y="0"/>
                        <a:pt x="81" y="2"/>
                      </a:cubicBezTo>
                      <a:cubicBezTo>
                        <a:pt x="62" y="16"/>
                        <a:pt x="62" y="16"/>
                        <a:pt x="62" y="16"/>
                      </a:cubicBezTo>
                      <a:cubicBezTo>
                        <a:pt x="46" y="12"/>
                        <a:pt x="46" y="12"/>
                        <a:pt x="46" y="12"/>
                      </a:cubicBezTo>
                      <a:cubicBezTo>
                        <a:pt x="45" y="12"/>
                        <a:pt x="43" y="12"/>
                        <a:pt x="42" y="11"/>
                      </a:cubicBezTo>
                      <a:cubicBezTo>
                        <a:pt x="41" y="11"/>
                        <a:pt x="41" y="11"/>
                        <a:pt x="41" y="11"/>
                      </a:cubicBezTo>
                      <a:cubicBezTo>
                        <a:pt x="41" y="11"/>
                        <a:pt x="41" y="11"/>
                        <a:pt x="41" y="11"/>
                      </a:cubicBezTo>
                      <a:cubicBezTo>
                        <a:pt x="41" y="11"/>
                        <a:pt x="40" y="11"/>
                        <a:pt x="40" y="11"/>
                      </a:cubicBezTo>
                      <a:cubicBezTo>
                        <a:pt x="40" y="11"/>
                        <a:pt x="40" y="11"/>
                        <a:pt x="40" y="11"/>
                      </a:cubicBezTo>
                      <a:cubicBezTo>
                        <a:pt x="39" y="11"/>
                        <a:pt x="39" y="11"/>
                        <a:pt x="39" y="11"/>
                      </a:cubicBezTo>
                      <a:cubicBezTo>
                        <a:pt x="37" y="11"/>
                        <a:pt x="37" y="11"/>
                        <a:pt x="37" y="11"/>
                      </a:cubicBezTo>
                      <a:cubicBezTo>
                        <a:pt x="31" y="11"/>
                        <a:pt x="31" y="11"/>
                        <a:pt x="31" y="11"/>
                      </a:cubicBezTo>
                      <a:cubicBezTo>
                        <a:pt x="31" y="15"/>
                        <a:pt x="30" y="16"/>
                        <a:pt x="30" y="16"/>
                      </a:cubicBezTo>
                      <a:cubicBezTo>
                        <a:pt x="30" y="16"/>
                        <a:pt x="33" y="30"/>
                        <a:pt x="32" y="35"/>
                      </a:cubicBezTo>
                      <a:cubicBezTo>
                        <a:pt x="32" y="37"/>
                        <a:pt x="30" y="41"/>
                        <a:pt x="29" y="42"/>
                      </a:cubicBezTo>
                      <a:cubicBezTo>
                        <a:pt x="27" y="42"/>
                        <a:pt x="25" y="37"/>
                        <a:pt x="25" y="35"/>
                      </a:cubicBezTo>
                      <a:cubicBezTo>
                        <a:pt x="24" y="30"/>
                        <a:pt x="26" y="16"/>
                        <a:pt x="26" y="16"/>
                      </a:cubicBezTo>
                      <a:cubicBezTo>
                        <a:pt x="25" y="15"/>
                        <a:pt x="25" y="12"/>
                        <a:pt x="25" y="11"/>
                      </a:cubicBezTo>
                      <a:cubicBezTo>
                        <a:pt x="19" y="11"/>
                        <a:pt x="19" y="11"/>
                        <a:pt x="19" y="11"/>
                      </a:cubicBezTo>
                      <a:cubicBezTo>
                        <a:pt x="17" y="11"/>
                        <a:pt x="17" y="11"/>
                        <a:pt x="17" y="11"/>
                      </a:cubicBezTo>
                      <a:cubicBezTo>
                        <a:pt x="17" y="11"/>
                        <a:pt x="17" y="11"/>
                        <a:pt x="17" y="11"/>
                      </a:cubicBezTo>
                      <a:cubicBezTo>
                        <a:pt x="17" y="11"/>
                        <a:pt x="17" y="11"/>
                        <a:pt x="17" y="11"/>
                      </a:cubicBezTo>
                      <a:cubicBezTo>
                        <a:pt x="7" y="11"/>
                        <a:pt x="0" y="19"/>
                        <a:pt x="0" y="29"/>
                      </a:cubicBezTo>
                      <a:cubicBezTo>
                        <a:pt x="0" y="30"/>
                        <a:pt x="0" y="30"/>
                        <a:pt x="0" y="30"/>
                      </a:cubicBezTo>
                      <a:cubicBezTo>
                        <a:pt x="0" y="30"/>
                        <a:pt x="0" y="30"/>
                        <a:pt x="0" y="31"/>
                      </a:cubicBezTo>
                      <a:cubicBezTo>
                        <a:pt x="0" y="67"/>
                        <a:pt x="0" y="67"/>
                        <a:pt x="0" y="67"/>
                      </a:cubicBezTo>
                      <a:cubicBezTo>
                        <a:pt x="0" y="70"/>
                        <a:pt x="2" y="73"/>
                        <a:pt x="5" y="73"/>
                      </a:cubicBezTo>
                      <a:cubicBezTo>
                        <a:pt x="8" y="73"/>
                        <a:pt x="11" y="70"/>
                        <a:pt x="11" y="67"/>
                      </a:cubicBezTo>
                      <a:cubicBezTo>
                        <a:pt x="11" y="32"/>
                        <a:pt x="11" y="32"/>
                        <a:pt x="11" y="32"/>
                      </a:cubicBezTo>
                      <a:cubicBezTo>
                        <a:pt x="12" y="32"/>
                        <a:pt x="12" y="32"/>
                        <a:pt x="12" y="32"/>
                      </a:cubicBezTo>
                      <a:cubicBezTo>
                        <a:pt x="12" y="67"/>
                        <a:pt x="12" y="67"/>
                        <a:pt x="12" y="67"/>
                      </a:cubicBezTo>
                      <a:cubicBezTo>
                        <a:pt x="12" y="67"/>
                        <a:pt x="12" y="67"/>
                        <a:pt x="12" y="67"/>
                      </a:cubicBezTo>
                      <a:cubicBezTo>
                        <a:pt x="12" y="121"/>
                        <a:pt x="12" y="121"/>
                        <a:pt x="12" y="121"/>
                      </a:cubicBezTo>
                      <a:cubicBezTo>
                        <a:pt x="12" y="124"/>
                        <a:pt x="16" y="128"/>
                        <a:pt x="19" y="128"/>
                      </a:cubicBezTo>
                      <a:cubicBezTo>
                        <a:pt x="20" y="128"/>
                        <a:pt x="20" y="128"/>
                        <a:pt x="20" y="128"/>
                      </a:cubicBezTo>
                      <a:cubicBezTo>
                        <a:pt x="20" y="128"/>
                        <a:pt x="20" y="128"/>
                        <a:pt x="20" y="128"/>
                      </a:cubicBezTo>
                      <a:cubicBezTo>
                        <a:pt x="24" y="128"/>
                        <a:pt x="27" y="124"/>
                        <a:pt x="27" y="121"/>
                      </a:cubicBezTo>
                      <a:cubicBezTo>
                        <a:pt x="27" y="74"/>
                        <a:pt x="27" y="74"/>
                        <a:pt x="27" y="74"/>
                      </a:cubicBezTo>
                      <a:cubicBezTo>
                        <a:pt x="30" y="74"/>
                        <a:pt x="30" y="74"/>
                        <a:pt x="30" y="74"/>
                      </a:cubicBezTo>
                      <a:cubicBezTo>
                        <a:pt x="30" y="121"/>
                        <a:pt x="30" y="121"/>
                        <a:pt x="30" y="121"/>
                      </a:cubicBezTo>
                      <a:cubicBezTo>
                        <a:pt x="30" y="124"/>
                        <a:pt x="33" y="128"/>
                        <a:pt x="37" y="128"/>
                      </a:cubicBezTo>
                      <a:cubicBezTo>
                        <a:pt x="37" y="128"/>
                        <a:pt x="37" y="128"/>
                        <a:pt x="37" y="128"/>
                      </a:cubicBezTo>
                      <a:cubicBezTo>
                        <a:pt x="37" y="128"/>
                        <a:pt x="37" y="128"/>
                        <a:pt x="37" y="128"/>
                      </a:cubicBezTo>
                      <a:cubicBezTo>
                        <a:pt x="41" y="128"/>
                        <a:pt x="44" y="124"/>
                        <a:pt x="44" y="121"/>
                      </a:cubicBezTo>
                      <a:cubicBezTo>
                        <a:pt x="44" y="67"/>
                        <a:pt x="44" y="67"/>
                        <a:pt x="44" y="67"/>
                      </a:cubicBezTo>
                      <a:cubicBezTo>
                        <a:pt x="44" y="64"/>
                        <a:pt x="44" y="64"/>
                        <a:pt x="44" y="64"/>
                      </a:cubicBezTo>
                      <a:cubicBezTo>
                        <a:pt x="44" y="32"/>
                        <a:pt x="44" y="32"/>
                        <a:pt x="44" y="32"/>
                      </a:cubicBezTo>
                      <a:cubicBezTo>
                        <a:pt x="44" y="32"/>
                        <a:pt x="43" y="23"/>
                        <a:pt x="49" y="24"/>
                      </a:cubicBezTo>
                      <a:cubicBezTo>
                        <a:pt x="54" y="25"/>
                        <a:pt x="66" y="27"/>
                        <a:pt x="66" y="27"/>
                      </a:cubicBezTo>
                      <a:cubicBezTo>
                        <a:pt x="74" y="22"/>
                        <a:pt x="74" y="22"/>
                        <a:pt x="74" y="22"/>
                      </a:cubicBezTo>
                      <a:cubicBezTo>
                        <a:pt x="87" y="11"/>
                        <a:pt x="87" y="11"/>
                        <a:pt x="87" y="11"/>
                      </a:cubicBezTo>
                      <a:cubicBezTo>
                        <a:pt x="89" y="9"/>
                        <a:pt x="90" y="6"/>
                        <a:pt x="8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Freeform 8"/>
                <p:cNvSpPr>
                  <a:spLocks noEditPoints="1"/>
                </p:cNvSpPr>
                <p:nvPr/>
              </p:nvSpPr>
              <p:spPr bwMode="gray">
                <a:xfrm>
                  <a:off x="5715001" y="5748338"/>
                  <a:ext cx="65088" cy="58738"/>
                </a:xfrm>
                <a:custGeom>
                  <a:avLst/>
                  <a:gdLst>
                    <a:gd name="T0" fmla="*/ 9 w 17"/>
                    <a:gd name="T1" fmla="*/ 16 h 16"/>
                    <a:gd name="T2" fmla="*/ 1 w 17"/>
                    <a:gd name="T3" fmla="*/ 9 h 16"/>
                    <a:gd name="T4" fmla="*/ 8 w 17"/>
                    <a:gd name="T5" fmla="*/ 1 h 16"/>
                    <a:gd name="T6" fmla="*/ 16 w 17"/>
                    <a:gd name="T7" fmla="*/ 8 h 16"/>
                    <a:gd name="T8" fmla="*/ 9 w 17"/>
                    <a:gd name="T9" fmla="*/ 16 h 16"/>
                    <a:gd name="T10" fmla="*/ 8 w 17"/>
                    <a:gd name="T11" fmla="*/ 5 h 16"/>
                    <a:gd name="T12" fmla="*/ 5 w 17"/>
                    <a:gd name="T13" fmla="*/ 9 h 16"/>
                    <a:gd name="T14" fmla="*/ 9 w 17"/>
                    <a:gd name="T15" fmla="*/ 12 h 16"/>
                    <a:gd name="T16" fmla="*/ 12 w 17"/>
                    <a:gd name="T17" fmla="*/ 8 h 16"/>
                    <a:gd name="T18" fmla="*/ 8 w 17"/>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9" y="16"/>
                      </a:moveTo>
                      <a:cubicBezTo>
                        <a:pt x="5" y="16"/>
                        <a:pt x="1" y="13"/>
                        <a:pt x="1" y="9"/>
                      </a:cubicBezTo>
                      <a:cubicBezTo>
                        <a:pt x="0" y="5"/>
                        <a:pt x="3" y="1"/>
                        <a:pt x="8" y="1"/>
                      </a:cubicBezTo>
                      <a:cubicBezTo>
                        <a:pt x="12" y="0"/>
                        <a:pt x="16" y="3"/>
                        <a:pt x="16" y="8"/>
                      </a:cubicBezTo>
                      <a:cubicBezTo>
                        <a:pt x="17" y="12"/>
                        <a:pt x="13" y="16"/>
                        <a:pt x="9" y="16"/>
                      </a:cubicBezTo>
                      <a:close/>
                      <a:moveTo>
                        <a:pt x="8" y="5"/>
                      </a:moveTo>
                      <a:cubicBezTo>
                        <a:pt x="6" y="5"/>
                        <a:pt x="5" y="7"/>
                        <a:pt x="5" y="9"/>
                      </a:cubicBezTo>
                      <a:cubicBezTo>
                        <a:pt x="5" y="11"/>
                        <a:pt x="7" y="12"/>
                        <a:pt x="9" y="12"/>
                      </a:cubicBezTo>
                      <a:cubicBezTo>
                        <a:pt x="11" y="12"/>
                        <a:pt x="12" y="10"/>
                        <a:pt x="12" y="8"/>
                      </a:cubicBezTo>
                      <a:cubicBezTo>
                        <a:pt x="12" y="6"/>
                        <a:pt x="10" y="4"/>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9"/>
                <p:cNvSpPr>
                  <a:spLocks noEditPoints="1"/>
                </p:cNvSpPr>
                <p:nvPr/>
              </p:nvSpPr>
              <p:spPr bwMode="gray">
                <a:xfrm>
                  <a:off x="5626101" y="5822950"/>
                  <a:ext cx="63500" cy="63500"/>
                </a:xfrm>
                <a:custGeom>
                  <a:avLst/>
                  <a:gdLst>
                    <a:gd name="T0" fmla="*/ 9 w 17"/>
                    <a:gd name="T1" fmla="*/ 16 h 17"/>
                    <a:gd name="T2" fmla="*/ 1 w 17"/>
                    <a:gd name="T3" fmla="*/ 9 h 17"/>
                    <a:gd name="T4" fmla="*/ 8 w 17"/>
                    <a:gd name="T5" fmla="*/ 1 h 17"/>
                    <a:gd name="T6" fmla="*/ 16 w 17"/>
                    <a:gd name="T7" fmla="*/ 8 h 17"/>
                    <a:gd name="T8" fmla="*/ 9 w 17"/>
                    <a:gd name="T9" fmla="*/ 16 h 17"/>
                    <a:gd name="T10" fmla="*/ 8 w 17"/>
                    <a:gd name="T11" fmla="*/ 5 h 17"/>
                    <a:gd name="T12" fmla="*/ 5 w 17"/>
                    <a:gd name="T13" fmla="*/ 9 h 17"/>
                    <a:gd name="T14" fmla="*/ 9 w 17"/>
                    <a:gd name="T15" fmla="*/ 12 h 17"/>
                    <a:gd name="T16" fmla="*/ 12 w 17"/>
                    <a:gd name="T17" fmla="*/ 8 h 17"/>
                    <a:gd name="T18" fmla="*/ 8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6"/>
                      </a:moveTo>
                      <a:cubicBezTo>
                        <a:pt x="5" y="17"/>
                        <a:pt x="1" y="14"/>
                        <a:pt x="1" y="9"/>
                      </a:cubicBezTo>
                      <a:cubicBezTo>
                        <a:pt x="0" y="5"/>
                        <a:pt x="3" y="1"/>
                        <a:pt x="8" y="1"/>
                      </a:cubicBezTo>
                      <a:cubicBezTo>
                        <a:pt x="12" y="0"/>
                        <a:pt x="16" y="4"/>
                        <a:pt x="16" y="8"/>
                      </a:cubicBezTo>
                      <a:cubicBezTo>
                        <a:pt x="17" y="12"/>
                        <a:pt x="14" y="16"/>
                        <a:pt x="9" y="16"/>
                      </a:cubicBezTo>
                      <a:close/>
                      <a:moveTo>
                        <a:pt x="8" y="5"/>
                      </a:moveTo>
                      <a:cubicBezTo>
                        <a:pt x="6" y="5"/>
                        <a:pt x="5" y="7"/>
                        <a:pt x="5" y="9"/>
                      </a:cubicBezTo>
                      <a:cubicBezTo>
                        <a:pt x="5" y="11"/>
                        <a:pt x="7" y="12"/>
                        <a:pt x="9" y="12"/>
                      </a:cubicBezTo>
                      <a:cubicBezTo>
                        <a:pt x="11" y="12"/>
                        <a:pt x="12" y="10"/>
                        <a:pt x="12" y="8"/>
                      </a:cubicBezTo>
                      <a:cubicBezTo>
                        <a:pt x="12" y="6"/>
                        <a:pt x="10"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10"/>
                <p:cNvSpPr>
                  <a:spLocks noEditPoints="1"/>
                </p:cNvSpPr>
                <p:nvPr/>
              </p:nvSpPr>
              <p:spPr bwMode="gray">
                <a:xfrm>
                  <a:off x="5521326" y="5807075"/>
                  <a:ext cx="58738" cy="60325"/>
                </a:xfrm>
                <a:custGeom>
                  <a:avLst/>
                  <a:gdLst>
                    <a:gd name="T0" fmla="*/ 8 w 16"/>
                    <a:gd name="T1" fmla="*/ 16 h 16"/>
                    <a:gd name="T2" fmla="*/ 0 w 16"/>
                    <a:gd name="T3" fmla="*/ 9 h 16"/>
                    <a:gd name="T4" fmla="*/ 7 w 16"/>
                    <a:gd name="T5" fmla="*/ 1 h 16"/>
                    <a:gd name="T6" fmla="*/ 15 w 16"/>
                    <a:gd name="T7" fmla="*/ 7 h 16"/>
                    <a:gd name="T8" fmla="*/ 8 w 16"/>
                    <a:gd name="T9" fmla="*/ 16 h 16"/>
                    <a:gd name="T10" fmla="*/ 7 w 16"/>
                    <a:gd name="T11" fmla="*/ 5 h 16"/>
                    <a:gd name="T12" fmla="*/ 4 w 16"/>
                    <a:gd name="T13" fmla="*/ 9 h 16"/>
                    <a:gd name="T14" fmla="*/ 8 w 16"/>
                    <a:gd name="T15" fmla="*/ 12 h 16"/>
                    <a:gd name="T16" fmla="*/ 11 w 16"/>
                    <a:gd name="T17" fmla="*/ 8 h 16"/>
                    <a:gd name="T18" fmla="*/ 7 w 16"/>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3"/>
                        <a:pt x="0" y="9"/>
                      </a:cubicBezTo>
                      <a:cubicBezTo>
                        <a:pt x="0" y="5"/>
                        <a:pt x="3" y="1"/>
                        <a:pt x="7" y="1"/>
                      </a:cubicBezTo>
                      <a:cubicBezTo>
                        <a:pt x="11" y="0"/>
                        <a:pt x="15" y="3"/>
                        <a:pt x="15" y="7"/>
                      </a:cubicBezTo>
                      <a:cubicBezTo>
                        <a:pt x="16" y="12"/>
                        <a:pt x="13" y="15"/>
                        <a:pt x="8" y="16"/>
                      </a:cubicBezTo>
                      <a:close/>
                      <a:moveTo>
                        <a:pt x="7" y="5"/>
                      </a:moveTo>
                      <a:cubicBezTo>
                        <a:pt x="5" y="5"/>
                        <a:pt x="4" y="7"/>
                        <a:pt x="4" y="9"/>
                      </a:cubicBezTo>
                      <a:cubicBezTo>
                        <a:pt x="4" y="11"/>
                        <a:pt x="6" y="12"/>
                        <a:pt x="8" y="12"/>
                      </a:cubicBezTo>
                      <a:cubicBezTo>
                        <a:pt x="10" y="12"/>
                        <a:pt x="12" y="10"/>
                        <a:pt x="11" y="8"/>
                      </a:cubicBezTo>
                      <a:cubicBezTo>
                        <a:pt x="11" y="6"/>
                        <a:pt x="9" y="4"/>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11"/>
                <p:cNvSpPr>
                  <a:spLocks noEditPoints="1"/>
                </p:cNvSpPr>
                <p:nvPr/>
              </p:nvSpPr>
              <p:spPr bwMode="gray">
                <a:xfrm>
                  <a:off x="5430838" y="5883275"/>
                  <a:ext cx="60325" cy="63500"/>
                </a:xfrm>
                <a:custGeom>
                  <a:avLst/>
                  <a:gdLst>
                    <a:gd name="T0" fmla="*/ 9 w 16"/>
                    <a:gd name="T1" fmla="*/ 16 h 17"/>
                    <a:gd name="T2" fmla="*/ 0 w 16"/>
                    <a:gd name="T3" fmla="*/ 9 h 17"/>
                    <a:gd name="T4" fmla="*/ 7 w 16"/>
                    <a:gd name="T5" fmla="*/ 1 h 17"/>
                    <a:gd name="T6" fmla="*/ 16 w 16"/>
                    <a:gd name="T7" fmla="*/ 8 h 17"/>
                    <a:gd name="T8" fmla="*/ 9 w 16"/>
                    <a:gd name="T9" fmla="*/ 16 h 17"/>
                    <a:gd name="T10" fmla="*/ 8 w 16"/>
                    <a:gd name="T11" fmla="*/ 5 h 17"/>
                    <a:gd name="T12" fmla="*/ 4 w 16"/>
                    <a:gd name="T13" fmla="*/ 9 h 17"/>
                    <a:gd name="T14" fmla="*/ 8 w 16"/>
                    <a:gd name="T15" fmla="*/ 12 h 17"/>
                    <a:gd name="T16" fmla="*/ 12 w 16"/>
                    <a:gd name="T17" fmla="*/ 8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9" y="16"/>
                      </a:moveTo>
                      <a:cubicBezTo>
                        <a:pt x="5" y="17"/>
                        <a:pt x="1" y="14"/>
                        <a:pt x="0" y="9"/>
                      </a:cubicBezTo>
                      <a:cubicBezTo>
                        <a:pt x="0" y="5"/>
                        <a:pt x="3" y="1"/>
                        <a:pt x="7" y="1"/>
                      </a:cubicBezTo>
                      <a:cubicBezTo>
                        <a:pt x="12" y="0"/>
                        <a:pt x="15" y="4"/>
                        <a:pt x="16" y="8"/>
                      </a:cubicBezTo>
                      <a:cubicBezTo>
                        <a:pt x="16" y="12"/>
                        <a:pt x="13" y="16"/>
                        <a:pt x="9" y="16"/>
                      </a:cubicBezTo>
                      <a:close/>
                      <a:moveTo>
                        <a:pt x="8" y="5"/>
                      </a:moveTo>
                      <a:cubicBezTo>
                        <a:pt x="6" y="5"/>
                        <a:pt x="4" y="7"/>
                        <a:pt x="4" y="9"/>
                      </a:cubicBezTo>
                      <a:cubicBezTo>
                        <a:pt x="5" y="11"/>
                        <a:pt x="6" y="12"/>
                        <a:pt x="8" y="12"/>
                      </a:cubicBezTo>
                      <a:cubicBezTo>
                        <a:pt x="11" y="12"/>
                        <a:pt x="12" y="10"/>
                        <a:pt x="12" y="8"/>
                      </a:cubicBezTo>
                      <a:cubicBezTo>
                        <a:pt x="12" y="6"/>
                        <a:pt x="10"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12"/>
                <p:cNvSpPr>
                  <a:spLocks/>
                </p:cNvSpPr>
                <p:nvPr/>
              </p:nvSpPr>
              <p:spPr bwMode="gray">
                <a:xfrm>
                  <a:off x="5673726" y="5784850"/>
                  <a:ext cx="65088" cy="57150"/>
                </a:xfrm>
                <a:custGeom>
                  <a:avLst/>
                  <a:gdLst>
                    <a:gd name="T0" fmla="*/ 3 w 17"/>
                    <a:gd name="T1" fmla="*/ 15 h 15"/>
                    <a:gd name="T2" fmla="*/ 17 w 17"/>
                    <a:gd name="T3" fmla="*/ 3 h 15"/>
                    <a:gd name="T4" fmla="*/ 14 w 17"/>
                    <a:gd name="T5" fmla="*/ 0 h 15"/>
                    <a:gd name="T6" fmla="*/ 0 w 17"/>
                    <a:gd name="T7" fmla="*/ 12 h 15"/>
                    <a:gd name="T8" fmla="*/ 3 w 17"/>
                    <a:gd name="T9" fmla="*/ 15 h 15"/>
                  </a:gdLst>
                  <a:ahLst/>
                  <a:cxnLst>
                    <a:cxn ang="0">
                      <a:pos x="T0" y="T1"/>
                    </a:cxn>
                    <a:cxn ang="0">
                      <a:pos x="T2" y="T3"/>
                    </a:cxn>
                    <a:cxn ang="0">
                      <a:pos x="T4" y="T5"/>
                    </a:cxn>
                    <a:cxn ang="0">
                      <a:pos x="T6" y="T7"/>
                    </a:cxn>
                    <a:cxn ang="0">
                      <a:pos x="T8" y="T9"/>
                    </a:cxn>
                  </a:cxnLst>
                  <a:rect l="0" t="0" r="r" b="b"/>
                  <a:pathLst>
                    <a:path w="17" h="15">
                      <a:moveTo>
                        <a:pt x="3" y="15"/>
                      </a:moveTo>
                      <a:cubicBezTo>
                        <a:pt x="17" y="3"/>
                        <a:pt x="17" y="3"/>
                        <a:pt x="17" y="3"/>
                      </a:cubicBezTo>
                      <a:cubicBezTo>
                        <a:pt x="14" y="0"/>
                        <a:pt x="14" y="0"/>
                        <a:pt x="14" y="0"/>
                      </a:cubicBezTo>
                      <a:cubicBezTo>
                        <a:pt x="0" y="12"/>
                        <a:pt x="0" y="12"/>
                        <a:pt x="0" y="12"/>
                      </a:cubicBezTo>
                      <a:cubicBezTo>
                        <a:pt x="1" y="13"/>
                        <a:pt x="2" y="14"/>
                        <a:pt x="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13"/>
                <p:cNvSpPr>
                  <a:spLocks/>
                </p:cNvSpPr>
                <p:nvPr/>
              </p:nvSpPr>
              <p:spPr bwMode="gray">
                <a:xfrm>
                  <a:off x="5472113" y="5853113"/>
                  <a:ext cx="60325" cy="55563"/>
                </a:xfrm>
                <a:custGeom>
                  <a:avLst/>
                  <a:gdLst>
                    <a:gd name="T0" fmla="*/ 14 w 16"/>
                    <a:gd name="T1" fmla="*/ 0 h 15"/>
                    <a:gd name="T2" fmla="*/ 0 w 16"/>
                    <a:gd name="T3" fmla="*/ 12 h 15"/>
                    <a:gd name="T4" fmla="*/ 3 w 16"/>
                    <a:gd name="T5" fmla="*/ 15 h 15"/>
                    <a:gd name="T6" fmla="*/ 16 w 16"/>
                    <a:gd name="T7" fmla="*/ 3 h 15"/>
                    <a:gd name="T8" fmla="*/ 14 w 16"/>
                    <a:gd name="T9" fmla="*/ 0 h 15"/>
                  </a:gdLst>
                  <a:ahLst/>
                  <a:cxnLst>
                    <a:cxn ang="0">
                      <a:pos x="T0" y="T1"/>
                    </a:cxn>
                    <a:cxn ang="0">
                      <a:pos x="T2" y="T3"/>
                    </a:cxn>
                    <a:cxn ang="0">
                      <a:pos x="T4" y="T5"/>
                    </a:cxn>
                    <a:cxn ang="0">
                      <a:pos x="T6" y="T7"/>
                    </a:cxn>
                    <a:cxn ang="0">
                      <a:pos x="T8" y="T9"/>
                    </a:cxn>
                  </a:cxnLst>
                  <a:rect l="0" t="0" r="r" b="b"/>
                  <a:pathLst>
                    <a:path w="16" h="15">
                      <a:moveTo>
                        <a:pt x="14" y="0"/>
                      </a:moveTo>
                      <a:cubicBezTo>
                        <a:pt x="0" y="12"/>
                        <a:pt x="0" y="12"/>
                        <a:pt x="0" y="12"/>
                      </a:cubicBezTo>
                      <a:cubicBezTo>
                        <a:pt x="3" y="15"/>
                        <a:pt x="3" y="15"/>
                        <a:pt x="3" y="15"/>
                      </a:cubicBezTo>
                      <a:cubicBezTo>
                        <a:pt x="16" y="3"/>
                        <a:pt x="16" y="3"/>
                        <a:pt x="16" y="3"/>
                      </a:cubicBezTo>
                      <a:cubicBezTo>
                        <a:pt x="15" y="2"/>
                        <a:pt x="14" y="1"/>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14"/>
                <p:cNvSpPr>
                  <a:spLocks/>
                </p:cNvSpPr>
                <p:nvPr/>
              </p:nvSpPr>
              <p:spPr bwMode="gray">
                <a:xfrm>
                  <a:off x="5576888" y="5834063"/>
                  <a:ext cx="52388" cy="22225"/>
                </a:xfrm>
                <a:custGeom>
                  <a:avLst/>
                  <a:gdLst>
                    <a:gd name="T0" fmla="*/ 14 w 14"/>
                    <a:gd name="T1" fmla="*/ 2 h 6"/>
                    <a:gd name="T2" fmla="*/ 0 w 14"/>
                    <a:gd name="T3" fmla="*/ 0 h 6"/>
                    <a:gd name="T4" fmla="*/ 0 w 14"/>
                    <a:gd name="T5" fmla="*/ 0 h 6"/>
                    <a:gd name="T6" fmla="*/ 0 w 14"/>
                    <a:gd name="T7" fmla="*/ 4 h 6"/>
                    <a:gd name="T8" fmla="*/ 14 w 14"/>
                    <a:gd name="T9" fmla="*/ 6 h 6"/>
                    <a:gd name="T10" fmla="*/ 14 w 14"/>
                    <a:gd name="T11" fmla="*/ 6 h 6"/>
                    <a:gd name="T12" fmla="*/ 14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4" y="2"/>
                      </a:moveTo>
                      <a:cubicBezTo>
                        <a:pt x="0" y="0"/>
                        <a:pt x="0" y="0"/>
                        <a:pt x="0" y="0"/>
                      </a:cubicBezTo>
                      <a:cubicBezTo>
                        <a:pt x="0" y="0"/>
                        <a:pt x="0" y="0"/>
                        <a:pt x="0" y="0"/>
                      </a:cubicBezTo>
                      <a:cubicBezTo>
                        <a:pt x="0" y="2"/>
                        <a:pt x="0" y="3"/>
                        <a:pt x="0" y="4"/>
                      </a:cubicBezTo>
                      <a:cubicBezTo>
                        <a:pt x="14" y="6"/>
                        <a:pt x="14" y="6"/>
                        <a:pt x="14" y="6"/>
                      </a:cubicBezTo>
                      <a:cubicBezTo>
                        <a:pt x="14" y="6"/>
                        <a:pt x="14" y="6"/>
                        <a:pt x="14" y="6"/>
                      </a:cubicBezTo>
                      <a:cubicBezTo>
                        <a:pt x="14" y="5"/>
                        <a:pt x="14"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15"/>
                <p:cNvSpPr>
                  <a:spLocks/>
                </p:cNvSpPr>
                <p:nvPr/>
              </p:nvSpPr>
              <p:spPr bwMode="gray">
                <a:xfrm>
                  <a:off x="5483226" y="6035675"/>
                  <a:ext cx="239713" cy="247650"/>
                </a:xfrm>
                <a:custGeom>
                  <a:avLst/>
                  <a:gdLst>
                    <a:gd name="T0" fmla="*/ 64 w 64"/>
                    <a:gd name="T1" fmla="*/ 60 h 66"/>
                    <a:gd name="T2" fmla="*/ 37 w 64"/>
                    <a:gd name="T3" fmla="*/ 33 h 66"/>
                    <a:gd name="T4" fmla="*/ 37 w 64"/>
                    <a:gd name="T5" fmla="*/ 32 h 66"/>
                    <a:gd name="T6" fmla="*/ 37 w 64"/>
                    <a:gd name="T7" fmla="*/ 0 h 66"/>
                    <a:gd name="T8" fmla="*/ 28 w 64"/>
                    <a:gd name="T9" fmla="*/ 0 h 66"/>
                    <a:gd name="T10" fmla="*/ 28 w 64"/>
                    <a:gd name="T11" fmla="*/ 32 h 66"/>
                    <a:gd name="T12" fmla="*/ 27 w 64"/>
                    <a:gd name="T13" fmla="*/ 33 h 66"/>
                    <a:gd name="T14" fmla="*/ 0 w 64"/>
                    <a:gd name="T15" fmla="*/ 60 h 66"/>
                    <a:gd name="T16" fmla="*/ 7 w 64"/>
                    <a:gd name="T17" fmla="*/ 60 h 66"/>
                    <a:gd name="T18" fmla="*/ 26 w 64"/>
                    <a:gd name="T19" fmla="*/ 41 h 66"/>
                    <a:gd name="T20" fmla="*/ 28 w 64"/>
                    <a:gd name="T21" fmla="*/ 40 h 66"/>
                    <a:gd name="T22" fmla="*/ 29 w 64"/>
                    <a:gd name="T23" fmla="*/ 41 h 66"/>
                    <a:gd name="T24" fmla="*/ 30 w 64"/>
                    <a:gd name="T25" fmla="*/ 42 h 66"/>
                    <a:gd name="T26" fmla="*/ 30 w 64"/>
                    <a:gd name="T27" fmla="*/ 66 h 66"/>
                    <a:gd name="T28" fmla="*/ 35 w 64"/>
                    <a:gd name="T29" fmla="*/ 66 h 66"/>
                    <a:gd name="T30" fmla="*/ 35 w 64"/>
                    <a:gd name="T31" fmla="*/ 42 h 66"/>
                    <a:gd name="T32" fmla="*/ 36 w 64"/>
                    <a:gd name="T33" fmla="*/ 41 h 66"/>
                    <a:gd name="T34" fmla="*/ 37 w 64"/>
                    <a:gd name="T35" fmla="*/ 40 h 66"/>
                    <a:gd name="T36" fmla="*/ 38 w 64"/>
                    <a:gd name="T37" fmla="*/ 41 h 66"/>
                    <a:gd name="T38" fmla="*/ 57 w 64"/>
                    <a:gd name="T39" fmla="*/ 60 h 66"/>
                    <a:gd name="T40" fmla="*/ 64 w 64"/>
                    <a:gd name="T4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66">
                      <a:moveTo>
                        <a:pt x="64" y="60"/>
                      </a:moveTo>
                      <a:cubicBezTo>
                        <a:pt x="37" y="33"/>
                        <a:pt x="37" y="33"/>
                        <a:pt x="37" y="33"/>
                      </a:cubicBezTo>
                      <a:cubicBezTo>
                        <a:pt x="37" y="33"/>
                        <a:pt x="37" y="32"/>
                        <a:pt x="37" y="32"/>
                      </a:cubicBezTo>
                      <a:cubicBezTo>
                        <a:pt x="37" y="0"/>
                        <a:pt x="37" y="0"/>
                        <a:pt x="37" y="0"/>
                      </a:cubicBezTo>
                      <a:cubicBezTo>
                        <a:pt x="28" y="0"/>
                        <a:pt x="28" y="0"/>
                        <a:pt x="28" y="0"/>
                      </a:cubicBezTo>
                      <a:cubicBezTo>
                        <a:pt x="28" y="32"/>
                        <a:pt x="28" y="32"/>
                        <a:pt x="28" y="32"/>
                      </a:cubicBezTo>
                      <a:cubicBezTo>
                        <a:pt x="28" y="32"/>
                        <a:pt x="28" y="33"/>
                        <a:pt x="27" y="33"/>
                      </a:cubicBezTo>
                      <a:cubicBezTo>
                        <a:pt x="0" y="60"/>
                        <a:pt x="0" y="60"/>
                        <a:pt x="0" y="60"/>
                      </a:cubicBezTo>
                      <a:cubicBezTo>
                        <a:pt x="7" y="60"/>
                        <a:pt x="7" y="60"/>
                        <a:pt x="7" y="60"/>
                      </a:cubicBezTo>
                      <a:cubicBezTo>
                        <a:pt x="26" y="41"/>
                        <a:pt x="26" y="41"/>
                        <a:pt x="26" y="41"/>
                      </a:cubicBezTo>
                      <a:cubicBezTo>
                        <a:pt x="27" y="41"/>
                        <a:pt x="27" y="40"/>
                        <a:pt x="28" y="40"/>
                      </a:cubicBezTo>
                      <a:cubicBezTo>
                        <a:pt x="28" y="40"/>
                        <a:pt x="28" y="40"/>
                        <a:pt x="29" y="41"/>
                      </a:cubicBezTo>
                      <a:cubicBezTo>
                        <a:pt x="29" y="41"/>
                        <a:pt x="30" y="42"/>
                        <a:pt x="30" y="42"/>
                      </a:cubicBezTo>
                      <a:cubicBezTo>
                        <a:pt x="30" y="66"/>
                        <a:pt x="30" y="66"/>
                        <a:pt x="30" y="66"/>
                      </a:cubicBezTo>
                      <a:cubicBezTo>
                        <a:pt x="35" y="66"/>
                        <a:pt x="35" y="66"/>
                        <a:pt x="35" y="66"/>
                      </a:cubicBezTo>
                      <a:cubicBezTo>
                        <a:pt x="35" y="42"/>
                        <a:pt x="35" y="42"/>
                        <a:pt x="35" y="42"/>
                      </a:cubicBezTo>
                      <a:cubicBezTo>
                        <a:pt x="35" y="42"/>
                        <a:pt x="35" y="41"/>
                        <a:pt x="36" y="41"/>
                      </a:cubicBezTo>
                      <a:cubicBezTo>
                        <a:pt x="36" y="40"/>
                        <a:pt x="36" y="40"/>
                        <a:pt x="37" y="40"/>
                      </a:cubicBezTo>
                      <a:cubicBezTo>
                        <a:pt x="37" y="40"/>
                        <a:pt x="38" y="41"/>
                        <a:pt x="38" y="41"/>
                      </a:cubicBezTo>
                      <a:cubicBezTo>
                        <a:pt x="57" y="60"/>
                        <a:pt x="57" y="60"/>
                        <a:pt x="57" y="60"/>
                      </a:cubicBezTo>
                      <a:lnTo>
                        <a:pt x="6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16"/>
                <p:cNvSpPr>
                  <a:spLocks/>
                </p:cNvSpPr>
                <p:nvPr/>
              </p:nvSpPr>
              <p:spPr bwMode="gray">
                <a:xfrm>
                  <a:off x="5362576" y="5638800"/>
                  <a:ext cx="481013" cy="60325"/>
                </a:xfrm>
                <a:custGeom>
                  <a:avLst/>
                  <a:gdLst>
                    <a:gd name="T0" fmla="*/ 121 w 128"/>
                    <a:gd name="T1" fmla="*/ 0 h 16"/>
                    <a:gd name="T2" fmla="*/ 8 w 128"/>
                    <a:gd name="T3" fmla="*/ 0 h 16"/>
                    <a:gd name="T4" fmla="*/ 0 w 128"/>
                    <a:gd name="T5" fmla="*/ 7 h 16"/>
                    <a:gd name="T6" fmla="*/ 0 w 128"/>
                    <a:gd name="T7" fmla="*/ 16 h 16"/>
                    <a:gd name="T8" fmla="*/ 128 w 128"/>
                    <a:gd name="T9" fmla="*/ 16 h 16"/>
                    <a:gd name="T10" fmla="*/ 128 w 128"/>
                    <a:gd name="T11" fmla="*/ 7 h 16"/>
                    <a:gd name="T12" fmla="*/ 121 w 12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8" h="16">
                      <a:moveTo>
                        <a:pt x="121" y="0"/>
                      </a:moveTo>
                      <a:cubicBezTo>
                        <a:pt x="8" y="0"/>
                        <a:pt x="8" y="0"/>
                        <a:pt x="8" y="0"/>
                      </a:cubicBezTo>
                      <a:cubicBezTo>
                        <a:pt x="4" y="0"/>
                        <a:pt x="0" y="3"/>
                        <a:pt x="0" y="7"/>
                      </a:cubicBezTo>
                      <a:cubicBezTo>
                        <a:pt x="0" y="16"/>
                        <a:pt x="0" y="16"/>
                        <a:pt x="0" y="16"/>
                      </a:cubicBezTo>
                      <a:cubicBezTo>
                        <a:pt x="128" y="16"/>
                        <a:pt x="128" y="16"/>
                        <a:pt x="128" y="16"/>
                      </a:cubicBezTo>
                      <a:cubicBezTo>
                        <a:pt x="128" y="7"/>
                        <a:pt x="128" y="7"/>
                        <a:pt x="128" y="7"/>
                      </a:cubicBezTo>
                      <a:cubicBezTo>
                        <a:pt x="128" y="3"/>
                        <a:pt x="125" y="0"/>
                        <a:pt x="1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7"/>
                <p:cNvSpPr>
                  <a:spLocks/>
                </p:cNvSpPr>
                <p:nvPr/>
              </p:nvSpPr>
              <p:spPr bwMode="gray">
                <a:xfrm>
                  <a:off x="5373688" y="5653088"/>
                  <a:ext cx="458788" cy="354013"/>
                </a:xfrm>
                <a:custGeom>
                  <a:avLst/>
                  <a:gdLst>
                    <a:gd name="T0" fmla="*/ 112 w 122"/>
                    <a:gd name="T1" fmla="*/ 0 h 94"/>
                    <a:gd name="T2" fmla="*/ 11 w 122"/>
                    <a:gd name="T3" fmla="*/ 0 h 94"/>
                    <a:gd name="T4" fmla="*/ 0 w 122"/>
                    <a:gd name="T5" fmla="*/ 11 h 94"/>
                    <a:gd name="T6" fmla="*/ 0 w 122"/>
                    <a:gd name="T7" fmla="*/ 48 h 94"/>
                    <a:gd name="T8" fmla="*/ 7 w 122"/>
                    <a:gd name="T9" fmla="*/ 43 h 94"/>
                    <a:gd name="T10" fmla="*/ 7 w 122"/>
                    <a:gd name="T11" fmla="*/ 11 h 94"/>
                    <a:gd name="T12" fmla="*/ 11 w 122"/>
                    <a:gd name="T13" fmla="*/ 7 h 94"/>
                    <a:gd name="T14" fmla="*/ 112 w 122"/>
                    <a:gd name="T15" fmla="*/ 7 h 94"/>
                    <a:gd name="T16" fmla="*/ 116 w 122"/>
                    <a:gd name="T17" fmla="*/ 11 h 94"/>
                    <a:gd name="T18" fmla="*/ 116 w 122"/>
                    <a:gd name="T19" fmla="*/ 83 h 94"/>
                    <a:gd name="T20" fmla="*/ 112 w 122"/>
                    <a:gd name="T21" fmla="*/ 87 h 94"/>
                    <a:gd name="T22" fmla="*/ 11 w 122"/>
                    <a:gd name="T23" fmla="*/ 87 h 94"/>
                    <a:gd name="T24" fmla="*/ 7 w 122"/>
                    <a:gd name="T25" fmla="*/ 83 h 94"/>
                    <a:gd name="T26" fmla="*/ 7 w 122"/>
                    <a:gd name="T27" fmla="*/ 66 h 94"/>
                    <a:gd name="T28" fmla="*/ 0 w 122"/>
                    <a:gd name="T29" fmla="*/ 70 h 94"/>
                    <a:gd name="T30" fmla="*/ 0 w 122"/>
                    <a:gd name="T31" fmla="*/ 83 h 94"/>
                    <a:gd name="T32" fmla="*/ 11 w 122"/>
                    <a:gd name="T33" fmla="*/ 94 h 94"/>
                    <a:gd name="T34" fmla="*/ 112 w 122"/>
                    <a:gd name="T35" fmla="*/ 94 h 94"/>
                    <a:gd name="T36" fmla="*/ 122 w 122"/>
                    <a:gd name="T37" fmla="*/ 83 h 94"/>
                    <a:gd name="T38" fmla="*/ 122 w 122"/>
                    <a:gd name="T39" fmla="*/ 11 h 94"/>
                    <a:gd name="T40" fmla="*/ 112 w 122"/>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94">
                      <a:moveTo>
                        <a:pt x="112" y="0"/>
                      </a:moveTo>
                      <a:cubicBezTo>
                        <a:pt x="11" y="0"/>
                        <a:pt x="11" y="0"/>
                        <a:pt x="11" y="0"/>
                      </a:cubicBezTo>
                      <a:cubicBezTo>
                        <a:pt x="5" y="0"/>
                        <a:pt x="0" y="5"/>
                        <a:pt x="0" y="11"/>
                      </a:cubicBezTo>
                      <a:cubicBezTo>
                        <a:pt x="0" y="48"/>
                        <a:pt x="0" y="48"/>
                        <a:pt x="0" y="48"/>
                      </a:cubicBezTo>
                      <a:cubicBezTo>
                        <a:pt x="7" y="43"/>
                        <a:pt x="7" y="43"/>
                        <a:pt x="7" y="43"/>
                      </a:cubicBezTo>
                      <a:cubicBezTo>
                        <a:pt x="7" y="11"/>
                        <a:pt x="7" y="11"/>
                        <a:pt x="7" y="11"/>
                      </a:cubicBezTo>
                      <a:cubicBezTo>
                        <a:pt x="7" y="9"/>
                        <a:pt x="9" y="7"/>
                        <a:pt x="11" y="7"/>
                      </a:cubicBezTo>
                      <a:cubicBezTo>
                        <a:pt x="112" y="7"/>
                        <a:pt x="112" y="7"/>
                        <a:pt x="112" y="7"/>
                      </a:cubicBezTo>
                      <a:cubicBezTo>
                        <a:pt x="114" y="7"/>
                        <a:pt x="116" y="9"/>
                        <a:pt x="116" y="11"/>
                      </a:cubicBezTo>
                      <a:cubicBezTo>
                        <a:pt x="116" y="83"/>
                        <a:pt x="116" y="83"/>
                        <a:pt x="116" y="83"/>
                      </a:cubicBezTo>
                      <a:cubicBezTo>
                        <a:pt x="116" y="85"/>
                        <a:pt x="114" y="87"/>
                        <a:pt x="112" y="87"/>
                      </a:cubicBezTo>
                      <a:cubicBezTo>
                        <a:pt x="11" y="87"/>
                        <a:pt x="11" y="87"/>
                        <a:pt x="11" y="87"/>
                      </a:cubicBezTo>
                      <a:cubicBezTo>
                        <a:pt x="9" y="87"/>
                        <a:pt x="7" y="85"/>
                        <a:pt x="7" y="83"/>
                      </a:cubicBezTo>
                      <a:cubicBezTo>
                        <a:pt x="7" y="66"/>
                        <a:pt x="7" y="66"/>
                        <a:pt x="7" y="66"/>
                      </a:cubicBezTo>
                      <a:cubicBezTo>
                        <a:pt x="0" y="70"/>
                        <a:pt x="0" y="70"/>
                        <a:pt x="0" y="70"/>
                      </a:cubicBezTo>
                      <a:cubicBezTo>
                        <a:pt x="0" y="83"/>
                        <a:pt x="0" y="83"/>
                        <a:pt x="0" y="83"/>
                      </a:cubicBezTo>
                      <a:cubicBezTo>
                        <a:pt x="0" y="89"/>
                        <a:pt x="5" y="94"/>
                        <a:pt x="11" y="94"/>
                      </a:cubicBezTo>
                      <a:cubicBezTo>
                        <a:pt x="112" y="94"/>
                        <a:pt x="112" y="94"/>
                        <a:pt x="112" y="94"/>
                      </a:cubicBezTo>
                      <a:cubicBezTo>
                        <a:pt x="118" y="94"/>
                        <a:pt x="122" y="89"/>
                        <a:pt x="122" y="83"/>
                      </a:cubicBezTo>
                      <a:cubicBezTo>
                        <a:pt x="122" y="11"/>
                        <a:pt x="122" y="11"/>
                        <a:pt x="122" y="11"/>
                      </a:cubicBezTo>
                      <a:cubicBezTo>
                        <a:pt x="122" y="5"/>
                        <a:pt x="118" y="0"/>
                        <a:pt x="1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21" name="Group 20"/>
            <p:cNvGrpSpPr/>
            <p:nvPr/>
          </p:nvGrpSpPr>
          <p:grpSpPr>
            <a:xfrm>
              <a:off x="7144184" y="3015372"/>
              <a:ext cx="868428" cy="810623"/>
              <a:chOff x="5026164" y="3824582"/>
              <a:chExt cx="868428" cy="810623"/>
            </a:xfrm>
          </p:grpSpPr>
          <p:sp>
            <p:nvSpPr>
              <p:cNvPr id="34" name="Oval 78"/>
              <p:cNvSpPr/>
              <p:nvPr/>
            </p:nvSpPr>
            <p:spPr>
              <a:xfrm>
                <a:off x="5026164" y="3824582"/>
                <a:ext cx="868428" cy="810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35" name="Gruppieren 202"/>
              <p:cNvGrpSpPr>
                <a:grpSpLocks noChangeAspect="1"/>
              </p:cNvGrpSpPr>
              <p:nvPr/>
            </p:nvGrpSpPr>
            <p:grpSpPr bwMode="gray">
              <a:xfrm>
                <a:off x="5133461" y="4017413"/>
                <a:ext cx="685459" cy="485520"/>
                <a:chOff x="7099284" y="4598285"/>
                <a:chExt cx="551364" cy="418388"/>
              </a:xfrm>
              <a:solidFill>
                <a:schemeClr val="bg1"/>
              </a:solidFill>
            </p:grpSpPr>
            <p:grpSp>
              <p:nvGrpSpPr>
                <p:cNvPr id="36" name="Gruppieren 203"/>
                <p:cNvGrpSpPr/>
                <p:nvPr/>
              </p:nvGrpSpPr>
              <p:grpSpPr bwMode="gray">
                <a:xfrm>
                  <a:off x="7099284" y="4598285"/>
                  <a:ext cx="551364" cy="413524"/>
                  <a:chOff x="7099284" y="4598285"/>
                  <a:chExt cx="551364" cy="413524"/>
                </a:xfrm>
                <a:grpFill/>
              </p:grpSpPr>
              <p:sp>
                <p:nvSpPr>
                  <p:cNvPr id="38" name="Freeform 31"/>
                  <p:cNvSpPr>
                    <a:spLocks/>
                  </p:cNvSpPr>
                  <p:nvPr/>
                </p:nvSpPr>
                <p:spPr bwMode="gray">
                  <a:xfrm>
                    <a:off x="7099284" y="4598285"/>
                    <a:ext cx="447578" cy="413524"/>
                  </a:xfrm>
                  <a:custGeom>
                    <a:avLst/>
                    <a:gdLst>
                      <a:gd name="T0" fmla="*/ 24 w 369"/>
                      <a:gd name="T1" fmla="*/ 201 h 341"/>
                      <a:gd name="T2" fmla="*/ 3 w 369"/>
                      <a:gd name="T3" fmla="*/ 193 h 341"/>
                      <a:gd name="T4" fmla="*/ 0 w 369"/>
                      <a:gd name="T5" fmla="*/ 188 h 341"/>
                      <a:gd name="T6" fmla="*/ 0 w 369"/>
                      <a:gd name="T7" fmla="*/ 29 h 341"/>
                      <a:gd name="T8" fmla="*/ 42 w 369"/>
                      <a:gd name="T9" fmla="*/ 44 h 341"/>
                      <a:gd name="T10" fmla="*/ 94 w 369"/>
                      <a:gd name="T11" fmla="*/ 39 h 341"/>
                      <a:gd name="T12" fmla="*/ 157 w 369"/>
                      <a:gd name="T13" fmla="*/ 8 h 341"/>
                      <a:gd name="T14" fmla="*/ 212 w 369"/>
                      <a:gd name="T15" fmla="*/ 21 h 341"/>
                      <a:gd name="T16" fmla="*/ 180 w 369"/>
                      <a:gd name="T17" fmla="*/ 40 h 341"/>
                      <a:gd name="T18" fmla="*/ 147 w 369"/>
                      <a:gd name="T19" fmla="*/ 62 h 341"/>
                      <a:gd name="T20" fmla="*/ 133 w 369"/>
                      <a:gd name="T21" fmla="*/ 111 h 341"/>
                      <a:gd name="T22" fmla="*/ 171 w 369"/>
                      <a:gd name="T23" fmla="*/ 143 h 341"/>
                      <a:gd name="T24" fmla="*/ 196 w 369"/>
                      <a:gd name="T25" fmla="*/ 138 h 341"/>
                      <a:gd name="T26" fmla="*/ 238 w 369"/>
                      <a:gd name="T27" fmla="*/ 119 h 341"/>
                      <a:gd name="T28" fmla="*/ 276 w 369"/>
                      <a:gd name="T29" fmla="*/ 125 h 341"/>
                      <a:gd name="T30" fmla="*/ 358 w 369"/>
                      <a:gd name="T31" fmla="*/ 211 h 341"/>
                      <a:gd name="T32" fmla="*/ 358 w 369"/>
                      <a:gd name="T33" fmla="*/ 244 h 341"/>
                      <a:gd name="T34" fmla="*/ 332 w 369"/>
                      <a:gd name="T35" fmla="*/ 242 h 341"/>
                      <a:gd name="T36" fmla="*/ 306 w 369"/>
                      <a:gd name="T37" fmla="*/ 216 h 341"/>
                      <a:gd name="T38" fmla="*/ 298 w 369"/>
                      <a:gd name="T39" fmla="*/ 210 h 341"/>
                      <a:gd name="T40" fmla="*/ 297 w 369"/>
                      <a:gd name="T41" fmla="*/ 211 h 341"/>
                      <a:gd name="T42" fmla="*/ 302 w 369"/>
                      <a:gd name="T43" fmla="*/ 220 h 341"/>
                      <a:gd name="T44" fmla="*/ 324 w 369"/>
                      <a:gd name="T45" fmla="*/ 244 h 341"/>
                      <a:gd name="T46" fmla="*/ 332 w 369"/>
                      <a:gd name="T47" fmla="*/ 258 h 341"/>
                      <a:gd name="T48" fmla="*/ 323 w 369"/>
                      <a:gd name="T49" fmla="*/ 280 h 341"/>
                      <a:gd name="T50" fmla="*/ 297 w 369"/>
                      <a:gd name="T51" fmla="*/ 276 h 341"/>
                      <a:gd name="T52" fmla="*/ 272 w 369"/>
                      <a:gd name="T53" fmla="*/ 250 h 341"/>
                      <a:gd name="T54" fmla="*/ 259 w 369"/>
                      <a:gd name="T55" fmla="*/ 238 h 341"/>
                      <a:gd name="T56" fmla="*/ 257 w 369"/>
                      <a:gd name="T57" fmla="*/ 240 h 341"/>
                      <a:gd name="T58" fmla="*/ 264 w 369"/>
                      <a:gd name="T59" fmla="*/ 249 h 341"/>
                      <a:gd name="T60" fmla="*/ 289 w 369"/>
                      <a:gd name="T61" fmla="*/ 278 h 341"/>
                      <a:gd name="T62" fmla="*/ 290 w 369"/>
                      <a:gd name="T63" fmla="*/ 302 h 341"/>
                      <a:gd name="T64" fmla="*/ 269 w 369"/>
                      <a:gd name="T65" fmla="*/ 310 h 341"/>
                      <a:gd name="T66" fmla="*/ 258 w 369"/>
                      <a:gd name="T67" fmla="*/ 303 h 341"/>
                      <a:gd name="T68" fmla="*/ 232 w 369"/>
                      <a:gd name="T69" fmla="*/ 276 h 341"/>
                      <a:gd name="T70" fmla="*/ 223 w 369"/>
                      <a:gd name="T71" fmla="*/ 268 h 341"/>
                      <a:gd name="T72" fmla="*/ 221 w 369"/>
                      <a:gd name="T73" fmla="*/ 270 h 341"/>
                      <a:gd name="T74" fmla="*/ 225 w 369"/>
                      <a:gd name="T75" fmla="*/ 277 h 341"/>
                      <a:gd name="T76" fmla="*/ 246 w 369"/>
                      <a:gd name="T77" fmla="*/ 300 h 341"/>
                      <a:gd name="T78" fmla="*/ 252 w 369"/>
                      <a:gd name="T79" fmla="*/ 323 h 341"/>
                      <a:gd name="T80" fmla="*/ 222 w 369"/>
                      <a:gd name="T81" fmla="*/ 332 h 341"/>
                      <a:gd name="T82" fmla="*/ 208 w 369"/>
                      <a:gd name="T83" fmla="*/ 309 h 341"/>
                      <a:gd name="T84" fmla="*/ 183 w 369"/>
                      <a:gd name="T85" fmla="*/ 268 h 341"/>
                      <a:gd name="T86" fmla="*/ 174 w 369"/>
                      <a:gd name="T87" fmla="*/ 259 h 341"/>
                      <a:gd name="T88" fmla="*/ 152 w 369"/>
                      <a:gd name="T89" fmla="*/ 234 h 341"/>
                      <a:gd name="T90" fmla="*/ 144 w 369"/>
                      <a:gd name="T91" fmla="*/ 226 h 341"/>
                      <a:gd name="T92" fmla="*/ 122 w 369"/>
                      <a:gd name="T93" fmla="*/ 202 h 341"/>
                      <a:gd name="T94" fmla="*/ 115 w 369"/>
                      <a:gd name="T95" fmla="*/ 195 h 341"/>
                      <a:gd name="T96" fmla="*/ 74 w 369"/>
                      <a:gd name="T97" fmla="*/ 166 h 341"/>
                      <a:gd name="T98" fmla="*/ 28 w 369"/>
                      <a:gd name="T99" fmla="*/ 194 h 341"/>
                      <a:gd name="T100" fmla="*/ 24 w 369"/>
                      <a:gd name="T101" fmla="*/ 20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41">
                        <a:moveTo>
                          <a:pt x="24" y="201"/>
                        </a:moveTo>
                        <a:cubicBezTo>
                          <a:pt x="17" y="199"/>
                          <a:pt x="10" y="196"/>
                          <a:pt x="3" y="193"/>
                        </a:cubicBezTo>
                        <a:cubicBezTo>
                          <a:pt x="2" y="193"/>
                          <a:pt x="0" y="190"/>
                          <a:pt x="0" y="188"/>
                        </a:cubicBezTo>
                        <a:cubicBezTo>
                          <a:pt x="0" y="136"/>
                          <a:pt x="0" y="83"/>
                          <a:pt x="0" y="29"/>
                        </a:cubicBezTo>
                        <a:cubicBezTo>
                          <a:pt x="14" y="34"/>
                          <a:pt x="28" y="39"/>
                          <a:pt x="42" y="44"/>
                        </a:cubicBezTo>
                        <a:cubicBezTo>
                          <a:pt x="60" y="52"/>
                          <a:pt x="77" y="50"/>
                          <a:pt x="94" y="39"/>
                        </a:cubicBezTo>
                        <a:cubicBezTo>
                          <a:pt x="114" y="27"/>
                          <a:pt x="135" y="16"/>
                          <a:pt x="157" y="8"/>
                        </a:cubicBezTo>
                        <a:cubicBezTo>
                          <a:pt x="177" y="0"/>
                          <a:pt x="195" y="6"/>
                          <a:pt x="212" y="21"/>
                        </a:cubicBezTo>
                        <a:cubicBezTo>
                          <a:pt x="201" y="28"/>
                          <a:pt x="190" y="34"/>
                          <a:pt x="180" y="40"/>
                        </a:cubicBezTo>
                        <a:cubicBezTo>
                          <a:pt x="169" y="47"/>
                          <a:pt x="157" y="54"/>
                          <a:pt x="147" y="62"/>
                        </a:cubicBezTo>
                        <a:cubicBezTo>
                          <a:pt x="132" y="75"/>
                          <a:pt x="128" y="92"/>
                          <a:pt x="133" y="111"/>
                        </a:cubicBezTo>
                        <a:cubicBezTo>
                          <a:pt x="138" y="130"/>
                          <a:pt x="151" y="142"/>
                          <a:pt x="171" y="143"/>
                        </a:cubicBezTo>
                        <a:cubicBezTo>
                          <a:pt x="179" y="144"/>
                          <a:pt x="188" y="141"/>
                          <a:pt x="196" y="138"/>
                        </a:cubicBezTo>
                        <a:cubicBezTo>
                          <a:pt x="210" y="132"/>
                          <a:pt x="224" y="125"/>
                          <a:pt x="238" y="119"/>
                        </a:cubicBezTo>
                        <a:cubicBezTo>
                          <a:pt x="254" y="111"/>
                          <a:pt x="264" y="113"/>
                          <a:pt x="276" y="125"/>
                        </a:cubicBezTo>
                        <a:cubicBezTo>
                          <a:pt x="304" y="154"/>
                          <a:pt x="331" y="182"/>
                          <a:pt x="358" y="211"/>
                        </a:cubicBezTo>
                        <a:cubicBezTo>
                          <a:pt x="369" y="222"/>
                          <a:pt x="369" y="236"/>
                          <a:pt x="358" y="244"/>
                        </a:cubicBezTo>
                        <a:cubicBezTo>
                          <a:pt x="350" y="250"/>
                          <a:pt x="341" y="250"/>
                          <a:pt x="332" y="242"/>
                        </a:cubicBezTo>
                        <a:cubicBezTo>
                          <a:pt x="323" y="233"/>
                          <a:pt x="315" y="224"/>
                          <a:pt x="306" y="216"/>
                        </a:cubicBezTo>
                        <a:cubicBezTo>
                          <a:pt x="304" y="214"/>
                          <a:pt x="301" y="212"/>
                          <a:pt x="298" y="210"/>
                        </a:cubicBezTo>
                        <a:cubicBezTo>
                          <a:pt x="298" y="210"/>
                          <a:pt x="297" y="211"/>
                          <a:pt x="297" y="211"/>
                        </a:cubicBezTo>
                        <a:cubicBezTo>
                          <a:pt x="298" y="214"/>
                          <a:pt x="300" y="217"/>
                          <a:pt x="302" y="220"/>
                        </a:cubicBezTo>
                        <a:cubicBezTo>
                          <a:pt x="309" y="228"/>
                          <a:pt x="317" y="236"/>
                          <a:pt x="324" y="244"/>
                        </a:cubicBezTo>
                        <a:cubicBezTo>
                          <a:pt x="327" y="248"/>
                          <a:pt x="330" y="253"/>
                          <a:pt x="332" y="258"/>
                        </a:cubicBezTo>
                        <a:cubicBezTo>
                          <a:pt x="334" y="266"/>
                          <a:pt x="330" y="275"/>
                          <a:pt x="323" y="280"/>
                        </a:cubicBezTo>
                        <a:cubicBezTo>
                          <a:pt x="315" y="285"/>
                          <a:pt x="305" y="283"/>
                          <a:pt x="297" y="276"/>
                        </a:cubicBezTo>
                        <a:cubicBezTo>
                          <a:pt x="289" y="267"/>
                          <a:pt x="281" y="258"/>
                          <a:pt x="272" y="250"/>
                        </a:cubicBezTo>
                        <a:cubicBezTo>
                          <a:pt x="268" y="246"/>
                          <a:pt x="264" y="242"/>
                          <a:pt x="259" y="238"/>
                        </a:cubicBezTo>
                        <a:cubicBezTo>
                          <a:pt x="259" y="238"/>
                          <a:pt x="258" y="239"/>
                          <a:pt x="257" y="240"/>
                        </a:cubicBezTo>
                        <a:cubicBezTo>
                          <a:pt x="259" y="243"/>
                          <a:pt x="261" y="246"/>
                          <a:pt x="264" y="249"/>
                        </a:cubicBezTo>
                        <a:cubicBezTo>
                          <a:pt x="272" y="259"/>
                          <a:pt x="281" y="268"/>
                          <a:pt x="289" y="278"/>
                        </a:cubicBezTo>
                        <a:cubicBezTo>
                          <a:pt x="295" y="286"/>
                          <a:pt x="295" y="295"/>
                          <a:pt x="290" y="302"/>
                        </a:cubicBezTo>
                        <a:cubicBezTo>
                          <a:pt x="284" y="310"/>
                          <a:pt x="277" y="312"/>
                          <a:pt x="269" y="310"/>
                        </a:cubicBezTo>
                        <a:cubicBezTo>
                          <a:pt x="265" y="309"/>
                          <a:pt x="261" y="306"/>
                          <a:pt x="258" y="303"/>
                        </a:cubicBezTo>
                        <a:cubicBezTo>
                          <a:pt x="249" y="294"/>
                          <a:pt x="241" y="285"/>
                          <a:pt x="232" y="276"/>
                        </a:cubicBezTo>
                        <a:cubicBezTo>
                          <a:pt x="229" y="273"/>
                          <a:pt x="226" y="271"/>
                          <a:pt x="223" y="268"/>
                        </a:cubicBezTo>
                        <a:cubicBezTo>
                          <a:pt x="222" y="269"/>
                          <a:pt x="221" y="269"/>
                          <a:pt x="221" y="270"/>
                        </a:cubicBezTo>
                        <a:cubicBezTo>
                          <a:pt x="222" y="272"/>
                          <a:pt x="223" y="275"/>
                          <a:pt x="225" y="277"/>
                        </a:cubicBezTo>
                        <a:cubicBezTo>
                          <a:pt x="232" y="285"/>
                          <a:pt x="239" y="292"/>
                          <a:pt x="246" y="300"/>
                        </a:cubicBezTo>
                        <a:cubicBezTo>
                          <a:pt x="252" y="306"/>
                          <a:pt x="254" y="314"/>
                          <a:pt x="252" y="323"/>
                        </a:cubicBezTo>
                        <a:cubicBezTo>
                          <a:pt x="248" y="336"/>
                          <a:pt x="232" y="341"/>
                          <a:pt x="222" y="332"/>
                        </a:cubicBezTo>
                        <a:cubicBezTo>
                          <a:pt x="214" y="327"/>
                          <a:pt x="208" y="320"/>
                          <a:pt x="208" y="309"/>
                        </a:cubicBezTo>
                        <a:cubicBezTo>
                          <a:pt x="209" y="290"/>
                          <a:pt x="199" y="277"/>
                          <a:pt x="183" y="268"/>
                        </a:cubicBezTo>
                        <a:cubicBezTo>
                          <a:pt x="179" y="266"/>
                          <a:pt x="176" y="262"/>
                          <a:pt x="174" y="259"/>
                        </a:cubicBezTo>
                        <a:cubicBezTo>
                          <a:pt x="170" y="248"/>
                          <a:pt x="163" y="240"/>
                          <a:pt x="152" y="234"/>
                        </a:cubicBezTo>
                        <a:cubicBezTo>
                          <a:pt x="149" y="232"/>
                          <a:pt x="146" y="229"/>
                          <a:pt x="144" y="226"/>
                        </a:cubicBezTo>
                        <a:cubicBezTo>
                          <a:pt x="140" y="215"/>
                          <a:pt x="133" y="208"/>
                          <a:pt x="122" y="202"/>
                        </a:cubicBezTo>
                        <a:cubicBezTo>
                          <a:pt x="120" y="201"/>
                          <a:pt x="117" y="198"/>
                          <a:pt x="115" y="195"/>
                        </a:cubicBezTo>
                        <a:cubicBezTo>
                          <a:pt x="108" y="177"/>
                          <a:pt x="94" y="167"/>
                          <a:pt x="74" y="166"/>
                        </a:cubicBezTo>
                        <a:cubicBezTo>
                          <a:pt x="54" y="166"/>
                          <a:pt x="38" y="175"/>
                          <a:pt x="28" y="194"/>
                        </a:cubicBezTo>
                        <a:cubicBezTo>
                          <a:pt x="27" y="196"/>
                          <a:pt x="26" y="198"/>
                          <a:pt x="2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2"/>
                  <p:cNvSpPr>
                    <a:spLocks/>
                  </p:cNvSpPr>
                  <p:nvPr/>
                </p:nvSpPr>
                <p:spPr bwMode="gray">
                  <a:xfrm>
                    <a:off x="7276044" y="4598285"/>
                    <a:ext cx="374604" cy="240006"/>
                  </a:xfrm>
                  <a:custGeom>
                    <a:avLst/>
                    <a:gdLst>
                      <a:gd name="T0" fmla="*/ 310 w 310"/>
                      <a:gd name="T1" fmla="*/ 45 h 198"/>
                      <a:gd name="T2" fmla="*/ 310 w 310"/>
                      <a:gd name="T3" fmla="*/ 68 h 198"/>
                      <a:gd name="T4" fmla="*/ 310 w 310"/>
                      <a:gd name="T5" fmla="*/ 180 h 198"/>
                      <a:gd name="T6" fmla="*/ 302 w 310"/>
                      <a:gd name="T7" fmla="*/ 190 h 198"/>
                      <a:gd name="T8" fmla="*/ 263 w 310"/>
                      <a:gd name="T9" fmla="*/ 196 h 198"/>
                      <a:gd name="T10" fmla="*/ 232 w 310"/>
                      <a:gd name="T11" fmla="*/ 185 h 198"/>
                      <a:gd name="T12" fmla="*/ 144 w 310"/>
                      <a:gd name="T13" fmla="*/ 94 h 198"/>
                      <a:gd name="T14" fmla="*/ 104 w 310"/>
                      <a:gd name="T15" fmla="*/ 88 h 198"/>
                      <a:gd name="T16" fmla="*/ 45 w 310"/>
                      <a:gd name="T17" fmla="*/ 119 h 198"/>
                      <a:gd name="T18" fmla="*/ 8 w 310"/>
                      <a:gd name="T19" fmla="*/ 110 h 198"/>
                      <a:gd name="T20" fmla="*/ 20 w 310"/>
                      <a:gd name="T21" fmla="*/ 72 h 198"/>
                      <a:gd name="T22" fmla="*/ 123 w 310"/>
                      <a:gd name="T23" fmla="*/ 11 h 198"/>
                      <a:gd name="T24" fmla="*/ 171 w 310"/>
                      <a:gd name="T25" fmla="*/ 14 h 198"/>
                      <a:gd name="T26" fmla="*/ 214 w 310"/>
                      <a:gd name="T27" fmla="*/ 52 h 198"/>
                      <a:gd name="T28" fmla="*/ 244 w 310"/>
                      <a:gd name="T29" fmla="*/ 60 h 198"/>
                      <a:gd name="T30" fmla="*/ 310 w 310"/>
                      <a:gd name="T31"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98">
                        <a:moveTo>
                          <a:pt x="310" y="45"/>
                        </a:moveTo>
                        <a:cubicBezTo>
                          <a:pt x="310" y="53"/>
                          <a:pt x="310" y="60"/>
                          <a:pt x="310" y="68"/>
                        </a:cubicBezTo>
                        <a:cubicBezTo>
                          <a:pt x="310" y="105"/>
                          <a:pt x="310" y="142"/>
                          <a:pt x="310" y="180"/>
                        </a:cubicBezTo>
                        <a:cubicBezTo>
                          <a:pt x="310" y="186"/>
                          <a:pt x="309" y="189"/>
                          <a:pt x="302" y="190"/>
                        </a:cubicBezTo>
                        <a:cubicBezTo>
                          <a:pt x="289" y="191"/>
                          <a:pt x="276" y="194"/>
                          <a:pt x="263" y="196"/>
                        </a:cubicBezTo>
                        <a:cubicBezTo>
                          <a:pt x="251" y="198"/>
                          <a:pt x="241" y="194"/>
                          <a:pt x="232" y="185"/>
                        </a:cubicBezTo>
                        <a:cubicBezTo>
                          <a:pt x="203" y="154"/>
                          <a:pt x="173" y="124"/>
                          <a:pt x="144" y="94"/>
                        </a:cubicBezTo>
                        <a:cubicBezTo>
                          <a:pt x="131" y="81"/>
                          <a:pt x="121" y="79"/>
                          <a:pt x="104" y="88"/>
                        </a:cubicBezTo>
                        <a:cubicBezTo>
                          <a:pt x="84" y="98"/>
                          <a:pt x="65" y="109"/>
                          <a:pt x="45" y="119"/>
                        </a:cubicBezTo>
                        <a:cubicBezTo>
                          <a:pt x="30" y="127"/>
                          <a:pt x="15" y="124"/>
                          <a:pt x="8" y="110"/>
                        </a:cubicBezTo>
                        <a:cubicBezTo>
                          <a:pt x="0" y="96"/>
                          <a:pt x="5" y="81"/>
                          <a:pt x="20" y="72"/>
                        </a:cubicBezTo>
                        <a:cubicBezTo>
                          <a:pt x="54" y="52"/>
                          <a:pt x="89" y="32"/>
                          <a:pt x="123" y="11"/>
                        </a:cubicBezTo>
                        <a:cubicBezTo>
                          <a:pt x="140" y="1"/>
                          <a:pt x="155" y="0"/>
                          <a:pt x="171" y="14"/>
                        </a:cubicBezTo>
                        <a:cubicBezTo>
                          <a:pt x="185" y="27"/>
                          <a:pt x="200" y="39"/>
                          <a:pt x="214" y="52"/>
                        </a:cubicBezTo>
                        <a:cubicBezTo>
                          <a:pt x="223" y="60"/>
                          <a:pt x="232" y="63"/>
                          <a:pt x="244" y="60"/>
                        </a:cubicBezTo>
                        <a:cubicBezTo>
                          <a:pt x="265" y="55"/>
                          <a:pt x="287" y="50"/>
                          <a:pt x="31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7" name="Freeform 33"/>
                <p:cNvSpPr>
                  <a:spLocks/>
                </p:cNvSpPr>
                <p:nvPr/>
              </p:nvSpPr>
              <p:spPr bwMode="gray">
                <a:xfrm>
                  <a:off x="7146312" y="4820452"/>
                  <a:ext cx="183248" cy="196221"/>
                </a:xfrm>
                <a:custGeom>
                  <a:avLst/>
                  <a:gdLst>
                    <a:gd name="T0" fmla="*/ 36 w 152"/>
                    <a:gd name="T1" fmla="*/ 60 h 162"/>
                    <a:gd name="T2" fmla="*/ 25 w 152"/>
                    <a:gd name="T3" fmla="*/ 63 h 162"/>
                    <a:gd name="T4" fmla="*/ 1 w 152"/>
                    <a:gd name="T5" fmla="*/ 45 h 162"/>
                    <a:gd name="T6" fmla="*/ 24 w 152"/>
                    <a:gd name="T7" fmla="*/ 7 h 162"/>
                    <a:gd name="T8" fmla="*/ 59 w 152"/>
                    <a:gd name="T9" fmla="*/ 34 h 162"/>
                    <a:gd name="T10" fmla="*/ 82 w 152"/>
                    <a:gd name="T11" fmla="*/ 45 h 162"/>
                    <a:gd name="T12" fmla="*/ 91 w 152"/>
                    <a:gd name="T13" fmla="*/ 68 h 162"/>
                    <a:gd name="T14" fmla="*/ 117 w 152"/>
                    <a:gd name="T15" fmla="*/ 102 h 162"/>
                    <a:gd name="T16" fmla="*/ 119 w 152"/>
                    <a:gd name="T17" fmla="*/ 103 h 162"/>
                    <a:gd name="T18" fmla="*/ 147 w 152"/>
                    <a:gd name="T19" fmla="*/ 115 h 162"/>
                    <a:gd name="T20" fmla="*/ 142 w 152"/>
                    <a:gd name="T21" fmla="*/ 148 h 162"/>
                    <a:gd name="T22" fmla="*/ 115 w 152"/>
                    <a:gd name="T23" fmla="*/ 161 h 162"/>
                    <a:gd name="T24" fmla="*/ 93 w 152"/>
                    <a:gd name="T25" fmla="*/ 133 h 162"/>
                    <a:gd name="T26" fmla="*/ 96 w 152"/>
                    <a:gd name="T27" fmla="*/ 124 h 162"/>
                    <a:gd name="T28" fmla="*/ 66 w 152"/>
                    <a:gd name="T29" fmla="*/ 122 h 162"/>
                    <a:gd name="T30" fmla="*/ 65 w 152"/>
                    <a:gd name="T31" fmla="*/ 92 h 162"/>
                    <a:gd name="T32" fmla="*/ 36 w 152"/>
                    <a:gd name="T33" fmla="*/ 90 h 162"/>
                    <a:gd name="T34" fmla="*/ 36 w 152"/>
                    <a:gd name="T35"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62">
                      <a:moveTo>
                        <a:pt x="36" y="60"/>
                      </a:moveTo>
                      <a:cubicBezTo>
                        <a:pt x="31" y="61"/>
                        <a:pt x="28" y="62"/>
                        <a:pt x="25" y="63"/>
                      </a:cubicBezTo>
                      <a:cubicBezTo>
                        <a:pt x="12" y="65"/>
                        <a:pt x="2" y="58"/>
                        <a:pt x="1" y="45"/>
                      </a:cubicBezTo>
                      <a:cubicBezTo>
                        <a:pt x="0" y="31"/>
                        <a:pt x="11" y="13"/>
                        <a:pt x="24" y="7"/>
                      </a:cubicBezTo>
                      <a:cubicBezTo>
                        <a:pt x="39" y="0"/>
                        <a:pt x="62" y="9"/>
                        <a:pt x="59" y="34"/>
                      </a:cubicBezTo>
                      <a:cubicBezTo>
                        <a:pt x="67" y="38"/>
                        <a:pt x="76" y="39"/>
                        <a:pt x="82" y="45"/>
                      </a:cubicBezTo>
                      <a:cubicBezTo>
                        <a:pt x="87" y="50"/>
                        <a:pt x="88" y="60"/>
                        <a:pt x="91" y="68"/>
                      </a:cubicBezTo>
                      <a:cubicBezTo>
                        <a:pt x="113" y="71"/>
                        <a:pt x="121" y="80"/>
                        <a:pt x="117" y="102"/>
                      </a:cubicBezTo>
                      <a:cubicBezTo>
                        <a:pt x="118" y="103"/>
                        <a:pt x="118" y="103"/>
                        <a:pt x="119" y="103"/>
                      </a:cubicBezTo>
                      <a:cubicBezTo>
                        <a:pt x="132" y="102"/>
                        <a:pt x="141" y="106"/>
                        <a:pt x="147" y="115"/>
                      </a:cubicBezTo>
                      <a:cubicBezTo>
                        <a:pt x="152" y="125"/>
                        <a:pt x="150" y="139"/>
                        <a:pt x="142" y="148"/>
                      </a:cubicBezTo>
                      <a:cubicBezTo>
                        <a:pt x="135" y="156"/>
                        <a:pt x="125" y="160"/>
                        <a:pt x="115" y="161"/>
                      </a:cubicBezTo>
                      <a:cubicBezTo>
                        <a:pt x="97" y="162"/>
                        <a:pt x="87" y="149"/>
                        <a:pt x="93" y="133"/>
                      </a:cubicBezTo>
                      <a:cubicBezTo>
                        <a:pt x="94" y="130"/>
                        <a:pt x="95" y="127"/>
                        <a:pt x="96" y="124"/>
                      </a:cubicBezTo>
                      <a:cubicBezTo>
                        <a:pt x="85" y="125"/>
                        <a:pt x="75" y="131"/>
                        <a:pt x="66" y="122"/>
                      </a:cubicBezTo>
                      <a:cubicBezTo>
                        <a:pt x="57" y="113"/>
                        <a:pt x="62" y="103"/>
                        <a:pt x="65" y="92"/>
                      </a:cubicBezTo>
                      <a:cubicBezTo>
                        <a:pt x="55" y="94"/>
                        <a:pt x="45" y="99"/>
                        <a:pt x="36" y="90"/>
                      </a:cubicBezTo>
                      <a:cubicBezTo>
                        <a:pt x="28" y="80"/>
                        <a:pt x="32" y="71"/>
                        <a:pt x="3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
          <p:nvSpPr>
            <p:cNvPr id="28" name="TextBox 27"/>
            <p:cNvSpPr txBox="1"/>
            <p:nvPr/>
          </p:nvSpPr>
          <p:spPr>
            <a:xfrm>
              <a:off x="5213604" y="2486584"/>
              <a:ext cx="1400556" cy="338554"/>
            </a:xfrm>
            <a:prstGeom prst="rect">
              <a:avLst/>
            </a:prstGeom>
            <a:noFill/>
          </p:spPr>
          <p:txBody>
            <a:bodyPr wrap="square" rtlCol="0">
              <a:spAutoFit/>
            </a:bodyPr>
            <a:lstStyle/>
            <a:p>
              <a:pPr algn="ctr"/>
              <a:r>
                <a:rPr lang="en-US" sz="1600" b="1" dirty="0"/>
                <a:t>Leading</a:t>
              </a:r>
            </a:p>
          </p:txBody>
        </p:sp>
        <p:sp>
          <p:nvSpPr>
            <p:cNvPr id="29" name="TextBox 28"/>
            <p:cNvSpPr txBox="1"/>
            <p:nvPr/>
          </p:nvSpPr>
          <p:spPr>
            <a:xfrm>
              <a:off x="6874424" y="2486584"/>
              <a:ext cx="1400556" cy="338554"/>
            </a:xfrm>
            <a:prstGeom prst="rect">
              <a:avLst/>
            </a:prstGeom>
            <a:noFill/>
          </p:spPr>
          <p:txBody>
            <a:bodyPr wrap="square" rtlCol="0">
              <a:spAutoFit/>
            </a:bodyPr>
            <a:lstStyle/>
            <a:p>
              <a:pPr algn="ctr"/>
              <a:r>
                <a:rPr lang="en-US" sz="1600" b="1" dirty="0"/>
                <a:t>Measuring</a:t>
              </a:r>
            </a:p>
          </p:txBody>
        </p:sp>
        <p:sp>
          <p:nvSpPr>
            <p:cNvPr id="30" name="TextBox 29"/>
            <p:cNvSpPr txBox="1"/>
            <p:nvPr/>
          </p:nvSpPr>
          <p:spPr>
            <a:xfrm>
              <a:off x="5024287" y="3805425"/>
              <a:ext cx="1769993" cy="338554"/>
            </a:xfrm>
            <a:prstGeom prst="rect">
              <a:avLst/>
            </a:prstGeom>
            <a:noFill/>
          </p:spPr>
          <p:txBody>
            <a:bodyPr wrap="square" rtlCol="0">
              <a:spAutoFit/>
            </a:bodyPr>
            <a:lstStyle/>
            <a:p>
              <a:pPr algn="ctr"/>
              <a:r>
                <a:rPr lang="en-US" sz="1600" b="1" dirty="0"/>
                <a:t>Communicating</a:t>
              </a:r>
            </a:p>
          </p:txBody>
        </p:sp>
        <p:sp>
          <p:nvSpPr>
            <p:cNvPr id="31" name="TextBox 30"/>
            <p:cNvSpPr txBox="1"/>
            <p:nvPr/>
          </p:nvSpPr>
          <p:spPr>
            <a:xfrm>
              <a:off x="6904564" y="3828706"/>
              <a:ext cx="1400556" cy="338554"/>
            </a:xfrm>
            <a:prstGeom prst="rect">
              <a:avLst/>
            </a:prstGeom>
            <a:noFill/>
          </p:spPr>
          <p:txBody>
            <a:bodyPr wrap="square" rtlCol="0">
              <a:spAutoFit/>
            </a:bodyPr>
            <a:lstStyle/>
            <a:p>
              <a:pPr algn="ctr"/>
              <a:r>
                <a:rPr lang="en-US" sz="1600" b="1" dirty="0"/>
                <a:t>Involving</a:t>
              </a:r>
            </a:p>
          </p:txBody>
        </p:sp>
        <p:sp>
          <p:nvSpPr>
            <p:cNvPr id="32" name="TextBox 31"/>
            <p:cNvSpPr txBox="1"/>
            <p:nvPr/>
          </p:nvSpPr>
          <p:spPr>
            <a:xfrm>
              <a:off x="5209071" y="5169423"/>
              <a:ext cx="1400556" cy="338554"/>
            </a:xfrm>
            <a:prstGeom prst="rect">
              <a:avLst/>
            </a:prstGeom>
            <a:noFill/>
          </p:spPr>
          <p:txBody>
            <a:bodyPr wrap="square" rtlCol="0">
              <a:spAutoFit/>
            </a:bodyPr>
            <a:lstStyle/>
            <a:p>
              <a:pPr algn="ctr"/>
              <a:r>
                <a:rPr lang="en-US" sz="1600" b="1" dirty="0"/>
                <a:t>Learning</a:t>
              </a:r>
            </a:p>
          </p:txBody>
        </p:sp>
        <p:sp>
          <p:nvSpPr>
            <p:cNvPr id="33" name="TextBox 32"/>
            <p:cNvSpPr txBox="1"/>
            <p:nvPr/>
          </p:nvSpPr>
          <p:spPr>
            <a:xfrm>
              <a:off x="6869891" y="5169423"/>
              <a:ext cx="1400556" cy="338554"/>
            </a:xfrm>
            <a:prstGeom prst="rect">
              <a:avLst/>
            </a:prstGeom>
            <a:noFill/>
          </p:spPr>
          <p:txBody>
            <a:bodyPr wrap="square" rtlCol="0">
              <a:spAutoFit/>
            </a:bodyPr>
            <a:lstStyle/>
            <a:p>
              <a:pPr algn="ctr"/>
              <a:r>
                <a:rPr lang="en-US" sz="1600" b="1" dirty="0"/>
                <a:t>Sustaining</a:t>
              </a:r>
            </a:p>
          </p:txBody>
        </p:sp>
      </p:grpSp>
    </p:spTree>
    <p:extLst>
      <p:ext uri="{BB962C8B-B14F-4D97-AF65-F5344CB8AC3E}">
        <p14:creationId xmlns:p14="http://schemas.microsoft.com/office/powerpoint/2010/main" val="151556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24</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347135" y="454879"/>
            <a:ext cx="8631765" cy="1027974"/>
          </a:xfrm>
          <a:prstGeom prst="rect">
            <a:avLst/>
          </a:prstGeom>
        </p:spPr>
        <p:txBody>
          <a:bodyPr wrap="square">
            <a:spAutoFit/>
          </a:bodyPr>
          <a:lstStyle/>
          <a:p>
            <a:pPr>
              <a:lnSpc>
                <a:spcPct val="90000"/>
              </a:lnSpc>
              <a:spcAft>
                <a:spcPts val="600"/>
              </a:spcAft>
              <a:tabLst>
                <a:tab pos="6462713" algn="l"/>
              </a:tabLst>
            </a:pPr>
            <a:r>
              <a:rPr lang="en-US" sz="3000" b="1" dirty="0">
                <a:solidFill>
                  <a:schemeClr val="accent2"/>
                </a:solidFill>
              </a:rPr>
              <a:t>CHANGING REQUIREMENTS OF LEADERS</a:t>
            </a:r>
          </a:p>
          <a:p>
            <a:pPr>
              <a:lnSpc>
                <a:spcPct val="90000"/>
              </a:lnSpc>
              <a:spcAft>
                <a:spcPts val="1000"/>
              </a:spcAft>
              <a:tabLst>
                <a:tab pos="6462713" algn="l"/>
              </a:tabLst>
            </a:pPr>
            <a:r>
              <a:rPr lang="en-US" sz="3200" dirty="0">
                <a:solidFill>
                  <a:schemeClr val="bg1"/>
                </a:solidFill>
              </a:rPr>
              <a:t>The shift that will be asked of you</a:t>
            </a:r>
          </a:p>
        </p:txBody>
      </p:sp>
      <p:sp>
        <p:nvSpPr>
          <p:cNvPr id="5" name="Rectangle 4"/>
          <p:cNvSpPr/>
          <p:nvPr/>
        </p:nvSpPr>
        <p:spPr>
          <a:xfrm>
            <a:off x="385235" y="1849279"/>
            <a:ext cx="2692627" cy="523220"/>
          </a:xfrm>
          <a:prstGeom prst="rect">
            <a:avLst/>
          </a:prstGeom>
        </p:spPr>
        <p:txBody>
          <a:bodyPr wrap="square">
            <a:spAutoFit/>
          </a:bodyPr>
          <a:lstStyle/>
          <a:p>
            <a:r>
              <a:rPr lang="en-US" sz="1400" dirty="0">
                <a:solidFill>
                  <a:schemeClr val="tx2">
                    <a:lumMod val="20000"/>
                    <a:lumOff val="80000"/>
                  </a:schemeClr>
                </a:solidFill>
              </a:rPr>
              <a:t>Organizing and </a:t>
            </a:r>
            <a:br>
              <a:rPr lang="en-US" sz="1400" dirty="0">
                <a:solidFill>
                  <a:schemeClr val="tx2">
                    <a:lumMod val="20000"/>
                    <a:lumOff val="80000"/>
                  </a:schemeClr>
                </a:solidFill>
              </a:rPr>
            </a:br>
            <a:r>
              <a:rPr lang="en-US" sz="1400" dirty="0">
                <a:solidFill>
                  <a:schemeClr val="tx2">
                    <a:lumMod val="20000"/>
                    <a:lumOff val="80000"/>
                  </a:schemeClr>
                </a:solidFill>
              </a:rPr>
              <a:t>filling jobs</a:t>
            </a:r>
          </a:p>
        </p:txBody>
      </p:sp>
      <p:sp>
        <p:nvSpPr>
          <p:cNvPr id="6" name="Rectangle 5"/>
          <p:cNvSpPr/>
          <p:nvPr/>
        </p:nvSpPr>
        <p:spPr>
          <a:xfrm>
            <a:off x="3162300" y="1849279"/>
            <a:ext cx="5562600" cy="584775"/>
          </a:xfrm>
          <a:prstGeom prst="rect">
            <a:avLst/>
          </a:prstGeom>
        </p:spPr>
        <p:txBody>
          <a:bodyPr wrap="square">
            <a:spAutoFit/>
          </a:bodyPr>
          <a:lstStyle/>
          <a:p>
            <a:r>
              <a:rPr lang="en-US" sz="1600" b="1" dirty="0">
                <a:solidFill>
                  <a:schemeClr val="accent3">
                    <a:lumMod val="40000"/>
                    <a:lumOff val="60000"/>
                  </a:schemeClr>
                </a:solidFill>
              </a:rPr>
              <a:t>Deconstructing, automating/redeploying and reconstructing</a:t>
            </a:r>
          </a:p>
        </p:txBody>
      </p:sp>
      <p:sp>
        <p:nvSpPr>
          <p:cNvPr id="7" name="Rectangle 6"/>
          <p:cNvSpPr/>
          <p:nvPr/>
        </p:nvSpPr>
        <p:spPr>
          <a:xfrm>
            <a:off x="385235" y="2488605"/>
            <a:ext cx="2692627" cy="523220"/>
          </a:xfrm>
          <a:prstGeom prst="rect">
            <a:avLst/>
          </a:prstGeom>
        </p:spPr>
        <p:txBody>
          <a:bodyPr wrap="square">
            <a:spAutoFit/>
          </a:bodyPr>
          <a:lstStyle/>
          <a:p>
            <a:r>
              <a:rPr lang="en-US" sz="1400" dirty="0">
                <a:solidFill>
                  <a:schemeClr val="tx2">
                    <a:lumMod val="20000"/>
                    <a:lumOff val="80000"/>
                  </a:schemeClr>
                </a:solidFill>
              </a:rPr>
              <a:t>A mindset of “learn, </a:t>
            </a:r>
            <a:br>
              <a:rPr lang="en-US" sz="1400" dirty="0">
                <a:solidFill>
                  <a:schemeClr val="tx2">
                    <a:lumMod val="20000"/>
                    <a:lumOff val="80000"/>
                  </a:schemeClr>
                </a:solidFill>
              </a:rPr>
            </a:br>
            <a:r>
              <a:rPr lang="en-US" sz="1400" dirty="0">
                <a:solidFill>
                  <a:schemeClr val="tx2">
                    <a:lumMod val="20000"/>
                    <a:lumOff val="80000"/>
                  </a:schemeClr>
                </a:solidFill>
              </a:rPr>
              <a:t>do, retire”</a:t>
            </a:r>
          </a:p>
        </p:txBody>
      </p:sp>
      <p:sp>
        <p:nvSpPr>
          <p:cNvPr id="8" name="Rectangle 7"/>
          <p:cNvSpPr/>
          <p:nvPr/>
        </p:nvSpPr>
        <p:spPr>
          <a:xfrm>
            <a:off x="3162300" y="2488605"/>
            <a:ext cx="5562600" cy="338554"/>
          </a:xfrm>
          <a:prstGeom prst="rect">
            <a:avLst/>
          </a:prstGeom>
        </p:spPr>
        <p:txBody>
          <a:bodyPr wrap="square">
            <a:spAutoFit/>
          </a:bodyPr>
          <a:lstStyle/>
          <a:p>
            <a:r>
              <a:rPr lang="en-US" sz="1600" b="1" dirty="0">
                <a:solidFill>
                  <a:schemeClr val="accent3">
                    <a:lumMod val="40000"/>
                    <a:lumOff val="60000"/>
                  </a:schemeClr>
                </a:solidFill>
              </a:rPr>
              <a:t>A mindset of learn, do, learn, do, rest, learn...</a:t>
            </a:r>
          </a:p>
        </p:txBody>
      </p:sp>
      <p:sp>
        <p:nvSpPr>
          <p:cNvPr id="9" name="Rectangle 8"/>
          <p:cNvSpPr/>
          <p:nvPr/>
        </p:nvSpPr>
        <p:spPr>
          <a:xfrm>
            <a:off x="385235" y="3137033"/>
            <a:ext cx="2173643" cy="523220"/>
          </a:xfrm>
          <a:prstGeom prst="rect">
            <a:avLst/>
          </a:prstGeom>
        </p:spPr>
        <p:txBody>
          <a:bodyPr wrap="square">
            <a:spAutoFit/>
          </a:bodyPr>
          <a:lstStyle/>
          <a:p>
            <a:r>
              <a:rPr lang="en-US" sz="1400" dirty="0">
                <a:solidFill>
                  <a:schemeClr val="tx2">
                    <a:lumMod val="20000"/>
                    <a:lumOff val="80000"/>
                  </a:schemeClr>
                </a:solidFill>
              </a:rPr>
              <a:t>Employment qualifications</a:t>
            </a:r>
          </a:p>
        </p:txBody>
      </p:sp>
      <p:sp>
        <p:nvSpPr>
          <p:cNvPr id="10" name="Rectangle 9"/>
          <p:cNvSpPr/>
          <p:nvPr/>
        </p:nvSpPr>
        <p:spPr>
          <a:xfrm>
            <a:off x="3162300" y="3137033"/>
            <a:ext cx="5562600" cy="338554"/>
          </a:xfrm>
          <a:prstGeom prst="rect">
            <a:avLst/>
          </a:prstGeom>
        </p:spPr>
        <p:txBody>
          <a:bodyPr wrap="square">
            <a:spAutoFit/>
          </a:bodyPr>
          <a:lstStyle/>
          <a:p>
            <a:r>
              <a:rPr lang="en-US" sz="1600" b="1" dirty="0">
                <a:solidFill>
                  <a:schemeClr val="accent3">
                    <a:lumMod val="40000"/>
                    <a:lumOff val="60000"/>
                  </a:schemeClr>
                </a:solidFill>
              </a:rPr>
              <a:t>Work readiness</a:t>
            </a:r>
          </a:p>
        </p:txBody>
      </p:sp>
      <p:sp>
        <p:nvSpPr>
          <p:cNvPr id="11" name="Rectangle 10"/>
          <p:cNvSpPr/>
          <p:nvPr/>
        </p:nvSpPr>
        <p:spPr>
          <a:xfrm>
            <a:off x="385235" y="3797064"/>
            <a:ext cx="2692627" cy="307777"/>
          </a:xfrm>
          <a:prstGeom prst="rect">
            <a:avLst/>
          </a:prstGeom>
        </p:spPr>
        <p:txBody>
          <a:bodyPr wrap="square">
            <a:spAutoFit/>
          </a:bodyPr>
          <a:lstStyle/>
          <a:p>
            <a:r>
              <a:rPr lang="en-US" sz="1400" dirty="0">
                <a:solidFill>
                  <a:schemeClr val="tx2">
                    <a:lumMod val="20000"/>
                    <a:lumOff val="80000"/>
                  </a:schemeClr>
                </a:solidFill>
              </a:rPr>
              <a:t>Salaries for intact jobs </a:t>
            </a:r>
          </a:p>
        </p:txBody>
      </p:sp>
      <p:sp>
        <p:nvSpPr>
          <p:cNvPr id="12" name="Rectangle 11"/>
          <p:cNvSpPr/>
          <p:nvPr/>
        </p:nvSpPr>
        <p:spPr>
          <a:xfrm>
            <a:off x="3162300" y="3797064"/>
            <a:ext cx="5816600" cy="584775"/>
          </a:xfrm>
          <a:prstGeom prst="rect">
            <a:avLst/>
          </a:prstGeom>
        </p:spPr>
        <p:txBody>
          <a:bodyPr wrap="square">
            <a:spAutoFit/>
          </a:bodyPr>
          <a:lstStyle/>
          <a:p>
            <a:r>
              <a:rPr lang="en-US" sz="1600" b="1" dirty="0">
                <a:solidFill>
                  <a:schemeClr val="accent3">
                    <a:lumMod val="40000"/>
                    <a:lumOff val="60000"/>
                  </a:schemeClr>
                </a:solidFill>
              </a:rPr>
              <a:t>Market prices for activities and tasks that can be viewed in multiple ways based on unique circumstances</a:t>
            </a:r>
          </a:p>
        </p:txBody>
      </p:sp>
      <p:sp>
        <p:nvSpPr>
          <p:cNvPr id="13" name="Rectangle 12"/>
          <p:cNvSpPr/>
          <p:nvPr/>
        </p:nvSpPr>
        <p:spPr>
          <a:xfrm>
            <a:off x="385235" y="4475147"/>
            <a:ext cx="2006598" cy="738664"/>
          </a:xfrm>
          <a:prstGeom prst="rect">
            <a:avLst/>
          </a:prstGeom>
        </p:spPr>
        <p:txBody>
          <a:bodyPr wrap="square">
            <a:spAutoFit/>
          </a:bodyPr>
          <a:lstStyle/>
          <a:p>
            <a:r>
              <a:rPr lang="en-US" sz="1400" dirty="0">
                <a:solidFill>
                  <a:schemeClr val="tx2">
                    <a:lumMod val="20000"/>
                    <a:lumOff val="80000"/>
                  </a:schemeClr>
                </a:solidFill>
              </a:rPr>
              <a:t>Job architectures and movement from one job to another </a:t>
            </a:r>
          </a:p>
        </p:txBody>
      </p:sp>
      <p:sp>
        <p:nvSpPr>
          <p:cNvPr id="14" name="Rectangle 13"/>
          <p:cNvSpPr/>
          <p:nvPr/>
        </p:nvSpPr>
        <p:spPr>
          <a:xfrm>
            <a:off x="3162300" y="4475147"/>
            <a:ext cx="5562599" cy="584775"/>
          </a:xfrm>
          <a:prstGeom prst="rect">
            <a:avLst/>
          </a:prstGeom>
        </p:spPr>
        <p:txBody>
          <a:bodyPr wrap="square">
            <a:spAutoFit/>
          </a:bodyPr>
          <a:lstStyle/>
          <a:p>
            <a:r>
              <a:rPr lang="en-US" sz="1600" b="1" dirty="0">
                <a:solidFill>
                  <a:schemeClr val="accent3">
                    <a:lumMod val="40000"/>
                    <a:lumOff val="60000"/>
                  </a:schemeClr>
                </a:solidFill>
              </a:rPr>
              <a:t>Work architecture that provide seamless and continuous matching of skills to tasks </a:t>
            </a:r>
          </a:p>
        </p:txBody>
      </p:sp>
      <p:sp>
        <p:nvSpPr>
          <p:cNvPr id="15" name="Rectangle 14"/>
          <p:cNvSpPr/>
          <p:nvPr/>
        </p:nvSpPr>
        <p:spPr>
          <a:xfrm>
            <a:off x="385235" y="5327980"/>
            <a:ext cx="2173644" cy="523220"/>
          </a:xfrm>
          <a:prstGeom prst="rect">
            <a:avLst/>
          </a:prstGeom>
        </p:spPr>
        <p:txBody>
          <a:bodyPr wrap="square">
            <a:spAutoFit/>
          </a:bodyPr>
          <a:lstStyle/>
          <a:p>
            <a:r>
              <a:rPr lang="en-US" sz="1400" dirty="0">
                <a:solidFill>
                  <a:schemeClr val="tx2">
                    <a:lumMod val="20000"/>
                    <a:lumOff val="80000"/>
                  </a:schemeClr>
                </a:solidFill>
              </a:rPr>
              <a:t>Traditional career ladders or lattices</a:t>
            </a:r>
          </a:p>
        </p:txBody>
      </p:sp>
      <p:sp>
        <p:nvSpPr>
          <p:cNvPr id="16" name="Rectangle 15"/>
          <p:cNvSpPr/>
          <p:nvPr/>
        </p:nvSpPr>
        <p:spPr>
          <a:xfrm>
            <a:off x="3162299" y="5327980"/>
            <a:ext cx="5562600" cy="584775"/>
          </a:xfrm>
          <a:prstGeom prst="rect">
            <a:avLst/>
          </a:prstGeom>
        </p:spPr>
        <p:txBody>
          <a:bodyPr wrap="square">
            <a:spAutoFit/>
          </a:bodyPr>
          <a:lstStyle/>
          <a:p>
            <a:r>
              <a:rPr lang="en-US" sz="1600" b="1" dirty="0">
                <a:solidFill>
                  <a:schemeClr val="accent3">
                    <a:lumMod val="40000"/>
                    <a:lumOff val="60000"/>
                  </a:schemeClr>
                </a:solidFill>
              </a:rPr>
              <a:t>Reskilling pathways that reflect individual motivations, attributes, enabling skills and technical competencies</a:t>
            </a:r>
          </a:p>
        </p:txBody>
      </p:sp>
      <p:sp>
        <p:nvSpPr>
          <p:cNvPr id="17" name="Rectangle 16"/>
          <p:cNvSpPr/>
          <p:nvPr/>
        </p:nvSpPr>
        <p:spPr>
          <a:xfrm>
            <a:off x="448732" y="2413297"/>
            <a:ext cx="8085668" cy="18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8732" y="3073137"/>
            <a:ext cx="8085668" cy="18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8732" y="3717464"/>
            <a:ext cx="8085668" cy="18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8732" y="4387894"/>
            <a:ext cx="8085668" cy="18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8732" y="5263260"/>
            <a:ext cx="8085668" cy="18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0632" y="6045950"/>
            <a:ext cx="4085168" cy="215444"/>
          </a:xfrm>
          <a:prstGeom prst="rect">
            <a:avLst/>
          </a:prstGeom>
          <a:solidFill>
            <a:schemeClr val="tx2">
              <a:lumMod val="40000"/>
              <a:lumOff val="60000"/>
            </a:schemeClr>
          </a:solidFill>
          <a:ln>
            <a:noFill/>
          </a:ln>
        </p:spPr>
        <p:txBody>
          <a:bodyPr wrap="square" bIns="45720" rtlCol="0" anchor="ctr" anchorCtr="0">
            <a:spAutoFit/>
          </a:bodyPr>
          <a:lstStyle/>
          <a:p>
            <a:pPr lvl="0">
              <a:tabLst>
                <a:tab pos="519113" algn="l"/>
              </a:tabLst>
            </a:pPr>
            <a:r>
              <a:rPr lang="en-US" sz="800" i="1" dirty="0">
                <a:solidFill>
                  <a:prstClr val="black"/>
                </a:solidFill>
              </a:rPr>
              <a:t>Reinventing Jobs, Jesuthasan and Boudreau, Harvard Business Review Press, 2018</a:t>
            </a:r>
          </a:p>
        </p:txBody>
      </p:sp>
      <p:sp>
        <p:nvSpPr>
          <p:cNvPr id="23" name="Rectangle 22"/>
          <p:cNvSpPr/>
          <p:nvPr/>
        </p:nvSpPr>
        <p:spPr>
          <a:xfrm>
            <a:off x="385235" y="1522699"/>
            <a:ext cx="2692627" cy="338554"/>
          </a:xfrm>
          <a:prstGeom prst="rect">
            <a:avLst/>
          </a:prstGeom>
        </p:spPr>
        <p:txBody>
          <a:bodyPr wrap="square">
            <a:spAutoFit/>
          </a:bodyPr>
          <a:lstStyle/>
          <a:p>
            <a:r>
              <a:rPr lang="en-US" sz="1600" b="1" dirty="0">
                <a:solidFill>
                  <a:schemeClr val="accent2"/>
                </a:solidFill>
              </a:rPr>
              <a:t>FROM:</a:t>
            </a:r>
          </a:p>
        </p:txBody>
      </p:sp>
      <p:sp>
        <p:nvSpPr>
          <p:cNvPr id="24" name="Rectangle 23"/>
          <p:cNvSpPr/>
          <p:nvPr/>
        </p:nvSpPr>
        <p:spPr>
          <a:xfrm>
            <a:off x="3162299" y="1522699"/>
            <a:ext cx="2692627" cy="338554"/>
          </a:xfrm>
          <a:prstGeom prst="rect">
            <a:avLst/>
          </a:prstGeom>
        </p:spPr>
        <p:txBody>
          <a:bodyPr wrap="square">
            <a:spAutoFit/>
          </a:bodyPr>
          <a:lstStyle/>
          <a:p>
            <a:r>
              <a:rPr lang="en-US" sz="1600" b="1" dirty="0">
                <a:solidFill>
                  <a:schemeClr val="accent2"/>
                </a:solidFill>
              </a:rPr>
              <a:t>TO:</a:t>
            </a:r>
          </a:p>
        </p:txBody>
      </p:sp>
      <p:grpSp>
        <p:nvGrpSpPr>
          <p:cNvPr id="25" name="Group 24"/>
          <p:cNvGrpSpPr/>
          <p:nvPr/>
        </p:nvGrpSpPr>
        <p:grpSpPr>
          <a:xfrm rot="16200000">
            <a:off x="2601099" y="1842912"/>
            <a:ext cx="409026" cy="493467"/>
            <a:chOff x="1127300" y="2379132"/>
            <a:chExt cx="498300" cy="447509"/>
          </a:xfrm>
          <a:solidFill>
            <a:schemeClr val="accent2"/>
          </a:solidFill>
        </p:grpSpPr>
        <p:sp>
          <p:nvSpPr>
            <p:cNvPr id="26"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27"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grpSp>
        <p:nvGrpSpPr>
          <p:cNvPr id="28" name="Group 27"/>
          <p:cNvGrpSpPr/>
          <p:nvPr/>
        </p:nvGrpSpPr>
        <p:grpSpPr>
          <a:xfrm rot="16200000">
            <a:off x="2599319" y="2504071"/>
            <a:ext cx="409026" cy="493467"/>
            <a:chOff x="1127300" y="2379132"/>
            <a:chExt cx="498300" cy="447509"/>
          </a:xfrm>
          <a:solidFill>
            <a:schemeClr val="accent2"/>
          </a:solidFill>
        </p:grpSpPr>
        <p:sp>
          <p:nvSpPr>
            <p:cNvPr id="29"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30"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grpSp>
        <p:nvGrpSpPr>
          <p:cNvPr id="31" name="Group 30"/>
          <p:cNvGrpSpPr/>
          <p:nvPr/>
        </p:nvGrpSpPr>
        <p:grpSpPr>
          <a:xfrm rot="16200000">
            <a:off x="2599320" y="3148823"/>
            <a:ext cx="409026" cy="493467"/>
            <a:chOff x="1127300" y="2379132"/>
            <a:chExt cx="498300" cy="447509"/>
          </a:xfrm>
          <a:solidFill>
            <a:schemeClr val="accent2"/>
          </a:solidFill>
        </p:grpSpPr>
        <p:sp>
          <p:nvSpPr>
            <p:cNvPr id="32"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33"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grpSp>
        <p:nvGrpSpPr>
          <p:cNvPr id="34" name="Group 33"/>
          <p:cNvGrpSpPr/>
          <p:nvPr/>
        </p:nvGrpSpPr>
        <p:grpSpPr>
          <a:xfrm rot="16200000">
            <a:off x="2597538" y="3800966"/>
            <a:ext cx="409026" cy="493467"/>
            <a:chOff x="1127300" y="2379132"/>
            <a:chExt cx="498300" cy="447509"/>
          </a:xfrm>
          <a:solidFill>
            <a:schemeClr val="accent2"/>
          </a:solidFill>
        </p:grpSpPr>
        <p:sp>
          <p:nvSpPr>
            <p:cNvPr id="35"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36"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grpSp>
        <p:nvGrpSpPr>
          <p:cNvPr id="37" name="Group 36"/>
          <p:cNvGrpSpPr/>
          <p:nvPr/>
        </p:nvGrpSpPr>
        <p:grpSpPr>
          <a:xfrm rot="16200000">
            <a:off x="2602880" y="4490023"/>
            <a:ext cx="409026" cy="493467"/>
            <a:chOff x="1127300" y="2379132"/>
            <a:chExt cx="498300" cy="447509"/>
          </a:xfrm>
          <a:solidFill>
            <a:schemeClr val="accent2"/>
          </a:solidFill>
        </p:grpSpPr>
        <p:sp>
          <p:nvSpPr>
            <p:cNvPr id="38"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39"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grpSp>
        <p:nvGrpSpPr>
          <p:cNvPr id="40" name="Group 39"/>
          <p:cNvGrpSpPr/>
          <p:nvPr/>
        </p:nvGrpSpPr>
        <p:grpSpPr>
          <a:xfrm rot="16200000">
            <a:off x="2602880" y="5356804"/>
            <a:ext cx="409026" cy="493467"/>
            <a:chOff x="1127300" y="2379132"/>
            <a:chExt cx="498300" cy="447509"/>
          </a:xfrm>
          <a:solidFill>
            <a:schemeClr val="accent2"/>
          </a:solidFill>
        </p:grpSpPr>
        <p:sp>
          <p:nvSpPr>
            <p:cNvPr id="41" name="Freeform 6"/>
            <p:cNvSpPr>
              <a:spLocks/>
            </p:cNvSpPr>
            <p:nvPr/>
          </p:nvSpPr>
          <p:spPr bwMode="auto">
            <a:xfrm rot="5400000">
              <a:off x="1263765" y="224266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42" name="Freeform 6"/>
            <p:cNvSpPr>
              <a:spLocks/>
            </p:cNvSpPr>
            <p:nvPr/>
          </p:nvSpPr>
          <p:spPr bwMode="auto">
            <a:xfrm rot="5400000">
              <a:off x="1263765" y="2464807"/>
              <a:ext cx="225369" cy="498300"/>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spTree>
    <p:extLst>
      <p:ext uri="{BB962C8B-B14F-4D97-AF65-F5344CB8AC3E}">
        <p14:creationId xmlns:p14="http://schemas.microsoft.com/office/powerpoint/2010/main" val="15712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500"/>
                                        <p:tgtEl>
                                          <p:spTgt spid="34"/>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500"/>
                                        <p:tgtEl>
                                          <p:spTgt spid="37"/>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left)">
                                      <p:cBhvr>
                                        <p:cTn id="112" dur="500"/>
                                        <p:tgtEl>
                                          <p:spTgt spid="40"/>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7941"/>
          <a:stretch/>
        </p:blipFill>
        <p:spPr>
          <a:xfrm>
            <a:off x="-25400" y="-25710"/>
            <a:ext cx="9169400" cy="6883709"/>
          </a:xfrm>
          <a:prstGeom prst="rect">
            <a:avLst/>
          </a:prstGeom>
        </p:spPr>
      </p:pic>
      <p:sp>
        <p:nvSpPr>
          <p:cNvPr id="22" name="Rectangle 21"/>
          <p:cNvSpPr/>
          <p:nvPr/>
        </p:nvSpPr>
        <p:spPr>
          <a:xfrm>
            <a:off x="-25399" y="6239932"/>
            <a:ext cx="9169400" cy="61806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450" dirty="0">
              <a:solidFill>
                <a:prstClr val="white"/>
              </a:solidFill>
            </a:endParaRPr>
          </a:p>
        </p:txBody>
      </p:sp>
      <p:sp>
        <p:nvSpPr>
          <p:cNvPr id="23" name="Footer Placeholder 2"/>
          <p:cNvSpPr>
            <a:spLocks noGrp="1"/>
          </p:cNvSpPr>
          <p:nvPr>
            <p:ph type="ftr" sz="quarter" idx="3"/>
          </p:nvPr>
        </p:nvSpPr>
        <p:spPr/>
        <p:txBody>
          <a:bodyPr/>
          <a:lstStyle/>
          <a:p>
            <a:r>
              <a:rPr lang="en-US">
                <a:solidFill>
                  <a:schemeClr val="tx1"/>
                </a:solidFill>
              </a:rPr>
              <a:t>© 2019 Willis Towers Watson. All rights reserved. Proprietary and Confidential. For Willis Towers Watson and Willis Towers Watson client use only.</a:t>
            </a:r>
            <a:endParaRPr lang="en-US" dirty="0">
              <a:solidFill>
                <a:schemeClr val="tx1"/>
              </a:solidFill>
            </a:endParaRPr>
          </a:p>
        </p:txBody>
      </p:sp>
      <p:pic>
        <p:nvPicPr>
          <p:cNvPr id="24" name="Picture 23"/>
          <p:cNvPicPr>
            <a:picLocks noChangeAspect="1"/>
          </p:cNvPicPr>
          <p:nvPr/>
        </p:nvPicPr>
        <p:blipFill>
          <a:blip r:embed="rId7" cstate="print">
            <a:lum/>
          </a:blip>
          <a:stretch>
            <a:fillRect/>
          </a:stretch>
        </p:blipFill>
        <p:spPr>
          <a:xfrm>
            <a:off x="6675343" y="6300216"/>
            <a:ext cx="1782857" cy="347429"/>
          </a:xfrm>
          <a:prstGeom prst="rect">
            <a:avLst/>
          </a:prstGeom>
        </p:spPr>
      </p:pic>
      <p:sp>
        <p:nvSpPr>
          <p:cNvPr id="25" name="Slide Number Placeholder 5"/>
          <p:cNvSpPr txBox="1">
            <a:spLocks/>
          </p:cNvSpPr>
          <p:nvPr/>
        </p:nvSpPr>
        <p:spPr>
          <a:xfrm>
            <a:off x="8305800" y="6400800"/>
            <a:ext cx="381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D0A0D8-E894-417D-B108-A01AC6D83D4E}" type="slidenum">
              <a:rPr lang="en-US" smtClean="0">
                <a:solidFill>
                  <a:schemeClr val="tx1"/>
                </a:solidFill>
              </a:rPr>
              <a:t>25</a:t>
            </a:fld>
            <a:endParaRPr lang="en-US" dirty="0">
              <a:solidFill>
                <a:schemeClr val="tx1"/>
              </a:solidFill>
            </a:endParaRPr>
          </a:p>
        </p:txBody>
      </p:sp>
      <p:sp>
        <p:nvSpPr>
          <p:cNvPr id="26" name="Rectangle 25"/>
          <p:cNvSpPr/>
          <p:nvPr/>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grpSp>
        <p:nvGrpSpPr>
          <p:cNvPr id="11" name="Group 10"/>
          <p:cNvGrpSpPr/>
          <p:nvPr/>
        </p:nvGrpSpPr>
        <p:grpSpPr>
          <a:xfrm>
            <a:off x="6831012" y="439570"/>
            <a:ext cx="1855788" cy="2051050"/>
            <a:chOff x="457200" y="3522663"/>
            <a:chExt cx="1855788" cy="2051050"/>
          </a:xfrm>
        </p:grpSpPr>
        <p:sp>
          <p:nvSpPr>
            <p:cNvPr id="12"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
            <p:cNvSpPr>
              <a:spLocks noChangeArrowheads="1"/>
            </p:cNvSpPr>
            <p:nvPr userDrawn="1"/>
          </p:nvSpPr>
          <p:spPr bwMode="auto">
            <a:xfrm>
              <a:off x="1597025" y="3522663"/>
              <a:ext cx="712788" cy="1028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
            <p:cNvSpPr>
              <a:spLocks noChangeArrowheads="1"/>
            </p:cNvSpPr>
            <p:nvPr userDrawn="1"/>
          </p:nvSpPr>
          <p:spPr bwMode="auto">
            <a:xfrm>
              <a:off x="1177925" y="3730625"/>
              <a:ext cx="142875" cy="6175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8"/>
            <p:cNvSpPr>
              <a:spLocks noChangeArrowheads="1"/>
            </p:cNvSpPr>
            <p:nvPr userDrawn="1"/>
          </p:nvSpPr>
          <p:spPr bwMode="auto">
            <a:xfrm>
              <a:off x="1309688" y="4543425"/>
              <a:ext cx="147638" cy="415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userDrawn="1"/>
          </p:nvSpPr>
          <p:spPr bwMode="auto">
            <a:xfrm>
              <a:off x="460375" y="4751388"/>
              <a:ext cx="569913" cy="82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Rectangle 18"/>
          <p:cNvSpPr/>
          <p:nvPr/>
        </p:nvSpPr>
        <p:spPr>
          <a:xfrm>
            <a:off x="533399" y="549051"/>
            <a:ext cx="5638801" cy="584775"/>
          </a:xfrm>
          <a:prstGeom prst="rect">
            <a:avLst/>
          </a:prstGeom>
        </p:spPr>
        <p:txBody>
          <a:bodyPr wrap="square" lIns="0" rIns="0">
            <a:spAutoFit/>
          </a:bodyPr>
          <a:lstStyle/>
          <a:p>
            <a:r>
              <a:rPr lang="en-GB" sz="3200" b="1" dirty="0">
                <a:solidFill>
                  <a:schemeClr val="accent1"/>
                </a:solidFill>
              </a:rPr>
              <a:t>A clear course of action…</a:t>
            </a:r>
            <a:endParaRPr lang="en-US" sz="3200" b="1" dirty="0"/>
          </a:p>
        </p:txBody>
      </p:sp>
      <p:sp>
        <p:nvSpPr>
          <p:cNvPr id="21" name="Text Placeholder 4"/>
          <p:cNvSpPr txBox="1">
            <a:spLocks/>
          </p:cNvSpPr>
          <p:nvPr>
            <p:custDataLst>
              <p:tags r:id="rId1"/>
            </p:custDataLst>
          </p:nvPr>
        </p:nvSpPr>
        <p:spPr>
          <a:xfrm>
            <a:off x="519114" y="1378538"/>
            <a:ext cx="5444066" cy="1201905"/>
          </a:xfrm>
          <a:prstGeom prst="rect">
            <a:avLst/>
          </a:prstGeom>
          <a:solidFill>
            <a:schemeClr val="accent2">
              <a:lumMod val="75000"/>
              <a:alpha val="76000"/>
            </a:schemeClr>
          </a:solidFill>
        </p:spPr>
        <p:txBody>
          <a:bodyPr vert="horz" lIns="228600" tIns="0" rIns="228600" bIns="0" rtlCol="0" anchor="ctr" anchorCtr="0">
            <a:noAutofit/>
          </a:bodyPr>
          <a:lstStyle>
            <a:lvl1pPr marL="0" indent="0" algn="l" defTabSz="914400" rtl="0" eaLnBrk="1" latinLnBrk="0" hangingPunct="1">
              <a:spcBef>
                <a:spcPts val="0"/>
              </a:spcBef>
              <a:spcAft>
                <a:spcPts val="350"/>
              </a:spcAft>
              <a:buFontTx/>
              <a:buNone/>
              <a:defRPr sz="1800" b="0"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a:r>
              <a:rPr lang="en-US" sz="2400" b="1" dirty="0">
                <a:solidFill>
                  <a:prstClr val="white"/>
                </a:solidFill>
                <a:ea typeface="Arial" charset="0"/>
                <a:cs typeface="Arial" charset="0"/>
              </a:rPr>
              <a:t>Understand how technology and automation are impacting work</a:t>
            </a:r>
          </a:p>
        </p:txBody>
      </p:sp>
      <p:sp>
        <p:nvSpPr>
          <p:cNvPr id="28" name="Text Placeholder 4"/>
          <p:cNvSpPr txBox="1">
            <a:spLocks/>
          </p:cNvSpPr>
          <p:nvPr>
            <p:custDataLst>
              <p:tags r:id="rId2"/>
            </p:custDataLst>
          </p:nvPr>
        </p:nvSpPr>
        <p:spPr>
          <a:xfrm>
            <a:off x="519114" y="2986762"/>
            <a:ext cx="5444066" cy="1201905"/>
          </a:xfrm>
          <a:prstGeom prst="rect">
            <a:avLst/>
          </a:prstGeom>
          <a:solidFill>
            <a:schemeClr val="accent3">
              <a:lumMod val="75000"/>
              <a:alpha val="76000"/>
            </a:schemeClr>
          </a:solidFill>
        </p:spPr>
        <p:txBody>
          <a:bodyPr vert="horz" lIns="228600" tIns="0" rIns="228600" bIns="0" rtlCol="0" anchor="ctr" anchorCtr="0">
            <a:noAutofit/>
          </a:bodyPr>
          <a:lstStyle>
            <a:lvl1pPr marL="0" indent="0" algn="l" defTabSz="914400" rtl="0" eaLnBrk="1" latinLnBrk="0" hangingPunct="1">
              <a:spcBef>
                <a:spcPts val="0"/>
              </a:spcBef>
              <a:spcAft>
                <a:spcPts val="350"/>
              </a:spcAft>
              <a:buFontTx/>
              <a:buNone/>
              <a:defRPr sz="1800" b="0"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a:r>
              <a:rPr lang="en-US" sz="2400" b="1" dirty="0">
                <a:solidFill>
                  <a:prstClr val="white"/>
                </a:solidFill>
                <a:ea typeface="Arial" charset="0"/>
                <a:cs typeface="Arial" charset="0"/>
              </a:rPr>
              <a:t>Define the reskilling pathways</a:t>
            </a:r>
          </a:p>
        </p:txBody>
      </p:sp>
      <p:sp>
        <p:nvSpPr>
          <p:cNvPr id="29" name="Text Placeholder 4"/>
          <p:cNvSpPr txBox="1">
            <a:spLocks/>
          </p:cNvSpPr>
          <p:nvPr>
            <p:custDataLst>
              <p:tags r:id="rId3"/>
            </p:custDataLst>
          </p:nvPr>
        </p:nvSpPr>
        <p:spPr>
          <a:xfrm>
            <a:off x="533399" y="4554935"/>
            <a:ext cx="5444066" cy="1201905"/>
          </a:xfrm>
          <a:prstGeom prst="rect">
            <a:avLst/>
          </a:prstGeom>
          <a:solidFill>
            <a:schemeClr val="accent4">
              <a:lumMod val="75000"/>
              <a:alpha val="76000"/>
            </a:schemeClr>
          </a:solidFill>
        </p:spPr>
        <p:txBody>
          <a:bodyPr vert="horz" lIns="228600" tIns="0" rIns="228600" bIns="0" rtlCol="0" anchor="ctr" anchorCtr="0">
            <a:noAutofit/>
          </a:bodyPr>
          <a:lstStyle>
            <a:lvl1pPr marL="0" indent="0" algn="l" defTabSz="914400" rtl="0" eaLnBrk="1" latinLnBrk="0" hangingPunct="1">
              <a:spcBef>
                <a:spcPts val="0"/>
              </a:spcBef>
              <a:spcAft>
                <a:spcPts val="350"/>
              </a:spcAft>
              <a:buFontTx/>
              <a:buNone/>
              <a:defRPr sz="1800" b="0"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a:r>
              <a:rPr lang="en-US" sz="2400" b="1" dirty="0">
                <a:solidFill>
                  <a:prstClr val="white"/>
                </a:solidFill>
                <a:ea typeface="Arial" charset="0"/>
                <a:cs typeface="Arial" charset="0"/>
              </a:rPr>
              <a:t>Lead and engage around the new ways of working</a:t>
            </a:r>
          </a:p>
        </p:txBody>
      </p:sp>
    </p:spTree>
    <p:extLst>
      <p:ext uri="{BB962C8B-B14F-4D97-AF65-F5344CB8AC3E}">
        <p14:creationId xmlns:p14="http://schemas.microsoft.com/office/powerpoint/2010/main" val="18764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26</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ounded Rectangular Callout 3"/>
          <p:cNvSpPr/>
          <p:nvPr/>
        </p:nvSpPr>
        <p:spPr>
          <a:xfrm>
            <a:off x="3295795" y="584742"/>
            <a:ext cx="4594860" cy="1928446"/>
          </a:xfrm>
          <a:prstGeom prst="wedgeRoundRectCallout">
            <a:avLst>
              <a:gd name="adj1" fmla="val -42058"/>
              <a:gd name="adj2" fmla="val 97458"/>
              <a:gd name="adj3" fmla="val 16667"/>
            </a:avLst>
          </a:prstGeom>
          <a:noFill/>
          <a:ln w="3492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2"/>
                </a:solidFill>
              </a:rPr>
              <a:t>Thank you!</a:t>
            </a:r>
          </a:p>
        </p:txBody>
      </p:sp>
      <p:pic>
        <p:nvPicPr>
          <p:cNvPr id="5" name="Picture 4"/>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21092" b="4414"/>
          <a:stretch/>
        </p:blipFill>
        <p:spPr>
          <a:xfrm>
            <a:off x="0" y="1613445"/>
            <a:ext cx="4344258" cy="4606724"/>
          </a:xfrm>
          <a:prstGeom prst="rect">
            <a:avLst/>
          </a:prstGeom>
        </p:spPr>
      </p:pic>
      <p:sp>
        <p:nvSpPr>
          <p:cNvPr id="6" name="Rectangle 5"/>
          <p:cNvSpPr/>
          <p:nvPr/>
        </p:nvSpPr>
        <p:spPr>
          <a:xfrm>
            <a:off x="4813300" y="3849851"/>
            <a:ext cx="3873500" cy="203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57150"/>
            <a:r>
              <a:rPr lang="en-US" sz="3200" dirty="0">
                <a:solidFill>
                  <a:schemeClr val="accent1"/>
                </a:solidFill>
              </a:rPr>
              <a:t>Jill Havely</a:t>
            </a:r>
          </a:p>
          <a:p>
            <a:pPr marL="57150"/>
            <a:r>
              <a:rPr lang="en-US" sz="1600" dirty="0">
                <a:solidFill>
                  <a:schemeClr val="tx2"/>
                </a:solidFill>
              </a:rPr>
              <a:t>Managing Director, Talent &amp; Reward</a:t>
            </a:r>
          </a:p>
          <a:p>
            <a:pPr marL="57150">
              <a:spcAft>
                <a:spcPts val="1200"/>
              </a:spcAft>
            </a:pPr>
            <a:r>
              <a:rPr lang="en-US" sz="1600" dirty="0">
                <a:solidFill>
                  <a:schemeClr val="tx2"/>
                </a:solidFill>
              </a:rPr>
              <a:t>Midwest Region Leader – Talent Line of Business</a:t>
            </a:r>
          </a:p>
          <a:p>
            <a:pPr marL="57150"/>
            <a:r>
              <a:rPr lang="en-US" sz="1400" b="1" dirty="0">
                <a:solidFill>
                  <a:schemeClr val="tx1"/>
                </a:solidFill>
              </a:rPr>
              <a:t>jill.havely@willistowerswatson.com</a:t>
            </a:r>
          </a:p>
        </p:txBody>
      </p:sp>
    </p:spTree>
    <p:extLst>
      <p:ext uri="{BB962C8B-B14F-4D97-AF65-F5344CB8AC3E}">
        <p14:creationId xmlns:p14="http://schemas.microsoft.com/office/powerpoint/2010/main" val="308639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3</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9" name="TextBox 48"/>
          <p:cNvSpPr txBox="1"/>
          <p:nvPr/>
        </p:nvSpPr>
        <p:spPr>
          <a:xfrm>
            <a:off x="457199" y="5909911"/>
            <a:ext cx="1207382" cy="292388"/>
          </a:xfrm>
          <a:prstGeom prst="rect">
            <a:avLst/>
          </a:prstGeom>
          <a:solidFill>
            <a:schemeClr val="tx2">
              <a:lumMod val="40000"/>
              <a:lumOff val="60000"/>
            </a:schemeClr>
          </a:solidFill>
          <a:ln>
            <a:noFill/>
          </a:ln>
        </p:spPr>
        <p:txBody>
          <a:bodyPr wrap="none" bIns="91440" rtlCol="0" anchor="ctr" anchorCtr="0">
            <a:spAutoFit/>
          </a:bodyPr>
          <a:lstStyle/>
          <a:p>
            <a:r>
              <a:rPr lang="en-US" sz="1000" dirty="0">
                <a:solidFill>
                  <a:prstClr val="black"/>
                </a:solidFill>
              </a:rPr>
              <a:t>@</a:t>
            </a:r>
            <a:r>
              <a:rPr lang="en-US" sz="1000" dirty="0" err="1">
                <a:solidFill>
                  <a:prstClr val="black"/>
                </a:solidFill>
              </a:rPr>
              <a:t>ravinjesuthasan</a:t>
            </a:r>
            <a:endParaRPr lang="en-US" sz="1000" dirty="0">
              <a:solidFill>
                <a:prstClr val="black"/>
              </a:solidFill>
            </a:endParaRPr>
          </a:p>
        </p:txBody>
      </p:sp>
      <p:sp>
        <p:nvSpPr>
          <p:cNvPr id="50" name="Rectangle 49"/>
          <p:cNvSpPr/>
          <p:nvPr/>
        </p:nvSpPr>
        <p:spPr>
          <a:xfrm>
            <a:off x="347135" y="274926"/>
            <a:ext cx="7310965" cy="1569660"/>
          </a:xfrm>
          <a:prstGeom prst="rect">
            <a:avLst/>
          </a:prstGeom>
        </p:spPr>
        <p:txBody>
          <a:bodyPr wrap="square">
            <a:spAutoFit/>
          </a:bodyPr>
          <a:lstStyle/>
          <a:p>
            <a:pPr>
              <a:spcAft>
                <a:spcPts val="1000"/>
              </a:spcAft>
            </a:pPr>
            <a:r>
              <a:rPr lang="en-GB" sz="3200" dirty="0">
                <a:solidFill>
                  <a:schemeClr val="accent2"/>
                </a:solidFill>
              </a:rPr>
              <a:t>Exponential advances in technology’s capabilities, reshaping the ecosystem of the workplace</a:t>
            </a:r>
          </a:p>
        </p:txBody>
      </p:sp>
      <p:pic>
        <p:nvPicPr>
          <p:cNvPr id="51" name="Picture 50"/>
          <p:cNvPicPr>
            <a:picLocks noChangeAspect="1"/>
          </p:cNvPicPr>
          <p:nvPr/>
        </p:nvPicPr>
        <p:blipFill>
          <a:blip r:embed="rId3"/>
          <a:stretch>
            <a:fillRect/>
          </a:stretch>
        </p:blipFill>
        <p:spPr>
          <a:xfrm>
            <a:off x="245535" y="1633048"/>
            <a:ext cx="8654235" cy="4396443"/>
          </a:xfrm>
          <a:prstGeom prst="rect">
            <a:avLst/>
          </a:prstGeom>
        </p:spPr>
      </p:pic>
    </p:spTree>
    <p:extLst>
      <p:ext uri="{BB962C8B-B14F-4D97-AF65-F5344CB8AC3E}">
        <p14:creationId xmlns:p14="http://schemas.microsoft.com/office/powerpoint/2010/main" val="26423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4</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8" name="Rectangle 7"/>
          <p:cNvSpPr/>
          <p:nvPr/>
        </p:nvSpPr>
        <p:spPr>
          <a:xfrm>
            <a:off x="347135" y="516226"/>
            <a:ext cx="8631765" cy="1574790"/>
          </a:xfrm>
          <a:prstGeom prst="rect">
            <a:avLst/>
          </a:prstGeom>
        </p:spPr>
        <p:txBody>
          <a:bodyPr wrap="square">
            <a:spAutoFit/>
          </a:bodyPr>
          <a:lstStyle/>
          <a:p>
            <a:pPr>
              <a:spcAft>
                <a:spcPts val="1000"/>
              </a:spcAft>
            </a:pPr>
            <a:r>
              <a:rPr lang="en-GB" sz="3200" b="1" dirty="0">
                <a:solidFill>
                  <a:schemeClr val="accent2"/>
                </a:solidFill>
              </a:rPr>
              <a:t>INDUSTRIAL REVOLUTIONS AND WORK</a:t>
            </a:r>
          </a:p>
          <a:p>
            <a:pPr>
              <a:spcAft>
                <a:spcPts val="1000"/>
              </a:spcAft>
            </a:pPr>
            <a:r>
              <a:rPr lang="en-US" sz="2800" dirty="0">
                <a:solidFill>
                  <a:schemeClr val="bg1"/>
                </a:solidFill>
              </a:rPr>
              <a:t>The Fourth Industrial Revolution is characterized by robotics and other technology: A disruptive fusion</a:t>
            </a:r>
          </a:p>
        </p:txBody>
      </p:sp>
      <p:grpSp>
        <p:nvGrpSpPr>
          <p:cNvPr id="21" name="Group 20"/>
          <p:cNvGrpSpPr/>
          <p:nvPr/>
        </p:nvGrpSpPr>
        <p:grpSpPr>
          <a:xfrm>
            <a:off x="0" y="2294764"/>
            <a:ext cx="2857499" cy="2024047"/>
            <a:chOff x="0" y="2294764"/>
            <a:chExt cx="2857499" cy="2024047"/>
          </a:xfrm>
        </p:grpSpPr>
        <p:pic>
          <p:nvPicPr>
            <p:cNvPr id="5" name="Picture 4"/>
            <p:cNvPicPr>
              <a:picLocks noChangeAspect="1"/>
            </p:cNvPicPr>
            <p:nvPr/>
          </p:nvPicPr>
          <p:blipFill>
            <a:blip r:embed="rId3">
              <a:duotone>
                <a:prstClr val="black"/>
                <a:schemeClr val="accent5">
                  <a:tint val="45000"/>
                  <a:satMod val="400000"/>
                </a:schemeClr>
              </a:duotone>
            </a:blip>
            <a:stretch>
              <a:fillRect/>
            </a:stretch>
          </p:blipFill>
          <p:spPr>
            <a:xfrm>
              <a:off x="833452" y="2294764"/>
              <a:ext cx="2024047" cy="2024047"/>
            </a:xfrm>
            <a:prstGeom prst="rect">
              <a:avLst/>
            </a:prstGeom>
          </p:spPr>
        </p:pic>
        <p:cxnSp>
          <p:nvCxnSpPr>
            <p:cNvPr id="10" name="Straight Connector 9"/>
            <p:cNvCxnSpPr/>
            <p:nvPr/>
          </p:nvCxnSpPr>
          <p:spPr>
            <a:xfrm>
              <a:off x="0" y="3124347"/>
              <a:ext cx="1181100" cy="4082"/>
            </a:xfrm>
            <a:prstGeom prst="line">
              <a:avLst/>
            </a:prstGeom>
            <a:ln w="16510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785809" y="2595456"/>
            <a:ext cx="2645281" cy="1438781"/>
            <a:chOff x="2785809" y="2595456"/>
            <a:chExt cx="2645281" cy="1438781"/>
          </a:xfrm>
        </p:grpSpPr>
        <p:pic>
          <p:nvPicPr>
            <p:cNvPr id="6" name="Picture 5"/>
            <p:cNvPicPr>
              <a:picLocks noChangeAspect="1"/>
            </p:cNvPicPr>
            <p:nvPr/>
          </p:nvPicPr>
          <p:blipFill>
            <a:blip r:embed="rId4">
              <a:duotone>
                <a:prstClr val="black"/>
                <a:schemeClr val="accent5">
                  <a:tint val="45000"/>
                  <a:satMod val="400000"/>
                </a:schemeClr>
              </a:duotone>
            </a:blip>
            <a:stretch>
              <a:fillRect/>
            </a:stretch>
          </p:blipFill>
          <p:spPr>
            <a:xfrm>
              <a:off x="3992309" y="2595456"/>
              <a:ext cx="1438781" cy="1438781"/>
            </a:xfrm>
            <a:prstGeom prst="rect">
              <a:avLst/>
            </a:prstGeom>
          </p:spPr>
        </p:pic>
        <p:cxnSp>
          <p:nvCxnSpPr>
            <p:cNvPr id="18" name="Straight Connector 17"/>
            <p:cNvCxnSpPr/>
            <p:nvPr/>
          </p:nvCxnSpPr>
          <p:spPr>
            <a:xfrm>
              <a:off x="2785809" y="3120265"/>
              <a:ext cx="1181100" cy="4082"/>
            </a:xfrm>
            <a:prstGeom prst="line">
              <a:avLst/>
            </a:prstGeom>
            <a:ln w="16510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407945" y="2514194"/>
            <a:ext cx="3634455" cy="1457070"/>
            <a:chOff x="5407945" y="2514194"/>
            <a:chExt cx="3634455" cy="1457070"/>
          </a:xfrm>
        </p:grpSpPr>
        <p:pic>
          <p:nvPicPr>
            <p:cNvPr id="7" name="Picture 6"/>
            <p:cNvPicPr>
              <a:picLocks noChangeAspect="1"/>
            </p:cNvPicPr>
            <p:nvPr/>
          </p:nvPicPr>
          <p:blipFill>
            <a:blip r:embed="rId5">
              <a:duotone>
                <a:prstClr val="black"/>
                <a:schemeClr val="accent5">
                  <a:tint val="45000"/>
                  <a:satMod val="400000"/>
                </a:schemeClr>
              </a:duotone>
            </a:blip>
            <a:stretch>
              <a:fillRect/>
            </a:stretch>
          </p:blipFill>
          <p:spPr>
            <a:xfrm>
              <a:off x="6642100" y="2514194"/>
              <a:ext cx="1457070" cy="1457070"/>
            </a:xfrm>
            <a:prstGeom prst="rect">
              <a:avLst/>
            </a:prstGeom>
          </p:spPr>
        </p:pic>
        <p:cxnSp>
          <p:nvCxnSpPr>
            <p:cNvPr id="19" name="Straight Connector 18"/>
            <p:cNvCxnSpPr/>
            <p:nvPr/>
          </p:nvCxnSpPr>
          <p:spPr>
            <a:xfrm>
              <a:off x="5407945" y="3116183"/>
              <a:ext cx="1181100" cy="4082"/>
            </a:xfrm>
            <a:prstGeom prst="line">
              <a:avLst/>
            </a:prstGeom>
            <a:ln w="16510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04200" y="3124347"/>
              <a:ext cx="838200" cy="0"/>
            </a:xfrm>
            <a:prstGeom prst="line">
              <a:avLst/>
            </a:prstGeom>
            <a:ln w="16510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699928" y="3945337"/>
            <a:ext cx="2720601" cy="1854354"/>
          </a:xfrm>
          <a:prstGeom prst="rect">
            <a:avLst/>
          </a:prstGeom>
        </p:spPr>
        <p:txBody>
          <a:bodyPr wrap="square">
            <a:spAutoFit/>
          </a:bodyPr>
          <a:lstStyle/>
          <a:p>
            <a:pPr>
              <a:spcAft>
                <a:spcPts val="900"/>
              </a:spcAft>
            </a:pPr>
            <a:r>
              <a:rPr lang="en-US" sz="2000" b="1" dirty="0">
                <a:solidFill>
                  <a:srgbClr val="8FFFD3"/>
                </a:solidFill>
              </a:rPr>
              <a:t>The Assembly Line</a:t>
            </a:r>
          </a:p>
          <a:p>
            <a:pPr>
              <a:spcAft>
                <a:spcPts val="600"/>
              </a:spcAft>
            </a:pPr>
            <a:r>
              <a:rPr lang="en-US" sz="1700" dirty="0">
                <a:solidFill>
                  <a:schemeClr val="accent2"/>
                </a:solidFill>
              </a:rPr>
              <a:t>2nd Industrial </a:t>
            </a:r>
            <a:br>
              <a:rPr lang="en-US" sz="1700" dirty="0">
                <a:solidFill>
                  <a:schemeClr val="accent2"/>
                </a:solidFill>
              </a:rPr>
            </a:br>
            <a:r>
              <a:rPr lang="en-US" sz="1700" dirty="0">
                <a:solidFill>
                  <a:schemeClr val="accent2"/>
                </a:solidFill>
              </a:rPr>
              <a:t>Revolution</a:t>
            </a:r>
          </a:p>
          <a:p>
            <a:r>
              <a:rPr lang="en-US" sz="1600" dirty="0">
                <a:solidFill>
                  <a:schemeClr val="tx2">
                    <a:lumMod val="20000"/>
                    <a:lumOff val="80000"/>
                  </a:schemeClr>
                </a:solidFill>
              </a:rPr>
              <a:t>Late 19th to early </a:t>
            </a:r>
            <a:br>
              <a:rPr lang="en-US" sz="1600" dirty="0">
                <a:solidFill>
                  <a:schemeClr val="tx2">
                    <a:lumMod val="20000"/>
                    <a:lumOff val="80000"/>
                  </a:schemeClr>
                </a:solidFill>
              </a:rPr>
            </a:br>
            <a:r>
              <a:rPr lang="en-US" sz="1600" dirty="0">
                <a:solidFill>
                  <a:schemeClr val="tx2">
                    <a:lumMod val="20000"/>
                    <a:lumOff val="80000"/>
                  </a:schemeClr>
                </a:solidFill>
              </a:rPr>
              <a:t>20th century:</a:t>
            </a:r>
            <a:br>
              <a:rPr lang="en-US" sz="1600" dirty="0">
                <a:solidFill>
                  <a:schemeClr val="tx2">
                    <a:lumMod val="20000"/>
                    <a:lumOff val="80000"/>
                  </a:schemeClr>
                </a:solidFill>
              </a:rPr>
            </a:br>
            <a:r>
              <a:rPr lang="en-US" sz="1600" b="1" dirty="0">
                <a:solidFill>
                  <a:schemeClr val="tx2">
                    <a:lumMod val="20000"/>
                    <a:lumOff val="80000"/>
                  </a:schemeClr>
                </a:solidFill>
              </a:rPr>
              <a:t>“The assembly line”</a:t>
            </a:r>
          </a:p>
        </p:txBody>
      </p:sp>
      <p:sp>
        <p:nvSpPr>
          <p:cNvPr id="25" name="Rectangle 24"/>
          <p:cNvSpPr/>
          <p:nvPr/>
        </p:nvSpPr>
        <p:spPr>
          <a:xfrm>
            <a:off x="3460916" y="3945337"/>
            <a:ext cx="2779014" cy="1854354"/>
          </a:xfrm>
          <a:prstGeom prst="rect">
            <a:avLst/>
          </a:prstGeom>
        </p:spPr>
        <p:txBody>
          <a:bodyPr wrap="square">
            <a:spAutoFit/>
          </a:bodyPr>
          <a:lstStyle/>
          <a:p>
            <a:pPr>
              <a:spcAft>
                <a:spcPts val="900"/>
              </a:spcAft>
            </a:pPr>
            <a:r>
              <a:rPr lang="en-US" sz="2000" b="1" dirty="0">
                <a:solidFill>
                  <a:srgbClr val="8FFFD3"/>
                </a:solidFill>
              </a:rPr>
              <a:t>“</a:t>
            </a:r>
            <a:r>
              <a:rPr lang="en-US" sz="2000" b="1" dirty="0" err="1">
                <a:solidFill>
                  <a:srgbClr val="8FFFD3"/>
                </a:solidFill>
              </a:rPr>
              <a:t>Nikefication</a:t>
            </a:r>
            <a:r>
              <a:rPr lang="en-US" sz="2000" b="1" dirty="0">
                <a:solidFill>
                  <a:srgbClr val="8FFFD3"/>
                </a:solidFill>
              </a:rPr>
              <a:t>”</a:t>
            </a:r>
          </a:p>
          <a:p>
            <a:pPr>
              <a:spcAft>
                <a:spcPts val="600"/>
              </a:spcAft>
            </a:pPr>
            <a:r>
              <a:rPr lang="en-US" sz="1700" dirty="0">
                <a:solidFill>
                  <a:schemeClr val="accent2"/>
                </a:solidFill>
              </a:rPr>
              <a:t>3rd Industrial Revolution/ 1st Machine Age</a:t>
            </a:r>
          </a:p>
          <a:p>
            <a:r>
              <a:rPr lang="en-US" sz="1600" dirty="0">
                <a:solidFill>
                  <a:schemeClr val="tx2">
                    <a:lumMod val="20000"/>
                    <a:lumOff val="80000"/>
                  </a:schemeClr>
                </a:solidFill>
              </a:rPr>
              <a:t>1960s – 1990s:</a:t>
            </a:r>
            <a:br>
              <a:rPr lang="en-US" sz="1600" dirty="0">
                <a:solidFill>
                  <a:schemeClr val="tx2">
                    <a:lumMod val="20000"/>
                    <a:lumOff val="80000"/>
                  </a:schemeClr>
                </a:solidFill>
              </a:rPr>
            </a:br>
            <a:r>
              <a:rPr lang="en-US" sz="1600" b="1" dirty="0">
                <a:solidFill>
                  <a:schemeClr val="tx2">
                    <a:lumMod val="20000"/>
                    <a:lumOff val="80000"/>
                  </a:schemeClr>
                </a:solidFill>
              </a:rPr>
              <a:t>“</a:t>
            </a:r>
            <a:r>
              <a:rPr lang="en-US" sz="1600" b="1" dirty="0" err="1">
                <a:solidFill>
                  <a:schemeClr val="tx2">
                    <a:lumMod val="20000"/>
                    <a:lumOff val="80000"/>
                  </a:schemeClr>
                </a:solidFill>
              </a:rPr>
              <a:t>Nikefication</a:t>
            </a:r>
            <a:r>
              <a:rPr lang="en-US" sz="1600" b="1" dirty="0">
                <a:solidFill>
                  <a:schemeClr val="tx2">
                    <a:lumMod val="20000"/>
                    <a:lumOff val="80000"/>
                  </a:schemeClr>
                </a:solidFill>
              </a:rPr>
              <a:t>” and core competencies</a:t>
            </a:r>
          </a:p>
        </p:txBody>
      </p:sp>
      <p:sp>
        <p:nvSpPr>
          <p:cNvPr id="26" name="Rectangle 25"/>
          <p:cNvSpPr/>
          <p:nvPr/>
        </p:nvSpPr>
        <p:spPr>
          <a:xfrm>
            <a:off x="6328319" y="3971264"/>
            <a:ext cx="2720601" cy="1608133"/>
          </a:xfrm>
          <a:prstGeom prst="rect">
            <a:avLst/>
          </a:prstGeom>
        </p:spPr>
        <p:txBody>
          <a:bodyPr wrap="square">
            <a:spAutoFit/>
          </a:bodyPr>
          <a:lstStyle/>
          <a:p>
            <a:pPr>
              <a:spcAft>
                <a:spcPts val="900"/>
              </a:spcAft>
            </a:pPr>
            <a:r>
              <a:rPr lang="en-US" sz="2000" b="1" dirty="0">
                <a:solidFill>
                  <a:srgbClr val="8FFFD3"/>
                </a:solidFill>
              </a:rPr>
              <a:t>“</a:t>
            </a:r>
            <a:r>
              <a:rPr lang="en-US" sz="2000" b="1" dirty="0" err="1">
                <a:solidFill>
                  <a:srgbClr val="8FFFD3"/>
                </a:solidFill>
              </a:rPr>
              <a:t>Uberization</a:t>
            </a:r>
            <a:r>
              <a:rPr lang="en-US" sz="2000" b="1" dirty="0">
                <a:solidFill>
                  <a:srgbClr val="8FFFD3"/>
                </a:solidFill>
              </a:rPr>
              <a:t>”</a:t>
            </a:r>
          </a:p>
          <a:p>
            <a:pPr>
              <a:spcAft>
                <a:spcPts val="600"/>
              </a:spcAft>
            </a:pPr>
            <a:r>
              <a:rPr lang="en-US" sz="1700" dirty="0">
                <a:solidFill>
                  <a:schemeClr val="accent2"/>
                </a:solidFill>
              </a:rPr>
              <a:t>4th Industrial </a:t>
            </a:r>
            <a:br>
              <a:rPr lang="en-US" sz="1700" dirty="0">
                <a:solidFill>
                  <a:schemeClr val="accent2"/>
                </a:solidFill>
              </a:rPr>
            </a:br>
            <a:r>
              <a:rPr lang="en-US" sz="1700" dirty="0">
                <a:solidFill>
                  <a:schemeClr val="accent2"/>
                </a:solidFill>
              </a:rPr>
              <a:t>Revolution</a:t>
            </a:r>
          </a:p>
          <a:p>
            <a:r>
              <a:rPr lang="en-US" sz="1600" dirty="0">
                <a:solidFill>
                  <a:schemeClr val="tx2">
                    <a:lumMod val="20000"/>
                    <a:lumOff val="80000"/>
                  </a:schemeClr>
                </a:solidFill>
              </a:rPr>
              <a:t>2000s:</a:t>
            </a:r>
            <a:br>
              <a:rPr lang="en-US" sz="1600" dirty="0">
                <a:solidFill>
                  <a:schemeClr val="tx2">
                    <a:lumMod val="20000"/>
                    <a:lumOff val="80000"/>
                  </a:schemeClr>
                </a:solidFill>
              </a:rPr>
            </a:br>
            <a:r>
              <a:rPr lang="en-US" sz="1600" b="1" dirty="0">
                <a:solidFill>
                  <a:schemeClr val="tx2">
                    <a:lumMod val="20000"/>
                    <a:lumOff val="80000"/>
                  </a:schemeClr>
                </a:solidFill>
              </a:rPr>
              <a:t>“</a:t>
            </a:r>
            <a:r>
              <a:rPr lang="en-US" sz="1600" b="1" dirty="0" err="1">
                <a:solidFill>
                  <a:schemeClr val="tx2">
                    <a:lumMod val="20000"/>
                    <a:lumOff val="80000"/>
                  </a:schemeClr>
                </a:solidFill>
              </a:rPr>
              <a:t>Uberization</a:t>
            </a:r>
            <a:r>
              <a:rPr lang="en-US" sz="1600" b="1" dirty="0">
                <a:solidFill>
                  <a:schemeClr val="tx2">
                    <a:lumMod val="20000"/>
                    <a:lumOff val="80000"/>
                  </a:schemeClr>
                </a:solidFill>
              </a:rPr>
              <a:t>”</a:t>
            </a:r>
          </a:p>
        </p:txBody>
      </p:sp>
    </p:spTree>
    <p:extLst>
      <p:ext uri="{BB962C8B-B14F-4D97-AF65-F5344CB8AC3E}">
        <p14:creationId xmlns:p14="http://schemas.microsoft.com/office/powerpoint/2010/main" val="69145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8" name="Rectangle 7"/>
          <p:cNvSpPr/>
          <p:nvPr/>
        </p:nvSpPr>
        <p:spPr>
          <a:xfrm>
            <a:off x="347135" y="414626"/>
            <a:ext cx="8631765" cy="1077218"/>
          </a:xfrm>
          <a:prstGeom prst="rect">
            <a:avLst/>
          </a:prstGeom>
        </p:spPr>
        <p:txBody>
          <a:bodyPr wrap="square">
            <a:spAutoFit/>
          </a:bodyPr>
          <a:lstStyle/>
          <a:p>
            <a:pPr>
              <a:spcAft>
                <a:spcPts val="1000"/>
              </a:spcAft>
            </a:pPr>
            <a:r>
              <a:rPr lang="en-US" sz="3200" dirty="0">
                <a:solidFill>
                  <a:schemeClr val="bg1"/>
                </a:solidFill>
              </a:rPr>
              <a:t>Organizations are beginning to understand that a new reality is on the horizon</a:t>
            </a:r>
            <a:endParaRPr lang="en-GB" sz="3200" b="1" dirty="0">
              <a:solidFill>
                <a:schemeClr val="bg1"/>
              </a:solidFill>
            </a:endParaRPr>
          </a:p>
        </p:txBody>
      </p:sp>
      <p:grpSp>
        <p:nvGrpSpPr>
          <p:cNvPr id="4" name="Group 3"/>
          <p:cNvGrpSpPr>
            <a:grpSpLocks noChangeAspect="1"/>
          </p:cNvGrpSpPr>
          <p:nvPr/>
        </p:nvGrpSpPr>
        <p:grpSpPr>
          <a:xfrm>
            <a:off x="457199" y="1714501"/>
            <a:ext cx="8165168" cy="3898774"/>
            <a:chOff x="702895" y="1941703"/>
            <a:chExt cx="7742534" cy="3696971"/>
          </a:xfrm>
        </p:grpSpPr>
        <p:sp>
          <p:nvSpPr>
            <p:cNvPr id="24" name="Rectangle 23"/>
            <p:cNvSpPr/>
            <p:nvPr/>
          </p:nvSpPr>
          <p:spPr>
            <a:xfrm flipH="1">
              <a:off x="702895" y="1951400"/>
              <a:ext cx="1719072" cy="1719072"/>
            </a:xfrm>
            <a:prstGeom prst="rect">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27" name="TextBox 26"/>
            <p:cNvSpPr txBox="1"/>
            <p:nvPr/>
          </p:nvSpPr>
          <p:spPr>
            <a:xfrm>
              <a:off x="768008" y="1941703"/>
              <a:ext cx="1354015" cy="769441"/>
            </a:xfrm>
            <a:prstGeom prst="rect">
              <a:avLst/>
            </a:prstGeom>
            <a:noFill/>
          </p:spPr>
          <p:txBody>
            <a:bodyPr wrap="square" rtlCol="0">
              <a:spAutoFit/>
            </a:bodyPr>
            <a:lstStyle/>
            <a:p>
              <a:r>
                <a:rPr lang="en-US" sz="4400" b="1" dirty="0">
                  <a:solidFill>
                    <a:prstClr val="white"/>
                  </a:solidFill>
                </a:rPr>
                <a:t>78%</a:t>
              </a:r>
            </a:p>
          </p:txBody>
        </p:sp>
        <p:sp>
          <p:nvSpPr>
            <p:cNvPr id="28" name="TextBox 27"/>
            <p:cNvSpPr txBox="1"/>
            <p:nvPr/>
          </p:nvSpPr>
          <p:spPr>
            <a:xfrm>
              <a:off x="749383" y="2561834"/>
              <a:ext cx="1587306" cy="831760"/>
            </a:xfrm>
            <a:prstGeom prst="rect">
              <a:avLst/>
            </a:prstGeom>
            <a:noFill/>
          </p:spPr>
          <p:txBody>
            <a:bodyPr wrap="square" rtlCol="0">
              <a:spAutoFit/>
            </a:bodyPr>
            <a:lstStyle/>
            <a:p>
              <a:r>
                <a:rPr lang="en-US" sz="1700" dirty="0">
                  <a:solidFill>
                    <a:prstClr val="white"/>
                  </a:solidFill>
                </a:rPr>
                <a:t>feel threatened by digital </a:t>
              </a:r>
              <a:br>
                <a:rPr lang="en-US" sz="1700" dirty="0">
                  <a:solidFill>
                    <a:prstClr val="white"/>
                  </a:solidFill>
                </a:rPr>
              </a:br>
              <a:r>
                <a:rPr lang="en-US" sz="1700" dirty="0">
                  <a:solidFill>
                    <a:prstClr val="white"/>
                  </a:solidFill>
                </a:rPr>
                <a:t>start-ups</a:t>
              </a:r>
            </a:p>
          </p:txBody>
        </p:sp>
        <p:sp>
          <p:nvSpPr>
            <p:cNvPr id="29" name="Rectangle 28"/>
            <p:cNvSpPr/>
            <p:nvPr/>
          </p:nvSpPr>
          <p:spPr>
            <a:xfrm flipH="1">
              <a:off x="702895" y="3912989"/>
              <a:ext cx="1719072" cy="1719072"/>
            </a:xfrm>
            <a:prstGeom prst="rect">
              <a:avLst/>
            </a:prstGeom>
            <a:solidFill>
              <a:schemeClr val="accent5"/>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30" name="TextBox 29"/>
            <p:cNvSpPr txBox="1"/>
            <p:nvPr/>
          </p:nvSpPr>
          <p:spPr>
            <a:xfrm>
              <a:off x="757146" y="3906222"/>
              <a:ext cx="1354015" cy="769441"/>
            </a:xfrm>
            <a:prstGeom prst="rect">
              <a:avLst/>
            </a:prstGeom>
            <a:noFill/>
          </p:spPr>
          <p:txBody>
            <a:bodyPr wrap="square" rtlCol="0">
              <a:spAutoFit/>
            </a:bodyPr>
            <a:lstStyle/>
            <a:p>
              <a:r>
                <a:rPr lang="en-US" sz="4400" b="1" dirty="0">
                  <a:solidFill>
                    <a:prstClr val="white"/>
                  </a:solidFill>
                </a:rPr>
                <a:t>45%</a:t>
              </a:r>
            </a:p>
          </p:txBody>
        </p:sp>
        <p:sp>
          <p:nvSpPr>
            <p:cNvPr id="31" name="TextBox 30"/>
            <p:cNvSpPr txBox="1"/>
            <p:nvPr/>
          </p:nvSpPr>
          <p:spPr>
            <a:xfrm>
              <a:off x="749383" y="4524471"/>
              <a:ext cx="1573823" cy="1079829"/>
            </a:xfrm>
            <a:prstGeom prst="rect">
              <a:avLst/>
            </a:prstGeom>
            <a:noFill/>
          </p:spPr>
          <p:txBody>
            <a:bodyPr wrap="square" rtlCol="0">
              <a:spAutoFit/>
            </a:bodyPr>
            <a:lstStyle/>
            <a:p>
              <a:r>
                <a:rPr lang="en-US" sz="1700" dirty="0">
                  <a:solidFill>
                    <a:prstClr val="white"/>
                  </a:solidFill>
                </a:rPr>
                <a:t>fear they </a:t>
              </a:r>
              <a:br>
                <a:rPr lang="en-US" sz="1700" dirty="0">
                  <a:solidFill>
                    <a:prstClr val="white"/>
                  </a:solidFill>
                </a:rPr>
              </a:br>
              <a:r>
                <a:rPr lang="en-US" sz="1700" dirty="0">
                  <a:solidFill>
                    <a:prstClr val="white"/>
                  </a:solidFill>
                </a:rPr>
                <a:t>may become obsolete in </a:t>
              </a:r>
              <a:br>
                <a:rPr lang="en-US" sz="1700" dirty="0">
                  <a:solidFill>
                    <a:prstClr val="white"/>
                  </a:solidFill>
                </a:rPr>
              </a:br>
              <a:r>
                <a:rPr lang="en-US" sz="1700" dirty="0">
                  <a:solidFill>
                    <a:prstClr val="white"/>
                  </a:solidFill>
                </a:rPr>
                <a:t>3-5 years</a:t>
              </a:r>
            </a:p>
          </p:txBody>
        </p:sp>
        <p:sp>
          <p:nvSpPr>
            <p:cNvPr id="32" name="Rectangle 31"/>
            <p:cNvSpPr/>
            <p:nvPr/>
          </p:nvSpPr>
          <p:spPr>
            <a:xfrm flipH="1">
              <a:off x="2673378" y="1951401"/>
              <a:ext cx="3801570" cy="1719072"/>
            </a:xfrm>
            <a:prstGeom prst="rect">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33" name="TextBox 32"/>
            <p:cNvSpPr txBox="1"/>
            <p:nvPr/>
          </p:nvSpPr>
          <p:spPr>
            <a:xfrm>
              <a:off x="2763404" y="1952660"/>
              <a:ext cx="1354015" cy="769441"/>
            </a:xfrm>
            <a:prstGeom prst="rect">
              <a:avLst/>
            </a:prstGeom>
            <a:noFill/>
          </p:spPr>
          <p:txBody>
            <a:bodyPr wrap="square" rtlCol="0">
              <a:spAutoFit/>
            </a:bodyPr>
            <a:lstStyle/>
            <a:p>
              <a:r>
                <a:rPr lang="en-US" sz="4400" b="1" dirty="0">
                  <a:solidFill>
                    <a:prstClr val="white"/>
                  </a:solidFill>
                </a:rPr>
                <a:t>50%</a:t>
              </a:r>
            </a:p>
          </p:txBody>
        </p:sp>
        <p:sp>
          <p:nvSpPr>
            <p:cNvPr id="34" name="TextBox 33"/>
            <p:cNvSpPr txBox="1"/>
            <p:nvPr/>
          </p:nvSpPr>
          <p:spPr>
            <a:xfrm>
              <a:off x="2756250" y="2561834"/>
              <a:ext cx="3677186" cy="1079829"/>
            </a:xfrm>
            <a:prstGeom prst="rect">
              <a:avLst/>
            </a:prstGeom>
            <a:noFill/>
          </p:spPr>
          <p:txBody>
            <a:bodyPr wrap="square" rtlCol="0">
              <a:spAutoFit/>
            </a:bodyPr>
            <a:lstStyle/>
            <a:p>
              <a:r>
                <a:rPr lang="en-US" sz="1700" dirty="0">
                  <a:solidFill>
                    <a:prstClr val="white"/>
                  </a:solidFill>
                </a:rPr>
                <a:t>Are considering deconstructing jobs </a:t>
              </a:r>
              <a:br>
                <a:rPr lang="en-US" sz="1700" dirty="0">
                  <a:solidFill>
                    <a:prstClr val="white"/>
                  </a:solidFill>
                </a:rPr>
              </a:br>
              <a:r>
                <a:rPr lang="en-US" sz="1700" dirty="0">
                  <a:solidFill>
                    <a:prstClr val="white"/>
                  </a:solidFill>
                </a:rPr>
                <a:t>and identifying which tasks can </a:t>
              </a:r>
              <a:br>
                <a:rPr lang="en-US" sz="1700" dirty="0">
                  <a:solidFill>
                    <a:prstClr val="white"/>
                  </a:solidFill>
                </a:rPr>
              </a:br>
              <a:r>
                <a:rPr lang="en-US" sz="1700" dirty="0">
                  <a:solidFill>
                    <a:prstClr val="white"/>
                  </a:solidFill>
                </a:rPr>
                <a:t>best be performed by automation </a:t>
              </a:r>
              <a:br>
                <a:rPr lang="en-US" sz="1700" dirty="0">
                  <a:solidFill>
                    <a:prstClr val="white"/>
                  </a:solidFill>
                </a:rPr>
              </a:br>
              <a:r>
                <a:rPr lang="en-US" sz="1700" dirty="0">
                  <a:solidFill>
                    <a:prstClr val="white"/>
                  </a:solidFill>
                </a:rPr>
                <a:t>in the next year or in the near future</a:t>
              </a:r>
            </a:p>
          </p:txBody>
        </p:sp>
        <p:sp>
          <p:nvSpPr>
            <p:cNvPr id="35" name="Rectangle 34"/>
            <p:cNvSpPr/>
            <p:nvPr/>
          </p:nvSpPr>
          <p:spPr>
            <a:xfrm flipH="1">
              <a:off x="6726357" y="1951400"/>
              <a:ext cx="1719072" cy="1719072"/>
            </a:xfrm>
            <a:prstGeom prst="rect">
              <a:avLst/>
            </a:prstGeom>
            <a:solidFill>
              <a:schemeClr val="accent5"/>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TextBox 35"/>
            <p:cNvSpPr txBox="1"/>
            <p:nvPr/>
          </p:nvSpPr>
          <p:spPr>
            <a:xfrm>
              <a:off x="6768480" y="1968799"/>
              <a:ext cx="1354015" cy="769441"/>
            </a:xfrm>
            <a:prstGeom prst="rect">
              <a:avLst/>
            </a:prstGeom>
            <a:noFill/>
          </p:spPr>
          <p:txBody>
            <a:bodyPr wrap="square" rtlCol="0">
              <a:spAutoFit/>
            </a:bodyPr>
            <a:lstStyle/>
            <a:p>
              <a:r>
                <a:rPr lang="en-US" sz="4400" b="1" dirty="0">
                  <a:solidFill>
                    <a:prstClr val="white"/>
                  </a:solidFill>
                </a:rPr>
                <a:t>78%</a:t>
              </a:r>
            </a:p>
          </p:txBody>
        </p:sp>
        <p:sp>
          <p:nvSpPr>
            <p:cNvPr id="37" name="TextBox 36"/>
            <p:cNvSpPr txBox="1"/>
            <p:nvPr/>
          </p:nvSpPr>
          <p:spPr>
            <a:xfrm>
              <a:off x="6816017" y="2561834"/>
              <a:ext cx="1500898" cy="1079829"/>
            </a:xfrm>
            <a:prstGeom prst="rect">
              <a:avLst/>
            </a:prstGeom>
            <a:noFill/>
          </p:spPr>
          <p:txBody>
            <a:bodyPr wrap="square" rtlCol="0">
              <a:spAutoFit/>
            </a:bodyPr>
            <a:lstStyle/>
            <a:p>
              <a:r>
                <a:rPr lang="en-US" sz="1700" dirty="0">
                  <a:solidFill>
                    <a:prstClr val="white"/>
                  </a:solidFill>
                </a:rPr>
                <a:t>are paying more for certain </a:t>
              </a:r>
              <a:br>
                <a:rPr lang="en-US" sz="1700" dirty="0">
                  <a:solidFill>
                    <a:prstClr val="white"/>
                  </a:solidFill>
                </a:rPr>
              </a:br>
              <a:r>
                <a:rPr lang="en-US" sz="1700" dirty="0">
                  <a:solidFill>
                    <a:prstClr val="white"/>
                  </a:solidFill>
                </a:rPr>
                <a:t>skills</a:t>
              </a:r>
            </a:p>
          </p:txBody>
        </p:sp>
        <p:sp>
          <p:nvSpPr>
            <p:cNvPr id="38" name="Rectangle 37"/>
            <p:cNvSpPr/>
            <p:nvPr/>
          </p:nvSpPr>
          <p:spPr>
            <a:xfrm flipH="1">
              <a:off x="6720081" y="3912989"/>
              <a:ext cx="1719072" cy="1719072"/>
            </a:xfrm>
            <a:prstGeom prst="rect">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39" name="TextBox 38"/>
            <p:cNvSpPr txBox="1"/>
            <p:nvPr/>
          </p:nvSpPr>
          <p:spPr>
            <a:xfrm>
              <a:off x="6774872" y="3884181"/>
              <a:ext cx="1354015" cy="769441"/>
            </a:xfrm>
            <a:prstGeom prst="rect">
              <a:avLst/>
            </a:prstGeom>
            <a:noFill/>
          </p:spPr>
          <p:txBody>
            <a:bodyPr wrap="square" rtlCol="0">
              <a:spAutoFit/>
            </a:bodyPr>
            <a:lstStyle/>
            <a:p>
              <a:r>
                <a:rPr lang="en-US" sz="4400" b="1" dirty="0">
                  <a:solidFill>
                    <a:prstClr val="white"/>
                  </a:solidFill>
                </a:rPr>
                <a:t>48%</a:t>
              </a:r>
            </a:p>
          </p:txBody>
        </p:sp>
        <p:sp>
          <p:nvSpPr>
            <p:cNvPr id="41" name="Rectangle 40"/>
            <p:cNvSpPr/>
            <p:nvPr/>
          </p:nvSpPr>
          <p:spPr>
            <a:xfrm flipH="1">
              <a:off x="2679228" y="3912989"/>
              <a:ext cx="3801570" cy="1719072"/>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42" name="TextBox 41"/>
            <p:cNvSpPr txBox="1"/>
            <p:nvPr/>
          </p:nvSpPr>
          <p:spPr>
            <a:xfrm>
              <a:off x="2763403" y="3903897"/>
              <a:ext cx="1354015" cy="769441"/>
            </a:xfrm>
            <a:prstGeom prst="rect">
              <a:avLst/>
            </a:prstGeom>
            <a:noFill/>
          </p:spPr>
          <p:txBody>
            <a:bodyPr wrap="square" rtlCol="0">
              <a:spAutoFit/>
            </a:bodyPr>
            <a:lstStyle/>
            <a:p>
              <a:r>
                <a:rPr lang="en-US" sz="4400" b="1" dirty="0">
                  <a:solidFill>
                    <a:prstClr val="white"/>
                  </a:solidFill>
                </a:rPr>
                <a:t>51%</a:t>
              </a:r>
            </a:p>
          </p:txBody>
        </p:sp>
        <p:grpSp>
          <p:nvGrpSpPr>
            <p:cNvPr id="44" name="SHAPE-20180228102915"/>
            <p:cNvGrpSpPr>
              <a:grpSpLocks noChangeAspect="1"/>
            </p:cNvGrpSpPr>
            <p:nvPr>
              <p:custDataLst>
                <p:tags r:id="rId1"/>
              </p:custDataLst>
            </p:nvPr>
          </p:nvGrpSpPr>
          <p:grpSpPr bwMode="auto">
            <a:xfrm>
              <a:off x="7713254" y="4891817"/>
              <a:ext cx="717327" cy="665714"/>
              <a:chOff x="2498" y="1678"/>
              <a:chExt cx="820" cy="761"/>
            </a:xfrm>
          </p:grpSpPr>
          <p:sp>
            <p:nvSpPr>
              <p:cNvPr id="45" name="AutoShape 3"/>
              <p:cNvSpPr>
                <a:spLocks noChangeAspect="1" noChangeArrowheads="1" noTextEdit="1"/>
              </p:cNvSpPr>
              <p:nvPr/>
            </p:nvSpPr>
            <p:spPr bwMode="auto">
              <a:xfrm>
                <a:off x="2644" y="1872"/>
                <a:ext cx="62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5"/>
              <p:cNvSpPr>
                <a:spLocks noEditPoints="1"/>
              </p:cNvSpPr>
              <p:nvPr/>
            </p:nvSpPr>
            <p:spPr bwMode="auto">
              <a:xfrm>
                <a:off x="2498" y="1678"/>
                <a:ext cx="820" cy="758"/>
              </a:xfrm>
              <a:custGeom>
                <a:avLst/>
                <a:gdLst>
                  <a:gd name="T0" fmla="*/ 177 w 259"/>
                  <a:gd name="T1" fmla="*/ 207 h 239"/>
                  <a:gd name="T2" fmla="*/ 167 w 259"/>
                  <a:gd name="T3" fmla="*/ 213 h 239"/>
                  <a:gd name="T4" fmla="*/ 129 w 259"/>
                  <a:gd name="T5" fmla="*/ 185 h 239"/>
                  <a:gd name="T6" fmla="*/ 91 w 259"/>
                  <a:gd name="T7" fmla="*/ 213 h 239"/>
                  <a:gd name="T8" fmla="*/ 81 w 259"/>
                  <a:gd name="T9" fmla="*/ 207 h 239"/>
                  <a:gd name="T10" fmla="*/ 81 w 259"/>
                  <a:gd name="T11" fmla="*/ 207 h 239"/>
                  <a:gd name="T12" fmla="*/ 74 w 259"/>
                  <a:gd name="T13" fmla="*/ 204 h 239"/>
                  <a:gd name="T14" fmla="*/ 71 w 259"/>
                  <a:gd name="T15" fmla="*/ 202 h 239"/>
                  <a:gd name="T16" fmla="*/ 119 w 259"/>
                  <a:gd name="T17" fmla="*/ 167 h 239"/>
                  <a:gd name="T18" fmla="*/ 119 w 259"/>
                  <a:gd name="T19" fmla="*/ 132 h 239"/>
                  <a:gd name="T20" fmla="*/ 139 w 259"/>
                  <a:gd name="T21" fmla="*/ 132 h 239"/>
                  <a:gd name="T22" fmla="*/ 139 w 259"/>
                  <a:gd name="T23" fmla="*/ 167 h 239"/>
                  <a:gd name="T24" fmla="*/ 187 w 259"/>
                  <a:gd name="T25" fmla="*/ 202 h 239"/>
                  <a:gd name="T26" fmla="*/ 184 w 259"/>
                  <a:gd name="T27" fmla="*/ 204 h 239"/>
                  <a:gd name="T28" fmla="*/ 177 w 259"/>
                  <a:gd name="T29" fmla="*/ 207 h 239"/>
                  <a:gd name="T30" fmla="*/ 191 w 259"/>
                  <a:gd name="T31" fmla="*/ 122 h 239"/>
                  <a:gd name="T32" fmla="*/ 169 w 259"/>
                  <a:gd name="T33" fmla="*/ 92 h 239"/>
                  <a:gd name="T34" fmla="*/ 146 w 259"/>
                  <a:gd name="T35" fmla="*/ 73 h 239"/>
                  <a:gd name="T36" fmla="*/ 148 w 259"/>
                  <a:gd name="T37" fmla="*/ 68 h 239"/>
                  <a:gd name="T38" fmla="*/ 152 w 259"/>
                  <a:gd name="T39" fmla="*/ 62 h 239"/>
                  <a:gd name="T40" fmla="*/ 152 w 259"/>
                  <a:gd name="T41" fmla="*/ 62 h 239"/>
                  <a:gd name="T42" fmla="*/ 160 w 259"/>
                  <a:gd name="T43" fmla="*/ 35 h 239"/>
                  <a:gd name="T44" fmla="*/ 129 w 259"/>
                  <a:gd name="T45" fmla="*/ 0 h 239"/>
                  <a:gd name="T46" fmla="*/ 98 w 259"/>
                  <a:gd name="T47" fmla="*/ 35 h 239"/>
                  <a:gd name="T48" fmla="*/ 106 w 259"/>
                  <a:gd name="T49" fmla="*/ 62 h 239"/>
                  <a:gd name="T50" fmla="*/ 106 w 259"/>
                  <a:gd name="T51" fmla="*/ 62 h 239"/>
                  <a:gd name="T52" fmla="*/ 111 w 259"/>
                  <a:gd name="T53" fmla="*/ 68 h 239"/>
                  <a:gd name="T54" fmla="*/ 112 w 259"/>
                  <a:gd name="T55" fmla="*/ 73 h 239"/>
                  <a:gd name="T56" fmla="*/ 89 w 259"/>
                  <a:gd name="T57" fmla="*/ 92 h 239"/>
                  <a:gd name="T58" fmla="*/ 68 w 259"/>
                  <a:gd name="T59" fmla="*/ 122 h 239"/>
                  <a:gd name="T60" fmla="*/ 191 w 259"/>
                  <a:gd name="T61" fmla="*/ 122 h 239"/>
                  <a:gd name="T62" fmla="*/ 93 w 259"/>
                  <a:gd name="T63" fmla="*/ 239 h 239"/>
                  <a:gd name="T64" fmla="*/ 77 w 259"/>
                  <a:gd name="T65" fmla="*/ 217 h 239"/>
                  <a:gd name="T66" fmla="*/ 59 w 259"/>
                  <a:gd name="T67" fmla="*/ 203 h 239"/>
                  <a:gd name="T68" fmla="*/ 60 w 259"/>
                  <a:gd name="T69" fmla="*/ 199 h 239"/>
                  <a:gd name="T70" fmla="*/ 63 w 259"/>
                  <a:gd name="T71" fmla="*/ 194 h 239"/>
                  <a:gd name="T72" fmla="*/ 63 w 259"/>
                  <a:gd name="T73" fmla="*/ 194 h 239"/>
                  <a:gd name="T74" fmla="*/ 70 w 259"/>
                  <a:gd name="T75" fmla="*/ 174 h 239"/>
                  <a:gd name="T76" fmla="*/ 46 w 259"/>
                  <a:gd name="T77" fmla="*/ 148 h 239"/>
                  <a:gd name="T78" fmla="*/ 23 w 259"/>
                  <a:gd name="T79" fmla="*/ 174 h 239"/>
                  <a:gd name="T80" fmla="*/ 29 w 259"/>
                  <a:gd name="T81" fmla="*/ 194 h 239"/>
                  <a:gd name="T82" fmla="*/ 29 w 259"/>
                  <a:gd name="T83" fmla="*/ 194 h 239"/>
                  <a:gd name="T84" fmla="*/ 32 w 259"/>
                  <a:gd name="T85" fmla="*/ 199 h 239"/>
                  <a:gd name="T86" fmla="*/ 33 w 259"/>
                  <a:gd name="T87" fmla="*/ 203 h 239"/>
                  <a:gd name="T88" fmla="*/ 16 w 259"/>
                  <a:gd name="T89" fmla="*/ 217 h 239"/>
                  <a:gd name="T90" fmla="*/ 0 w 259"/>
                  <a:gd name="T91" fmla="*/ 239 h 239"/>
                  <a:gd name="T92" fmla="*/ 93 w 259"/>
                  <a:gd name="T93" fmla="*/ 239 h 239"/>
                  <a:gd name="T94" fmla="*/ 259 w 259"/>
                  <a:gd name="T95" fmla="*/ 239 h 239"/>
                  <a:gd name="T96" fmla="*/ 243 w 259"/>
                  <a:gd name="T97" fmla="*/ 217 h 239"/>
                  <a:gd name="T98" fmla="*/ 225 w 259"/>
                  <a:gd name="T99" fmla="*/ 203 h 239"/>
                  <a:gd name="T100" fmla="*/ 226 w 259"/>
                  <a:gd name="T101" fmla="*/ 199 h 239"/>
                  <a:gd name="T102" fmla="*/ 229 w 259"/>
                  <a:gd name="T103" fmla="*/ 194 h 239"/>
                  <a:gd name="T104" fmla="*/ 229 w 259"/>
                  <a:gd name="T105" fmla="*/ 194 h 239"/>
                  <a:gd name="T106" fmla="*/ 236 w 259"/>
                  <a:gd name="T107" fmla="*/ 174 h 239"/>
                  <a:gd name="T108" fmla="*/ 212 w 259"/>
                  <a:gd name="T109" fmla="*/ 148 h 239"/>
                  <a:gd name="T110" fmla="*/ 189 w 259"/>
                  <a:gd name="T111" fmla="*/ 174 h 239"/>
                  <a:gd name="T112" fmla="*/ 195 w 259"/>
                  <a:gd name="T113" fmla="*/ 194 h 239"/>
                  <a:gd name="T114" fmla="*/ 195 w 259"/>
                  <a:gd name="T115" fmla="*/ 194 h 239"/>
                  <a:gd name="T116" fmla="*/ 198 w 259"/>
                  <a:gd name="T117" fmla="*/ 199 h 239"/>
                  <a:gd name="T118" fmla="*/ 199 w 259"/>
                  <a:gd name="T119" fmla="*/ 203 h 239"/>
                  <a:gd name="T120" fmla="*/ 182 w 259"/>
                  <a:gd name="T121" fmla="*/ 217 h 239"/>
                  <a:gd name="T122" fmla="*/ 166 w 259"/>
                  <a:gd name="T123" fmla="*/ 239 h 239"/>
                  <a:gd name="T124" fmla="*/ 259 w 259"/>
                  <a:gd name="T125"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 h="239">
                    <a:moveTo>
                      <a:pt x="177" y="207"/>
                    </a:moveTo>
                    <a:cubicBezTo>
                      <a:pt x="173" y="209"/>
                      <a:pt x="170" y="211"/>
                      <a:pt x="167" y="213"/>
                    </a:cubicBezTo>
                    <a:cubicBezTo>
                      <a:pt x="129" y="185"/>
                      <a:pt x="129" y="185"/>
                      <a:pt x="129" y="185"/>
                    </a:cubicBezTo>
                    <a:cubicBezTo>
                      <a:pt x="91" y="213"/>
                      <a:pt x="91" y="213"/>
                      <a:pt x="91" y="213"/>
                    </a:cubicBezTo>
                    <a:cubicBezTo>
                      <a:pt x="88" y="211"/>
                      <a:pt x="85" y="209"/>
                      <a:pt x="81" y="207"/>
                    </a:cubicBezTo>
                    <a:cubicBezTo>
                      <a:pt x="81" y="207"/>
                      <a:pt x="81" y="207"/>
                      <a:pt x="81" y="207"/>
                    </a:cubicBezTo>
                    <a:cubicBezTo>
                      <a:pt x="79" y="206"/>
                      <a:pt x="76" y="205"/>
                      <a:pt x="74" y="204"/>
                    </a:cubicBezTo>
                    <a:cubicBezTo>
                      <a:pt x="73" y="203"/>
                      <a:pt x="72" y="203"/>
                      <a:pt x="71" y="202"/>
                    </a:cubicBezTo>
                    <a:cubicBezTo>
                      <a:pt x="119" y="167"/>
                      <a:pt x="119" y="167"/>
                      <a:pt x="119" y="167"/>
                    </a:cubicBezTo>
                    <a:cubicBezTo>
                      <a:pt x="119" y="132"/>
                      <a:pt x="119" y="132"/>
                      <a:pt x="119" y="132"/>
                    </a:cubicBezTo>
                    <a:cubicBezTo>
                      <a:pt x="139" y="132"/>
                      <a:pt x="139" y="132"/>
                      <a:pt x="139" y="132"/>
                    </a:cubicBezTo>
                    <a:cubicBezTo>
                      <a:pt x="139" y="167"/>
                      <a:pt x="139" y="167"/>
                      <a:pt x="139" y="167"/>
                    </a:cubicBezTo>
                    <a:cubicBezTo>
                      <a:pt x="187" y="202"/>
                      <a:pt x="187" y="202"/>
                      <a:pt x="187" y="202"/>
                    </a:cubicBezTo>
                    <a:cubicBezTo>
                      <a:pt x="186" y="203"/>
                      <a:pt x="185" y="203"/>
                      <a:pt x="184" y="204"/>
                    </a:cubicBezTo>
                    <a:cubicBezTo>
                      <a:pt x="182" y="205"/>
                      <a:pt x="180" y="206"/>
                      <a:pt x="177" y="207"/>
                    </a:cubicBezTo>
                    <a:close/>
                    <a:moveTo>
                      <a:pt x="191" y="122"/>
                    </a:moveTo>
                    <a:cubicBezTo>
                      <a:pt x="190" y="102"/>
                      <a:pt x="184" y="99"/>
                      <a:pt x="169" y="92"/>
                    </a:cubicBezTo>
                    <a:cubicBezTo>
                      <a:pt x="159" y="86"/>
                      <a:pt x="145" y="83"/>
                      <a:pt x="146" y="73"/>
                    </a:cubicBezTo>
                    <a:cubicBezTo>
                      <a:pt x="146" y="72"/>
                      <a:pt x="147" y="70"/>
                      <a:pt x="148" y="68"/>
                    </a:cubicBezTo>
                    <a:cubicBezTo>
                      <a:pt x="148" y="67"/>
                      <a:pt x="150" y="65"/>
                      <a:pt x="152" y="62"/>
                    </a:cubicBezTo>
                    <a:cubicBezTo>
                      <a:pt x="152" y="62"/>
                      <a:pt x="152" y="62"/>
                      <a:pt x="152" y="62"/>
                    </a:cubicBezTo>
                    <a:cubicBezTo>
                      <a:pt x="155" y="56"/>
                      <a:pt x="160" y="50"/>
                      <a:pt x="160" y="35"/>
                    </a:cubicBezTo>
                    <a:cubicBezTo>
                      <a:pt x="160" y="16"/>
                      <a:pt x="148" y="1"/>
                      <a:pt x="129" y="0"/>
                    </a:cubicBezTo>
                    <a:cubicBezTo>
                      <a:pt x="112" y="1"/>
                      <a:pt x="98" y="15"/>
                      <a:pt x="98" y="35"/>
                    </a:cubicBezTo>
                    <a:cubicBezTo>
                      <a:pt x="98" y="45"/>
                      <a:pt x="101" y="54"/>
                      <a:pt x="106" y="62"/>
                    </a:cubicBezTo>
                    <a:cubicBezTo>
                      <a:pt x="106" y="62"/>
                      <a:pt x="106" y="62"/>
                      <a:pt x="106" y="62"/>
                    </a:cubicBezTo>
                    <a:cubicBezTo>
                      <a:pt x="106" y="62"/>
                      <a:pt x="110" y="67"/>
                      <a:pt x="111" y="68"/>
                    </a:cubicBezTo>
                    <a:cubicBezTo>
                      <a:pt x="111" y="70"/>
                      <a:pt x="112" y="72"/>
                      <a:pt x="112" y="73"/>
                    </a:cubicBezTo>
                    <a:cubicBezTo>
                      <a:pt x="113" y="83"/>
                      <a:pt x="100" y="86"/>
                      <a:pt x="89" y="92"/>
                    </a:cubicBezTo>
                    <a:cubicBezTo>
                      <a:pt x="74" y="99"/>
                      <a:pt x="68" y="102"/>
                      <a:pt x="68" y="122"/>
                    </a:cubicBezTo>
                    <a:lnTo>
                      <a:pt x="191" y="122"/>
                    </a:lnTo>
                    <a:close/>
                    <a:moveTo>
                      <a:pt x="93" y="239"/>
                    </a:moveTo>
                    <a:cubicBezTo>
                      <a:pt x="92" y="225"/>
                      <a:pt x="88" y="223"/>
                      <a:pt x="77" y="217"/>
                    </a:cubicBezTo>
                    <a:cubicBezTo>
                      <a:pt x="69" y="213"/>
                      <a:pt x="58" y="210"/>
                      <a:pt x="59" y="203"/>
                    </a:cubicBezTo>
                    <a:cubicBezTo>
                      <a:pt x="59" y="201"/>
                      <a:pt x="60" y="200"/>
                      <a:pt x="60" y="199"/>
                    </a:cubicBezTo>
                    <a:cubicBezTo>
                      <a:pt x="61" y="198"/>
                      <a:pt x="62" y="196"/>
                      <a:pt x="63" y="194"/>
                    </a:cubicBezTo>
                    <a:cubicBezTo>
                      <a:pt x="63" y="194"/>
                      <a:pt x="63" y="194"/>
                      <a:pt x="63" y="194"/>
                    </a:cubicBezTo>
                    <a:cubicBezTo>
                      <a:pt x="66" y="190"/>
                      <a:pt x="70" y="185"/>
                      <a:pt x="70" y="174"/>
                    </a:cubicBezTo>
                    <a:cubicBezTo>
                      <a:pt x="70" y="160"/>
                      <a:pt x="60" y="148"/>
                      <a:pt x="46" y="148"/>
                    </a:cubicBezTo>
                    <a:cubicBezTo>
                      <a:pt x="34" y="148"/>
                      <a:pt x="23" y="158"/>
                      <a:pt x="23" y="174"/>
                    </a:cubicBezTo>
                    <a:cubicBezTo>
                      <a:pt x="23" y="181"/>
                      <a:pt x="25" y="188"/>
                      <a:pt x="29" y="194"/>
                    </a:cubicBezTo>
                    <a:cubicBezTo>
                      <a:pt x="29" y="194"/>
                      <a:pt x="29" y="194"/>
                      <a:pt x="29" y="194"/>
                    </a:cubicBezTo>
                    <a:cubicBezTo>
                      <a:pt x="29" y="194"/>
                      <a:pt x="31" y="198"/>
                      <a:pt x="32" y="199"/>
                    </a:cubicBezTo>
                    <a:cubicBezTo>
                      <a:pt x="33" y="200"/>
                      <a:pt x="33" y="201"/>
                      <a:pt x="33" y="203"/>
                    </a:cubicBezTo>
                    <a:cubicBezTo>
                      <a:pt x="34" y="210"/>
                      <a:pt x="24" y="213"/>
                      <a:pt x="16" y="217"/>
                    </a:cubicBezTo>
                    <a:cubicBezTo>
                      <a:pt x="5" y="223"/>
                      <a:pt x="0" y="225"/>
                      <a:pt x="0" y="239"/>
                    </a:cubicBezTo>
                    <a:lnTo>
                      <a:pt x="93" y="239"/>
                    </a:lnTo>
                    <a:close/>
                    <a:moveTo>
                      <a:pt x="259" y="239"/>
                    </a:moveTo>
                    <a:cubicBezTo>
                      <a:pt x="258" y="225"/>
                      <a:pt x="254" y="223"/>
                      <a:pt x="243" y="217"/>
                    </a:cubicBezTo>
                    <a:cubicBezTo>
                      <a:pt x="235" y="213"/>
                      <a:pt x="225" y="210"/>
                      <a:pt x="225" y="203"/>
                    </a:cubicBezTo>
                    <a:cubicBezTo>
                      <a:pt x="225" y="201"/>
                      <a:pt x="226" y="200"/>
                      <a:pt x="226" y="199"/>
                    </a:cubicBezTo>
                    <a:cubicBezTo>
                      <a:pt x="227" y="198"/>
                      <a:pt x="228" y="196"/>
                      <a:pt x="229" y="194"/>
                    </a:cubicBezTo>
                    <a:cubicBezTo>
                      <a:pt x="229" y="194"/>
                      <a:pt x="229" y="194"/>
                      <a:pt x="229" y="194"/>
                    </a:cubicBezTo>
                    <a:cubicBezTo>
                      <a:pt x="232" y="190"/>
                      <a:pt x="236" y="185"/>
                      <a:pt x="236" y="174"/>
                    </a:cubicBezTo>
                    <a:cubicBezTo>
                      <a:pt x="236" y="160"/>
                      <a:pt x="226" y="148"/>
                      <a:pt x="212" y="148"/>
                    </a:cubicBezTo>
                    <a:cubicBezTo>
                      <a:pt x="200" y="148"/>
                      <a:pt x="189" y="158"/>
                      <a:pt x="189" y="174"/>
                    </a:cubicBezTo>
                    <a:cubicBezTo>
                      <a:pt x="189" y="181"/>
                      <a:pt x="191" y="188"/>
                      <a:pt x="195" y="194"/>
                    </a:cubicBezTo>
                    <a:cubicBezTo>
                      <a:pt x="195" y="194"/>
                      <a:pt x="195" y="194"/>
                      <a:pt x="195" y="194"/>
                    </a:cubicBezTo>
                    <a:cubicBezTo>
                      <a:pt x="195" y="194"/>
                      <a:pt x="198" y="198"/>
                      <a:pt x="198" y="199"/>
                    </a:cubicBezTo>
                    <a:cubicBezTo>
                      <a:pt x="199" y="200"/>
                      <a:pt x="199" y="201"/>
                      <a:pt x="199" y="203"/>
                    </a:cubicBezTo>
                    <a:cubicBezTo>
                      <a:pt x="200" y="210"/>
                      <a:pt x="190" y="213"/>
                      <a:pt x="182" y="217"/>
                    </a:cubicBezTo>
                    <a:cubicBezTo>
                      <a:pt x="171" y="223"/>
                      <a:pt x="166" y="225"/>
                      <a:pt x="166" y="239"/>
                    </a:cubicBezTo>
                    <a:lnTo>
                      <a:pt x="259" y="239"/>
                    </a:lnTo>
                    <a:close/>
                  </a:path>
                </a:pathLst>
              </a:custGeom>
              <a:solidFill>
                <a:srgbClr val="00000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7" name="SHAPE-20180228103053"/>
            <p:cNvGrpSpPr>
              <a:grpSpLocks noChangeAspect="1"/>
            </p:cNvGrpSpPr>
            <p:nvPr>
              <p:custDataLst>
                <p:tags r:id="rId2"/>
              </p:custDataLst>
            </p:nvPr>
          </p:nvGrpSpPr>
          <p:grpSpPr bwMode="auto">
            <a:xfrm>
              <a:off x="1975247" y="5058902"/>
              <a:ext cx="361442" cy="496417"/>
              <a:chOff x="2642" y="1872"/>
              <a:chExt cx="399" cy="548"/>
            </a:xfrm>
          </p:grpSpPr>
          <p:sp>
            <p:nvSpPr>
              <p:cNvPr id="48" name="AutoShape 13"/>
              <p:cNvSpPr>
                <a:spLocks noChangeAspect="1" noChangeArrowheads="1" noTextEdit="1"/>
              </p:cNvSpPr>
              <p:nvPr/>
            </p:nvSpPr>
            <p:spPr bwMode="auto">
              <a:xfrm>
                <a:off x="2644" y="1898"/>
                <a:ext cx="397"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15"/>
              <p:cNvSpPr>
                <a:spLocks noEditPoints="1"/>
              </p:cNvSpPr>
              <p:nvPr/>
            </p:nvSpPr>
            <p:spPr bwMode="auto">
              <a:xfrm>
                <a:off x="2642" y="1872"/>
                <a:ext cx="399" cy="522"/>
              </a:xfrm>
              <a:custGeom>
                <a:avLst/>
                <a:gdLst>
                  <a:gd name="T0" fmla="*/ 187 w 187"/>
                  <a:gd name="T1" fmla="*/ 233 h 246"/>
                  <a:gd name="T2" fmla="*/ 174 w 187"/>
                  <a:gd name="T3" fmla="*/ 246 h 246"/>
                  <a:gd name="T4" fmla="*/ 13 w 187"/>
                  <a:gd name="T5" fmla="*/ 246 h 246"/>
                  <a:gd name="T6" fmla="*/ 0 w 187"/>
                  <a:gd name="T7" fmla="*/ 233 h 246"/>
                  <a:gd name="T8" fmla="*/ 13 w 187"/>
                  <a:gd name="T9" fmla="*/ 220 h 246"/>
                  <a:gd name="T10" fmla="*/ 18 w 187"/>
                  <a:gd name="T11" fmla="*/ 220 h 246"/>
                  <a:gd name="T12" fmla="*/ 73 w 187"/>
                  <a:gd name="T13" fmla="*/ 127 h 246"/>
                  <a:gd name="T14" fmla="*/ 73 w 187"/>
                  <a:gd name="T15" fmla="*/ 120 h 246"/>
                  <a:gd name="T16" fmla="*/ 18 w 187"/>
                  <a:gd name="T17" fmla="*/ 26 h 246"/>
                  <a:gd name="T18" fmla="*/ 13 w 187"/>
                  <a:gd name="T19" fmla="*/ 26 h 246"/>
                  <a:gd name="T20" fmla="*/ 0 w 187"/>
                  <a:gd name="T21" fmla="*/ 13 h 246"/>
                  <a:gd name="T22" fmla="*/ 13 w 187"/>
                  <a:gd name="T23" fmla="*/ 0 h 246"/>
                  <a:gd name="T24" fmla="*/ 174 w 187"/>
                  <a:gd name="T25" fmla="*/ 0 h 246"/>
                  <a:gd name="T26" fmla="*/ 187 w 187"/>
                  <a:gd name="T27" fmla="*/ 13 h 246"/>
                  <a:gd name="T28" fmla="*/ 174 w 187"/>
                  <a:gd name="T29" fmla="*/ 26 h 246"/>
                  <a:gd name="T30" fmla="*/ 169 w 187"/>
                  <a:gd name="T31" fmla="*/ 26 h 246"/>
                  <a:gd name="T32" fmla="*/ 114 w 187"/>
                  <a:gd name="T33" fmla="*/ 120 h 246"/>
                  <a:gd name="T34" fmla="*/ 114 w 187"/>
                  <a:gd name="T35" fmla="*/ 127 h 246"/>
                  <a:gd name="T36" fmla="*/ 169 w 187"/>
                  <a:gd name="T37" fmla="*/ 220 h 246"/>
                  <a:gd name="T38" fmla="*/ 174 w 187"/>
                  <a:gd name="T39" fmla="*/ 220 h 246"/>
                  <a:gd name="T40" fmla="*/ 187 w 187"/>
                  <a:gd name="T41" fmla="*/ 233 h 246"/>
                  <a:gd name="T42" fmla="*/ 132 w 187"/>
                  <a:gd name="T43" fmla="*/ 171 h 246"/>
                  <a:gd name="T44" fmla="*/ 98 w 187"/>
                  <a:gd name="T45" fmla="*/ 155 h 246"/>
                  <a:gd name="T46" fmla="*/ 98 w 187"/>
                  <a:gd name="T47" fmla="*/ 108 h 246"/>
                  <a:gd name="T48" fmla="*/ 117 w 187"/>
                  <a:gd name="T49" fmla="*/ 84 h 246"/>
                  <a:gd name="T50" fmla="*/ 70 w 187"/>
                  <a:gd name="T51" fmla="*/ 84 h 246"/>
                  <a:gd name="T52" fmla="*/ 88 w 187"/>
                  <a:gd name="T53" fmla="*/ 108 h 246"/>
                  <a:gd name="T54" fmla="*/ 88 w 187"/>
                  <a:gd name="T55" fmla="*/ 155 h 246"/>
                  <a:gd name="T56" fmla="*/ 55 w 187"/>
                  <a:gd name="T57" fmla="*/ 171 h 246"/>
                  <a:gd name="T58" fmla="*/ 36 w 187"/>
                  <a:gd name="T59" fmla="*/ 220 h 246"/>
                  <a:gd name="T60" fmla="*/ 151 w 187"/>
                  <a:gd name="T61" fmla="*/ 220 h 246"/>
                  <a:gd name="T62" fmla="*/ 132 w 187"/>
                  <a:gd name="T63" fmla="*/ 17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246">
                    <a:moveTo>
                      <a:pt x="187" y="233"/>
                    </a:moveTo>
                    <a:cubicBezTo>
                      <a:pt x="187" y="240"/>
                      <a:pt x="181" y="246"/>
                      <a:pt x="174" y="246"/>
                    </a:cubicBezTo>
                    <a:cubicBezTo>
                      <a:pt x="13" y="246"/>
                      <a:pt x="13" y="246"/>
                      <a:pt x="13" y="246"/>
                    </a:cubicBezTo>
                    <a:cubicBezTo>
                      <a:pt x="6" y="246"/>
                      <a:pt x="0" y="240"/>
                      <a:pt x="0" y="233"/>
                    </a:cubicBezTo>
                    <a:cubicBezTo>
                      <a:pt x="0" y="226"/>
                      <a:pt x="6" y="220"/>
                      <a:pt x="13" y="220"/>
                    </a:cubicBezTo>
                    <a:cubicBezTo>
                      <a:pt x="18" y="220"/>
                      <a:pt x="18" y="220"/>
                      <a:pt x="18" y="220"/>
                    </a:cubicBezTo>
                    <a:cubicBezTo>
                      <a:pt x="16" y="163"/>
                      <a:pt x="70" y="152"/>
                      <a:pt x="73" y="127"/>
                    </a:cubicBezTo>
                    <a:cubicBezTo>
                      <a:pt x="73" y="125"/>
                      <a:pt x="73" y="122"/>
                      <a:pt x="73" y="120"/>
                    </a:cubicBezTo>
                    <a:cubicBezTo>
                      <a:pt x="70" y="95"/>
                      <a:pt x="16" y="83"/>
                      <a:pt x="18" y="26"/>
                    </a:cubicBezTo>
                    <a:cubicBezTo>
                      <a:pt x="13" y="26"/>
                      <a:pt x="13" y="26"/>
                      <a:pt x="13" y="26"/>
                    </a:cubicBezTo>
                    <a:cubicBezTo>
                      <a:pt x="6" y="26"/>
                      <a:pt x="0" y="20"/>
                      <a:pt x="0" y="13"/>
                    </a:cubicBezTo>
                    <a:cubicBezTo>
                      <a:pt x="0" y="6"/>
                      <a:pt x="6" y="0"/>
                      <a:pt x="13" y="0"/>
                    </a:cubicBezTo>
                    <a:cubicBezTo>
                      <a:pt x="174" y="0"/>
                      <a:pt x="174" y="0"/>
                      <a:pt x="174" y="0"/>
                    </a:cubicBezTo>
                    <a:cubicBezTo>
                      <a:pt x="181" y="0"/>
                      <a:pt x="187" y="6"/>
                      <a:pt x="187" y="13"/>
                    </a:cubicBezTo>
                    <a:cubicBezTo>
                      <a:pt x="187" y="20"/>
                      <a:pt x="181" y="26"/>
                      <a:pt x="174" y="26"/>
                    </a:cubicBezTo>
                    <a:cubicBezTo>
                      <a:pt x="169" y="26"/>
                      <a:pt x="169" y="26"/>
                      <a:pt x="169" y="26"/>
                    </a:cubicBezTo>
                    <a:cubicBezTo>
                      <a:pt x="170" y="83"/>
                      <a:pt x="116" y="95"/>
                      <a:pt x="114" y="120"/>
                    </a:cubicBezTo>
                    <a:cubicBezTo>
                      <a:pt x="114" y="122"/>
                      <a:pt x="114" y="125"/>
                      <a:pt x="114" y="127"/>
                    </a:cubicBezTo>
                    <a:cubicBezTo>
                      <a:pt x="116" y="152"/>
                      <a:pt x="170" y="163"/>
                      <a:pt x="169" y="220"/>
                    </a:cubicBezTo>
                    <a:cubicBezTo>
                      <a:pt x="174" y="220"/>
                      <a:pt x="174" y="220"/>
                      <a:pt x="174" y="220"/>
                    </a:cubicBezTo>
                    <a:cubicBezTo>
                      <a:pt x="181" y="220"/>
                      <a:pt x="187" y="226"/>
                      <a:pt x="187" y="233"/>
                    </a:cubicBezTo>
                    <a:close/>
                    <a:moveTo>
                      <a:pt x="132" y="171"/>
                    </a:moveTo>
                    <a:cubicBezTo>
                      <a:pt x="123" y="162"/>
                      <a:pt x="111" y="159"/>
                      <a:pt x="98" y="155"/>
                    </a:cubicBezTo>
                    <a:cubicBezTo>
                      <a:pt x="98" y="108"/>
                      <a:pt x="98" y="108"/>
                      <a:pt x="98" y="108"/>
                    </a:cubicBezTo>
                    <a:cubicBezTo>
                      <a:pt x="102" y="99"/>
                      <a:pt x="109" y="91"/>
                      <a:pt x="117" y="84"/>
                    </a:cubicBezTo>
                    <a:cubicBezTo>
                      <a:pt x="101" y="84"/>
                      <a:pt x="85" y="84"/>
                      <a:pt x="70" y="84"/>
                    </a:cubicBezTo>
                    <a:cubicBezTo>
                      <a:pt x="78" y="91"/>
                      <a:pt x="85" y="99"/>
                      <a:pt x="88" y="108"/>
                    </a:cubicBezTo>
                    <a:cubicBezTo>
                      <a:pt x="88" y="155"/>
                      <a:pt x="88" y="155"/>
                      <a:pt x="88" y="155"/>
                    </a:cubicBezTo>
                    <a:cubicBezTo>
                      <a:pt x="76" y="159"/>
                      <a:pt x="65" y="162"/>
                      <a:pt x="55" y="171"/>
                    </a:cubicBezTo>
                    <a:cubicBezTo>
                      <a:pt x="42" y="183"/>
                      <a:pt x="33" y="208"/>
                      <a:pt x="36" y="220"/>
                    </a:cubicBezTo>
                    <a:cubicBezTo>
                      <a:pt x="151" y="220"/>
                      <a:pt x="151" y="220"/>
                      <a:pt x="151" y="220"/>
                    </a:cubicBezTo>
                    <a:cubicBezTo>
                      <a:pt x="153" y="208"/>
                      <a:pt x="145" y="184"/>
                      <a:pt x="132" y="171"/>
                    </a:cubicBez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50" name="SHAPE-20180228103147"/>
            <p:cNvGrpSpPr>
              <a:grpSpLocks noChangeAspect="1"/>
            </p:cNvGrpSpPr>
            <p:nvPr>
              <p:custDataLst>
                <p:tags r:id="rId3"/>
              </p:custDataLst>
            </p:nvPr>
          </p:nvGrpSpPr>
          <p:grpSpPr bwMode="auto">
            <a:xfrm>
              <a:off x="5557843" y="4549122"/>
              <a:ext cx="873952" cy="1089552"/>
              <a:chOff x="2653" y="1877"/>
              <a:chExt cx="454" cy="566"/>
            </a:xfrm>
          </p:grpSpPr>
          <p:sp>
            <p:nvSpPr>
              <p:cNvPr id="51" name="AutoShape 3"/>
              <p:cNvSpPr>
                <a:spLocks noChangeAspect="1" noChangeArrowheads="1" noTextEdit="1"/>
              </p:cNvSpPr>
              <p:nvPr/>
            </p:nvSpPr>
            <p:spPr bwMode="auto">
              <a:xfrm>
                <a:off x="2653" y="1877"/>
                <a:ext cx="454"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5"/>
              <p:cNvSpPr>
                <a:spLocks noEditPoints="1"/>
              </p:cNvSpPr>
              <p:nvPr/>
            </p:nvSpPr>
            <p:spPr bwMode="auto">
              <a:xfrm>
                <a:off x="2655" y="1877"/>
                <a:ext cx="452" cy="566"/>
              </a:xfrm>
              <a:custGeom>
                <a:avLst/>
                <a:gdLst>
                  <a:gd name="T0" fmla="*/ 94 w 188"/>
                  <a:gd name="T1" fmla="*/ 0 h 237"/>
                  <a:gd name="T2" fmla="*/ 0 w 188"/>
                  <a:gd name="T3" fmla="*/ 94 h 237"/>
                  <a:gd name="T4" fmla="*/ 85 w 188"/>
                  <a:gd name="T5" fmla="*/ 188 h 237"/>
                  <a:gd name="T6" fmla="*/ 85 w 188"/>
                  <a:gd name="T7" fmla="*/ 204 h 237"/>
                  <a:gd name="T8" fmla="*/ 75 w 188"/>
                  <a:gd name="T9" fmla="*/ 204 h 237"/>
                  <a:gd name="T10" fmla="*/ 75 w 188"/>
                  <a:gd name="T11" fmla="*/ 237 h 237"/>
                  <a:gd name="T12" fmla="*/ 113 w 188"/>
                  <a:gd name="T13" fmla="*/ 237 h 237"/>
                  <a:gd name="T14" fmla="*/ 113 w 188"/>
                  <a:gd name="T15" fmla="*/ 204 h 237"/>
                  <a:gd name="T16" fmla="*/ 103 w 188"/>
                  <a:gd name="T17" fmla="*/ 204 h 237"/>
                  <a:gd name="T18" fmla="*/ 103 w 188"/>
                  <a:gd name="T19" fmla="*/ 188 h 237"/>
                  <a:gd name="T20" fmla="*/ 188 w 188"/>
                  <a:gd name="T21" fmla="*/ 94 h 237"/>
                  <a:gd name="T22" fmla="*/ 94 w 188"/>
                  <a:gd name="T23" fmla="*/ 0 h 237"/>
                  <a:gd name="T24" fmla="*/ 94 w 188"/>
                  <a:gd name="T25" fmla="*/ 167 h 237"/>
                  <a:gd name="T26" fmla="*/ 21 w 188"/>
                  <a:gd name="T27" fmla="*/ 94 h 237"/>
                  <a:gd name="T28" fmla="*/ 94 w 188"/>
                  <a:gd name="T29" fmla="*/ 22 h 237"/>
                  <a:gd name="T30" fmla="*/ 167 w 188"/>
                  <a:gd name="T31" fmla="*/ 94 h 237"/>
                  <a:gd name="T32" fmla="*/ 94 w 188"/>
                  <a:gd name="T33" fmla="*/ 167 h 237"/>
                  <a:gd name="T34" fmla="*/ 68 w 188"/>
                  <a:gd name="T35" fmla="*/ 77 h 237"/>
                  <a:gd name="T36" fmla="*/ 94 w 188"/>
                  <a:gd name="T37" fmla="*/ 52 h 237"/>
                  <a:gd name="T38" fmla="*/ 120 w 188"/>
                  <a:gd name="T39" fmla="*/ 77 h 237"/>
                  <a:gd name="T40" fmla="*/ 94 w 188"/>
                  <a:gd name="T41" fmla="*/ 103 h 237"/>
                  <a:gd name="T42" fmla="*/ 68 w 188"/>
                  <a:gd name="T43" fmla="*/ 77 h 237"/>
                  <a:gd name="T44" fmla="*/ 109 w 188"/>
                  <a:gd name="T45" fmla="*/ 115 h 237"/>
                  <a:gd name="T46" fmla="*/ 137 w 188"/>
                  <a:gd name="T47" fmla="*/ 120 h 237"/>
                  <a:gd name="T48" fmla="*/ 137 w 188"/>
                  <a:gd name="T49" fmla="*/ 136 h 237"/>
                  <a:gd name="T50" fmla="*/ 94 w 188"/>
                  <a:gd name="T51" fmla="*/ 154 h 237"/>
                  <a:gd name="T52" fmla="*/ 51 w 188"/>
                  <a:gd name="T53" fmla="*/ 136 h 237"/>
                  <a:gd name="T54" fmla="*/ 51 w 188"/>
                  <a:gd name="T55" fmla="*/ 120 h 237"/>
                  <a:gd name="T56" fmla="*/ 79 w 188"/>
                  <a:gd name="T57" fmla="*/ 115 h 237"/>
                  <a:gd name="T58" fmla="*/ 94 w 188"/>
                  <a:gd name="T59" fmla="*/ 138 h 237"/>
                  <a:gd name="T60" fmla="*/ 109 w 188"/>
                  <a:gd name="T61" fmla="*/ 1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237">
                    <a:moveTo>
                      <a:pt x="94" y="0"/>
                    </a:moveTo>
                    <a:cubicBezTo>
                      <a:pt x="42" y="0"/>
                      <a:pt x="0" y="42"/>
                      <a:pt x="0" y="94"/>
                    </a:cubicBezTo>
                    <a:cubicBezTo>
                      <a:pt x="0" y="143"/>
                      <a:pt x="37" y="183"/>
                      <a:pt x="85" y="188"/>
                    </a:cubicBezTo>
                    <a:cubicBezTo>
                      <a:pt x="85" y="204"/>
                      <a:pt x="85" y="204"/>
                      <a:pt x="85" y="204"/>
                    </a:cubicBezTo>
                    <a:cubicBezTo>
                      <a:pt x="75" y="204"/>
                      <a:pt x="75" y="204"/>
                      <a:pt x="75" y="204"/>
                    </a:cubicBezTo>
                    <a:cubicBezTo>
                      <a:pt x="75" y="237"/>
                      <a:pt x="75" y="237"/>
                      <a:pt x="75" y="237"/>
                    </a:cubicBezTo>
                    <a:cubicBezTo>
                      <a:pt x="113" y="237"/>
                      <a:pt x="113" y="237"/>
                      <a:pt x="113" y="237"/>
                    </a:cubicBezTo>
                    <a:cubicBezTo>
                      <a:pt x="113" y="204"/>
                      <a:pt x="113" y="204"/>
                      <a:pt x="113" y="204"/>
                    </a:cubicBezTo>
                    <a:cubicBezTo>
                      <a:pt x="103" y="204"/>
                      <a:pt x="103" y="204"/>
                      <a:pt x="103" y="204"/>
                    </a:cubicBezTo>
                    <a:cubicBezTo>
                      <a:pt x="103" y="188"/>
                      <a:pt x="103" y="188"/>
                      <a:pt x="103" y="188"/>
                    </a:cubicBezTo>
                    <a:cubicBezTo>
                      <a:pt x="151" y="183"/>
                      <a:pt x="188" y="143"/>
                      <a:pt x="188" y="94"/>
                    </a:cubicBezTo>
                    <a:cubicBezTo>
                      <a:pt x="188" y="42"/>
                      <a:pt x="146" y="0"/>
                      <a:pt x="94" y="0"/>
                    </a:cubicBezTo>
                    <a:close/>
                    <a:moveTo>
                      <a:pt x="94" y="167"/>
                    </a:moveTo>
                    <a:cubicBezTo>
                      <a:pt x="54" y="167"/>
                      <a:pt x="21" y="134"/>
                      <a:pt x="21" y="94"/>
                    </a:cubicBezTo>
                    <a:cubicBezTo>
                      <a:pt x="21" y="54"/>
                      <a:pt x="54" y="22"/>
                      <a:pt x="94" y="22"/>
                    </a:cubicBezTo>
                    <a:cubicBezTo>
                      <a:pt x="134" y="22"/>
                      <a:pt x="167" y="54"/>
                      <a:pt x="167" y="94"/>
                    </a:cubicBezTo>
                    <a:cubicBezTo>
                      <a:pt x="167" y="134"/>
                      <a:pt x="134" y="167"/>
                      <a:pt x="94" y="167"/>
                    </a:cubicBezTo>
                    <a:close/>
                    <a:moveTo>
                      <a:pt x="68" y="77"/>
                    </a:moveTo>
                    <a:cubicBezTo>
                      <a:pt x="68" y="63"/>
                      <a:pt x="80" y="52"/>
                      <a:pt x="94" y="52"/>
                    </a:cubicBezTo>
                    <a:cubicBezTo>
                      <a:pt x="108" y="52"/>
                      <a:pt x="120" y="63"/>
                      <a:pt x="120" y="77"/>
                    </a:cubicBezTo>
                    <a:cubicBezTo>
                      <a:pt x="120" y="92"/>
                      <a:pt x="108" y="103"/>
                      <a:pt x="94" y="103"/>
                    </a:cubicBezTo>
                    <a:cubicBezTo>
                      <a:pt x="80" y="103"/>
                      <a:pt x="68" y="92"/>
                      <a:pt x="68" y="77"/>
                    </a:cubicBezTo>
                    <a:close/>
                    <a:moveTo>
                      <a:pt x="109" y="115"/>
                    </a:moveTo>
                    <a:cubicBezTo>
                      <a:pt x="137" y="120"/>
                      <a:pt x="137" y="120"/>
                      <a:pt x="137" y="120"/>
                    </a:cubicBezTo>
                    <a:cubicBezTo>
                      <a:pt x="137" y="136"/>
                      <a:pt x="137" y="136"/>
                      <a:pt x="137" y="136"/>
                    </a:cubicBezTo>
                    <a:cubicBezTo>
                      <a:pt x="126" y="147"/>
                      <a:pt x="111" y="154"/>
                      <a:pt x="94" y="154"/>
                    </a:cubicBezTo>
                    <a:cubicBezTo>
                      <a:pt x="77" y="154"/>
                      <a:pt x="62" y="147"/>
                      <a:pt x="51" y="136"/>
                    </a:cubicBezTo>
                    <a:cubicBezTo>
                      <a:pt x="51" y="120"/>
                      <a:pt x="51" y="120"/>
                      <a:pt x="51" y="120"/>
                    </a:cubicBezTo>
                    <a:cubicBezTo>
                      <a:pt x="79" y="115"/>
                      <a:pt x="79" y="115"/>
                      <a:pt x="79" y="115"/>
                    </a:cubicBezTo>
                    <a:cubicBezTo>
                      <a:pt x="94" y="138"/>
                      <a:pt x="94" y="138"/>
                      <a:pt x="94" y="138"/>
                    </a:cubicBezTo>
                    <a:lnTo>
                      <a:pt x="109" y="115"/>
                    </a:ln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53" name="SHAPE-20180228103347"/>
            <p:cNvGrpSpPr>
              <a:grpSpLocks noChangeAspect="1"/>
            </p:cNvGrpSpPr>
            <p:nvPr>
              <p:custDataLst>
                <p:tags r:id="rId4"/>
              </p:custDataLst>
            </p:nvPr>
          </p:nvGrpSpPr>
          <p:grpSpPr bwMode="auto">
            <a:xfrm>
              <a:off x="7579617" y="2928310"/>
              <a:ext cx="693804" cy="592647"/>
              <a:chOff x="2644" y="1872"/>
              <a:chExt cx="631" cy="539"/>
            </a:xfrm>
          </p:grpSpPr>
          <p:sp>
            <p:nvSpPr>
              <p:cNvPr id="54" name="AutoShape 8"/>
              <p:cNvSpPr>
                <a:spLocks noChangeAspect="1" noChangeArrowheads="1" noTextEdit="1"/>
              </p:cNvSpPr>
              <p:nvPr/>
            </p:nvSpPr>
            <p:spPr bwMode="auto">
              <a:xfrm>
                <a:off x="2644" y="1872"/>
                <a:ext cx="63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10"/>
              <p:cNvSpPr>
                <a:spLocks noEditPoints="1"/>
              </p:cNvSpPr>
              <p:nvPr/>
            </p:nvSpPr>
            <p:spPr bwMode="auto">
              <a:xfrm>
                <a:off x="2642" y="1872"/>
                <a:ext cx="633" cy="541"/>
              </a:xfrm>
              <a:custGeom>
                <a:avLst/>
                <a:gdLst>
                  <a:gd name="T0" fmla="*/ 106 w 265"/>
                  <a:gd name="T1" fmla="*/ 92 h 226"/>
                  <a:gd name="T2" fmla="*/ 92 w 265"/>
                  <a:gd name="T3" fmla="*/ 70 h 226"/>
                  <a:gd name="T4" fmla="*/ 70 w 265"/>
                  <a:gd name="T5" fmla="*/ 58 h 226"/>
                  <a:gd name="T6" fmla="*/ 0 w 265"/>
                  <a:gd name="T7" fmla="*/ 98 h 226"/>
                  <a:gd name="T8" fmla="*/ 95 w 265"/>
                  <a:gd name="T9" fmla="*/ 153 h 226"/>
                  <a:gd name="T10" fmla="*/ 165 w 265"/>
                  <a:gd name="T11" fmla="*/ 112 h 226"/>
                  <a:gd name="T12" fmla="*/ 143 w 265"/>
                  <a:gd name="T13" fmla="*/ 100 h 226"/>
                  <a:gd name="T14" fmla="*/ 106 w 265"/>
                  <a:gd name="T15" fmla="*/ 92 h 226"/>
                  <a:gd name="T16" fmla="*/ 0 w 265"/>
                  <a:gd name="T17" fmla="*/ 113 h 226"/>
                  <a:gd name="T18" fmla="*/ 0 w 265"/>
                  <a:gd name="T19" fmla="*/ 124 h 226"/>
                  <a:gd name="T20" fmla="*/ 95 w 265"/>
                  <a:gd name="T21" fmla="*/ 179 h 226"/>
                  <a:gd name="T22" fmla="*/ 165 w 265"/>
                  <a:gd name="T23" fmla="*/ 138 h 226"/>
                  <a:gd name="T24" fmla="*/ 165 w 265"/>
                  <a:gd name="T25" fmla="*/ 127 h 226"/>
                  <a:gd name="T26" fmla="*/ 95 w 265"/>
                  <a:gd name="T27" fmla="*/ 167 h 226"/>
                  <a:gd name="T28" fmla="*/ 0 w 265"/>
                  <a:gd name="T29" fmla="*/ 113 h 226"/>
                  <a:gd name="T30" fmla="*/ 0 w 265"/>
                  <a:gd name="T31" fmla="*/ 136 h 226"/>
                  <a:gd name="T32" fmla="*/ 0 w 265"/>
                  <a:gd name="T33" fmla="*/ 147 h 226"/>
                  <a:gd name="T34" fmla="*/ 95 w 265"/>
                  <a:gd name="T35" fmla="*/ 202 h 226"/>
                  <a:gd name="T36" fmla="*/ 165 w 265"/>
                  <a:gd name="T37" fmla="*/ 162 h 226"/>
                  <a:gd name="T38" fmla="*/ 165 w 265"/>
                  <a:gd name="T39" fmla="*/ 150 h 226"/>
                  <a:gd name="T40" fmla="*/ 95 w 265"/>
                  <a:gd name="T41" fmla="*/ 191 h 226"/>
                  <a:gd name="T42" fmla="*/ 0 w 265"/>
                  <a:gd name="T43" fmla="*/ 136 h 226"/>
                  <a:gd name="T44" fmla="*/ 0 w 265"/>
                  <a:gd name="T45" fmla="*/ 160 h 226"/>
                  <a:gd name="T46" fmla="*/ 0 w 265"/>
                  <a:gd name="T47" fmla="*/ 171 h 226"/>
                  <a:gd name="T48" fmla="*/ 95 w 265"/>
                  <a:gd name="T49" fmla="*/ 226 h 226"/>
                  <a:gd name="T50" fmla="*/ 165 w 265"/>
                  <a:gd name="T51" fmla="*/ 185 h 226"/>
                  <a:gd name="T52" fmla="*/ 165 w 265"/>
                  <a:gd name="T53" fmla="*/ 174 h 226"/>
                  <a:gd name="T54" fmla="*/ 95 w 265"/>
                  <a:gd name="T55" fmla="*/ 215 h 226"/>
                  <a:gd name="T56" fmla="*/ 0 w 265"/>
                  <a:gd name="T57" fmla="*/ 160 h 226"/>
                  <a:gd name="T58" fmla="*/ 207 w 265"/>
                  <a:gd name="T59" fmla="*/ 88 h 226"/>
                  <a:gd name="T60" fmla="*/ 265 w 265"/>
                  <a:gd name="T61" fmla="*/ 55 h 226"/>
                  <a:gd name="T62" fmla="*/ 170 w 265"/>
                  <a:gd name="T63" fmla="*/ 0 h 226"/>
                  <a:gd name="T64" fmla="*/ 112 w 265"/>
                  <a:gd name="T65" fmla="*/ 33 h 226"/>
                  <a:gd name="T66" fmla="*/ 207 w 265"/>
                  <a:gd name="T67" fmla="*/ 88 h 226"/>
                  <a:gd name="T68" fmla="*/ 207 w 265"/>
                  <a:gd name="T69" fmla="*/ 138 h 226"/>
                  <a:gd name="T70" fmla="*/ 265 w 265"/>
                  <a:gd name="T71" fmla="*/ 104 h 226"/>
                  <a:gd name="T72" fmla="*/ 265 w 265"/>
                  <a:gd name="T73" fmla="*/ 93 h 226"/>
                  <a:gd name="T74" fmla="*/ 207 w 265"/>
                  <a:gd name="T75" fmla="*/ 126 h 226"/>
                  <a:gd name="T76" fmla="*/ 207 w 265"/>
                  <a:gd name="T77" fmla="*/ 138 h 226"/>
                  <a:gd name="T78" fmla="*/ 207 w 265"/>
                  <a:gd name="T79" fmla="*/ 114 h 226"/>
                  <a:gd name="T80" fmla="*/ 265 w 265"/>
                  <a:gd name="T81" fmla="*/ 81 h 226"/>
                  <a:gd name="T82" fmla="*/ 265 w 265"/>
                  <a:gd name="T83" fmla="*/ 69 h 226"/>
                  <a:gd name="T84" fmla="*/ 207 w 265"/>
                  <a:gd name="T85" fmla="*/ 103 h 226"/>
                  <a:gd name="T86" fmla="*/ 207 w 265"/>
                  <a:gd name="T87" fmla="*/ 114 h 226"/>
                  <a:gd name="T88" fmla="*/ 207 w 265"/>
                  <a:gd name="T89" fmla="*/ 161 h 226"/>
                  <a:gd name="T90" fmla="*/ 265 w 265"/>
                  <a:gd name="T91" fmla="*/ 128 h 226"/>
                  <a:gd name="T92" fmla="*/ 265 w 265"/>
                  <a:gd name="T93" fmla="*/ 116 h 226"/>
                  <a:gd name="T94" fmla="*/ 207 w 265"/>
                  <a:gd name="T95" fmla="*/ 150 h 226"/>
                  <a:gd name="T96" fmla="*/ 207 w 265"/>
                  <a:gd name="T97" fmla="*/ 161 h 226"/>
                  <a:gd name="T98" fmla="*/ 106 w 265"/>
                  <a:gd name="T99" fmla="*/ 37 h 226"/>
                  <a:gd name="T100" fmla="*/ 201 w 265"/>
                  <a:gd name="T101" fmla="*/ 92 h 226"/>
                  <a:gd name="T102" fmla="*/ 201 w 265"/>
                  <a:gd name="T103" fmla="*/ 165 h 226"/>
                  <a:gd name="T104" fmla="*/ 172 w 265"/>
                  <a:gd name="T105" fmla="*/ 182 h 226"/>
                  <a:gd name="T106" fmla="*/ 172 w 265"/>
                  <a:gd name="T107" fmla="*/ 109 h 226"/>
                  <a:gd name="T108" fmla="*/ 76 w 265"/>
                  <a:gd name="T109" fmla="*/ 54 h 226"/>
                  <a:gd name="T110" fmla="*/ 106 w 265"/>
                  <a:gd name="T111" fmla="*/ 3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26">
                    <a:moveTo>
                      <a:pt x="106" y="92"/>
                    </a:moveTo>
                    <a:cubicBezTo>
                      <a:pt x="95" y="86"/>
                      <a:pt x="90" y="78"/>
                      <a:pt x="92" y="70"/>
                    </a:cubicBezTo>
                    <a:cubicBezTo>
                      <a:pt x="70" y="58"/>
                      <a:pt x="70" y="58"/>
                      <a:pt x="70" y="58"/>
                    </a:cubicBezTo>
                    <a:cubicBezTo>
                      <a:pt x="0" y="98"/>
                      <a:pt x="0" y="98"/>
                      <a:pt x="0" y="98"/>
                    </a:cubicBezTo>
                    <a:cubicBezTo>
                      <a:pt x="95" y="153"/>
                      <a:pt x="95" y="153"/>
                      <a:pt x="95" y="153"/>
                    </a:cubicBezTo>
                    <a:cubicBezTo>
                      <a:pt x="165" y="112"/>
                      <a:pt x="165" y="112"/>
                      <a:pt x="165" y="112"/>
                    </a:cubicBezTo>
                    <a:cubicBezTo>
                      <a:pt x="143" y="100"/>
                      <a:pt x="143" y="100"/>
                      <a:pt x="143" y="100"/>
                    </a:cubicBezTo>
                    <a:cubicBezTo>
                      <a:pt x="131" y="101"/>
                      <a:pt x="117" y="98"/>
                      <a:pt x="106" y="92"/>
                    </a:cubicBezTo>
                    <a:close/>
                    <a:moveTo>
                      <a:pt x="0" y="113"/>
                    </a:moveTo>
                    <a:cubicBezTo>
                      <a:pt x="0" y="124"/>
                      <a:pt x="0" y="124"/>
                      <a:pt x="0" y="124"/>
                    </a:cubicBezTo>
                    <a:cubicBezTo>
                      <a:pt x="95" y="179"/>
                      <a:pt x="95" y="179"/>
                      <a:pt x="95" y="179"/>
                    </a:cubicBezTo>
                    <a:cubicBezTo>
                      <a:pt x="165" y="138"/>
                      <a:pt x="165" y="138"/>
                      <a:pt x="165" y="138"/>
                    </a:cubicBezTo>
                    <a:cubicBezTo>
                      <a:pt x="165" y="127"/>
                      <a:pt x="165" y="127"/>
                      <a:pt x="165" y="127"/>
                    </a:cubicBezTo>
                    <a:cubicBezTo>
                      <a:pt x="95" y="167"/>
                      <a:pt x="95" y="167"/>
                      <a:pt x="95" y="167"/>
                    </a:cubicBezTo>
                    <a:lnTo>
                      <a:pt x="0" y="113"/>
                    </a:lnTo>
                    <a:close/>
                    <a:moveTo>
                      <a:pt x="0" y="136"/>
                    </a:moveTo>
                    <a:cubicBezTo>
                      <a:pt x="0" y="147"/>
                      <a:pt x="0" y="147"/>
                      <a:pt x="0" y="147"/>
                    </a:cubicBezTo>
                    <a:cubicBezTo>
                      <a:pt x="95" y="202"/>
                      <a:pt x="95" y="202"/>
                      <a:pt x="95" y="202"/>
                    </a:cubicBezTo>
                    <a:cubicBezTo>
                      <a:pt x="165" y="162"/>
                      <a:pt x="165" y="162"/>
                      <a:pt x="165" y="162"/>
                    </a:cubicBezTo>
                    <a:cubicBezTo>
                      <a:pt x="165" y="150"/>
                      <a:pt x="165" y="150"/>
                      <a:pt x="165" y="150"/>
                    </a:cubicBezTo>
                    <a:cubicBezTo>
                      <a:pt x="95" y="191"/>
                      <a:pt x="95" y="191"/>
                      <a:pt x="95" y="191"/>
                    </a:cubicBezTo>
                    <a:lnTo>
                      <a:pt x="0" y="136"/>
                    </a:lnTo>
                    <a:close/>
                    <a:moveTo>
                      <a:pt x="0" y="160"/>
                    </a:moveTo>
                    <a:cubicBezTo>
                      <a:pt x="0" y="171"/>
                      <a:pt x="0" y="171"/>
                      <a:pt x="0" y="171"/>
                    </a:cubicBezTo>
                    <a:cubicBezTo>
                      <a:pt x="95" y="226"/>
                      <a:pt x="95" y="226"/>
                      <a:pt x="95" y="226"/>
                    </a:cubicBezTo>
                    <a:cubicBezTo>
                      <a:pt x="165" y="185"/>
                      <a:pt x="165" y="185"/>
                      <a:pt x="165" y="185"/>
                    </a:cubicBezTo>
                    <a:cubicBezTo>
                      <a:pt x="165" y="174"/>
                      <a:pt x="165" y="174"/>
                      <a:pt x="165" y="174"/>
                    </a:cubicBezTo>
                    <a:cubicBezTo>
                      <a:pt x="95" y="215"/>
                      <a:pt x="95" y="215"/>
                      <a:pt x="95" y="215"/>
                    </a:cubicBezTo>
                    <a:lnTo>
                      <a:pt x="0" y="160"/>
                    </a:lnTo>
                    <a:close/>
                    <a:moveTo>
                      <a:pt x="207" y="88"/>
                    </a:moveTo>
                    <a:cubicBezTo>
                      <a:pt x="265" y="55"/>
                      <a:pt x="265" y="55"/>
                      <a:pt x="265" y="55"/>
                    </a:cubicBezTo>
                    <a:cubicBezTo>
                      <a:pt x="170" y="0"/>
                      <a:pt x="170" y="0"/>
                      <a:pt x="170" y="0"/>
                    </a:cubicBezTo>
                    <a:cubicBezTo>
                      <a:pt x="112" y="33"/>
                      <a:pt x="112" y="33"/>
                      <a:pt x="112" y="33"/>
                    </a:cubicBezTo>
                    <a:cubicBezTo>
                      <a:pt x="207" y="88"/>
                      <a:pt x="207" y="88"/>
                      <a:pt x="207" y="88"/>
                    </a:cubicBezTo>
                    <a:close/>
                    <a:moveTo>
                      <a:pt x="207" y="138"/>
                    </a:moveTo>
                    <a:cubicBezTo>
                      <a:pt x="265" y="104"/>
                      <a:pt x="265" y="104"/>
                      <a:pt x="265" y="104"/>
                    </a:cubicBezTo>
                    <a:cubicBezTo>
                      <a:pt x="265" y="93"/>
                      <a:pt x="265" y="93"/>
                      <a:pt x="265" y="93"/>
                    </a:cubicBezTo>
                    <a:cubicBezTo>
                      <a:pt x="207" y="126"/>
                      <a:pt x="207" y="126"/>
                      <a:pt x="207" y="126"/>
                    </a:cubicBezTo>
                    <a:lnTo>
                      <a:pt x="207" y="138"/>
                    </a:lnTo>
                    <a:close/>
                    <a:moveTo>
                      <a:pt x="207" y="114"/>
                    </a:moveTo>
                    <a:cubicBezTo>
                      <a:pt x="265" y="81"/>
                      <a:pt x="265" y="81"/>
                      <a:pt x="265" y="81"/>
                    </a:cubicBezTo>
                    <a:cubicBezTo>
                      <a:pt x="265" y="69"/>
                      <a:pt x="265" y="69"/>
                      <a:pt x="265" y="69"/>
                    </a:cubicBezTo>
                    <a:cubicBezTo>
                      <a:pt x="207" y="103"/>
                      <a:pt x="207" y="103"/>
                      <a:pt x="207" y="103"/>
                    </a:cubicBezTo>
                    <a:lnTo>
                      <a:pt x="207" y="114"/>
                    </a:lnTo>
                    <a:close/>
                    <a:moveTo>
                      <a:pt x="207" y="161"/>
                    </a:moveTo>
                    <a:cubicBezTo>
                      <a:pt x="265" y="128"/>
                      <a:pt x="265" y="128"/>
                      <a:pt x="265" y="128"/>
                    </a:cubicBezTo>
                    <a:cubicBezTo>
                      <a:pt x="265" y="116"/>
                      <a:pt x="265" y="116"/>
                      <a:pt x="265" y="116"/>
                    </a:cubicBezTo>
                    <a:cubicBezTo>
                      <a:pt x="207" y="150"/>
                      <a:pt x="207" y="150"/>
                      <a:pt x="207" y="150"/>
                    </a:cubicBezTo>
                    <a:lnTo>
                      <a:pt x="207" y="161"/>
                    </a:lnTo>
                    <a:close/>
                    <a:moveTo>
                      <a:pt x="106" y="37"/>
                    </a:moveTo>
                    <a:cubicBezTo>
                      <a:pt x="201" y="92"/>
                      <a:pt x="201" y="92"/>
                      <a:pt x="201" y="92"/>
                    </a:cubicBezTo>
                    <a:cubicBezTo>
                      <a:pt x="201" y="165"/>
                      <a:pt x="201" y="165"/>
                      <a:pt x="201" y="165"/>
                    </a:cubicBezTo>
                    <a:cubicBezTo>
                      <a:pt x="172" y="182"/>
                      <a:pt x="172" y="182"/>
                      <a:pt x="172" y="182"/>
                    </a:cubicBezTo>
                    <a:cubicBezTo>
                      <a:pt x="172" y="109"/>
                      <a:pt x="172" y="109"/>
                      <a:pt x="172" y="109"/>
                    </a:cubicBezTo>
                    <a:cubicBezTo>
                      <a:pt x="76" y="54"/>
                      <a:pt x="76" y="54"/>
                      <a:pt x="76" y="54"/>
                    </a:cubicBezTo>
                    <a:lnTo>
                      <a:pt x="106" y="37"/>
                    </a:lnTo>
                    <a:close/>
                  </a:path>
                </a:pathLst>
              </a:custGeom>
              <a:solidFill>
                <a:srgbClr val="000000">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56" name="SHAPE-20180228103738"/>
            <p:cNvGrpSpPr>
              <a:grpSpLocks noChangeAspect="1"/>
            </p:cNvGrpSpPr>
            <p:nvPr>
              <p:custDataLst>
                <p:tags r:id="rId5"/>
              </p:custDataLst>
            </p:nvPr>
          </p:nvGrpSpPr>
          <p:grpSpPr bwMode="auto">
            <a:xfrm rot="1800000">
              <a:off x="1671245" y="2948345"/>
              <a:ext cx="610023" cy="602673"/>
              <a:chOff x="2644" y="1872"/>
              <a:chExt cx="581" cy="574"/>
            </a:xfrm>
          </p:grpSpPr>
          <p:sp>
            <p:nvSpPr>
              <p:cNvPr id="57" name="AutoShape 3"/>
              <p:cNvSpPr>
                <a:spLocks noChangeAspect="1" noChangeArrowheads="1" noTextEdit="1"/>
              </p:cNvSpPr>
              <p:nvPr/>
            </p:nvSpPr>
            <p:spPr bwMode="auto">
              <a:xfrm>
                <a:off x="2644" y="1872"/>
                <a:ext cx="581"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Oval 5"/>
              <p:cNvSpPr>
                <a:spLocks noChangeArrowheads="1"/>
              </p:cNvSpPr>
              <p:nvPr/>
            </p:nvSpPr>
            <p:spPr bwMode="auto">
              <a:xfrm>
                <a:off x="2773" y="2267"/>
                <a:ext cx="55" cy="55"/>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Oval 6"/>
              <p:cNvSpPr>
                <a:spLocks noChangeArrowheads="1"/>
              </p:cNvSpPr>
              <p:nvPr/>
            </p:nvSpPr>
            <p:spPr bwMode="auto">
              <a:xfrm>
                <a:off x="3034" y="2003"/>
                <a:ext cx="55" cy="56"/>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Freeform 7"/>
              <p:cNvSpPr>
                <a:spLocks/>
              </p:cNvSpPr>
              <p:nvPr/>
            </p:nvSpPr>
            <p:spPr bwMode="auto">
              <a:xfrm>
                <a:off x="3031" y="2267"/>
                <a:ext cx="55" cy="57"/>
              </a:xfrm>
              <a:custGeom>
                <a:avLst/>
                <a:gdLst>
                  <a:gd name="T0" fmla="*/ 11 w 23"/>
                  <a:gd name="T1" fmla="*/ 1 h 24"/>
                  <a:gd name="T2" fmla="*/ 0 w 23"/>
                  <a:gd name="T3" fmla="*/ 12 h 24"/>
                  <a:gd name="T4" fmla="*/ 12 w 23"/>
                  <a:gd name="T5" fmla="*/ 24 h 24"/>
                  <a:gd name="T6" fmla="*/ 23 w 23"/>
                  <a:gd name="T7" fmla="*/ 12 h 24"/>
                  <a:gd name="T8" fmla="*/ 11 w 23"/>
                  <a:gd name="T9" fmla="*/ 1 h 24"/>
                </a:gdLst>
                <a:ahLst/>
                <a:cxnLst>
                  <a:cxn ang="0">
                    <a:pos x="T0" y="T1"/>
                  </a:cxn>
                  <a:cxn ang="0">
                    <a:pos x="T2" y="T3"/>
                  </a:cxn>
                  <a:cxn ang="0">
                    <a:pos x="T4" y="T5"/>
                  </a:cxn>
                  <a:cxn ang="0">
                    <a:pos x="T6" y="T7"/>
                  </a:cxn>
                  <a:cxn ang="0">
                    <a:pos x="T8" y="T9"/>
                  </a:cxn>
                </a:cxnLst>
                <a:rect l="0" t="0" r="r" b="b"/>
                <a:pathLst>
                  <a:path w="23" h="24">
                    <a:moveTo>
                      <a:pt x="11" y="1"/>
                    </a:moveTo>
                    <a:cubicBezTo>
                      <a:pt x="5" y="1"/>
                      <a:pt x="0" y="6"/>
                      <a:pt x="0" y="12"/>
                    </a:cubicBezTo>
                    <a:cubicBezTo>
                      <a:pt x="0" y="19"/>
                      <a:pt x="6" y="24"/>
                      <a:pt x="12" y="24"/>
                    </a:cubicBezTo>
                    <a:cubicBezTo>
                      <a:pt x="18" y="23"/>
                      <a:pt x="23" y="18"/>
                      <a:pt x="23" y="12"/>
                    </a:cubicBezTo>
                    <a:cubicBezTo>
                      <a:pt x="23" y="5"/>
                      <a:pt x="17" y="0"/>
                      <a:pt x="11" y="1"/>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 name="Freeform 8"/>
              <p:cNvSpPr>
                <a:spLocks noEditPoints="1"/>
              </p:cNvSpPr>
              <p:nvPr/>
            </p:nvSpPr>
            <p:spPr bwMode="auto">
              <a:xfrm>
                <a:off x="2646" y="1874"/>
                <a:ext cx="577" cy="572"/>
              </a:xfrm>
              <a:custGeom>
                <a:avLst/>
                <a:gdLst>
                  <a:gd name="T0" fmla="*/ 149 w 241"/>
                  <a:gd name="T1" fmla="*/ 202 h 239"/>
                  <a:gd name="T2" fmla="*/ 148 w 241"/>
                  <a:gd name="T3" fmla="*/ 152 h 239"/>
                  <a:gd name="T4" fmla="*/ 197 w 241"/>
                  <a:gd name="T5" fmla="*/ 151 h 239"/>
                  <a:gd name="T6" fmla="*/ 205 w 241"/>
                  <a:gd name="T7" fmla="*/ 191 h 239"/>
                  <a:gd name="T8" fmla="*/ 241 w 241"/>
                  <a:gd name="T9" fmla="*/ 226 h 239"/>
                  <a:gd name="T10" fmla="*/ 241 w 241"/>
                  <a:gd name="T11" fmla="*/ 11 h 239"/>
                  <a:gd name="T12" fmla="*/ 230 w 241"/>
                  <a:gd name="T13" fmla="*/ 0 h 239"/>
                  <a:gd name="T14" fmla="*/ 143 w 241"/>
                  <a:gd name="T15" fmla="*/ 0 h 239"/>
                  <a:gd name="T16" fmla="*/ 94 w 241"/>
                  <a:gd name="T17" fmla="*/ 49 h 239"/>
                  <a:gd name="T18" fmla="*/ 89 w 241"/>
                  <a:gd name="T19" fmla="*/ 92 h 239"/>
                  <a:gd name="T20" fmla="*/ 39 w 241"/>
                  <a:gd name="T21" fmla="*/ 92 h 239"/>
                  <a:gd name="T22" fmla="*/ 39 w 241"/>
                  <a:gd name="T23" fmla="*/ 42 h 239"/>
                  <a:gd name="T24" fmla="*/ 78 w 241"/>
                  <a:gd name="T25" fmla="*/ 35 h 239"/>
                  <a:gd name="T26" fmla="*/ 113 w 241"/>
                  <a:gd name="T27" fmla="*/ 0 h 239"/>
                  <a:gd name="T28" fmla="*/ 11 w 241"/>
                  <a:gd name="T29" fmla="*/ 0 h 239"/>
                  <a:gd name="T30" fmla="*/ 0 w 241"/>
                  <a:gd name="T31" fmla="*/ 11 h 239"/>
                  <a:gd name="T32" fmla="*/ 0 w 241"/>
                  <a:gd name="T33" fmla="*/ 228 h 239"/>
                  <a:gd name="T34" fmla="*/ 11 w 241"/>
                  <a:gd name="T35" fmla="*/ 239 h 239"/>
                  <a:gd name="T36" fmla="*/ 223 w 241"/>
                  <a:gd name="T37" fmla="*/ 239 h 239"/>
                  <a:gd name="T38" fmla="*/ 190 w 241"/>
                  <a:gd name="T39" fmla="*/ 207 h 239"/>
                  <a:gd name="T40" fmla="*/ 149 w 241"/>
                  <a:gd name="T41" fmla="*/ 202 h 239"/>
                  <a:gd name="T42" fmla="*/ 90 w 241"/>
                  <a:gd name="T43" fmla="*/ 201 h 239"/>
                  <a:gd name="T44" fmla="*/ 40 w 241"/>
                  <a:gd name="T45" fmla="*/ 200 h 239"/>
                  <a:gd name="T46" fmla="*/ 41 w 241"/>
                  <a:gd name="T47" fmla="*/ 151 h 239"/>
                  <a:gd name="T48" fmla="*/ 79 w 241"/>
                  <a:gd name="T49" fmla="*/ 143 h 239"/>
                  <a:gd name="T50" fmla="*/ 142 w 241"/>
                  <a:gd name="T51" fmla="*/ 82 h 239"/>
                  <a:gd name="T52" fmla="*/ 149 w 241"/>
                  <a:gd name="T53" fmla="*/ 41 h 239"/>
                  <a:gd name="T54" fmla="*/ 198 w 241"/>
                  <a:gd name="T55" fmla="*/ 41 h 239"/>
                  <a:gd name="T56" fmla="*/ 198 w 241"/>
                  <a:gd name="T57" fmla="*/ 91 h 239"/>
                  <a:gd name="T58" fmla="*/ 157 w 241"/>
                  <a:gd name="T59" fmla="*/ 97 h 239"/>
                  <a:gd name="T60" fmla="*/ 95 w 241"/>
                  <a:gd name="T61" fmla="*/ 157 h 239"/>
                  <a:gd name="T62" fmla="*/ 90 w 241"/>
                  <a:gd name="T63" fmla="*/ 20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9">
                    <a:moveTo>
                      <a:pt x="149" y="202"/>
                    </a:moveTo>
                    <a:cubicBezTo>
                      <a:pt x="135" y="188"/>
                      <a:pt x="134" y="166"/>
                      <a:pt x="148" y="152"/>
                    </a:cubicBezTo>
                    <a:cubicBezTo>
                      <a:pt x="161" y="138"/>
                      <a:pt x="183" y="138"/>
                      <a:pt x="197" y="151"/>
                    </a:cubicBezTo>
                    <a:cubicBezTo>
                      <a:pt x="208" y="162"/>
                      <a:pt x="211" y="178"/>
                      <a:pt x="205" y="191"/>
                    </a:cubicBezTo>
                    <a:cubicBezTo>
                      <a:pt x="241" y="226"/>
                      <a:pt x="241" y="226"/>
                      <a:pt x="241" y="226"/>
                    </a:cubicBezTo>
                    <a:cubicBezTo>
                      <a:pt x="241" y="11"/>
                      <a:pt x="241" y="11"/>
                      <a:pt x="241" y="11"/>
                    </a:cubicBezTo>
                    <a:cubicBezTo>
                      <a:pt x="241" y="5"/>
                      <a:pt x="236" y="0"/>
                      <a:pt x="230" y="0"/>
                    </a:cubicBezTo>
                    <a:cubicBezTo>
                      <a:pt x="143" y="0"/>
                      <a:pt x="143" y="0"/>
                      <a:pt x="143" y="0"/>
                    </a:cubicBezTo>
                    <a:cubicBezTo>
                      <a:pt x="94" y="49"/>
                      <a:pt x="94" y="49"/>
                      <a:pt x="94" y="49"/>
                    </a:cubicBezTo>
                    <a:cubicBezTo>
                      <a:pt x="102" y="62"/>
                      <a:pt x="101" y="80"/>
                      <a:pt x="89" y="92"/>
                    </a:cubicBezTo>
                    <a:cubicBezTo>
                      <a:pt x="75" y="106"/>
                      <a:pt x="52" y="105"/>
                      <a:pt x="39" y="92"/>
                    </a:cubicBezTo>
                    <a:cubicBezTo>
                      <a:pt x="25" y="78"/>
                      <a:pt x="26" y="55"/>
                      <a:pt x="39" y="42"/>
                    </a:cubicBezTo>
                    <a:cubicBezTo>
                      <a:pt x="50" y="32"/>
                      <a:pt x="65" y="29"/>
                      <a:pt x="78" y="35"/>
                    </a:cubicBezTo>
                    <a:cubicBezTo>
                      <a:pt x="113" y="0"/>
                      <a:pt x="113" y="0"/>
                      <a:pt x="113" y="0"/>
                    </a:cubicBezTo>
                    <a:cubicBezTo>
                      <a:pt x="11" y="0"/>
                      <a:pt x="11" y="0"/>
                      <a:pt x="11" y="0"/>
                    </a:cubicBezTo>
                    <a:cubicBezTo>
                      <a:pt x="5" y="0"/>
                      <a:pt x="0" y="5"/>
                      <a:pt x="0" y="11"/>
                    </a:cubicBezTo>
                    <a:cubicBezTo>
                      <a:pt x="0" y="228"/>
                      <a:pt x="0" y="228"/>
                      <a:pt x="0" y="228"/>
                    </a:cubicBezTo>
                    <a:cubicBezTo>
                      <a:pt x="0" y="234"/>
                      <a:pt x="5" y="239"/>
                      <a:pt x="11" y="239"/>
                    </a:cubicBezTo>
                    <a:cubicBezTo>
                      <a:pt x="223" y="239"/>
                      <a:pt x="223" y="239"/>
                      <a:pt x="223" y="239"/>
                    </a:cubicBezTo>
                    <a:cubicBezTo>
                      <a:pt x="190" y="207"/>
                      <a:pt x="190" y="207"/>
                      <a:pt x="190" y="207"/>
                    </a:cubicBezTo>
                    <a:cubicBezTo>
                      <a:pt x="177" y="214"/>
                      <a:pt x="160" y="213"/>
                      <a:pt x="149" y="202"/>
                    </a:cubicBezTo>
                    <a:close/>
                    <a:moveTo>
                      <a:pt x="90" y="201"/>
                    </a:moveTo>
                    <a:cubicBezTo>
                      <a:pt x="76" y="215"/>
                      <a:pt x="54" y="214"/>
                      <a:pt x="40" y="200"/>
                    </a:cubicBezTo>
                    <a:cubicBezTo>
                      <a:pt x="27" y="186"/>
                      <a:pt x="27" y="164"/>
                      <a:pt x="41" y="151"/>
                    </a:cubicBezTo>
                    <a:cubicBezTo>
                      <a:pt x="51" y="140"/>
                      <a:pt x="66" y="138"/>
                      <a:pt x="79" y="143"/>
                    </a:cubicBezTo>
                    <a:cubicBezTo>
                      <a:pt x="142" y="82"/>
                      <a:pt x="142" y="82"/>
                      <a:pt x="142" y="82"/>
                    </a:cubicBezTo>
                    <a:cubicBezTo>
                      <a:pt x="135" y="69"/>
                      <a:pt x="137" y="52"/>
                      <a:pt x="149" y="41"/>
                    </a:cubicBezTo>
                    <a:cubicBezTo>
                      <a:pt x="163" y="27"/>
                      <a:pt x="185" y="27"/>
                      <a:pt x="198" y="41"/>
                    </a:cubicBezTo>
                    <a:cubicBezTo>
                      <a:pt x="212" y="55"/>
                      <a:pt x="212" y="78"/>
                      <a:pt x="198" y="91"/>
                    </a:cubicBezTo>
                    <a:cubicBezTo>
                      <a:pt x="187" y="102"/>
                      <a:pt x="170" y="104"/>
                      <a:pt x="157" y="97"/>
                    </a:cubicBezTo>
                    <a:cubicBezTo>
                      <a:pt x="95" y="157"/>
                      <a:pt x="95" y="157"/>
                      <a:pt x="95" y="157"/>
                    </a:cubicBezTo>
                    <a:cubicBezTo>
                      <a:pt x="104" y="171"/>
                      <a:pt x="102" y="189"/>
                      <a:pt x="90" y="201"/>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 name="Oval 9"/>
              <p:cNvSpPr>
                <a:spLocks noChangeArrowheads="1"/>
              </p:cNvSpPr>
              <p:nvPr/>
            </p:nvSpPr>
            <p:spPr bwMode="auto">
              <a:xfrm>
                <a:off x="2771" y="2006"/>
                <a:ext cx="55" cy="55"/>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 name="Freeform 10"/>
              <p:cNvSpPr>
                <a:spLocks noEditPoints="1"/>
              </p:cNvSpPr>
              <p:nvPr/>
            </p:nvSpPr>
            <p:spPr bwMode="auto">
              <a:xfrm>
                <a:off x="2711" y="1939"/>
                <a:ext cx="442" cy="450"/>
              </a:xfrm>
              <a:custGeom>
                <a:avLst/>
                <a:gdLst>
                  <a:gd name="T0" fmla="*/ 130 w 185"/>
                  <a:gd name="T1" fmla="*/ 70 h 188"/>
                  <a:gd name="T2" fmla="*/ 171 w 185"/>
                  <a:gd name="T3" fmla="*/ 64 h 188"/>
                  <a:gd name="T4" fmla="*/ 171 w 185"/>
                  <a:gd name="T5" fmla="*/ 14 h 188"/>
                  <a:gd name="T6" fmla="*/ 122 w 185"/>
                  <a:gd name="T7" fmla="*/ 14 h 188"/>
                  <a:gd name="T8" fmla="*/ 115 w 185"/>
                  <a:gd name="T9" fmla="*/ 55 h 188"/>
                  <a:gd name="T10" fmla="*/ 52 w 185"/>
                  <a:gd name="T11" fmla="*/ 116 h 188"/>
                  <a:gd name="T12" fmla="*/ 14 w 185"/>
                  <a:gd name="T13" fmla="*/ 124 h 188"/>
                  <a:gd name="T14" fmla="*/ 13 w 185"/>
                  <a:gd name="T15" fmla="*/ 173 h 188"/>
                  <a:gd name="T16" fmla="*/ 63 w 185"/>
                  <a:gd name="T17" fmla="*/ 174 h 188"/>
                  <a:gd name="T18" fmla="*/ 68 w 185"/>
                  <a:gd name="T19" fmla="*/ 130 h 188"/>
                  <a:gd name="T20" fmla="*/ 130 w 185"/>
                  <a:gd name="T21" fmla="*/ 70 h 188"/>
                  <a:gd name="T22" fmla="*/ 147 w 185"/>
                  <a:gd name="T23" fmla="*/ 27 h 188"/>
                  <a:gd name="T24" fmla="*/ 158 w 185"/>
                  <a:gd name="T25" fmla="*/ 39 h 188"/>
                  <a:gd name="T26" fmla="*/ 147 w 185"/>
                  <a:gd name="T27" fmla="*/ 50 h 188"/>
                  <a:gd name="T28" fmla="*/ 135 w 185"/>
                  <a:gd name="T29" fmla="*/ 39 h 188"/>
                  <a:gd name="T30" fmla="*/ 147 w 185"/>
                  <a:gd name="T31" fmla="*/ 27 h 188"/>
                  <a:gd name="T32" fmla="*/ 37 w 185"/>
                  <a:gd name="T33" fmla="*/ 160 h 188"/>
                  <a:gd name="T34" fmla="*/ 26 w 185"/>
                  <a:gd name="T35" fmla="*/ 148 h 188"/>
                  <a:gd name="T36" fmla="*/ 37 w 185"/>
                  <a:gd name="T37" fmla="*/ 137 h 188"/>
                  <a:gd name="T38" fmla="*/ 49 w 185"/>
                  <a:gd name="T39" fmla="*/ 148 h 188"/>
                  <a:gd name="T40" fmla="*/ 37 w 185"/>
                  <a:gd name="T41" fmla="*/ 16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8">
                    <a:moveTo>
                      <a:pt x="130" y="70"/>
                    </a:moveTo>
                    <a:cubicBezTo>
                      <a:pt x="143" y="77"/>
                      <a:pt x="160" y="75"/>
                      <a:pt x="171" y="64"/>
                    </a:cubicBezTo>
                    <a:cubicBezTo>
                      <a:pt x="185" y="51"/>
                      <a:pt x="185" y="28"/>
                      <a:pt x="171" y="14"/>
                    </a:cubicBezTo>
                    <a:cubicBezTo>
                      <a:pt x="158" y="0"/>
                      <a:pt x="136" y="0"/>
                      <a:pt x="122" y="14"/>
                    </a:cubicBezTo>
                    <a:cubicBezTo>
                      <a:pt x="110" y="25"/>
                      <a:pt x="108" y="42"/>
                      <a:pt x="115" y="55"/>
                    </a:cubicBezTo>
                    <a:cubicBezTo>
                      <a:pt x="52" y="116"/>
                      <a:pt x="52" y="116"/>
                      <a:pt x="52" y="116"/>
                    </a:cubicBezTo>
                    <a:cubicBezTo>
                      <a:pt x="39" y="111"/>
                      <a:pt x="24" y="113"/>
                      <a:pt x="14" y="124"/>
                    </a:cubicBezTo>
                    <a:cubicBezTo>
                      <a:pt x="0" y="137"/>
                      <a:pt x="0" y="159"/>
                      <a:pt x="13" y="173"/>
                    </a:cubicBezTo>
                    <a:cubicBezTo>
                      <a:pt x="27" y="187"/>
                      <a:pt x="49" y="188"/>
                      <a:pt x="63" y="174"/>
                    </a:cubicBezTo>
                    <a:cubicBezTo>
                      <a:pt x="75" y="162"/>
                      <a:pt x="77" y="144"/>
                      <a:pt x="68" y="130"/>
                    </a:cubicBezTo>
                    <a:lnTo>
                      <a:pt x="130" y="70"/>
                    </a:lnTo>
                    <a:close/>
                    <a:moveTo>
                      <a:pt x="147" y="27"/>
                    </a:moveTo>
                    <a:cubicBezTo>
                      <a:pt x="153" y="27"/>
                      <a:pt x="158" y="32"/>
                      <a:pt x="158" y="39"/>
                    </a:cubicBezTo>
                    <a:cubicBezTo>
                      <a:pt x="158" y="45"/>
                      <a:pt x="153" y="50"/>
                      <a:pt x="147" y="50"/>
                    </a:cubicBezTo>
                    <a:cubicBezTo>
                      <a:pt x="140" y="50"/>
                      <a:pt x="135" y="45"/>
                      <a:pt x="135" y="39"/>
                    </a:cubicBezTo>
                    <a:cubicBezTo>
                      <a:pt x="135" y="32"/>
                      <a:pt x="140" y="27"/>
                      <a:pt x="147" y="27"/>
                    </a:cubicBezTo>
                    <a:close/>
                    <a:moveTo>
                      <a:pt x="37" y="160"/>
                    </a:moveTo>
                    <a:cubicBezTo>
                      <a:pt x="31" y="160"/>
                      <a:pt x="26" y="155"/>
                      <a:pt x="26" y="148"/>
                    </a:cubicBezTo>
                    <a:cubicBezTo>
                      <a:pt x="26" y="142"/>
                      <a:pt x="31" y="137"/>
                      <a:pt x="37" y="137"/>
                    </a:cubicBezTo>
                    <a:cubicBezTo>
                      <a:pt x="44" y="137"/>
                      <a:pt x="49" y="142"/>
                      <a:pt x="49" y="148"/>
                    </a:cubicBezTo>
                    <a:cubicBezTo>
                      <a:pt x="49" y="155"/>
                      <a:pt x="44" y="160"/>
                      <a:pt x="37" y="160"/>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 name="Freeform 11"/>
              <p:cNvSpPr>
                <a:spLocks noEditPoints="1"/>
              </p:cNvSpPr>
              <p:nvPr/>
            </p:nvSpPr>
            <p:spPr bwMode="auto">
              <a:xfrm>
                <a:off x="2967" y="2204"/>
                <a:ext cx="256" cy="242"/>
              </a:xfrm>
              <a:custGeom>
                <a:avLst/>
                <a:gdLst>
                  <a:gd name="T0" fmla="*/ 107 w 107"/>
                  <a:gd name="T1" fmla="*/ 90 h 101"/>
                  <a:gd name="T2" fmla="*/ 107 w 107"/>
                  <a:gd name="T3" fmla="*/ 88 h 101"/>
                  <a:gd name="T4" fmla="*/ 71 w 107"/>
                  <a:gd name="T5" fmla="*/ 53 h 101"/>
                  <a:gd name="T6" fmla="*/ 63 w 107"/>
                  <a:gd name="T7" fmla="*/ 13 h 101"/>
                  <a:gd name="T8" fmla="*/ 14 w 107"/>
                  <a:gd name="T9" fmla="*/ 14 h 101"/>
                  <a:gd name="T10" fmla="*/ 15 w 107"/>
                  <a:gd name="T11" fmla="*/ 64 h 101"/>
                  <a:gd name="T12" fmla="*/ 56 w 107"/>
                  <a:gd name="T13" fmla="*/ 69 h 101"/>
                  <a:gd name="T14" fmla="*/ 89 w 107"/>
                  <a:gd name="T15" fmla="*/ 101 h 101"/>
                  <a:gd name="T16" fmla="*/ 96 w 107"/>
                  <a:gd name="T17" fmla="*/ 101 h 101"/>
                  <a:gd name="T18" fmla="*/ 107 w 107"/>
                  <a:gd name="T19" fmla="*/ 90 h 101"/>
                  <a:gd name="T20" fmla="*/ 39 w 107"/>
                  <a:gd name="T21" fmla="*/ 50 h 101"/>
                  <a:gd name="T22" fmla="*/ 27 w 107"/>
                  <a:gd name="T23" fmla="*/ 38 h 101"/>
                  <a:gd name="T24" fmla="*/ 38 w 107"/>
                  <a:gd name="T25" fmla="*/ 27 h 101"/>
                  <a:gd name="T26" fmla="*/ 50 w 107"/>
                  <a:gd name="T27" fmla="*/ 38 h 101"/>
                  <a:gd name="T28" fmla="*/ 39 w 107"/>
                  <a:gd name="T29"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1">
                    <a:moveTo>
                      <a:pt x="107" y="90"/>
                    </a:moveTo>
                    <a:cubicBezTo>
                      <a:pt x="107" y="88"/>
                      <a:pt x="107" y="88"/>
                      <a:pt x="107" y="88"/>
                    </a:cubicBezTo>
                    <a:cubicBezTo>
                      <a:pt x="71" y="53"/>
                      <a:pt x="71" y="53"/>
                      <a:pt x="71" y="53"/>
                    </a:cubicBezTo>
                    <a:cubicBezTo>
                      <a:pt x="77" y="40"/>
                      <a:pt x="74" y="24"/>
                      <a:pt x="63" y="13"/>
                    </a:cubicBezTo>
                    <a:cubicBezTo>
                      <a:pt x="49" y="0"/>
                      <a:pt x="27" y="0"/>
                      <a:pt x="14" y="14"/>
                    </a:cubicBezTo>
                    <a:cubicBezTo>
                      <a:pt x="0" y="28"/>
                      <a:pt x="1" y="50"/>
                      <a:pt x="15" y="64"/>
                    </a:cubicBezTo>
                    <a:cubicBezTo>
                      <a:pt x="26" y="75"/>
                      <a:pt x="43" y="76"/>
                      <a:pt x="56" y="69"/>
                    </a:cubicBezTo>
                    <a:cubicBezTo>
                      <a:pt x="89" y="101"/>
                      <a:pt x="89" y="101"/>
                      <a:pt x="89" y="101"/>
                    </a:cubicBezTo>
                    <a:cubicBezTo>
                      <a:pt x="96" y="101"/>
                      <a:pt x="96" y="101"/>
                      <a:pt x="96" y="101"/>
                    </a:cubicBezTo>
                    <a:cubicBezTo>
                      <a:pt x="102" y="101"/>
                      <a:pt x="107" y="96"/>
                      <a:pt x="107" y="90"/>
                    </a:cubicBezTo>
                    <a:close/>
                    <a:moveTo>
                      <a:pt x="39" y="50"/>
                    </a:moveTo>
                    <a:cubicBezTo>
                      <a:pt x="33" y="50"/>
                      <a:pt x="27" y="45"/>
                      <a:pt x="27" y="38"/>
                    </a:cubicBezTo>
                    <a:cubicBezTo>
                      <a:pt x="27" y="32"/>
                      <a:pt x="32" y="27"/>
                      <a:pt x="38" y="27"/>
                    </a:cubicBezTo>
                    <a:cubicBezTo>
                      <a:pt x="44" y="26"/>
                      <a:pt x="50" y="31"/>
                      <a:pt x="50" y="38"/>
                    </a:cubicBezTo>
                    <a:cubicBezTo>
                      <a:pt x="50" y="44"/>
                      <a:pt x="45" y="49"/>
                      <a:pt x="39" y="50"/>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 name="Freeform 12"/>
              <p:cNvSpPr>
                <a:spLocks noEditPoints="1"/>
              </p:cNvSpPr>
              <p:nvPr/>
            </p:nvSpPr>
            <p:spPr bwMode="auto">
              <a:xfrm>
                <a:off x="2706" y="1874"/>
                <a:ext cx="282" cy="254"/>
              </a:xfrm>
              <a:custGeom>
                <a:avLst/>
                <a:gdLst>
                  <a:gd name="T0" fmla="*/ 14 w 118"/>
                  <a:gd name="T1" fmla="*/ 42 h 106"/>
                  <a:gd name="T2" fmla="*/ 14 w 118"/>
                  <a:gd name="T3" fmla="*/ 92 h 106"/>
                  <a:gd name="T4" fmla="*/ 64 w 118"/>
                  <a:gd name="T5" fmla="*/ 92 h 106"/>
                  <a:gd name="T6" fmla="*/ 69 w 118"/>
                  <a:gd name="T7" fmla="*/ 49 h 106"/>
                  <a:gd name="T8" fmla="*/ 118 w 118"/>
                  <a:gd name="T9" fmla="*/ 0 h 106"/>
                  <a:gd name="T10" fmla="*/ 88 w 118"/>
                  <a:gd name="T11" fmla="*/ 0 h 106"/>
                  <a:gd name="T12" fmla="*/ 53 w 118"/>
                  <a:gd name="T13" fmla="*/ 35 h 106"/>
                  <a:gd name="T14" fmla="*/ 14 w 118"/>
                  <a:gd name="T15" fmla="*/ 42 h 106"/>
                  <a:gd name="T16" fmla="*/ 38 w 118"/>
                  <a:gd name="T17" fmla="*/ 78 h 106"/>
                  <a:gd name="T18" fmla="*/ 27 w 118"/>
                  <a:gd name="T19" fmla="*/ 66 h 106"/>
                  <a:gd name="T20" fmla="*/ 38 w 118"/>
                  <a:gd name="T21" fmla="*/ 55 h 106"/>
                  <a:gd name="T22" fmla="*/ 50 w 118"/>
                  <a:gd name="T23" fmla="*/ 66 h 106"/>
                  <a:gd name="T24" fmla="*/ 38 w 118"/>
                  <a:gd name="T25"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6">
                    <a:moveTo>
                      <a:pt x="14" y="42"/>
                    </a:moveTo>
                    <a:cubicBezTo>
                      <a:pt x="1" y="55"/>
                      <a:pt x="0" y="78"/>
                      <a:pt x="14" y="92"/>
                    </a:cubicBezTo>
                    <a:cubicBezTo>
                      <a:pt x="27" y="105"/>
                      <a:pt x="50" y="106"/>
                      <a:pt x="64" y="92"/>
                    </a:cubicBezTo>
                    <a:cubicBezTo>
                      <a:pt x="76" y="80"/>
                      <a:pt x="77" y="62"/>
                      <a:pt x="69" y="49"/>
                    </a:cubicBezTo>
                    <a:cubicBezTo>
                      <a:pt x="118" y="0"/>
                      <a:pt x="118" y="0"/>
                      <a:pt x="118" y="0"/>
                    </a:cubicBezTo>
                    <a:cubicBezTo>
                      <a:pt x="88" y="0"/>
                      <a:pt x="88" y="0"/>
                      <a:pt x="88" y="0"/>
                    </a:cubicBezTo>
                    <a:cubicBezTo>
                      <a:pt x="53" y="35"/>
                      <a:pt x="53" y="35"/>
                      <a:pt x="53" y="35"/>
                    </a:cubicBezTo>
                    <a:cubicBezTo>
                      <a:pt x="40" y="29"/>
                      <a:pt x="25" y="32"/>
                      <a:pt x="14" y="42"/>
                    </a:cubicBezTo>
                    <a:close/>
                    <a:moveTo>
                      <a:pt x="38" y="78"/>
                    </a:moveTo>
                    <a:cubicBezTo>
                      <a:pt x="32" y="78"/>
                      <a:pt x="27" y="73"/>
                      <a:pt x="27" y="66"/>
                    </a:cubicBezTo>
                    <a:cubicBezTo>
                      <a:pt x="27" y="60"/>
                      <a:pt x="32" y="55"/>
                      <a:pt x="38" y="55"/>
                    </a:cubicBezTo>
                    <a:cubicBezTo>
                      <a:pt x="44" y="55"/>
                      <a:pt x="50" y="60"/>
                      <a:pt x="50" y="66"/>
                    </a:cubicBezTo>
                    <a:cubicBezTo>
                      <a:pt x="50" y="73"/>
                      <a:pt x="44" y="78"/>
                      <a:pt x="38" y="78"/>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66" name="SHAPE-20180228103900"/>
            <p:cNvGrpSpPr>
              <a:grpSpLocks noChangeAspect="1"/>
            </p:cNvGrpSpPr>
            <p:nvPr>
              <p:custDataLst>
                <p:tags r:id="rId6"/>
              </p:custDataLst>
            </p:nvPr>
          </p:nvGrpSpPr>
          <p:grpSpPr bwMode="auto">
            <a:xfrm rot="4835753" flipH="1">
              <a:off x="5782150" y="2814154"/>
              <a:ext cx="755484" cy="789114"/>
              <a:chOff x="2644" y="1746"/>
              <a:chExt cx="629" cy="657"/>
            </a:xfrm>
          </p:grpSpPr>
          <p:sp>
            <p:nvSpPr>
              <p:cNvPr id="67" name="AutoShape 3"/>
              <p:cNvSpPr>
                <a:spLocks noChangeAspect="1" noChangeArrowheads="1" noTextEdit="1"/>
              </p:cNvSpPr>
              <p:nvPr/>
            </p:nvSpPr>
            <p:spPr bwMode="auto">
              <a:xfrm>
                <a:off x="2644" y="1872"/>
                <a:ext cx="623"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 name="Freeform 5"/>
              <p:cNvSpPr>
                <a:spLocks noEditPoints="1"/>
              </p:cNvSpPr>
              <p:nvPr/>
            </p:nvSpPr>
            <p:spPr bwMode="auto">
              <a:xfrm rot="17918109">
                <a:off x="2695" y="1797"/>
                <a:ext cx="630" cy="527"/>
              </a:xfrm>
              <a:custGeom>
                <a:avLst/>
                <a:gdLst>
                  <a:gd name="T0" fmla="*/ 78 w 264"/>
                  <a:gd name="T1" fmla="*/ 113 h 220"/>
                  <a:gd name="T2" fmla="*/ 154 w 264"/>
                  <a:gd name="T3" fmla="*/ 109 h 220"/>
                  <a:gd name="T4" fmla="*/ 136 w 264"/>
                  <a:gd name="T5" fmla="*/ 138 h 220"/>
                  <a:gd name="T6" fmla="*/ 128 w 264"/>
                  <a:gd name="T7" fmla="*/ 154 h 220"/>
                  <a:gd name="T8" fmla="*/ 102 w 264"/>
                  <a:gd name="T9" fmla="*/ 147 h 220"/>
                  <a:gd name="T10" fmla="*/ 82 w 264"/>
                  <a:gd name="T11" fmla="*/ 159 h 220"/>
                  <a:gd name="T12" fmla="*/ 58 w 264"/>
                  <a:gd name="T13" fmla="*/ 154 h 220"/>
                  <a:gd name="T14" fmla="*/ 43 w 264"/>
                  <a:gd name="T15" fmla="*/ 135 h 220"/>
                  <a:gd name="T16" fmla="*/ 17 w 264"/>
                  <a:gd name="T17" fmla="*/ 133 h 220"/>
                  <a:gd name="T18" fmla="*/ 16 w 264"/>
                  <a:gd name="T19" fmla="*/ 114 h 220"/>
                  <a:gd name="T20" fmla="*/ 9 w 264"/>
                  <a:gd name="T21" fmla="*/ 81 h 220"/>
                  <a:gd name="T22" fmla="*/ 3 w 264"/>
                  <a:gd name="T23" fmla="*/ 64 h 220"/>
                  <a:gd name="T24" fmla="*/ 26 w 264"/>
                  <a:gd name="T25" fmla="*/ 51 h 220"/>
                  <a:gd name="T26" fmla="*/ 32 w 264"/>
                  <a:gd name="T27" fmla="*/ 28 h 220"/>
                  <a:gd name="T28" fmla="*/ 52 w 264"/>
                  <a:gd name="T29" fmla="*/ 14 h 220"/>
                  <a:gd name="T30" fmla="*/ 76 w 264"/>
                  <a:gd name="T31" fmla="*/ 17 h 220"/>
                  <a:gd name="T32" fmla="*/ 96 w 264"/>
                  <a:gd name="T33" fmla="*/ 0 h 220"/>
                  <a:gd name="T34" fmla="*/ 110 w 264"/>
                  <a:gd name="T35" fmla="*/ 13 h 220"/>
                  <a:gd name="T36" fmla="*/ 139 w 264"/>
                  <a:gd name="T37" fmla="*/ 31 h 220"/>
                  <a:gd name="T38" fmla="*/ 155 w 264"/>
                  <a:gd name="T39" fmla="*/ 39 h 220"/>
                  <a:gd name="T40" fmla="*/ 148 w 264"/>
                  <a:gd name="T41" fmla="*/ 65 h 220"/>
                  <a:gd name="T42" fmla="*/ 160 w 264"/>
                  <a:gd name="T43" fmla="*/ 85 h 220"/>
                  <a:gd name="T44" fmla="*/ 155 w 264"/>
                  <a:gd name="T45" fmla="*/ 109 h 220"/>
                  <a:gd name="T46" fmla="*/ 192 w 264"/>
                  <a:gd name="T47" fmla="*/ 179 h 220"/>
                  <a:gd name="T48" fmla="*/ 182 w 264"/>
                  <a:gd name="T49" fmla="*/ 148 h 220"/>
                  <a:gd name="T50" fmla="*/ 243 w 264"/>
                  <a:gd name="T51" fmla="*/ 130 h 220"/>
                  <a:gd name="T52" fmla="*/ 261 w 264"/>
                  <a:gd name="T53" fmla="*/ 137 h 220"/>
                  <a:gd name="T54" fmla="*/ 258 w 264"/>
                  <a:gd name="T55" fmla="*/ 150 h 220"/>
                  <a:gd name="T56" fmla="*/ 256 w 264"/>
                  <a:gd name="T57" fmla="*/ 176 h 220"/>
                  <a:gd name="T58" fmla="*/ 257 w 264"/>
                  <a:gd name="T59" fmla="*/ 190 h 220"/>
                  <a:gd name="T60" fmla="*/ 237 w 264"/>
                  <a:gd name="T61" fmla="*/ 194 h 220"/>
                  <a:gd name="T62" fmla="*/ 228 w 264"/>
                  <a:gd name="T63" fmla="*/ 209 h 220"/>
                  <a:gd name="T64" fmla="*/ 211 w 264"/>
                  <a:gd name="T65" fmla="*/ 215 h 220"/>
                  <a:gd name="T66" fmla="*/ 194 w 264"/>
                  <a:gd name="T67" fmla="*/ 208 h 220"/>
                  <a:gd name="T68" fmla="*/ 176 w 264"/>
                  <a:gd name="T69" fmla="*/ 216 h 220"/>
                  <a:gd name="T70" fmla="*/ 169 w 264"/>
                  <a:gd name="T71" fmla="*/ 204 h 220"/>
                  <a:gd name="T72" fmla="*/ 152 w 264"/>
                  <a:gd name="T73" fmla="*/ 185 h 220"/>
                  <a:gd name="T74" fmla="*/ 142 w 264"/>
                  <a:gd name="T75" fmla="*/ 175 h 220"/>
                  <a:gd name="T76" fmla="*/ 152 w 264"/>
                  <a:gd name="T77" fmla="*/ 159 h 220"/>
                  <a:gd name="T78" fmla="*/ 148 w 264"/>
                  <a:gd name="T79" fmla="*/ 141 h 220"/>
                  <a:gd name="T80" fmla="*/ 156 w 264"/>
                  <a:gd name="T81" fmla="*/ 125 h 220"/>
                  <a:gd name="T82" fmla="*/ 173 w 264"/>
                  <a:gd name="T83" fmla="*/ 118 h 220"/>
                  <a:gd name="T84" fmla="*/ 180 w 264"/>
                  <a:gd name="T85" fmla="*/ 100 h 220"/>
                  <a:gd name="T86" fmla="*/ 194 w 264"/>
                  <a:gd name="T87" fmla="*/ 103 h 220"/>
                  <a:gd name="T88" fmla="*/ 219 w 264"/>
                  <a:gd name="T89" fmla="*/ 105 h 220"/>
                  <a:gd name="T90" fmla="*/ 233 w 264"/>
                  <a:gd name="T91" fmla="*/ 10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220">
                    <a:moveTo>
                      <a:pt x="90" y="53"/>
                    </a:moveTo>
                    <a:cubicBezTo>
                      <a:pt x="73" y="50"/>
                      <a:pt x="57" y="61"/>
                      <a:pt x="54" y="77"/>
                    </a:cubicBezTo>
                    <a:cubicBezTo>
                      <a:pt x="51" y="94"/>
                      <a:pt x="62" y="109"/>
                      <a:pt x="78" y="113"/>
                    </a:cubicBezTo>
                    <a:cubicBezTo>
                      <a:pt x="95" y="116"/>
                      <a:pt x="110" y="105"/>
                      <a:pt x="114" y="89"/>
                    </a:cubicBezTo>
                    <a:cubicBezTo>
                      <a:pt x="117" y="72"/>
                      <a:pt x="106" y="57"/>
                      <a:pt x="90" y="53"/>
                    </a:cubicBezTo>
                    <a:close/>
                    <a:moveTo>
                      <a:pt x="154" y="109"/>
                    </a:moveTo>
                    <a:cubicBezTo>
                      <a:pt x="150" y="108"/>
                      <a:pt x="144" y="111"/>
                      <a:pt x="142" y="115"/>
                    </a:cubicBezTo>
                    <a:cubicBezTo>
                      <a:pt x="136" y="124"/>
                      <a:pt x="136" y="124"/>
                      <a:pt x="136" y="124"/>
                    </a:cubicBezTo>
                    <a:cubicBezTo>
                      <a:pt x="133" y="127"/>
                      <a:pt x="133" y="134"/>
                      <a:pt x="136" y="138"/>
                    </a:cubicBezTo>
                    <a:cubicBezTo>
                      <a:pt x="136" y="138"/>
                      <a:pt x="136" y="138"/>
                      <a:pt x="136" y="138"/>
                    </a:cubicBezTo>
                    <a:cubicBezTo>
                      <a:pt x="139" y="142"/>
                      <a:pt x="138" y="147"/>
                      <a:pt x="134" y="150"/>
                    </a:cubicBezTo>
                    <a:cubicBezTo>
                      <a:pt x="128" y="154"/>
                      <a:pt x="128" y="154"/>
                      <a:pt x="128" y="154"/>
                    </a:cubicBezTo>
                    <a:cubicBezTo>
                      <a:pt x="124" y="157"/>
                      <a:pt x="118" y="156"/>
                      <a:pt x="116" y="152"/>
                    </a:cubicBezTo>
                    <a:cubicBezTo>
                      <a:pt x="115" y="151"/>
                      <a:pt x="115" y="151"/>
                      <a:pt x="115" y="151"/>
                    </a:cubicBezTo>
                    <a:cubicBezTo>
                      <a:pt x="113" y="147"/>
                      <a:pt x="107" y="145"/>
                      <a:pt x="102" y="147"/>
                    </a:cubicBezTo>
                    <a:cubicBezTo>
                      <a:pt x="92" y="149"/>
                      <a:pt x="92" y="149"/>
                      <a:pt x="92" y="149"/>
                    </a:cubicBezTo>
                    <a:cubicBezTo>
                      <a:pt x="87" y="149"/>
                      <a:pt x="83" y="153"/>
                      <a:pt x="82" y="158"/>
                    </a:cubicBezTo>
                    <a:cubicBezTo>
                      <a:pt x="82" y="159"/>
                      <a:pt x="82" y="159"/>
                      <a:pt x="82" y="159"/>
                    </a:cubicBezTo>
                    <a:cubicBezTo>
                      <a:pt x="81" y="163"/>
                      <a:pt x="76" y="166"/>
                      <a:pt x="72" y="166"/>
                    </a:cubicBezTo>
                    <a:cubicBezTo>
                      <a:pt x="64" y="164"/>
                      <a:pt x="64" y="164"/>
                      <a:pt x="64" y="164"/>
                    </a:cubicBezTo>
                    <a:cubicBezTo>
                      <a:pt x="60" y="163"/>
                      <a:pt x="57" y="159"/>
                      <a:pt x="58" y="154"/>
                    </a:cubicBezTo>
                    <a:cubicBezTo>
                      <a:pt x="58" y="153"/>
                      <a:pt x="58" y="153"/>
                      <a:pt x="58" y="153"/>
                    </a:cubicBezTo>
                    <a:cubicBezTo>
                      <a:pt x="59" y="149"/>
                      <a:pt x="56" y="143"/>
                      <a:pt x="52" y="141"/>
                    </a:cubicBezTo>
                    <a:cubicBezTo>
                      <a:pt x="43" y="135"/>
                      <a:pt x="43" y="135"/>
                      <a:pt x="43" y="135"/>
                    </a:cubicBezTo>
                    <a:cubicBezTo>
                      <a:pt x="39" y="132"/>
                      <a:pt x="33" y="132"/>
                      <a:pt x="29" y="135"/>
                    </a:cubicBezTo>
                    <a:cubicBezTo>
                      <a:pt x="29" y="135"/>
                      <a:pt x="29" y="135"/>
                      <a:pt x="29" y="135"/>
                    </a:cubicBezTo>
                    <a:cubicBezTo>
                      <a:pt x="25" y="138"/>
                      <a:pt x="19" y="137"/>
                      <a:pt x="17" y="133"/>
                    </a:cubicBezTo>
                    <a:cubicBezTo>
                      <a:pt x="13" y="127"/>
                      <a:pt x="13" y="127"/>
                      <a:pt x="13" y="127"/>
                    </a:cubicBezTo>
                    <a:cubicBezTo>
                      <a:pt x="10" y="123"/>
                      <a:pt x="11" y="117"/>
                      <a:pt x="15" y="115"/>
                    </a:cubicBezTo>
                    <a:cubicBezTo>
                      <a:pt x="16" y="114"/>
                      <a:pt x="16" y="114"/>
                      <a:pt x="16" y="114"/>
                    </a:cubicBezTo>
                    <a:cubicBezTo>
                      <a:pt x="20" y="112"/>
                      <a:pt x="22" y="106"/>
                      <a:pt x="20" y="101"/>
                    </a:cubicBezTo>
                    <a:cubicBezTo>
                      <a:pt x="18" y="91"/>
                      <a:pt x="18" y="91"/>
                      <a:pt x="18" y="91"/>
                    </a:cubicBezTo>
                    <a:cubicBezTo>
                      <a:pt x="18" y="86"/>
                      <a:pt x="13" y="82"/>
                      <a:pt x="9" y="81"/>
                    </a:cubicBezTo>
                    <a:cubicBezTo>
                      <a:pt x="8" y="81"/>
                      <a:pt x="8" y="81"/>
                      <a:pt x="8" y="81"/>
                    </a:cubicBezTo>
                    <a:cubicBezTo>
                      <a:pt x="4" y="80"/>
                      <a:pt x="0" y="75"/>
                      <a:pt x="1" y="71"/>
                    </a:cubicBezTo>
                    <a:cubicBezTo>
                      <a:pt x="3" y="64"/>
                      <a:pt x="3" y="64"/>
                      <a:pt x="3" y="64"/>
                    </a:cubicBezTo>
                    <a:cubicBezTo>
                      <a:pt x="4" y="59"/>
                      <a:pt x="8" y="56"/>
                      <a:pt x="13" y="57"/>
                    </a:cubicBezTo>
                    <a:cubicBezTo>
                      <a:pt x="14" y="57"/>
                      <a:pt x="14" y="57"/>
                      <a:pt x="14" y="57"/>
                    </a:cubicBezTo>
                    <a:cubicBezTo>
                      <a:pt x="18" y="58"/>
                      <a:pt x="24" y="55"/>
                      <a:pt x="26" y="51"/>
                    </a:cubicBezTo>
                    <a:cubicBezTo>
                      <a:pt x="32" y="42"/>
                      <a:pt x="32" y="42"/>
                      <a:pt x="32" y="42"/>
                    </a:cubicBezTo>
                    <a:cubicBezTo>
                      <a:pt x="35" y="39"/>
                      <a:pt x="35" y="32"/>
                      <a:pt x="32" y="28"/>
                    </a:cubicBezTo>
                    <a:cubicBezTo>
                      <a:pt x="32" y="28"/>
                      <a:pt x="32" y="28"/>
                      <a:pt x="32" y="28"/>
                    </a:cubicBezTo>
                    <a:cubicBezTo>
                      <a:pt x="29" y="24"/>
                      <a:pt x="30" y="19"/>
                      <a:pt x="34" y="16"/>
                    </a:cubicBezTo>
                    <a:cubicBezTo>
                      <a:pt x="40" y="12"/>
                      <a:pt x="40" y="12"/>
                      <a:pt x="40" y="12"/>
                    </a:cubicBezTo>
                    <a:cubicBezTo>
                      <a:pt x="44" y="9"/>
                      <a:pt x="50" y="10"/>
                      <a:pt x="52" y="14"/>
                    </a:cubicBezTo>
                    <a:cubicBezTo>
                      <a:pt x="53" y="15"/>
                      <a:pt x="53" y="15"/>
                      <a:pt x="53" y="15"/>
                    </a:cubicBezTo>
                    <a:cubicBezTo>
                      <a:pt x="55" y="19"/>
                      <a:pt x="61" y="21"/>
                      <a:pt x="66" y="19"/>
                    </a:cubicBezTo>
                    <a:cubicBezTo>
                      <a:pt x="76" y="17"/>
                      <a:pt x="76" y="17"/>
                      <a:pt x="76" y="17"/>
                    </a:cubicBezTo>
                    <a:cubicBezTo>
                      <a:pt x="81" y="17"/>
                      <a:pt x="85" y="13"/>
                      <a:pt x="86" y="8"/>
                    </a:cubicBezTo>
                    <a:cubicBezTo>
                      <a:pt x="86" y="7"/>
                      <a:pt x="86" y="7"/>
                      <a:pt x="86" y="7"/>
                    </a:cubicBezTo>
                    <a:cubicBezTo>
                      <a:pt x="87" y="3"/>
                      <a:pt x="92" y="0"/>
                      <a:pt x="96" y="0"/>
                    </a:cubicBezTo>
                    <a:cubicBezTo>
                      <a:pt x="103" y="2"/>
                      <a:pt x="103" y="2"/>
                      <a:pt x="103" y="2"/>
                    </a:cubicBezTo>
                    <a:cubicBezTo>
                      <a:pt x="108" y="3"/>
                      <a:pt x="111" y="7"/>
                      <a:pt x="110" y="12"/>
                    </a:cubicBezTo>
                    <a:cubicBezTo>
                      <a:pt x="110" y="13"/>
                      <a:pt x="110" y="13"/>
                      <a:pt x="110" y="13"/>
                    </a:cubicBezTo>
                    <a:cubicBezTo>
                      <a:pt x="109" y="17"/>
                      <a:pt x="112" y="23"/>
                      <a:pt x="116" y="25"/>
                    </a:cubicBezTo>
                    <a:cubicBezTo>
                      <a:pt x="125" y="31"/>
                      <a:pt x="125" y="31"/>
                      <a:pt x="125" y="31"/>
                    </a:cubicBezTo>
                    <a:cubicBezTo>
                      <a:pt x="128" y="34"/>
                      <a:pt x="135" y="34"/>
                      <a:pt x="139" y="31"/>
                    </a:cubicBezTo>
                    <a:cubicBezTo>
                      <a:pt x="139" y="31"/>
                      <a:pt x="139" y="31"/>
                      <a:pt x="139" y="31"/>
                    </a:cubicBezTo>
                    <a:cubicBezTo>
                      <a:pt x="143" y="28"/>
                      <a:pt x="148" y="29"/>
                      <a:pt x="151" y="33"/>
                    </a:cubicBezTo>
                    <a:cubicBezTo>
                      <a:pt x="155" y="39"/>
                      <a:pt x="155" y="39"/>
                      <a:pt x="155" y="39"/>
                    </a:cubicBezTo>
                    <a:cubicBezTo>
                      <a:pt x="158" y="43"/>
                      <a:pt x="157" y="49"/>
                      <a:pt x="153" y="51"/>
                    </a:cubicBezTo>
                    <a:cubicBezTo>
                      <a:pt x="152" y="52"/>
                      <a:pt x="152" y="52"/>
                      <a:pt x="152" y="52"/>
                    </a:cubicBezTo>
                    <a:cubicBezTo>
                      <a:pt x="148" y="54"/>
                      <a:pt x="146" y="60"/>
                      <a:pt x="148" y="65"/>
                    </a:cubicBezTo>
                    <a:cubicBezTo>
                      <a:pt x="150" y="75"/>
                      <a:pt x="150" y="75"/>
                      <a:pt x="150" y="75"/>
                    </a:cubicBezTo>
                    <a:cubicBezTo>
                      <a:pt x="150" y="80"/>
                      <a:pt x="154" y="84"/>
                      <a:pt x="159" y="85"/>
                    </a:cubicBezTo>
                    <a:cubicBezTo>
                      <a:pt x="160" y="85"/>
                      <a:pt x="160" y="85"/>
                      <a:pt x="160" y="85"/>
                    </a:cubicBezTo>
                    <a:cubicBezTo>
                      <a:pt x="164" y="86"/>
                      <a:pt x="167" y="91"/>
                      <a:pt x="166" y="95"/>
                    </a:cubicBezTo>
                    <a:cubicBezTo>
                      <a:pt x="165" y="102"/>
                      <a:pt x="165" y="102"/>
                      <a:pt x="165" y="102"/>
                    </a:cubicBezTo>
                    <a:cubicBezTo>
                      <a:pt x="164" y="107"/>
                      <a:pt x="160" y="110"/>
                      <a:pt x="155" y="109"/>
                    </a:cubicBezTo>
                    <a:lnTo>
                      <a:pt x="154" y="109"/>
                    </a:lnTo>
                    <a:close/>
                    <a:moveTo>
                      <a:pt x="182" y="148"/>
                    </a:moveTo>
                    <a:cubicBezTo>
                      <a:pt x="176" y="160"/>
                      <a:pt x="181" y="173"/>
                      <a:pt x="192" y="179"/>
                    </a:cubicBezTo>
                    <a:cubicBezTo>
                      <a:pt x="203" y="185"/>
                      <a:pt x="217" y="180"/>
                      <a:pt x="222" y="169"/>
                    </a:cubicBezTo>
                    <a:cubicBezTo>
                      <a:pt x="228" y="158"/>
                      <a:pt x="224" y="144"/>
                      <a:pt x="213" y="139"/>
                    </a:cubicBezTo>
                    <a:cubicBezTo>
                      <a:pt x="201" y="133"/>
                      <a:pt x="188" y="137"/>
                      <a:pt x="182" y="148"/>
                    </a:cubicBezTo>
                    <a:close/>
                    <a:moveTo>
                      <a:pt x="236" y="113"/>
                    </a:moveTo>
                    <a:cubicBezTo>
                      <a:pt x="234" y="117"/>
                      <a:pt x="235" y="121"/>
                      <a:pt x="238" y="124"/>
                    </a:cubicBezTo>
                    <a:cubicBezTo>
                      <a:pt x="243" y="130"/>
                      <a:pt x="243" y="130"/>
                      <a:pt x="243" y="130"/>
                    </a:cubicBezTo>
                    <a:cubicBezTo>
                      <a:pt x="245" y="133"/>
                      <a:pt x="249" y="134"/>
                      <a:pt x="252" y="133"/>
                    </a:cubicBezTo>
                    <a:cubicBezTo>
                      <a:pt x="253" y="133"/>
                      <a:pt x="253" y="133"/>
                      <a:pt x="253" y="133"/>
                    </a:cubicBezTo>
                    <a:cubicBezTo>
                      <a:pt x="256" y="132"/>
                      <a:pt x="260" y="134"/>
                      <a:pt x="261" y="137"/>
                    </a:cubicBezTo>
                    <a:cubicBezTo>
                      <a:pt x="263" y="142"/>
                      <a:pt x="263" y="142"/>
                      <a:pt x="263" y="142"/>
                    </a:cubicBezTo>
                    <a:cubicBezTo>
                      <a:pt x="264" y="146"/>
                      <a:pt x="262" y="149"/>
                      <a:pt x="258" y="150"/>
                    </a:cubicBezTo>
                    <a:cubicBezTo>
                      <a:pt x="258" y="150"/>
                      <a:pt x="258" y="150"/>
                      <a:pt x="258" y="150"/>
                    </a:cubicBezTo>
                    <a:cubicBezTo>
                      <a:pt x="255" y="152"/>
                      <a:pt x="252" y="155"/>
                      <a:pt x="252" y="159"/>
                    </a:cubicBezTo>
                    <a:cubicBezTo>
                      <a:pt x="251" y="167"/>
                      <a:pt x="251" y="167"/>
                      <a:pt x="251" y="167"/>
                    </a:cubicBezTo>
                    <a:cubicBezTo>
                      <a:pt x="251" y="170"/>
                      <a:pt x="253" y="174"/>
                      <a:pt x="256" y="176"/>
                    </a:cubicBezTo>
                    <a:cubicBezTo>
                      <a:pt x="256" y="176"/>
                      <a:pt x="256" y="176"/>
                      <a:pt x="256" y="176"/>
                    </a:cubicBezTo>
                    <a:cubicBezTo>
                      <a:pt x="260" y="178"/>
                      <a:pt x="261" y="182"/>
                      <a:pt x="259" y="185"/>
                    </a:cubicBezTo>
                    <a:cubicBezTo>
                      <a:pt x="257" y="190"/>
                      <a:pt x="257" y="190"/>
                      <a:pt x="257" y="190"/>
                    </a:cubicBezTo>
                    <a:cubicBezTo>
                      <a:pt x="255" y="193"/>
                      <a:pt x="251" y="194"/>
                      <a:pt x="248" y="193"/>
                    </a:cubicBezTo>
                    <a:cubicBezTo>
                      <a:pt x="248" y="192"/>
                      <a:pt x="248" y="192"/>
                      <a:pt x="248" y="192"/>
                    </a:cubicBezTo>
                    <a:cubicBezTo>
                      <a:pt x="244" y="191"/>
                      <a:pt x="240" y="192"/>
                      <a:pt x="237" y="194"/>
                    </a:cubicBezTo>
                    <a:cubicBezTo>
                      <a:pt x="231" y="199"/>
                      <a:pt x="231" y="199"/>
                      <a:pt x="231" y="199"/>
                    </a:cubicBezTo>
                    <a:cubicBezTo>
                      <a:pt x="228" y="201"/>
                      <a:pt x="227" y="206"/>
                      <a:pt x="228" y="209"/>
                    </a:cubicBezTo>
                    <a:cubicBezTo>
                      <a:pt x="228" y="209"/>
                      <a:pt x="228" y="209"/>
                      <a:pt x="228" y="209"/>
                    </a:cubicBezTo>
                    <a:cubicBezTo>
                      <a:pt x="229" y="213"/>
                      <a:pt x="227" y="216"/>
                      <a:pt x="224" y="218"/>
                    </a:cubicBezTo>
                    <a:cubicBezTo>
                      <a:pt x="219" y="219"/>
                      <a:pt x="219" y="219"/>
                      <a:pt x="219" y="219"/>
                    </a:cubicBezTo>
                    <a:cubicBezTo>
                      <a:pt x="215" y="220"/>
                      <a:pt x="212" y="218"/>
                      <a:pt x="211" y="215"/>
                    </a:cubicBezTo>
                    <a:cubicBezTo>
                      <a:pt x="211" y="215"/>
                      <a:pt x="211" y="215"/>
                      <a:pt x="211" y="215"/>
                    </a:cubicBezTo>
                    <a:cubicBezTo>
                      <a:pt x="209" y="211"/>
                      <a:pt x="206" y="208"/>
                      <a:pt x="202" y="209"/>
                    </a:cubicBezTo>
                    <a:cubicBezTo>
                      <a:pt x="194" y="208"/>
                      <a:pt x="194" y="208"/>
                      <a:pt x="194" y="208"/>
                    </a:cubicBezTo>
                    <a:cubicBezTo>
                      <a:pt x="191" y="207"/>
                      <a:pt x="187" y="209"/>
                      <a:pt x="185" y="212"/>
                    </a:cubicBezTo>
                    <a:cubicBezTo>
                      <a:pt x="185" y="213"/>
                      <a:pt x="185" y="213"/>
                      <a:pt x="185" y="213"/>
                    </a:cubicBezTo>
                    <a:cubicBezTo>
                      <a:pt x="183" y="216"/>
                      <a:pt x="179" y="217"/>
                      <a:pt x="176" y="216"/>
                    </a:cubicBezTo>
                    <a:cubicBezTo>
                      <a:pt x="171" y="213"/>
                      <a:pt x="171" y="213"/>
                      <a:pt x="171" y="213"/>
                    </a:cubicBezTo>
                    <a:cubicBezTo>
                      <a:pt x="168" y="212"/>
                      <a:pt x="167" y="208"/>
                      <a:pt x="168" y="205"/>
                    </a:cubicBezTo>
                    <a:cubicBezTo>
                      <a:pt x="169" y="204"/>
                      <a:pt x="169" y="204"/>
                      <a:pt x="169" y="204"/>
                    </a:cubicBezTo>
                    <a:cubicBezTo>
                      <a:pt x="170" y="201"/>
                      <a:pt x="170" y="196"/>
                      <a:pt x="167" y="194"/>
                    </a:cubicBezTo>
                    <a:cubicBezTo>
                      <a:pt x="162" y="188"/>
                      <a:pt x="162" y="188"/>
                      <a:pt x="162" y="188"/>
                    </a:cubicBezTo>
                    <a:cubicBezTo>
                      <a:pt x="160" y="185"/>
                      <a:pt x="155" y="184"/>
                      <a:pt x="152" y="185"/>
                    </a:cubicBezTo>
                    <a:cubicBezTo>
                      <a:pt x="152" y="185"/>
                      <a:pt x="152" y="185"/>
                      <a:pt x="152" y="185"/>
                    </a:cubicBezTo>
                    <a:cubicBezTo>
                      <a:pt x="148" y="186"/>
                      <a:pt x="145" y="184"/>
                      <a:pt x="144" y="181"/>
                    </a:cubicBezTo>
                    <a:cubicBezTo>
                      <a:pt x="142" y="175"/>
                      <a:pt x="142" y="175"/>
                      <a:pt x="142" y="175"/>
                    </a:cubicBezTo>
                    <a:cubicBezTo>
                      <a:pt x="141" y="172"/>
                      <a:pt x="143" y="168"/>
                      <a:pt x="146" y="167"/>
                    </a:cubicBezTo>
                    <a:cubicBezTo>
                      <a:pt x="146" y="167"/>
                      <a:pt x="146" y="167"/>
                      <a:pt x="146" y="167"/>
                    </a:cubicBezTo>
                    <a:cubicBezTo>
                      <a:pt x="150" y="166"/>
                      <a:pt x="153" y="162"/>
                      <a:pt x="152" y="159"/>
                    </a:cubicBezTo>
                    <a:cubicBezTo>
                      <a:pt x="153" y="151"/>
                      <a:pt x="153" y="151"/>
                      <a:pt x="153" y="151"/>
                    </a:cubicBezTo>
                    <a:cubicBezTo>
                      <a:pt x="154" y="147"/>
                      <a:pt x="152" y="143"/>
                      <a:pt x="149" y="142"/>
                    </a:cubicBezTo>
                    <a:cubicBezTo>
                      <a:pt x="148" y="141"/>
                      <a:pt x="148" y="141"/>
                      <a:pt x="148" y="141"/>
                    </a:cubicBezTo>
                    <a:cubicBezTo>
                      <a:pt x="145" y="140"/>
                      <a:pt x="144" y="136"/>
                      <a:pt x="145" y="133"/>
                    </a:cubicBezTo>
                    <a:cubicBezTo>
                      <a:pt x="148" y="128"/>
                      <a:pt x="148" y="128"/>
                      <a:pt x="148" y="128"/>
                    </a:cubicBezTo>
                    <a:cubicBezTo>
                      <a:pt x="149" y="125"/>
                      <a:pt x="153" y="123"/>
                      <a:pt x="156" y="125"/>
                    </a:cubicBezTo>
                    <a:cubicBezTo>
                      <a:pt x="157" y="125"/>
                      <a:pt x="157" y="125"/>
                      <a:pt x="157" y="125"/>
                    </a:cubicBezTo>
                    <a:cubicBezTo>
                      <a:pt x="160" y="127"/>
                      <a:pt x="165" y="126"/>
                      <a:pt x="167" y="124"/>
                    </a:cubicBezTo>
                    <a:cubicBezTo>
                      <a:pt x="173" y="118"/>
                      <a:pt x="173" y="118"/>
                      <a:pt x="173" y="118"/>
                    </a:cubicBezTo>
                    <a:cubicBezTo>
                      <a:pt x="176" y="116"/>
                      <a:pt x="178" y="112"/>
                      <a:pt x="176" y="109"/>
                    </a:cubicBezTo>
                    <a:cubicBezTo>
                      <a:pt x="176" y="108"/>
                      <a:pt x="176" y="108"/>
                      <a:pt x="176" y="108"/>
                    </a:cubicBezTo>
                    <a:cubicBezTo>
                      <a:pt x="175" y="105"/>
                      <a:pt x="177" y="101"/>
                      <a:pt x="180" y="100"/>
                    </a:cubicBezTo>
                    <a:cubicBezTo>
                      <a:pt x="186" y="98"/>
                      <a:pt x="186" y="98"/>
                      <a:pt x="186" y="98"/>
                    </a:cubicBezTo>
                    <a:cubicBezTo>
                      <a:pt x="189" y="97"/>
                      <a:pt x="193" y="99"/>
                      <a:pt x="194" y="103"/>
                    </a:cubicBezTo>
                    <a:cubicBezTo>
                      <a:pt x="194" y="103"/>
                      <a:pt x="194" y="103"/>
                      <a:pt x="194" y="103"/>
                    </a:cubicBezTo>
                    <a:cubicBezTo>
                      <a:pt x="195" y="106"/>
                      <a:pt x="199" y="109"/>
                      <a:pt x="202" y="109"/>
                    </a:cubicBezTo>
                    <a:cubicBezTo>
                      <a:pt x="210" y="110"/>
                      <a:pt x="210" y="110"/>
                      <a:pt x="210" y="110"/>
                    </a:cubicBezTo>
                    <a:cubicBezTo>
                      <a:pt x="214" y="110"/>
                      <a:pt x="218" y="108"/>
                      <a:pt x="219" y="105"/>
                    </a:cubicBezTo>
                    <a:cubicBezTo>
                      <a:pt x="220" y="105"/>
                      <a:pt x="220" y="105"/>
                      <a:pt x="220" y="105"/>
                    </a:cubicBezTo>
                    <a:cubicBezTo>
                      <a:pt x="221" y="101"/>
                      <a:pt x="225" y="100"/>
                      <a:pt x="228" y="102"/>
                    </a:cubicBezTo>
                    <a:cubicBezTo>
                      <a:pt x="233" y="104"/>
                      <a:pt x="233" y="104"/>
                      <a:pt x="233" y="104"/>
                    </a:cubicBezTo>
                    <a:cubicBezTo>
                      <a:pt x="236" y="106"/>
                      <a:pt x="238" y="110"/>
                      <a:pt x="236" y="113"/>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3" name="TextBox 42"/>
            <p:cNvSpPr txBox="1"/>
            <p:nvPr/>
          </p:nvSpPr>
          <p:spPr>
            <a:xfrm>
              <a:off x="2756250" y="4558343"/>
              <a:ext cx="3677186" cy="831760"/>
            </a:xfrm>
            <a:prstGeom prst="rect">
              <a:avLst/>
            </a:prstGeom>
            <a:noFill/>
          </p:spPr>
          <p:txBody>
            <a:bodyPr wrap="square" rtlCol="0">
              <a:spAutoFit/>
            </a:bodyPr>
            <a:lstStyle/>
            <a:p>
              <a:r>
                <a:rPr lang="en-US" sz="1700" dirty="0">
                  <a:solidFill>
                    <a:prstClr val="white"/>
                  </a:solidFill>
                </a:rPr>
                <a:t>Will be identifying the emerging </a:t>
              </a:r>
              <a:br>
                <a:rPr lang="en-US" sz="1700" dirty="0">
                  <a:solidFill>
                    <a:prstClr val="white"/>
                  </a:solidFill>
                </a:rPr>
              </a:br>
              <a:r>
                <a:rPr lang="en-US" sz="1700" dirty="0">
                  <a:solidFill>
                    <a:prstClr val="white"/>
                  </a:solidFill>
                </a:rPr>
                <a:t>skills needed for roles in the </a:t>
              </a:r>
              <a:br>
                <a:rPr lang="en-US" sz="1700" dirty="0">
                  <a:solidFill>
                    <a:prstClr val="white"/>
                  </a:solidFill>
                </a:rPr>
              </a:br>
              <a:r>
                <a:rPr lang="en-US" sz="1700" dirty="0">
                  <a:solidFill>
                    <a:prstClr val="white"/>
                  </a:solidFill>
                </a:rPr>
                <a:t>next year or in the near future</a:t>
              </a:r>
            </a:p>
          </p:txBody>
        </p:sp>
        <p:sp>
          <p:nvSpPr>
            <p:cNvPr id="40" name="TextBox 39"/>
            <p:cNvSpPr txBox="1"/>
            <p:nvPr/>
          </p:nvSpPr>
          <p:spPr>
            <a:xfrm>
              <a:off x="6798982" y="4518987"/>
              <a:ext cx="1573822" cy="1079829"/>
            </a:xfrm>
            <a:prstGeom prst="rect">
              <a:avLst/>
            </a:prstGeom>
            <a:noFill/>
          </p:spPr>
          <p:txBody>
            <a:bodyPr wrap="square" rtlCol="0">
              <a:spAutoFit/>
            </a:bodyPr>
            <a:lstStyle/>
            <a:p>
              <a:r>
                <a:rPr lang="en-US" sz="1700" dirty="0">
                  <a:solidFill>
                    <a:prstClr val="white"/>
                  </a:solidFill>
                </a:rPr>
                <a:t>are enabling </a:t>
              </a:r>
              <a:br>
                <a:rPr lang="en-US" sz="1700" dirty="0">
                  <a:solidFill>
                    <a:prstClr val="white"/>
                  </a:solidFill>
                </a:rPr>
              </a:br>
              <a:r>
                <a:rPr lang="en-US" sz="1700" dirty="0">
                  <a:solidFill>
                    <a:prstClr val="white"/>
                  </a:solidFill>
                </a:rPr>
                <a:t>the use of </a:t>
              </a:r>
              <a:br>
                <a:rPr lang="en-US" sz="1700" dirty="0">
                  <a:solidFill>
                    <a:prstClr val="white"/>
                  </a:solidFill>
                </a:rPr>
              </a:br>
              <a:r>
                <a:rPr lang="en-US" sz="1700" dirty="0">
                  <a:solidFill>
                    <a:prstClr val="white"/>
                  </a:solidFill>
                </a:rPr>
                <a:t>non-employee </a:t>
              </a:r>
              <a:br>
                <a:rPr lang="en-US" sz="1700" dirty="0">
                  <a:solidFill>
                    <a:prstClr val="white"/>
                  </a:solidFill>
                </a:rPr>
              </a:br>
              <a:r>
                <a:rPr lang="en-US" sz="1700" dirty="0">
                  <a:solidFill>
                    <a:prstClr val="white"/>
                  </a:solidFill>
                </a:rPr>
                <a:t>talent </a:t>
              </a:r>
            </a:p>
          </p:txBody>
        </p:sp>
      </p:grpSp>
      <p:sp>
        <p:nvSpPr>
          <p:cNvPr id="69" name="TextBox 68"/>
          <p:cNvSpPr txBox="1"/>
          <p:nvPr/>
        </p:nvSpPr>
        <p:spPr>
          <a:xfrm>
            <a:off x="457199" y="5839808"/>
            <a:ext cx="8165168" cy="384721"/>
          </a:xfrm>
          <a:prstGeom prst="rect">
            <a:avLst/>
          </a:prstGeom>
          <a:solidFill>
            <a:schemeClr val="tx2">
              <a:lumMod val="40000"/>
              <a:lumOff val="60000"/>
            </a:schemeClr>
          </a:solidFill>
          <a:ln>
            <a:noFill/>
          </a:ln>
        </p:spPr>
        <p:txBody>
          <a:bodyPr wrap="square" bIns="91440" rtlCol="0" anchor="ctr" anchorCtr="0">
            <a:spAutoFit/>
          </a:bodyPr>
          <a:lstStyle/>
          <a:p>
            <a:pPr lvl="0">
              <a:tabLst>
                <a:tab pos="519113" algn="l"/>
              </a:tabLst>
            </a:pPr>
            <a:r>
              <a:rPr lang="en-US" sz="800" i="1" dirty="0">
                <a:solidFill>
                  <a:prstClr val="black"/>
                </a:solidFill>
              </a:rPr>
              <a:t>Sources: 2017 Willis Towers Watson Future of Work Global Survey; Digital Transformation Index, published by Dell Technologies (partnership with </a:t>
            </a:r>
            <a:r>
              <a:rPr lang="en-US" sz="800" i="1" dirty="0" err="1">
                <a:solidFill>
                  <a:prstClr val="black"/>
                </a:solidFill>
              </a:rPr>
              <a:t>Vanson</a:t>
            </a:r>
            <a:r>
              <a:rPr lang="en-US" sz="800" i="1" dirty="0">
                <a:solidFill>
                  <a:prstClr val="black"/>
                </a:solidFill>
              </a:rPr>
              <a:t> Bourne), based on interview of 4,000 business leaders across 16 countries; CEO Soothsayers (a survey of Fortune 500 CEOs), Fortune, June 15, 2017. </a:t>
            </a:r>
          </a:p>
        </p:txBody>
      </p:sp>
      <p:sp>
        <p:nvSpPr>
          <p:cNvPr id="70" name="Slide Number Placeholder 1"/>
          <p:cNvSpPr>
            <a:spLocks noGrp="1"/>
          </p:cNvSpPr>
          <p:nvPr>
            <p:ph type="sldNum" sz="quarter" idx="4"/>
          </p:nvPr>
        </p:nvSpPr>
        <p:spPr>
          <a:xfrm>
            <a:off x="8305800" y="6400800"/>
            <a:ext cx="381000" cy="137160"/>
          </a:xfrm>
        </p:spPr>
        <p:txBody>
          <a:bodyPr/>
          <a:lstStyle/>
          <a:p>
            <a:fld id="{6B2A9546-9B84-4B2F-A74B-15AD783280D0}" type="slidenum">
              <a:rPr lang="en-US" smtClean="0"/>
              <a:t>5</a:t>
            </a:fld>
            <a:endParaRPr lang="en-US" dirty="0"/>
          </a:p>
        </p:txBody>
      </p:sp>
    </p:spTree>
    <p:extLst>
      <p:ext uri="{BB962C8B-B14F-4D97-AF65-F5344CB8AC3E}">
        <p14:creationId xmlns:p14="http://schemas.microsoft.com/office/powerpoint/2010/main" val="22883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5969000"/>
            <a:ext cx="854710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012" b="9630"/>
          <a:stretch/>
        </p:blipFill>
        <p:spPr>
          <a:xfrm>
            <a:off x="0" y="0"/>
            <a:ext cx="9144000" cy="6877614"/>
          </a:xfrm>
          <a:prstGeom prst="rect">
            <a:avLst/>
          </a:prstGeom>
        </p:spPr>
      </p:pic>
      <p:sp>
        <p:nvSpPr>
          <p:cNvPr id="6" name="Rectangle 5"/>
          <p:cNvSpPr/>
          <p:nvPr/>
        </p:nvSpPr>
        <p:spPr>
          <a:xfrm>
            <a:off x="-15877" y="6243268"/>
            <a:ext cx="9159877" cy="634345"/>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450" dirty="0">
              <a:solidFill>
                <a:prstClr val="white"/>
              </a:solidFill>
            </a:endParaRPr>
          </a:p>
        </p:txBody>
      </p:sp>
      <p:sp>
        <p:nvSpPr>
          <p:cNvPr id="7" name="Footer Placeholder 2"/>
          <p:cNvSpPr>
            <a:spLocks noGrp="1"/>
          </p:cNvSpPr>
          <p:nvPr>
            <p:ph type="ftr" sz="quarter" idx="3"/>
          </p:nvPr>
        </p:nvSpPr>
        <p:spPr>
          <a:xfrm>
            <a:off x="457199" y="6515096"/>
            <a:ext cx="5277600" cy="92333"/>
          </a:xfrm>
        </p:spPr>
        <p:txBody>
          <a:bodyPr/>
          <a:lstStyle/>
          <a:p>
            <a:r>
              <a:rPr lang="en-US" dirty="0">
                <a:solidFill>
                  <a:schemeClr val="tx1"/>
                </a:solidFill>
              </a:rPr>
              <a:t>© 2019 Willis Towers Watson. All rights reserved. Proprietary and Confidential. For Willis Towers Watson and Willis Towers Watson client use only.</a:t>
            </a:r>
          </a:p>
        </p:txBody>
      </p:sp>
      <p:pic>
        <p:nvPicPr>
          <p:cNvPr id="8" name="Picture 7"/>
          <p:cNvPicPr>
            <a:picLocks noChangeAspect="1"/>
          </p:cNvPicPr>
          <p:nvPr/>
        </p:nvPicPr>
        <p:blipFill>
          <a:blip r:embed="rId4" cstate="print">
            <a:lum/>
          </a:blip>
          <a:stretch>
            <a:fillRect/>
          </a:stretch>
        </p:blipFill>
        <p:spPr>
          <a:xfrm>
            <a:off x="6675343" y="6300216"/>
            <a:ext cx="1782857" cy="347429"/>
          </a:xfrm>
          <a:prstGeom prst="rect">
            <a:avLst/>
          </a:prstGeom>
        </p:spPr>
      </p:pic>
      <p:sp>
        <p:nvSpPr>
          <p:cNvPr id="9" name="Slide Number Placeholder 5"/>
          <p:cNvSpPr txBox="1">
            <a:spLocks/>
          </p:cNvSpPr>
          <p:nvPr/>
        </p:nvSpPr>
        <p:spPr>
          <a:xfrm>
            <a:off x="8305800" y="6400800"/>
            <a:ext cx="381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F0C6A4-7C00-4422-8F26-BA4BE4826D66}" type="slidenum">
              <a:rPr lang="en-US" smtClean="0">
                <a:solidFill>
                  <a:schemeClr val="tx1"/>
                </a:solidFill>
              </a:rPr>
              <a:t>6</a:t>
            </a:fld>
            <a:endParaRPr lang="en-US" dirty="0">
              <a:solidFill>
                <a:schemeClr val="tx1"/>
              </a:solidFill>
            </a:endParaRPr>
          </a:p>
        </p:txBody>
      </p:sp>
      <p:sp>
        <p:nvSpPr>
          <p:cNvPr id="10" name="Rectangle 9"/>
          <p:cNvSpPr/>
          <p:nvPr/>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grpSp>
        <p:nvGrpSpPr>
          <p:cNvPr id="11" name="Group 10"/>
          <p:cNvGrpSpPr/>
          <p:nvPr/>
        </p:nvGrpSpPr>
        <p:grpSpPr>
          <a:xfrm>
            <a:off x="667265" y="476113"/>
            <a:ext cx="8489095" cy="2787787"/>
            <a:chOff x="191353" y="986924"/>
            <a:chExt cx="8489095" cy="2261497"/>
          </a:xfrm>
        </p:grpSpPr>
        <p:sp>
          <p:nvSpPr>
            <p:cNvPr id="12" name="Rectangle 11"/>
            <p:cNvSpPr/>
            <p:nvPr/>
          </p:nvSpPr>
          <p:spPr>
            <a:xfrm>
              <a:off x="191353" y="986924"/>
              <a:ext cx="8489095" cy="2261497"/>
            </a:xfrm>
            <a:prstGeom prst="rect">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450" dirty="0">
                <a:solidFill>
                  <a:prstClr val="white"/>
                </a:solidFill>
              </a:endParaRPr>
            </a:p>
          </p:txBody>
        </p:sp>
        <p:sp>
          <p:nvSpPr>
            <p:cNvPr id="13" name="Title 1"/>
            <p:cNvSpPr txBox="1">
              <a:spLocks/>
            </p:cNvSpPr>
            <p:nvPr/>
          </p:nvSpPr>
          <p:spPr>
            <a:xfrm>
              <a:off x="473076" y="1166290"/>
              <a:ext cx="7978773" cy="472088"/>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400" dirty="0">
                  <a:solidFill>
                    <a:schemeClr val="accent2"/>
                  </a:solidFill>
                </a:rPr>
                <a:t>The Future of Work </a:t>
              </a:r>
              <a:r>
                <a:rPr lang="en-US" sz="3000" b="0" dirty="0">
                  <a:solidFill>
                    <a:schemeClr val="bg1"/>
                  </a:solidFill>
                </a:rPr>
                <a:t>challenges us to rethink the traditional organization, jobs and reward frameworks with the new realities of digitalization, permeable organizations, shorter assignments and individualized rewards </a:t>
              </a:r>
            </a:p>
          </p:txBody>
        </p:sp>
      </p:grpSp>
    </p:spTree>
    <p:extLst>
      <p:ext uri="{BB962C8B-B14F-4D97-AF65-F5344CB8AC3E}">
        <p14:creationId xmlns:p14="http://schemas.microsoft.com/office/powerpoint/2010/main" val="342083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7</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pic>
        <p:nvPicPr>
          <p:cNvPr id="5" name="Picture 4"/>
          <p:cNvPicPr>
            <a:picLocks noChangeAspect="1"/>
          </p:cNvPicPr>
          <p:nvPr/>
        </p:nvPicPr>
        <p:blipFill rotWithShape="1">
          <a:blip r:embed="rId3">
            <a:duotone>
              <a:prstClr val="black"/>
              <a:schemeClr val="accent5">
                <a:tint val="45000"/>
                <a:satMod val="400000"/>
              </a:schemeClr>
            </a:duotone>
          </a:blip>
          <a:srcRect r="28218"/>
          <a:stretch/>
        </p:blipFill>
        <p:spPr>
          <a:xfrm>
            <a:off x="5031967" y="939575"/>
            <a:ext cx="4124733" cy="5182715"/>
          </a:xfrm>
          <a:prstGeom prst="rect">
            <a:avLst/>
          </a:prstGeom>
        </p:spPr>
      </p:pic>
      <p:sp>
        <p:nvSpPr>
          <p:cNvPr id="6" name="Rectangle 5"/>
          <p:cNvSpPr/>
          <p:nvPr/>
        </p:nvSpPr>
        <p:spPr>
          <a:xfrm>
            <a:off x="347135" y="511510"/>
            <a:ext cx="5507565" cy="1865126"/>
          </a:xfrm>
          <a:prstGeom prst="rect">
            <a:avLst/>
          </a:prstGeom>
        </p:spPr>
        <p:txBody>
          <a:bodyPr wrap="square">
            <a:spAutoFit/>
          </a:bodyPr>
          <a:lstStyle/>
          <a:p>
            <a:pPr>
              <a:lnSpc>
                <a:spcPct val="90000"/>
              </a:lnSpc>
              <a:spcAft>
                <a:spcPts val="1000"/>
              </a:spcAft>
            </a:pPr>
            <a:r>
              <a:rPr lang="en-US" sz="3200" dirty="0">
                <a:solidFill>
                  <a:schemeClr val="bg1"/>
                </a:solidFill>
              </a:rPr>
              <a:t>Automation will result in new combinations of work, talent, skill requirements and work relationships…</a:t>
            </a:r>
          </a:p>
        </p:txBody>
      </p:sp>
      <p:grpSp>
        <p:nvGrpSpPr>
          <p:cNvPr id="7" name="Group 6"/>
          <p:cNvGrpSpPr/>
          <p:nvPr/>
        </p:nvGrpSpPr>
        <p:grpSpPr>
          <a:xfrm>
            <a:off x="457198" y="2690078"/>
            <a:ext cx="1752170" cy="3508865"/>
            <a:chOff x="457198" y="2436078"/>
            <a:chExt cx="1752170" cy="3508865"/>
          </a:xfrm>
        </p:grpSpPr>
        <p:sp>
          <p:nvSpPr>
            <p:cNvPr id="8" name="Rectangle 7"/>
            <p:cNvSpPr/>
            <p:nvPr/>
          </p:nvSpPr>
          <p:spPr>
            <a:xfrm>
              <a:off x="457198" y="2436078"/>
              <a:ext cx="1752170" cy="3408425"/>
            </a:xfrm>
            <a:prstGeom prst="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500532" y="2867177"/>
              <a:ext cx="1697683" cy="3077766"/>
            </a:xfrm>
            <a:prstGeom prst="rect">
              <a:avLst/>
            </a:prstGeom>
            <a:noFill/>
          </p:spPr>
          <p:txBody>
            <a:bodyPr wrap="square" rtlCol="0">
              <a:spAutoFit/>
            </a:bodyPr>
            <a:lstStyle/>
            <a:p>
              <a:r>
                <a:rPr lang="en-GB" sz="3200" b="1" dirty="0">
                  <a:solidFill>
                    <a:prstClr val="white"/>
                  </a:solidFill>
                </a:rPr>
                <a:t>27% </a:t>
              </a:r>
              <a:br>
                <a:rPr lang="en-GB" sz="3200" b="1" dirty="0">
                  <a:solidFill>
                    <a:prstClr val="white"/>
                  </a:solidFill>
                </a:rPr>
              </a:br>
              <a:r>
                <a:rPr lang="en-GB" sz="1600" dirty="0">
                  <a:solidFill>
                    <a:prstClr val="white"/>
                  </a:solidFill>
                </a:rPr>
                <a:t>of organizations are changing the way their jobs are designed to be done by those with </a:t>
              </a:r>
              <a:r>
                <a:rPr lang="en-GB" sz="1600" b="1" i="1" dirty="0">
                  <a:solidFill>
                    <a:prstClr val="white"/>
                  </a:solidFill>
                </a:rPr>
                <a:t>more</a:t>
              </a:r>
              <a:r>
                <a:rPr lang="en-GB" sz="1600" dirty="0">
                  <a:solidFill>
                    <a:prstClr val="white"/>
                  </a:solidFill>
                </a:rPr>
                <a:t> skills; set to </a:t>
              </a:r>
              <a:br>
                <a:rPr lang="en-GB" sz="1600" dirty="0">
                  <a:solidFill>
                    <a:prstClr val="white"/>
                  </a:solidFill>
                </a:rPr>
              </a:br>
              <a:r>
                <a:rPr lang="en-GB" sz="1600" dirty="0">
                  <a:solidFill>
                    <a:prstClr val="white"/>
                  </a:solidFill>
                </a:rPr>
                <a:t>rise to 45% in </a:t>
              </a:r>
              <a:br>
                <a:rPr lang="en-GB" sz="1600" dirty="0">
                  <a:solidFill>
                    <a:prstClr val="white"/>
                  </a:solidFill>
                </a:rPr>
              </a:br>
              <a:r>
                <a:rPr lang="en-GB" sz="1600" dirty="0">
                  <a:solidFill>
                    <a:prstClr val="white"/>
                  </a:solidFill>
                </a:rPr>
                <a:t>3 years</a:t>
              </a:r>
            </a:p>
            <a:p>
              <a:endParaRPr lang="en-US" dirty="0">
                <a:solidFill>
                  <a:prstClr val="black"/>
                </a:solidFill>
              </a:endParaRPr>
            </a:p>
          </p:txBody>
        </p:sp>
      </p:grpSp>
      <p:grpSp>
        <p:nvGrpSpPr>
          <p:cNvPr id="10" name="Group 9"/>
          <p:cNvGrpSpPr/>
          <p:nvPr/>
        </p:nvGrpSpPr>
        <p:grpSpPr>
          <a:xfrm>
            <a:off x="2409945" y="2692400"/>
            <a:ext cx="1752170" cy="3406104"/>
            <a:chOff x="2511545" y="2438400"/>
            <a:chExt cx="1752170" cy="3406104"/>
          </a:xfrm>
        </p:grpSpPr>
        <p:sp>
          <p:nvSpPr>
            <p:cNvPr id="11" name="Rectangle 10"/>
            <p:cNvSpPr/>
            <p:nvPr/>
          </p:nvSpPr>
          <p:spPr>
            <a:xfrm>
              <a:off x="2511545" y="2438400"/>
              <a:ext cx="1752170" cy="3406104"/>
            </a:xfrm>
            <a:prstGeom prst="rect">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2554879" y="2871150"/>
              <a:ext cx="1697683" cy="2800767"/>
            </a:xfrm>
            <a:prstGeom prst="rect">
              <a:avLst/>
            </a:prstGeom>
            <a:solidFill>
              <a:schemeClr val="accent3">
                <a:alpha val="0"/>
              </a:schemeClr>
            </a:solidFill>
          </p:spPr>
          <p:txBody>
            <a:bodyPr wrap="square" rtlCol="0">
              <a:spAutoFit/>
            </a:bodyPr>
            <a:lstStyle/>
            <a:p>
              <a:r>
                <a:rPr lang="en-GB" sz="3200" b="1" dirty="0">
                  <a:solidFill>
                    <a:prstClr val="white"/>
                  </a:solidFill>
                </a:rPr>
                <a:t>25%</a:t>
              </a:r>
              <a:br>
                <a:rPr lang="en-GB" sz="3200" b="1" dirty="0">
                  <a:solidFill>
                    <a:prstClr val="white"/>
                  </a:solidFill>
                </a:rPr>
              </a:br>
              <a:r>
                <a:rPr lang="en-GB" sz="1600" dirty="0">
                  <a:solidFill>
                    <a:prstClr val="white"/>
                  </a:solidFill>
                </a:rPr>
                <a:t>of organizations are changing the way their jobs are designed to be done by those with </a:t>
              </a:r>
              <a:r>
                <a:rPr lang="en-GB" sz="1600" b="1" i="1" dirty="0">
                  <a:solidFill>
                    <a:prstClr val="white"/>
                  </a:solidFill>
                </a:rPr>
                <a:t>lower </a:t>
              </a:r>
              <a:r>
                <a:rPr lang="en-GB" sz="1600" dirty="0">
                  <a:solidFill>
                    <a:prstClr val="white"/>
                  </a:solidFill>
                </a:rPr>
                <a:t>skills; set to rise to 42% in </a:t>
              </a:r>
              <a:br>
                <a:rPr lang="en-GB" sz="1600" dirty="0">
                  <a:solidFill>
                    <a:prstClr val="white"/>
                  </a:solidFill>
                </a:rPr>
              </a:br>
              <a:r>
                <a:rPr lang="en-GB" sz="1600" dirty="0">
                  <a:solidFill>
                    <a:prstClr val="white"/>
                  </a:solidFill>
                </a:rPr>
                <a:t>3 years</a:t>
              </a:r>
            </a:p>
          </p:txBody>
        </p:sp>
      </p:grpSp>
      <p:grpSp>
        <p:nvGrpSpPr>
          <p:cNvPr id="13" name="Group 12"/>
          <p:cNvGrpSpPr/>
          <p:nvPr/>
        </p:nvGrpSpPr>
        <p:grpSpPr>
          <a:xfrm>
            <a:off x="4362692" y="3873617"/>
            <a:ext cx="1752170" cy="2224888"/>
            <a:chOff x="4565892" y="3619617"/>
            <a:chExt cx="1752170" cy="2224888"/>
          </a:xfrm>
        </p:grpSpPr>
        <p:sp>
          <p:nvSpPr>
            <p:cNvPr id="14" name="Rectangle 13"/>
            <p:cNvSpPr/>
            <p:nvPr/>
          </p:nvSpPr>
          <p:spPr>
            <a:xfrm>
              <a:off x="4565892" y="3619617"/>
              <a:ext cx="1752170" cy="2224888"/>
            </a:xfrm>
            <a:prstGeom prst="rect">
              <a:avLst/>
            </a:prstGeom>
            <a:solidFill>
              <a:schemeClr val="accent4"/>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4607679" y="3715939"/>
              <a:ext cx="1697683" cy="1815882"/>
            </a:xfrm>
            <a:prstGeom prst="rect">
              <a:avLst/>
            </a:prstGeom>
            <a:noFill/>
          </p:spPr>
          <p:txBody>
            <a:bodyPr wrap="square" rtlCol="0">
              <a:spAutoFit/>
            </a:bodyPr>
            <a:lstStyle/>
            <a:p>
              <a:r>
                <a:rPr lang="en-GB" sz="1600" dirty="0">
                  <a:solidFill>
                    <a:prstClr val="white"/>
                  </a:solidFill>
                </a:rPr>
                <a:t>Use of free agent workers set to rise by </a:t>
              </a:r>
              <a:r>
                <a:rPr lang="en-GB" sz="3200" b="1" dirty="0">
                  <a:solidFill>
                    <a:prstClr val="white"/>
                  </a:solidFill>
                </a:rPr>
                <a:t>50%</a:t>
              </a:r>
              <a:r>
                <a:rPr lang="en-GB" sz="1600" dirty="0">
                  <a:solidFill>
                    <a:prstClr val="white"/>
                  </a:solidFill>
                </a:rPr>
                <a:t> </a:t>
              </a:r>
              <a:br>
                <a:rPr lang="en-GB" sz="1600" dirty="0">
                  <a:solidFill>
                    <a:prstClr val="white"/>
                  </a:solidFill>
                </a:rPr>
              </a:br>
              <a:r>
                <a:rPr lang="en-GB" sz="1600" dirty="0">
                  <a:solidFill>
                    <a:prstClr val="white"/>
                  </a:solidFill>
                </a:rPr>
                <a:t>in the next </a:t>
              </a:r>
              <a:br>
                <a:rPr lang="en-GB" sz="1600" dirty="0">
                  <a:solidFill>
                    <a:prstClr val="white"/>
                  </a:solidFill>
                </a:rPr>
              </a:br>
              <a:r>
                <a:rPr lang="en-GB" sz="1600" dirty="0">
                  <a:solidFill>
                    <a:prstClr val="white"/>
                  </a:solidFill>
                </a:rPr>
                <a:t>3 years</a:t>
              </a:r>
            </a:p>
          </p:txBody>
        </p:sp>
      </p:grpSp>
      <p:grpSp>
        <p:nvGrpSpPr>
          <p:cNvPr id="16" name="Group 15"/>
          <p:cNvGrpSpPr/>
          <p:nvPr/>
        </p:nvGrpSpPr>
        <p:grpSpPr>
          <a:xfrm>
            <a:off x="6302741" y="3873615"/>
            <a:ext cx="1752170" cy="2224888"/>
            <a:chOff x="6620241" y="3619615"/>
            <a:chExt cx="1752170" cy="2224888"/>
          </a:xfrm>
        </p:grpSpPr>
        <p:sp>
          <p:nvSpPr>
            <p:cNvPr id="17" name="Rectangle 16"/>
            <p:cNvSpPr/>
            <p:nvPr/>
          </p:nvSpPr>
          <p:spPr>
            <a:xfrm rot="10800000">
              <a:off x="6620241" y="3619615"/>
              <a:ext cx="1752170" cy="2224888"/>
            </a:xfrm>
            <a:prstGeom prst="rect">
              <a:avLst/>
            </a:prstGeom>
            <a:solidFill>
              <a:schemeClr val="tx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6674728" y="3697698"/>
              <a:ext cx="1697683" cy="1815882"/>
            </a:xfrm>
            <a:prstGeom prst="rect">
              <a:avLst/>
            </a:prstGeom>
            <a:noFill/>
          </p:spPr>
          <p:txBody>
            <a:bodyPr wrap="square" rtlCol="0">
              <a:spAutoFit/>
            </a:bodyPr>
            <a:lstStyle/>
            <a:p>
              <a:r>
                <a:rPr lang="en-GB" sz="1600" dirty="0">
                  <a:solidFill>
                    <a:prstClr val="white"/>
                  </a:solidFill>
                </a:rPr>
                <a:t>FTEs set to reduce from </a:t>
              </a:r>
              <a:r>
                <a:rPr lang="en-GB" sz="3200" b="1" dirty="0">
                  <a:solidFill>
                    <a:prstClr val="white"/>
                  </a:solidFill>
                </a:rPr>
                <a:t>83% </a:t>
              </a:r>
              <a:br>
                <a:rPr lang="en-GB" sz="3200" b="1" dirty="0">
                  <a:solidFill>
                    <a:prstClr val="white"/>
                  </a:solidFill>
                </a:rPr>
              </a:br>
              <a:r>
                <a:rPr lang="en-GB" sz="1600" dirty="0">
                  <a:solidFill>
                    <a:prstClr val="white"/>
                  </a:solidFill>
                </a:rPr>
                <a:t>to 77% </a:t>
              </a:r>
              <a:br>
                <a:rPr lang="en-GB" sz="1600" dirty="0">
                  <a:solidFill>
                    <a:prstClr val="white"/>
                  </a:solidFill>
                </a:rPr>
              </a:br>
              <a:r>
                <a:rPr lang="en-GB" sz="1600" dirty="0">
                  <a:solidFill>
                    <a:prstClr val="white"/>
                  </a:solidFill>
                </a:rPr>
                <a:t>globally in the next 3 years</a:t>
              </a:r>
            </a:p>
          </p:txBody>
        </p:sp>
      </p:grpSp>
      <p:sp>
        <p:nvSpPr>
          <p:cNvPr id="19" name="Right Arrow 18"/>
          <p:cNvSpPr/>
          <p:nvPr/>
        </p:nvSpPr>
        <p:spPr>
          <a:xfrm rot="16200000">
            <a:off x="1384473" y="3038651"/>
            <a:ext cx="620086" cy="486383"/>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rot="16200000">
            <a:off x="3360114" y="3038652"/>
            <a:ext cx="620084" cy="486383"/>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Arrow 20"/>
          <p:cNvSpPr/>
          <p:nvPr/>
        </p:nvSpPr>
        <p:spPr>
          <a:xfrm rot="16200000">
            <a:off x="5389896" y="4883929"/>
            <a:ext cx="620086" cy="486383"/>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rot="5400000">
            <a:off x="7190017" y="4641848"/>
            <a:ext cx="620086" cy="486383"/>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789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51" y="0"/>
            <a:ext cx="9150351" cy="6858000"/>
            <a:chOff x="222290" y="0"/>
            <a:chExt cx="8657364" cy="6121400"/>
          </a:xfrm>
        </p:grpSpPr>
        <p:sp>
          <p:nvSpPr>
            <p:cNvPr id="5" name="TextBox 4"/>
            <p:cNvSpPr txBox="1"/>
            <p:nvPr/>
          </p:nvSpPr>
          <p:spPr>
            <a:xfrm>
              <a:off x="406399" y="1273975"/>
              <a:ext cx="3403601" cy="4401205"/>
            </a:xfrm>
            <a:prstGeom prst="rect">
              <a:avLst/>
            </a:prstGeom>
            <a:noFill/>
          </p:spPr>
          <p:txBody>
            <a:bodyPr wrap="square" rtlCol="0">
              <a:spAutoFit/>
            </a:bodyPr>
            <a:lstStyle/>
            <a:p>
              <a:r>
                <a:rPr lang="en-US" sz="4000" dirty="0">
                  <a:solidFill>
                    <a:schemeClr val="accent2"/>
                  </a:solidFill>
                </a:rPr>
                <a:t>We know  robots and Artificial Intelligence are displacing certain types of work</a:t>
              </a:r>
            </a:p>
          </p:txBody>
        </p:sp>
        <p:pic>
          <p:nvPicPr>
            <p:cNvPr id="2050" name="Picture 2" descr="Interactive Teller Machine"/>
            <p:cNvPicPr>
              <a:picLocks noChangeAspect="1" noChangeArrowheads="1"/>
            </p:cNvPicPr>
            <p:nvPr/>
          </p:nvPicPr>
          <p:blipFill rotWithShape="1">
            <a:blip r:embed="rId3">
              <a:extLst>
                <a:ext uri="{28A0092B-C50C-407E-A947-70E740481C1C}">
                  <a14:useLocalDpi xmlns:a14="http://schemas.microsoft.com/office/drawing/2010/main" val="0"/>
                </a:ext>
              </a:extLst>
            </a:blip>
            <a:srcRect l="7271" t="197" r="4768" b="4326"/>
            <a:stretch/>
          </p:blipFill>
          <p:spPr bwMode="auto">
            <a:xfrm>
              <a:off x="222290" y="0"/>
              <a:ext cx="8657364" cy="6121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41700" y="4000500"/>
              <a:ext cx="590550" cy="146050"/>
            </a:xfrm>
            <a:prstGeom prst="rect">
              <a:avLst/>
            </a:prstGeom>
            <a:solidFill>
              <a:srgbClr val="394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15250" y="3143250"/>
              <a:ext cx="590550" cy="146050"/>
            </a:xfrm>
            <a:prstGeom prst="rect">
              <a:avLst/>
            </a:prstGeom>
            <a:solidFill>
              <a:srgbClr val="5D6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351" y="3020685"/>
            <a:ext cx="4584701" cy="2387339"/>
            <a:chOff x="-6351" y="1299706"/>
            <a:chExt cx="4584701" cy="1936648"/>
          </a:xfrm>
        </p:grpSpPr>
        <p:sp>
          <p:nvSpPr>
            <p:cNvPr id="10" name="Rectangle 9"/>
            <p:cNvSpPr/>
            <p:nvPr/>
          </p:nvSpPr>
          <p:spPr>
            <a:xfrm>
              <a:off x="-6351" y="1299706"/>
              <a:ext cx="4584701" cy="1936648"/>
            </a:xfrm>
            <a:prstGeom prst="rect">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450" dirty="0">
                <a:solidFill>
                  <a:prstClr val="white"/>
                </a:solidFill>
              </a:endParaRPr>
            </a:p>
          </p:txBody>
        </p:sp>
        <p:sp>
          <p:nvSpPr>
            <p:cNvPr id="11" name="Title 1"/>
            <p:cNvSpPr txBox="1">
              <a:spLocks/>
            </p:cNvSpPr>
            <p:nvPr/>
          </p:nvSpPr>
          <p:spPr>
            <a:xfrm>
              <a:off x="457199" y="1526877"/>
              <a:ext cx="3924301" cy="472088"/>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0" dirty="0">
                  <a:solidFill>
                    <a:schemeClr val="bg1"/>
                  </a:solidFill>
                </a:rPr>
                <a:t>We know robots and Artificial Intelligence are displacing certain types of work</a:t>
              </a:r>
            </a:p>
          </p:txBody>
        </p:sp>
      </p:grpSp>
      <p:sp>
        <p:nvSpPr>
          <p:cNvPr id="22" name="Rectangle 21"/>
          <p:cNvSpPr/>
          <p:nvPr/>
        </p:nvSpPr>
        <p:spPr>
          <a:xfrm>
            <a:off x="-15877" y="6239932"/>
            <a:ext cx="9159877" cy="61806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450" dirty="0">
              <a:solidFill>
                <a:prstClr val="white"/>
              </a:solidFill>
            </a:endParaRPr>
          </a:p>
        </p:txBody>
      </p:sp>
      <p:sp>
        <p:nvSpPr>
          <p:cNvPr id="23" name="Footer Placeholder 2"/>
          <p:cNvSpPr>
            <a:spLocks noGrp="1"/>
          </p:cNvSpPr>
          <p:nvPr>
            <p:ph type="ftr" sz="quarter" idx="3"/>
          </p:nvPr>
        </p:nvSpPr>
        <p:spPr/>
        <p:txBody>
          <a:bodyPr/>
          <a:lstStyle/>
          <a:p>
            <a:r>
              <a:rPr lang="en-US" dirty="0">
                <a:solidFill>
                  <a:schemeClr val="tx1"/>
                </a:solidFill>
              </a:rPr>
              <a:t>© 2019 Willis Towers Watson. All rights reserved. Proprietary and Confidential. For Willis Towers Watson and Willis Towers Watson client use only.</a:t>
            </a:r>
          </a:p>
        </p:txBody>
      </p:sp>
      <p:pic>
        <p:nvPicPr>
          <p:cNvPr id="24" name="Picture 23"/>
          <p:cNvPicPr>
            <a:picLocks noChangeAspect="1"/>
          </p:cNvPicPr>
          <p:nvPr/>
        </p:nvPicPr>
        <p:blipFill>
          <a:blip r:embed="rId4" cstate="print">
            <a:lum/>
          </a:blip>
          <a:stretch>
            <a:fillRect/>
          </a:stretch>
        </p:blipFill>
        <p:spPr>
          <a:xfrm>
            <a:off x="6675343" y="6300216"/>
            <a:ext cx="1782857" cy="347429"/>
          </a:xfrm>
          <a:prstGeom prst="rect">
            <a:avLst/>
          </a:prstGeom>
        </p:spPr>
      </p:pic>
      <p:sp>
        <p:nvSpPr>
          <p:cNvPr id="25" name="Slide Number Placeholder 5"/>
          <p:cNvSpPr txBox="1">
            <a:spLocks/>
          </p:cNvSpPr>
          <p:nvPr/>
        </p:nvSpPr>
        <p:spPr>
          <a:xfrm>
            <a:off x="8305800" y="6400800"/>
            <a:ext cx="381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F0C6A4-7C00-4422-8F26-BA4BE4826D66}" type="slidenum">
              <a:rPr lang="en-US" smtClean="0">
                <a:solidFill>
                  <a:schemeClr val="tx1"/>
                </a:solidFill>
              </a:rPr>
              <a:t>8</a:t>
            </a:fld>
            <a:endParaRPr lang="en-US" dirty="0">
              <a:solidFill>
                <a:schemeClr val="tx1"/>
              </a:solidFill>
            </a:endParaRPr>
          </a:p>
        </p:txBody>
      </p:sp>
      <p:sp>
        <p:nvSpPr>
          <p:cNvPr id="26" name="Rectangle 25"/>
          <p:cNvSpPr/>
          <p:nvPr/>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extLst>
      <p:ext uri="{BB962C8B-B14F-4D97-AF65-F5344CB8AC3E}">
        <p14:creationId xmlns:p14="http://schemas.microsoft.com/office/powerpoint/2010/main" val="369331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83E393-C0BF-4ED8-8545-7E4C90AFF831}" type="slidenum">
              <a:rPr lang="en-US" smtClean="0"/>
              <a:pPr/>
              <a:t>9</a:t>
            </a:fld>
            <a:endParaRPr lang="en-US" dirty="0"/>
          </a:p>
        </p:txBody>
      </p:sp>
      <p:sp>
        <p:nvSpPr>
          <p:cNvPr id="3" name="Footer Placeholder 2"/>
          <p:cNvSpPr>
            <a:spLocks noGrp="1"/>
          </p:cNvSpPr>
          <p:nvPr>
            <p:ph type="ftr" sz="quarter" idx="3"/>
          </p:nvPr>
        </p:nvSpPr>
        <p:spPr/>
        <p:txBody>
          <a:bodyPr/>
          <a:lstStyle/>
          <a:p>
            <a:r>
              <a:rPr lang="en-US"/>
              <a:t>© 2019 Willis Towers Watson. All rights reserved. Proprietary and Confidential. For Willis Towers Watson and Willis Towers Watson client use only.</a:t>
            </a:r>
            <a:endParaRPr lang="en-US" dirty="0"/>
          </a:p>
        </p:txBody>
      </p:sp>
      <p:sp>
        <p:nvSpPr>
          <p:cNvPr id="4" name="Rectangle 3"/>
          <p:cNvSpPr/>
          <p:nvPr/>
        </p:nvSpPr>
        <p:spPr>
          <a:xfrm>
            <a:off x="347135" y="321010"/>
            <a:ext cx="8631765" cy="978729"/>
          </a:xfrm>
          <a:prstGeom prst="rect">
            <a:avLst/>
          </a:prstGeom>
        </p:spPr>
        <p:txBody>
          <a:bodyPr wrap="square">
            <a:spAutoFit/>
          </a:bodyPr>
          <a:lstStyle/>
          <a:p>
            <a:pPr>
              <a:lnSpc>
                <a:spcPct val="90000"/>
              </a:lnSpc>
              <a:spcAft>
                <a:spcPts val="1000"/>
              </a:spcAft>
            </a:pPr>
            <a:r>
              <a:rPr lang="en-US" sz="3200" dirty="0">
                <a:solidFill>
                  <a:schemeClr val="accent2"/>
                </a:solidFill>
              </a:rPr>
              <a:t>Automation and digitalization are impacting jobs in financial services</a:t>
            </a:r>
            <a:endParaRPr lang="en-GB" sz="3200" b="1" dirty="0">
              <a:solidFill>
                <a:schemeClr val="accent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93854963"/>
              </p:ext>
            </p:extLst>
          </p:nvPr>
        </p:nvGraphicFramePr>
        <p:xfrm>
          <a:off x="457197" y="1787802"/>
          <a:ext cx="3492503" cy="3771623"/>
        </p:xfrm>
        <a:graphic>
          <a:graphicData uri="http://schemas.openxmlformats.org/drawingml/2006/table">
            <a:tbl>
              <a:tblPr>
                <a:tableStyleId>{5C22544A-7EE6-4342-B048-85BDC9FD1C3A}</a:tableStyleId>
              </a:tblPr>
              <a:tblGrid>
                <a:gridCol w="3492503">
                  <a:extLst>
                    <a:ext uri="{9D8B030D-6E8A-4147-A177-3AD203B41FA5}">
                      <a16:colId xmlns:a16="http://schemas.microsoft.com/office/drawing/2014/main" val="20000"/>
                    </a:ext>
                  </a:extLst>
                </a:gridCol>
              </a:tblGrid>
              <a:tr h="955398">
                <a:tc>
                  <a:txBody>
                    <a:bodyPr/>
                    <a:lstStyle/>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Electronic stock tickers and trading </a:t>
                      </a:r>
                      <a:br>
                        <a:rPr lang="en-US" sz="1200" kern="1200" dirty="0">
                          <a:solidFill>
                            <a:schemeClr val="bg1"/>
                          </a:solidFill>
                          <a:latin typeface="+mn-lt"/>
                          <a:ea typeface="+mn-ea"/>
                          <a:cs typeface="+mn-cs"/>
                        </a:rPr>
                      </a:br>
                      <a:r>
                        <a:rPr lang="en-US" sz="1200" kern="1200" dirty="0">
                          <a:solidFill>
                            <a:schemeClr val="bg1"/>
                          </a:solidFill>
                          <a:latin typeface="+mn-lt"/>
                          <a:ea typeface="+mn-ea"/>
                          <a:cs typeface="+mn-cs"/>
                        </a:rPr>
                        <a:t>tickets</a:t>
                      </a:r>
                    </a:p>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Increased automation of core processes</a:t>
                      </a:r>
                    </a:p>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ATMs</a:t>
                      </a:r>
                    </a:p>
                  </a:txBody>
                  <a:tcPr marL="45720" marR="137160">
                    <a:lnL w="12700" cmpd="sng">
                      <a:noFill/>
                    </a:lnL>
                    <a:lnR w="12700" cmpd="sng">
                      <a:noFill/>
                    </a:lnR>
                    <a:lnT w="12700" cmpd="sng">
                      <a:noFill/>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95425">
                <a:tc>
                  <a:txBody>
                    <a:bodyPr/>
                    <a:lstStyle/>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Rapidly declining prices of automation software </a:t>
                      </a:r>
                    </a:p>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Rise of pattern recognition by software (i.e., machine learning) for investment analysis</a:t>
                      </a:r>
                    </a:p>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Rise of robots for lending and advice</a:t>
                      </a:r>
                    </a:p>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Rise of technology for claims processing</a:t>
                      </a:r>
                    </a:p>
                  </a:txBody>
                  <a:tcPr marL="45720" marR="137160" marT="137160">
                    <a:lnL w="12700" cmpd="sng">
                      <a:noFill/>
                    </a:lnL>
                    <a:lnR w="12700" cmpd="sng">
                      <a:noFill/>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20800">
                <a:tc>
                  <a:txBody>
                    <a:bodyPr/>
                    <a:lstStyle/>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Artificial intelligence scalability (i.e., computers that are able to anticipate needs and complete tasks independently)</a:t>
                      </a:r>
                    </a:p>
                    <a:p>
                      <a:pPr marL="17145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Information processing digitization</a:t>
                      </a:r>
                    </a:p>
                  </a:txBody>
                  <a:tcPr marL="45720" marR="137160" marT="182880">
                    <a:lnL w="12700" cmpd="sng">
                      <a:noFill/>
                    </a:lnL>
                    <a:lnR w="12700" cmpd="sng">
                      <a:noFill/>
                    </a:lnR>
                    <a:lnT w="28575" cap="flat" cmpd="sng" algn="ctr">
                      <a:solidFill>
                        <a:schemeClr val="accent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96388842"/>
              </p:ext>
            </p:extLst>
          </p:nvPr>
        </p:nvGraphicFramePr>
        <p:xfrm>
          <a:off x="5194297" y="1787802"/>
          <a:ext cx="3492503" cy="3790212"/>
        </p:xfrm>
        <a:graphic>
          <a:graphicData uri="http://schemas.openxmlformats.org/drawingml/2006/table">
            <a:tbl>
              <a:tblPr>
                <a:tableStyleId>{5C22544A-7EE6-4342-B048-85BDC9FD1C3A}</a:tableStyleId>
              </a:tblPr>
              <a:tblGrid>
                <a:gridCol w="3492503">
                  <a:extLst>
                    <a:ext uri="{9D8B030D-6E8A-4147-A177-3AD203B41FA5}">
                      <a16:colId xmlns:a16="http://schemas.microsoft.com/office/drawing/2014/main" val="20000"/>
                    </a:ext>
                  </a:extLst>
                </a:gridCol>
              </a:tblGrid>
              <a:tr h="936348">
                <a:tc>
                  <a:txBody>
                    <a:bodyPr/>
                    <a:lstStyle/>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Administrative clerks</a:t>
                      </a:r>
                    </a:p>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Branch staff</a:t>
                      </a:r>
                    </a:p>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Phone-based stock traders and stockbrokers</a:t>
                      </a:r>
                    </a:p>
                  </a:txBody>
                  <a:tcPr marL="137160" marR="0">
                    <a:lnL w="12700" cmpd="sng">
                      <a:noFill/>
                    </a:lnL>
                    <a:lnR w="12700" cmpd="sng">
                      <a:noFill/>
                    </a:lnR>
                    <a:lnT w="12700" cmpd="sng">
                      <a:noFill/>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4000">
                <a:tc>
                  <a:txBody>
                    <a:bodyPr/>
                    <a:lstStyle/>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Financial analysts</a:t>
                      </a:r>
                    </a:p>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Researchers </a:t>
                      </a:r>
                    </a:p>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Transaction processing (e.g., claims, loans)</a:t>
                      </a:r>
                    </a:p>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Financial advisors/brokers</a:t>
                      </a:r>
                    </a:p>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Institutional traders</a:t>
                      </a:r>
                    </a:p>
                  </a:txBody>
                  <a:tcPr marL="137160" marR="0" marT="137160">
                    <a:lnL w="12700" cmpd="sng">
                      <a:noFill/>
                    </a:lnL>
                    <a:lnR w="12700" cmpd="sng">
                      <a:noFill/>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29864">
                <a:tc>
                  <a:txBody>
                    <a:bodyPr/>
                    <a:lstStyle/>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Client-facing positions (e.g., salespeople)</a:t>
                      </a:r>
                    </a:p>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Information processing-focused positions</a:t>
                      </a:r>
                    </a:p>
                    <a:p>
                      <a:pPr marL="228600" indent="-171450" algn="l" defTabSz="914400" rtl="0" eaLnBrk="1" latinLnBrk="0" hangingPunct="1">
                        <a:lnSpc>
                          <a:spcPct val="90000"/>
                        </a:lnSpc>
                        <a:spcAft>
                          <a:spcPts val="400"/>
                        </a:spcAft>
                        <a:buClr>
                          <a:schemeClr val="bg1"/>
                        </a:buClr>
                        <a:buSzPct val="125000"/>
                        <a:buFont typeface="Wingdings" panose="05000000000000000000" pitchFamily="2" charset="2"/>
                        <a:buChar char="§"/>
                      </a:pPr>
                      <a:r>
                        <a:rPr lang="en-US" sz="1200" kern="1200" dirty="0">
                          <a:solidFill>
                            <a:schemeClr val="bg1"/>
                          </a:solidFill>
                          <a:latin typeface="+mn-lt"/>
                          <a:ea typeface="+mn-ea"/>
                          <a:cs typeface="+mn-cs"/>
                        </a:rPr>
                        <a:t>Financial advisers</a:t>
                      </a:r>
                    </a:p>
                  </a:txBody>
                  <a:tcPr marL="137160" marR="0" marT="182880">
                    <a:lnL w="12700" cmpd="sng">
                      <a:noFill/>
                    </a:lnL>
                    <a:lnR w="12700" cmpd="sng">
                      <a:noFill/>
                    </a:lnR>
                    <a:lnT w="28575" cap="flat" cmpd="sng" algn="ctr">
                      <a:solidFill>
                        <a:schemeClr val="accent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4" name="Group 13"/>
          <p:cNvGrpSpPr/>
          <p:nvPr/>
        </p:nvGrpSpPr>
        <p:grpSpPr>
          <a:xfrm>
            <a:off x="3848096" y="1825901"/>
            <a:ext cx="1447805" cy="795083"/>
            <a:chOff x="3848096" y="1854199"/>
            <a:chExt cx="1447805" cy="795083"/>
          </a:xfrm>
        </p:grpSpPr>
        <p:sp>
          <p:nvSpPr>
            <p:cNvPr id="7" name="Rectangle 6"/>
            <p:cNvSpPr/>
            <p:nvPr/>
          </p:nvSpPr>
          <p:spPr>
            <a:xfrm>
              <a:off x="3949699" y="1854199"/>
              <a:ext cx="1244597" cy="7950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PAST</a:t>
              </a:r>
            </a:p>
            <a:p>
              <a:pPr algn="ctr"/>
              <a:r>
                <a:rPr lang="en-US" sz="1400" dirty="0"/>
                <a:t>1980–2000</a:t>
              </a:r>
            </a:p>
          </p:txBody>
        </p:sp>
        <p:sp>
          <p:nvSpPr>
            <p:cNvPr id="10" name="Isosceles Triangle 9"/>
            <p:cNvSpPr/>
            <p:nvPr/>
          </p:nvSpPr>
          <p:spPr>
            <a:xfrm rot="5400000">
              <a:off x="5090563" y="2218867"/>
              <a:ext cx="302723" cy="1079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6200000">
              <a:off x="3750710" y="2218636"/>
              <a:ext cx="302723" cy="1079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844921" y="2864127"/>
            <a:ext cx="1447805" cy="1270000"/>
            <a:chOff x="3844921" y="3035300"/>
            <a:chExt cx="1447805" cy="1270000"/>
          </a:xfrm>
        </p:grpSpPr>
        <p:sp>
          <p:nvSpPr>
            <p:cNvPr id="8" name="Rectangle 7"/>
            <p:cNvSpPr/>
            <p:nvPr/>
          </p:nvSpPr>
          <p:spPr>
            <a:xfrm>
              <a:off x="3956047" y="3035300"/>
              <a:ext cx="1244597" cy="127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PRESENT</a:t>
              </a:r>
            </a:p>
            <a:p>
              <a:pPr algn="ctr"/>
              <a:r>
                <a:rPr lang="en-US" sz="1400" dirty="0"/>
                <a:t>2000–2020</a:t>
              </a:r>
            </a:p>
          </p:txBody>
        </p:sp>
        <p:sp>
          <p:nvSpPr>
            <p:cNvPr id="15" name="Isosceles Triangle 14"/>
            <p:cNvSpPr/>
            <p:nvPr/>
          </p:nvSpPr>
          <p:spPr>
            <a:xfrm rot="5400000">
              <a:off x="5087388" y="3621982"/>
              <a:ext cx="302723" cy="1079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6200000">
              <a:off x="3747535" y="3621751"/>
              <a:ext cx="302723" cy="1079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844919" y="4388123"/>
            <a:ext cx="1447805" cy="833183"/>
            <a:chOff x="3844919" y="4559296"/>
            <a:chExt cx="1447805" cy="833183"/>
          </a:xfrm>
        </p:grpSpPr>
        <p:sp>
          <p:nvSpPr>
            <p:cNvPr id="9" name="Rectangle 8"/>
            <p:cNvSpPr/>
            <p:nvPr/>
          </p:nvSpPr>
          <p:spPr>
            <a:xfrm>
              <a:off x="3943352" y="4559296"/>
              <a:ext cx="1244597" cy="8331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FUTURE</a:t>
              </a:r>
            </a:p>
            <a:p>
              <a:pPr algn="ctr"/>
              <a:r>
                <a:rPr lang="en-US" sz="1400" dirty="0"/>
                <a:t>2020 and Beyond</a:t>
              </a:r>
            </a:p>
          </p:txBody>
        </p:sp>
        <p:sp>
          <p:nvSpPr>
            <p:cNvPr id="18" name="Isosceles Triangle 17"/>
            <p:cNvSpPr/>
            <p:nvPr/>
          </p:nvSpPr>
          <p:spPr>
            <a:xfrm rot="5400000">
              <a:off x="5087386" y="4924650"/>
              <a:ext cx="302723" cy="1079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6200000">
              <a:off x="3747533" y="4924419"/>
              <a:ext cx="302723" cy="1079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457197" y="1382571"/>
            <a:ext cx="3287489" cy="2895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solidFill>
              </a:rPr>
              <a:t>Automation Advances</a:t>
            </a:r>
          </a:p>
        </p:txBody>
      </p:sp>
      <p:sp>
        <p:nvSpPr>
          <p:cNvPr id="22" name="Rectangle 21"/>
          <p:cNvSpPr/>
          <p:nvPr/>
        </p:nvSpPr>
        <p:spPr>
          <a:xfrm>
            <a:off x="5388429" y="1382571"/>
            <a:ext cx="3298371" cy="2895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solidFill>
              </a:rPr>
              <a:t>Potential Job Eliminations</a:t>
            </a:r>
          </a:p>
        </p:txBody>
      </p:sp>
      <p:sp>
        <p:nvSpPr>
          <p:cNvPr id="23" name="Rectangle 22"/>
          <p:cNvSpPr/>
          <p:nvPr/>
        </p:nvSpPr>
        <p:spPr>
          <a:xfrm>
            <a:off x="457197" y="5340636"/>
            <a:ext cx="8229603" cy="5067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ctr"/>
            <a:r>
              <a:rPr lang="en-US" sz="1200" b="1" dirty="0">
                <a:solidFill>
                  <a:schemeClr val="accent3">
                    <a:lumMod val="75000"/>
                  </a:schemeClr>
                </a:solidFill>
              </a:rPr>
              <a:t>Over the next 20 years, jobs in the financial services industry are considered at “high risk” of automation</a:t>
            </a:r>
            <a:r>
              <a:rPr lang="en-US" sz="1200" b="1" dirty="0">
                <a:solidFill>
                  <a:schemeClr val="accent3">
                    <a:lumMod val="75000"/>
                  </a:schemeClr>
                </a:solidFill>
                <a:latin typeface="Arial" panose="020B0604020202020204" pitchFamily="34" charset="0"/>
                <a:cs typeface="Arial" panose="020B0604020202020204" pitchFamily="34" charset="0"/>
              </a:rPr>
              <a:t>—</a:t>
            </a:r>
            <a:r>
              <a:rPr lang="en-US" sz="1200" b="1" dirty="0">
                <a:solidFill>
                  <a:schemeClr val="accent3">
                    <a:lumMod val="75000"/>
                  </a:schemeClr>
                </a:solidFill>
              </a:rPr>
              <a:t>more than any other skilled industry—about 54% of all jobs may be eliminated</a:t>
            </a:r>
          </a:p>
        </p:txBody>
      </p:sp>
      <p:sp>
        <p:nvSpPr>
          <p:cNvPr id="24" name="TextBox 23"/>
          <p:cNvSpPr txBox="1"/>
          <p:nvPr/>
        </p:nvSpPr>
        <p:spPr>
          <a:xfrm>
            <a:off x="457197" y="6017656"/>
            <a:ext cx="6534158" cy="215444"/>
          </a:xfrm>
          <a:prstGeom prst="rect">
            <a:avLst/>
          </a:prstGeom>
          <a:solidFill>
            <a:schemeClr val="tx2">
              <a:lumMod val="40000"/>
              <a:lumOff val="60000"/>
            </a:schemeClr>
          </a:solidFill>
          <a:ln>
            <a:noFill/>
          </a:ln>
        </p:spPr>
        <p:txBody>
          <a:bodyPr wrap="square" bIns="45720" rtlCol="0" anchor="ctr" anchorCtr="0">
            <a:spAutoFit/>
          </a:bodyPr>
          <a:lstStyle/>
          <a:p>
            <a:pPr lvl="0">
              <a:tabLst>
                <a:tab pos="519113" algn="l"/>
              </a:tabLst>
            </a:pPr>
            <a:r>
              <a:rPr lang="en-US" sz="800" i="1" dirty="0">
                <a:solidFill>
                  <a:prstClr val="black"/>
                </a:solidFill>
              </a:rPr>
              <a:t>Source: Willis Towers Watson Analysis.  And “The Robots are Coming for Wall Street”, The New York Times Magazine, Nathaniel Popper</a:t>
            </a:r>
          </a:p>
        </p:txBody>
      </p:sp>
    </p:spTree>
    <p:extLst>
      <p:ext uri="{BB962C8B-B14F-4D97-AF65-F5344CB8AC3E}">
        <p14:creationId xmlns:p14="http://schemas.microsoft.com/office/powerpoint/2010/main" val="147272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10.xml><?xml version="1.0" encoding="utf-8"?>
<p:tagLst xmlns:a="http://schemas.openxmlformats.org/drawingml/2006/main" xmlns:r="http://schemas.openxmlformats.org/officeDocument/2006/relationships" xmlns:p="http://schemas.openxmlformats.org/presentationml/2006/main">
  <p:tag name="WT_UNGROUP" val="NO"/>
</p:tagLst>
</file>

<file path=ppt/tags/tag11.xml><?xml version="1.0" encoding="utf-8"?>
<p:tagLst xmlns:a="http://schemas.openxmlformats.org/drawingml/2006/main" xmlns:r="http://schemas.openxmlformats.org/officeDocument/2006/relationships" xmlns:p="http://schemas.openxmlformats.org/presentationml/2006/main">
  <p:tag name="WT_UNGROUP" val="NO"/>
</p:tagLst>
</file>

<file path=ppt/tags/tag12.xml><?xml version="1.0" encoding="utf-8"?>
<p:tagLst xmlns:a="http://schemas.openxmlformats.org/drawingml/2006/main" xmlns:r="http://schemas.openxmlformats.org/officeDocument/2006/relationships" xmlns:p="http://schemas.openxmlformats.org/presentationml/2006/main">
  <p:tag name="WT_UNGROUP" val="NO"/>
</p:tagLst>
</file>

<file path=ppt/tags/tag13.xml><?xml version="1.0" encoding="utf-8"?>
<p:tagLst xmlns:a="http://schemas.openxmlformats.org/drawingml/2006/main" xmlns:r="http://schemas.openxmlformats.org/officeDocument/2006/relationships" xmlns:p="http://schemas.openxmlformats.org/presentationml/2006/main">
  <p:tag name="WT_UNGROUP" val="NO"/>
</p:tagLst>
</file>

<file path=ppt/tags/tag14.xml><?xml version="1.0" encoding="utf-8"?>
<p:tagLst xmlns:a="http://schemas.openxmlformats.org/drawingml/2006/main" xmlns:r="http://schemas.openxmlformats.org/officeDocument/2006/relationships" xmlns:p="http://schemas.openxmlformats.org/presentationml/2006/main">
  <p:tag name="WT_UNGROUP" val="NO"/>
</p:tagLst>
</file>

<file path=ppt/tags/tag15.xml><?xml version="1.0" encoding="utf-8"?>
<p:tagLst xmlns:a="http://schemas.openxmlformats.org/drawingml/2006/main" xmlns:r="http://schemas.openxmlformats.org/officeDocument/2006/relationships" xmlns:p="http://schemas.openxmlformats.org/presentationml/2006/main">
  <p:tag name="WT_UNGROUP" val="NO"/>
</p:tagLst>
</file>

<file path=ppt/tags/tag16.xml><?xml version="1.0" encoding="utf-8"?>
<p:tagLst xmlns:a="http://schemas.openxmlformats.org/drawingml/2006/main" xmlns:r="http://schemas.openxmlformats.org/officeDocument/2006/relationships" xmlns:p="http://schemas.openxmlformats.org/presentationml/2006/main">
  <p:tag name="WT_UNGROUP" val="NO"/>
</p:tagLst>
</file>

<file path=ppt/tags/tag17.xml><?xml version="1.0" encoding="utf-8"?>
<p:tagLst xmlns:a="http://schemas.openxmlformats.org/drawingml/2006/main" xmlns:r="http://schemas.openxmlformats.org/officeDocument/2006/relationships" xmlns:p="http://schemas.openxmlformats.org/presentationml/2006/main">
  <p:tag name="WT_UNGROUP" val="NO"/>
</p:tagLst>
</file>

<file path=ppt/tags/tag18.xml><?xml version="1.0" encoding="utf-8"?>
<p:tagLst xmlns:a="http://schemas.openxmlformats.org/drawingml/2006/main" xmlns:r="http://schemas.openxmlformats.org/officeDocument/2006/relationships" xmlns:p="http://schemas.openxmlformats.org/presentationml/2006/main">
  <p:tag name="WT_UNGROUP" val="NO"/>
</p:tagLst>
</file>

<file path=ppt/tags/tag19.xml><?xml version="1.0" encoding="utf-8"?>
<p:tagLst xmlns:a="http://schemas.openxmlformats.org/drawingml/2006/main" xmlns:r="http://schemas.openxmlformats.org/officeDocument/2006/relationships" xmlns:p="http://schemas.openxmlformats.org/presentationml/2006/main">
  <p:tag name="WT_DELETETEXT" val="YES"/>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20.xml><?xml version="1.0" encoding="utf-8"?>
<p:tagLst xmlns:a="http://schemas.openxmlformats.org/drawingml/2006/main" xmlns:r="http://schemas.openxmlformats.org/officeDocument/2006/relationships" xmlns:p="http://schemas.openxmlformats.org/presentationml/2006/main">
  <p:tag name="WT_DELETETEXT" val="YES"/>
</p:tagLst>
</file>

<file path=ppt/tags/tag21.xml><?xml version="1.0" encoding="utf-8"?>
<p:tagLst xmlns:a="http://schemas.openxmlformats.org/drawingml/2006/main" xmlns:r="http://schemas.openxmlformats.org/officeDocument/2006/relationships" xmlns:p="http://schemas.openxmlformats.org/presentationml/2006/main">
  <p:tag name="WT_DELETETEXT" val="YES"/>
</p:tagLst>
</file>

<file path=ppt/tags/tag22.xml><?xml version="1.0" encoding="utf-8"?>
<p:tagLst xmlns:a="http://schemas.openxmlformats.org/drawingml/2006/main" xmlns:r="http://schemas.openxmlformats.org/officeDocument/2006/relationships" xmlns:p="http://schemas.openxmlformats.org/presentationml/2006/main">
  <p:tag name="WT_DELETETEXT" val="YES"/>
</p:tagLst>
</file>

<file path=ppt/tags/tag3.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WT_DELETETEXT" val="YES"/>
</p:tagLst>
</file>

<file path=ppt/tags/tag5.xml><?xml version="1.0" encoding="utf-8"?>
<p:tagLst xmlns:a="http://schemas.openxmlformats.org/drawingml/2006/main" xmlns:r="http://schemas.openxmlformats.org/officeDocument/2006/relationships" xmlns:p="http://schemas.openxmlformats.org/presentationml/2006/main">
  <p:tag name="WT_DELETETEXT" val="YES"/>
</p:tagLst>
</file>

<file path=ppt/tags/tag6.xml><?xml version="1.0" encoding="utf-8"?>
<p:tagLst xmlns:a="http://schemas.openxmlformats.org/drawingml/2006/main" xmlns:r="http://schemas.openxmlformats.org/officeDocument/2006/relationships" xmlns:p="http://schemas.openxmlformats.org/presentationml/2006/main">
  <p:tag name="WT_DELETETEXT" val="YES"/>
</p:tagLst>
</file>

<file path=ppt/tags/tag7.xml><?xml version="1.0" encoding="utf-8"?>
<p:tagLst xmlns:a="http://schemas.openxmlformats.org/drawingml/2006/main" xmlns:r="http://schemas.openxmlformats.org/officeDocument/2006/relationships" xmlns:p="http://schemas.openxmlformats.org/presentationml/2006/main">
  <p:tag name="WT_DELETETEXT" val="YES"/>
</p:tagLst>
</file>

<file path=ppt/tags/tag8.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9.xml><?xml version="1.0" encoding="utf-8"?>
<p:tagLst xmlns:a="http://schemas.openxmlformats.org/drawingml/2006/main" xmlns:r="http://schemas.openxmlformats.org/officeDocument/2006/relationships" xmlns:p="http://schemas.openxmlformats.org/presentationml/2006/main">
  <p:tag name="WT_UNGROUP" val="NO"/>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WTW</Template>
  <TotalTime>517</TotalTime>
  <Words>2707</Words>
  <Application>Microsoft Office PowerPoint</Application>
  <PresentationFormat>On-screen Show (4:3)</PresentationFormat>
  <Paragraphs>346</Paragraphs>
  <Slides>26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WTW</vt:lpstr>
      <vt:lpstr>The New World of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Estes (TR/TALENT/C&amp;CM, Chicago (71 South Wacker Drive))</dc:creator>
  <cp:lastModifiedBy>alan</cp:lastModifiedBy>
  <cp:revision>98</cp:revision>
  <cp:lastPrinted>2017-01-10T23:11:46Z</cp:lastPrinted>
  <dcterms:created xsi:type="dcterms:W3CDTF">2019-02-01T20:13:05Z</dcterms:created>
  <dcterms:modified xsi:type="dcterms:W3CDTF">2019-02-05T16:04:07Z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ies>
</file>