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74" r:id="rId4"/>
    <p:sldId id="258" r:id="rId5"/>
    <p:sldId id="259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6" r:id="rId18"/>
    <p:sldId id="270" r:id="rId19"/>
    <p:sldId id="271" r:id="rId20"/>
    <p:sldId id="277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40" autoAdjust="0"/>
    <p:restoredTop sz="94709" autoAdjust="0"/>
  </p:normalViewPr>
  <p:slideViewPr>
    <p:cSldViewPr>
      <p:cViewPr>
        <p:scale>
          <a:sx n="75" d="100"/>
          <a:sy n="75" d="100"/>
        </p:scale>
        <p:origin x="-248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37D07-3789-465A-8BFB-5340A3EE0670}" type="datetimeFigureOut">
              <a:rPr lang="en-US" smtClean="0"/>
              <a:pPr/>
              <a:t>17/02/2014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8BAB8-BFCF-4813-BC1F-B3C61CD3B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2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6324600" cy="83819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67000"/>
            <a:ext cx="6248400" cy="457200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447800"/>
            <a:ext cx="5111750" cy="4633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410200" cy="579438"/>
          </a:xfrm>
        </p:spPr>
        <p:txBody>
          <a:bodyPr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Cataract Surgery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52600" y="4724400"/>
            <a:ext cx="5410200" cy="579438"/>
          </a:xfrm>
        </p:spPr>
        <p:txBody>
          <a:bodyPr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Cataract Surgery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410200" cy="579438"/>
          </a:xfrm>
        </p:spPr>
        <p:txBody>
          <a:bodyPr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Cataract Surgery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3733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410200" cy="579438"/>
          </a:xfrm>
        </p:spPr>
        <p:txBody>
          <a:bodyPr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5410200"/>
            <a:ext cx="4038600" cy="304800"/>
          </a:xfrm>
        </p:spPr>
        <p:txBody>
          <a:bodyPr>
            <a:noAutofit/>
          </a:bodyPr>
          <a:lstStyle>
            <a:lvl1pPr marL="0" algn="l">
              <a:spcBef>
                <a:spcPts val="0"/>
              </a:spcBef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Cataract Surgery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47800"/>
            <a:ext cx="4038600" cy="4343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38600" cy="3733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410200" cy="579438"/>
          </a:xfrm>
        </p:spPr>
        <p:txBody>
          <a:bodyPr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410200"/>
            <a:ext cx="4038600" cy="304800"/>
          </a:xfrm>
        </p:spPr>
        <p:txBody>
          <a:bodyPr>
            <a:noAutofit/>
          </a:bodyPr>
          <a:lstStyle>
            <a:lvl1pPr marL="0" algn="l">
              <a:spcBef>
                <a:spcPts val="0"/>
              </a:spcBef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Cataract Surgery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848600" cy="18287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7000" y="3352800"/>
            <a:ext cx="3733800" cy="2590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410200" cy="579438"/>
          </a:xfrm>
        </p:spPr>
        <p:txBody>
          <a:bodyPr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0" y="4876800"/>
            <a:ext cx="1600200" cy="990600"/>
          </a:xfrm>
        </p:spPr>
        <p:txBody>
          <a:bodyPr>
            <a:noAutofit/>
          </a:bodyPr>
          <a:lstStyle>
            <a:lvl1pPr marL="0" algn="l">
              <a:spcBef>
                <a:spcPts val="0"/>
              </a:spcBef>
              <a:buFontTx/>
              <a:buNone/>
              <a:defRPr kumimoji="1" lang="en-US" sz="16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>
              <a:defRPr sz="1600"/>
            </a:lvl2pPr>
          </a:lstStyle>
          <a:p>
            <a:pPr lvl="0"/>
            <a:r>
              <a:rPr kumimoji="1" lang="en-US" sz="1600" b="1" dirty="0" smtClean="0">
                <a:latin typeface="Arial" charset="0"/>
              </a:rPr>
              <a:t>caption</a:t>
            </a:r>
            <a:endParaRPr kumimoji="1" lang="en-US" sz="1600" dirty="0">
              <a:latin typeface="Arial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Cataract Surgery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410200" cy="579438"/>
          </a:xfrm>
        </p:spPr>
        <p:txBody>
          <a:bodyPr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4"/>
          </p:nvPr>
        </p:nvSpPr>
        <p:spPr>
          <a:xfrm>
            <a:off x="1066800" y="1524000"/>
            <a:ext cx="7010400" cy="39624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Cataract Surgery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Cataract Surgery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Cataract Surgery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041775" cy="3768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410200" cy="579438"/>
          </a:xfrm>
        </p:spPr>
        <p:txBody>
          <a:bodyPr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953000" y="6108412"/>
            <a:ext cx="320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Arial" pitchFamily="34" charset="0"/>
                <a:cs typeface="Arial" pitchFamily="34" charset="0"/>
              </a:rPr>
              <a:t>Cataract Surgery</a:t>
            </a:r>
            <a:endParaRPr lang="en-US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005EC-3862-4E98-AF11-D30A4CDFDE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9" r:id="rId5"/>
    <p:sldLayoutId id="2147483654" r:id="rId6"/>
    <p:sldLayoutId id="2147483655" r:id="rId7"/>
    <p:sldLayoutId id="2147483651" r:id="rId8"/>
    <p:sldLayoutId id="2147483653" r:id="rId9"/>
    <p:sldLayoutId id="2147483656" r:id="rId10"/>
    <p:sldLayoutId id="2147483657" r:id="rId11"/>
  </p:sldLayoutIdLst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50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6.png"/><Relationship Id="rId1" Type="http://schemas.microsoft.com/office/2007/relationships/media" Target="file://localhost/Users/mvempali/Desktop/Presentation/Eye%20Over%20Time/Cataract%20Surgery/Surgery.wmv" TargetMode="External"/><Relationship Id="rId2" Type="http://schemas.openxmlformats.org/officeDocument/2006/relationships/video" Target="file://localhost/Users/mvempali/Desktop/Presentation/Eye%20Over%20Time/Cataract%20Surgery/Surgery.wm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8.png"/><Relationship Id="rId1" Type="http://schemas.microsoft.com/office/2007/relationships/media" Target="file://localhost/Users/mvempali/Desktop/Presentation/Eye%20Over%20Time/Cataract%20Surgery/YAG%20Laser.wmv" TargetMode="External"/><Relationship Id="rId2" Type="http://schemas.openxmlformats.org/officeDocument/2006/relationships/video" Target="file://localhost/Users/mvempali/Desktop/Presentation/Eye%20Over%20Time/Cataract%20Surgery/YAG%20Laser.wm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4.png"/><Relationship Id="rId1" Type="http://schemas.microsoft.com/office/2007/relationships/media" Target="file://localhost/Users/mvempali/Desktop/Presentation/Eye%20Over%20Time/Cataract%20Surgery/How%20the%20Eye%20Sees.wmv" TargetMode="External"/><Relationship Id="rId2" Type="http://schemas.openxmlformats.org/officeDocument/2006/relationships/video" Target="file://localhost/Users/mvempali/Desktop/Presentation/Eye%20Over%20Time/Cataract%20Surgery/How%20the%20Eye%20Sees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8.png"/><Relationship Id="rId1" Type="http://schemas.microsoft.com/office/2007/relationships/media" Target="file://localhost/Users/mvempali/Desktop/Presentation/Eye%20Over%20Time/Cataract%20Surgery/Formation.wmv" TargetMode="External"/><Relationship Id="rId2" Type="http://schemas.openxmlformats.org/officeDocument/2006/relationships/video" Target="file://localhost/Users/mvempali/Desktop/Presentation/Eye%20Over%20Time/Cataract%20Surgery/Formation.wm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Cataract Surgery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Madhav Vempali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72200" y="6019800"/>
            <a:ext cx="2403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00"/>
              </a:spcBef>
            </a:pPr>
            <a:r>
              <a:rPr kumimoji="1"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Vempali Medical Ltd</a:t>
            </a: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5257800" cy="579438"/>
          </a:xfrm>
        </p:spPr>
        <p:txBody>
          <a:bodyPr/>
          <a:lstStyle/>
          <a:p>
            <a:r>
              <a:rPr lang="en-US" dirty="0" smtClean="0"/>
              <a:t>How quickly does a cataract develop?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2578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Most age-related cataracts progress gradually over a period of years.</a:t>
            </a:r>
          </a:p>
          <a:p>
            <a:r>
              <a:rPr lang="en-US" dirty="0" smtClean="0"/>
              <a:t>Non-age-related cataracts, especially in younger people and people with diabetes, may progress rapidly over a short time.</a:t>
            </a:r>
          </a:p>
          <a:p>
            <a:r>
              <a:rPr lang="en-US" dirty="0" smtClean="0"/>
              <a:t>Cataract development varies among individuals, and may even be different between the two eyes. </a:t>
            </a:r>
          </a:p>
          <a:p>
            <a:r>
              <a:rPr lang="en-US" dirty="0" smtClean="0"/>
              <a:t>Protection from excessive sunlight may help slow the progression of cataracts (UV-protective sunglasses or eyeglasses).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98459EC6-6E96-4066-81D2-523D21C000A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 descr="older woman gardening with sunglasses 2006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600200"/>
            <a:ext cx="3160447" cy="3886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is a cataract treated?</a:t>
            </a:r>
            <a:endParaRPr lang="en-U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Surgery is the only way to remove cataracts.</a:t>
            </a:r>
          </a:p>
          <a:p>
            <a:r>
              <a:rPr lang="en-US" dirty="0" smtClean="0"/>
              <a:t>If symptoms of cataract are not affecting your normal activities, surgery may not be needed.</a:t>
            </a:r>
          </a:p>
          <a:p>
            <a:r>
              <a:rPr lang="en-US" dirty="0" smtClean="0"/>
              <a:t>Sometimes a simple change in your eyeglass prescription can help delay the need for surgery.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07D7D686-723F-4D57-BE57-533E664EA4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5562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When should cataract surgery </a:t>
            </a:r>
            <a:br>
              <a:rPr lang="en-US" dirty="0" smtClean="0"/>
            </a:br>
            <a:r>
              <a:rPr lang="en-US" dirty="0" smtClean="0"/>
              <a:t>be performed?</a:t>
            </a:r>
            <a:endParaRPr lang="en-US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4419600" cy="40386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When cataracts cause enough vision loss to interfere with your daily activities, such as: </a:t>
            </a:r>
          </a:p>
          <a:p>
            <a:pPr lvl="1"/>
            <a:r>
              <a:rPr lang="en-US" dirty="0" smtClean="0"/>
              <a:t>performing your job;</a:t>
            </a:r>
          </a:p>
          <a:p>
            <a:pPr lvl="1"/>
            <a:r>
              <a:rPr lang="en-US" dirty="0" smtClean="0"/>
              <a:t>driving safely;</a:t>
            </a:r>
          </a:p>
          <a:p>
            <a:pPr lvl="1"/>
            <a:r>
              <a:rPr lang="en-US" dirty="0" smtClean="0"/>
              <a:t>reading and watching TV in comfort; and</a:t>
            </a:r>
          </a:p>
          <a:p>
            <a:pPr lvl="1"/>
            <a:r>
              <a:rPr lang="en-US" dirty="0" smtClean="0"/>
              <a:t>taking medication.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You and your ophthalmologist (Eye M.D.) should decide together when surgery is appropriate.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BBD5D7A8-E324-468D-A3EA-6D58429732B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 descr="Face Close 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727200"/>
            <a:ext cx="3886200" cy="2590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cataract surgery performed?</a:t>
            </a:r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924800" cy="1295400"/>
          </a:xfrm>
        </p:spPr>
        <p:txBody>
          <a:bodyPr/>
          <a:lstStyle/>
          <a:p>
            <a:r>
              <a:rPr lang="en-US" dirty="0" smtClean="0"/>
              <a:t>Outpatient procedure (usually)</a:t>
            </a:r>
          </a:p>
          <a:p>
            <a:r>
              <a:rPr lang="en-US" dirty="0" smtClean="0"/>
              <a:t>Local or topical anesthesia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E24993DE-A28B-44C8-B585-CE80626A358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73060" name="Picture 4" descr="A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895600"/>
            <a:ext cx="3556000" cy="2667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cataract surgery performed? </a:t>
            </a:r>
            <a:endParaRPr lang="en-US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419600" cy="4343400"/>
          </a:xfrm>
        </p:spPr>
        <p:txBody>
          <a:bodyPr/>
          <a:lstStyle/>
          <a:p>
            <a:r>
              <a:rPr lang="en-US" dirty="0" smtClean="0"/>
              <a:t>A small incision is made close to the edge of the cornea.</a:t>
            </a:r>
          </a:p>
          <a:p>
            <a:r>
              <a:rPr lang="en-US" dirty="0" smtClean="0"/>
              <a:t>A tiny, high-frequency ultrasound instrument is inserted that breaks up the center of the lens.</a:t>
            </a:r>
          </a:p>
          <a:p>
            <a:r>
              <a:rPr lang="en-US" dirty="0" smtClean="0"/>
              <a:t>Broken-up cloudy lens material is removed through the incision.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BC4C8896-24AB-4029-8D9A-082C0B3F132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85350" name="Picture 6" descr="A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8957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cataract surgery performed?</a:t>
            </a:r>
            <a:endParaRPr lang="en-US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295400"/>
          </a:xfrm>
        </p:spPr>
        <p:txBody>
          <a:bodyPr/>
          <a:lstStyle/>
          <a:p>
            <a:r>
              <a:rPr lang="en-US" dirty="0" smtClean="0"/>
              <a:t>An intraocular lens (IOL) implant is inserted into your eye to replace the cloudy lens.</a:t>
            </a:r>
          </a:p>
          <a:p>
            <a:r>
              <a:rPr lang="en-US" dirty="0" smtClean="0"/>
              <a:t>An IOL is customized for your eye, restoring focusing power.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5A8E95BB-76AC-40F8-A9C7-F3C7B914B1C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83301" name="Picture 5" descr="A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76600"/>
            <a:ext cx="3657600" cy="247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cataract surgery performed?</a:t>
            </a:r>
            <a:endParaRPr lang="en-US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495800" cy="4343400"/>
          </a:xfrm>
        </p:spPr>
        <p:txBody>
          <a:bodyPr/>
          <a:lstStyle/>
          <a:p>
            <a:r>
              <a:rPr lang="en-US" dirty="0" smtClean="0"/>
              <a:t>Usually the IOL is placed behind the iris (posterior chamber lens).</a:t>
            </a:r>
          </a:p>
          <a:p>
            <a:r>
              <a:rPr lang="en-US" dirty="0" smtClean="0"/>
              <a:t>Sometimes the IOL is placed </a:t>
            </a:r>
            <a:br>
              <a:rPr lang="en-US" dirty="0" smtClean="0"/>
            </a:br>
            <a:r>
              <a:rPr lang="en-US" dirty="0" smtClean="0"/>
              <a:t>in front of the iris (anterior chamber lens).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2C811C4A-B597-42F8-8535-7519EA3DF5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5715000" y="5683250"/>
            <a:ext cx="2819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IOL in eye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2278" name="Picture 6" descr="A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764" y="1371600"/>
            <a:ext cx="341498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cataract surgery performed?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1005EC-3862-4E98-AF11-D30A4CDFDEE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Surgery.wmv">
            <a:hlinkClick r:id="" action="ppaction://media"/>
          </p:cNvPr>
          <p:cNvPicPr>
            <a:picLocks noGrp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7907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5867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What can I expect from cataract surgery?</a:t>
            </a:r>
            <a:endParaRPr lang="en-US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cataract surgical procedures are performed without complications and result in immediate improvement in vision.</a:t>
            </a:r>
          </a:p>
          <a:p>
            <a:r>
              <a:rPr lang="en-US" dirty="0" smtClean="0"/>
              <a:t>You will apply eyedrops for several weeks following surgery to reduce the possibility of infection and/or inflammation in the eye.</a:t>
            </a:r>
          </a:p>
          <a:p>
            <a:r>
              <a:rPr lang="en-US" dirty="0" smtClean="0"/>
              <a:t>You may need an eyeglass prescription to obtain your clearest vision following surgery.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7CC68248-39F0-4E68-BE74-14A6879DBFB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</a:t>
            </a:r>
            <a:r>
              <a:rPr lang="en-US" dirty="0" err="1" smtClean="0"/>
              <a:t>capsulotomy</a:t>
            </a:r>
            <a:endParaRPr 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648200" cy="4343400"/>
          </a:xfrm>
        </p:spPr>
        <p:txBody>
          <a:bodyPr/>
          <a:lstStyle/>
          <a:p>
            <a:r>
              <a:rPr lang="en-US" dirty="0" smtClean="0"/>
              <a:t>In a small number of cases, the natural capsule supporting the IOL can become cloudy after cataract surgery.</a:t>
            </a:r>
          </a:p>
          <a:p>
            <a:r>
              <a:rPr lang="en-US" dirty="0" smtClean="0"/>
              <a:t>Posterior </a:t>
            </a:r>
            <a:r>
              <a:rPr lang="en-US" dirty="0" err="1" smtClean="0"/>
              <a:t>capsulotomy</a:t>
            </a:r>
            <a:r>
              <a:rPr lang="en-US" dirty="0" smtClean="0"/>
              <a:t> is laser surgery to open the cloudy capsule and restore clear vision.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78EDF342-8B3A-4F75-AB91-1E974410FD6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5645253" y="5409198"/>
            <a:ext cx="240803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>
                <a:latin typeface="Arial" charset="0"/>
              </a:rPr>
              <a:t>Posterior </a:t>
            </a:r>
            <a:r>
              <a:rPr lang="en-US" sz="1600" b="1" dirty="0" err="1" smtClean="0">
                <a:latin typeface="Arial" charset="0"/>
              </a:rPr>
              <a:t>capsulotomy</a:t>
            </a:r>
            <a:endParaRPr lang="en-US" sz="1600" b="1" dirty="0">
              <a:latin typeface="Arial" charset="0"/>
            </a:endParaRPr>
          </a:p>
        </p:txBody>
      </p:sp>
      <p:pic>
        <p:nvPicPr>
          <p:cNvPr id="179206" name="Picture 6" descr="A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762000"/>
            <a:ext cx="32877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Light rays enter the eye through the clear cornea, pupil and lens.</a:t>
            </a:r>
          </a:p>
          <a:p>
            <a:r>
              <a:rPr lang="en-US" dirty="0" smtClean="0"/>
              <a:t>These light rays are focused directly onto the retina, the light-sensitive tissue lining the back of the eye.</a:t>
            </a:r>
          </a:p>
          <a:p>
            <a:r>
              <a:rPr lang="en-US" dirty="0" smtClean="0"/>
              <a:t>The retina converts light rays into impulses, sent through the optic nerve to your brain, where they are recognized as images.</a:t>
            </a:r>
          </a:p>
          <a:p>
            <a:r>
              <a:rPr lang="en-US" dirty="0" smtClean="0"/>
              <a:t>70% of the eye's focusing power comes from the cornea and 30% from the lens.</a:t>
            </a:r>
          </a:p>
        </p:txBody>
      </p:sp>
      <p:pic>
        <p:nvPicPr>
          <p:cNvPr id="8" name="Content Placeholder 7" descr="EyeAnatom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219200"/>
            <a:ext cx="4038600" cy="2458733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healthy eye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15000" y="3581400"/>
            <a:ext cx="1981200" cy="304800"/>
          </a:xfrm>
        </p:spPr>
        <p:txBody>
          <a:bodyPr/>
          <a:lstStyle/>
          <a:p>
            <a:r>
              <a:rPr lang="en-US" dirty="0" smtClean="0"/>
              <a:t>Eye anatomy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1A1005EC-3862-4E98-AF11-D30A4CDFDEE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</a:t>
            </a:r>
            <a:r>
              <a:rPr lang="en-US" dirty="0" err="1" smtClean="0"/>
              <a:t>capsulotomy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1005EC-3862-4E98-AF11-D30A4CDFDEE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YAG Laser.wmv">
            <a:hlinkClick r:id="" action="ppaction://media"/>
          </p:cNvPr>
          <p:cNvPicPr>
            <a:picLocks noGrp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7907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56388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Cataract surgery to restore clear vision</a:t>
            </a:r>
            <a:endParaRPr lang="en-US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1905000"/>
          </a:xfrm>
        </p:spPr>
        <p:txBody>
          <a:bodyPr/>
          <a:lstStyle/>
          <a:p>
            <a:r>
              <a:rPr lang="en-US" dirty="0" smtClean="0"/>
              <a:t>More than 1.4 million people in the U.S. have cataract surgery each year.</a:t>
            </a:r>
          </a:p>
          <a:p>
            <a:r>
              <a:rPr lang="en-US" dirty="0" smtClean="0"/>
              <a:t>More than 95% of cataract surgeries are performed with no complications and improved vision.</a:t>
            </a:r>
          </a:p>
          <a:p>
            <a:r>
              <a:rPr lang="en-US" dirty="0" smtClean="0"/>
              <a:t>You and your ophthalmologist should decide together when cataract surgery is appropriate for you.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2CB92B84-2BFE-4641-8503-A9E329F6AF8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 descr="Older Man Woman Out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3429000"/>
            <a:ext cx="3771900" cy="2514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healthy eye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1005EC-3862-4E98-AF11-D30A4CDFDEE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How the Eye Sees.wmv">
            <a:hlinkClick r:id="" action="ppaction://media"/>
          </p:cNvPr>
          <p:cNvPicPr>
            <a:picLocks noGrp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7907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cataract?</a:t>
            </a:r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Clouding of the normally clear lens of the eye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04B449-A5F2-47BE-8D3D-71A8A8834BE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996950" y="3938588"/>
            <a:ext cx="25146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 b="1" dirty="0">
                <a:latin typeface="Arial" charset="0"/>
              </a:rPr>
              <a:t>Healthy lens</a:t>
            </a:r>
            <a:endParaRPr lang="en-US" sz="1500" b="1" dirty="0">
              <a:latin typeface="Arial" charset="0"/>
            </a:endParaRP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5648325" y="4014788"/>
            <a:ext cx="25146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 b="1" dirty="0">
                <a:latin typeface="Arial" charset="0"/>
              </a:rPr>
              <a:t>Lens with a cataract</a:t>
            </a:r>
          </a:p>
        </p:txBody>
      </p:sp>
      <p:sp>
        <p:nvSpPr>
          <p:cNvPr id="184334" name="Rectangle 14"/>
          <p:cNvSpPr>
            <a:spLocks noChangeArrowheads="1"/>
          </p:cNvSpPr>
          <p:nvPr/>
        </p:nvSpPr>
        <p:spPr bwMode="auto">
          <a:xfrm>
            <a:off x="4724400" y="4648200"/>
            <a:ext cx="4267200" cy="68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buClr>
                <a:schemeClr val="tx1"/>
              </a:buClr>
            </a:pPr>
            <a:r>
              <a:rPr kumimoji="0" lang="en-US" sz="1600" b="1" dirty="0" smtClean="0">
                <a:latin typeface="Arial" charset="0"/>
              </a:rPr>
              <a:t>. . . can </a:t>
            </a:r>
            <a:r>
              <a:rPr kumimoji="0" lang="en-US" sz="1600" b="1" dirty="0">
                <a:latin typeface="Arial" charset="0"/>
              </a:rPr>
              <a:t>be compared to a window that is frosted or yellowed.</a:t>
            </a:r>
          </a:p>
        </p:txBody>
      </p:sp>
      <p:sp>
        <p:nvSpPr>
          <p:cNvPr id="184336" name="Rectangle 16"/>
          <p:cNvSpPr>
            <a:spLocks noChangeArrowheads="1"/>
          </p:cNvSpPr>
          <p:nvPr/>
        </p:nvSpPr>
        <p:spPr bwMode="auto">
          <a:xfrm>
            <a:off x="365125" y="3840163"/>
            <a:ext cx="1841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184338" name="Picture 18" descr="A01"/>
          <p:cNvPicPr>
            <a:picLocks noChangeAspect="1" noChangeArrowheads="1"/>
          </p:cNvPicPr>
          <p:nvPr/>
        </p:nvPicPr>
        <p:blipFill>
          <a:blip r:embed="rId2" cstate="print"/>
          <a:srcRect b="50923"/>
          <a:stretch>
            <a:fillRect/>
          </a:stretch>
        </p:blipFill>
        <p:spPr bwMode="auto">
          <a:xfrm>
            <a:off x="558800" y="1882775"/>
            <a:ext cx="37846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9" name="Picture 19" descr="A01"/>
          <p:cNvPicPr>
            <a:picLocks noChangeAspect="1" noChangeArrowheads="1"/>
          </p:cNvPicPr>
          <p:nvPr/>
        </p:nvPicPr>
        <p:blipFill>
          <a:blip r:embed="rId2" cstate="print"/>
          <a:srcRect t="49200" b="-1680"/>
          <a:stretch>
            <a:fillRect/>
          </a:stretch>
        </p:blipFill>
        <p:spPr bwMode="auto">
          <a:xfrm>
            <a:off x="5080000" y="1905000"/>
            <a:ext cx="375761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04800" y="4648200"/>
            <a:ext cx="4267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Clouding of the normally clear lens of the eye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. . 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1" build="p"/>
      <p:bldP spid="184332" grpId="0" autoUpdateAnimBg="0"/>
      <p:bldP spid="184333" grpId="0" autoUpdateAnimBg="0"/>
      <p:bldP spid="184334" grpId="0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cataract? </a:t>
            </a:r>
            <a:endParaRPr lang="en-US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267200"/>
            <a:ext cx="3810000" cy="457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/>
              <a:t>A clear lens refracts light onto the retina and fine-tunes our focusing ability.</a:t>
            </a:r>
            <a:endParaRPr lang="en-US" sz="1600" b="1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E9F8905E-0B49-4F5C-95E4-BE6A821821D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65894" name="Picture 6" descr="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3244850" cy="2360613"/>
          </a:xfrm>
          <a:prstGeom prst="rect">
            <a:avLst/>
          </a:prstGeom>
          <a:noFill/>
        </p:spPr>
      </p:pic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5257800" y="4267200"/>
            <a:ext cx="3429000" cy="838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buClr>
                <a:schemeClr val="tx1"/>
              </a:buClr>
            </a:pPr>
            <a:r>
              <a:rPr kumimoji="0" lang="en-US" sz="1600" b="1" dirty="0">
                <a:latin typeface="Arial" charset="0"/>
              </a:rPr>
              <a:t>A cloudy lens prevents light from focusing sharply on the retina. </a:t>
            </a:r>
          </a:p>
        </p:txBody>
      </p:sp>
      <p:pic>
        <p:nvPicPr>
          <p:cNvPr id="165896" name="Picture 8" descr="A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76400"/>
            <a:ext cx="25908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1" build="p"/>
      <p:bldP spid="1658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cataract?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1005EC-3862-4E98-AF11-D30A4CDFDEE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Formation.wmv">
            <a:hlinkClick r:id="" action="ppaction://media"/>
          </p:cNvPr>
          <p:cNvPicPr>
            <a:picLocks noGrp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7907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cataract is not:</a:t>
            </a:r>
            <a:endParaRPr lang="en-US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film over the eye;</a:t>
            </a:r>
          </a:p>
          <a:p>
            <a:r>
              <a:rPr lang="en-US" dirty="0" smtClean="0"/>
              <a:t>caused by overusing the eyes;</a:t>
            </a:r>
          </a:p>
          <a:p>
            <a:r>
              <a:rPr lang="en-US" dirty="0" smtClean="0"/>
              <a:t>spread from one eye to the other; or</a:t>
            </a:r>
          </a:p>
          <a:p>
            <a:r>
              <a:rPr lang="en-US" dirty="0" smtClean="0"/>
              <a:t>a cause of irreversible blindness.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A02AF33F-653E-4149-9984-E00B6989595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cataracts</a:t>
            </a:r>
            <a:endParaRPr lang="en-US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267200" cy="43434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Painless blurring of vision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Glare or light sensitivity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Poor night vision and/or difficulty driving at night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Double vision in one eye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Needing brighter light to read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Fading or yellowing of colors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BE43C3B4-BB36-4EED-BAD5-1DEDE56BE73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4735513" y="4191000"/>
            <a:ext cx="20462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>
                <a:latin typeface="Arial" charset="0"/>
              </a:rPr>
              <a:t>Yellowing of colors</a:t>
            </a:r>
            <a:endParaRPr lang="en-US" sz="1600" dirty="0">
              <a:latin typeface="Arial" charset="0"/>
            </a:endParaRPr>
          </a:p>
        </p:txBody>
      </p:sp>
      <p:pic>
        <p:nvPicPr>
          <p:cNvPr id="10" name="Picture 9" descr="CataractBeforeAf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4194" y="1447800"/>
            <a:ext cx="4065006" cy="270698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uiExpand="1" build="p"/>
      <p:bldP spid="1679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cataracts?</a:t>
            </a:r>
            <a:endParaRPr lang="en-US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3434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Aging of the eye (most common)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Family history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Medical problems, such as diabetes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Injury to the eye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Medications, especially steroids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Long-term, unprotected exposure to sunlight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Previous eye surgery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9600" y="6096000"/>
            <a:ext cx="457200" cy="228600"/>
          </a:xfrm>
        </p:spPr>
        <p:txBody>
          <a:bodyPr/>
          <a:lstStyle/>
          <a:p>
            <a:fld id="{BCE8EF30-3D2C-45D8-B2F6-AA57B315632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ye Over Tim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Eye Over Time Template</Template>
  <TotalTime>1490</TotalTime>
  <Words>780</Words>
  <Application>Microsoft Macintosh PowerPoint</Application>
  <PresentationFormat>On-screen Show (4:3)</PresentationFormat>
  <Paragraphs>106</Paragraphs>
  <Slides>21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Eye Over Time Template</vt:lpstr>
      <vt:lpstr>Cataract Surgery</vt:lpstr>
      <vt:lpstr>The healthy eye</vt:lpstr>
      <vt:lpstr>The healthy eye</vt:lpstr>
      <vt:lpstr>What is a cataract?</vt:lpstr>
      <vt:lpstr>What is a cataract? </vt:lpstr>
      <vt:lpstr>What is a cataract?</vt:lpstr>
      <vt:lpstr>A cataract is not:</vt:lpstr>
      <vt:lpstr>Symptoms of cataracts</vt:lpstr>
      <vt:lpstr>What causes cataracts?</vt:lpstr>
      <vt:lpstr>How quickly does a cataract develop?</vt:lpstr>
      <vt:lpstr>How is a cataract treated?</vt:lpstr>
      <vt:lpstr>When should cataract surgery  be performed?</vt:lpstr>
      <vt:lpstr>How is cataract surgery performed?</vt:lpstr>
      <vt:lpstr>How is cataract surgery performed? </vt:lpstr>
      <vt:lpstr>How is cataract surgery performed?</vt:lpstr>
      <vt:lpstr>How is cataract surgery performed?</vt:lpstr>
      <vt:lpstr>How is cataract surgery performed?</vt:lpstr>
      <vt:lpstr>What can I expect from cataract surgery?</vt:lpstr>
      <vt:lpstr>Posterior capsulotomy</vt:lpstr>
      <vt:lpstr>Posterior capsulotomy</vt:lpstr>
      <vt:lpstr>Cataract surgery to restore clear vision</vt:lpstr>
    </vt:vector>
  </TitlesOfParts>
  <Company>American Academy Of Ophthalmology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David Turbert</dc:creator>
  <cp:lastModifiedBy>V M R VEMPALI</cp:lastModifiedBy>
  <cp:revision>135</cp:revision>
  <dcterms:created xsi:type="dcterms:W3CDTF">2009-12-23T11:04:51Z</dcterms:created>
  <dcterms:modified xsi:type="dcterms:W3CDTF">2014-02-17T20:07:06Z</dcterms:modified>
</cp:coreProperties>
</file>