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  <p:sldMasterId id="2147483663" r:id="rId2"/>
  </p:sldMasterIdLst>
  <p:notesMasterIdLst>
    <p:notesMasterId r:id="rId2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</p:sldIdLst>
  <p:sldSz cx="9144000" cy="6858000" type="screen4x3"/>
  <p:notesSz cx="6950075" cy="9236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2696" y="-6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114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37000" y="0"/>
            <a:ext cx="30114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72525"/>
            <a:ext cx="30114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3166082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5fe6b7c0a1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g5fe6b7c0a1_0_30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g5fe6b7c0a1_0_30:notes"/>
          <p:cNvSpPr txBox="1">
            <a:spLocks noGrp="1"/>
          </p:cNvSpPr>
          <p:nvPr>
            <p:ph type="sldNum" idx="12"/>
          </p:nvPr>
        </p:nvSpPr>
        <p:spPr>
          <a:xfrm>
            <a:off x="3937000" y="8772525"/>
            <a:ext cx="3011400" cy="4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5fe6b7c0a8_0_18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g5fe6b7c0a8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5fe6b7c0a8_0_76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g5fe6b7c0a8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60007227ec_0_86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g60007227ec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5fe6b7c0a1_0_20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g5fe6b7c0a1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5fe6b7c0a8_0_63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g5fe6b7c0a8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60007227ec_0_0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60007227e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g5fe6b7c0a8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Google Shape;227;g5fe6b7c0a8_0_55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g5fe6b7c0a8_0_55:notes"/>
          <p:cNvSpPr txBox="1">
            <a:spLocks noGrp="1"/>
          </p:cNvSpPr>
          <p:nvPr>
            <p:ph type="sldNum" idx="12"/>
          </p:nvPr>
        </p:nvSpPr>
        <p:spPr>
          <a:xfrm>
            <a:off x="3937000" y="8772525"/>
            <a:ext cx="3011400" cy="462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5fe6b7c0a1_0_25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g5fe6b7c0a1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60007227ec_0_11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g60007227ec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60007227ec_0_16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g60007227ec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5fe6b7c0a1_0_0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g5fe6b7c0a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60007227ec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60007227ec_0_40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g60007227ec_0_40:notes"/>
          <p:cNvSpPr txBox="1">
            <a:spLocks noGrp="1"/>
          </p:cNvSpPr>
          <p:nvPr>
            <p:ph type="sldNum" idx="12"/>
          </p:nvPr>
        </p:nvSpPr>
        <p:spPr>
          <a:xfrm>
            <a:off x="3937000" y="8772525"/>
            <a:ext cx="3011400" cy="462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60007227ec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60007227ec_0_46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g60007227ec_0_46:notes"/>
          <p:cNvSpPr txBox="1">
            <a:spLocks noGrp="1"/>
          </p:cNvSpPr>
          <p:nvPr>
            <p:ph type="sldNum" idx="12"/>
          </p:nvPr>
        </p:nvSpPr>
        <p:spPr>
          <a:xfrm>
            <a:off x="3937000" y="8772525"/>
            <a:ext cx="3011400" cy="462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60007227ec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60007227ec_0_57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g60007227ec_0_57:notes"/>
          <p:cNvSpPr txBox="1">
            <a:spLocks noGrp="1"/>
          </p:cNvSpPr>
          <p:nvPr>
            <p:ph type="sldNum" idx="12"/>
          </p:nvPr>
        </p:nvSpPr>
        <p:spPr>
          <a:xfrm>
            <a:off x="3937000" y="8772525"/>
            <a:ext cx="3011400" cy="462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60007227ec_0_51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g60007227ec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60007227ec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60007227ec_0_75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g60007227ec_0_75:notes"/>
          <p:cNvSpPr txBox="1">
            <a:spLocks noGrp="1"/>
          </p:cNvSpPr>
          <p:nvPr>
            <p:ph type="sldNum" idx="12"/>
          </p:nvPr>
        </p:nvSpPr>
        <p:spPr>
          <a:xfrm>
            <a:off x="3937000" y="8772525"/>
            <a:ext cx="3011400" cy="462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60007227ec_0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60007227ec_0_64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g60007227ec_0_64:notes"/>
          <p:cNvSpPr txBox="1">
            <a:spLocks noGrp="1"/>
          </p:cNvSpPr>
          <p:nvPr>
            <p:ph type="sldNum" idx="12"/>
          </p:nvPr>
        </p:nvSpPr>
        <p:spPr>
          <a:xfrm>
            <a:off x="3937000" y="8772525"/>
            <a:ext cx="3011400" cy="462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60007227ec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60007227ec_0_69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g60007227ec_0_69:notes"/>
          <p:cNvSpPr txBox="1">
            <a:spLocks noGrp="1"/>
          </p:cNvSpPr>
          <p:nvPr>
            <p:ph type="sldNum" idx="12"/>
          </p:nvPr>
        </p:nvSpPr>
        <p:spPr>
          <a:xfrm>
            <a:off x="3937000" y="8772525"/>
            <a:ext cx="3011400" cy="462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fe6b7c0a8_0_23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g5fe6b7c0a8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fe6b7c0a8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5fe6b7c0a8_0_50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5fe6b7c0a8_0_50:notes"/>
          <p:cNvSpPr txBox="1">
            <a:spLocks noGrp="1"/>
          </p:cNvSpPr>
          <p:nvPr>
            <p:ph type="sldNum" idx="12"/>
          </p:nvPr>
        </p:nvSpPr>
        <p:spPr>
          <a:xfrm>
            <a:off x="3937000" y="8772525"/>
            <a:ext cx="3011400" cy="462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fe6b7c0a8_0_2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5fe6b7c0a8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5fe6b7c0a1_0_5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g5fe6b7c0a1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5fe6b7c0a1_0_10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g5fe6b7c0a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5fe6b7c0a1_0_15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g5fe6b7c0a1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60007227ec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60007227ec_0_34:notes"/>
          <p:cNvSpPr txBox="1">
            <a:spLocks noGrp="1"/>
          </p:cNvSpPr>
          <p:nvPr>
            <p:ph type="body" idx="1"/>
          </p:nvPr>
        </p:nvSpPr>
        <p:spPr>
          <a:xfrm>
            <a:off x="695325" y="4387850"/>
            <a:ext cx="5559300" cy="4156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g60007227ec_0_34:notes"/>
          <p:cNvSpPr txBox="1">
            <a:spLocks noGrp="1"/>
          </p:cNvSpPr>
          <p:nvPr>
            <p:ph type="sldNum" idx="12"/>
          </p:nvPr>
        </p:nvSpPr>
        <p:spPr>
          <a:xfrm>
            <a:off x="3937000" y="8772525"/>
            <a:ext cx="3011400" cy="4620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- Standard">
  <p:cSld name="Title - Standard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/>
          <p:nvPr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228600" y="4038603"/>
            <a:ext cx="8686800" cy="1422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228600" y="5461001"/>
            <a:ext cx="8686800" cy="8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spcBef>
                <a:spcPts val="220"/>
              </a:spcBef>
              <a:spcAft>
                <a:spcPts val="0"/>
              </a:spcAft>
              <a:buClr>
                <a:schemeClr val="accent5"/>
              </a:buClr>
              <a:buSzPts val="1100"/>
              <a:buNone/>
              <a:defRPr sz="1100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9" name="Google Shape;1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3177" y="1457602"/>
            <a:ext cx="8897645" cy="22244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Blue">
  <p:cSld name="Body - Blue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2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2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2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02" name="Google Shape;102;p12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YellowGreen">
  <p:cSld name="Body - YellowGreen">
    <p:bg>
      <p:bgPr>
        <a:solidFill>
          <a:schemeClr val="dk2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3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0" name="Google Shape;110;p13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Gray">
  <p:cSld name="Body - Gray">
    <p:bg>
      <p:bgPr>
        <a:solidFill>
          <a:schemeClr val="dk2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body" idx="1"/>
          </p:nvPr>
        </p:nvSpPr>
        <p:spPr>
          <a:xfrm>
            <a:off x="228600" y="1193804"/>
            <a:ext cx="8763000" cy="495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A3A3A3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A3A3A3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A3A3A3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A3A3A3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A3A3A3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A3A3A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4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8" name="Google Shape;118;p14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Tan">
  <p:cSld name="Body - Tan">
    <p:bg>
      <p:bgPr>
        <a:solidFill>
          <a:schemeClr val="dk2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5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5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6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15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5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26" name="Google Shape;126;p15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ody - Tan_1">
    <p:bg>
      <p:bgPr>
        <a:solidFill>
          <a:schemeClr val="dk2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>
            <a:spLocks noGrp="1"/>
          </p:cNvSpPr>
          <p:nvPr>
            <p:ph type="title"/>
          </p:nvPr>
        </p:nvSpPr>
        <p:spPr>
          <a:xfrm>
            <a:off x="0" y="25769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6"/>
          <p:cNvSpPr/>
          <p:nvPr/>
        </p:nvSpPr>
        <p:spPr>
          <a:xfrm>
            <a:off x="0" y="6152266"/>
            <a:ext cx="9144000" cy="70560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6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16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32" name="Google Shape;132;p16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399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Red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/>
          <p:nvPr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F0F00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F0F00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0F00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FF0F00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FF0F00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8" name="Google Shape;28;p3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Orange">
  <p:cSld name="Body - Orang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4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7" name="Google Shape;37;p4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Blue">
  <p:cSld name="Body - Blu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/>
          <p:nvPr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5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5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6" name="Google Shape;46;p5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YellowGreen">
  <p:cSld name="Body - YellowGreen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6"/>
          <p:cNvSpPr/>
          <p:nvPr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6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6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6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55" name="Google Shape;55;p6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Gray">
  <p:cSld name="Body - Gra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/>
          <p:nvPr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7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body" idx="1"/>
          </p:nvPr>
        </p:nvSpPr>
        <p:spPr>
          <a:xfrm>
            <a:off x="228600" y="1193804"/>
            <a:ext cx="8763000" cy="4958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A3A3A3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A3A3A3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A3A3A3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A3A3A3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A3A3A3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A3A3A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7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7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4" name="Google Shape;64;p7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Tan">
  <p:cSld name="Body - Ta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8"/>
          <p:cNvSpPr/>
          <p:nvPr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Google Shape;67;p8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6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8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8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8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3" name="Google Shape;73;p8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Red" type="obj">
  <p:cSld name="OBJECT">
    <p:bg>
      <p:bgPr>
        <a:solidFill>
          <a:schemeClr val="dk2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0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F0F00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F0F00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0F00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FF0F00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FF0F00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10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10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86" name="Google Shape;86;p10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ody - Orange">
  <p:cSld name="Body - Orange">
    <p:bg>
      <p:bgPr>
        <a:solidFill>
          <a:schemeClr val="dk2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1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ts val="2400"/>
              <a:buChar char="•"/>
              <a:defRPr sz="2400"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Char char="–"/>
              <a:defRPr sz="2000"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Char char="•"/>
              <a:defRPr sz="1800"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–"/>
              <a:defRPr sz="1600"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accent3"/>
              </a:buClr>
              <a:buSzPts val="1600"/>
              <a:buChar char="»"/>
              <a:defRPr sz="1600"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/>
          <p:nvPr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1"/>
          <p:cNvSpPr/>
          <p:nvPr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1"/>
          <p:cNvSpPr txBox="1">
            <a:spLocks noGrp="1"/>
          </p:cNvSpPr>
          <p:nvPr>
            <p:ph type="ftr" idx="11"/>
          </p:nvPr>
        </p:nvSpPr>
        <p:spPr>
          <a:xfrm>
            <a:off x="3124200" y="637540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sldNum" idx="12"/>
          </p:nvPr>
        </p:nvSpPr>
        <p:spPr>
          <a:xfrm>
            <a:off x="6858000" y="63754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lvl="1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lvl="2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lvl="3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lvl="4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lvl="5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lvl="6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lvl="7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lvl="8" indent="0" algn="r">
              <a:spcBef>
                <a:spcPts val="0"/>
              </a:spcBef>
              <a:buNone/>
              <a:defRPr sz="1000" b="0" i="1" u="none" strike="noStrike" cap="none">
                <a:solidFill>
                  <a:schemeClr val="lt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94" name="Google Shape;94;p11" descr="C:\Users\cg00199\Desktop\Misc\AE Logo Transparent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322" y="6169816"/>
            <a:ext cx="2819400" cy="70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theme" Target="../theme/theme2.xml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6858000" y="641032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"/>
          <p:cNvSpPr txBox="1"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sldNum" idx="12"/>
          </p:nvPr>
        </p:nvSpPr>
        <p:spPr>
          <a:xfrm>
            <a:off x="6858000" y="6410326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1" u="none" strike="noStrike" cap="none">
                <a:solidFill>
                  <a:schemeClr val="accent5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>
            <a:spLocks noGrp="1"/>
          </p:cNvSpPr>
          <p:nvPr>
            <p:ph type="ctrTitle"/>
          </p:nvPr>
        </p:nvSpPr>
        <p:spPr>
          <a:xfrm>
            <a:off x="228600" y="4038603"/>
            <a:ext cx="8686800" cy="14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/>
              <a:t>Adult Education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/>
              <a:t>Services for Minors </a:t>
            </a:r>
            <a:endParaRPr/>
          </a:p>
        </p:txBody>
      </p:sp>
      <p:sp>
        <p:nvSpPr>
          <p:cNvPr id="139" name="Google Shape;139;p17"/>
          <p:cNvSpPr txBox="1">
            <a:spLocks noGrp="1"/>
          </p:cNvSpPr>
          <p:nvPr>
            <p:ph type="body" idx="1"/>
          </p:nvPr>
        </p:nvSpPr>
        <p:spPr>
          <a:xfrm>
            <a:off x="228600" y="5461001"/>
            <a:ext cx="8686800" cy="812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/>
              <a:t>Jay Baker - Asst. Administrator of Adult Education</a:t>
            </a:r>
            <a:endParaRPr/>
          </a:p>
        </p:txBody>
      </p:sp>
      <p:sp>
        <p:nvSpPr>
          <p:cNvPr id="140" name="Google Shape;140;p17"/>
          <p:cNvSpPr txBox="1">
            <a:spLocks noGrp="1"/>
          </p:cNvSpPr>
          <p:nvPr>
            <p:ph type="body" idx="2"/>
          </p:nvPr>
        </p:nvSpPr>
        <p:spPr>
          <a:xfrm>
            <a:off x="0" y="6400800"/>
            <a:ext cx="9144000" cy="457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22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6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AE Enrollment Process (continued)</a:t>
            </a:r>
            <a:endParaRPr sz="3600"/>
          </a:p>
        </p:txBody>
      </p:sp>
      <p:sp>
        <p:nvSpPr>
          <p:cNvPr id="194" name="Google Shape;194;p26"/>
          <p:cNvSpPr txBox="1">
            <a:spLocks noGrp="1"/>
          </p:cNvSpPr>
          <p:nvPr>
            <p:ph type="body" idx="1"/>
          </p:nvPr>
        </p:nvSpPr>
        <p:spPr>
          <a:xfrm>
            <a:off x="228600" y="1193804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The AE program must contact the local school system where the student resides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Inform of the student’s enrollment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Establish the process for progress </a:t>
            </a:r>
            <a:r>
              <a:rPr lang="en-US" dirty="0" smtClean="0"/>
              <a:t>reporting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7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Withdrawal &amp; Home School</a:t>
            </a:r>
            <a:endParaRPr sz="3600"/>
          </a:p>
        </p:txBody>
      </p:sp>
      <p:sp>
        <p:nvSpPr>
          <p:cNvPr id="200" name="Google Shape;200;p27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Char char="●"/>
            </a:pPr>
            <a:r>
              <a:rPr lang="en-US" dirty="0"/>
              <a:t>Students who are withdrawn from public school in order to enroll in AE are considered “dropouts”.</a:t>
            </a:r>
            <a:endParaRPr dirty="0"/>
          </a:p>
          <a:p>
            <a:pPr marL="914400" marR="0" lvl="1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-US" sz="2400" dirty="0"/>
              <a:t>Also affects graduation rate.</a:t>
            </a:r>
            <a:endParaRPr sz="2400" dirty="0"/>
          </a:p>
          <a:p>
            <a: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Students who are withdrawn from public school in order to enroll in home school (or other non-public school) are </a:t>
            </a:r>
            <a:r>
              <a:rPr lang="en-US" i="1" dirty="0"/>
              <a:t>not</a:t>
            </a:r>
            <a:r>
              <a:rPr lang="en-US" dirty="0"/>
              <a:t> considered “dropouts”.</a:t>
            </a:r>
            <a:endParaRPr dirty="0"/>
          </a:p>
          <a:p>
            <a:pPr marL="914400" marR="0" lvl="1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-US" sz="2400" dirty="0"/>
              <a:t>Does </a:t>
            </a:r>
            <a:r>
              <a:rPr lang="en-US" sz="2400" i="1" dirty="0"/>
              <a:t>not</a:t>
            </a:r>
            <a:r>
              <a:rPr lang="en-US" sz="2400" dirty="0"/>
              <a:t> affect graduation rate.</a:t>
            </a:r>
            <a:endParaRPr sz="2400" dirty="0"/>
          </a:p>
          <a:p>
            <a:pPr marL="457200" marR="0" lvl="0" indent="0" algn="l" rtl="0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None/>
            </a:pPr>
            <a:endParaRPr dirty="0"/>
          </a:p>
          <a:p>
            <a:pPr marL="45720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 sz="1800" i="1" dirty="0"/>
              <a:t>See </a:t>
            </a:r>
            <a:r>
              <a:rPr lang="en-US" sz="1800" i="1" u="sng" dirty="0">
                <a:solidFill>
                  <a:srgbClr val="FFFFFF"/>
                </a:solidFill>
              </a:rPr>
              <a:t>TN Dept. of Education EIS </a:t>
            </a:r>
            <a:r>
              <a:rPr lang="en-US" sz="1800" i="1" u="sng" dirty="0" smtClean="0">
                <a:solidFill>
                  <a:srgbClr val="FFFFFF"/>
                </a:solidFill>
              </a:rPr>
              <a:t>Appendices</a:t>
            </a: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8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Withdrawal &amp; Home School (continued)</a:t>
            </a:r>
            <a:endParaRPr sz="3600"/>
          </a:p>
        </p:txBody>
      </p:sp>
      <p:sp>
        <p:nvSpPr>
          <p:cNvPr id="206" name="Google Shape;206;p28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However, home schooling has very specific requirements that a parent agrees to.</a:t>
            </a:r>
            <a:endParaRPr dirty="0"/>
          </a:p>
          <a:p>
            <a:pPr marL="914400" marR="0" lvl="1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-US" sz="2400" dirty="0"/>
              <a:t>Enrolling a student in AE is </a:t>
            </a:r>
            <a:r>
              <a:rPr lang="en-US" sz="2400" i="1" dirty="0"/>
              <a:t>not</a:t>
            </a:r>
            <a:r>
              <a:rPr lang="en-US" sz="2400" dirty="0"/>
              <a:t> a part of home school.</a:t>
            </a:r>
            <a:endParaRPr sz="2400" dirty="0"/>
          </a:p>
          <a:p>
            <a:pPr marL="914400" marR="0" lvl="1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○"/>
            </a:pPr>
            <a:r>
              <a:rPr lang="en-US" sz="2400" dirty="0"/>
              <a:t>Parents should not be encouraged to withdraw their child to home school, just to then turn around and enroll them in AE</a:t>
            </a:r>
            <a:r>
              <a:rPr lang="en-US" sz="2400" dirty="0" smtClean="0"/>
              <a:t>.</a:t>
            </a: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9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Accountability for Student Progress</a:t>
            </a:r>
            <a:endParaRPr sz="3600"/>
          </a:p>
        </p:txBody>
      </p:sp>
      <p:sp>
        <p:nvSpPr>
          <p:cNvPr id="212" name="Google Shape;212;p29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AE only satisfies compulsory attendance if the student is “enrolled and making satisfactory progress” in an AE program.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AE “must provide a report to the local board of education at least three (3) times each year relative to the child’s progress.”  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The AE program must contact the local school system where the student resides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Inform of the student’s enrollment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Establish the process for progress reporting</a:t>
            </a:r>
            <a:endParaRPr dirty="0"/>
          </a:p>
          <a:p>
            <a:pPr marL="457200" lvl="0" indent="-342900" algn="l" rtl="0">
              <a:spcBef>
                <a:spcPts val="3000"/>
              </a:spcBef>
              <a:spcAft>
                <a:spcPts val="0"/>
              </a:spcAft>
              <a:buSzPts val="1800"/>
              <a:buChar char="●"/>
            </a:pPr>
            <a:r>
              <a:rPr lang="en-US" sz="1800" i="1" dirty="0"/>
              <a:t>See </a:t>
            </a:r>
            <a:r>
              <a:rPr lang="en-US" sz="1800" i="1" u="sng" dirty="0">
                <a:solidFill>
                  <a:srgbClr val="FFFFFF"/>
                </a:solidFill>
              </a:rPr>
              <a:t>Tenn. Code Ann. § 49-6-3001(c)(2)(b</a:t>
            </a:r>
            <a:r>
              <a:rPr lang="en-US" sz="1800" i="1" u="sng" dirty="0" smtClean="0">
                <a:solidFill>
                  <a:srgbClr val="FFFFFF"/>
                </a:solidFill>
              </a:rPr>
              <a:t>)</a:t>
            </a: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0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Accountability (continued)</a:t>
            </a:r>
            <a:endParaRPr sz="3600"/>
          </a:p>
        </p:txBody>
      </p:sp>
      <p:sp>
        <p:nvSpPr>
          <p:cNvPr id="218" name="Google Shape;218;p30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The school system is ultimately responsible for ensuring this process is in place and adhered to.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“The sole responsibility and authority for the enforcement of the compulsory attendance laws is placed in the local board of education and its designated employees and officers.”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If the local board of education determines the student is not making satisfactory progress, then the student shall be subject to the regular school attendance requirements.</a:t>
            </a:r>
            <a:endParaRPr dirty="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 sz="1800" i="1" dirty="0"/>
              <a:t>See </a:t>
            </a:r>
            <a:r>
              <a:rPr lang="en-US" sz="1800" i="1" u="sng" dirty="0">
                <a:solidFill>
                  <a:srgbClr val="FFFFFF"/>
                </a:solidFill>
              </a:rPr>
              <a:t>Tenn. Code Ann. § 49-6-3006(a)</a:t>
            </a:r>
            <a:endParaRPr sz="1800" i="1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 sz="1800" i="1" dirty="0"/>
              <a:t>See </a:t>
            </a:r>
            <a:r>
              <a:rPr lang="en-US" sz="1800" i="1" u="sng" dirty="0">
                <a:solidFill>
                  <a:srgbClr val="FFFFFF"/>
                </a:solidFill>
              </a:rPr>
              <a:t>Tenn. Code Ann. § 49-6-3001(c)(2)(b)</a:t>
            </a:r>
            <a:endParaRPr dirty="0">
              <a:solidFill>
                <a:srgbClr val="FFFFFF"/>
              </a:solidFill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1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Accountability (continued)</a:t>
            </a:r>
            <a:endParaRPr sz="3600"/>
          </a:p>
        </p:txBody>
      </p:sp>
      <p:sp>
        <p:nvSpPr>
          <p:cNvPr id="224" name="Google Shape;224;p31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Local school systems are still accountable for the attendance and academic progress of home-schooled students and AE students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In sum, there needs to be strong lines of communication among: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The parent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The AE program staff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The school system staff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The student’s best interest is the priority</a:t>
            </a:r>
            <a:endParaRPr dirty="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2"/>
          <p:cNvSpPr txBox="1">
            <a:spLocks noGrp="1"/>
          </p:cNvSpPr>
          <p:nvPr>
            <p:ph type="title"/>
          </p:nvPr>
        </p:nvSpPr>
        <p:spPr>
          <a:xfrm>
            <a:off x="0" y="2576900"/>
            <a:ext cx="9058500" cy="825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HiSET</a:t>
            </a:r>
            <a:r>
              <a:rPr lang="en-US" baseline="30000"/>
              <a:t>®</a:t>
            </a:r>
            <a:r>
              <a:rPr lang="en-US"/>
              <a:t> Exam Oversight 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3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High School Equivalency Diploma</a:t>
            </a:r>
            <a:endParaRPr sz="3600"/>
          </a:p>
        </p:txBody>
      </p:sp>
      <p:sp>
        <p:nvSpPr>
          <p:cNvPr id="236" name="Google Shape;236;p33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TN high school equivalency diploma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Credential issued by TN Dept. of Labor &amp; Workforce Development, Adult Education Division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Attained by passing the </a:t>
            </a:r>
            <a:r>
              <a:rPr lang="en-US" dirty="0" err="1"/>
              <a:t>HiSET</a:t>
            </a:r>
            <a:r>
              <a:rPr lang="en-US" sz="2400" baseline="30000" dirty="0"/>
              <a:t>®</a:t>
            </a:r>
            <a:r>
              <a:rPr lang="en-US" dirty="0"/>
              <a:t> exam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sz="2000" dirty="0"/>
              <a:t>Adult Education Division is administrative liaison between ETS (</a:t>
            </a:r>
            <a:r>
              <a:rPr lang="en-US" sz="2000" dirty="0" err="1"/>
              <a:t>HiSET</a:t>
            </a:r>
            <a:r>
              <a:rPr lang="en-US" sz="2000" dirty="0"/>
              <a:t>) and Tennessee public</a:t>
            </a:r>
            <a:endParaRPr sz="2000"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Equivalency diploma does </a:t>
            </a:r>
            <a:r>
              <a:rPr lang="en-US" i="1" dirty="0"/>
              <a:t>not</a:t>
            </a:r>
            <a:r>
              <a:rPr lang="en-US" dirty="0"/>
              <a:t> count as a regular diploma for graduation rates</a:t>
            </a:r>
            <a:endParaRPr dirty="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 sz="1800" i="1" dirty="0">
                <a:solidFill>
                  <a:srgbClr val="FFFFFF"/>
                </a:solidFill>
              </a:rPr>
              <a:t>See </a:t>
            </a:r>
            <a:r>
              <a:rPr lang="en-US" sz="1800" i="1" u="sng" dirty="0">
                <a:solidFill>
                  <a:srgbClr val="FFFFFF"/>
                </a:solidFill>
              </a:rPr>
              <a:t>20 U.S. Code § 7801(43)(B</a:t>
            </a:r>
            <a:r>
              <a:rPr lang="en-US" sz="1800" i="1" u="sng" dirty="0" smtClean="0">
                <a:solidFill>
                  <a:srgbClr val="FFFFFF"/>
                </a:solidFill>
              </a:rPr>
              <a:t>)</a:t>
            </a:r>
            <a:endParaRPr sz="1800" i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4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HiSET</a:t>
            </a:r>
            <a:r>
              <a:rPr lang="en-US" sz="3600" b="0" baseline="30000">
                <a:latin typeface="Open Sans"/>
                <a:ea typeface="Open Sans"/>
                <a:cs typeface="Open Sans"/>
                <a:sym typeface="Open Sans"/>
              </a:rPr>
              <a:t>®</a:t>
            </a:r>
            <a:r>
              <a:rPr lang="en-US" sz="3600"/>
              <a:t> Exam</a:t>
            </a:r>
            <a:endParaRPr sz="3600"/>
          </a:p>
        </p:txBody>
      </p:sp>
      <p:sp>
        <p:nvSpPr>
          <p:cNvPr id="242" name="Google Shape;242;p34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Char char="●"/>
            </a:pPr>
            <a:r>
              <a:rPr lang="en-US" dirty="0"/>
              <a:t>Does </a:t>
            </a:r>
            <a:r>
              <a:rPr lang="en-US" i="1" dirty="0"/>
              <a:t>not</a:t>
            </a:r>
            <a:r>
              <a:rPr lang="en-US" dirty="0"/>
              <a:t> require enrollment in AE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Char char="●"/>
            </a:pPr>
            <a:r>
              <a:rPr lang="en-US" dirty="0"/>
              <a:t>17 - minimum age for taking the exam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Char char="●"/>
            </a:pPr>
            <a:r>
              <a:rPr lang="en-US" dirty="0"/>
              <a:t>17-year-old </a:t>
            </a:r>
            <a:r>
              <a:rPr lang="en-US" i="1" dirty="0"/>
              <a:t>must</a:t>
            </a:r>
            <a:r>
              <a:rPr lang="en-US" dirty="0"/>
              <a:t> have written recommendation from local school superintendent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i="1" dirty="0"/>
              <a:t>Regardless</a:t>
            </a:r>
            <a:r>
              <a:rPr lang="en-US" dirty="0"/>
              <a:t> of where student is enrolled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Char char="●"/>
            </a:pPr>
            <a:r>
              <a:rPr lang="en-US" dirty="0"/>
              <a:t>Superintendents may choose to deny recommendation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Encourages minors to stay in school</a:t>
            </a:r>
            <a:endParaRPr dirty="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1800"/>
              <a:buChar char="●"/>
            </a:pPr>
            <a:r>
              <a:rPr lang="en-US" sz="1800" i="1" dirty="0">
                <a:solidFill>
                  <a:srgbClr val="FFFFFF"/>
                </a:solidFill>
              </a:rPr>
              <a:t>See </a:t>
            </a:r>
            <a:r>
              <a:rPr lang="en-US" sz="1800" i="1" u="sng" dirty="0">
                <a:solidFill>
                  <a:srgbClr val="FFFFFF"/>
                </a:solidFill>
              </a:rPr>
              <a:t>Tenn. Comp. R. &amp; </a:t>
            </a:r>
            <a:r>
              <a:rPr lang="en-US" sz="1800" i="1" u="sng" dirty="0" err="1">
                <a:solidFill>
                  <a:srgbClr val="FFFFFF"/>
                </a:solidFill>
              </a:rPr>
              <a:t>Regs</a:t>
            </a:r>
            <a:r>
              <a:rPr lang="en-US" sz="1800" i="1" u="sng" dirty="0">
                <a:solidFill>
                  <a:srgbClr val="FFFFFF"/>
                </a:solidFill>
              </a:rPr>
              <a:t>. 0520-01-03-.06(5)(c)</a:t>
            </a:r>
            <a:endParaRPr sz="1800" i="1" dirty="0">
              <a:solidFill>
                <a:srgbClr val="FFFFFF"/>
              </a:solidFill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5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HiSET</a:t>
            </a:r>
            <a:r>
              <a:rPr lang="en-US" sz="3600" b="0" baseline="30000">
                <a:latin typeface="Open Sans"/>
                <a:ea typeface="Open Sans"/>
                <a:cs typeface="Open Sans"/>
                <a:sym typeface="Open Sans"/>
              </a:rPr>
              <a:t>®</a:t>
            </a:r>
            <a:r>
              <a:rPr lang="en-US" sz="3600"/>
              <a:t> Exam (continued)</a:t>
            </a:r>
            <a:endParaRPr sz="3600"/>
          </a:p>
        </p:txBody>
      </p:sp>
      <p:sp>
        <p:nvSpPr>
          <p:cNvPr id="248" name="Google Shape;248;p35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F00"/>
              </a:buClr>
              <a:buSzPts val="2400"/>
              <a:buFont typeface="Arial"/>
              <a:buChar char="●"/>
            </a:pPr>
            <a:r>
              <a:rPr lang="en-US" dirty="0"/>
              <a:t>Good option for students who will not graduate on time</a:t>
            </a:r>
            <a:endParaRPr dirty="0"/>
          </a:p>
          <a:p>
            <a: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Does </a:t>
            </a:r>
            <a:r>
              <a:rPr lang="en-US" i="1" dirty="0"/>
              <a:t>not</a:t>
            </a:r>
            <a:r>
              <a:rPr lang="en-US" dirty="0"/>
              <a:t> require the student to drop out</a:t>
            </a:r>
            <a:endParaRPr dirty="0"/>
          </a:p>
          <a:p>
            <a: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Good option for home-schooled students</a:t>
            </a:r>
            <a:endParaRPr dirty="0"/>
          </a:p>
          <a:p>
            <a: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Does </a:t>
            </a:r>
            <a:r>
              <a:rPr lang="en-US" i="1" dirty="0"/>
              <a:t>not</a:t>
            </a:r>
            <a:r>
              <a:rPr lang="en-US" dirty="0"/>
              <a:t> require withdrawal from home school</a:t>
            </a:r>
            <a:endParaRPr dirty="0"/>
          </a:p>
          <a:p>
            <a: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Regular diplomas are not issued</a:t>
            </a:r>
            <a:endParaRPr dirty="0"/>
          </a:p>
          <a:p>
            <a: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Good option for students who move in</a:t>
            </a:r>
            <a:endParaRPr dirty="0"/>
          </a:p>
          <a:p>
            <a:pPr marL="914400" marR="0" lvl="1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Does </a:t>
            </a:r>
            <a:r>
              <a:rPr lang="en-US" i="1" dirty="0"/>
              <a:t>not</a:t>
            </a:r>
            <a:r>
              <a:rPr lang="en-US" dirty="0"/>
              <a:t> require the student to enroll in the school system</a:t>
            </a:r>
            <a:endParaRPr dirty="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8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Adult Education (AE) Background</a:t>
            </a:r>
            <a:endParaRPr sz="3600"/>
          </a:p>
        </p:txBody>
      </p:sp>
      <p:sp>
        <p:nvSpPr>
          <p:cNvPr id="146" name="Google Shape;146;p18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Federal program 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Workforce Innovation and Opportunity Act (WIOA)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State is pass-through entity (Dept. Labor &amp; Workforce Dev.)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14 grant-holders, local providers of AE services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4 school systems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5 TBR agencies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5 non-profits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All providers are bound to federal and state laws, rules, and </a:t>
            </a:r>
            <a:r>
              <a:rPr lang="en-US" dirty="0" smtClean="0"/>
              <a:t>regulations</a:t>
            </a: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254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43075" y="167050"/>
            <a:ext cx="5657850" cy="5800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7"/>
          <p:cNvSpPr txBox="1">
            <a:spLocks noGrp="1"/>
          </p:cNvSpPr>
          <p:nvPr>
            <p:ph type="title"/>
          </p:nvPr>
        </p:nvSpPr>
        <p:spPr>
          <a:xfrm>
            <a:off x="0" y="2576900"/>
            <a:ext cx="9058500" cy="825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Adult Education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Services for Minors Policy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" name="Google Shape;266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8538" y="294178"/>
            <a:ext cx="4946918" cy="55497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9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Policy</a:t>
            </a:r>
            <a:endParaRPr sz="3600"/>
          </a:p>
        </p:txBody>
      </p:sp>
      <p:pic>
        <p:nvPicPr>
          <p:cNvPr id="272" name="Google Shape;272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4475" y="1175125"/>
            <a:ext cx="7935051" cy="4772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40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Policy (continued)</a:t>
            </a:r>
            <a:endParaRPr sz="3600"/>
          </a:p>
        </p:txBody>
      </p:sp>
      <p:sp>
        <p:nvSpPr>
          <p:cNvPr id="279" name="Google Shape;279;p40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480"/>
              </a:spcBef>
              <a:spcAft>
                <a:spcPts val="0"/>
              </a:spcAft>
              <a:buSzPts val="2400"/>
              <a:buChar char="●"/>
            </a:pPr>
            <a:r>
              <a:rPr lang="en-US" dirty="0">
                <a:solidFill>
                  <a:schemeClr val="bg1"/>
                </a:solidFill>
              </a:rPr>
              <a:t>Link: </a:t>
            </a:r>
            <a:r>
              <a:rPr lang="en-US" i="1" u="sng" dirty="0">
                <a:solidFill>
                  <a:schemeClr val="bg1"/>
                </a:solidFill>
              </a:rPr>
              <a:t>Services for Minors Policy</a:t>
            </a:r>
            <a:endParaRPr dirty="0">
              <a:solidFill>
                <a:schemeClr val="bg1"/>
              </a:solidFill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-US" dirty="0">
                <a:solidFill>
                  <a:schemeClr val="bg1"/>
                </a:solidFill>
              </a:rPr>
              <a:t>URL: </a:t>
            </a:r>
            <a:r>
              <a:rPr lang="en-US" i="1" u="sng" dirty="0">
                <a:solidFill>
                  <a:schemeClr val="bg1"/>
                </a:solidFill>
              </a:rPr>
              <a:t>sites.google.com/view/</a:t>
            </a:r>
            <a:r>
              <a:rPr lang="en-US" i="1" u="sng" dirty="0" err="1">
                <a:solidFill>
                  <a:schemeClr val="bg1"/>
                </a:solidFill>
              </a:rPr>
              <a:t>aestaff</a:t>
            </a:r>
            <a:endParaRPr i="1" dirty="0">
              <a:solidFill>
                <a:schemeClr val="bg1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None/>
            </a:pPr>
            <a:endParaRPr i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1"/>
          <p:cNvSpPr txBox="1">
            <a:spLocks noGrp="1"/>
          </p:cNvSpPr>
          <p:nvPr>
            <p:ph type="title"/>
          </p:nvPr>
        </p:nvSpPr>
        <p:spPr>
          <a:xfrm>
            <a:off x="0" y="2576900"/>
            <a:ext cx="9058500" cy="825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Questions?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Contact Me!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uFill>
                  <a:noFill/>
                </a:uFill>
              </a:rPr>
              <a:t>Jay.Baker@tn.gov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(615) 532-5057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2"/>
          <p:cNvSpPr txBox="1">
            <a:spLocks noGrp="1"/>
          </p:cNvSpPr>
          <p:nvPr>
            <p:ph type="title"/>
          </p:nvPr>
        </p:nvSpPr>
        <p:spPr>
          <a:xfrm>
            <a:off x="0" y="2576900"/>
            <a:ext cx="9058500" cy="825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Thank You!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uFill>
                  <a:noFill/>
                </a:uFill>
              </a:rPr>
              <a:t>Jay.Baker@tn.gov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(615) 532-5057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FFFFFF"/>
                </a:solidFill>
              </a:rPr>
              <a:t>Find Presentation at: tinyurl.com/</a:t>
            </a:r>
            <a:r>
              <a:rPr lang="en-US" dirty="0" err="1">
                <a:solidFill>
                  <a:srgbClr val="FFFFFF"/>
                </a:solidFill>
              </a:rPr>
              <a:t>aeminors</a:t>
            </a: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9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AE Background (continued)</a:t>
            </a:r>
            <a:endParaRPr sz="3600"/>
          </a:p>
        </p:txBody>
      </p:sp>
      <p:sp>
        <p:nvSpPr>
          <p:cNvPr id="152" name="Google Shape;152;p19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Two primary services:</a:t>
            </a:r>
            <a:endParaRPr dirty="0"/>
          </a:p>
          <a:p>
            <a:pPr marL="97155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AutoNum type="arabicPeriod"/>
            </a:pPr>
            <a:r>
              <a:rPr lang="en-US" dirty="0"/>
              <a:t>Enrollment in local AE program - academic instruction and advisement</a:t>
            </a:r>
            <a:endParaRPr dirty="0"/>
          </a:p>
          <a:p>
            <a:pPr marL="97155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AutoNum type="arabicPeriod"/>
            </a:pPr>
            <a:r>
              <a:rPr lang="en-US" dirty="0" err="1"/>
              <a:t>HiSET</a:t>
            </a:r>
            <a:r>
              <a:rPr lang="en-US" baseline="30000" dirty="0"/>
              <a:t>®</a:t>
            </a:r>
            <a:r>
              <a:rPr lang="en-US" dirty="0"/>
              <a:t> exam oversight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These services are </a:t>
            </a:r>
            <a:r>
              <a:rPr lang="en-US" i="1" dirty="0"/>
              <a:t>independent</a:t>
            </a:r>
            <a:r>
              <a:rPr lang="en-US" dirty="0"/>
              <a:t>, but related</a:t>
            </a:r>
            <a:endParaRPr dirty="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>
            <a:spLocks noGrp="1"/>
          </p:cNvSpPr>
          <p:nvPr>
            <p:ph type="title"/>
          </p:nvPr>
        </p:nvSpPr>
        <p:spPr>
          <a:xfrm>
            <a:off x="0" y="2576900"/>
            <a:ext cx="9058500" cy="8256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Enrollment in Local AE Program for Instruction &amp; Advisement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1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To Be Clear . . . </a:t>
            </a:r>
            <a:endParaRPr sz="3600"/>
          </a:p>
        </p:txBody>
      </p:sp>
      <p:sp>
        <p:nvSpPr>
          <p:cNvPr id="164" name="Google Shape;164;p21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We want kids to stay in school!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Local AE providers encourage them to stay in school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However, AE is a good alternative when necessary</a:t>
            </a:r>
            <a:endParaRPr dirty="0"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2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TN School Attendance Law</a:t>
            </a:r>
            <a:endParaRPr sz="3600"/>
          </a:p>
        </p:txBody>
      </p:sp>
      <p:sp>
        <p:nvSpPr>
          <p:cNvPr id="170" name="Google Shape;170;p22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Children ages six (6) through seventeen (17), inclusive, who reside within the State must attend public or nonpublic school, unless the individual:</a:t>
            </a:r>
            <a:endParaRPr dirty="0"/>
          </a:p>
          <a:p>
            <a:pPr marL="914400" lvl="1" indent="-381000" algn="l" rtl="0">
              <a:spcBef>
                <a:spcPts val="1000"/>
              </a:spcBef>
              <a:spcAft>
                <a:spcPts val="0"/>
              </a:spcAft>
              <a:buSzPts val="2400"/>
              <a:buAutoNum type="alphaLcPeriod"/>
            </a:pPr>
            <a:r>
              <a:rPr lang="en-US" sz="2400" dirty="0"/>
              <a:t>Already has a secondary school diploma or equivalent;</a:t>
            </a:r>
            <a:endParaRPr sz="2400" dirty="0"/>
          </a:p>
          <a:p>
            <a:pPr marL="914400" lvl="1" indent="-381000" algn="l" rtl="0">
              <a:spcBef>
                <a:spcPts val="1000"/>
              </a:spcBef>
              <a:spcAft>
                <a:spcPts val="0"/>
              </a:spcAft>
              <a:buSzPts val="2400"/>
              <a:buAutoNum type="alphaLcPeriod"/>
            </a:pPr>
            <a:r>
              <a:rPr lang="en-US" sz="2400" dirty="0"/>
              <a:t>Is enrolled and making satisfactory progress in a State-approved adult education program leading to the attainment of a high school equivalency diploma; or</a:t>
            </a:r>
            <a:endParaRPr sz="2400" dirty="0"/>
          </a:p>
          <a:p>
            <a:pPr marL="914400" lvl="1" indent="-381000" algn="l" rtl="0">
              <a:spcBef>
                <a:spcPts val="1000"/>
              </a:spcBef>
              <a:spcAft>
                <a:spcPts val="0"/>
              </a:spcAft>
              <a:buSzPts val="2400"/>
              <a:buAutoNum type="alphaLcPeriod"/>
            </a:pPr>
            <a:r>
              <a:rPr lang="en-US" sz="2400" dirty="0"/>
              <a:t>Is seventeen (17) years old and enrolled in a home school. </a:t>
            </a:r>
            <a:endParaRPr sz="24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 sz="1800" i="1" dirty="0"/>
              <a:t>See </a:t>
            </a:r>
            <a:r>
              <a:rPr lang="en-US" sz="1800" i="1" u="sng" dirty="0">
                <a:solidFill>
                  <a:srgbClr val="FFFFFF"/>
                </a:solidFill>
              </a:rPr>
              <a:t>Tenn. Code Ann. § 49-6-3001(c)(1-2</a:t>
            </a:r>
            <a:r>
              <a:rPr lang="en-US" sz="1800" i="1" dirty="0">
                <a:solidFill>
                  <a:srgbClr val="FFFFFF"/>
                </a:solidFill>
              </a:rPr>
              <a:t>)</a:t>
            </a:r>
            <a:endParaRPr sz="1800" i="1" dirty="0">
              <a:solidFill>
                <a:srgbClr val="FFFFFF"/>
              </a:solidFill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3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Adult Education Student Eligibility</a:t>
            </a:r>
            <a:endParaRPr sz="3600"/>
          </a:p>
        </p:txBody>
      </p:sp>
      <p:sp>
        <p:nvSpPr>
          <p:cNvPr id="176" name="Google Shape;176;p23"/>
          <p:cNvSpPr txBox="1">
            <a:spLocks noGrp="1"/>
          </p:cNvSpPr>
          <p:nvPr>
            <p:ph type="body" idx="1"/>
          </p:nvPr>
        </p:nvSpPr>
        <p:spPr>
          <a:xfrm>
            <a:off x="228600" y="1193800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WIOA - Federal requirements:</a:t>
            </a:r>
            <a:endParaRPr dirty="0"/>
          </a:p>
          <a:p>
            <a:pPr marL="914400" lvl="1" indent="-381000" algn="l" rtl="0">
              <a:spcBef>
                <a:spcPts val="1000"/>
              </a:spcBef>
              <a:spcAft>
                <a:spcPts val="0"/>
              </a:spcAft>
              <a:buSzPts val="2400"/>
              <a:buAutoNum type="alphaLcPeriod"/>
            </a:pPr>
            <a:r>
              <a:rPr lang="en-US" sz="2400" dirty="0"/>
              <a:t>Student must be at least sixteen (16) years of age, and</a:t>
            </a:r>
            <a:endParaRPr sz="2400" dirty="0"/>
          </a:p>
          <a:p>
            <a:pPr marL="914400" lvl="1" indent="-381000" algn="l" rtl="0">
              <a:spcBef>
                <a:spcPts val="1000"/>
              </a:spcBef>
              <a:spcAft>
                <a:spcPts val="0"/>
              </a:spcAft>
              <a:buSzPts val="2400"/>
              <a:buAutoNum type="alphaLcPeriod"/>
            </a:pPr>
            <a:r>
              <a:rPr lang="en-US" sz="2400" dirty="0"/>
              <a:t>Must not be enrolled or required to be enrolled in secondary school under State law.</a:t>
            </a:r>
            <a:endParaRPr sz="2400" dirty="0"/>
          </a:p>
          <a:p>
            <a:pPr marL="1371600" lvl="2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Home school is considered secondary school, as is any public, private, or church-related school.</a:t>
            </a:r>
            <a:endParaRPr sz="2400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US" sz="1800" i="1" dirty="0"/>
              <a:t>See </a:t>
            </a:r>
            <a:r>
              <a:rPr lang="en-US" sz="1800" i="1" u="sng" dirty="0">
                <a:solidFill>
                  <a:srgbClr val="FFFFFF"/>
                </a:solidFill>
              </a:rPr>
              <a:t>WIOA Title II § 203(4)(A-B)</a:t>
            </a:r>
            <a:endParaRPr sz="1800" i="1"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4"/>
          <p:cNvSpPr txBox="1">
            <a:spLocks noGrp="1"/>
          </p:cNvSpPr>
          <p:nvPr>
            <p:ph type="title"/>
          </p:nvPr>
        </p:nvSpPr>
        <p:spPr>
          <a:xfrm>
            <a:off x="152400" y="177803"/>
            <a:ext cx="8839200" cy="8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3600"/>
              <a:t>AE Enrollment Process</a:t>
            </a:r>
            <a:endParaRPr sz="3600"/>
          </a:p>
        </p:txBody>
      </p:sp>
      <p:sp>
        <p:nvSpPr>
          <p:cNvPr id="182" name="Google Shape;182;p24"/>
          <p:cNvSpPr txBox="1">
            <a:spLocks noGrp="1"/>
          </p:cNvSpPr>
          <p:nvPr>
            <p:ph type="body" idx="1"/>
          </p:nvPr>
        </p:nvSpPr>
        <p:spPr>
          <a:xfrm>
            <a:off x="228600" y="1193804"/>
            <a:ext cx="8763000" cy="49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AE programs must verify that a minor student is not enrolled in secondary school.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A minor’s school enrollment is determined by her/his parent or legal guardian.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A parent or guardian has the right to withdraw a minor student from school and enroll her/him in AE.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AE enrollment satisfies compulsory attendance requirement.</a:t>
            </a:r>
            <a:endParaRPr dirty="0"/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 dirty="0"/>
              <a:t>The parent or guardian must complete and sign an official approval form before enrolling their student.</a:t>
            </a:r>
            <a:endParaRPr dirty="0"/>
          </a:p>
          <a:p>
            <a:pPr marL="914400" lvl="1" indent="-355600" algn="l" rtl="0">
              <a:spcBef>
                <a:spcPts val="1000"/>
              </a:spcBef>
              <a:spcAft>
                <a:spcPts val="0"/>
              </a:spcAft>
              <a:buSzPts val="2000"/>
              <a:buChar char="○"/>
            </a:pPr>
            <a:r>
              <a:rPr lang="en-US" dirty="0"/>
              <a:t>This includes affirming that the student has been withdrawn from secondary school, including home school</a:t>
            </a:r>
            <a:r>
              <a:rPr lang="en-US" dirty="0" smtClean="0"/>
              <a:t>.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38338" y="243250"/>
            <a:ext cx="5267325" cy="563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B">
  <a:themeElements>
    <a:clrScheme name="Brand Colors">
      <a:dk1>
        <a:srgbClr val="000000"/>
      </a:dk1>
      <a:lt1>
        <a:srgbClr val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JB Custom">
  <a:themeElements>
    <a:clrScheme name="Custom 2">
      <a:dk1>
        <a:srgbClr val="000000"/>
      </a:dk1>
      <a:lt1>
        <a:srgbClr val="FFFFFF"/>
      </a:lt1>
      <a:dk2>
        <a:srgbClr val="1B365D"/>
      </a:dk2>
      <a:lt2>
        <a:srgbClr val="BFBFBF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1122</Words>
  <Application>Microsoft Macintosh PowerPoint</Application>
  <PresentationFormat>On-screen Show (4:3)</PresentationFormat>
  <Paragraphs>138</Paragraphs>
  <Slides>26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Open Sans</vt:lpstr>
      <vt:lpstr>Calibri</vt:lpstr>
      <vt:lpstr>PowerPoint B</vt:lpstr>
      <vt:lpstr>JB Custom</vt:lpstr>
      <vt:lpstr>Adult Education  Services for Minors </vt:lpstr>
      <vt:lpstr>Adult Education (AE) Background</vt:lpstr>
      <vt:lpstr>AE Background (continued)</vt:lpstr>
      <vt:lpstr>Enrollment in Local AE Program for Instruction &amp; Advisement</vt:lpstr>
      <vt:lpstr>To Be Clear . . . </vt:lpstr>
      <vt:lpstr>TN School Attendance Law</vt:lpstr>
      <vt:lpstr>Adult Education Student Eligibility</vt:lpstr>
      <vt:lpstr>AE Enrollment Process</vt:lpstr>
      <vt:lpstr>PowerPoint Presentation</vt:lpstr>
      <vt:lpstr>AE Enrollment Process (continued)</vt:lpstr>
      <vt:lpstr>Withdrawal &amp; Home School</vt:lpstr>
      <vt:lpstr>Withdrawal &amp; Home School (continued)</vt:lpstr>
      <vt:lpstr>Accountability for Student Progress</vt:lpstr>
      <vt:lpstr>Accountability (continued)</vt:lpstr>
      <vt:lpstr>Accountability (continued)</vt:lpstr>
      <vt:lpstr>HiSET® Exam Oversight </vt:lpstr>
      <vt:lpstr>High School Equivalency Diploma</vt:lpstr>
      <vt:lpstr>HiSET® Exam</vt:lpstr>
      <vt:lpstr>HiSET® Exam (continued)</vt:lpstr>
      <vt:lpstr>PowerPoint Presentation</vt:lpstr>
      <vt:lpstr>Adult Education  Services for Minors Policy</vt:lpstr>
      <vt:lpstr>PowerPoint Presentation</vt:lpstr>
      <vt:lpstr>Policy</vt:lpstr>
      <vt:lpstr>Policy (continued)</vt:lpstr>
      <vt:lpstr>  Questions? Contact Me!  Jay.Baker@tn.gov (615) 532-5057  </vt:lpstr>
      <vt:lpstr>Thank You!  Jay.Baker@tn.gov (615) 532-5057  Find Presentation at: tinyurl.com/aeminors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Adult Education  Services for Minors</dc:title>
  <dc:creator>Jay Baker</dc:creator>
  <cp:lastModifiedBy>Steve Nunley</cp:lastModifiedBy>
  <cp:revision>2</cp:revision>
  <dcterms:modified xsi:type="dcterms:W3CDTF">2019-09-27T14:51:16Z</dcterms:modified>
</cp:coreProperties>
</file>