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41"/>
  </p:notesMasterIdLst>
  <p:sldIdLst>
    <p:sldId id="256" r:id="rId2"/>
    <p:sldId id="311" r:id="rId3"/>
    <p:sldId id="312" r:id="rId4"/>
    <p:sldId id="319" r:id="rId5"/>
    <p:sldId id="320" r:id="rId6"/>
    <p:sldId id="314" r:id="rId7"/>
    <p:sldId id="306" r:id="rId8"/>
    <p:sldId id="315" r:id="rId9"/>
    <p:sldId id="316" r:id="rId10"/>
    <p:sldId id="317" r:id="rId11"/>
    <p:sldId id="318" r:id="rId12"/>
    <p:sldId id="292" r:id="rId13"/>
    <p:sldId id="307" r:id="rId14"/>
    <p:sldId id="304" r:id="rId15"/>
    <p:sldId id="283" r:id="rId16"/>
    <p:sldId id="285" r:id="rId17"/>
    <p:sldId id="284" r:id="rId18"/>
    <p:sldId id="308" r:id="rId19"/>
    <p:sldId id="322" r:id="rId20"/>
    <p:sldId id="288" r:id="rId21"/>
    <p:sldId id="321" r:id="rId22"/>
    <p:sldId id="286" r:id="rId23"/>
    <p:sldId id="310" r:id="rId24"/>
    <p:sldId id="295" r:id="rId25"/>
    <p:sldId id="296" r:id="rId26"/>
    <p:sldId id="291" r:id="rId27"/>
    <p:sldId id="287" r:id="rId28"/>
    <p:sldId id="298" r:id="rId29"/>
    <p:sldId id="303" r:id="rId30"/>
    <p:sldId id="301" r:id="rId31"/>
    <p:sldId id="300" r:id="rId32"/>
    <p:sldId id="299" r:id="rId33"/>
    <p:sldId id="324" r:id="rId34"/>
    <p:sldId id="297" r:id="rId35"/>
    <p:sldId id="289" r:id="rId36"/>
    <p:sldId id="305" r:id="rId37"/>
    <p:sldId id="323" r:id="rId38"/>
    <p:sldId id="294" r:id="rId39"/>
    <p:sldId id="293"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69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6E60F2-B9BE-1C43-8EFB-D2D9AE08F83A}" type="doc">
      <dgm:prSet loTypeId="urn:microsoft.com/office/officeart/2005/8/layout/hProcess9" loCatId="" qsTypeId="urn:microsoft.com/office/officeart/2005/8/quickstyle/simple4" qsCatId="simple" csTypeId="urn:microsoft.com/office/officeart/2005/8/colors/accent1_2" csCatId="accent1" phldr="1"/>
      <dgm:spPr/>
    </dgm:pt>
    <dgm:pt modelId="{85BB128E-8C33-DE4F-AE05-EA0FD6FD9513}">
      <dgm:prSet phldrT="[Text]"/>
      <dgm:spPr/>
      <dgm:t>
        <a:bodyPr/>
        <a:lstStyle/>
        <a:p>
          <a:r>
            <a:rPr lang="en-US" b="1" dirty="0" smtClean="0">
              <a:solidFill>
                <a:srgbClr val="FF0000"/>
              </a:solidFill>
            </a:rPr>
            <a:t>Nature</a:t>
          </a:r>
          <a:endParaRPr lang="en-US" b="1" dirty="0">
            <a:solidFill>
              <a:srgbClr val="FF0000"/>
            </a:solidFill>
          </a:endParaRPr>
        </a:p>
      </dgm:t>
    </dgm:pt>
    <dgm:pt modelId="{AB64AF17-7376-5B4D-A875-D19E124523D9}" type="parTrans" cxnId="{DEB73C57-00C8-4747-AF9F-2E9607D5289B}">
      <dgm:prSet/>
      <dgm:spPr/>
      <dgm:t>
        <a:bodyPr/>
        <a:lstStyle/>
        <a:p>
          <a:endParaRPr lang="en-US"/>
        </a:p>
      </dgm:t>
    </dgm:pt>
    <dgm:pt modelId="{AD87B6D0-0794-9344-B1F5-E433D6CE6116}" type="sibTrans" cxnId="{DEB73C57-00C8-4747-AF9F-2E9607D5289B}">
      <dgm:prSet/>
      <dgm:spPr/>
      <dgm:t>
        <a:bodyPr/>
        <a:lstStyle/>
        <a:p>
          <a:endParaRPr lang="en-US"/>
        </a:p>
      </dgm:t>
    </dgm:pt>
    <dgm:pt modelId="{DF297F11-B9D6-0142-8185-C8DF7B7A7B58}">
      <dgm:prSet phldrT="[Text]"/>
      <dgm:spPr/>
      <dgm:t>
        <a:bodyPr/>
        <a:lstStyle/>
        <a:p>
          <a:r>
            <a:rPr lang="en-US" dirty="0" smtClean="0"/>
            <a:t>History</a:t>
          </a:r>
          <a:endParaRPr lang="en-US" dirty="0"/>
        </a:p>
      </dgm:t>
    </dgm:pt>
    <dgm:pt modelId="{E787B63A-0E60-5F40-B1A5-4376A57CE877}" type="parTrans" cxnId="{7A2DEF26-7F61-3E40-BAE5-8F7E86569E21}">
      <dgm:prSet/>
      <dgm:spPr/>
      <dgm:t>
        <a:bodyPr/>
        <a:lstStyle/>
        <a:p>
          <a:endParaRPr lang="en-US"/>
        </a:p>
      </dgm:t>
    </dgm:pt>
    <dgm:pt modelId="{CEB6D609-D843-1D4F-A8F2-BFB132D96C0E}" type="sibTrans" cxnId="{7A2DEF26-7F61-3E40-BAE5-8F7E86569E21}">
      <dgm:prSet/>
      <dgm:spPr/>
      <dgm:t>
        <a:bodyPr/>
        <a:lstStyle/>
        <a:p>
          <a:endParaRPr lang="en-US"/>
        </a:p>
      </dgm:t>
    </dgm:pt>
    <dgm:pt modelId="{AF9CE8E1-43FA-BA41-BF3C-A0A466BF3BC8}">
      <dgm:prSet phldrT="[Text]"/>
      <dgm:spPr/>
      <dgm:t>
        <a:bodyPr/>
        <a:lstStyle/>
        <a:p>
          <a:r>
            <a:rPr lang="en-US" dirty="0" smtClean="0"/>
            <a:t>Conclusions</a:t>
          </a:r>
          <a:endParaRPr lang="en-US" dirty="0"/>
        </a:p>
      </dgm:t>
    </dgm:pt>
    <dgm:pt modelId="{8C9FF25D-5121-AC4C-AEEE-CB79CAA8FF0B}" type="parTrans" cxnId="{C602C7C9-8CFC-4F4D-B825-1F85A0C1EE12}">
      <dgm:prSet/>
      <dgm:spPr/>
      <dgm:t>
        <a:bodyPr/>
        <a:lstStyle/>
        <a:p>
          <a:endParaRPr lang="en-US"/>
        </a:p>
      </dgm:t>
    </dgm:pt>
    <dgm:pt modelId="{AB3547DB-886F-5942-85DC-7CEDD8374370}" type="sibTrans" cxnId="{C602C7C9-8CFC-4F4D-B825-1F85A0C1EE12}">
      <dgm:prSet/>
      <dgm:spPr/>
      <dgm:t>
        <a:bodyPr/>
        <a:lstStyle/>
        <a:p>
          <a:endParaRPr lang="en-US"/>
        </a:p>
      </dgm:t>
    </dgm:pt>
    <dgm:pt modelId="{363FF20B-E046-CC49-916A-FA82E275B53D}" type="pres">
      <dgm:prSet presAssocID="{5F6E60F2-B9BE-1C43-8EFB-D2D9AE08F83A}" presName="CompostProcess" presStyleCnt="0">
        <dgm:presLayoutVars>
          <dgm:dir/>
          <dgm:resizeHandles val="exact"/>
        </dgm:presLayoutVars>
      </dgm:prSet>
      <dgm:spPr/>
    </dgm:pt>
    <dgm:pt modelId="{97244695-3EF6-D54A-93BE-B7A20EBB671A}" type="pres">
      <dgm:prSet presAssocID="{5F6E60F2-B9BE-1C43-8EFB-D2D9AE08F83A}" presName="arrow" presStyleLbl="bgShp" presStyleIdx="0" presStyleCnt="1"/>
      <dgm:spPr/>
    </dgm:pt>
    <dgm:pt modelId="{072A6514-888D-1E46-ABB1-67C09ADE4960}" type="pres">
      <dgm:prSet presAssocID="{5F6E60F2-B9BE-1C43-8EFB-D2D9AE08F83A}" presName="linearProcess" presStyleCnt="0"/>
      <dgm:spPr/>
    </dgm:pt>
    <dgm:pt modelId="{A5932692-3BA0-6441-9BBA-DD7F62B1F022}" type="pres">
      <dgm:prSet presAssocID="{85BB128E-8C33-DE4F-AE05-EA0FD6FD9513}" presName="textNode" presStyleLbl="node1" presStyleIdx="0" presStyleCnt="3">
        <dgm:presLayoutVars>
          <dgm:bulletEnabled val="1"/>
        </dgm:presLayoutVars>
      </dgm:prSet>
      <dgm:spPr/>
      <dgm:t>
        <a:bodyPr/>
        <a:lstStyle/>
        <a:p>
          <a:endParaRPr lang="en-US"/>
        </a:p>
      </dgm:t>
    </dgm:pt>
    <dgm:pt modelId="{6CCB0D25-7ACA-9942-8E20-7CD1C747A311}" type="pres">
      <dgm:prSet presAssocID="{AD87B6D0-0794-9344-B1F5-E433D6CE6116}" presName="sibTrans" presStyleCnt="0"/>
      <dgm:spPr/>
    </dgm:pt>
    <dgm:pt modelId="{A197CBCA-A70A-8A44-9C94-4C1076AB9C79}" type="pres">
      <dgm:prSet presAssocID="{DF297F11-B9D6-0142-8185-C8DF7B7A7B58}" presName="textNode" presStyleLbl="node1" presStyleIdx="1" presStyleCnt="3">
        <dgm:presLayoutVars>
          <dgm:bulletEnabled val="1"/>
        </dgm:presLayoutVars>
      </dgm:prSet>
      <dgm:spPr/>
      <dgm:t>
        <a:bodyPr/>
        <a:lstStyle/>
        <a:p>
          <a:endParaRPr lang="en-US"/>
        </a:p>
      </dgm:t>
    </dgm:pt>
    <dgm:pt modelId="{E70E40D5-023B-EC44-92E3-ADEB627534E1}" type="pres">
      <dgm:prSet presAssocID="{CEB6D609-D843-1D4F-A8F2-BFB132D96C0E}" presName="sibTrans" presStyleCnt="0"/>
      <dgm:spPr/>
    </dgm:pt>
    <dgm:pt modelId="{C3D04828-14E7-644D-86F7-C3DC83395FE7}" type="pres">
      <dgm:prSet presAssocID="{AF9CE8E1-43FA-BA41-BF3C-A0A466BF3BC8}" presName="textNode" presStyleLbl="node1" presStyleIdx="2" presStyleCnt="3">
        <dgm:presLayoutVars>
          <dgm:bulletEnabled val="1"/>
        </dgm:presLayoutVars>
      </dgm:prSet>
      <dgm:spPr/>
      <dgm:t>
        <a:bodyPr/>
        <a:lstStyle/>
        <a:p>
          <a:endParaRPr lang="en-US"/>
        </a:p>
      </dgm:t>
    </dgm:pt>
  </dgm:ptLst>
  <dgm:cxnLst>
    <dgm:cxn modelId="{46D12AA8-B686-0947-8FD1-365E71A4770F}" type="presOf" srcId="{AF9CE8E1-43FA-BA41-BF3C-A0A466BF3BC8}" destId="{C3D04828-14E7-644D-86F7-C3DC83395FE7}" srcOrd="0" destOrd="0" presId="urn:microsoft.com/office/officeart/2005/8/layout/hProcess9"/>
    <dgm:cxn modelId="{7A2DEF26-7F61-3E40-BAE5-8F7E86569E21}" srcId="{5F6E60F2-B9BE-1C43-8EFB-D2D9AE08F83A}" destId="{DF297F11-B9D6-0142-8185-C8DF7B7A7B58}" srcOrd="1" destOrd="0" parTransId="{E787B63A-0E60-5F40-B1A5-4376A57CE877}" sibTransId="{CEB6D609-D843-1D4F-A8F2-BFB132D96C0E}"/>
    <dgm:cxn modelId="{C2B73D0A-0614-3942-9C20-EFF5EC5506AF}" type="presOf" srcId="{DF297F11-B9D6-0142-8185-C8DF7B7A7B58}" destId="{A197CBCA-A70A-8A44-9C94-4C1076AB9C79}" srcOrd="0" destOrd="0" presId="urn:microsoft.com/office/officeart/2005/8/layout/hProcess9"/>
    <dgm:cxn modelId="{7AF2EB5C-1ACC-3F46-88E4-BA3F66061675}" type="presOf" srcId="{5F6E60F2-B9BE-1C43-8EFB-D2D9AE08F83A}" destId="{363FF20B-E046-CC49-916A-FA82E275B53D}" srcOrd="0" destOrd="0" presId="urn:microsoft.com/office/officeart/2005/8/layout/hProcess9"/>
    <dgm:cxn modelId="{DEB73C57-00C8-4747-AF9F-2E9607D5289B}" srcId="{5F6E60F2-B9BE-1C43-8EFB-D2D9AE08F83A}" destId="{85BB128E-8C33-DE4F-AE05-EA0FD6FD9513}" srcOrd="0" destOrd="0" parTransId="{AB64AF17-7376-5B4D-A875-D19E124523D9}" sibTransId="{AD87B6D0-0794-9344-B1F5-E433D6CE6116}"/>
    <dgm:cxn modelId="{5818E68C-05FF-814A-BD2D-8A276E206A6B}" type="presOf" srcId="{85BB128E-8C33-DE4F-AE05-EA0FD6FD9513}" destId="{A5932692-3BA0-6441-9BBA-DD7F62B1F022}" srcOrd="0" destOrd="0" presId="urn:microsoft.com/office/officeart/2005/8/layout/hProcess9"/>
    <dgm:cxn modelId="{C602C7C9-8CFC-4F4D-B825-1F85A0C1EE12}" srcId="{5F6E60F2-B9BE-1C43-8EFB-D2D9AE08F83A}" destId="{AF9CE8E1-43FA-BA41-BF3C-A0A466BF3BC8}" srcOrd="2" destOrd="0" parTransId="{8C9FF25D-5121-AC4C-AEEE-CB79CAA8FF0B}" sibTransId="{AB3547DB-886F-5942-85DC-7CEDD8374370}"/>
    <dgm:cxn modelId="{85D6781B-0053-1D48-973A-774FD72F4FFB}" type="presParOf" srcId="{363FF20B-E046-CC49-916A-FA82E275B53D}" destId="{97244695-3EF6-D54A-93BE-B7A20EBB671A}" srcOrd="0" destOrd="0" presId="urn:microsoft.com/office/officeart/2005/8/layout/hProcess9"/>
    <dgm:cxn modelId="{AB2D62BD-C305-1849-8428-50D96A209BA5}" type="presParOf" srcId="{363FF20B-E046-CC49-916A-FA82E275B53D}" destId="{072A6514-888D-1E46-ABB1-67C09ADE4960}" srcOrd="1" destOrd="0" presId="urn:microsoft.com/office/officeart/2005/8/layout/hProcess9"/>
    <dgm:cxn modelId="{8B1E3C65-4429-624C-A7D4-24F4C4470652}" type="presParOf" srcId="{072A6514-888D-1E46-ABB1-67C09ADE4960}" destId="{A5932692-3BA0-6441-9BBA-DD7F62B1F022}" srcOrd="0" destOrd="0" presId="urn:microsoft.com/office/officeart/2005/8/layout/hProcess9"/>
    <dgm:cxn modelId="{1026A6A7-912A-E244-8803-0C4B40B05169}" type="presParOf" srcId="{072A6514-888D-1E46-ABB1-67C09ADE4960}" destId="{6CCB0D25-7ACA-9942-8E20-7CD1C747A311}" srcOrd="1" destOrd="0" presId="urn:microsoft.com/office/officeart/2005/8/layout/hProcess9"/>
    <dgm:cxn modelId="{A64BBDF2-6E65-894C-B0A9-AEE041112B5B}" type="presParOf" srcId="{072A6514-888D-1E46-ABB1-67C09ADE4960}" destId="{A197CBCA-A70A-8A44-9C94-4C1076AB9C79}" srcOrd="2" destOrd="0" presId="urn:microsoft.com/office/officeart/2005/8/layout/hProcess9"/>
    <dgm:cxn modelId="{F30AF6DF-2C89-E44A-A2BC-FA21F2C1AE07}" type="presParOf" srcId="{072A6514-888D-1E46-ABB1-67C09ADE4960}" destId="{E70E40D5-023B-EC44-92E3-ADEB627534E1}" srcOrd="3" destOrd="0" presId="urn:microsoft.com/office/officeart/2005/8/layout/hProcess9"/>
    <dgm:cxn modelId="{5B1DD5D2-A1AD-1441-99F0-7C923ADC6A3D}" type="presParOf" srcId="{072A6514-888D-1E46-ABB1-67C09ADE4960}" destId="{C3D04828-14E7-644D-86F7-C3DC83395FE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11D1C5-1C65-A648-85CF-15C3AC49EBC4}"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C2AE76CB-C09F-3C4E-AC95-14A39FB1E660}">
      <dgm:prSet phldrT="[Text]"/>
      <dgm:spPr/>
      <dgm:t>
        <a:bodyPr/>
        <a:lstStyle/>
        <a:p>
          <a:r>
            <a:rPr lang="en-US" dirty="0" smtClean="0"/>
            <a:t>Problem Identification</a:t>
          </a:r>
          <a:endParaRPr lang="en-US" dirty="0"/>
        </a:p>
      </dgm:t>
    </dgm:pt>
    <dgm:pt modelId="{976D71BC-CB15-2F4D-BCFE-D4A0C9A31DEA}" type="parTrans" cxnId="{B77AC115-4B0A-5046-B5EE-57D849A1335B}">
      <dgm:prSet/>
      <dgm:spPr/>
      <dgm:t>
        <a:bodyPr/>
        <a:lstStyle/>
        <a:p>
          <a:endParaRPr lang="en-US"/>
        </a:p>
      </dgm:t>
    </dgm:pt>
    <dgm:pt modelId="{CC28BFED-0671-5B49-B09F-FAF097EB9BF8}" type="sibTrans" cxnId="{B77AC115-4B0A-5046-B5EE-57D849A1335B}">
      <dgm:prSet/>
      <dgm:spPr/>
      <dgm:t>
        <a:bodyPr/>
        <a:lstStyle/>
        <a:p>
          <a:endParaRPr lang="en-US"/>
        </a:p>
      </dgm:t>
    </dgm:pt>
    <dgm:pt modelId="{1D7D43B3-E069-174C-A2EE-B543AADC0BF8}">
      <dgm:prSet phldrT="[Text]"/>
      <dgm:spPr/>
      <dgm:t>
        <a:bodyPr/>
        <a:lstStyle/>
        <a:p>
          <a:r>
            <a:rPr lang="en-US" dirty="0" smtClean="0"/>
            <a:t>Policy Formation</a:t>
          </a:r>
          <a:endParaRPr lang="en-US" dirty="0"/>
        </a:p>
      </dgm:t>
    </dgm:pt>
    <dgm:pt modelId="{03DA3C82-8D6B-F04A-8D4B-90459379D296}" type="parTrans" cxnId="{0B3A7CBF-18EF-E141-AB09-DBCCE9474D42}">
      <dgm:prSet/>
      <dgm:spPr/>
      <dgm:t>
        <a:bodyPr/>
        <a:lstStyle/>
        <a:p>
          <a:endParaRPr lang="en-US"/>
        </a:p>
      </dgm:t>
    </dgm:pt>
    <dgm:pt modelId="{71C4270A-3366-4744-9B18-3F707E7906B4}" type="sibTrans" cxnId="{0B3A7CBF-18EF-E141-AB09-DBCCE9474D42}">
      <dgm:prSet/>
      <dgm:spPr/>
      <dgm:t>
        <a:bodyPr/>
        <a:lstStyle/>
        <a:p>
          <a:endParaRPr lang="en-US"/>
        </a:p>
      </dgm:t>
    </dgm:pt>
    <dgm:pt modelId="{8102636A-9FCF-BD40-AD61-18B2D565CF82}">
      <dgm:prSet phldrT="[Text]"/>
      <dgm:spPr/>
      <dgm:t>
        <a:bodyPr/>
        <a:lstStyle/>
        <a:p>
          <a:r>
            <a:rPr lang="en-US" dirty="0" smtClean="0"/>
            <a:t>Policy </a:t>
          </a:r>
        </a:p>
        <a:p>
          <a:r>
            <a:rPr lang="en-US" dirty="0" smtClean="0"/>
            <a:t>Adoption</a:t>
          </a:r>
          <a:endParaRPr lang="en-US" dirty="0"/>
        </a:p>
      </dgm:t>
    </dgm:pt>
    <dgm:pt modelId="{6866E988-C34E-3A41-8D38-B8674DCE3FFF}" type="parTrans" cxnId="{9E24C049-1D52-0340-B8FE-8519C62C6A1B}">
      <dgm:prSet/>
      <dgm:spPr/>
      <dgm:t>
        <a:bodyPr/>
        <a:lstStyle/>
        <a:p>
          <a:endParaRPr lang="en-US"/>
        </a:p>
      </dgm:t>
    </dgm:pt>
    <dgm:pt modelId="{CD100BF7-2BB2-F146-8B72-87ADFBAB801A}" type="sibTrans" cxnId="{9E24C049-1D52-0340-B8FE-8519C62C6A1B}">
      <dgm:prSet/>
      <dgm:spPr/>
      <dgm:t>
        <a:bodyPr/>
        <a:lstStyle/>
        <a:p>
          <a:endParaRPr lang="en-US"/>
        </a:p>
      </dgm:t>
    </dgm:pt>
    <dgm:pt modelId="{9BD7196C-65AC-C744-B330-260980D12C11}">
      <dgm:prSet phldrT="[Text]"/>
      <dgm:spPr/>
      <dgm:t>
        <a:bodyPr/>
        <a:lstStyle/>
        <a:p>
          <a:r>
            <a:rPr lang="en-US" dirty="0" smtClean="0"/>
            <a:t>Policy Implementation</a:t>
          </a:r>
          <a:endParaRPr lang="en-US" dirty="0"/>
        </a:p>
      </dgm:t>
    </dgm:pt>
    <dgm:pt modelId="{8433ED27-61E7-454C-8175-95502939CF37}" type="parTrans" cxnId="{6ABADF59-1169-B142-A6EC-D8FDDB7CA8A4}">
      <dgm:prSet/>
      <dgm:spPr/>
      <dgm:t>
        <a:bodyPr/>
        <a:lstStyle/>
        <a:p>
          <a:endParaRPr lang="en-US"/>
        </a:p>
      </dgm:t>
    </dgm:pt>
    <dgm:pt modelId="{35A2F8C6-DFCD-FC41-9D2C-A16F98D98C09}" type="sibTrans" cxnId="{6ABADF59-1169-B142-A6EC-D8FDDB7CA8A4}">
      <dgm:prSet/>
      <dgm:spPr/>
      <dgm:t>
        <a:bodyPr/>
        <a:lstStyle/>
        <a:p>
          <a:endParaRPr lang="en-US"/>
        </a:p>
      </dgm:t>
    </dgm:pt>
    <dgm:pt modelId="{4273E490-496F-2842-9267-4FBAAB8BDBE7}">
      <dgm:prSet phldrT="[Text]"/>
      <dgm:spPr/>
      <dgm:t>
        <a:bodyPr/>
        <a:lstStyle/>
        <a:p>
          <a:r>
            <a:rPr lang="en-US" dirty="0" smtClean="0"/>
            <a:t>Policy Evaluation</a:t>
          </a:r>
          <a:endParaRPr lang="en-US" dirty="0"/>
        </a:p>
      </dgm:t>
    </dgm:pt>
    <dgm:pt modelId="{104B3366-EE36-C749-AD12-386EF460D8B4}" type="parTrans" cxnId="{5C8E38E4-9A4E-904D-B01D-35B8F92CA283}">
      <dgm:prSet/>
      <dgm:spPr/>
      <dgm:t>
        <a:bodyPr/>
        <a:lstStyle/>
        <a:p>
          <a:endParaRPr lang="en-US"/>
        </a:p>
      </dgm:t>
    </dgm:pt>
    <dgm:pt modelId="{6886EC24-7A12-2D43-A03B-EA0E5410E3E8}" type="sibTrans" cxnId="{5C8E38E4-9A4E-904D-B01D-35B8F92CA283}">
      <dgm:prSet/>
      <dgm:spPr/>
      <dgm:t>
        <a:bodyPr/>
        <a:lstStyle/>
        <a:p>
          <a:endParaRPr lang="en-US"/>
        </a:p>
      </dgm:t>
    </dgm:pt>
    <dgm:pt modelId="{78315A0A-31FA-4D44-9F78-E8A64B408540}" type="pres">
      <dgm:prSet presAssocID="{FE11D1C5-1C65-A648-85CF-15C3AC49EBC4}" presName="cycle" presStyleCnt="0">
        <dgm:presLayoutVars>
          <dgm:dir/>
          <dgm:resizeHandles val="exact"/>
        </dgm:presLayoutVars>
      </dgm:prSet>
      <dgm:spPr/>
      <dgm:t>
        <a:bodyPr/>
        <a:lstStyle/>
        <a:p>
          <a:endParaRPr lang="en-US"/>
        </a:p>
      </dgm:t>
    </dgm:pt>
    <dgm:pt modelId="{C198F76A-D8C6-7D46-8272-47888DD3C62E}" type="pres">
      <dgm:prSet presAssocID="{C2AE76CB-C09F-3C4E-AC95-14A39FB1E660}" presName="node" presStyleLbl="node1" presStyleIdx="0" presStyleCnt="5">
        <dgm:presLayoutVars>
          <dgm:bulletEnabled val="1"/>
        </dgm:presLayoutVars>
      </dgm:prSet>
      <dgm:spPr/>
      <dgm:t>
        <a:bodyPr/>
        <a:lstStyle/>
        <a:p>
          <a:endParaRPr lang="en-US"/>
        </a:p>
      </dgm:t>
    </dgm:pt>
    <dgm:pt modelId="{A166B608-7FFD-0D42-B54A-A22F9A7EC946}" type="pres">
      <dgm:prSet presAssocID="{CC28BFED-0671-5B49-B09F-FAF097EB9BF8}" presName="sibTrans" presStyleLbl="sibTrans2D1" presStyleIdx="0" presStyleCnt="5"/>
      <dgm:spPr/>
      <dgm:t>
        <a:bodyPr/>
        <a:lstStyle/>
        <a:p>
          <a:endParaRPr lang="en-US"/>
        </a:p>
      </dgm:t>
    </dgm:pt>
    <dgm:pt modelId="{4BED0C14-CD78-7044-A7AB-1FBE8ECE879F}" type="pres">
      <dgm:prSet presAssocID="{CC28BFED-0671-5B49-B09F-FAF097EB9BF8}" presName="connectorText" presStyleLbl="sibTrans2D1" presStyleIdx="0" presStyleCnt="5"/>
      <dgm:spPr/>
      <dgm:t>
        <a:bodyPr/>
        <a:lstStyle/>
        <a:p>
          <a:endParaRPr lang="en-US"/>
        </a:p>
      </dgm:t>
    </dgm:pt>
    <dgm:pt modelId="{7441E7CC-708B-7A43-8892-3E1BE4D69BC0}" type="pres">
      <dgm:prSet presAssocID="{1D7D43B3-E069-174C-A2EE-B543AADC0BF8}" presName="node" presStyleLbl="node1" presStyleIdx="1" presStyleCnt="5">
        <dgm:presLayoutVars>
          <dgm:bulletEnabled val="1"/>
        </dgm:presLayoutVars>
      </dgm:prSet>
      <dgm:spPr/>
      <dgm:t>
        <a:bodyPr/>
        <a:lstStyle/>
        <a:p>
          <a:endParaRPr lang="en-US"/>
        </a:p>
      </dgm:t>
    </dgm:pt>
    <dgm:pt modelId="{F05960F7-07CE-3843-A515-CBB8E6DD8382}" type="pres">
      <dgm:prSet presAssocID="{71C4270A-3366-4744-9B18-3F707E7906B4}" presName="sibTrans" presStyleLbl="sibTrans2D1" presStyleIdx="1" presStyleCnt="5"/>
      <dgm:spPr/>
      <dgm:t>
        <a:bodyPr/>
        <a:lstStyle/>
        <a:p>
          <a:endParaRPr lang="en-US"/>
        </a:p>
      </dgm:t>
    </dgm:pt>
    <dgm:pt modelId="{162049B4-141A-644D-9B24-A18F2D8C1526}" type="pres">
      <dgm:prSet presAssocID="{71C4270A-3366-4744-9B18-3F707E7906B4}" presName="connectorText" presStyleLbl="sibTrans2D1" presStyleIdx="1" presStyleCnt="5"/>
      <dgm:spPr/>
      <dgm:t>
        <a:bodyPr/>
        <a:lstStyle/>
        <a:p>
          <a:endParaRPr lang="en-US"/>
        </a:p>
      </dgm:t>
    </dgm:pt>
    <dgm:pt modelId="{66F25C91-A1D3-FE45-AFA1-D097DC0D3B96}" type="pres">
      <dgm:prSet presAssocID="{8102636A-9FCF-BD40-AD61-18B2D565CF82}" presName="node" presStyleLbl="node1" presStyleIdx="2" presStyleCnt="5">
        <dgm:presLayoutVars>
          <dgm:bulletEnabled val="1"/>
        </dgm:presLayoutVars>
      </dgm:prSet>
      <dgm:spPr/>
      <dgm:t>
        <a:bodyPr/>
        <a:lstStyle/>
        <a:p>
          <a:endParaRPr lang="en-US"/>
        </a:p>
      </dgm:t>
    </dgm:pt>
    <dgm:pt modelId="{CDDE22ED-A1AA-0C43-8F45-8C82F81F56C7}" type="pres">
      <dgm:prSet presAssocID="{CD100BF7-2BB2-F146-8B72-87ADFBAB801A}" presName="sibTrans" presStyleLbl="sibTrans2D1" presStyleIdx="2" presStyleCnt="5"/>
      <dgm:spPr/>
      <dgm:t>
        <a:bodyPr/>
        <a:lstStyle/>
        <a:p>
          <a:endParaRPr lang="en-US"/>
        </a:p>
      </dgm:t>
    </dgm:pt>
    <dgm:pt modelId="{A5C9B8B7-5BB1-E84A-823A-ABEF813D7EF4}" type="pres">
      <dgm:prSet presAssocID="{CD100BF7-2BB2-F146-8B72-87ADFBAB801A}" presName="connectorText" presStyleLbl="sibTrans2D1" presStyleIdx="2" presStyleCnt="5"/>
      <dgm:spPr/>
      <dgm:t>
        <a:bodyPr/>
        <a:lstStyle/>
        <a:p>
          <a:endParaRPr lang="en-US"/>
        </a:p>
      </dgm:t>
    </dgm:pt>
    <dgm:pt modelId="{73FA72DA-C7C6-9642-BB56-CCC81C54171E}" type="pres">
      <dgm:prSet presAssocID="{9BD7196C-65AC-C744-B330-260980D12C11}" presName="node" presStyleLbl="node1" presStyleIdx="3" presStyleCnt="5">
        <dgm:presLayoutVars>
          <dgm:bulletEnabled val="1"/>
        </dgm:presLayoutVars>
      </dgm:prSet>
      <dgm:spPr/>
      <dgm:t>
        <a:bodyPr/>
        <a:lstStyle/>
        <a:p>
          <a:endParaRPr lang="en-US"/>
        </a:p>
      </dgm:t>
    </dgm:pt>
    <dgm:pt modelId="{FDC210E5-C07E-4E4F-AD58-769A53221F77}" type="pres">
      <dgm:prSet presAssocID="{35A2F8C6-DFCD-FC41-9D2C-A16F98D98C09}" presName="sibTrans" presStyleLbl="sibTrans2D1" presStyleIdx="3" presStyleCnt="5"/>
      <dgm:spPr/>
      <dgm:t>
        <a:bodyPr/>
        <a:lstStyle/>
        <a:p>
          <a:endParaRPr lang="en-US"/>
        </a:p>
      </dgm:t>
    </dgm:pt>
    <dgm:pt modelId="{309039DA-5ABB-5C40-9A39-ADCB93FBA91A}" type="pres">
      <dgm:prSet presAssocID="{35A2F8C6-DFCD-FC41-9D2C-A16F98D98C09}" presName="connectorText" presStyleLbl="sibTrans2D1" presStyleIdx="3" presStyleCnt="5"/>
      <dgm:spPr/>
      <dgm:t>
        <a:bodyPr/>
        <a:lstStyle/>
        <a:p>
          <a:endParaRPr lang="en-US"/>
        </a:p>
      </dgm:t>
    </dgm:pt>
    <dgm:pt modelId="{14F085CF-5627-FE4F-9EF9-E440684E3CB1}" type="pres">
      <dgm:prSet presAssocID="{4273E490-496F-2842-9267-4FBAAB8BDBE7}" presName="node" presStyleLbl="node1" presStyleIdx="4" presStyleCnt="5">
        <dgm:presLayoutVars>
          <dgm:bulletEnabled val="1"/>
        </dgm:presLayoutVars>
      </dgm:prSet>
      <dgm:spPr/>
      <dgm:t>
        <a:bodyPr/>
        <a:lstStyle/>
        <a:p>
          <a:endParaRPr lang="en-US"/>
        </a:p>
      </dgm:t>
    </dgm:pt>
    <dgm:pt modelId="{47BB1F41-DC4F-BD4C-80AC-18BCCC660685}" type="pres">
      <dgm:prSet presAssocID="{6886EC24-7A12-2D43-A03B-EA0E5410E3E8}" presName="sibTrans" presStyleLbl="sibTrans2D1" presStyleIdx="4" presStyleCnt="5"/>
      <dgm:spPr/>
      <dgm:t>
        <a:bodyPr/>
        <a:lstStyle/>
        <a:p>
          <a:endParaRPr lang="en-US"/>
        </a:p>
      </dgm:t>
    </dgm:pt>
    <dgm:pt modelId="{7D8954EB-200F-7642-9BE7-BC9D0D53E0E6}" type="pres">
      <dgm:prSet presAssocID="{6886EC24-7A12-2D43-A03B-EA0E5410E3E8}" presName="connectorText" presStyleLbl="sibTrans2D1" presStyleIdx="4" presStyleCnt="5"/>
      <dgm:spPr/>
      <dgm:t>
        <a:bodyPr/>
        <a:lstStyle/>
        <a:p>
          <a:endParaRPr lang="en-US"/>
        </a:p>
      </dgm:t>
    </dgm:pt>
  </dgm:ptLst>
  <dgm:cxnLst>
    <dgm:cxn modelId="{0B3A7CBF-18EF-E141-AB09-DBCCE9474D42}" srcId="{FE11D1C5-1C65-A648-85CF-15C3AC49EBC4}" destId="{1D7D43B3-E069-174C-A2EE-B543AADC0BF8}" srcOrd="1" destOrd="0" parTransId="{03DA3C82-8D6B-F04A-8D4B-90459379D296}" sibTransId="{71C4270A-3366-4744-9B18-3F707E7906B4}"/>
    <dgm:cxn modelId="{82EC04EB-E6A5-3B45-AE35-4681A93B8D9F}" type="presOf" srcId="{71C4270A-3366-4744-9B18-3F707E7906B4}" destId="{162049B4-141A-644D-9B24-A18F2D8C1526}" srcOrd="1" destOrd="0" presId="urn:microsoft.com/office/officeart/2005/8/layout/cycle2"/>
    <dgm:cxn modelId="{68E006A7-6D8E-DA4A-8D05-71C7A9147FE1}" type="presOf" srcId="{CC28BFED-0671-5B49-B09F-FAF097EB9BF8}" destId="{4BED0C14-CD78-7044-A7AB-1FBE8ECE879F}" srcOrd="1" destOrd="0" presId="urn:microsoft.com/office/officeart/2005/8/layout/cycle2"/>
    <dgm:cxn modelId="{5CA4AD06-FDE7-E349-8852-6C1A1E8C10F2}" type="presOf" srcId="{1D7D43B3-E069-174C-A2EE-B543AADC0BF8}" destId="{7441E7CC-708B-7A43-8892-3E1BE4D69BC0}" srcOrd="0" destOrd="0" presId="urn:microsoft.com/office/officeart/2005/8/layout/cycle2"/>
    <dgm:cxn modelId="{6ABADF59-1169-B142-A6EC-D8FDDB7CA8A4}" srcId="{FE11D1C5-1C65-A648-85CF-15C3AC49EBC4}" destId="{9BD7196C-65AC-C744-B330-260980D12C11}" srcOrd="3" destOrd="0" parTransId="{8433ED27-61E7-454C-8175-95502939CF37}" sibTransId="{35A2F8C6-DFCD-FC41-9D2C-A16F98D98C09}"/>
    <dgm:cxn modelId="{3DD52749-A8F9-CE47-8C16-3B81FF556421}" type="presOf" srcId="{35A2F8C6-DFCD-FC41-9D2C-A16F98D98C09}" destId="{309039DA-5ABB-5C40-9A39-ADCB93FBA91A}" srcOrd="1" destOrd="0" presId="urn:microsoft.com/office/officeart/2005/8/layout/cycle2"/>
    <dgm:cxn modelId="{A50539E2-E565-0642-998F-D97A485143B4}" type="presOf" srcId="{35A2F8C6-DFCD-FC41-9D2C-A16F98D98C09}" destId="{FDC210E5-C07E-4E4F-AD58-769A53221F77}" srcOrd="0" destOrd="0" presId="urn:microsoft.com/office/officeart/2005/8/layout/cycle2"/>
    <dgm:cxn modelId="{7DD8B2D1-AFA3-DD4A-B3AD-F407D3CEECFD}" type="presOf" srcId="{9BD7196C-65AC-C744-B330-260980D12C11}" destId="{73FA72DA-C7C6-9642-BB56-CCC81C54171E}" srcOrd="0" destOrd="0" presId="urn:microsoft.com/office/officeart/2005/8/layout/cycle2"/>
    <dgm:cxn modelId="{E0BB9C81-3030-E247-AE76-A331168246B6}" type="presOf" srcId="{71C4270A-3366-4744-9B18-3F707E7906B4}" destId="{F05960F7-07CE-3843-A515-CBB8E6DD8382}" srcOrd="0" destOrd="0" presId="urn:microsoft.com/office/officeart/2005/8/layout/cycle2"/>
    <dgm:cxn modelId="{6DC0A61A-28F8-104A-9DE7-FD4439880B60}" type="presOf" srcId="{8102636A-9FCF-BD40-AD61-18B2D565CF82}" destId="{66F25C91-A1D3-FE45-AFA1-D097DC0D3B96}" srcOrd="0" destOrd="0" presId="urn:microsoft.com/office/officeart/2005/8/layout/cycle2"/>
    <dgm:cxn modelId="{A0456313-8829-3743-AD26-FD6E0AAF1FF5}" type="presOf" srcId="{CD100BF7-2BB2-F146-8B72-87ADFBAB801A}" destId="{A5C9B8B7-5BB1-E84A-823A-ABEF813D7EF4}" srcOrd="1" destOrd="0" presId="urn:microsoft.com/office/officeart/2005/8/layout/cycle2"/>
    <dgm:cxn modelId="{7A5488CC-EC84-6445-A074-DAF590E99944}" type="presOf" srcId="{4273E490-496F-2842-9267-4FBAAB8BDBE7}" destId="{14F085CF-5627-FE4F-9EF9-E440684E3CB1}" srcOrd="0" destOrd="0" presId="urn:microsoft.com/office/officeart/2005/8/layout/cycle2"/>
    <dgm:cxn modelId="{BF5F5306-16ED-564F-9363-1686DFA8A136}" type="presOf" srcId="{CC28BFED-0671-5B49-B09F-FAF097EB9BF8}" destId="{A166B608-7FFD-0D42-B54A-A22F9A7EC946}" srcOrd="0" destOrd="0" presId="urn:microsoft.com/office/officeart/2005/8/layout/cycle2"/>
    <dgm:cxn modelId="{80ABF7B1-D6BF-9849-AE5E-52E5A392F0F2}" type="presOf" srcId="{6886EC24-7A12-2D43-A03B-EA0E5410E3E8}" destId="{47BB1F41-DC4F-BD4C-80AC-18BCCC660685}" srcOrd="0" destOrd="0" presId="urn:microsoft.com/office/officeart/2005/8/layout/cycle2"/>
    <dgm:cxn modelId="{9E24C049-1D52-0340-B8FE-8519C62C6A1B}" srcId="{FE11D1C5-1C65-A648-85CF-15C3AC49EBC4}" destId="{8102636A-9FCF-BD40-AD61-18B2D565CF82}" srcOrd="2" destOrd="0" parTransId="{6866E988-C34E-3A41-8D38-B8674DCE3FFF}" sibTransId="{CD100BF7-2BB2-F146-8B72-87ADFBAB801A}"/>
    <dgm:cxn modelId="{5C8E38E4-9A4E-904D-B01D-35B8F92CA283}" srcId="{FE11D1C5-1C65-A648-85CF-15C3AC49EBC4}" destId="{4273E490-496F-2842-9267-4FBAAB8BDBE7}" srcOrd="4" destOrd="0" parTransId="{104B3366-EE36-C749-AD12-386EF460D8B4}" sibTransId="{6886EC24-7A12-2D43-A03B-EA0E5410E3E8}"/>
    <dgm:cxn modelId="{B77AC115-4B0A-5046-B5EE-57D849A1335B}" srcId="{FE11D1C5-1C65-A648-85CF-15C3AC49EBC4}" destId="{C2AE76CB-C09F-3C4E-AC95-14A39FB1E660}" srcOrd="0" destOrd="0" parTransId="{976D71BC-CB15-2F4D-BCFE-D4A0C9A31DEA}" sibTransId="{CC28BFED-0671-5B49-B09F-FAF097EB9BF8}"/>
    <dgm:cxn modelId="{3ED8BA27-B60B-A248-8440-8E5E57A36B4C}" type="presOf" srcId="{CD100BF7-2BB2-F146-8B72-87ADFBAB801A}" destId="{CDDE22ED-A1AA-0C43-8F45-8C82F81F56C7}" srcOrd="0" destOrd="0" presId="urn:microsoft.com/office/officeart/2005/8/layout/cycle2"/>
    <dgm:cxn modelId="{7EC4F56C-26E4-F94F-AD5B-7F6D48E13A89}" type="presOf" srcId="{C2AE76CB-C09F-3C4E-AC95-14A39FB1E660}" destId="{C198F76A-D8C6-7D46-8272-47888DD3C62E}" srcOrd="0" destOrd="0" presId="urn:microsoft.com/office/officeart/2005/8/layout/cycle2"/>
    <dgm:cxn modelId="{42DBB790-8158-4743-922A-6CE5C88261CF}" type="presOf" srcId="{6886EC24-7A12-2D43-A03B-EA0E5410E3E8}" destId="{7D8954EB-200F-7642-9BE7-BC9D0D53E0E6}" srcOrd="1" destOrd="0" presId="urn:microsoft.com/office/officeart/2005/8/layout/cycle2"/>
    <dgm:cxn modelId="{07AD7D2A-D9C7-A044-8F2F-06420C820C75}" type="presOf" srcId="{FE11D1C5-1C65-A648-85CF-15C3AC49EBC4}" destId="{78315A0A-31FA-4D44-9F78-E8A64B408540}" srcOrd="0" destOrd="0" presId="urn:microsoft.com/office/officeart/2005/8/layout/cycle2"/>
    <dgm:cxn modelId="{42707FEC-CE05-7344-8A09-2B6FE37624C1}" type="presParOf" srcId="{78315A0A-31FA-4D44-9F78-E8A64B408540}" destId="{C198F76A-D8C6-7D46-8272-47888DD3C62E}" srcOrd="0" destOrd="0" presId="urn:microsoft.com/office/officeart/2005/8/layout/cycle2"/>
    <dgm:cxn modelId="{80226396-98B6-0447-A41A-3BC7ABBACE8E}" type="presParOf" srcId="{78315A0A-31FA-4D44-9F78-E8A64B408540}" destId="{A166B608-7FFD-0D42-B54A-A22F9A7EC946}" srcOrd="1" destOrd="0" presId="urn:microsoft.com/office/officeart/2005/8/layout/cycle2"/>
    <dgm:cxn modelId="{C9C4713F-D832-6D4C-B164-FF68359271E5}" type="presParOf" srcId="{A166B608-7FFD-0D42-B54A-A22F9A7EC946}" destId="{4BED0C14-CD78-7044-A7AB-1FBE8ECE879F}" srcOrd="0" destOrd="0" presId="urn:microsoft.com/office/officeart/2005/8/layout/cycle2"/>
    <dgm:cxn modelId="{794D202D-C1B3-8A41-932E-8B5672BF6B5A}" type="presParOf" srcId="{78315A0A-31FA-4D44-9F78-E8A64B408540}" destId="{7441E7CC-708B-7A43-8892-3E1BE4D69BC0}" srcOrd="2" destOrd="0" presId="urn:microsoft.com/office/officeart/2005/8/layout/cycle2"/>
    <dgm:cxn modelId="{A2EAA604-9FEB-2D42-BC40-48D79A7B4A21}" type="presParOf" srcId="{78315A0A-31FA-4D44-9F78-E8A64B408540}" destId="{F05960F7-07CE-3843-A515-CBB8E6DD8382}" srcOrd="3" destOrd="0" presId="urn:microsoft.com/office/officeart/2005/8/layout/cycle2"/>
    <dgm:cxn modelId="{93E931E1-3047-D54B-A9A3-EBA67F196673}" type="presParOf" srcId="{F05960F7-07CE-3843-A515-CBB8E6DD8382}" destId="{162049B4-141A-644D-9B24-A18F2D8C1526}" srcOrd="0" destOrd="0" presId="urn:microsoft.com/office/officeart/2005/8/layout/cycle2"/>
    <dgm:cxn modelId="{97EF7656-4B77-7842-9CFB-6D2FB6C870B0}" type="presParOf" srcId="{78315A0A-31FA-4D44-9F78-E8A64B408540}" destId="{66F25C91-A1D3-FE45-AFA1-D097DC0D3B96}" srcOrd="4" destOrd="0" presId="urn:microsoft.com/office/officeart/2005/8/layout/cycle2"/>
    <dgm:cxn modelId="{8B9B2EC5-900D-6747-827B-BC249781919B}" type="presParOf" srcId="{78315A0A-31FA-4D44-9F78-E8A64B408540}" destId="{CDDE22ED-A1AA-0C43-8F45-8C82F81F56C7}" srcOrd="5" destOrd="0" presId="urn:microsoft.com/office/officeart/2005/8/layout/cycle2"/>
    <dgm:cxn modelId="{2F7B351F-99E4-3249-951C-02C90B822F83}" type="presParOf" srcId="{CDDE22ED-A1AA-0C43-8F45-8C82F81F56C7}" destId="{A5C9B8B7-5BB1-E84A-823A-ABEF813D7EF4}" srcOrd="0" destOrd="0" presId="urn:microsoft.com/office/officeart/2005/8/layout/cycle2"/>
    <dgm:cxn modelId="{7F3DADE4-CDF5-5D46-A4FC-FBF30BD9F632}" type="presParOf" srcId="{78315A0A-31FA-4D44-9F78-E8A64B408540}" destId="{73FA72DA-C7C6-9642-BB56-CCC81C54171E}" srcOrd="6" destOrd="0" presId="urn:microsoft.com/office/officeart/2005/8/layout/cycle2"/>
    <dgm:cxn modelId="{BE9743F3-B41D-1C4E-9FD4-A38F4181C234}" type="presParOf" srcId="{78315A0A-31FA-4D44-9F78-E8A64B408540}" destId="{FDC210E5-C07E-4E4F-AD58-769A53221F77}" srcOrd="7" destOrd="0" presId="urn:microsoft.com/office/officeart/2005/8/layout/cycle2"/>
    <dgm:cxn modelId="{397180FC-2074-A746-B467-BA11FCF668D2}" type="presParOf" srcId="{FDC210E5-C07E-4E4F-AD58-769A53221F77}" destId="{309039DA-5ABB-5C40-9A39-ADCB93FBA91A}" srcOrd="0" destOrd="0" presId="urn:microsoft.com/office/officeart/2005/8/layout/cycle2"/>
    <dgm:cxn modelId="{B304351E-C242-AB4D-8366-4C1F508408D2}" type="presParOf" srcId="{78315A0A-31FA-4D44-9F78-E8A64B408540}" destId="{14F085CF-5627-FE4F-9EF9-E440684E3CB1}" srcOrd="8" destOrd="0" presId="urn:microsoft.com/office/officeart/2005/8/layout/cycle2"/>
    <dgm:cxn modelId="{A4F77118-DC92-7648-9203-625E5C3CE50D}" type="presParOf" srcId="{78315A0A-31FA-4D44-9F78-E8A64B408540}" destId="{47BB1F41-DC4F-BD4C-80AC-18BCCC660685}" srcOrd="9" destOrd="0" presId="urn:microsoft.com/office/officeart/2005/8/layout/cycle2"/>
    <dgm:cxn modelId="{22FA04F1-B68B-064F-A19A-7EB98C7489CE}" type="presParOf" srcId="{47BB1F41-DC4F-BD4C-80AC-18BCCC660685}" destId="{7D8954EB-200F-7642-9BE7-BC9D0D53E0E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6E60F2-B9BE-1C43-8EFB-D2D9AE08F83A}" type="doc">
      <dgm:prSet loTypeId="urn:microsoft.com/office/officeart/2005/8/layout/hProcess9" loCatId="" qsTypeId="urn:microsoft.com/office/officeart/2005/8/quickstyle/simple4" qsCatId="simple" csTypeId="urn:microsoft.com/office/officeart/2005/8/colors/accent1_2" csCatId="accent1" phldr="1"/>
      <dgm:spPr/>
    </dgm:pt>
    <dgm:pt modelId="{85BB128E-8C33-DE4F-AE05-EA0FD6FD9513}">
      <dgm:prSet phldrT="[Text]"/>
      <dgm:spPr/>
      <dgm:t>
        <a:bodyPr/>
        <a:lstStyle/>
        <a:p>
          <a:r>
            <a:rPr lang="en-US" b="0" dirty="0" smtClean="0">
              <a:solidFill>
                <a:schemeClr val="bg1"/>
              </a:solidFill>
            </a:rPr>
            <a:t>Nature</a:t>
          </a:r>
          <a:endParaRPr lang="en-US" b="0" dirty="0">
            <a:solidFill>
              <a:schemeClr val="bg1"/>
            </a:solidFill>
          </a:endParaRPr>
        </a:p>
      </dgm:t>
    </dgm:pt>
    <dgm:pt modelId="{AB64AF17-7376-5B4D-A875-D19E124523D9}" type="parTrans" cxnId="{DEB73C57-00C8-4747-AF9F-2E9607D5289B}">
      <dgm:prSet/>
      <dgm:spPr/>
      <dgm:t>
        <a:bodyPr/>
        <a:lstStyle/>
        <a:p>
          <a:endParaRPr lang="en-US"/>
        </a:p>
      </dgm:t>
    </dgm:pt>
    <dgm:pt modelId="{AD87B6D0-0794-9344-B1F5-E433D6CE6116}" type="sibTrans" cxnId="{DEB73C57-00C8-4747-AF9F-2E9607D5289B}">
      <dgm:prSet/>
      <dgm:spPr/>
      <dgm:t>
        <a:bodyPr/>
        <a:lstStyle/>
        <a:p>
          <a:endParaRPr lang="en-US"/>
        </a:p>
      </dgm:t>
    </dgm:pt>
    <dgm:pt modelId="{DF297F11-B9D6-0142-8185-C8DF7B7A7B58}">
      <dgm:prSet phldrT="[Text]"/>
      <dgm:spPr/>
      <dgm:t>
        <a:bodyPr/>
        <a:lstStyle/>
        <a:p>
          <a:r>
            <a:rPr lang="en-US" b="1" dirty="0" smtClean="0">
              <a:solidFill>
                <a:srgbClr val="FF0000"/>
              </a:solidFill>
            </a:rPr>
            <a:t>History</a:t>
          </a:r>
          <a:endParaRPr lang="en-US" b="1" dirty="0">
            <a:solidFill>
              <a:srgbClr val="FF0000"/>
            </a:solidFill>
          </a:endParaRPr>
        </a:p>
      </dgm:t>
    </dgm:pt>
    <dgm:pt modelId="{E787B63A-0E60-5F40-B1A5-4376A57CE877}" type="parTrans" cxnId="{7A2DEF26-7F61-3E40-BAE5-8F7E86569E21}">
      <dgm:prSet/>
      <dgm:spPr/>
      <dgm:t>
        <a:bodyPr/>
        <a:lstStyle/>
        <a:p>
          <a:endParaRPr lang="en-US"/>
        </a:p>
      </dgm:t>
    </dgm:pt>
    <dgm:pt modelId="{CEB6D609-D843-1D4F-A8F2-BFB132D96C0E}" type="sibTrans" cxnId="{7A2DEF26-7F61-3E40-BAE5-8F7E86569E21}">
      <dgm:prSet/>
      <dgm:spPr/>
      <dgm:t>
        <a:bodyPr/>
        <a:lstStyle/>
        <a:p>
          <a:endParaRPr lang="en-US"/>
        </a:p>
      </dgm:t>
    </dgm:pt>
    <dgm:pt modelId="{AF9CE8E1-43FA-BA41-BF3C-A0A466BF3BC8}">
      <dgm:prSet phldrT="[Text]"/>
      <dgm:spPr/>
      <dgm:t>
        <a:bodyPr/>
        <a:lstStyle/>
        <a:p>
          <a:r>
            <a:rPr lang="en-US" dirty="0" smtClean="0"/>
            <a:t>Conclusions</a:t>
          </a:r>
          <a:endParaRPr lang="en-US" dirty="0"/>
        </a:p>
      </dgm:t>
    </dgm:pt>
    <dgm:pt modelId="{8C9FF25D-5121-AC4C-AEEE-CB79CAA8FF0B}" type="parTrans" cxnId="{C602C7C9-8CFC-4F4D-B825-1F85A0C1EE12}">
      <dgm:prSet/>
      <dgm:spPr/>
      <dgm:t>
        <a:bodyPr/>
        <a:lstStyle/>
        <a:p>
          <a:endParaRPr lang="en-US"/>
        </a:p>
      </dgm:t>
    </dgm:pt>
    <dgm:pt modelId="{AB3547DB-886F-5942-85DC-7CEDD8374370}" type="sibTrans" cxnId="{C602C7C9-8CFC-4F4D-B825-1F85A0C1EE12}">
      <dgm:prSet/>
      <dgm:spPr/>
      <dgm:t>
        <a:bodyPr/>
        <a:lstStyle/>
        <a:p>
          <a:endParaRPr lang="en-US"/>
        </a:p>
      </dgm:t>
    </dgm:pt>
    <dgm:pt modelId="{363FF20B-E046-CC49-916A-FA82E275B53D}" type="pres">
      <dgm:prSet presAssocID="{5F6E60F2-B9BE-1C43-8EFB-D2D9AE08F83A}" presName="CompostProcess" presStyleCnt="0">
        <dgm:presLayoutVars>
          <dgm:dir/>
          <dgm:resizeHandles val="exact"/>
        </dgm:presLayoutVars>
      </dgm:prSet>
      <dgm:spPr/>
    </dgm:pt>
    <dgm:pt modelId="{97244695-3EF6-D54A-93BE-B7A20EBB671A}" type="pres">
      <dgm:prSet presAssocID="{5F6E60F2-B9BE-1C43-8EFB-D2D9AE08F83A}" presName="arrow" presStyleLbl="bgShp" presStyleIdx="0" presStyleCnt="1"/>
      <dgm:spPr/>
    </dgm:pt>
    <dgm:pt modelId="{072A6514-888D-1E46-ABB1-67C09ADE4960}" type="pres">
      <dgm:prSet presAssocID="{5F6E60F2-B9BE-1C43-8EFB-D2D9AE08F83A}" presName="linearProcess" presStyleCnt="0"/>
      <dgm:spPr/>
    </dgm:pt>
    <dgm:pt modelId="{A5932692-3BA0-6441-9BBA-DD7F62B1F022}" type="pres">
      <dgm:prSet presAssocID="{85BB128E-8C33-DE4F-AE05-EA0FD6FD9513}" presName="textNode" presStyleLbl="node1" presStyleIdx="0" presStyleCnt="3">
        <dgm:presLayoutVars>
          <dgm:bulletEnabled val="1"/>
        </dgm:presLayoutVars>
      </dgm:prSet>
      <dgm:spPr/>
      <dgm:t>
        <a:bodyPr/>
        <a:lstStyle/>
        <a:p>
          <a:endParaRPr lang="en-US"/>
        </a:p>
      </dgm:t>
    </dgm:pt>
    <dgm:pt modelId="{6CCB0D25-7ACA-9942-8E20-7CD1C747A311}" type="pres">
      <dgm:prSet presAssocID="{AD87B6D0-0794-9344-B1F5-E433D6CE6116}" presName="sibTrans" presStyleCnt="0"/>
      <dgm:spPr/>
    </dgm:pt>
    <dgm:pt modelId="{A197CBCA-A70A-8A44-9C94-4C1076AB9C79}" type="pres">
      <dgm:prSet presAssocID="{DF297F11-B9D6-0142-8185-C8DF7B7A7B58}" presName="textNode" presStyleLbl="node1" presStyleIdx="1" presStyleCnt="3">
        <dgm:presLayoutVars>
          <dgm:bulletEnabled val="1"/>
        </dgm:presLayoutVars>
      </dgm:prSet>
      <dgm:spPr/>
      <dgm:t>
        <a:bodyPr/>
        <a:lstStyle/>
        <a:p>
          <a:endParaRPr lang="en-US"/>
        </a:p>
      </dgm:t>
    </dgm:pt>
    <dgm:pt modelId="{E70E40D5-023B-EC44-92E3-ADEB627534E1}" type="pres">
      <dgm:prSet presAssocID="{CEB6D609-D843-1D4F-A8F2-BFB132D96C0E}" presName="sibTrans" presStyleCnt="0"/>
      <dgm:spPr/>
    </dgm:pt>
    <dgm:pt modelId="{C3D04828-14E7-644D-86F7-C3DC83395FE7}" type="pres">
      <dgm:prSet presAssocID="{AF9CE8E1-43FA-BA41-BF3C-A0A466BF3BC8}" presName="textNode" presStyleLbl="node1" presStyleIdx="2" presStyleCnt="3">
        <dgm:presLayoutVars>
          <dgm:bulletEnabled val="1"/>
        </dgm:presLayoutVars>
      </dgm:prSet>
      <dgm:spPr/>
      <dgm:t>
        <a:bodyPr/>
        <a:lstStyle/>
        <a:p>
          <a:endParaRPr lang="en-US"/>
        </a:p>
      </dgm:t>
    </dgm:pt>
  </dgm:ptLst>
  <dgm:cxnLst>
    <dgm:cxn modelId="{7A2DEF26-7F61-3E40-BAE5-8F7E86569E21}" srcId="{5F6E60F2-B9BE-1C43-8EFB-D2D9AE08F83A}" destId="{DF297F11-B9D6-0142-8185-C8DF7B7A7B58}" srcOrd="1" destOrd="0" parTransId="{E787B63A-0E60-5F40-B1A5-4376A57CE877}" sibTransId="{CEB6D609-D843-1D4F-A8F2-BFB132D96C0E}"/>
    <dgm:cxn modelId="{B9D15339-BA7F-E043-9E9D-B5FF2A91FC20}" type="presOf" srcId="{AF9CE8E1-43FA-BA41-BF3C-A0A466BF3BC8}" destId="{C3D04828-14E7-644D-86F7-C3DC83395FE7}" srcOrd="0" destOrd="0" presId="urn:microsoft.com/office/officeart/2005/8/layout/hProcess9"/>
    <dgm:cxn modelId="{EF6054B9-B1B8-9143-B295-B5D192E7176C}" type="presOf" srcId="{5F6E60F2-B9BE-1C43-8EFB-D2D9AE08F83A}" destId="{363FF20B-E046-CC49-916A-FA82E275B53D}" srcOrd="0" destOrd="0" presId="urn:microsoft.com/office/officeart/2005/8/layout/hProcess9"/>
    <dgm:cxn modelId="{DEB73C57-00C8-4747-AF9F-2E9607D5289B}" srcId="{5F6E60F2-B9BE-1C43-8EFB-D2D9AE08F83A}" destId="{85BB128E-8C33-DE4F-AE05-EA0FD6FD9513}" srcOrd="0" destOrd="0" parTransId="{AB64AF17-7376-5B4D-A875-D19E124523D9}" sibTransId="{AD87B6D0-0794-9344-B1F5-E433D6CE6116}"/>
    <dgm:cxn modelId="{D1DEF7A8-8F01-CC4E-BA87-9164586A640D}" type="presOf" srcId="{85BB128E-8C33-DE4F-AE05-EA0FD6FD9513}" destId="{A5932692-3BA0-6441-9BBA-DD7F62B1F022}" srcOrd="0" destOrd="0" presId="urn:microsoft.com/office/officeart/2005/8/layout/hProcess9"/>
    <dgm:cxn modelId="{C602C7C9-8CFC-4F4D-B825-1F85A0C1EE12}" srcId="{5F6E60F2-B9BE-1C43-8EFB-D2D9AE08F83A}" destId="{AF9CE8E1-43FA-BA41-BF3C-A0A466BF3BC8}" srcOrd="2" destOrd="0" parTransId="{8C9FF25D-5121-AC4C-AEEE-CB79CAA8FF0B}" sibTransId="{AB3547DB-886F-5942-85DC-7CEDD8374370}"/>
    <dgm:cxn modelId="{E11714D5-3811-F04F-889E-4B12ADF3978C}" type="presOf" srcId="{DF297F11-B9D6-0142-8185-C8DF7B7A7B58}" destId="{A197CBCA-A70A-8A44-9C94-4C1076AB9C79}" srcOrd="0" destOrd="0" presId="urn:microsoft.com/office/officeart/2005/8/layout/hProcess9"/>
    <dgm:cxn modelId="{0E1F080B-E857-6C48-AD83-B461FCAC2A43}" type="presParOf" srcId="{363FF20B-E046-CC49-916A-FA82E275B53D}" destId="{97244695-3EF6-D54A-93BE-B7A20EBB671A}" srcOrd="0" destOrd="0" presId="urn:microsoft.com/office/officeart/2005/8/layout/hProcess9"/>
    <dgm:cxn modelId="{92C9D545-288B-FF43-B999-A5215D94222F}" type="presParOf" srcId="{363FF20B-E046-CC49-916A-FA82E275B53D}" destId="{072A6514-888D-1E46-ABB1-67C09ADE4960}" srcOrd="1" destOrd="0" presId="urn:microsoft.com/office/officeart/2005/8/layout/hProcess9"/>
    <dgm:cxn modelId="{510585D8-4188-0D42-9FF3-920D2D568429}" type="presParOf" srcId="{072A6514-888D-1E46-ABB1-67C09ADE4960}" destId="{A5932692-3BA0-6441-9BBA-DD7F62B1F022}" srcOrd="0" destOrd="0" presId="urn:microsoft.com/office/officeart/2005/8/layout/hProcess9"/>
    <dgm:cxn modelId="{8E7ADBFE-DCAF-9143-A817-0A30513E4AFA}" type="presParOf" srcId="{072A6514-888D-1E46-ABB1-67C09ADE4960}" destId="{6CCB0D25-7ACA-9942-8E20-7CD1C747A311}" srcOrd="1" destOrd="0" presId="urn:microsoft.com/office/officeart/2005/8/layout/hProcess9"/>
    <dgm:cxn modelId="{E88770F0-0B25-8C4B-9A75-CFB05D0B7228}" type="presParOf" srcId="{072A6514-888D-1E46-ABB1-67C09ADE4960}" destId="{A197CBCA-A70A-8A44-9C94-4C1076AB9C79}" srcOrd="2" destOrd="0" presId="urn:microsoft.com/office/officeart/2005/8/layout/hProcess9"/>
    <dgm:cxn modelId="{DAA5E5CE-5B08-7C44-B2D1-1E4BD9BE9E1A}" type="presParOf" srcId="{072A6514-888D-1E46-ABB1-67C09ADE4960}" destId="{E70E40D5-023B-EC44-92E3-ADEB627534E1}" srcOrd="3" destOrd="0" presId="urn:microsoft.com/office/officeart/2005/8/layout/hProcess9"/>
    <dgm:cxn modelId="{2D20040E-4162-BD4E-907C-4FE78AE84DBA}" type="presParOf" srcId="{072A6514-888D-1E46-ABB1-67C09ADE4960}" destId="{C3D04828-14E7-644D-86F7-C3DC83395FE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29CA2D-2F79-5E4A-BC3B-7D1D71ACC46E}"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86EBBC30-AF08-1344-91B7-D0E7333CF889}">
      <dgm:prSet phldrT="[Text]"/>
      <dgm:spPr/>
      <dgm:t>
        <a:bodyPr/>
        <a:lstStyle/>
        <a:p>
          <a:r>
            <a:rPr lang="en-US" dirty="0" smtClean="0"/>
            <a:t>Brookings Institution</a:t>
          </a:r>
        </a:p>
        <a:p>
          <a:r>
            <a:rPr lang="en-US" dirty="0" smtClean="0"/>
            <a:t>1927</a:t>
          </a:r>
          <a:endParaRPr lang="en-US" dirty="0"/>
        </a:p>
      </dgm:t>
    </dgm:pt>
    <dgm:pt modelId="{42FAFEE8-A76D-B04B-BA9E-964B3DBCB2DC}" type="parTrans" cxnId="{89F6DAE8-9B3E-5245-A599-1F594AA769C8}">
      <dgm:prSet/>
      <dgm:spPr/>
      <dgm:t>
        <a:bodyPr/>
        <a:lstStyle/>
        <a:p>
          <a:endParaRPr lang="en-US"/>
        </a:p>
      </dgm:t>
    </dgm:pt>
    <dgm:pt modelId="{A41EB0A0-4587-8046-BA88-8C1F8927FB5F}" type="sibTrans" cxnId="{89F6DAE8-9B3E-5245-A599-1F594AA769C8}">
      <dgm:prSet/>
      <dgm:spPr/>
      <dgm:t>
        <a:bodyPr/>
        <a:lstStyle/>
        <a:p>
          <a:endParaRPr lang="en-US"/>
        </a:p>
      </dgm:t>
    </dgm:pt>
    <dgm:pt modelId="{92F554AD-A666-B040-A9C7-171CF33503CD}">
      <dgm:prSet phldrT="[Text]"/>
      <dgm:spPr/>
      <dgm:t>
        <a:bodyPr/>
        <a:lstStyle/>
        <a:p>
          <a:r>
            <a:rPr lang="en-US" dirty="0" smtClean="0"/>
            <a:t>Institute for Government Research</a:t>
          </a:r>
        </a:p>
        <a:p>
          <a:r>
            <a:rPr lang="en-US" dirty="0" smtClean="0"/>
            <a:t>1916</a:t>
          </a:r>
          <a:endParaRPr lang="en-US" dirty="0"/>
        </a:p>
      </dgm:t>
    </dgm:pt>
    <dgm:pt modelId="{5DEE7856-EC48-6C40-AB03-0B6F36C2541D}" type="parTrans" cxnId="{32753C21-8BED-124F-A6F7-8C6E4716A94A}">
      <dgm:prSet/>
      <dgm:spPr/>
      <dgm:t>
        <a:bodyPr/>
        <a:lstStyle/>
        <a:p>
          <a:endParaRPr lang="en-US"/>
        </a:p>
      </dgm:t>
    </dgm:pt>
    <dgm:pt modelId="{4C6F9467-8854-E143-9C73-F5B70A909DAA}" type="sibTrans" cxnId="{32753C21-8BED-124F-A6F7-8C6E4716A94A}">
      <dgm:prSet/>
      <dgm:spPr/>
      <dgm:t>
        <a:bodyPr/>
        <a:lstStyle/>
        <a:p>
          <a:endParaRPr lang="en-US"/>
        </a:p>
      </dgm:t>
    </dgm:pt>
    <dgm:pt modelId="{DD8F9DCC-BACB-2A46-9EA5-D1DA9DA58127}">
      <dgm:prSet phldrT="[Text]"/>
      <dgm:spPr/>
      <dgm:t>
        <a:bodyPr/>
        <a:lstStyle/>
        <a:p>
          <a:r>
            <a:rPr lang="en-US" dirty="0" smtClean="0"/>
            <a:t>Institute of Economics</a:t>
          </a:r>
        </a:p>
        <a:p>
          <a:r>
            <a:rPr lang="en-US" dirty="0" smtClean="0"/>
            <a:t>1922</a:t>
          </a:r>
          <a:endParaRPr lang="en-US" dirty="0"/>
        </a:p>
      </dgm:t>
    </dgm:pt>
    <dgm:pt modelId="{6F7D16AB-51D6-FA4E-AB24-37165AA45CC3}" type="parTrans" cxnId="{B39DF700-2385-AF4C-97ED-5DAE15F760D1}">
      <dgm:prSet/>
      <dgm:spPr/>
      <dgm:t>
        <a:bodyPr/>
        <a:lstStyle/>
        <a:p>
          <a:endParaRPr lang="en-US"/>
        </a:p>
      </dgm:t>
    </dgm:pt>
    <dgm:pt modelId="{A83DE121-2DC5-BC44-93F7-830788ADF028}" type="sibTrans" cxnId="{B39DF700-2385-AF4C-97ED-5DAE15F760D1}">
      <dgm:prSet/>
      <dgm:spPr/>
      <dgm:t>
        <a:bodyPr/>
        <a:lstStyle/>
        <a:p>
          <a:endParaRPr lang="en-US"/>
        </a:p>
      </dgm:t>
    </dgm:pt>
    <dgm:pt modelId="{BBF45953-D7C1-CB4C-887C-11313081A58A}">
      <dgm:prSet/>
      <dgm:spPr/>
      <dgm:t>
        <a:bodyPr/>
        <a:lstStyle/>
        <a:p>
          <a:r>
            <a:rPr lang="en-US" dirty="0" smtClean="0"/>
            <a:t>Graduate School </a:t>
          </a:r>
        </a:p>
        <a:p>
          <a:r>
            <a:rPr lang="en-US" dirty="0" smtClean="0"/>
            <a:t>1924</a:t>
          </a:r>
          <a:endParaRPr lang="en-US" dirty="0"/>
        </a:p>
      </dgm:t>
    </dgm:pt>
    <dgm:pt modelId="{8E02AEED-667B-3440-B57A-1AA1ED58D4FF}" type="parTrans" cxnId="{111A071D-50EC-C74F-82A3-7ADCCD62FE45}">
      <dgm:prSet/>
      <dgm:spPr/>
      <dgm:t>
        <a:bodyPr/>
        <a:lstStyle/>
        <a:p>
          <a:endParaRPr lang="en-US"/>
        </a:p>
      </dgm:t>
    </dgm:pt>
    <dgm:pt modelId="{72C75BA0-8BCE-7549-A776-C601E61ADF1C}" type="sibTrans" cxnId="{111A071D-50EC-C74F-82A3-7ADCCD62FE45}">
      <dgm:prSet/>
      <dgm:spPr/>
      <dgm:t>
        <a:bodyPr/>
        <a:lstStyle/>
        <a:p>
          <a:endParaRPr lang="en-US"/>
        </a:p>
      </dgm:t>
    </dgm:pt>
    <dgm:pt modelId="{29BC5B36-0509-844B-AB0F-0869E6EE3E13}" type="pres">
      <dgm:prSet presAssocID="{4329CA2D-2F79-5E4A-BC3B-7D1D71ACC46E}" presName="cycle" presStyleCnt="0">
        <dgm:presLayoutVars>
          <dgm:chMax val="1"/>
          <dgm:dir/>
          <dgm:animLvl val="ctr"/>
          <dgm:resizeHandles val="exact"/>
        </dgm:presLayoutVars>
      </dgm:prSet>
      <dgm:spPr/>
      <dgm:t>
        <a:bodyPr/>
        <a:lstStyle/>
        <a:p>
          <a:endParaRPr lang="en-US"/>
        </a:p>
      </dgm:t>
    </dgm:pt>
    <dgm:pt modelId="{92E8D38E-7C3A-7444-9165-232B2FBA2426}" type="pres">
      <dgm:prSet presAssocID="{86EBBC30-AF08-1344-91B7-D0E7333CF889}" presName="centerShape" presStyleLbl="node0" presStyleIdx="0" presStyleCnt="1"/>
      <dgm:spPr/>
      <dgm:t>
        <a:bodyPr/>
        <a:lstStyle/>
        <a:p>
          <a:endParaRPr lang="en-US"/>
        </a:p>
      </dgm:t>
    </dgm:pt>
    <dgm:pt modelId="{7565422C-0EB2-334B-B874-3E1A13308A34}" type="pres">
      <dgm:prSet presAssocID="{5DEE7856-EC48-6C40-AB03-0B6F36C2541D}" presName="parTrans" presStyleLbl="bgSibTrans2D1" presStyleIdx="0" presStyleCnt="3"/>
      <dgm:spPr/>
      <dgm:t>
        <a:bodyPr/>
        <a:lstStyle/>
        <a:p>
          <a:endParaRPr lang="en-US"/>
        </a:p>
      </dgm:t>
    </dgm:pt>
    <dgm:pt modelId="{EBAD0BA7-07B1-7F4B-ABED-FB41EFDADC18}" type="pres">
      <dgm:prSet presAssocID="{92F554AD-A666-B040-A9C7-171CF33503CD}" presName="node" presStyleLbl="node1" presStyleIdx="0" presStyleCnt="3">
        <dgm:presLayoutVars>
          <dgm:bulletEnabled val="1"/>
        </dgm:presLayoutVars>
      </dgm:prSet>
      <dgm:spPr/>
      <dgm:t>
        <a:bodyPr/>
        <a:lstStyle/>
        <a:p>
          <a:endParaRPr lang="en-US"/>
        </a:p>
      </dgm:t>
    </dgm:pt>
    <dgm:pt modelId="{DBD6FB10-B86F-864F-80A6-C6CEF126CF4B}" type="pres">
      <dgm:prSet presAssocID="{8E02AEED-667B-3440-B57A-1AA1ED58D4FF}" presName="parTrans" presStyleLbl="bgSibTrans2D1" presStyleIdx="1" presStyleCnt="3"/>
      <dgm:spPr/>
      <dgm:t>
        <a:bodyPr/>
        <a:lstStyle/>
        <a:p>
          <a:endParaRPr lang="en-US"/>
        </a:p>
      </dgm:t>
    </dgm:pt>
    <dgm:pt modelId="{6D98B346-8E3A-F543-9E16-A44FB824B5AD}" type="pres">
      <dgm:prSet presAssocID="{BBF45953-D7C1-CB4C-887C-11313081A58A}" presName="node" presStyleLbl="node1" presStyleIdx="1" presStyleCnt="3">
        <dgm:presLayoutVars>
          <dgm:bulletEnabled val="1"/>
        </dgm:presLayoutVars>
      </dgm:prSet>
      <dgm:spPr/>
      <dgm:t>
        <a:bodyPr/>
        <a:lstStyle/>
        <a:p>
          <a:endParaRPr lang="en-US"/>
        </a:p>
      </dgm:t>
    </dgm:pt>
    <dgm:pt modelId="{5BFC279B-69F0-7C42-BC4E-12EE5AAE7A40}" type="pres">
      <dgm:prSet presAssocID="{6F7D16AB-51D6-FA4E-AB24-37165AA45CC3}" presName="parTrans" presStyleLbl="bgSibTrans2D1" presStyleIdx="2" presStyleCnt="3"/>
      <dgm:spPr/>
      <dgm:t>
        <a:bodyPr/>
        <a:lstStyle/>
        <a:p>
          <a:endParaRPr lang="en-US"/>
        </a:p>
      </dgm:t>
    </dgm:pt>
    <dgm:pt modelId="{8D7548AE-4C82-BF49-9355-5E07F123AB4A}" type="pres">
      <dgm:prSet presAssocID="{DD8F9DCC-BACB-2A46-9EA5-D1DA9DA58127}" presName="node" presStyleLbl="node1" presStyleIdx="2" presStyleCnt="3">
        <dgm:presLayoutVars>
          <dgm:bulletEnabled val="1"/>
        </dgm:presLayoutVars>
      </dgm:prSet>
      <dgm:spPr/>
      <dgm:t>
        <a:bodyPr/>
        <a:lstStyle/>
        <a:p>
          <a:endParaRPr lang="en-US"/>
        </a:p>
      </dgm:t>
    </dgm:pt>
  </dgm:ptLst>
  <dgm:cxnLst>
    <dgm:cxn modelId="{06C54689-B11D-AD4E-8E9F-1F2FA7C98309}" type="presOf" srcId="{DD8F9DCC-BACB-2A46-9EA5-D1DA9DA58127}" destId="{8D7548AE-4C82-BF49-9355-5E07F123AB4A}" srcOrd="0" destOrd="0" presId="urn:microsoft.com/office/officeart/2005/8/layout/radial4"/>
    <dgm:cxn modelId="{76D21E59-DEF4-E544-8F18-4BDD58426552}" type="presOf" srcId="{92F554AD-A666-B040-A9C7-171CF33503CD}" destId="{EBAD0BA7-07B1-7F4B-ABED-FB41EFDADC18}" srcOrd="0" destOrd="0" presId="urn:microsoft.com/office/officeart/2005/8/layout/radial4"/>
    <dgm:cxn modelId="{AF2CA844-6A53-DD41-A808-565A64B2347F}" type="presOf" srcId="{BBF45953-D7C1-CB4C-887C-11313081A58A}" destId="{6D98B346-8E3A-F543-9E16-A44FB824B5AD}" srcOrd="0" destOrd="0" presId="urn:microsoft.com/office/officeart/2005/8/layout/radial4"/>
    <dgm:cxn modelId="{5F1E15E4-E016-194A-B0E8-462EC3AE20DF}" type="presOf" srcId="{6F7D16AB-51D6-FA4E-AB24-37165AA45CC3}" destId="{5BFC279B-69F0-7C42-BC4E-12EE5AAE7A40}" srcOrd="0" destOrd="0" presId="urn:microsoft.com/office/officeart/2005/8/layout/radial4"/>
    <dgm:cxn modelId="{8E50A6DD-D079-864D-AC60-56A05EA088AA}" type="presOf" srcId="{86EBBC30-AF08-1344-91B7-D0E7333CF889}" destId="{92E8D38E-7C3A-7444-9165-232B2FBA2426}" srcOrd="0" destOrd="0" presId="urn:microsoft.com/office/officeart/2005/8/layout/radial4"/>
    <dgm:cxn modelId="{76E38AF7-E070-B449-A16A-6FF999D7D899}" type="presOf" srcId="{8E02AEED-667B-3440-B57A-1AA1ED58D4FF}" destId="{DBD6FB10-B86F-864F-80A6-C6CEF126CF4B}" srcOrd="0" destOrd="0" presId="urn:microsoft.com/office/officeart/2005/8/layout/radial4"/>
    <dgm:cxn modelId="{CAC3AB53-7C44-584F-B0A5-293403A50382}" type="presOf" srcId="{4329CA2D-2F79-5E4A-BC3B-7D1D71ACC46E}" destId="{29BC5B36-0509-844B-AB0F-0869E6EE3E13}" srcOrd="0" destOrd="0" presId="urn:microsoft.com/office/officeart/2005/8/layout/radial4"/>
    <dgm:cxn modelId="{32753C21-8BED-124F-A6F7-8C6E4716A94A}" srcId="{86EBBC30-AF08-1344-91B7-D0E7333CF889}" destId="{92F554AD-A666-B040-A9C7-171CF33503CD}" srcOrd="0" destOrd="0" parTransId="{5DEE7856-EC48-6C40-AB03-0B6F36C2541D}" sibTransId="{4C6F9467-8854-E143-9C73-F5B70A909DAA}"/>
    <dgm:cxn modelId="{111A071D-50EC-C74F-82A3-7ADCCD62FE45}" srcId="{86EBBC30-AF08-1344-91B7-D0E7333CF889}" destId="{BBF45953-D7C1-CB4C-887C-11313081A58A}" srcOrd="1" destOrd="0" parTransId="{8E02AEED-667B-3440-B57A-1AA1ED58D4FF}" sibTransId="{72C75BA0-8BCE-7549-A776-C601E61ADF1C}"/>
    <dgm:cxn modelId="{89F6DAE8-9B3E-5245-A599-1F594AA769C8}" srcId="{4329CA2D-2F79-5E4A-BC3B-7D1D71ACC46E}" destId="{86EBBC30-AF08-1344-91B7-D0E7333CF889}" srcOrd="0" destOrd="0" parTransId="{42FAFEE8-A76D-B04B-BA9E-964B3DBCB2DC}" sibTransId="{A41EB0A0-4587-8046-BA88-8C1F8927FB5F}"/>
    <dgm:cxn modelId="{9CD70329-F8BB-D14C-945E-060AA41C80A3}" type="presOf" srcId="{5DEE7856-EC48-6C40-AB03-0B6F36C2541D}" destId="{7565422C-0EB2-334B-B874-3E1A13308A34}" srcOrd="0" destOrd="0" presId="urn:microsoft.com/office/officeart/2005/8/layout/radial4"/>
    <dgm:cxn modelId="{B39DF700-2385-AF4C-97ED-5DAE15F760D1}" srcId="{86EBBC30-AF08-1344-91B7-D0E7333CF889}" destId="{DD8F9DCC-BACB-2A46-9EA5-D1DA9DA58127}" srcOrd="2" destOrd="0" parTransId="{6F7D16AB-51D6-FA4E-AB24-37165AA45CC3}" sibTransId="{A83DE121-2DC5-BC44-93F7-830788ADF028}"/>
    <dgm:cxn modelId="{B8C0B875-F996-4844-9906-F165E8A0FAC4}" type="presParOf" srcId="{29BC5B36-0509-844B-AB0F-0869E6EE3E13}" destId="{92E8D38E-7C3A-7444-9165-232B2FBA2426}" srcOrd="0" destOrd="0" presId="urn:microsoft.com/office/officeart/2005/8/layout/radial4"/>
    <dgm:cxn modelId="{04885FA7-C170-5745-880F-8B8E3757330B}" type="presParOf" srcId="{29BC5B36-0509-844B-AB0F-0869E6EE3E13}" destId="{7565422C-0EB2-334B-B874-3E1A13308A34}" srcOrd="1" destOrd="0" presId="urn:microsoft.com/office/officeart/2005/8/layout/radial4"/>
    <dgm:cxn modelId="{664B3EF3-5FFB-F64B-8278-482F365DD4D5}" type="presParOf" srcId="{29BC5B36-0509-844B-AB0F-0869E6EE3E13}" destId="{EBAD0BA7-07B1-7F4B-ABED-FB41EFDADC18}" srcOrd="2" destOrd="0" presId="urn:microsoft.com/office/officeart/2005/8/layout/radial4"/>
    <dgm:cxn modelId="{F7F577D8-994F-7D45-83BB-48DBD6559D60}" type="presParOf" srcId="{29BC5B36-0509-844B-AB0F-0869E6EE3E13}" destId="{DBD6FB10-B86F-864F-80A6-C6CEF126CF4B}" srcOrd="3" destOrd="0" presId="urn:microsoft.com/office/officeart/2005/8/layout/radial4"/>
    <dgm:cxn modelId="{A8187583-1C03-0241-A090-5496B65539D9}" type="presParOf" srcId="{29BC5B36-0509-844B-AB0F-0869E6EE3E13}" destId="{6D98B346-8E3A-F543-9E16-A44FB824B5AD}" srcOrd="4" destOrd="0" presId="urn:microsoft.com/office/officeart/2005/8/layout/radial4"/>
    <dgm:cxn modelId="{F65DAF22-8FCA-1B4A-B08C-1F0A6DF0BAF0}" type="presParOf" srcId="{29BC5B36-0509-844B-AB0F-0869E6EE3E13}" destId="{5BFC279B-69F0-7C42-BC4E-12EE5AAE7A40}" srcOrd="5" destOrd="0" presId="urn:microsoft.com/office/officeart/2005/8/layout/radial4"/>
    <dgm:cxn modelId="{8B516629-B31D-AC4E-AEC6-31D4ED3AC46D}" type="presParOf" srcId="{29BC5B36-0509-844B-AB0F-0869E6EE3E13}" destId="{8D7548AE-4C82-BF49-9355-5E07F123AB4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2E8FB1-07BB-A945-8CEE-830FC14DC380}" type="doc">
      <dgm:prSet loTypeId="urn:microsoft.com/office/officeart/2005/8/layout/arrow1" loCatId="" qsTypeId="urn:microsoft.com/office/officeart/2005/8/quickstyle/simple4" qsCatId="simple" csTypeId="urn:microsoft.com/office/officeart/2005/8/colors/accent1_2" csCatId="accent1" phldr="1"/>
      <dgm:spPr/>
      <dgm:t>
        <a:bodyPr/>
        <a:lstStyle/>
        <a:p>
          <a:endParaRPr lang="en-US"/>
        </a:p>
      </dgm:t>
    </dgm:pt>
    <dgm:pt modelId="{5E5C1B8D-CAC8-0840-BF66-4CC2CBB0C095}">
      <dgm:prSet phldrT="[Text]"/>
      <dgm:spPr/>
      <dgm:t>
        <a:bodyPr/>
        <a:lstStyle/>
        <a:p>
          <a:r>
            <a:rPr lang="en-US" b="1" dirty="0" smtClean="0"/>
            <a:t>Brookings Institution</a:t>
          </a:r>
          <a:endParaRPr lang="en-US" b="1" dirty="0"/>
        </a:p>
      </dgm:t>
    </dgm:pt>
    <dgm:pt modelId="{AE40ED1E-CB3D-6140-9595-C019D2802C62}" type="parTrans" cxnId="{11703A10-A766-494D-9A30-AB2DFB52888E}">
      <dgm:prSet/>
      <dgm:spPr/>
      <dgm:t>
        <a:bodyPr/>
        <a:lstStyle/>
        <a:p>
          <a:endParaRPr lang="en-US"/>
        </a:p>
      </dgm:t>
    </dgm:pt>
    <dgm:pt modelId="{CA9C9F30-BDD9-334E-A74F-1F1129EDA05E}" type="sibTrans" cxnId="{11703A10-A766-494D-9A30-AB2DFB52888E}">
      <dgm:prSet/>
      <dgm:spPr/>
      <dgm:t>
        <a:bodyPr/>
        <a:lstStyle/>
        <a:p>
          <a:endParaRPr lang="en-US"/>
        </a:p>
      </dgm:t>
    </dgm:pt>
    <dgm:pt modelId="{B9A6259D-4620-9142-ADA5-564343050D9D}">
      <dgm:prSet phldrT="[Text]"/>
      <dgm:spPr/>
      <dgm:t>
        <a:bodyPr/>
        <a:lstStyle/>
        <a:p>
          <a:r>
            <a:rPr lang="en-US" b="1" dirty="0" smtClean="0"/>
            <a:t>American Enterprise</a:t>
          </a:r>
        </a:p>
        <a:p>
          <a:r>
            <a:rPr lang="en-US" b="1" dirty="0" smtClean="0"/>
            <a:t>Association</a:t>
          </a:r>
          <a:endParaRPr lang="en-US" b="1" dirty="0"/>
        </a:p>
      </dgm:t>
    </dgm:pt>
    <dgm:pt modelId="{F9BDF0E1-B408-0D49-938A-9825815BE9D5}" type="parTrans" cxnId="{6DA4E300-3518-0D4E-BDA8-C1BA36C35885}">
      <dgm:prSet/>
      <dgm:spPr/>
      <dgm:t>
        <a:bodyPr/>
        <a:lstStyle/>
        <a:p>
          <a:endParaRPr lang="en-US"/>
        </a:p>
      </dgm:t>
    </dgm:pt>
    <dgm:pt modelId="{184C57AD-84ED-8F40-BA1B-778A7340243F}" type="sibTrans" cxnId="{6DA4E300-3518-0D4E-BDA8-C1BA36C35885}">
      <dgm:prSet/>
      <dgm:spPr/>
      <dgm:t>
        <a:bodyPr/>
        <a:lstStyle/>
        <a:p>
          <a:endParaRPr lang="en-US"/>
        </a:p>
      </dgm:t>
    </dgm:pt>
    <dgm:pt modelId="{7A51885D-ECDD-1B44-95B2-1BFF248096C4}" type="pres">
      <dgm:prSet presAssocID="{B72E8FB1-07BB-A945-8CEE-830FC14DC380}" presName="cycle" presStyleCnt="0">
        <dgm:presLayoutVars>
          <dgm:dir/>
          <dgm:resizeHandles val="exact"/>
        </dgm:presLayoutVars>
      </dgm:prSet>
      <dgm:spPr/>
      <dgm:t>
        <a:bodyPr/>
        <a:lstStyle/>
        <a:p>
          <a:endParaRPr lang="en-US"/>
        </a:p>
      </dgm:t>
    </dgm:pt>
    <dgm:pt modelId="{7AE930CB-2789-6840-99A6-0AFA5CFF5E38}" type="pres">
      <dgm:prSet presAssocID="{5E5C1B8D-CAC8-0840-BF66-4CC2CBB0C095}" presName="arrow" presStyleLbl="node1" presStyleIdx="0" presStyleCnt="2">
        <dgm:presLayoutVars>
          <dgm:bulletEnabled val="1"/>
        </dgm:presLayoutVars>
      </dgm:prSet>
      <dgm:spPr/>
      <dgm:t>
        <a:bodyPr/>
        <a:lstStyle/>
        <a:p>
          <a:endParaRPr lang="en-US"/>
        </a:p>
      </dgm:t>
    </dgm:pt>
    <dgm:pt modelId="{6013DB3F-5C9B-7A4E-8ED8-BB369243FAC0}" type="pres">
      <dgm:prSet presAssocID="{B9A6259D-4620-9142-ADA5-564343050D9D}" presName="arrow" presStyleLbl="node1" presStyleIdx="1" presStyleCnt="2">
        <dgm:presLayoutVars>
          <dgm:bulletEnabled val="1"/>
        </dgm:presLayoutVars>
      </dgm:prSet>
      <dgm:spPr/>
      <dgm:t>
        <a:bodyPr/>
        <a:lstStyle/>
        <a:p>
          <a:endParaRPr lang="en-US"/>
        </a:p>
      </dgm:t>
    </dgm:pt>
  </dgm:ptLst>
  <dgm:cxnLst>
    <dgm:cxn modelId="{3A5A87AE-EB0A-5748-8C14-437AEB76205C}" type="presOf" srcId="{B72E8FB1-07BB-A945-8CEE-830FC14DC380}" destId="{7A51885D-ECDD-1B44-95B2-1BFF248096C4}" srcOrd="0" destOrd="0" presId="urn:microsoft.com/office/officeart/2005/8/layout/arrow1"/>
    <dgm:cxn modelId="{6DA4E300-3518-0D4E-BDA8-C1BA36C35885}" srcId="{B72E8FB1-07BB-A945-8CEE-830FC14DC380}" destId="{B9A6259D-4620-9142-ADA5-564343050D9D}" srcOrd="1" destOrd="0" parTransId="{F9BDF0E1-B408-0D49-938A-9825815BE9D5}" sibTransId="{184C57AD-84ED-8F40-BA1B-778A7340243F}"/>
    <dgm:cxn modelId="{76BD23CA-1252-DC4B-A6A2-12C76CC503B7}" type="presOf" srcId="{5E5C1B8D-CAC8-0840-BF66-4CC2CBB0C095}" destId="{7AE930CB-2789-6840-99A6-0AFA5CFF5E38}" srcOrd="0" destOrd="0" presId="urn:microsoft.com/office/officeart/2005/8/layout/arrow1"/>
    <dgm:cxn modelId="{11703A10-A766-494D-9A30-AB2DFB52888E}" srcId="{B72E8FB1-07BB-A945-8CEE-830FC14DC380}" destId="{5E5C1B8D-CAC8-0840-BF66-4CC2CBB0C095}" srcOrd="0" destOrd="0" parTransId="{AE40ED1E-CB3D-6140-9595-C019D2802C62}" sibTransId="{CA9C9F30-BDD9-334E-A74F-1F1129EDA05E}"/>
    <dgm:cxn modelId="{4C1D167F-E1CB-D848-93B3-CEC53FC99CBD}" type="presOf" srcId="{B9A6259D-4620-9142-ADA5-564343050D9D}" destId="{6013DB3F-5C9B-7A4E-8ED8-BB369243FAC0}" srcOrd="0" destOrd="0" presId="urn:microsoft.com/office/officeart/2005/8/layout/arrow1"/>
    <dgm:cxn modelId="{F4D3A52B-F078-2245-B291-B6C3B4174EDD}" type="presParOf" srcId="{7A51885D-ECDD-1B44-95B2-1BFF248096C4}" destId="{7AE930CB-2789-6840-99A6-0AFA5CFF5E38}" srcOrd="0" destOrd="0" presId="urn:microsoft.com/office/officeart/2005/8/layout/arrow1"/>
    <dgm:cxn modelId="{196E1153-138B-2241-BA65-D3B077138A96}" type="presParOf" srcId="{7A51885D-ECDD-1B44-95B2-1BFF248096C4}" destId="{6013DB3F-5C9B-7A4E-8ED8-BB369243FAC0}"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E219D3-10E8-104E-9552-79E6E773710B}"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AF8856EA-CA40-BF48-9693-165B293A45C9}">
      <dgm:prSet phldrT="[Text]"/>
      <dgm:spPr/>
      <dgm:t>
        <a:bodyPr/>
        <a:lstStyle/>
        <a:p>
          <a:r>
            <a:rPr lang="en-US" dirty="0" smtClean="0"/>
            <a:t>Conservative </a:t>
          </a:r>
        </a:p>
        <a:p>
          <a:r>
            <a:rPr lang="en-US" dirty="0" smtClean="0"/>
            <a:t>Think Tanks</a:t>
          </a:r>
          <a:endParaRPr lang="en-US" dirty="0"/>
        </a:p>
      </dgm:t>
    </dgm:pt>
    <dgm:pt modelId="{A02BC1C9-AE97-8144-97B4-57819BB33B0B}" type="parTrans" cxnId="{2ADF33D7-6EBE-CE4B-B694-D80BC633BED9}">
      <dgm:prSet/>
      <dgm:spPr/>
      <dgm:t>
        <a:bodyPr/>
        <a:lstStyle/>
        <a:p>
          <a:endParaRPr lang="en-US"/>
        </a:p>
      </dgm:t>
    </dgm:pt>
    <dgm:pt modelId="{582DEE8E-7224-0343-AB5B-5F8AA2692560}" type="sibTrans" cxnId="{2ADF33D7-6EBE-CE4B-B694-D80BC633BED9}">
      <dgm:prSet/>
      <dgm:spPr/>
      <dgm:t>
        <a:bodyPr/>
        <a:lstStyle/>
        <a:p>
          <a:endParaRPr lang="en-US"/>
        </a:p>
      </dgm:t>
    </dgm:pt>
    <dgm:pt modelId="{3F0279BC-DA4C-7C4E-B748-EBB883540459}">
      <dgm:prSet phldrT="[Text]"/>
      <dgm:spPr/>
      <dgm:t>
        <a:bodyPr/>
        <a:lstStyle/>
        <a:p>
          <a:r>
            <a:rPr lang="en-US" dirty="0" smtClean="0"/>
            <a:t>American Enterprise Institute</a:t>
          </a:r>
        </a:p>
        <a:p>
          <a:r>
            <a:rPr lang="en-US" dirty="0" smtClean="0"/>
            <a:t>(neo- conservative)</a:t>
          </a:r>
          <a:endParaRPr lang="en-US" dirty="0"/>
        </a:p>
      </dgm:t>
    </dgm:pt>
    <dgm:pt modelId="{5DC82054-22C5-8548-B533-9CB52E0B5DEE}" type="parTrans" cxnId="{7BF25145-6650-DC46-B15D-1888C52FA7FE}">
      <dgm:prSet/>
      <dgm:spPr/>
      <dgm:t>
        <a:bodyPr/>
        <a:lstStyle/>
        <a:p>
          <a:endParaRPr lang="en-US"/>
        </a:p>
      </dgm:t>
    </dgm:pt>
    <dgm:pt modelId="{39D77AD9-17FF-B842-B07B-69DAC3435F06}" type="sibTrans" cxnId="{7BF25145-6650-DC46-B15D-1888C52FA7FE}">
      <dgm:prSet/>
      <dgm:spPr/>
      <dgm:t>
        <a:bodyPr/>
        <a:lstStyle/>
        <a:p>
          <a:endParaRPr lang="en-US"/>
        </a:p>
      </dgm:t>
    </dgm:pt>
    <dgm:pt modelId="{634A86BD-A2F7-C740-9041-50B40DFFB169}">
      <dgm:prSet phldrT="[Text]"/>
      <dgm:spPr/>
      <dgm:t>
        <a:bodyPr/>
        <a:lstStyle/>
        <a:p>
          <a:r>
            <a:rPr lang="en-US" dirty="0" smtClean="0"/>
            <a:t>Hoover Institution</a:t>
          </a:r>
        </a:p>
        <a:p>
          <a:r>
            <a:rPr lang="en-US" dirty="0" smtClean="0"/>
            <a:t>(conservative)</a:t>
          </a:r>
          <a:endParaRPr lang="en-US" dirty="0"/>
        </a:p>
      </dgm:t>
    </dgm:pt>
    <dgm:pt modelId="{4650A26D-D2F5-5A49-8A03-B0FA9F8F7B90}" type="parTrans" cxnId="{09A38109-C99D-A048-B0CD-33D2C157C118}">
      <dgm:prSet/>
      <dgm:spPr/>
      <dgm:t>
        <a:bodyPr/>
        <a:lstStyle/>
        <a:p>
          <a:endParaRPr lang="en-US"/>
        </a:p>
      </dgm:t>
    </dgm:pt>
    <dgm:pt modelId="{9AF36393-539E-BB49-9EEA-824F6F8D8C04}" type="sibTrans" cxnId="{09A38109-C99D-A048-B0CD-33D2C157C118}">
      <dgm:prSet/>
      <dgm:spPr/>
      <dgm:t>
        <a:bodyPr/>
        <a:lstStyle/>
        <a:p>
          <a:endParaRPr lang="en-US"/>
        </a:p>
      </dgm:t>
    </dgm:pt>
    <dgm:pt modelId="{01C56E50-8C5E-694C-BBAA-968A4A105C54}">
      <dgm:prSet phldrT="[Text]"/>
      <dgm:spPr/>
      <dgm:t>
        <a:bodyPr/>
        <a:lstStyle/>
        <a:p>
          <a:r>
            <a:rPr lang="en-US" dirty="0" smtClean="0"/>
            <a:t>Heritage Foundation</a:t>
          </a:r>
        </a:p>
        <a:p>
          <a:r>
            <a:rPr lang="en-US" dirty="0" smtClean="0"/>
            <a:t>(conservative)</a:t>
          </a:r>
          <a:endParaRPr lang="en-US" dirty="0"/>
        </a:p>
      </dgm:t>
    </dgm:pt>
    <dgm:pt modelId="{C69F2166-747E-224B-9F48-CF2E5EE4B3B0}" type="parTrans" cxnId="{E1D1C23B-87F4-3A47-8A7B-348F20282558}">
      <dgm:prSet/>
      <dgm:spPr/>
      <dgm:t>
        <a:bodyPr/>
        <a:lstStyle/>
        <a:p>
          <a:endParaRPr lang="en-US"/>
        </a:p>
      </dgm:t>
    </dgm:pt>
    <dgm:pt modelId="{14CC1B59-362F-A04E-ACEC-1C0D7596B928}" type="sibTrans" cxnId="{E1D1C23B-87F4-3A47-8A7B-348F20282558}">
      <dgm:prSet/>
      <dgm:spPr/>
      <dgm:t>
        <a:bodyPr/>
        <a:lstStyle/>
        <a:p>
          <a:endParaRPr lang="en-US"/>
        </a:p>
      </dgm:t>
    </dgm:pt>
    <dgm:pt modelId="{B27C57F2-ED24-944C-8491-69E269AAB2C5}">
      <dgm:prSet/>
      <dgm:spPr/>
      <dgm:t>
        <a:bodyPr/>
        <a:lstStyle/>
        <a:p>
          <a:r>
            <a:rPr lang="en-US" dirty="0" smtClean="0"/>
            <a:t>Cato Institute</a:t>
          </a:r>
        </a:p>
        <a:p>
          <a:r>
            <a:rPr lang="en-US" dirty="0" smtClean="0"/>
            <a:t>(libertarian)</a:t>
          </a:r>
          <a:endParaRPr lang="en-US" dirty="0"/>
        </a:p>
      </dgm:t>
    </dgm:pt>
    <dgm:pt modelId="{9621F9B1-C0D1-8542-9F5A-640C0F7F8016}" type="parTrans" cxnId="{20C8BA6E-09E3-3748-BA86-2BF12DEBCBE7}">
      <dgm:prSet/>
      <dgm:spPr/>
      <dgm:t>
        <a:bodyPr/>
        <a:lstStyle/>
        <a:p>
          <a:endParaRPr lang="en-US"/>
        </a:p>
      </dgm:t>
    </dgm:pt>
    <dgm:pt modelId="{489A53B4-20F8-8E47-87BB-3916C840E684}" type="sibTrans" cxnId="{20C8BA6E-09E3-3748-BA86-2BF12DEBCBE7}">
      <dgm:prSet/>
      <dgm:spPr/>
      <dgm:t>
        <a:bodyPr/>
        <a:lstStyle/>
        <a:p>
          <a:endParaRPr lang="en-US"/>
        </a:p>
      </dgm:t>
    </dgm:pt>
    <dgm:pt modelId="{8701F898-CE5A-BA46-A38A-A11C8DC7101F}" type="pres">
      <dgm:prSet presAssocID="{1AE219D3-10E8-104E-9552-79E6E773710B}" presName="hierChild1" presStyleCnt="0">
        <dgm:presLayoutVars>
          <dgm:orgChart val="1"/>
          <dgm:chPref val="1"/>
          <dgm:dir/>
          <dgm:animOne val="branch"/>
          <dgm:animLvl val="lvl"/>
          <dgm:resizeHandles/>
        </dgm:presLayoutVars>
      </dgm:prSet>
      <dgm:spPr/>
      <dgm:t>
        <a:bodyPr/>
        <a:lstStyle/>
        <a:p>
          <a:endParaRPr lang="en-US"/>
        </a:p>
      </dgm:t>
    </dgm:pt>
    <dgm:pt modelId="{38864372-BACB-A24A-98B9-E79441B5373F}" type="pres">
      <dgm:prSet presAssocID="{AF8856EA-CA40-BF48-9693-165B293A45C9}" presName="hierRoot1" presStyleCnt="0">
        <dgm:presLayoutVars>
          <dgm:hierBranch val="init"/>
        </dgm:presLayoutVars>
      </dgm:prSet>
      <dgm:spPr/>
    </dgm:pt>
    <dgm:pt modelId="{808A2D4A-5E69-DA46-8B9F-8623248987DA}" type="pres">
      <dgm:prSet presAssocID="{AF8856EA-CA40-BF48-9693-165B293A45C9}" presName="rootComposite1" presStyleCnt="0"/>
      <dgm:spPr/>
    </dgm:pt>
    <dgm:pt modelId="{D000057B-CA36-E34C-B81B-9EC808F035F8}" type="pres">
      <dgm:prSet presAssocID="{AF8856EA-CA40-BF48-9693-165B293A45C9}" presName="rootText1" presStyleLbl="node0" presStyleIdx="0" presStyleCnt="1">
        <dgm:presLayoutVars>
          <dgm:chPref val="3"/>
        </dgm:presLayoutVars>
      </dgm:prSet>
      <dgm:spPr/>
      <dgm:t>
        <a:bodyPr/>
        <a:lstStyle/>
        <a:p>
          <a:endParaRPr lang="en-US"/>
        </a:p>
      </dgm:t>
    </dgm:pt>
    <dgm:pt modelId="{68BFB271-34A5-1D46-BCD8-7C6E075B21A6}" type="pres">
      <dgm:prSet presAssocID="{AF8856EA-CA40-BF48-9693-165B293A45C9}" presName="rootConnector1" presStyleLbl="node1" presStyleIdx="0" presStyleCnt="0"/>
      <dgm:spPr/>
      <dgm:t>
        <a:bodyPr/>
        <a:lstStyle/>
        <a:p>
          <a:endParaRPr lang="en-US"/>
        </a:p>
      </dgm:t>
    </dgm:pt>
    <dgm:pt modelId="{9E6DB3D2-3658-2749-9A22-12D30063E9AD}" type="pres">
      <dgm:prSet presAssocID="{AF8856EA-CA40-BF48-9693-165B293A45C9}" presName="hierChild2" presStyleCnt="0"/>
      <dgm:spPr/>
    </dgm:pt>
    <dgm:pt modelId="{7BD64F83-3FE1-654B-BED0-A902EE8FF3D6}" type="pres">
      <dgm:prSet presAssocID="{5DC82054-22C5-8548-B533-9CB52E0B5DEE}" presName="Name37" presStyleLbl="parChTrans1D2" presStyleIdx="0" presStyleCnt="4"/>
      <dgm:spPr/>
      <dgm:t>
        <a:bodyPr/>
        <a:lstStyle/>
        <a:p>
          <a:endParaRPr lang="en-US"/>
        </a:p>
      </dgm:t>
    </dgm:pt>
    <dgm:pt modelId="{A7A3997A-3924-AB42-9E6E-FDA8DA1FE259}" type="pres">
      <dgm:prSet presAssocID="{3F0279BC-DA4C-7C4E-B748-EBB883540459}" presName="hierRoot2" presStyleCnt="0">
        <dgm:presLayoutVars>
          <dgm:hierBranch val="init"/>
        </dgm:presLayoutVars>
      </dgm:prSet>
      <dgm:spPr/>
    </dgm:pt>
    <dgm:pt modelId="{7DC01527-8858-EE46-9B83-A589CCAB6817}" type="pres">
      <dgm:prSet presAssocID="{3F0279BC-DA4C-7C4E-B748-EBB883540459}" presName="rootComposite" presStyleCnt="0"/>
      <dgm:spPr/>
    </dgm:pt>
    <dgm:pt modelId="{45EB1DB0-3FBA-9B4D-A831-A42BABEF15BC}" type="pres">
      <dgm:prSet presAssocID="{3F0279BC-DA4C-7C4E-B748-EBB883540459}" presName="rootText" presStyleLbl="node2" presStyleIdx="0" presStyleCnt="4">
        <dgm:presLayoutVars>
          <dgm:chPref val="3"/>
        </dgm:presLayoutVars>
      </dgm:prSet>
      <dgm:spPr/>
      <dgm:t>
        <a:bodyPr/>
        <a:lstStyle/>
        <a:p>
          <a:endParaRPr lang="en-US"/>
        </a:p>
      </dgm:t>
    </dgm:pt>
    <dgm:pt modelId="{9FED9ACC-A5C1-E34B-AA85-83DE821BE4B6}" type="pres">
      <dgm:prSet presAssocID="{3F0279BC-DA4C-7C4E-B748-EBB883540459}" presName="rootConnector" presStyleLbl="node2" presStyleIdx="0" presStyleCnt="4"/>
      <dgm:spPr/>
      <dgm:t>
        <a:bodyPr/>
        <a:lstStyle/>
        <a:p>
          <a:endParaRPr lang="en-US"/>
        </a:p>
      </dgm:t>
    </dgm:pt>
    <dgm:pt modelId="{71D70752-07D8-6A4C-BF21-7D05A3E31B37}" type="pres">
      <dgm:prSet presAssocID="{3F0279BC-DA4C-7C4E-B748-EBB883540459}" presName="hierChild4" presStyleCnt="0"/>
      <dgm:spPr/>
    </dgm:pt>
    <dgm:pt modelId="{7D55EE3B-B4D7-6744-8828-97DB94DF8C80}" type="pres">
      <dgm:prSet presAssocID="{3F0279BC-DA4C-7C4E-B748-EBB883540459}" presName="hierChild5" presStyleCnt="0"/>
      <dgm:spPr/>
    </dgm:pt>
    <dgm:pt modelId="{19B913DE-FA04-4E4C-B117-A2DA1BD6CFC4}" type="pres">
      <dgm:prSet presAssocID="{9621F9B1-C0D1-8542-9F5A-640C0F7F8016}" presName="Name37" presStyleLbl="parChTrans1D2" presStyleIdx="1" presStyleCnt="4"/>
      <dgm:spPr/>
      <dgm:t>
        <a:bodyPr/>
        <a:lstStyle/>
        <a:p>
          <a:endParaRPr lang="en-US"/>
        </a:p>
      </dgm:t>
    </dgm:pt>
    <dgm:pt modelId="{4F7BC8EC-ACA6-9240-A546-7242E9918551}" type="pres">
      <dgm:prSet presAssocID="{B27C57F2-ED24-944C-8491-69E269AAB2C5}" presName="hierRoot2" presStyleCnt="0">
        <dgm:presLayoutVars>
          <dgm:hierBranch val="init"/>
        </dgm:presLayoutVars>
      </dgm:prSet>
      <dgm:spPr/>
    </dgm:pt>
    <dgm:pt modelId="{64050A46-079A-8140-B483-F1A6153E9C04}" type="pres">
      <dgm:prSet presAssocID="{B27C57F2-ED24-944C-8491-69E269AAB2C5}" presName="rootComposite" presStyleCnt="0"/>
      <dgm:spPr/>
    </dgm:pt>
    <dgm:pt modelId="{598ED78F-6122-C44A-A182-12100A863BEB}" type="pres">
      <dgm:prSet presAssocID="{B27C57F2-ED24-944C-8491-69E269AAB2C5}" presName="rootText" presStyleLbl="node2" presStyleIdx="1" presStyleCnt="4">
        <dgm:presLayoutVars>
          <dgm:chPref val="3"/>
        </dgm:presLayoutVars>
      </dgm:prSet>
      <dgm:spPr/>
      <dgm:t>
        <a:bodyPr/>
        <a:lstStyle/>
        <a:p>
          <a:endParaRPr lang="en-US"/>
        </a:p>
      </dgm:t>
    </dgm:pt>
    <dgm:pt modelId="{4E8B35CE-4E4D-C047-BFBD-0C2F7AEB4C20}" type="pres">
      <dgm:prSet presAssocID="{B27C57F2-ED24-944C-8491-69E269AAB2C5}" presName="rootConnector" presStyleLbl="node2" presStyleIdx="1" presStyleCnt="4"/>
      <dgm:spPr/>
      <dgm:t>
        <a:bodyPr/>
        <a:lstStyle/>
        <a:p>
          <a:endParaRPr lang="en-US"/>
        </a:p>
      </dgm:t>
    </dgm:pt>
    <dgm:pt modelId="{5DEF8487-20D9-834F-B244-0A514B9B5D09}" type="pres">
      <dgm:prSet presAssocID="{B27C57F2-ED24-944C-8491-69E269AAB2C5}" presName="hierChild4" presStyleCnt="0"/>
      <dgm:spPr/>
    </dgm:pt>
    <dgm:pt modelId="{BD66EBC3-23F5-D542-A113-A171EEB58E23}" type="pres">
      <dgm:prSet presAssocID="{B27C57F2-ED24-944C-8491-69E269AAB2C5}" presName="hierChild5" presStyleCnt="0"/>
      <dgm:spPr/>
    </dgm:pt>
    <dgm:pt modelId="{0BB6A4BD-A276-FC45-9068-0367B1A4BCE4}" type="pres">
      <dgm:prSet presAssocID="{4650A26D-D2F5-5A49-8A03-B0FA9F8F7B90}" presName="Name37" presStyleLbl="parChTrans1D2" presStyleIdx="2" presStyleCnt="4"/>
      <dgm:spPr/>
      <dgm:t>
        <a:bodyPr/>
        <a:lstStyle/>
        <a:p>
          <a:endParaRPr lang="en-US"/>
        </a:p>
      </dgm:t>
    </dgm:pt>
    <dgm:pt modelId="{16AEDCD9-11EA-AD42-B2A6-03A576347316}" type="pres">
      <dgm:prSet presAssocID="{634A86BD-A2F7-C740-9041-50B40DFFB169}" presName="hierRoot2" presStyleCnt="0">
        <dgm:presLayoutVars>
          <dgm:hierBranch val="init"/>
        </dgm:presLayoutVars>
      </dgm:prSet>
      <dgm:spPr/>
    </dgm:pt>
    <dgm:pt modelId="{984057DE-A7FE-9742-84BF-EFF46D6DB967}" type="pres">
      <dgm:prSet presAssocID="{634A86BD-A2F7-C740-9041-50B40DFFB169}" presName="rootComposite" presStyleCnt="0"/>
      <dgm:spPr/>
    </dgm:pt>
    <dgm:pt modelId="{8AB2F763-B830-B14E-8280-5068D4C4C322}" type="pres">
      <dgm:prSet presAssocID="{634A86BD-A2F7-C740-9041-50B40DFFB169}" presName="rootText" presStyleLbl="node2" presStyleIdx="2" presStyleCnt="4">
        <dgm:presLayoutVars>
          <dgm:chPref val="3"/>
        </dgm:presLayoutVars>
      </dgm:prSet>
      <dgm:spPr/>
      <dgm:t>
        <a:bodyPr/>
        <a:lstStyle/>
        <a:p>
          <a:endParaRPr lang="en-US"/>
        </a:p>
      </dgm:t>
    </dgm:pt>
    <dgm:pt modelId="{9CBEE6F5-D03A-7644-A5B3-110C77BD81D4}" type="pres">
      <dgm:prSet presAssocID="{634A86BD-A2F7-C740-9041-50B40DFFB169}" presName="rootConnector" presStyleLbl="node2" presStyleIdx="2" presStyleCnt="4"/>
      <dgm:spPr/>
      <dgm:t>
        <a:bodyPr/>
        <a:lstStyle/>
        <a:p>
          <a:endParaRPr lang="en-US"/>
        </a:p>
      </dgm:t>
    </dgm:pt>
    <dgm:pt modelId="{4412DB1B-F814-DC44-8D24-A9FABA19DD5F}" type="pres">
      <dgm:prSet presAssocID="{634A86BD-A2F7-C740-9041-50B40DFFB169}" presName="hierChild4" presStyleCnt="0"/>
      <dgm:spPr/>
    </dgm:pt>
    <dgm:pt modelId="{663B9A27-5F7B-2546-9BCA-CE11AB1A4BEC}" type="pres">
      <dgm:prSet presAssocID="{634A86BD-A2F7-C740-9041-50B40DFFB169}" presName="hierChild5" presStyleCnt="0"/>
      <dgm:spPr/>
    </dgm:pt>
    <dgm:pt modelId="{ACC0A962-B072-8A45-B43A-E7214C33CBCC}" type="pres">
      <dgm:prSet presAssocID="{C69F2166-747E-224B-9F48-CF2E5EE4B3B0}" presName="Name37" presStyleLbl="parChTrans1D2" presStyleIdx="3" presStyleCnt="4"/>
      <dgm:spPr/>
      <dgm:t>
        <a:bodyPr/>
        <a:lstStyle/>
        <a:p>
          <a:endParaRPr lang="en-US"/>
        </a:p>
      </dgm:t>
    </dgm:pt>
    <dgm:pt modelId="{98E78FBC-6999-AB48-9DAC-4924FCBE9864}" type="pres">
      <dgm:prSet presAssocID="{01C56E50-8C5E-694C-BBAA-968A4A105C54}" presName="hierRoot2" presStyleCnt="0">
        <dgm:presLayoutVars>
          <dgm:hierBranch val="init"/>
        </dgm:presLayoutVars>
      </dgm:prSet>
      <dgm:spPr/>
    </dgm:pt>
    <dgm:pt modelId="{FC909BD4-2C10-9144-8B96-D4699821D5B0}" type="pres">
      <dgm:prSet presAssocID="{01C56E50-8C5E-694C-BBAA-968A4A105C54}" presName="rootComposite" presStyleCnt="0"/>
      <dgm:spPr/>
    </dgm:pt>
    <dgm:pt modelId="{E330042E-6FD2-3041-9B0E-95133AC371B0}" type="pres">
      <dgm:prSet presAssocID="{01C56E50-8C5E-694C-BBAA-968A4A105C54}" presName="rootText" presStyleLbl="node2" presStyleIdx="3" presStyleCnt="4">
        <dgm:presLayoutVars>
          <dgm:chPref val="3"/>
        </dgm:presLayoutVars>
      </dgm:prSet>
      <dgm:spPr/>
      <dgm:t>
        <a:bodyPr/>
        <a:lstStyle/>
        <a:p>
          <a:endParaRPr lang="en-US"/>
        </a:p>
      </dgm:t>
    </dgm:pt>
    <dgm:pt modelId="{F0FACA0B-715D-6342-AD35-4F04EA8B6CA3}" type="pres">
      <dgm:prSet presAssocID="{01C56E50-8C5E-694C-BBAA-968A4A105C54}" presName="rootConnector" presStyleLbl="node2" presStyleIdx="3" presStyleCnt="4"/>
      <dgm:spPr/>
      <dgm:t>
        <a:bodyPr/>
        <a:lstStyle/>
        <a:p>
          <a:endParaRPr lang="en-US"/>
        </a:p>
      </dgm:t>
    </dgm:pt>
    <dgm:pt modelId="{768485D7-DDBE-8046-BA7D-537E21B6E92A}" type="pres">
      <dgm:prSet presAssocID="{01C56E50-8C5E-694C-BBAA-968A4A105C54}" presName="hierChild4" presStyleCnt="0"/>
      <dgm:spPr/>
    </dgm:pt>
    <dgm:pt modelId="{7D4D1626-9A2B-6247-8604-F89717A145F1}" type="pres">
      <dgm:prSet presAssocID="{01C56E50-8C5E-694C-BBAA-968A4A105C54}" presName="hierChild5" presStyleCnt="0"/>
      <dgm:spPr/>
    </dgm:pt>
    <dgm:pt modelId="{18519243-04F5-FD40-BD67-0F918A9C6660}" type="pres">
      <dgm:prSet presAssocID="{AF8856EA-CA40-BF48-9693-165B293A45C9}" presName="hierChild3" presStyleCnt="0"/>
      <dgm:spPr/>
    </dgm:pt>
  </dgm:ptLst>
  <dgm:cxnLst>
    <dgm:cxn modelId="{861DD941-FD47-3D42-AA38-CF2031D4699F}" type="presOf" srcId="{634A86BD-A2F7-C740-9041-50B40DFFB169}" destId="{9CBEE6F5-D03A-7644-A5B3-110C77BD81D4}" srcOrd="1" destOrd="0" presId="urn:microsoft.com/office/officeart/2005/8/layout/orgChart1"/>
    <dgm:cxn modelId="{269C7D33-0B49-9549-BC8E-B740379965FD}" type="presOf" srcId="{634A86BD-A2F7-C740-9041-50B40DFFB169}" destId="{8AB2F763-B830-B14E-8280-5068D4C4C322}" srcOrd="0" destOrd="0" presId="urn:microsoft.com/office/officeart/2005/8/layout/orgChart1"/>
    <dgm:cxn modelId="{8C9729B1-7F5F-814E-8578-7E435B298A51}" type="presOf" srcId="{B27C57F2-ED24-944C-8491-69E269AAB2C5}" destId="{4E8B35CE-4E4D-C047-BFBD-0C2F7AEB4C20}" srcOrd="1" destOrd="0" presId="urn:microsoft.com/office/officeart/2005/8/layout/orgChart1"/>
    <dgm:cxn modelId="{90D6FE2B-50CD-6B40-9803-D6A3E4EC0B34}" type="presOf" srcId="{4650A26D-D2F5-5A49-8A03-B0FA9F8F7B90}" destId="{0BB6A4BD-A276-FC45-9068-0367B1A4BCE4}" srcOrd="0" destOrd="0" presId="urn:microsoft.com/office/officeart/2005/8/layout/orgChart1"/>
    <dgm:cxn modelId="{1A6C8F7A-B89C-F14D-80B0-935F243C2DA9}" type="presOf" srcId="{3F0279BC-DA4C-7C4E-B748-EBB883540459}" destId="{9FED9ACC-A5C1-E34B-AA85-83DE821BE4B6}" srcOrd="1" destOrd="0" presId="urn:microsoft.com/office/officeart/2005/8/layout/orgChart1"/>
    <dgm:cxn modelId="{80EC4EB1-E32C-F249-9219-8AE206D79D25}" type="presOf" srcId="{C69F2166-747E-224B-9F48-CF2E5EE4B3B0}" destId="{ACC0A962-B072-8A45-B43A-E7214C33CBCC}" srcOrd="0" destOrd="0" presId="urn:microsoft.com/office/officeart/2005/8/layout/orgChart1"/>
    <dgm:cxn modelId="{685DF92E-35C0-6B4B-AEF5-FD826AB3F760}" type="presOf" srcId="{AF8856EA-CA40-BF48-9693-165B293A45C9}" destId="{68BFB271-34A5-1D46-BCD8-7C6E075B21A6}" srcOrd="1" destOrd="0" presId="urn:microsoft.com/office/officeart/2005/8/layout/orgChart1"/>
    <dgm:cxn modelId="{09A38109-C99D-A048-B0CD-33D2C157C118}" srcId="{AF8856EA-CA40-BF48-9693-165B293A45C9}" destId="{634A86BD-A2F7-C740-9041-50B40DFFB169}" srcOrd="2" destOrd="0" parTransId="{4650A26D-D2F5-5A49-8A03-B0FA9F8F7B90}" sibTransId="{9AF36393-539E-BB49-9EEA-824F6F8D8C04}"/>
    <dgm:cxn modelId="{CDA6972A-48CB-C04D-ABD9-3069947EE2B2}" type="presOf" srcId="{9621F9B1-C0D1-8542-9F5A-640C0F7F8016}" destId="{19B913DE-FA04-4E4C-B117-A2DA1BD6CFC4}" srcOrd="0" destOrd="0" presId="urn:microsoft.com/office/officeart/2005/8/layout/orgChart1"/>
    <dgm:cxn modelId="{CD9D6792-9C7E-4548-8712-DFDB1D5FE3C3}" type="presOf" srcId="{01C56E50-8C5E-694C-BBAA-968A4A105C54}" destId="{F0FACA0B-715D-6342-AD35-4F04EA8B6CA3}" srcOrd="1" destOrd="0" presId="urn:microsoft.com/office/officeart/2005/8/layout/orgChart1"/>
    <dgm:cxn modelId="{E5D2AB09-DB3C-E441-B203-2D74D886C234}" type="presOf" srcId="{B27C57F2-ED24-944C-8491-69E269AAB2C5}" destId="{598ED78F-6122-C44A-A182-12100A863BEB}" srcOrd="0" destOrd="0" presId="urn:microsoft.com/office/officeart/2005/8/layout/orgChart1"/>
    <dgm:cxn modelId="{2ADF33D7-6EBE-CE4B-B694-D80BC633BED9}" srcId="{1AE219D3-10E8-104E-9552-79E6E773710B}" destId="{AF8856EA-CA40-BF48-9693-165B293A45C9}" srcOrd="0" destOrd="0" parTransId="{A02BC1C9-AE97-8144-97B4-57819BB33B0B}" sibTransId="{582DEE8E-7224-0343-AB5B-5F8AA2692560}"/>
    <dgm:cxn modelId="{7BF25145-6650-DC46-B15D-1888C52FA7FE}" srcId="{AF8856EA-CA40-BF48-9693-165B293A45C9}" destId="{3F0279BC-DA4C-7C4E-B748-EBB883540459}" srcOrd="0" destOrd="0" parTransId="{5DC82054-22C5-8548-B533-9CB52E0B5DEE}" sibTransId="{39D77AD9-17FF-B842-B07B-69DAC3435F06}"/>
    <dgm:cxn modelId="{EBFB7BC1-17FA-9744-8895-F18946544020}" type="presOf" srcId="{AF8856EA-CA40-BF48-9693-165B293A45C9}" destId="{D000057B-CA36-E34C-B81B-9EC808F035F8}" srcOrd="0" destOrd="0" presId="urn:microsoft.com/office/officeart/2005/8/layout/orgChart1"/>
    <dgm:cxn modelId="{20C8BA6E-09E3-3748-BA86-2BF12DEBCBE7}" srcId="{AF8856EA-CA40-BF48-9693-165B293A45C9}" destId="{B27C57F2-ED24-944C-8491-69E269AAB2C5}" srcOrd="1" destOrd="0" parTransId="{9621F9B1-C0D1-8542-9F5A-640C0F7F8016}" sibTransId="{489A53B4-20F8-8E47-87BB-3916C840E684}"/>
    <dgm:cxn modelId="{9CE2964E-4427-2F40-A9FD-517437E4F200}" type="presOf" srcId="{1AE219D3-10E8-104E-9552-79E6E773710B}" destId="{8701F898-CE5A-BA46-A38A-A11C8DC7101F}" srcOrd="0" destOrd="0" presId="urn:microsoft.com/office/officeart/2005/8/layout/orgChart1"/>
    <dgm:cxn modelId="{45F25C2D-869A-1742-AD93-ECF04109D196}" type="presOf" srcId="{01C56E50-8C5E-694C-BBAA-968A4A105C54}" destId="{E330042E-6FD2-3041-9B0E-95133AC371B0}" srcOrd="0" destOrd="0" presId="urn:microsoft.com/office/officeart/2005/8/layout/orgChart1"/>
    <dgm:cxn modelId="{E1D1C23B-87F4-3A47-8A7B-348F20282558}" srcId="{AF8856EA-CA40-BF48-9693-165B293A45C9}" destId="{01C56E50-8C5E-694C-BBAA-968A4A105C54}" srcOrd="3" destOrd="0" parTransId="{C69F2166-747E-224B-9F48-CF2E5EE4B3B0}" sibTransId="{14CC1B59-362F-A04E-ACEC-1C0D7596B928}"/>
    <dgm:cxn modelId="{8B2F6820-905A-C544-88D2-E07E9BB6B981}" type="presOf" srcId="{3F0279BC-DA4C-7C4E-B748-EBB883540459}" destId="{45EB1DB0-3FBA-9B4D-A831-A42BABEF15BC}" srcOrd="0" destOrd="0" presId="urn:microsoft.com/office/officeart/2005/8/layout/orgChart1"/>
    <dgm:cxn modelId="{95B1BFDD-791C-CC44-9392-E29CA4A38905}" type="presOf" srcId="{5DC82054-22C5-8548-B533-9CB52E0B5DEE}" destId="{7BD64F83-3FE1-654B-BED0-A902EE8FF3D6}" srcOrd="0" destOrd="0" presId="urn:microsoft.com/office/officeart/2005/8/layout/orgChart1"/>
    <dgm:cxn modelId="{05F309B9-1F6E-904B-9E83-ED955A50A036}" type="presParOf" srcId="{8701F898-CE5A-BA46-A38A-A11C8DC7101F}" destId="{38864372-BACB-A24A-98B9-E79441B5373F}" srcOrd="0" destOrd="0" presId="urn:microsoft.com/office/officeart/2005/8/layout/orgChart1"/>
    <dgm:cxn modelId="{7858FA79-CE2C-3044-9C9B-86CA75981661}" type="presParOf" srcId="{38864372-BACB-A24A-98B9-E79441B5373F}" destId="{808A2D4A-5E69-DA46-8B9F-8623248987DA}" srcOrd="0" destOrd="0" presId="urn:microsoft.com/office/officeart/2005/8/layout/orgChart1"/>
    <dgm:cxn modelId="{467FD805-7CAF-3544-857D-9CC670F851C9}" type="presParOf" srcId="{808A2D4A-5E69-DA46-8B9F-8623248987DA}" destId="{D000057B-CA36-E34C-B81B-9EC808F035F8}" srcOrd="0" destOrd="0" presId="urn:microsoft.com/office/officeart/2005/8/layout/orgChart1"/>
    <dgm:cxn modelId="{00D15E49-2D42-5D4C-B23E-3904B5DB38A9}" type="presParOf" srcId="{808A2D4A-5E69-DA46-8B9F-8623248987DA}" destId="{68BFB271-34A5-1D46-BCD8-7C6E075B21A6}" srcOrd="1" destOrd="0" presId="urn:microsoft.com/office/officeart/2005/8/layout/orgChart1"/>
    <dgm:cxn modelId="{F626550B-299E-7E46-99E6-5EF5290247AF}" type="presParOf" srcId="{38864372-BACB-A24A-98B9-E79441B5373F}" destId="{9E6DB3D2-3658-2749-9A22-12D30063E9AD}" srcOrd="1" destOrd="0" presId="urn:microsoft.com/office/officeart/2005/8/layout/orgChart1"/>
    <dgm:cxn modelId="{2C72B468-3F95-9140-8F9B-2FD887AAA6E0}" type="presParOf" srcId="{9E6DB3D2-3658-2749-9A22-12D30063E9AD}" destId="{7BD64F83-3FE1-654B-BED0-A902EE8FF3D6}" srcOrd="0" destOrd="0" presId="urn:microsoft.com/office/officeart/2005/8/layout/orgChart1"/>
    <dgm:cxn modelId="{3352A1AE-1CE5-104F-9D27-6B0CB59942DD}" type="presParOf" srcId="{9E6DB3D2-3658-2749-9A22-12D30063E9AD}" destId="{A7A3997A-3924-AB42-9E6E-FDA8DA1FE259}" srcOrd="1" destOrd="0" presId="urn:microsoft.com/office/officeart/2005/8/layout/orgChart1"/>
    <dgm:cxn modelId="{C96290D9-4371-B849-B35D-2A9684BAC6B9}" type="presParOf" srcId="{A7A3997A-3924-AB42-9E6E-FDA8DA1FE259}" destId="{7DC01527-8858-EE46-9B83-A589CCAB6817}" srcOrd="0" destOrd="0" presId="urn:microsoft.com/office/officeart/2005/8/layout/orgChart1"/>
    <dgm:cxn modelId="{EBF9DE3B-2DF3-0045-A5C0-74495AB461DE}" type="presParOf" srcId="{7DC01527-8858-EE46-9B83-A589CCAB6817}" destId="{45EB1DB0-3FBA-9B4D-A831-A42BABEF15BC}" srcOrd="0" destOrd="0" presId="urn:microsoft.com/office/officeart/2005/8/layout/orgChart1"/>
    <dgm:cxn modelId="{D092D549-32D5-E749-B39E-B00FA6660F90}" type="presParOf" srcId="{7DC01527-8858-EE46-9B83-A589CCAB6817}" destId="{9FED9ACC-A5C1-E34B-AA85-83DE821BE4B6}" srcOrd="1" destOrd="0" presId="urn:microsoft.com/office/officeart/2005/8/layout/orgChart1"/>
    <dgm:cxn modelId="{DDC5CDD9-FF62-2A4B-88C4-7F58B960BB88}" type="presParOf" srcId="{A7A3997A-3924-AB42-9E6E-FDA8DA1FE259}" destId="{71D70752-07D8-6A4C-BF21-7D05A3E31B37}" srcOrd="1" destOrd="0" presId="urn:microsoft.com/office/officeart/2005/8/layout/orgChart1"/>
    <dgm:cxn modelId="{E4D0BB5C-31BD-C849-8238-4AFBA057BD30}" type="presParOf" srcId="{A7A3997A-3924-AB42-9E6E-FDA8DA1FE259}" destId="{7D55EE3B-B4D7-6744-8828-97DB94DF8C80}" srcOrd="2" destOrd="0" presId="urn:microsoft.com/office/officeart/2005/8/layout/orgChart1"/>
    <dgm:cxn modelId="{190DB0F0-03BD-8944-9CE5-D980669C270A}" type="presParOf" srcId="{9E6DB3D2-3658-2749-9A22-12D30063E9AD}" destId="{19B913DE-FA04-4E4C-B117-A2DA1BD6CFC4}" srcOrd="2" destOrd="0" presId="urn:microsoft.com/office/officeart/2005/8/layout/orgChart1"/>
    <dgm:cxn modelId="{E940C7C9-FE8E-DA44-B53B-1810F9431460}" type="presParOf" srcId="{9E6DB3D2-3658-2749-9A22-12D30063E9AD}" destId="{4F7BC8EC-ACA6-9240-A546-7242E9918551}" srcOrd="3" destOrd="0" presId="urn:microsoft.com/office/officeart/2005/8/layout/orgChart1"/>
    <dgm:cxn modelId="{3F9F6900-E575-A24C-AD54-72B1C99850CD}" type="presParOf" srcId="{4F7BC8EC-ACA6-9240-A546-7242E9918551}" destId="{64050A46-079A-8140-B483-F1A6153E9C04}" srcOrd="0" destOrd="0" presId="urn:microsoft.com/office/officeart/2005/8/layout/orgChart1"/>
    <dgm:cxn modelId="{6CC2E9AB-8B1D-B04A-84FB-2B802A459A68}" type="presParOf" srcId="{64050A46-079A-8140-B483-F1A6153E9C04}" destId="{598ED78F-6122-C44A-A182-12100A863BEB}" srcOrd="0" destOrd="0" presId="urn:microsoft.com/office/officeart/2005/8/layout/orgChart1"/>
    <dgm:cxn modelId="{6E6200A1-DB96-1C4A-B445-EC067E94CA50}" type="presParOf" srcId="{64050A46-079A-8140-B483-F1A6153E9C04}" destId="{4E8B35CE-4E4D-C047-BFBD-0C2F7AEB4C20}" srcOrd="1" destOrd="0" presId="urn:microsoft.com/office/officeart/2005/8/layout/orgChart1"/>
    <dgm:cxn modelId="{0671F0D8-CFE4-E54D-9248-B7EF1D06DED8}" type="presParOf" srcId="{4F7BC8EC-ACA6-9240-A546-7242E9918551}" destId="{5DEF8487-20D9-834F-B244-0A514B9B5D09}" srcOrd="1" destOrd="0" presId="urn:microsoft.com/office/officeart/2005/8/layout/orgChart1"/>
    <dgm:cxn modelId="{D425328E-025E-F84A-8E8D-6552C4EDE6C6}" type="presParOf" srcId="{4F7BC8EC-ACA6-9240-A546-7242E9918551}" destId="{BD66EBC3-23F5-D542-A113-A171EEB58E23}" srcOrd="2" destOrd="0" presId="urn:microsoft.com/office/officeart/2005/8/layout/orgChart1"/>
    <dgm:cxn modelId="{E924E70B-B42D-8D46-813A-AE832474938D}" type="presParOf" srcId="{9E6DB3D2-3658-2749-9A22-12D30063E9AD}" destId="{0BB6A4BD-A276-FC45-9068-0367B1A4BCE4}" srcOrd="4" destOrd="0" presId="urn:microsoft.com/office/officeart/2005/8/layout/orgChart1"/>
    <dgm:cxn modelId="{C619AFCE-D25E-3048-ABC2-1B417FDF0B15}" type="presParOf" srcId="{9E6DB3D2-3658-2749-9A22-12D30063E9AD}" destId="{16AEDCD9-11EA-AD42-B2A6-03A576347316}" srcOrd="5" destOrd="0" presId="urn:microsoft.com/office/officeart/2005/8/layout/orgChart1"/>
    <dgm:cxn modelId="{F6BB5345-3EED-7D47-901D-D41028B8C3CA}" type="presParOf" srcId="{16AEDCD9-11EA-AD42-B2A6-03A576347316}" destId="{984057DE-A7FE-9742-84BF-EFF46D6DB967}" srcOrd="0" destOrd="0" presId="urn:microsoft.com/office/officeart/2005/8/layout/orgChart1"/>
    <dgm:cxn modelId="{F04E20B4-E37E-D645-9F72-81A8A8F49872}" type="presParOf" srcId="{984057DE-A7FE-9742-84BF-EFF46D6DB967}" destId="{8AB2F763-B830-B14E-8280-5068D4C4C322}" srcOrd="0" destOrd="0" presId="urn:microsoft.com/office/officeart/2005/8/layout/orgChart1"/>
    <dgm:cxn modelId="{7958E6A7-7EF8-A843-8664-B03DF4114FB5}" type="presParOf" srcId="{984057DE-A7FE-9742-84BF-EFF46D6DB967}" destId="{9CBEE6F5-D03A-7644-A5B3-110C77BD81D4}" srcOrd="1" destOrd="0" presId="urn:microsoft.com/office/officeart/2005/8/layout/orgChart1"/>
    <dgm:cxn modelId="{7499C3C0-4BDE-CB4B-BFDE-DD361A5EE2D3}" type="presParOf" srcId="{16AEDCD9-11EA-AD42-B2A6-03A576347316}" destId="{4412DB1B-F814-DC44-8D24-A9FABA19DD5F}" srcOrd="1" destOrd="0" presId="urn:microsoft.com/office/officeart/2005/8/layout/orgChart1"/>
    <dgm:cxn modelId="{CE0C8536-4D08-2E40-9C8B-A448A9011104}" type="presParOf" srcId="{16AEDCD9-11EA-AD42-B2A6-03A576347316}" destId="{663B9A27-5F7B-2546-9BCA-CE11AB1A4BEC}" srcOrd="2" destOrd="0" presId="urn:microsoft.com/office/officeart/2005/8/layout/orgChart1"/>
    <dgm:cxn modelId="{AEE2B687-2A9A-5242-BEC3-9953DBDA431E}" type="presParOf" srcId="{9E6DB3D2-3658-2749-9A22-12D30063E9AD}" destId="{ACC0A962-B072-8A45-B43A-E7214C33CBCC}" srcOrd="6" destOrd="0" presId="urn:microsoft.com/office/officeart/2005/8/layout/orgChart1"/>
    <dgm:cxn modelId="{B036E2B9-2A59-FA45-8089-5BD83B65DD3D}" type="presParOf" srcId="{9E6DB3D2-3658-2749-9A22-12D30063E9AD}" destId="{98E78FBC-6999-AB48-9DAC-4924FCBE9864}" srcOrd="7" destOrd="0" presId="urn:microsoft.com/office/officeart/2005/8/layout/orgChart1"/>
    <dgm:cxn modelId="{C5F5CA55-188C-4649-8D00-A29EA5B96A2A}" type="presParOf" srcId="{98E78FBC-6999-AB48-9DAC-4924FCBE9864}" destId="{FC909BD4-2C10-9144-8B96-D4699821D5B0}" srcOrd="0" destOrd="0" presId="urn:microsoft.com/office/officeart/2005/8/layout/orgChart1"/>
    <dgm:cxn modelId="{158C729E-DB35-8449-821C-3B4E421A4714}" type="presParOf" srcId="{FC909BD4-2C10-9144-8B96-D4699821D5B0}" destId="{E330042E-6FD2-3041-9B0E-95133AC371B0}" srcOrd="0" destOrd="0" presId="urn:microsoft.com/office/officeart/2005/8/layout/orgChart1"/>
    <dgm:cxn modelId="{42D85F5F-FA8F-9546-A8AD-F8AE5163BC85}" type="presParOf" srcId="{FC909BD4-2C10-9144-8B96-D4699821D5B0}" destId="{F0FACA0B-715D-6342-AD35-4F04EA8B6CA3}" srcOrd="1" destOrd="0" presId="urn:microsoft.com/office/officeart/2005/8/layout/orgChart1"/>
    <dgm:cxn modelId="{ECC85674-2514-3646-AF82-5214F4384987}" type="presParOf" srcId="{98E78FBC-6999-AB48-9DAC-4924FCBE9864}" destId="{768485D7-DDBE-8046-BA7D-537E21B6E92A}" srcOrd="1" destOrd="0" presId="urn:microsoft.com/office/officeart/2005/8/layout/orgChart1"/>
    <dgm:cxn modelId="{E468D1E1-7F8B-7148-B8CD-A6CBDF25D454}" type="presParOf" srcId="{98E78FBC-6999-AB48-9DAC-4924FCBE9864}" destId="{7D4D1626-9A2B-6247-8604-F89717A145F1}" srcOrd="2" destOrd="0" presId="urn:microsoft.com/office/officeart/2005/8/layout/orgChart1"/>
    <dgm:cxn modelId="{D4B4B9A8-C785-E540-BC7A-7A890DDFB7BC}" type="presParOf" srcId="{38864372-BACB-A24A-98B9-E79441B5373F}" destId="{18519243-04F5-FD40-BD67-0F918A9C666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6E60F2-B9BE-1C43-8EFB-D2D9AE08F83A}" type="doc">
      <dgm:prSet loTypeId="urn:microsoft.com/office/officeart/2005/8/layout/hProcess9" loCatId="" qsTypeId="urn:microsoft.com/office/officeart/2005/8/quickstyle/simple4" qsCatId="simple" csTypeId="urn:microsoft.com/office/officeart/2005/8/colors/accent1_2" csCatId="accent1" phldr="1"/>
      <dgm:spPr/>
    </dgm:pt>
    <dgm:pt modelId="{85BB128E-8C33-DE4F-AE05-EA0FD6FD9513}">
      <dgm:prSet phldrT="[Text]"/>
      <dgm:spPr/>
      <dgm:t>
        <a:bodyPr/>
        <a:lstStyle/>
        <a:p>
          <a:r>
            <a:rPr lang="en-US" dirty="0" smtClean="0">
              <a:solidFill>
                <a:schemeClr val="bg1"/>
              </a:solidFill>
            </a:rPr>
            <a:t>Nature</a:t>
          </a:r>
          <a:endParaRPr lang="en-US" dirty="0">
            <a:solidFill>
              <a:schemeClr val="bg1"/>
            </a:solidFill>
          </a:endParaRPr>
        </a:p>
      </dgm:t>
    </dgm:pt>
    <dgm:pt modelId="{AB64AF17-7376-5B4D-A875-D19E124523D9}" type="parTrans" cxnId="{DEB73C57-00C8-4747-AF9F-2E9607D5289B}">
      <dgm:prSet/>
      <dgm:spPr/>
      <dgm:t>
        <a:bodyPr/>
        <a:lstStyle/>
        <a:p>
          <a:endParaRPr lang="en-US"/>
        </a:p>
      </dgm:t>
    </dgm:pt>
    <dgm:pt modelId="{AD87B6D0-0794-9344-B1F5-E433D6CE6116}" type="sibTrans" cxnId="{DEB73C57-00C8-4747-AF9F-2E9607D5289B}">
      <dgm:prSet/>
      <dgm:spPr/>
      <dgm:t>
        <a:bodyPr/>
        <a:lstStyle/>
        <a:p>
          <a:endParaRPr lang="en-US"/>
        </a:p>
      </dgm:t>
    </dgm:pt>
    <dgm:pt modelId="{DF297F11-B9D6-0142-8185-C8DF7B7A7B58}">
      <dgm:prSet phldrT="[Text]"/>
      <dgm:spPr/>
      <dgm:t>
        <a:bodyPr/>
        <a:lstStyle/>
        <a:p>
          <a:r>
            <a:rPr lang="en-US" b="0" dirty="0" smtClean="0">
              <a:solidFill>
                <a:schemeClr val="bg1"/>
              </a:solidFill>
            </a:rPr>
            <a:t>History</a:t>
          </a:r>
          <a:endParaRPr lang="en-US" b="0" dirty="0">
            <a:solidFill>
              <a:schemeClr val="bg1"/>
            </a:solidFill>
          </a:endParaRPr>
        </a:p>
      </dgm:t>
    </dgm:pt>
    <dgm:pt modelId="{E787B63A-0E60-5F40-B1A5-4376A57CE877}" type="parTrans" cxnId="{7A2DEF26-7F61-3E40-BAE5-8F7E86569E21}">
      <dgm:prSet/>
      <dgm:spPr/>
      <dgm:t>
        <a:bodyPr/>
        <a:lstStyle/>
        <a:p>
          <a:endParaRPr lang="en-US"/>
        </a:p>
      </dgm:t>
    </dgm:pt>
    <dgm:pt modelId="{CEB6D609-D843-1D4F-A8F2-BFB132D96C0E}" type="sibTrans" cxnId="{7A2DEF26-7F61-3E40-BAE5-8F7E86569E21}">
      <dgm:prSet/>
      <dgm:spPr/>
      <dgm:t>
        <a:bodyPr/>
        <a:lstStyle/>
        <a:p>
          <a:endParaRPr lang="en-US"/>
        </a:p>
      </dgm:t>
    </dgm:pt>
    <dgm:pt modelId="{AF9CE8E1-43FA-BA41-BF3C-A0A466BF3BC8}">
      <dgm:prSet phldrT="[Text]"/>
      <dgm:spPr/>
      <dgm:t>
        <a:bodyPr/>
        <a:lstStyle/>
        <a:p>
          <a:r>
            <a:rPr lang="en-US" b="1" dirty="0" smtClean="0">
              <a:solidFill>
                <a:srgbClr val="FF0000"/>
              </a:solidFill>
            </a:rPr>
            <a:t>Conclusions</a:t>
          </a:r>
          <a:endParaRPr lang="en-US" b="1" dirty="0">
            <a:solidFill>
              <a:srgbClr val="FF0000"/>
            </a:solidFill>
          </a:endParaRPr>
        </a:p>
      </dgm:t>
    </dgm:pt>
    <dgm:pt modelId="{8C9FF25D-5121-AC4C-AEEE-CB79CAA8FF0B}" type="parTrans" cxnId="{C602C7C9-8CFC-4F4D-B825-1F85A0C1EE12}">
      <dgm:prSet/>
      <dgm:spPr/>
      <dgm:t>
        <a:bodyPr/>
        <a:lstStyle/>
        <a:p>
          <a:endParaRPr lang="en-US"/>
        </a:p>
      </dgm:t>
    </dgm:pt>
    <dgm:pt modelId="{AB3547DB-886F-5942-85DC-7CEDD8374370}" type="sibTrans" cxnId="{C602C7C9-8CFC-4F4D-B825-1F85A0C1EE12}">
      <dgm:prSet/>
      <dgm:spPr/>
      <dgm:t>
        <a:bodyPr/>
        <a:lstStyle/>
        <a:p>
          <a:endParaRPr lang="en-US"/>
        </a:p>
      </dgm:t>
    </dgm:pt>
    <dgm:pt modelId="{363FF20B-E046-CC49-916A-FA82E275B53D}" type="pres">
      <dgm:prSet presAssocID="{5F6E60F2-B9BE-1C43-8EFB-D2D9AE08F83A}" presName="CompostProcess" presStyleCnt="0">
        <dgm:presLayoutVars>
          <dgm:dir/>
          <dgm:resizeHandles val="exact"/>
        </dgm:presLayoutVars>
      </dgm:prSet>
      <dgm:spPr/>
    </dgm:pt>
    <dgm:pt modelId="{97244695-3EF6-D54A-93BE-B7A20EBB671A}" type="pres">
      <dgm:prSet presAssocID="{5F6E60F2-B9BE-1C43-8EFB-D2D9AE08F83A}" presName="arrow" presStyleLbl="bgShp" presStyleIdx="0" presStyleCnt="1"/>
      <dgm:spPr/>
    </dgm:pt>
    <dgm:pt modelId="{072A6514-888D-1E46-ABB1-67C09ADE4960}" type="pres">
      <dgm:prSet presAssocID="{5F6E60F2-B9BE-1C43-8EFB-D2D9AE08F83A}" presName="linearProcess" presStyleCnt="0"/>
      <dgm:spPr/>
    </dgm:pt>
    <dgm:pt modelId="{A5932692-3BA0-6441-9BBA-DD7F62B1F022}" type="pres">
      <dgm:prSet presAssocID="{85BB128E-8C33-DE4F-AE05-EA0FD6FD9513}" presName="textNode" presStyleLbl="node1" presStyleIdx="0" presStyleCnt="3">
        <dgm:presLayoutVars>
          <dgm:bulletEnabled val="1"/>
        </dgm:presLayoutVars>
      </dgm:prSet>
      <dgm:spPr/>
      <dgm:t>
        <a:bodyPr/>
        <a:lstStyle/>
        <a:p>
          <a:endParaRPr lang="en-US"/>
        </a:p>
      </dgm:t>
    </dgm:pt>
    <dgm:pt modelId="{6CCB0D25-7ACA-9942-8E20-7CD1C747A311}" type="pres">
      <dgm:prSet presAssocID="{AD87B6D0-0794-9344-B1F5-E433D6CE6116}" presName="sibTrans" presStyleCnt="0"/>
      <dgm:spPr/>
    </dgm:pt>
    <dgm:pt modelId="{A197CBCA-A70A-8A44-9C94-4C1076AB9C79}" type="pres">
      <dgm:prSet presAssocID="{DF297F11-B9D6-0142-8185-C8DF7B7A7B58}" presName="textNode" presStyleLbl="node1" presStyleIdx="1" presStyleCnt="3">
        <dgm:presLayoutVars>
          <dgm:bulletEnabled val="1"/>
        </dgm:presLayoutVars>
      </dgm:prSet>
      <dgm:spPr/>
      <dgm:t>
        <a:bodyPr/>
        <a:lstStyle/>
        <a:p>
          <a:endParaRPr lang="en-US"/>
        </a:p>
      </dgm:t>
    </dgm:pt>
    <dgm:pt modelId="{E70E40D5-023B-EC44-92E3-ADEB627534E1}" type="pres">
      <dgm:prSet presAssocID="{CEB6D609-D843-1D4F-A8F2-BFB132D96C0E}" presName="sibTrans" presStyleCnt="0"/>
      <dgm:spPr/>
    </dgm:pt>
    <dgm:pt modelId="{C3D04828-14E7-644D-86F7-C3DC83395FE7}" type="pres">
      <dgm:prSet presAssocID="{AF9CE8E1-43FA-BA41-BF3C-A0A466BF3BC8}" presName="textNode" presStyleLbl="node1" presStyleIdx="2" presStyleCnt="3">
        <dgm:presLayoutVars>
          <dgm:bulletEnabled val="1"/>
        </dgm:presLayoutVars>
      </dgm:prSet>
      <dgm:spPr/>
      <dgm:t>
        <a:bodyPr/>
        <a:lstStyle/>
        <a:p>
          <a:endParaRPr lang="en-US"/>
        </a:p>
      </dgm:t>
    </dgm:pt>
  </dgm:ptLst>
  <dgm:cxnLst>
    <dgm:cxn modelId="{26078E5E-50B6-A24C-A369-800309FD0B8F}" type="presOf" srcId="{DF297F11-B9D6-0142-8185-C8DF7B7A7B58}" destId="{A197CBCA-A70A-8A44-9C94-4C1076AB9C79}" srcOrd="0" destOrd="0" presId="urn:microsoft.com/office/officeart/2005/8/layout/hProcess9"/>
    <dgm:cxn modelId="{7A2DEF26-7F61-3E40-BAE5-8F7E86569E21}" srcId="{5F6E60F2-B9BE-1C43-8EFB-D2D9AE08F83A}" destId="{DF297F11-B9D6-0142-8185-C8DF7B7A7B58}" srcOrd="1" destOrd="0" parTransId="{E787B63A-0E60-5F40-B1A5-4376A57CE877}" sibTransId="{CEB6D609-D843-1D4F-A8F2-BFB132D96C0E}"/>
    <dgm:cxn modelId="{B7E349A8-5B88-7D40-A7A2-1456E0B25170}" type="presOf" srcId="{AF9CE8E1-43FA-BA41-BF3C-A0A466BF3BC8}" destId="{C3D04828-14E7-644D-86F7-C3DC83395FE7}" srcOrd="0" destOrd="0" presId="urn:microsoft.com/office/officeart/2005/8/layout/hProcess9"/>
    <dgm:cxn modelId="{DEB73C57-00C8-4747-AF9F-2E9607D5289B}" srcId="{5F6E60F2-B9BE-1C43-8EFB-D2D9AE08F83A}" destId="{85BB128E-8C33-DE4F-AE05-EA0FD6FD9513}" srcOrd="0" destOrd="0" parTransId="{AB64AF17-7376-5B4D-A875-D19E124523D9}" sibTransId="{AD87B6D0-0794-9344-B1F5-E433D6CE6116}"/>
    <dgm:cxn modelId="{E8ABC336-637E-FC46-9C09-AECEB507204F}" type="presOf" srcId="{5F6E60F2-B9BE-1C43-8EFB-D2D9AE08F83A}" destId="{363FF20B-E046-CC49-916A-FA82E275B53D}" srcOrd="0" destOrd="0" presId="urn:microsoft.com/office/officeart/2005/8/layout/hProcess9"/>
    <dgm:cxn modelId="{C79C6114-7856-E54B-ADEF-58A9ABAD1709}" type="presOf" srcId="{85BB128E-8C33-DE4F-AE05-EA0FD6FD9513}" destId="{A5932692-3BA0-6441-9BBA-DD7F62B1F022}" srcOrd="0" destOrd="0" presId="urn:microsoft.com/office/officeart/2005/8/layout/hProcess9"/>
    <dgm:cxn modelId="{C602C7C9-8CFC-4F4D-B825-1F85A0C1EE12}" srcId="{5F6E60F2-B9BE-1C43-8EFB-D2D9AE08F83A}" destId="{AF9CE8E1-43FA-BA41-BF3C-A0A466BF3BC8}" srcOrd="2" destOrd="0" parTransId="{8C9FF25D-5121-AC4C-AEEE-CB79CAA8FF0B}" sibTransId="{AB3547DB-886F-5942-85DC-7CEDD8374370}"/>
    <dgm:cxn modelId="{313C9F47-8609-1241-B345-B531EE4E17EA}" type="presParOf" srcId="{363FF20B-E046-CC49-916A-FA82E275B53D}" destId="{97244695-3EF6-D54A-93BE-B7A20EBB671A}" srcOrd="0" destOrd="0" presId="urn:microsoft.com/office/officeart/2005/8/layout/hProcess9"/>
    <dgm:cxn modelId="{515F91E7-F9A4-7A4F-AE1F-6969EC47E2A1}" type="presParOf" srcId="{363FF20B-E046-CC49-916A-FA82E275B53D}" destId="{072A6514-888D-1E46-ABB1-67C09ADE4960}" srcOrd="1" destOrd="0" presId="urn:microsoft.com/office/officeart/2005/8/layout/hProcess9"/>
    <dgm:cxn modelId="{7D87ECC9-DD33-D841-8F42-9C5A9C78EACD}" type="presParOf" srcId="{072A6514-888D-1E46-ABB1-67C09ADE4960}" destId="{A5932692-3BA0-6441-9BBA-DD7F62B1F022}" srcOrd="0" destOrd="0" presId="urn:microsoft.com/office/officeart/2005/8/layout/hProcess9"/>
    <dgm:cxn modelId="{6B50322A-1BFD-B84E-AF08-F78CE12294AD}" type="presParOf" srcId="{072A6514-888D-1E46-ABB1-67C09ADE4960}" destId="{6CCB0D25-7ACA-9942-8E20-7CD1C747A311}" srcOrd="1" destOrd="0" presId="urn:microsoft.com/office/officeart/2005/8/layout/hProcess9"/>
    <dgm:cxn modelId="{5AA782BF-C21D-9744-9E72-262B68E8D6AC}" type="presParOf" srcId="{072A6514-888D-1E46-ABB1-67C09ADE4960}" destId="{A197CBCA-A70A-8A44-9C94-4C1076AB9C79}" srcOrd="2" destOrd="0" presId="urn:microsoft.com/office/officeart/2005/8/layout/hProcess9"/>
    <dgm:cxn modelId="{0A84C02D-DAA5-F945-8A6D-A520CF852840}" type="presParOf" srcId="{072A6514-888D-1E46-ABB1-67C09ADE4960}" destId="{E70E40D5-023B-EC44-92E3-ADEB627534E1}" srcOrd="3" destOrd="0" presId="urn:microsoft.com/office/officeart/2005/8/layout/hProcess9"/>
    <dgm:cxn modelId="{815C7912-2779-F645-A88A-F41B6D008200}" type="presParOf" srcId="{072A6514-888D-1E46-ABB1-67C09ADE4960}" destId="{C3D04828-14E7-644D-86F7-C3DC83395FE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44695-3EF6-D54A-93BE-B7A20EBB671A}">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5932692-3BA0-6441-9BBA-DD7F62B1F022}">
      <dsp:nvSpPr>
        <dsp:cNvPr id="0" name=""/>
        <dsp:cNvSpPr/>
      </dsp:nvSpPr>
      <dsp:spPr>
        <a:xfrm>
          <a:off x="3808" y="1357788"/>
          <a:ext cx="2591446" cy="18103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1" kern="1200" dirty="0" smtClean="0">
              <a:solidFill>
                <a:srgbClr val="FF0000"/>
              </a:solidFill>
            </a:rPr>
            <a:t>Nature</a:t>
          </a:r>
          <a:endParaRPr lang="en-US" sz="3500" b="1" kern="1200" dirty="0">
            <a:solidFill>
              <a:srgbClr val="FF0000"/>
            </a:solidFill>
          </a:endParaRPr>
        </a:p>
      </dsp:txBody>
      <dsp:txXfrm>
        <a:off x="92184" y="1446164"/>
        <a:ext cx="2414694" cy="1633633"/>
      </dsp:txXfrm>
    </dsp:sp>
    <dsp:sp modelId="{A197CBCA-A70A-8A44-9C94-4C1076AB9C79}">
      <dsp:nvSpPr>
        <dsp:cNvPr id="0" name=""/>
        <dsp:cNvSpPr/>
      </dsp:nvSpPr>
      <dsp:spPr>
        <a:xfrm>
          <a:off x="2819076" y="1357788"/>
          <a:ext cx="2591446" cy="18103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History</a:t>
          </a:r>
          <a:endParaRPr lang="en-US" sz="3500" kern="1200" dirty="0"/>
        </a:p>
      </dsp:txBody>
      <dsp:txXfrm>
        <a:off x="2907452" y="1446164"/>
        <a:ext cx="2414694" cy="1633633"/>
      </dsp:txXfrm>
    </dsp:sp>
    <dsp:sp modelId="{C3D04828-14E7-644D-86F7-C3DC83395FE7}">
      <dsp:nvSpPr>
        <dsp:cNvPr id="0" name=""/>
        <dsp:cNvSpPr/>
      </dsp:nvSpPr>
      <dsp:spPr>
        <a:xfrm>
          <a:off x="5634345" y="1357788"/>
          <a:ext cx="2591446" cy="181038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Conclusions</a:t>
          </a:r>
          <a:endParaRPr lang="en-US" sz="3500" kern="1200" dirty="0"/>
        </a:p>
      </dsp:txBody>
      <dsp:txXfrm>
        <a:off x="5722721" y="1446164"/>
        <a:ext cx="2414694" cy="163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793B8D-94D6-E445-863F-3C93C5C3E5C6}" type="datetimeFigureOut">
              <a:rPr lang="en-US" smtClean="0"/>
              <a:t>7/27/2016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8D790F-B60A-D140-9664-F48B4AE08936}" type="slidenum">
              <a:rPr lang="en-US" smtClean="0"/>
              <a:t>‹#›</a:t>
            </a:fld>
            <a:endParaRPr lang="en-US"/>
          </a:p>
        </p:txBody>
      </p:sp>
    </p:spTree>
    <p:extLst>
      <p:ext uri="{BB962C8B-B14F-4D97-AF65-F5344CB8AC3E}">
        <p14:creationId xmlns:p14="http://schemas.microsoft.com/office/powerpoint/2010/main" val="6267607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F66FA8-9398-9547-B1EE-C3943EDE372F}"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48186-38A0-0447-A85D-BF86B6BD15FF}" type="slidenum">
              <a:rPr lang="en-US" smtClean="0"/>
              <a:t>‹#›</a:t>
            </a:fld>
            <a:endParaRPr lang="en-US"/>
          </a:p>
        </p:txBody>
      </p:sp>
      <p:pic>
        <p:nvPicPr>
          <p:cNvPr id="7" name="Picture 6" descr="Craig V Mitchell _ Revised 1-23-1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7110" y="223407"/>
            <a:ext cx="2069563" cy="1907018"/>
          </a:xfrm>
          <a:prstGeom prst="rect">
            <a:avLst/>
          </a:prstGeom>
        </p:spPr>
      </p:pic>
    </p:spTree>
    <p:extLst>
      <p:ext uri="{BB962C8B-B14F-4D97-AF65-F5344CB8AC3E}">
        <p14:creationId xmlns:p14="http://schemas.microsoft.com/office/powerpoint/2010/main" val="2151505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F66FA8-9398-9547-B1EE-C3943EDE372F}" type="datetimeFigureOut">
              <a:rPr lang="en-US" smtClean="0"/>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227431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66FA8-9398-9547-B1EE-C3943EDE372F}"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1610486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66FA8-9398-9547-B1EE-C3943EDE372F}"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285401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            Click to edit Master title style</a:t>
            </a:r>
            <a:endParaRPr lang="en-US" dirty="0"/>
          </a:p>
        </p:txBody>
      </p:sp>
      <p:sp>
        <p:nvSpPr>
          <p:cNvPr id="3" name="Date Placeholder 2"/>
          <p:cNvSpPr>
            <a:spLocks noGrp="1"/>
          </p:cNvSpPr>
          <p:nvPr>
            <p:ph type="dt" sz="half" idx="10"/>
          </p:nvPr>
        </p:nvSpPr>
        <p:spPr/>
        <p:txBody>
          <a:bodyPr/>
          <a:lstStyle/>
          <a:p>
            <a:fld id="{80F66FA8-9398-9547-B1EE-C3943EDE372F}" type="datetimeFigureOut">
              <a:rPr lang="en-US" smtClean="0"/>
              <a:t>7/27/2016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223390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            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66FA8-9398-9547-B1EE-C3943EDE372F}"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68977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F66FA8-9398-9547-B1EE-C3943EDE372F}"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48186-38A0-0447-A85D-BF86B6BD15FF}" type="slidenum">
              <a:rPr lang="en-US" smtClean="0"/>
              <a:t>‹#›</a:t>
            </a:fld>
            <a:endParaRPr lang="en-US"/>
          </a:p>
        </p:txBody>
      </p:sp>
      <p:pic>
        <p:nvPicPr>
          <p:cNvPr id="7" name="Picture 6" descr="Craig V Mitchell _ Revised 1-23-1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5500" y="493713"/>
            <a:ext cx="2413000" cy="2413000"/>
          </a:xfrm>
          <a:prstGeom prst="rect">
            <a:avLst/>
          </a:prstGeom>
        </p:spPr>
      </p:pic>
    </p:spTree>
    <p:extLst>
      <p:ext uri="{BB962C8B-B14F-4D97-AF65-F5344CB8AC3E}">
        <p14:creationId xmlns:p14="http://schemas.microsoft.com/office/powerpoint/2010/main" val="3404550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F66FA8-9398-9547-B1EE-C3943EDE372F}" type="datetimeFigureOut">
              <a:rPr lang="en-US" smtClean="0"/>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89231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F66FA8-9398-9547-B1EE-C3943EDE372F}" type="datetimeFigureOut">
              <a:rPr lang="en-US" smtClean="0"/>
              <a:t>7/27/2016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177253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F66FA8-9398-9547-B1EE-C3943EDE372F}" type="datetimeFigureOut">
              <a:rPr lang="en-US" smtClean="0"/>
              <a:t>7/27/2016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138472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66FA8-9398-9547-B1EE-C3943EDE372F}" type="datetimeFigureOut">
              <a:rPr lang="en-US" smtClean="0"/>
              <a:t>7/27/2016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200616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F66FA8-9398-9547-B1EE-C3943EDE372F}" type="datetimeFigureOut">
              <a:rPr lang="en-US" smtClean="0"/>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48186-38A0-0447-A85D-BF86B6BD15FF}" type="slidenum">
              <a:rPr lang="en-US" smtClean="0"/>
              <a:t>‹#›</a:t>
            </a:fld>
            <a:endParaRPr lang="en-US"/>
          </a:p>
        </p:txBody>
      </p:sp>
    </p:spTree>
    <p:extLst>
      <p:ext uri="{BB962C8B-B14F-4D97-AF65-F5344CB8AC3E}">
        <p14:creationId xmlns:p14="http://schemas.microsoft.com/office/powerpoint/2010/main" val="195359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           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66FA8-9398-9547-B1EE-C3943EDE372F}" type="datetimeFigureOut">
              <a:rPr lang="en-US" smtClean="0"/>
              <a:t>7/27/2016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48186-38A0-0447-A85D-BF86B6BD15FF}" type="slidenum">
              <a:rPr lang="en-US" smtClean="0"/>
              <a:t>‹#›</a:t>
            </a:fld>
            <a:endParaRPr lang="en-US"/>
          </a:p>
        </p:txBody>
      </p:sp>
      <p:pic>
        <p:nvPicPr>
          <p:cNvPr id="8" name="Picture 7" descr="Craig V Mitchell _ Revised 1-23-16.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7199" y="0"/>
            <a:ext cx="1530052" cy="1417638"/>
          </a:xfrm>
          <a:prstGeom prst="rect">
            <a:avLst/>
          </a:prstGeom>
        </p:spPr>
      </p:pic>
    </p:spTree>
    <p:extLst>
      <p:ext uri="{BB962C8B-B14F-4D97-AF65-F5344CB8AC3E}">
        <p14:creationId xmlns:p14="http://schemas.microsoft.com/office/powerpoint/2010/main" val="1438610203"/>
      </p:ext>
    </p:extLst>
  </p:cSld>
  <p:clrMap bg1="dk1" tx1="lt1" bg2="dk2" tx2="lt2" accent1="accent1" accent2="accent2" accent3="accent3" accent4="accent4" accent5="accent5" accent6="accent6" hlink="hlink" folHlink="folHlink"/>
  <p:sldLayoutIdLst>
    <p:sldLayoutId id="2147483665" r:id="rId1"/>
    <p:sldLayoutId id="2147483676"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en.wikipedia.org/wiki/Cato_Institute#cite_note-42"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b="1" dirty="0" smtClean="0"/>
              <a:t>Think Tanks </a:t>
            </a:r>
            <a:br>
              <a:rPr lang="en-US" b="1" dirty="0" smtClean="0"/>
            </a:br>
            <a:r>
              <a:rPr lang="en-US" b="1" dirty="0" smtClean="0"/>
              <a:t>in the U.S. Political System</a:t>
            </a:r>
            <a:endParaRPr lang="en-US" b="1" dirty="0"/>
          </a:p>
        </p:txBody>
      </p:sp>
      <p:sp>
        <p:nvSpPr>
          <p:cNvPr id="8" name="Subtitle 7"/>
          <p:cNvSpPr>
            <a:spLocks noGrp="1"/>
          </p:cNvSpPr>
          <p:nvPr>
            <p:ph type="subTitle" idx="1"/>
          </p:nvPr>
        </p:nvSpPr>
        <p:spPr/>
        <p:txBody>
          <a:bodyPr/>
          <a:lstStyle/>
          <a:p>
            <a:r>
              <a:rPr lang="en-US" dirty="0" smtClean="0"/>
              <a:t>Craig Vincent Mitchell, PhD</a:t>
            </a:r>
          </a:p>
          <a:p>
            <a:r>
              <a:rPr lang="en-US" dirty="0" smtClean="0"/>
              <a:t>Web site: </a:t>
            </a:r>
            <a:r>
              <a:rPr lang="en-US" dirty="0" err="1" smtClean="0"/>
              <a:t>craigvincentmitchell.co</a:t>
            </a:r>
            <a:endParaRPr lang="en-US" dirty="0" smtClean="0"/>
          </a:p>
          <a:p>
            <a:r>
              <a:rPr lang="en-US" dirty="0" smtClean="0"/>
              <a:t>E- mail: </a:t>
            </a:r>
            <a:r>
              <a:rPr lang="en-US" dirty="0" err="1" smtClean="0"/>
              <a:t>craigvmitchell@gmail.com</a:t>
            </a:r>
            <a:endParaRPr lang="en-US" dirty="0"/>
          </a:p>
        </p:txBody>
      </p:sp>
    </p:spTree>
    <p:extLst>
      <p:ext uri="{BB962C8B-B14F-4D97-AF65-F5344CB8AC3E}">
        <p14:creationId xmlns:p14="http://schemas.microsoft.com/office/powerpoint/2010/main" val="2516478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Number of Think Tanks </a:t>
            </a:r>
            <a:br>
              <a:rPr lang="en-US" b="1" dirty="0" smtClean="0"/>
            </a:br>
            <a:r>
              <a:rPr lang="en-US" b="1" dirty="0" smtClean="0"/>
              <a:t>in America</a:t>
            </a:r>
            <a:endParaRPr lang="en-US" b="1" dirty="0"/>
          </a:p>
        </p:txBody>
      </p:sp>
      <p:sp>
        <p:nvSpPr>
          <p:cNvPr id="3" name="Content Placeholder 2"/>
          <p:cNvSpPr>
            <a:spLocks noGrp="1"/>
          </p:cNvSpPr>
          <p:nvPr>
            <p:ph idx="1"/>
          </p:nvPr>
        </p:nvSpPr>
        <p:spPr/>
        <p:txBody>
          <a:bodyPr/>
          <a:lstStyle/>
          <a:p>
            <a:r>
              <a:rPr lang="en-US" dirty="0" smtClean="0"/>
              <a:t>1835 Total in the USA</a:t>
            </a:r>
          </a:p>
          <a:p>
            <a:r>
              <a:rPr lang="en-US" dirty="0" smtClean="0"/>
              <a:t>397 in Washington D.C.</a:t>
            </a:r>
          </a:p>
          <a:p>
            <a:r>
              <a:rPr lang="en-US" dirty="0" smtClean="0"/>
              <a:t>3 in Alaska or Delaware</a:t>
            </a:r>
            <a:endParaRPr lang="en-US" dirty="0"/>
          </a:p>
        </p:txBody>
      </p:sp>
    </p:spTree>
    <p:extLst>
      <p:ext uri="{BB962C8B-B14F-4D97-AF65-F5344CB8AC3E}">
        <p14:creationId xmlns:p14="http://schemas.microsoft.com/office/powerpoint/2010/main" val="1728324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The Public Policy Process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24690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6056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FF0000"/>
                </a:solidFill>
              </a:rPr>
              <a:t>Overview: Part II</a:t>
            </a:r>
            <a:endParaRPr lang="en-US" b="1"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886715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2606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 The First Think Tanks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James Smith traces the origins of think tanks to the American Social Science Association in </a:t>
            </a:r>
            <a:r>
              <a:rPr lang="en-US" dirty="0" smtClean="0"/>
              <a:t>1865.</a:t>
            </a:r>
            <a:endParaRPr lang="en-US" dirty="0"/>
          </a:p>
          <a:p>
            <a:r>
              <a:rPr lang="en-US" dirty="0"/>
              <a:t>Patricia Linden points to the National Conference on Social Welfare in </a:t>
            </a:r>
            <a:r>
              <a:rPr lang="en-US" dirty="0" smtClean="0"/>
              <a:t>1873.</a:t>
            </a:r>
          </a:p>
          <a:p>
            <a:r>
              <a:rPr lang="en-US" dirty="0" smtClean="0"/>
              <a:t>Donald Abelson points to the Russell </a:t>
            </a:r>
            <a:r>
              <a:rPr lang="en-US" dirty="0"/>
              <a:t>S</a:t>
            </a:r>
            <a:r>
              <a:rPr lang="en-US" dirty="0" smtClean="0"/>
              <a:t>age Foundation in 1907.</a:t>
            </a:r>
          </a:p>
          <a:p>
            <a:r>
              <a:rPr lang="en-US" dirty="0" smtClean="0"/>
              <a:t>Thomas </a:t>
            </a:r>
            <a:r>
              <a:rPr lang="en-US" dirty="0" err="1" smtClean="0"/>
              <a:t>Medvetz</a:t>
            </a:r>
            <a:r>
              <a:rPr lang="en-US" dirty="0" smtClean="0"/>
              <a:t> points to the Carnegie Endowment for International Peace in 1910. </a:t>
            </a:r>
            <a:endParaRPr lang="en-US" dirty="0"/>
          </a:p>
          <a:p>
            <a:r>
              <a:rPr lang="en-US" dirty="0"/>
              <a:t>James </a:t>
            </a:r>
            <a:r>
              <a:rPr lang="en-US" dirty="0" err="1"/>
              <a:t>McGann</a:t>
            </a:r>
            <a:r>
              <a:rPr lang="en-US" dirty="0"/>
              <a:t> points to the Brookings Institution in </a:t>
            </a:r>
            <a:r>
              <a:rPr lang="en-US" dirty="0" smtClean="0"/>
              <a:t>1921.</a:t>
            </a:r>
            <a:endParaRPr lang="en-US" dirty="0"/>
          </a:p>
          <a:p>
            <a:endParaRPr lang="en-US" dirty="0"/>
          </a:p>
        </p:txBody>
      </p:sp>
    </p:spTree>
    <p:extLst>
      <p:ext uri="{BB962C8B-B14F-4D97-AF65-F5344CB8AC3E}">
        <p14:creationId xmlns:p14="http://schemas.microsoft.com/office/powerpoint/2010/main" val="2658283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 The Brookings Institution</a:t>
            </a:r>
            <a:endParaRPr lang="en-US" b="1" dirty="0"/>
          </a:p>
        </p:txBody>
      </p:sp>
      <p:pic>
        <p:nvPicPr>
          <p:cNvPr id="6" name="Content Placeholder 5" descr="imgres.png"/>
          <p:cNvPicPr>
            <a:picLocks noGrp="1" noChangeAspect="1"/>
          </p:cNvPicPr>
          <p:nvPr>
            <p:ph sz="half" idx="1"/>
          </p:nvPr>
        </p:nvPicPr>
        <p:blipFill>
          <a:blip r:embed="rId2">
            <a:extLst>
              <a:ext uri="{28A0092B-C50C-407E-A947-70E740481C1C}">
                <a14:useLocalDpi xmlns:a14="http://schemas.microsoft.com/office/drawing/2010/main" val="0"/>
              </a:ext>
            </a:extLst>
          </a:blip>
          <a:srcRect t="-6034" b="-6034"/>
          <a:stretch>
            <a:fillRect/>
          </a:stretch>
        </p:blipFill>
        <p:spPr/>
      </p:pic>
      <p:pic>
        <p:nvPicPr>
          <p:cNvPr id="5" name="Content Placeholder 4" descr="imgres.jpg"/>
          <p:cNvPicPr>
            <a:picLocks noGrp="1" noChangeAspect="1"/>
          </p:cNvPicPr>
          <p:nvPr>
            <p:ph sz="half" idx="2"/>
          </p:nvPr>
        </p:nvPicPr>
        <p:blipFill>
          <a:blip r:embed="rId3">
            <a:extLst>
              <a:ext uri="{28A0092B-C50C-407E-A947-70E740481C1C}">
                <a14:useLocalDpi xmlns:a14="http://schemas.microsoft.com/office/drawing/2010/main" val="0"/>
              </a:ext>
            </a:extLst>
          </a:blip>
          <a:srcRect t="-7296" b="-7296"/>
          <a:stretch>
            <a:fillRect/>
          </a:stretch>
        </p:blipFill>
        <p:spPr/>
      </p:pic>
    </p:spTree>
    <p:extLst>
      <p:ext uri="{BB962C8B-B14F-4D97-AF65-F5344CB8AC3E}">
        <p14:creationId xmlns:p14="http://schemas.microsoft.com/office/powerpoint/2010/main" val="1632894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 The History of Think Tanks</a:t>
            </a:r>
            <a:endParaRPr lang="en-US" b="1" dirty="0"/>
          </a:p>
        </p:txBody>
      </p:sp>
      <p:sp>
        <p:nvSpPr>
          <p:cNvPr id="4" name="Content Placeholder 3"/>
          <p:cNvSpPr>
            <a:spLocks noGrp="1"/>
          </p:cNvSpPr>
          <p:nvPr>
            <p:ph sz="half" idx="1"/>
          </p:nvPr>
        </p:nvSpPr>
        <p:spPr/>
        <p:txBody>
          <a:bodyPr>
            <a:normAutofit fontScale="92500" lnSpcReduction="20000"/>
          </a:bodyPr>
          <a:lstStyle/>
          <a:p>
            <a:r>
              <a:rPr lang="en-US" dirty="0" smtClean="0"/>
              <a:t>The </a:t>
            </a:r>
            <a:r>
              <a:rPr lang="en-US" b="1" dirty="0" smtClean="0"/>
              <a:t>Brookings Institution </a:t>
            </a:r>
            <a:r>
              <a:rPr lang="en-US" dirty="0" smtClean="0"/>
              <a:t>was named after a successful St. Louis businessman: Robert Somers Brookings.</a:t>
            </a:r>
          </a:p>
          <a:p>
            <a:r>
              <a:rPr lang="en-US" dirty="0" smtClean="0"/>
              <a:t>Brookings also created the Institute for Government Research and its two sister organizations. </a:t>
            </a:r>
          </a:p>
          <a:p>
            <a:r>
              <a:rPr lang="en-US" dirty="0" smtClean="0"/>
              <a:t>Institute of Economics and a graduate school </a:t>
            </a:r>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237239389"/>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861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             </a:t>
            </a:r>
            <a:r>
              <a:rPr lang="en-US" sz="3600" b="1" dirty="0" smtClean="0"/>
              <a:t> Institute for Government Research</a:t>
            </a:r>
            <a:endParaRPr lang="en-US" sz="3600" b="1" dirty="0"/>
          </a:p>
        </p:txBody>
      </p:sp>
      <p:sp>
        <p:nvSpPr>
          <p:cNvPr id="6" name="Content Placeholder 5"/>
          <p:cNvSpPr>
            <a:spLocks noGrp="1"/>
          </p:cNvSpPr>
          <p:nvPr>
            <p:ph idx="1"/>
          </p:nvPr>
        </p:nvSpPr>
        <p:spPr/>
        <p:txBody>
          <a:bodyPr>
            <a:normAutofit fontScale="92500" lnSpcReduction="20000"/>
          </a:bodyPr>
          <a:lstStyle/>
          <a:p>
            <a:r>
              <a:rPr lang="en-US" dirty="0" smtClean="0"/>
              <a:t>The Institute for Government Research’s aims corresponded to those of the American Political Science Association.</a:t>
            </a:r>
          </a:p>
          <a:p>
            <a:r>
              <a:rPr lang="en-US" dirty="0" smtClean="0"/>
              <a:t>In 1908 the APSA addressed a letter to the Carnegie Institution pointing out a need for the establishment in Washington of a department of research in political science and suggested that the Carnegie institution take  steps in that direction.</a:t>
            </a:r>
          </a:p>
          <a:p>
            <a:r>
              <a:rPr lang="en-US" dirty="0" smtClean="0"/>
              <a:t>The primary focus of the IGR was public administration</a:t>
            </a:r>
            <a:endParaRPr lang="en-US" dirty="0"/>
          </a:p>
        </p:txBody>
      </p:sp>
    </p:spTree>
    <p:extLst>
      <p:ext uri="{BB962C8B-B14F-4D97-AF65-F5344CB8AC3E}">
        <p14:creationId xmlns:p14="http://schemas.microsoft.com/office/powerpoint/2010/main" val="2104028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          Charter for the Institute for </a:t>
            </a:r>
            <a:br>
              <a:rPr lang="en-US" dirty="0" smtClean="0"/>
            </a:br>
            <a:r>
              <a:rPr lang="en-US" dirty="0" smtClean="0"/>
              <a:t>         Government Research</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To conduct scientific investigations into the theory and practice of governmental administration, including inquiries into the form of organization and manner of operation of federal, state and local governmental bodies and offices in the United States of America; the powers, duties, limitations and qualifications of officers; the methods of administration employed; the character and cost of results obtained and the conditions affecting the efficiency and welfare of governmental officers and employees; </a:t>
            </a:r>
            <a:endParaRPr lang="en-US" dirty="0"/>
          </a:p>
        </p:txBody>
      </p:sp>
    </p:spTree>
    <p:extLst>
      <p:ext uri="{BB962C8B-B14F-4D97-AF65-F5344CB8AC3E}">
        <p14:creationId xmlns:p14="http://schemas.microsoft.com/office/powerpoint/2010/main" val="3178453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b="1" dirty="0" smtClean="0"/>
              <a:t>Charter for the Institute for </a:t>
            </a:r>
            <a:br>
              <a:rPr lang="en-US" b="1" dirty="0" smtClean="0"/>
            </a:br>
            <a:r>
              <a:rPr lang="en-US" b="1" dirty="0"/>
              <a:t> </a:t>
            </a:r>
            <a:r>
              <a:rPr lang="en-US" b="1" dirty="0" smtClean="0"/>
              <a:t>          Government Research</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to carry on such inquiries, directly or with the cooperation of governments, learned societies, institutions of learning or of other agencies and individuals and to make public the results of its investigations; to maintain a library for the use of the society or its members and officers and those affiliated with its work; and to prosecute such other inquiries and perform such other services as may tend to the development and application of the principles of efficiency in governmental administration.</a:t>
            </a:r>
          </a:p>
          <a:p>
            <a:endParaRPr lang="en-US" dirty="0"/>
          </a:p>
        </p:txBody>
      </p:sp>
    </p:spTree>
    <p:extLst>
      <p:ext uri="{BB962C8B-B14F-4D97-AF65-F5344CB8AC3E}">
        <p14:creationId xmlns:p14="http://schemas.microsoft.com/office/powerpoint/2010/main" val="1990140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              American Enterprise Association</a:t>
            </a:r>
            <a:endParaRPr lang="en-US" sz="3200" b="1" dirty="0"/>
          </a:p>
        </p:txBody>
      </p:sp>
      <p:pic>
        <p:nvPicPr>
          <p:cNvPr id="4" name="Content Placeholder 3" descr="aei2-1.jpg"/>
          <p:cNvPicPr>
            <a:picLocks noGrp="1" noChangeAspect="1"/>
          </p:cNvPicPr>
          <p:nvPr>
            <p:ph idx="1"/>
          </p:nvPr>
        </p:nvPicPr>
        <p:blipFill>
          <a:blip r:embed="rId2">
            <a:extLst>
              <a:ext uri="{28A0092B-C50C-407E-A947-70E740481C1C}">
                <a14:useLocalDpi xmlns:a14="http://schemas.microsoft.com/office/drawing/2010/main" val="0"/>
              </a:ext>
            </a:extLst>
          </a:blip>
          <a:srcRect l="-13669" r="-13669"/>
          <a:stretch>
            <a:fillRect/>
          </a:stretch>
        </p:blipFill>
        <p:spPr/>
      </p:pic>
    </p:spTree>
    <p:extLst>
      <p:ext uri="{BB962C8B-B14F-4D97-AF65-F5344CB8AC3E}">
        <p14:creationId xmlns:p14="http://schemas.microsoft.com/office/powerpoint/2010/main" val="3667859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FF0000"/>
                </a:solidFill>
              </a:rPr>
              <a:t>Overview: Part I</a:t>
            </a:r>
            <a:endParaRPr lang="en-US" b="1"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74560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4653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b="1" dirty="0" smtClean="0"/>
              <a:t> </a:t>
            </a:r>
            <a:r>
              <a:rPr lang="en-US" sz="3200" b="1" dirty="0" smtClean="0"/>
              <a:t> American Enterprise Association</a:t>
            </a:r>
            <a:endParaRPr lang="en-US" sz="3200" b="1" dirty="0"/>
          </a:p>
        </p:txBody>
      </p:sp>
      <p:sp>
        <p:nvSpPr>
          <p:cNvPr id="3" name="Content Placeholder 2"/>
          <p:cNvSpPr>
            <a:spLocks noGrp="1"/>
          </p:cNvSpPr>
          <p:nvPr>
            <p:ph sz="half" idx="1"/>
          </p:nvPr>
        </p:nvSpPr>
        <p:spPr/>
        <p:txBody>
          <a:bodyPr>
            <a:normAutofit fontScale="92500" lnSpcReduction="20000"/>
          </a:bodyPr>
          <a:lstStyle/>
          <a:p>
            <a:r>
              <a:rPr lang="en-US" dirty="0" smtClean="0"/>
              <a:t>Lewis Brown founded the American Enterprise Association in New York City (1938- 1956).</a:t>
            </a:r>
          </a:p>
          <a:p>
            <a:r>
              <a:rPr lang="en-US" dirty="0" smtClean="0"/>
              <a:t>He remained as president until his death in 1951.</a:t>
            </a:r>
          </a:p>
          <a:p>
            <a:r>
              <a:rPr lang="en-US" dirty="0" smtClean="0"/>
              <a:t>Brown was a staunch anti- statist.</a:t>
            </a:r>
          </a:p>
          <a:p>
            <a:r>
              <a:rPr lang="en-US" dirty="0" smtClean="0"/>
              <a:t>The AEA had no full time policy experts. Instead, it acted as a broker for legislative studies and arranged lectures  </a:t>
            </a:r>
          </a:p>
        </p:txBody>
      </p:sp>
      <p:pic>
        <p:nvPicPr>
          <p:cNvPr id="5" name="Content Placeholder 4" descr="imgres.jpg"/>
          <p:cNvPicPr>
            <a:picLocks noGrp="1" noChangeAspect="1"/>
          </p:cNvPicPr>
          <p:nvPr>
            <p:ph sz="half" idx="2"/>
          </p:nvPr>
        </p:nvPicPr>
        <p:blipFill>
          <a:blip r:embed="rId2">
            <a:extLst>
              <a:ext uri="{28A0092B-C50C-407E-A947-70E740481C1C}">
                <a14:useLocalDpi xmlns:a14="http://schemas.microsoft.com/office/drawing/2010/main" val="0"/>
              </a:ext>
            </a:extLst>
          </a:blip>
          <a:srcRect t="7452" b="7452"/>
          <a:stretch>
            <a:fillRect/>
          </a:stretch>
        </p:blipFill>
        <p:spPr/>
      </p:pic>
    </p:spTree>
    <p:extLst>
      <p:ext uri="{BB962C8B-B14F-4D97-AF65-F5344CB8AC3E}">
        <p14:creationId xmlns:p14="http://schemas.microsoft.com/office/powerpoint/2010/main" val="1127123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            American Enterprise Association</a:t>
            </a:r>
            <a:endParaRPr lang="en-US" sz="3600" b="1" dirty="0"/>
          </a:p>
        </p:txBody>
      </p:sp>
      <p:sp>
        <p:nvSpPr>
          <p:cNvPr id="3" name="Content Placeholder 2"/>
          <p:cNvSpPr>
            <a:spLocks noGrp="1"/>
          </p:cNvSpPr>
          <p:nvPr>
            <p:ph sz="half" idx="1"/>
          </p:nvPr>
        </p:nvSpPr>
        <p:spPr/>
        <p:txBody>
          <a:bodyPr>
            <a:normAutofit fontScale="92500" lnSpcReduction="10000"/>
          </a:bodyPr>
          <a:lstStyle/>
          <a:p>
            <a:r>
              <a:rPr lang="en-US" dirty="0" smtClean="0"/>
              <a:t>Allen </a:t>
            </a:r>
            <a:r>
              <a:rPr lang="en-US" dirty="0"/>
              <a:t>D. Marshall </a:t>
            </a:r>
            <a:r>
              <a:rPr lang="en-US" dirty="0" smtClean="0"/>
              <a:t>became president of the AEA in </a:t>
            </a:r>
            <a:r>
              <a:rPr lang="en-US" dirty="0"/>
              <a:t>1953</a:t>
            </a:r>
            <a:r>
              <a:rPr lang="en-US" dirty="0" smtClean="0"/>
              <a:t>.</a:t>
            </a:r>
          </a:p>
          <a:p>
            <a:r>
              <a:rPr lang="en-US" dirty="0"/>
              <a:t>It moved to Washington D.C. in 1956</a:t>
            </a:r>
            <a:r>
              <a:rPr lang="en-US" dirty="0" smtClean="0"/>
              <a:t>.</a:t>
            </a:r>
          </a:p>
          <a:p>
            <a:r>
              <a:rPr lang="en-US" dirty="0" smtClean="0"/>
              <a:t>Marshall hired William </a:t>
            </a:r>
            <a:r>
              <a:rPr lang="en-US" dirty="0" err="1" smtClean="0"/>
              <a:t>Baroody</a:t>
            </a:r>
            <a:r>
              <a:rPr lang="en-US" dirty="0" smtClean="0"/>
              <a:t> from the Chamber of Commerce to serve as the executive director of the Washington D.C. office.</a:t>
            </a:r>
          </a:p>
          <a:p>
            <a:endParaRPr lang="en-US" dirty="0"/>
          </a:p>
          <a:p>
            <a:endParaRPr lang="en-US" dirty="0"/>
          </a:p>
          <a:p>
            <a:endParaRPr lang="en-US" dirty="0"/>
          </a:p>
          <a:p>
            <a:endParaRPr lang="en-US" dirty="0"/>
          </a:p>
        </p:txBody>
      </p:sp>
      <p:pic>
        <p:nvPicPr>
          <p:cNvPr id="7" name="Content Placeholder 6" descr="bk0003z4n2q-FID3.gif"/>
          <p:cNvPicPr>
            <a:picLocks noGrp="1" noChangeAspect="1"/>
          </p:cNvPicPr>
          <p:nvPr>
            <p:ph sz="half" idx="2"/>
          </p:nvPr>
        </p:nvPicPr>
        <p:blipFill>
          <a:blip r:embed="rId2">
            <a:extLst>
              <a:ext uri="{28A0092B-C50C-407E-A947-70E740481C1C}">
                <a14:useLocalDpi xmlns:a14="http://schemas.microsoft.com/office/drawing/2010/main" val="0"/>
              </a:ext>
            </a:extLst>
          </a:blip>
          <a:srcRect l="-12400" r="-12400"/>
          <a:stretch>
            <a:fillRect/>
          </a:stretch>
        </p:blipFill>
        <p:spPr/>
      </p:pic>
    </p:spTree>
    <p:extLst>
      <p:ext uri="{BB962C8B-B14F-4D97-AF65-F5344CB8AC3E}">
        <p14:creationId xmlns:p14="http://schemas.microsoft.com/office/powerpoint/2010/main" val="799121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a:t>
            </a:r>
            <a:r>
              <a:rPr lang="en-US" sz="3600" b="1" dirty="0" smtClean="0"/>
              <a:t> The Post World War II Situation</a:t>
            </a:r>
            <a:endParaRPr lang="en-US" sz="3600" b="1" dirty="0"/>
          </a:p>
        </p:txBody>
      </p:sp>
      <p:sp>
        <p:nvSpPr>
          <p:cNvPr id="3" name="Content Placeholder 2"/>
          <p:cNvSpPr>
            <a:spLocks noGrp="1"/>
          </p:cNvSpPr>
          <p:nvPr>
            <p:ph sz="half" idx="1"/>
          </p:nvPr>
        </p:nvSpPr>
        <p:spPr/>
        <p:txBody>
          <a:bodyPr>
            <a:normAutofit fontScale="70000" lnSpcReduction="20000"/>
          </a:bodyPr>
          <a:lstStyle/>
          <a:p>
            <a:r>
              <a:rPr lang="en-US" dirty="0" smtClean="0"/>
              <a:t>Both of the major think tanks assumed the </a:t>
            </a:r>
            <a:r>
              <a:rPr lang="en-US" b="1" dirty="0" smtClean="0">
                <a:solidFill>
                  <a:srgbClr val="FF0000"/>
                </a:solidFill>
              </a:rPr>
              <a:t>Liberal Technocratic Consensus</a:t>
            </a:r>
          </a:p>
          <a:p>
            <a:r>
              <a:rPr lang="en-US" dirty="0" smtClean="0"/>
              <a:t>The consensus was the position of the elite, </a:t>
            </a:r>
            <a:r>
              <a:rPr lang="en-US" dirty="0" err="1" smtClean="0"/>
              <a:t>progressivists</a:t>
            </a:r>
            <a:r>
              <a:rPr lang="en-US" dirty="0" smtClean="0"/>
              <a:t>.</a:t>
            </a:r>
          </a:p>
          <a:p>
            <a:r>
              <a:rPr lang="en-US" dirty="0"/>
              <a:t>This consensus consisted of  support for the New Deal (liberalism) and the neo- classical synthesis in economics.</a:t>
            </a:r>
          </a:p>
          <a:p>
            <a:r>
              <a:rPr lang="en-US" dirty="0"/>
              <a:t>The neo- classical synthesis in economics is the traditional view of microeconomics and the </a:t>
            </a:r>
            <a:r>
              <a:rPr lang="en-US" dirty="0" smtClean="0"/>
              <a:t>Keynesian </a:t>
            </a:r>
            <a:r>
              <a:rPr lang="en-US" dirty="0"/>
              <a:t>view on macroeconomics</a:t>
            </a:r>
            <a:r>
              <a:rPr lang="en-US" dirty="0" smtClean="0"/>
              <a:t>.</a:t>
            </a:r>
          </a:p>
          <a:p>
            <a:r>
              <a:rPr lang="en-US" dirty="0" smtClean="0"/>
              <a:t>All research was to be non- partisan and unbiased.</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981308451"/>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685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The Marketplace of Ideas</a:t>
            </a:r>
            <a:endParaRPr lang="en-US" b="1" dirty="0"/>
          </a:p>
        </p:txBody>
      </p:sp>
      <p:sp>
        <p:nvSpPr>
          <p:cNvPr id="3" name="Content Placeholder 2"/>
          <p:cNvSpPr>
            <a:spLocks noGrp="1"/>
          </p:cNvSpPr>
          <p:nvPr>
            <p:ph idx="1"/>
          </p:nvPr>
        </p:nvSpPr>
        <p:spPr/>
        <p:txBody>
          <a:bodyPr/>
          <a:lstStyle/>
          <a:p>
            <a:r>
              <a:rPr lang="en-US" dirty="0" smtClean="0"/>
              <a:t>The </a:t>
            </a:r>
            <a:r>
              <a:rPr lang="en-US" b="1" dirty="0" smtClean="0">
                <a:solidFill>
                  <a:srgbClr val="FF0000"/>
                </a:solidFill>
              </a:rPr>
              <a:t>Liberal Technocratic Consensus</a:t>
            </a:r>
            <a:r>
              <a:rPr lang="en-US" b="1" dirty="0" smtClean="0"/>
              <a:t> </a:t>
            </a:r>
            <a:r>
              <a:rPr lang="en-US" dirty="0" smtClean="0"/>
              <a:t>continued until the mid- 1960s.</a:t>
            </a:r>
          </a:p>
          <a:p>
            <a:r>
              <a:rPr lang="en-US" dirty="0" smtClean="0"/>
              <a:t>The Cons</a:t>
            </a:r>
            <a:r>
              <a:rPr lang="en-US" b="1" dirty="0" smtClean="0"/>
              <a:t>en</a:t>
            </a:r>
            <a:r>
              <a:rPr lang="en-US" dirty="0" smtClean="0"/>
              <a:t>sus was replaced with the </a:t>
            </a:r>
            <a:r>
              <a:rPr lang="en-US" b="1" dirty="0" smtClean="0">
                <a:solidFill>
                  <a:srgbClr val="FF0000"/>
                </a:solidFill>
              </a:rPr>
              <a:t>Marketplace of Ideas</a:t>
            </a:r>
            <a:r>
              <a:rPr lang="en-US" dirty="0" smtClean="0"/>
              <a:t>.</a:t>
            </a:r>
          </a:p>
          <a:p>
            <a:r>
              <a:rPr lang="en-US" dirty="0" smtClean="0"/>
              <a:t>The </a:t>
            </a:r>
            <a:r>
              <a:rPr lang="en-US" b="1" dirty="0" smtClean="0">
                <a:solidFill>
                  <a:srgbClr val="FF0000"/>
                </a:solidFill>
              </a:rPr>
              <a:t>Marketplace of Ideas </a:t>
            </a:r>
            <a:r>
              <a:rPr lang="en-US" dirty="0" smtClean="0"/>
              <a:t>allowed think tanks to be partisan.</a:t>
            </a:r>
          </a:p>
          <a:p>
            <a:endParaRPr lang="en-US" dirty="0"/>
          </a:p>
        </p:txBody>
      </p:sp>
    </p:spTree>
    <p:extLst>
      <p:ext uri="{BB962C8B-B14F-4D97-AF65-F5344CB8AC3E}">
        <p14:creationId xmlns:p14="http://schemas.microsoft.com/office/powerpoint/2010/main" val="2685695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			   William J. </a:t>
            </a:r>
            <a:r>
              <a:rPr lang="en-US" b="1" dirty="0" err="1" smtClean="0"/>
              <a:t>Baroody</a:t>
            </a:r>
            <a:r>
              <a:rPr lang="en-US" b="1" dirty="0" smtClean="0"/>
              <a:t/>
            </a:r>
            <a:br>
              <a:rPr lang="en-US" b="1" dirty="0" smtClean="0"/>
            </a:br>
            <a:r>
              <a:rPr lang="en-US" b="1" dirty="0" smtClean="0"/>
              <a:t>           AEI President 1962- 1978</a:t>
            </a:r>
            <a:endParaRPr lang="en-US" b="1" dirty="0"/>
          </a:p>
        </p:txBody>
      </p:sp>
      <p:pic>
        <p:nvPicPr>
          <p:cNvPr id="7" name="Content Placeholder 6" descr="think tank.png"/>
          <p:cNvPicPr>
            <a:picLocks noGrp="1" noChangeAspect="1"/>
          </p:cNvPicPr>
          <p:nvPr>
            <p:ph idx="1"/>
          </p:nvPr>
        </p:nvPicPr>
        <p:blipFill>
          <a:blip r:embed="rId2">
            <a:extLst>
              <a:ext uri="{28A0092B-C50C-407E-A947-70E740481C1C}">
                <a14:useLocalDpi xmlns:a14="http://schemas.microsoft.com/office/drawing/2010/main" val="0"/>
              </a:ext>
            </a:extLst>
          </a:blip>
          <a:srcRect t="3898" b="3898"/>
          <a:stretch>
            <a:fillRect/>
          </a:stretch>
        </p:blipFill>
        <p:spPr/>
      </p:pic>
    </p:spTree>
    <p:extLst>
      <p:ext uri="{BB962C8B-B14F-4D97-AF65-F5344CB8AC3E}">
        <p14:creationId xmlns:p14="http://schemas.microsoft.com/office/powerpoint/2010/main" val="2700421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American </a:t>
            </a:r>
            <a:br>
              <a:rPr lang="en-US" b="1" dirty="0" smtClean="0"/>
            </a:br>
            <a:r>
              <a:rPr lang="en-US" b="1" dirty="0" smtClean="0"/>
              <a:t>Enterprise Institute</a:t>
            </a:r>
            <a:endParaRPr lang="en-US" b="1" dirty="0"/>
          </a:p>
        </p:txBody>
      </p:sp>
      <p:sp>
        <p:nvSpPr>
          <p:cNvPr id="3" name="Content Placeholder 2"/>
          <p:cNvSpPr>
            <a:spLocks noGrp="1"/>
          </p:cNvSpPr>
          <p:nvPr>
            <p:ph idx="1"/>
          </p:nvPr>
        </p:nvSpPr>
        <p:spPr/>
        <p:txBody>
          <a:bodyPr>
            <a:normAutofit fontScale="92500" lnSpcReduction="20000"/>
          </a:bodyPr>
          <a:lstStyle/>
          <a:p>
            <a:r>
              <a:rPr lang="en-US" dirty="0" err="1" smtClean="0"/>
              <a:t>Baroody</a:t>
            </a:r>
            <a:r>
              <a:rPr lang="en-US" dirty="0" smtClean="0"/>
              <a:t> succeeded Allen D. Marshall</a:t>
            </a:r>
          </a:p>
          <a:p>
            <a:r>
              <a:rPr lang="en-US" dirty="0" smtClean="0"/>
              <a:t>Renamed the organization the American Enterprise Institute.</a:t>
            </a:r>
          </a:p>
          <a:p>
            <a:r>
              <a:rPr lang="en-US" dirty="0" smtClean="0"/>
              <a:t>They welcomed the transition from the Liberal- Technocratic Consensus to the Marketplace of Ideas.</a:t>
            </a:r>
          </a:p>
          <a:p>
            <a:r>
              <a:rPr lang="en-US" dirty="0" smtClean="0"/>
              <a:t>In the mid 1970s, the AEI identified themselves as neo- conservatives</a:t>
            </a:r>
          </a:p>
          <a:p>
            <a:r>
              <a:rPr lang="en-US" dirty="0" smtClean="0"/>
              <a:t>By the late 1970s, the AEI had established itself as a legitimate counterpart to the Brookings Institution.</a:t>
            </a:r>
            <a:endParaRPr lang="en-US" dirty="0"/>
          </a:p>
        </p:txBody>
      </p:sp>
    </p:spTree>
    <p:extLst>
      <p:ext uri="{BB962C8B-B14F-4D97-AF65-F5344CB8AC3E}">
        <p14:creationId xmlns:p14="http://schemas.microsoft.com/office/powerpoint/2010/main" val="2127180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The Hoover Institution</a:t>
            </a:r>
            <a:endParaRPr lang="en-US" b="1" dirty="0"/>
          </a:p>
        </p:txBody>
      </p:sp>
      <p:sp>
        <p:nvSpPr>
          <p:cNvPr id="3" name="Content Placeholder 2"/>
          <p:cNvSpPr>
            <a:spLocks noGrp="1"/>
          </p:cNvSpPr>
          <p:nvPr>
            <p:ph sz="half" idx="1"/>
          </p:nvPr>
        </p:nvSpPr>
        <p:spPr/>
        <p:txBody>
          <a:bodyPr/>
          <a:lstStyle/>
          <a:p>
            <a:r>
              <a:rPr lang="en-US" dirty="0" smtClean="0"/>
              <a:t>Formed as a library in 1919 at Stanford University by Herbert Hoover before he became the President of the United States.</a:t>
            </a:r>
          </a:p>
          <a:p>
            <a:r>
              <a:rPr lang="en-US" dirty="0" smtClean="0"/>
              <a:t>It was originally an anti- communist research library.</a:t>
            </a:r>
            <a:endParaRPr lang="en-US" dirty="0"/>
          </a:p>
        </p:txBody>
      </p:sp>
      <p:pic>
        <p:nvPicPr>
          <p:cNvPr id="5" name="Content Placeholder 4" descr="Herbert_Hoover_Hoover_Tower.jpg"/>
          <p:cNvPicPr>
            <a:picLocks noGrp="1" noChangeAspect="1"/>
          </p:cNvPicPr>
          <p:nvPr>
            <p:ph sz="half" idx="2"/>
          </p:nvPr>
        </p:nvPicPr>
        <p:blipFill>
          <a:blip r:embed="rId2">
            <a:extLst>
              <a:ext uri="{28A0092B-C50C-407E-A947-70E740481C1C}">
                <a14:useLocalDpi xmlns:a14="http://schemas.microsoft.com/office/drawing/2010/main" val="0"/>
              </a:ext>
            </a:extLst>
          </a:blip>
          <a:srcRect t="10672" b="10672"/>
          <a:stretch>
            <a:fillRect/>
          </a:stretch>
        </p:blipFill>
        <p:spPr/>
      </p:pic>
    </p:spTree>
    <p:extLst>
      <p:ext uri="{BB962C8B-B14F-4D97-AF65-F5344CB8AC3E}">
        <p14:creationId xmlns:p14="http://schemas.microsoft.com/office/powerpoint/2010/main" val="1676225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  The Hoover Institution</a:t>
            </a:r>
            <a:endParaRPr lang="en-US" b="1" dirty="0"/>
          </a:p>
        </p:txBody>
      </p:sp>
      <p:sp>
        <p:nvSpPr>
          <p:cNvPr id="3" name="Content Placeholder 2"/>
          <p:cNvSpPr>
            <a:spLocks noGrp="1"/>
          </p:cNvSpPr>
          <p:nvPr>
            <p:ph sz="half" idx="1"/>
          </p:nvPr>
        </p:nvSpPr>
        <p:spPr/>
        <p:txBody>
          <a:bodyPr>
            <a:normAutofit lnSpcReduction="10000"/>
          </a:bodyPr>
          <a:lstStyle/>
          <a:p>
            <a:r>
              <a:rPr lang="en-US" dirty="0" smtClean="0"/>
              <a:t>In 1964, Herbert Hoover wanted to move the institution into more of a conservative think tank.</a:t>
            </a:r>
          </a:p>
          <a:p>
            <a:r>
              <a:rPr lang="en-US" dirty="0" smtClean="0"/>
              <a:t>Glen Campbell left the Heritage Foundation and took over at the Hoover Institution to move it in the right direction.</a:t>
            </a:r>
            <a:endParaRPr lang="en-US" dirty="0"/>
          </a:p>
        </p:txBody>
      </p:sp>
      <p:pic>
        <p:nvPicPr>
          <p:cNvPr id="5" name="Content Placeholder 4" descr="120px-Hoover_Institution_Logo.jpg"/>
          <p:cNvPicPr>
            <a:picLocks noGrp="1" noChangeAspect="1"/>
          </p:cNvPicPr>
          <p:nvPr>
            <p:ph sz="half" idx="2"/>
          </p:nvPr>
        </p:nvPicPr>
        <p:blipFill>
          <a:blip r:embed="rId2">
            <a:extLst>
              <a:ext uri="{28A0092B-C50C-407E-A947-70E740481C1C}">
                <a14:useLocalDpi xmlns:a14="http://schemas.microsoft.com/office/drawing/2010/main" val="0"/>
              </a:ext>
            </a:extLst>
          </a:blip>
          <a:srcRect l="-57078" r="-57078"/>
          <a:stretch>
            <a:fillRect/>
          </a:stretch>
        </p:blipFill>
        <p:spPr/>
      </p:pic>
    </p:spTree>
    <p:extLst>
      <p:ext uri="{BB962C8B-B14F-4D97-AF65-F5344CB8AC3E}">
        <p14:creationId xmlns:p14="http://schemas.microsoft.com/office/powerpoint/2010/main" val="1774144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Heritage Foundation</a:t>
            </a:r>
            <a:endParaRPr lang="en-US" b="1" dirty="0"/>
          </a:p>
        </p:txBody>
      </p:sp>
      <p:sp>
        <p:nvSpPr>
          <p:cNvPr id="3" name="Content Placeholder 2"/>
          <p:cNvSpPr>
            <a:spLocks noGrp="1"/>
          </p:cNvSpPr>
          <p:nvPr>
            <p:ph sz="half" idx="1"/>
          </p:nvPr>
        </p:nvSpPr>
        <p:spPr/>
        <p:txBody>
          <a:bodyPr>
            <a:normAutofit fontScale="85000" lnSpcReduction="20000"/>
          </a:bodyPr>
          <a:lstStyle/>
          <a:p>
            <a:r>
              <a:rPr lang="en-US" dirty="0" smtClean="0"/>
              <a:t>Founded February 1973 by Paul </a:t>
            </a:r>
            <a:r>
              <a:rPr lang="en-US" dirty="0" err="1" smtClean="0"/>
              <a:t>Weyrich</a:t>
            </a:r>
            <a:r>
              <a:rPr lang="en-US" dirty="0" smtClean="0"/>
              <a:t>, Edwin </a:t>
            </a:r>
            <a:r>
              <a:rPr lang="en-US" dirty="0" err="1" smtClean="0"/>
              <a:t>Feulner</a:t>
            </a:r>
            <a:r>
              <a:rPr lang="en-US" dirty="0" smtClean="0"/>
              <a:t> and Joseph Coors.</a:t>
            </a:r>
          </a:p>
          <a:p>
            <a:r>
              <a:rPr lang="en-US" dirty="0" smtClean="0"/>
              <a:t>Their intent was to be a conservative think tank that was more responsive to the needs of policy makers than AEI.</a:t>
            </a:r>
          </a:p>
          <a:p>
            <a:r>
              <a:rPr lang="en-US" dirty="0" smtClean="0"/>
              <a:t>Their research was not as thorough as that done by AEI, but it provided essential information in a timely manner for </a:t>
            </a:r>
            <a:r>
              <a:rPr lang="en-US" dirty="0" err="1" smtClean="0"/>
              <a:t>legislaters</a:t>
            </a:r>
            <a:endParaRPr lang="en-US" dirty="0"/>
          </a:p>
        </p:txBody>
      </p:sp>
      <p:pic>
        <p:nvPicPr>
          <p:cNvPr id="7" name="Content Placeholder 6" descr="imgres.jpg"/>
          <p:cNvPicPr>
            <a:picLocks noGrp="1" noChangeAspect="1"/>
          </p:cNvPicPr>
          <p:nvPr>
            <p:ph sz="half" idx="2"/>
          </p:nvPr>
        </p:nvPicPr>
        <p:blipFill>
          <a:blip r:embed="rId2">
            <a:extLst>
              <a:ext uri="{28A0092B-C50C-407E-A947-70E740481C1C}">
                <a14:useLocalDpi xmlns:a14="http://schemas.microsoft.com/office/drawing/2010/main" val="0"/>
              </a:ext>
            </a:extLst>
          </a:blip>
          <a:srcRect t="-6034" b="-6034"/>
          <a:stretch>
            <a:fillRect/>
          </a:stretch>
        </p:blipFill>
        <p:spPr/>
      </p:pic>
    </p:spTree>
    <p:extLst>
      <p:ext uri="{BB962C8B-B14F-4D97-AF65-F5344CB8AC3E}">
        <p14:creationId xmlns:p14="http://schemas.microsoft.com/office/powerpoint/2010/main" val="3897880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      Heritage Foundation</a:t>
            </a:r>
            <a:endParaRPr lang="en-US" b="1" dirty="0"/>
          </a:p>
        </p:txBody>
      </p:sp>
      <p:sp>
        <p:nvSpPr>
          <p:cNvPr id="7" name="Text Placeholder 6"/>
          <p:cNvSpPr>
            <a:spLocks noGrp="1"/>
          </p:cNvSpPr>
          <p:nvPr>
            <p:ph type="body" idx="1"/>
          </p:nvPr>
        </p:nvSpPr>
        <p:spPr/>
        <p:txBody>
          <a:bodyPr/>
          <a:lstStyle/>
          <a:p>
            <a:pPr algn="ctr"/>
            <a:r>
              <a:rPr lang="en-US" dirty="0" smtClean="0"/>
              <a:t>Paul </a:t>
            </a:r>
            <a:r>
              <a:rPr lang="en-US" dirty="0" err="1" smtClean="0"/>
              <a:t>Weyrich</a:t>
            </a:r>
            <a:endParaRPr lang="en-US" dirty="0"/>
          </a:p>
        </p:txBody>
      </p:sp>
      <p:pic>
        <p:nvPicPr>
          <p:cNvPr id="5" name="Content Placeholder 4" descr="imgres.jpg"/>
          <p:cNvPicPr>
            <a:picLocks noGrp="1" noChangeAspect="1"/>
          </p:cNvPicPr>
          <p:nvPr>
            <p:ph sz="half" idx="2"/>
          </p:nvPr>
        </p:nvPicPr>
        <p:blipFill>
          <a:blip r:embed="rId2">
            <a:extLst>
              <a:ext uri="{28A0092B-C50C-407E-A947-70E740481C1C}">
                <a14:useLocalDpi xmlns:a14="http://schemas.microsoft.com/office/drawing/2010/main" val="0"/>
              </a:ext>
            </a:extLst>
          </a:blip>
          <a:srcRect l="-17973" r="-17973"/>
          <a:stretch>
            <a:fillRect/>
          </a:stretch>
        </p:blipFill>
        <p:spPr/>
      </p:pic>
      <p:sp>
        <p:nvSpPr>
          <p:cNvPr id="8" name="Text Placeholder 7"/>
          <p:cNvSpPr>
            <a:spLocks noGrp="1"/>
          </p:cNvSpPr>
          <p:nvPr>
            <p:ph type="body" sz="quarter" idx="3"/>
          </p:nvPr>
        </p:nvSpPr>
        <p:spPr/>
        <p:txBody>
          <a:bodyPr/>
          <a:lstStyle/>
          <a:p>
            <a:pPr algn="ctr"/>
            <a:r>
              <a:rPr lang="en-US" dirty="0" smtClean="0"/>
              <a:t>Edwin </a:t>
            </a:r>
            <a:r>
              <a:rPr lang="en-US" dirty="0" err="1" smtClean="0"/>
              <a:t>Feulner</a:t>
            </a:r>
            <a:endParaRPr lang="en-US" dirty="0"/>
          </a:p>
        </p:txBody>
      </p:sp>
      <p:pic>
        <p:nvPicPr>
          <p:cNvPr id="10" name="Content Placeholder 9" descr="imgres.jpg"/>
          <p:cNvPicPr>
            <a:picLocks noGrp="1" noChangeAspect="1"/>
          </p:cNvPicPr>
          <p:nvPr>
            <p:ph sz="quarter" idx="4"/>
          </p:nvPr>
        </p:nvPicPr>
        <p:blipFill>
          <a:blip r:embed="rId3">
            <a:extLst>
              <a:ext uri="{28A0092B-C50C-407E-A947-70E740481C1C}">
                <a14:useLocalDpi xmlns:a14="http://schemas.microsoft.com/office/drawing/2010/main" val="0"/>
              </a:ext>
            </a:extLst>
          </a:blip>
          <a:srcRect l="-26718" r="-26718"/>
          <a:stretch>
            <a:fillRect/>
          </a:stretch>
        </p:blipFill>
        <p:spPr/>
      </p:pic>
    </p:spTree>
    <p:extLst>
      <p:ext uri="{BB962C8B-B14F-4D97-AF65-F5344CB8AC3E}">
        <p14:creationId xmlns:p14="http://schemas.microsoft.com/office/powerpoint/2010/main" val="1519190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The </a:t>
            </a:r>
            <a:r>
              <a:rPr lang="en-US" dirty="0"/>
              <a:t>N</a:t>
            </a:r>
            <a:r>
              <a:rPr lang="en-US" dirty="0" smtClean="0"/>
              <a:t>ature of Think </a:t>
            </a:r>
            <a:r>
              <a:rPr lang="en-US" dirty="0"/>
              <a:t>T</a:t>
            </a:r>
            <a:r>
              <a:rPr lang="en-US" dirty="0" smtClean="0"/>
              <a:t>anks</a:t>
            </a:r>
            <a:endParaRPr lang="en-US" dirty="0"/>
          </a:p>
        </p:txBody>
      </p:sp>
      <p:sp>
        <p:nvSpPr>
          <p:cNvPr id="5" name="Text Placeholder 4"/>
          <p:cNvSpPr>
            <a:spLocks noGrp="1"/>
          </p:cNvSpPr>
          <p:nvPr>
            <p:ph type="body" idx="1"/>
          </p:nvPr>
        </p:nvSpPr>
        <p:spPr/>
        <p:txBody>
          <a:bodyPr/>
          <a:lstStyle/>
          <a:p>
            <a:pPr algn="ctr"/>
            <a:r>
              <a:rPr lang="en-US" dirty="0" smtClean="0"/>
              <a:t>Elitist View</a:t>
            </a:r>
            <a:endParaRPr lang="en-US" dirty="0"/>
          </a:p>
        </p:txBody>
      </p:sp>
      <p:sp>
        <p:nvSpPr>
          <p:cNvPr id="6" name="Content Placeholder 5"/>
          <p:cNvSpPr>
            <a:spLocks noGrp="1"/>
          </p:cNvSpPr>
          <p:nvPr>
            <p:ph sz="half" idx="2"/>
          </p:nvPr>
        </p:nvSpPr>
        <p:spPr/>
        <p:txBody>
          <a:bodyPr/>
          <a:lstStyle/>
          <a:p>
            <a:r>
              <a:rPr lang="en-US" dirty="0" smtClean="0"/>
              <a:t>According to C. Mills Wright think tanks are instruments deployed strategically in the service of a ruling class political agenda.</a:t>
            </a:r>
          </a:p>
          <a:p>
            <a:r>
              <a:rPr lang="en-US" dirty="0" smtClean="0"/>
              <a:t>G. William </a:t>
            </a:r>
            <a:r>
              <a:rPr lang="en-US" dirty="0" err="1" smtClean="0"/>
              <a:t>Domhoff</a:t>
            </a:r>
            <a:r>
              <a:rPr lang="en-US" dirty="0" smtClean="0"/>
              <a:t> suggests that the purpose of think tanks is to assist in the business of top down policy making.</a:t>
            </a:r>
            <a:endParaRPr lang="en-US" dirty="0"/>
          </a:p>
        </p:txBody>
      </p:sp>
      <p:sp>
        <p:nvSpPr>
          <p:cNvPr id="7" name="Text Placeholder 6"/>
          <p:cNvSpPr>
            <a:spLocks noGrp="1"/>
          </p:cNvSpPr>
          <p:nvPr>
            <p:ph type="body" sz="quarter" idx="3"/>
          </p:nvPr>
        </p:nvSpPr>
        <p:spPr/>
        <p:txBody>
          <a:bodyPr/>
          <a:lstStyle/>
          <a:p>
            <a:pPr algn="ctr"/>
            <a:r>
              <a:rPr lang="en-US" dirty="0" smtClean="0"/>
              <a:t>Pluralist View</a:t>
            </a:r>
            <a:endParaRPr lang="en-US" dirty="0"/>
          </a:p>
        </p:txBody>
      </p:sp>
      <p:sp>
        <p:nvSpPr>
          <p:cNvPr id="8" name="Content Placeholder 7"/>
          <p:cNvSpPr>
            <a:spLocks noGrp="1"/>
          </p:cNvSpPr>
          <p:nvPr>
            <p:ph sz="quarter" idx="4"/>
          </p:nvPr>
        </p:nvSpPr>
        <p:spPr/>
        <p:txBody>
          <a:bodyPr/>
          <a:lstStyle/>
          <a:p>
            <a:r>
              <a:rPr lang="en-US" dirty="0" smtClean="0"/>
              <a:t>Think tanks are one of many that compete to shape public policy,</a:t>
            </a:r>
          </a:p>
          <a:p>
            <a:r>
              <a:rPr lang="en-US" dirty="0" smtClean="0"/>
              <a:t>Pluralists refuse to assign a particular role or character to think tanks.</a:t>
            </a:r>
            <a:endParaRPr lang="en-US" dirty="0"/>
          </a:p>
        </p:txBody>
      </p:sp>
    </p:spTree>
    <p:extLst>
      <p:ext uri="{BB962C8B-B14F-4D97-AF65-F5344CB8AC3E}">
        <p14:creationId xmlns:p14="http://schemas.microsoft.com/office/powerpoint/2010/main" val="2052475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Heritage Foundation</a:t>
            </a:r>
            <a:endParaRPr lang="en-US" b="1" dirty="0"/>
          </a:p>
        </p:txBody>
      </p:sp>
      <p:sp>
        <p:nvSpPr>
          <p:cNvPr id="3" name="Content Placeholder 2"/>
          <p:cNvSpPr>
            <a:spLocks noGrp="1"/>
          </p:cNvSpPr>
          <p:nvPr>
            <p:ph sz="half" idx="1"/>
          </p:nvPr>
        </p:nvSpPr>
        <p:spPr/>
        <p:txBody>
          <a:bodyPr>
            <a:normAutofit fontScale="92500" lnSpcReduction="20000"/>
          </a:bodyPr>
          <a:lstStyle/>
          <a:p>
            <a:r>
              <a:rPr lang="en-US" dirty="0" smtClean="0"/>
              <a:t>The Heritage Foundation quickly established itself as a leading think tank by preparing a complete policy agenda for Ronald Reagan, before he was elected president.</a:t>
            </a:r>
          </a:p>
          <a:p>
            <a:r>
              <a:rPr lang="en-US" dirty="0" smtClean="0"/>
              <a:t>Since then, The Heritage Foundation has become one of the most significant think tanks in the American political scene.</a:t>
            </a:r>
            <a:endParaRPr lang="en-US" dirty="0"/>
          </a:p>
        </p:txBody>
      </p:sp>
      <p:pic>
        <p:nvPicPr>
          <p:cNvPr id="5" name="Content Placeholder 4" descr="imgres.jpg"/>
          <p:cNvPicPr>
            <a:picLocks noGrp="1" noChangeAspect="1"/>
          </p:cNvPicPr>
          <p:nvPr>
            <p:ph sz="half" idx="2"/>
          </p:nvPr>
        </p:nvPicPr>
        <p:blipFill>
          <a:blip r:embed="rId2">
            <a:extLst>
              <a:ext uri="{28A0092B-C50C-407E-A947-70E740481C1C}">
                <a14:useLocalDpi xmlns:a14="http://schemas.microsoft.com/office/drawing/2010/main" val="0"/>
              </a:ext>
            </a:extLst>
          </a:blip>
          <a:srcRect t="-20409" b="-20409"/>
          <a:stretch>
            <a:fillRect/>
          </a:stretch>
        </p:blipFill>
        <p:spPr/>
      </p:pic>
    </p:spTree>
    <p:extLst>
      <p:ext uri="{BB962C8B-B14F-4D97-AF65-F5344CB8AC3E}">
        <p14:creationId xmlns:p14="http://schemas.microsoft.com/office/powerpoint/2010/main" val="744463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Cato Institute</a:t>
            </a:r>
            <a:endParaRPr lang="en-US" b="1" dirty="0"/>
          </a:p>
        </p:txBody>
      </p:sp>
      <p:sp>
        <p:nvSpPr>
          <p:cNvPr id="3" name="Content Placeholder 2"/>
          <p:cNvSpPr>
            <a:spLocks noGrp="1"/>
          </p:cNvSpPr>
          <p:nvPr>
            <p:ph sz="half" idx="1"/>
          </p:nvPr>
        </p:nvSpPr>
        <p:spPr/>
        <p:txBody>
          <a:bodyPr>
            <a:normAutofit fontScale="70000" lnSpcReduction="20000"/>
          </a:bodyPr>
          <a:lstStyle/>
          <a:p>
            <a:r>
              <a:rPr lang="en-US" dirty="0" smtClean="0"/>
              <a:t>The </a:t>
            </a:r>
            <a:r>
              <a:rPr lang="en-US" dirty="0"/>
              <a:t>institute was founded in December 1974 in Wichita, Kansas as the </a:t>
            </a:r>
            <a:r>
              <a:rPr lang="en-US" i="1" dirty="0"/>
              <a:t>Charles Koch Foundation</a:t>
            </a:r>
            <a:r>
              <a:rPr lang="en-US" dirty="0"/>
              <a:t> and initially funded by Charles Koch</a:t>
            </a:r>
            <a:r>
              <a:rPr lang="en-US" dirty="0" smtClean="0"/>
              <a:t>. </a:t>
            </a:r>
            <a:r>
              <a:rPr lang="en-US" dirty="0"/>
              <a:t>The other members of the first board of directors included co-founder Murray </a:t>
            </a:r>
            <a:r>
              <a:rPr lang="en-US" dirty="0" err="1"/>
              <a:t>Rothbard</a:t>
            </a:r>
            <a:r>
              <a:rPr lang="en-US" dirty="0"/>
              <a:t>, libertarian scholar Earl </a:t>
            </a:r>
            <a:r>
              <a:rPr lang="en-US" dirty="0" err="1"/>
              <a:t>Ravenal</a:t>
            </a:r>
            <a:r>
              <a:rPr lang="en-US" dirty="0"/>
              <a:t>, and businessmen Sam H. Husbands Jr. and David H. Padden</a:t>
            </a:r>
            <a:r>
              <a:rPr lang="en-US" dirty="0" smtClean="0"/>
              <a:t>. </a:t>
            </a:r>
          </a:p>
          <a:p>
            <a:r>
              <a:rPr lang="en-US" dirty="0"/>
              <a:t>T</a:t>
            </a:r>
            <a:r>
              <a:rPr lang="en-US" dirty="0" smtClean="0"/>
              <a:t>he </a:t>
            </a:r>
            <a:r>
              <a:rPr lang="en-US" dirty="0"/>
              <a:t>institute changed its name in 1976 to Cato Institute after </a:t>
            </a:r>
            <a:r>
              <a:rPr lang="en-US" i="1" dirty="0"/>
              <a:t>Cato's Letters</a:t>
            </a:r>
            <a:r>
              <a:rPr lang="en-US" dirty="0"/>
              <a:t>, a series of British essays penned in the early 18th century by John </a:t>
            </a:r>
            <a:r>
              <a:rPr lang="en-US" dirty="0" err="1"/>
              <a:t>Trenchard</a:t>
            </a:r>
            <a:r>
              <a:rPr lang="en-US" dirty="0"/>
              <a:t> and Thomas Gordon</a:t>
            </a:r>
            <a:endParaRPr lang="en-US" dirty="0" smtClean="0"/>
          </a:p>
          <a:p>
            <a:endParaRPr lang="en-US" dirty="0"/>
          </a:p>
        </p:txBody>
      </p:sp>
      <p:pic>
        <p:nvPicPr>
          <p:cNvPr id="5" name="Content Placeholder 4" descr="Koch-Cato.jpg"/>
          <p:cNvPicPr>
            <a:picLocks noGrp="1" noChangeAspect="1"/>
          </p:cNvPicPr>
          <p:nvPr>
            <p:ph sz="half" idx="2"/>
          </p:nvPr>
        </p:nvPicPr>
        <p:blipFill>
          <a:blip r:embed="rId2">
            <a:extLst>
              <a:ext uri="{28A0092B-C50C-407E-A947-70E740481C1C}">
                <a14:useLocalDpi xmlns:a14="http://schemas.microsoft.com/office/drawing/2010/main" val="0"/>
              </a:ext>
            </a:extLst>
          </a:blip>
          <a:srcRect t="-52962" b="-52962"/>
          <a:stretch>
            <a:fillRect/>
          </a:stretch>
        </p:blipFill>
        <p:spPr/>
      </p:pic>
    </p:spTree>
    <p:extLst>
      <p:ext uri="{BB962C8B-B14F-4D97-AF65-F5344CB8AC3E}">
        <p14:creationId xmlns:p14="http://schemas.microsoft.com/office/powerpoint/2010/main" val="307699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Cato Institute</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Cato relocated first to San Francisco, California in 1977, then to Washington, D.C. in 1981, settling initially in a historic house on Capitol Hill</a:t>
            </a:r>
            <a:r>
              <a:rPr lang="en-US" dirty="0" smtClean="0"/>
              <a:t>. </a:t>
            </a:r>
            <a:r>
              <a:rPr lang="en-US" dirty="0"/>
              <a:t>The Institute moved to its current location on Massachusetts Avenue in 1993.</a:t>
            </a:r>
            <a:endParaRPr lang="en-US" dirty="0" smtClean="0"/>
          </a:p>
          <a:p>
            <a:r>
              <a:rPr lang="en-US" dirty="0" smtClean="0"/>
              <a:t>Cato </a:t>
            </a:r>
            <a:r>
              <a:rPr lang="en-US" dirty="0" smtClean="0"/>
              <a:t>consistently ranks among the top think tanks.</a:t>
            </a:r>
            <a:endParaRPr lang="en-US" dirty="0"/>
          </a:p>
        </p:txBody>
      </p:sp>
      <p:pic>
        <p:nvPicPr>
          <p:cNvPr id="5" name="Content Placeholder 4" descr="imgres.jpg"/>
          <p:cNvPicPr>
            <a:picLocks noGrp="1" noChangeAspect="1"/>
          </p:cNvPicPr>
          <p:nvPr>
            <p:ph sz="half" idx="2"/>
          </p:nvPr>
        </p:nvPicPr>
        <p:blipFill>
          <a:blip r:embed="rId2">
            <a:extLst>
              <a:ext uri="{28A0092B-C50C-407E-A947-70E740481C1C}">
                <a14:useLocalDpi xmlns:a14="http://schemas.microsoft.com/office/drawing/2010/main" val="0"/>
              </a:ext>
            </a:extLst>
          </a:blip>
          <a:srcRect t="-34204" b="-34204"/>
          <a:stretch>
            <a:fillRect/>
          </a:stretch>
        </p:blipFill>
        <p:spPr/>
      </p:pic>
    </p:spTree>
    <p:extLst>
      <p:ext uri="{BB962C8B-B14F-4D97-AF65-F5344CB8AC3E}">
        <p14:creationId xmlns:p14="http://schemas.microsoft.com/office/powerpoint/2010/main" val="2857858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Cato Institute</a:t>
            </a:r>
            <a:endParaRPr lang="en-US" b="1" dirty="0"/>
          </a:p>
        </p:txBody>
      </p:sp>
      <p:sp>
        <p:nvSpPr>
          <p:cNvPr id="3" name="Content Placeholder 2"/>
          <p:cNvSpPr>
            <a:spLocks noGrp="1"/>
          </p:cNvSpPr>
          <p:nvPr>
            <p:ph sz="half" idx="1"/>
          </p:nvPr>
        </p:nvSpPr>
        <p:spPr/>
        <p:txBody>
          <a:bodyPr>
            <a:normAutofit fontScale="77500" lnSpcReduction="20000"/>
          </a:bodyPr>
          <a:lstStyle/>
          <a:p>
            <a:r>
              <a:rPr lang="en-US" dirty="0"/>
              <a:t>Many Cato scholars advocate support for civil liberties, liberal immigration policies</a:t>
            </a:r>
            <a:r>
              <a:rPr lang="en-US" dirty="0" smtClean="0"/>
              <a:t>, </a:t>
            </a:r>
            <a:r>
              <a:rPr lang="en-US" dirty="0"/>
              <a:t>drug liberalization</a:t>
            </a:r>
            <a:r>
              <a:rPr lang="en-US" dirty="0" smtClean="0"/>
              <a:t>, </a:t>
            </a:r>
            <a:r>
              <a:rPr lang="en-US" dirty="0"/>
              <a:t>and the repeal of Don't Ask Don't Tell and laws restricting consensual sexual activity</a:t>
            </a:r>
            <a:r>
              <a:rPr lang="en-US" dirty="0" smtClean="0"/>
              <a:t>. </a:t>
            </a:r>
          </a:p>
          <a:p>
            <a:r>
              <a:rPr lang="en-US" dirty="0" smtClean="0"/>
              <a:t>The </a:t>
            </a:r>
            <a:r>
              <a:rPr lang="en-US" dirty="0"/>
              <a:t>Cato Institute officially resists being labeled as part of the conservative movement because "'conservative' smacks of an unwillingness to change, of a desire to preserve the status quo".</a:t>
            </a:r>
            <a:r>
              <a:rPr lang="en-US" baseline="30000" dirty="0">
                <a:hlinkClick r:id="rId2"/>
              </a:rPr>
              <a:t>[</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5800" y="1600201"/>
            <a:ext cx="4191000" cy="4126042"/>
          </a:xfrm>
        </p:spPr>
      </p:pic>
    </p:spTree>
    <p:extLst>
      <p:ext uri="{BB962C8B-B14F-4D97-AF65-F5344CB8AC3E}">
        <p14:creationId xmlns:p14="http://schemas.microsoft.com/office/powerpoint/2010/main" val="3647244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smtClean="0"/>
              <a:t>Conservative Think </a:t>
            </a:r>
            <a:br>
              <a:rPr lang="en-US" b="1" dirty="0" smtClean="0"/>
            </a:br>
            <a:r>
              <a:rPr lang="en-US" b="1" dirty="0" smtClean="0"/>
              <a:t>Tanks in the 1980s</a:t>
            </a:r>
            <a:endParaRPr lang="en-US" b="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42565649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6210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           AEI in the 1980s</a:t>
            </a:r>
            <a:endParaRPr lang="en-US" b="1" dirty="0"/>
          </a:p>
        </p:txBody>
      </p:sp>
      <p:sp>
        <p:nvSpPr>
          <p:cNvPr id="8" name="Text Placeholder 7"/>
          <p:cNvSpPr>
            <a:spLocks noGrp="1"/>
          </p:cNvSpPr>
          <p:nvPr>
            <p:ph type="body" idx="1"/>
          </p:nvPr>
        </p:nvSpPr>
        <p:spPr/>
        <p:txBody>
          <a:bodyPr>
            <a:normAutofit fontScale="77500" lnSpcReduction="20000"/>
          </a:bodyPr>
          <a:lstStyle/>
          <a:p>
            <a:pPr algn="ctr"/>
            <a:r>
              <a:rPr lang="en-US" dirty="0" smtClean="0"/>
              <a:t>William J. </a:t>
            </a:r>
            <a:r>
              <a:rPr lang="en-US" dirty="0" err="1" smtClean="0"/>
              <a:t>Baroody</a:t>
            </a:r>
            <a:r>
              <a:rPr lang="en-US" dirty="0" smtClean="0"/>
              <a:t> Jr.</a:t>
            </a:r>
          </a:p>
          <a:p>
            <a:pPr algn="ctr"/>
            <a:r>
              <a:rPr lang="en-US" dirty="0" smtClean="0"/>
              <a:t>President from 1978-1986 </a:t>
            </a:r>
            <a:endParaRPr lang="en-US" dirty="0"/>
          </a:p>
        </p:txBody>
      </p:sp>
      <p:pic>
        <p:nvPicPr>
          <p:cNvPr id="6" name="Content Placeholder 5" descr="imgres.jpg"/>
          <p:cNvPicPr>
            <a:picLocks noGrp="1" noChangeAspect="1"/>
          </p:cNvPicPr>
          <p:nvPr>
            <p:ph sz="half" idx="2"/>
          </p:nvPr>
        </p:nvPicPr>
        <p:blipFill>
          <a:blip r:embed="rId2">
            <a:extLst>
              <a:ext uri="{28A0092B-C50C-407E-A947-70E740481C1C}">
                <a14:useLocalDpi xmlns:a14="http://schemas.microsoft.com/office/drawing/2010/main" val="0"/>
              </a:ext>
            </a:extLst>
          </a:blip>
          <a:srcRect t="17986" b="17986"/>
          <a:stretch>
            <a:fillRect/>
          </a:stretch>
        </p:blipFill>
        <p:spPr/>
      </p:pic>
      <p:sp>
        <p:nvSpPr>
          <p:cNvPr id="14" name="Text Placeholder 13"/>
          <p:cNvSpPr>
            <a:spLocks noGrp="1"/>
          </p:cNvSpPr>
          <p:nvPr>
            <p:ph type="body" sz="quarter" idx="3"/>
          </p:nvPr>
        </p:nvSpPr>
        <p:spPr/>
        <p:txBody>
          <a:bodyPr/>
          <a:lstStyle/>
          <a:p>
            <a:endParaRPr lang="en-US" dirty="0"/>
          </a:p>
        </p:txBody>
      </p:sp>
      <p:sp>
        <p:nvSpPr>
          <p:cNvPr id="15" name="Content Placeholder 14"/>
          <p:cNvSpPr>
            <a:spLocks noGrp="1"/>
          </p:cNvSpPr>
          <p:nvPr>
            <p:ph sz="quarter" idx="4"/>
          </p:nvPr>
        </p:nvSpPr>
        <p:spPr/>
        <p:txBody>
          <a:bodyPr>
            <a:normAutofit fontScale="92500" lnSpcReduction="20000"/>
          </a:bodyPr>
          <a:lstStyle/>
          <a:p>
            <a:r>
              <a:rPr lang="en-US" dirty="0"/>
              <a:t>William </a:t>
            </a:r>
            <a:r>
              <a:rPr lang="en-US" dirty="0" err="1"/>
              <a:t>Baroody</a:t>
            </a:r>
            <a:r>
              <a:rPr lang="en-US" dirty="0"/>
              <a:t> Jr. moved AEI in a more centrist position.</a:t>
            </a:r>
          </a:p>
          <a:p>
            <a:r>
              <a:rPr lang="en-US" dirty="0" err="1"/>
              <a:t>Baroody</a:t>
            </a:r>
            <a:r>
              <a:rPr lang="en-US" dirty="0"/>
              <a:t> failed to develop an endowment.</a:t>
            </a:r>
          </a:p>
          <a:p>
            <a:r>
              <a:rPr lang="en-US" dirty="0"/>
              <a:t>He failed to properly manage and budget for AEI</a:t>
            </a:r>
          </a:p>
          <a:p>
            <a:r>
              <a:rPr lang="en-US" dirty="0"/>
              <a:t>AEI lost 25- 30 staff members to the Reagan administration</a:t>
            </a:r>
          </a:p>
          <a:p>
            <a:r>
              <a:rPr lang="en-US" dirty="0"/>
              <a:t>AEI was on the verge of bankruptcy when he resigned</a:t>
            </a:r>
          </a:p>
          <a:p>
            <a:r>
              <a:rPr lang="en-US" dirty="0"/>
              <a:t>Momentum shifted to the Heritage Foundation.</a:t>
            </a:r>
          </a:p>
          <a:p>
            <a:endParaRPr lang="en-US" dirty="0"/>
          </a:p>
        </p:txBody>
      </p:sp>
    </p:spTree>
    <p:extLst>
      <p:ext uri="{BB962C8B-B14F-4D97-AF65-F5344CB8AC3E}">
        <p14:creationId xmlns:p14="http://schemas.microsoft.com/office/powerpoint/2010/main" val="4095811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AEI in the 1980s</a:t>
            </a:r>
            <a:endParaRPr lang="en-US" b="1" dirty="0"/>
          </a:p>
        </p:txBody>
      </p:sp>
      <p:sp>
        <p:nvSpPr>
          <p:cNvPr id="3" name="Content Placeholder 2"/>
          <p:cNvSpPr>
            <a:spLocks noGrp="1"/>
          </p:cNvSpPr>
          <p:nvPr>
            <p:ph sz="half" idx="1"/>
          </p:nvPr>
        </p:nvSpPr>
        <p:spPr/>
        <p:txBody>
          <a:bodyPr>
            <a:normAutofit lnSpcReduction="10000"/>
          </a:bodyPr>
          <a:lstStyle/>
          <a:p>
            <a:r>
              <a:rPr lang="en-US" dirty="0" smtClean="0"/>
              <a:t>William </a:t>
            </a:r>
            <a:r>
              <a:rPr lang="en-US" dirty="0" err="1" smtClean="0"/>
              <a:t>Baroody</a:t>
            </a:r>
            <a:r>
              <a:rPr lang="en-US" dirty="0" smtClean="0"/>
              <a:t> </a:t>
            </a:r>
            <a:r>
              <a:rPr lang="en-US" dirty="0" err="1" smtClean="0"/>
              <a:t>Jr</a:t>
            </a:r>
            <a:r>
              <a:rPr lang="en-US" dirty="0" smtClean="0"/>
              <a:t> was replaced by the respected economist Paul McCracken</a:t>
            </a:r>
          </a:p>
          <a:p>
            <a:r>
              <a:rPr lang="en-US" dirty="0" smtClean="0"/>
              <a:t>He hired his replacement, Christopher </a:t>
            </a:r>
            <a:r>
              <a:rPr lang="en-US" dirty="0" err="1" smtClean="0"/>
              <a:t>DeMuth</a:t>
            </a:r>
            <a:r>
              <a:rPr lang="en-US" dirty="0" smtClean="0"/>
              <a:t> in 1986.</a:t>
            </a:r>
          </a:p>
          <a:p>
            <a:r>
              <a:rPr lang="en-US" dirty="0" smtClean="0"/>
              <a:t>Demuth was replaced by Arthur Brooks in 2008.</a:t>
            </a:r>
            <a:endParaRPr lang="en-US" dirty="0"/>
          </a:p>
        </p:txBody>
      </p:sp>
      <p:pic>
        <p:nvPicPr>
          <p:cNvPr id="5" name="Content Placeholder 4" descr="220px-PaulMcCracken.jpg"/>
          <p:cNvPicPr>
            <a:picLocks noGrp="1" noChangeAspect="1"/>
          </p:cNvPicPr>
          <p:nvPr>
            <p:ph sz="half" idx="2"/>
          </p:nvPr>
        </p:nvPicPr>
        <p:blipFill>
          <a:blip r:embed="rId2">
            <a:extLst>
              <a:ext uri="{28A0092B-C50C-407E-A947-70E740481C1C}">
                <a14:useLocalDpi xmlns:a14="http://schemas.microsoft.com/office/drawing/2010/main" val="0"/>
              </a:ext>
            </a:extLst>
          </a:blip>
          <a:srcRect t="12644" b="12644"/>
          <a:stretch>
            <a:fillRect/>
          </a:stretch>
        </p:blipFill>
        <p:spPr/>
      </p:pic>
    </p:spTree>
    <p:extLst>
      <p:ext uri="{BB962C8B-B14F-4D97-AF65-F5344CB8AC3E}">
        <p14:creationId xmlns:p14="http://schemas.microsoft.com/office/powerpoint/2010/main" val="4078740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t>
            </a:r>
            <a:r>
              <a:rPr lang="en-US" b="1" dirty="0" smtClean="0"/>
              <a:t> American Enterprise Institute</a:t>
            </a:r>
            <a:endParaRPr lang="en-US" b="1" dirty="0"/>
          </a:p>
        </p:txBody>
      </p:sp>
      <p:sp>
        <p:nvSpPr>
          <p:cNvPr id="6" name="Text Placeholder 5"/>
          <p:cNvSpPr>
            <a:spLocks noGrp="1"/>
          </p:cNvSpPr>
          <p:nvPr>
            <p:ph type="body" idx="1"/>
          </p:nvPr>
        </p:nvSpPr>
        <p:spPr/>
        <p:txBody>
          <a:bodyPr>
            <a:normAutofit fontScale="77500" lnSpcReduction="20000"/>
          </a:bodyPr>
          <a:lstStyle/>
          <a:p>
            <a:pPr algn="ctr"/>
            <a:r>
              <a:rPr lang="en-US" dirty="0" smtClean="0"/>
              <a:t>Christopher </a:t>
            </a:r>
            <a:r>
              <a:rPr lang="en-US" dirty="0" err="1" smtClean="0"/>
              <a:t>DeMuth</a:t>
            </a:r>
            <a:r>
              <a:rPr lang="en-US" dirty="0" smtClean="0"/>
              <a:t> </a:t>
            </a:r>
          </a:p>
          <a:p>
            <a:pPr algn="ctr"/>
            <a:r>
              <a:rPr lang="en-US" dirty="0" smtClean="0"/>
              <a:t>(1986-2008)</a:t>
            </a:r>
            <a:endParaRPr lang="en-US" dirty="0"/>
          </a:p>
        </p:txBody>
      </p:sp>
      <p:pic>
        <p:nvPicPr>
          <p:cNvPr id="10" name="Content Placeholder 9" descr="imgres.jpg"/>
          <p:cNvPicPr>
            <a:picLocks noGrp="1" noChangeAspect="1"/>
          </p:cNvPicPr>
          <p:nvPr>
            <p:ph sz="half" idx="2"/>
          </p:nvPr>
        </p:nvPicPr>
        <p:blipFill>
          <a:blip r:embed="rId2">
            <a:extLst>
              <a:ext uri="{28A0092B-C50C-407E-A947-70E740481C1C}">
                <a14:useLocalDpi xmlns:a14="http://schemas.microsoft.com/office/drawing/2010/main" val="0"/>
              </a:ext>
            </a:extLst>
          </a:blip>
          <a:srcRect t="1100" b="1100"/>
          <a:stretch>
            <a:fillRect/>
          </a:stretch>
        </p:blipFill>
        <p:spPr/>
      </p:pic>
      <p:sp>
        <p:nvSpPr>
          <p:cNvPr id="8" name="Text Placeholder 7"/>
          <p:cNvSpPr>
            <a:spLocks noGrp="1"/>
          </p:cNvSpPr>
          <p:nvPr>
            <p:ph type="body" sz="quarter" idx="3"/>
          </p:nvPr>
        </p:nvSpPr>
        <p:spPr/>
        <p:txBody>
          <a:bodyPr>
            <a:normAutofit fontScale="77500" lnSpcReduction="20000"/>
          </a:bodyPr>
          <a:lstStyle/>
          <a:p>
            <a:pPr algn="ctr"/>
            <a:r>
              <a:rPr lang="en-US" dirty="0" smtClean="0"/>
              <a:t>Arthur Brooks </a:t>
            </a:r>
          </a:p>
          <a:p>
            <a:pPr algn="ctr"/>
            <a:r>
              <a:rPr lang="en-US" dirty="0" smtClean="0"/>
              <a:t>(2008- present)</a:t>
            </a:r>
            <a:endParaRPr lang="en-US" dirty="0"/>
          </a:p>
        </p:txBody>
      </p:sp>
      <p:pic>
        <p:nvPicPr>
          <p:cNvPr id="11" name="Content Placeholder 10" descr="images.jpg"/>
          <p:cNvPicPr>
            <a:picLocks noGrp="1" noChangeAspect="1"/>
          </p:cNvPicPr>
          <p:nvPr>
            <p:ph sz="quarter" idx="4"/>
          </p:nvPr>
        </p:nvPicPr>
        <p:blipFill>
          <a:blip r:embed="rId3">
            <a:extLst>
              <a:ext uri="{28A0092B-C50C-407E-A947-70E740481C1C}">
                <a14:useLocalDpi xmlns:a14="http://schemas.microsoft.com/office/drawing/2010/main" val="0"/>
              </a:ext>
            </a:extLst>
          </a:blip>
          <a:srcRect l="15965" r="15965"/>
          <a:stretch>
            <a:fillRect/>
          </a:stretch>
        </p:blipFill>
        <p:spPr/>
      </p:pic>
    </p:spTree>
    <p:extLst>
      <p:ext uri="{BB962C8B-B14F-4D97-AF65-F5344CB8AC3E}">
        <p14:creationId xmlns:p14="http://schemas.microsoft.com/office/powerpoint/2010/main" val="2710185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FF0000"/>
                </a:solidFill>
              </a:rPr>
              <a:t>Overview: Part </a:t>
            </a:r>
            <a:r>
              <a:rPr lang="en-US" b="1" dirty="0" err="1" smtClean="0">
                <a:solidFill>
                  <a:srgbClr val="FF0000"/>
                </a:solidFill>
              </a:rPr>
              <a:t>IIl</a:t>
            </a:r>
            <a:endParaRPr lang="en-US" b="1"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660421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8120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Conclusions</a:t>
            </a:r>
            <a:endParaRPr lang="en-US" b="1" dirty="0"/>
          </a:p>
        </p:txBody>
      </p:sp>
      <p:sp>
        <p:nvSpPr>
          <p:cNvPr id="6" name="Content Placeholder 5"/>
          <p:cNvSpPr>
            <a:spLocks noGrp="1"/>
          </p:cNvSpPr>
          <p:nvPr>
            <p:ph idx="1"/>
          </p:nvPr>
        </p:nvSpPr>
        <p:spPr/>
        <p:txBody>
          <a:bodyPr/>
          <a:lstStyle/>
          <a:p>
            <a:r>
              <a:rPr lang="en-US" dirty="0" smtClean="0"/>
              <a:t>There is no one universally accepted definition  of a think tank.</a:t>
            </a:r>
          </a:p>
          <a:p>
            <a:r>
              <a:rPr lang="en-US" dirty="0" smtClean="0"/>
              <a:t>The number of think tanks around the world is increasing.</a:t>
            </a:r>
          </a:p>
          <a:p>
            <a:r>
              <a:rPr lang="en-US" dirty="0" smtClean="0"/>
              <a:t>Most policy work is being done in think tanks.    </a:t>
            </a:r>
            <a:endParaRPr lang="en-US" dirty="0"/>
          </a:p>
        </p:txBody>
      </p:sp>
    </p:spTree>
    <p:extLst>
      <p:ext uri="{BB962C8B-B14F-4D97-AF65-F5344CB8AC3E}">
        <p14:creationId xmlns:p14="http://schemas.microsoft.com/office/powerpoint/2010/main" val="389120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The </a:t>
            </a:r>
            <a:r>
              <a:rPr lang="en-US" dirty="0" err="1" smtClean="0"/>
              <a:t>Institutionalist</a:t>
            </a:r>
            <a:r>
              <a:rPr lang="en-US" dirty="0" smtClean="0"/>
              <a:t> </a:t>
            </a:r>
            <a:br>
              <a:rPr lang="en-US" dirty="0" smtClean="0"/>
            </a:br>
            <a:r>
              <a:rPr lang="en-US" dirty="0" smtClean="0"/>
              <a:t>View of Think Tanks</a:t>
            </a:r>
            <a:endParaRPr lang="en-US" dirty="0"/>
          </a:p>
        </p:txBody>
      </p:sp>
      <p:sp>
        <p:nvSpPr>
          <p:cNvPr id="8" name="Content Placeholder 7"/>
          <p:cNvSpPr>
            <a:spLocks noGrp="1"/>
          </p:cNvSpPr>
          <p:nvPr>
            <p:ph idx="1"/>
          </p:nvPr>
        </p:nvSpPr>
        <p:spPr/>
        <p:txBody>
          <a:bodyPr>
            <a:normAutofit fontScale="85000" lnSpcReduction="10000"/>
          </a:bodyPr>
          <a:lstStyle/>
          <a:p>
            <a:r>
              <a:rPr lang="en-US" dirty="0" smtClean="0"/>
              <a:t>The institutional approach focuses on the rules and constraints within which think tanks are embedded and the personnel networks they coordinate.</a:t>
            </a:r>
          </a:p>
          <a:p>
            <a:r>
              <a:rPr lang="en-US" dirty="0" smtClean="0"/>
              <a:t>Think tanks comprise a heterogeneous array of organizations with a wide range of possible effects.</a:t>
            </a:r>
          </a:p>
          <a:p>
            <a:r>
              <a:rPr lang="en-US" dirty="0" smtClean="0"/>
              <a:t>Think tank affiliated policy experts are members of an “epistemic community”- or a network of policy oriented actors whose members share a certain brand of expertise, such as legal or scientific knowledge.</a:t>
            </a:r>
          </a:p>
          <a:p>
            <a:r>
              <a:rPr lang="en-US" dirty="0" smtClean="0"/>
              <a:t>Multiple epistemic communities may coexist within the world of think tanks</a:t>
            </a:r>
            <a:endParaRPr lang="en-US" dirty="0"/>
          </a:p>
        </p:txBody>
      </p:sp>
    </p:spTree>
    <p:extLst>
      <p:ext uri="{BB962C8B-B14F-4D97-AF65-F5344CB8AC3E}">
        <p14:creationId xmlns:p14="http://schemas.microsoft.com/office/powerpoint/2010/main" val="427994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John Goodman, </a:t>
            </a:r>
            <a:br>
              <a:rPr lang="en-US" dirty="0" smtClean="0"/>
            </a:br>
            <a:r>
              <a:rPr lang="en-US" dirty="0" smtClean="0"/>
              <a:t>President of NCPA in 2005</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Think tanks are not the same as advocacy groups.</a:t>
            </a:r>
          </a:p>
          <a:p>
            <a:pPr marL="514350" indent="-514350">
              <a:buFont typeface="+mj-lt"/>
              <a:buAutoNum type="arabicPeriod"/>
            </a:pPr>
            <a:r>
              <a:rPr lang="en-US" dirty="0" smtClean="0"/>
              <a:t>Think tanks are not the same as universities</a:t>
            </a:r>
          </a:p>
          <a:p>
            <a:pPr marL="514350" indent="-514350">
              <a:buFont typeface="+mj-lt"/>
              <a:buAutoNum type="arabicPeriod"/>
            </a:pPr>
            <a:r>
              <a:rPr lang="en-US" dirty="0" smtClean="0"/>
              <a:t>Think tanks are not the same as market actors</a:t>
            </a:r>
          </a:p>
          <a:p>
            <a:pPr marL="514350" indent="-514350">
              <a:buFont typeface="+mj-lt"/>
              <a:buAutoNum type="arabicPeriod"/>
            </a:pPr>
            <a:r>
              <a:rPr lang="en-US" dirty="0"/>
              <a:t>T</a:t>
            </a:r>
            <a:r>
              <a:rPr lang="en-US" dirty="0" smtClean="0"/>
              <a:t>hink tanks are not the same as political interest groups or an agent of the state.</a:t>
            </a:r>
          </a:p>
          <a:p>
            <a:pPr marL="514350" indent="-514350">
              <a:buFont typeface="+mj-lt"/>
              <a:buAutoNum type="arabicPeriod"/>
            </a:pPr>
            <a:r>
              <a:rPr lang="en-US" dirty="0" smtClean="0"/>
              <a:t>He recommends geographic separation from Washington D.C.</a:t>
            </a:r>
          </a:p>
          <a:p>
            <a:pPr marL="514350" indent="-514350">
              <a:buFont typeface="+mj-lt"/>
              <a:buAutoNum type="arabicPeriod"/>
            </a:pPr>
            <a:r>
              <a:rPr lang="en-US" dirty="0" smtClean="0"/>
              <a:t>A good policy expert is an intellectual entrepreneur.</a:t>
            </a:r>
            <a:endParaRPr lang="en-US" dirty="0"/>
          </a:p>
        </p:txBody>
      </p:sp>
    </p:spTree>
    <p:extLst>
      <p:ext uri="{BB962C8B-B14F-4D97-AF65-F5344CB8AC3E}">
        <p14:creationId xmlns:p14="http://schemas.microsoft.com/office/powerpoint/2010/main" val="3282585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          Think Tanks: Definition</a:t>
            </a:r>
            <a:endParaRPr lang="en-US" b="1" dirty="0"/>
          </a:p>
        </p:txBody>
      </p:sp>
      <p:sp>
        <p:nvSpPr>
          <p:cNvPr id="8" name="Content Placeholder 7"/>
          <p:cNvSpPr>
            <a:spLocks noGrp="1"/>
          </p:cNvSpPr>
          <p:nvPr>
            <p:ph idx="1"/>
          </p:nvPr>
        </p:nvSpPr>
        <p:spPr/>
        <p:txBody>
          <a:bodyPr/>
          <a:lstStyle/>
          <a:p>
            <a:r>
              <a:rPr lang="en-US" dirty="0" smtClean="0"/>
              <a:t>According to </a:t>
            </a:r>
            <a:r>
              <a:rPr lang="en-US" dirty="0"/>
              <a:t>J</a:t>
            </a:r>
            <a:r>
              <a:rPr lang="en-US" dirty="0" smtClean="0"/>
              <a:t>ames </a:t>
            </a:r>
            <a:r>
              <a:rPr lang="en-US" dirty="0" err="1" smtClean="0"/>
              <a:t>McGann</a:t>
            </a:r>
            <a:r>
              <a:rPr lang="en-US" dirty="0" smtClean="0"/>
              <a:t>, “Think tanks are public policy research analysis and engagement organizations that generate policy- oriented research, analysis and advice on domestic and international issues, thereby enabling policymakers and the public to make informed decisions about public policy.”</a:t>
            </a:r>
            <a:endParaRPr lang="en-US" dirty="0"/>
          </a:p>
        </p:txBody>
      </p:sp>
    </p:spTree>
    <p:extLst>
      <p:ext uri="{BB962C8B-B14F-4D97-AF65-F5344CB8AC3E}">
        <p14:creationId xmlns:p14="http://schemas.microsoft.com/office/powerpoint/2010/main" val="3249022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r>
              <a:rPr lang="en-US" b="1" dirty="0" smtClean="0"/>
              <a:t> Think Tank: Definition</a:t>
            </a:r>
            <a:endParaRPr lang="en-US" b="1" dirty="0"/>
          </a:p>
        </p:txBody>
      </p:sp>
      <p:sp>
        <p:nvSpPr>
          <p:cNvPr id="4" name="Content Placeholder 3"/>
          <p:cNvSpPr>
            <a:spLocks noGrp="1"/>
          </p:cNvSpPr>
          <p:nvPr>
            <p:ph idx="1"/>
          </p:nvPr>
        </p:nvSpPr>
        <p:spPr/>
        <p:txBody>
          <a:bodyPr>
            <a:normAutofit fontScale="92500"/>
          </a:bodyPr>
          <a:lstStyle/>
          <a:p>
            <a:r>
              <a:rPr lang="en-US" dirty="0" smtClean="0"/>
              <a:t>Thomas </a:t>
            </a:r>
            <a:r>
              <a:rPr lang="en-US" dirty="0" err="1" smtClean="0"/>
              <a:t>Medvetz</a:t>
            </a:r>
            <a:r>
              <a:rPr lang="en-US" dirty="0" smtClean="0"/>
              <a:t> explains that the term “think tank” is not clearly defined.</a:t>
            </a:r>
          </a:p>
          <a:p>
            <a:r>
              <a:rPr lang="en-US" dirty="0" smtClean="0"/>
              <a:t>Think tanks link political and intellectual practice in American life.</a:t>
            </a:r>
          </a:p>
          <a:p>
            <a:r>
              <a:rPr lang="en-US" dirty="0" smtClean="0"/>
              <a:t>Think tanks have collectively developed their own social forms, conventions, norms and hierarchies.</a:t>
            </a:r>
          </a:p>
          <a:p>
            <a:r>
              <a:rPr lang="en-US" dirty="0" smtClean="0"/>
              <a:t>Think tanks occupy a sub- space located at the crossroads of the academic, political, economic, and media.</a:t>
            </a:r>
          </a:p>
          <a:p>
            <a:endParaRPr lang="en-US" dirty="0" smtClean="0"/>
          </a:p>
        </p:txBody>
      </p:sp>
    </p:spTree>
    <p:extLst>
      <p:ext uri="{BB962C8B-B14F-4D97-AF65-F5344CB8AC3E}">
        <p14:creationId xmlns:p14="http://schemas.microsoft.com/office/powerpoint/2010/main" val="3724734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Think Tank Affiliations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2218210"/>
              </p:ext>
            </p:extLst>
          </p:nvPr>
        </p:nvGraphicFramePr>
        <p:xfrm>
          <a:off x="457200" y="1600200"/>
          <a:ext cx="8229600" cy="3972560"/>
        </p:xfrm>
        <a:graphic>
          <a:graphicData uri="http://schemas.openxmlformats.org/drawingml/2006/table">
            <a:tbl>
              <a:tblPr firstRow="1" bandRow="1">
                <a:tableStyleId>{5C22544A-7EE6-4342-B048-85BDC9FD1C3A}</a:tableStyleId>
              </a:tblPr>
              <a:tblGrid>
                <a:gridCol w="2743200"/>
                <a:gridCol w="5486400"/>
              </a:tblGrid>
              <a:tr h="370840">
                <a:tc>
                  <a:txBody>
                    <a:bodyPr/>
                    <a:lstStyle/>
                    <a:p>
                      <a:pPr algn="ctr"/>
                      <a:r>
                        <a:rPr lang="en-US" sz="4000" b="1" dirty="0" smtClean="0"/>
                        <a:t>Category</a:t>
                      </a:r>
                      <a:endParaRPr lang="en-US" sz="4000" b="1" dirty="0"/>
                    </a:p>
                  </a:txBody>
                  <a:tcPr/>
                </a:tc>
                <a:tc>
                  <a:txBody>
                    <a:bodyPr/>
                    <a:lstStyle/>
                    <a:p>
                      <a:pPr algn="ctr"/>
                      <a:r>
                        <a:rPr lang="en-US" sz="4000" dirty="0" smtClean="0"/>
                        <a:t>Description</a:t>
                      </a:r>
                      <a:endParaRPr lang="en-US" sz="4000" dirty="0"/>
                    </a:p>
                  </a:txBody>
                  <a:tcPr/>
                </a:tc>
              </a:tr>
              <a:tr h="370840">
                <a:tc>
                  <a:txBody>
                    <a:bodyPr/>
                    <a:lstStyle/>
                    <a:p>
                      <a:pPr algn="ctr"/>
                      <a:r>
                        <a:rPr lang="en-US" sz="2000" b="1" dirty="0" smtClean="0"/>
                        <a:t>Autonomous and Independent</a:t>
                      </a:r>
                      <a:endParaRPr lang="en-US" sz="2000" b="1" dirty="0"/>
                    </a:p>
                  </a:txBody>
                  <a:tcPr/>
                </a:tc>
                <a:tc>
                  <a:txBody>
                    <a:bodyPr/>
                    <a:lstStyle/>
                    <a:p>
                      <a:r>
                        <a:rPr lang="en-US" dirty="0" smtClean="0"/>
                        <a:t>Independence from any one interest group or donor</a:t>
                      </a:r>
                      <a:endParaRPr lang="en-US" dirty="0"/>
                    </a:p>
                  </a:txBody>
                  <a:tcPr/>
                </a:tc>
              </a:tr>
              <a:tr h="370840">
                <a:tc>
                  <a:txBody>
                    <a:bodyPr/>
                    <a:lstStyle/>
                    <a:p>
                      <a:pPr algn="ctr"/>
                      <a:r>
                        <a:rPr lang="en-US" sz="2000" b="1" dirty="0" smtClean="0"/>
                        <a:t>Quasi- independent</a:t>
                      </a:r>
                      <a:endParaRPr lang="en-US" sz="2000" b="1" dirty="0"/>
                    </a:p>
                  </a:txBody>
                  <a:tcPr/>
                </a:tc>
                <a:tc>
                  <a:txBody>
                    <a:bodyPr/>
                    <a:lstStyle/>
                    <a:p>
                      <a:r>
                        <a:rPr lang="en-US" dirty="0" smtClean="0"/>
                        <a:t>Autonomous from government, but controlled by an interest group or donor</a:t>
                      </a:r>
                      <a:endParaRPr lang="en-US" dirty="0"/>
                    </a:p>
                  </a:txBody>
                  <a:tcPr/>
                </a:tc>
              </a:tr>
              <a:tr h="370840">
                <a:tc>
                  <a:txBody>
                    <a:bodyPr/>
                    <a:lstStyle/>
                    <a:p>
                      <a:pPr algn="ctr"/>
                      <a:r>
                        <a:rPr lang="en-US" sz="2000" b="1" dirty="0" smtClean="0"/>
                        <a:t>Government</a:t>
                      </a:r>
                      <a:r>
                        <a:rPr lang="en-US" sz="2000" b="1" baseline="0" dirty="0" smtClean="0"/>
                        <a:t> Affiliated</a:t>
                      </a:r>
                      <a:endParaRPr lang="en-US" sz="2000" b="1" dirty="0"/>
                    </a:p>
                  </a:txBody>
                  <a:tcPr/>
                </a:tc>
                <a:tc>
                  <a:txBody>
                    <a:bodyPr/>
                    <a:lstStyle/>
                    <a:p>
                      <a:r>
                        <a:rPr lang="en-US" dirty="0" smtClean="0"/>
                        <a:t>A part of the formal structure of government</a:t>
                      </a:r>
                      <a:endParaRPr lang="en-US" dirty="0"/>
                    </a:p>
                  </a:txBody>
                  <a:tcPr/>
                </a:tc>
              </a:tr>
              <a:tr h="370840">
                <a:tc>
                  <a:txBody>
                    <a:bodyPr/>
                    <a:lstStyle/>
                    <a:p>
                      <a:pPr algn="ctr"/>
                      <a:r>
                        <a:rPr lang="en-US" sz="2000" b="1" dirty="0" smtClean="0"/>
                        <a:t>University Affiliated</a:t>
                      </a:r>
                      <a:endParaRPr lang="en-US" sz="2000" b="1" dirty="0"/>
                    </a:p>
                  </a:txBody>
                  <a:tcPr/>
                </a:tc>
                <a:tc>
                  <a:txBody>
                    <a:bodyPr/>
                    <a:lstStyle/>
                    <a:p>
                      <a:r>
                        <a:rPr lang="en-US" dirty="0" smtClean="0"/>
                        <a:t>Located at a university</a:t>
                      </a:r>
                      <a:endParaRPr lang="en-US" dirty="0"/>
                    </a:p>
                  </a:txBody>
                  <a:tcPr/>
                </a:tc>
              </a:tr>
              <a:tr h="370840">
                <a:tc>
                  <a:txBody>
                    <a:bodyPr/>
                    <a:lstStyle/>
                    <a:p>
                      <a:pPr algn="ctr"/>
                      <a:r>
                        <a:rPr lang="en-US" sz="2000" b="1" dirty="0" smtClean="0"/>
                        <a:t>Political Party Affiliated</a:t>
                      </a:r>
                      <a:endParaRPr lang="en-US" sz="2000" b="1" dirty="0"/>
                    </a:p>
                  </a:txBody>
                  <a:tcPr/>
                </a:tc>
                <a:tc>
                  <a:txBody>
                    <a:bodyPr/>
                    <a:lstStyle/>
                    <a:p>
                      <a:r>
                        <a:rPr lang="en-US" dirty="0" smtClean="0"/>
                        <a:t>Formally affiliated</a:t>
                      </a:r>
                      <a:r>
                        <a:rPr lang="en-US" baseline="0" dirty="0" smtClean="0"/>
                        <a:t> with a political party</a:t>
                      </a:r>
                      <a:endParaRPr lang="en-US" dirty="0"/>
                    </a:p>
                  </a:txBody>
                  <a:tcPr/>
                </a:tc>
              </a:tr>
              <a:tr h="741680">
                <a:tc>
                  <a:txBody>
                    <a:bodyPr/>
                    <a:lstStyle/>
                    <a:p>
                      <a:pPr algn="ctr"/>
                      <a:r>
                        <a:rPr lang="en-US" sz="2000" b="1" dirty="0" smtClean="0"/>
                        <a:t>Corporate (for profit)</a:t>
                      </a:r>
                      <a:endParaRPr lang="en-US" sz="2000" b="1" dirty="0"/>
                    </a:p>
                  </a:txBody>
                  <a:tcPr/>
                </a:tc>
                <a:tc>
                  <a:txBody>
                    <a:bodyPr/>
                    <a:lstStyle/>
                    <a:p>
                      <a:r>
                        <a:rPr lang="en-US" dirty="0" smtClean="0"/>
                        <a:t>Affiliated with a corporation</a:t>
                      </a:r>
                      <a:r>
                        <a:rPr lang="en-US" baseline="0" dirty="0" smtClean="0"/>
                        <a:t> or merely operating on a for profit basis</a:t>
                      </a:r>
                      <a:endParaRPr lang="en-US" dirty="0"/>
                    </a:p>
                  </a:txBody>
                  <a:tcPr/>
                </a:tc>
              </a:tr>
            </a:tbl>
          </a:graphicData>
        </a:graphic>
      </p:graphicFrame>
    </p:spTree>
    <p:extLst>
      <p:ext uri="{BB962C8B-B14F-4D97-AF65-F5344CB8AC3E}">
        <p14:creationId xmlns:p14="http://schemas.microsoft.com/office/powerpoint/2010/main" val="18021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Number of </a:t>
            </a:r>
            <a:br>
              <a:rPr lang="en-US" b="1" dirty="0" smtClean="0"/>
            </a:br>
            <a:r>
              <a:rPr lang="en-US" b="1" dirty="0" smtClean="0"/>
              <a:t>Think Tanks in 2015</a:t>
            </a:r>
            <a:endParaRPr lang="en-US" b="1" dirty="0"/>
          </a:p>
        </p:txBody>
      </p:sp>
      <p:sp>
        <p:nvSpPr>
          <p:cNvPr id="3" name="Content Placeholder 2"/>
          <p:cNvSpPr>
            <a:spLocks noGrp="1"/>
          </p:cNvSpPr>
          <p:nvPr>
            <p:ph idx="1"/>
          </p:nvPr>
        </p:nvSpPr>
        <p:spPr/>
        <p:txBody>
          <a:bodyPr>
            <a:normAutofit lnSpcReduction="10000"/>
          </a:bodyPr>
          <a:lstStyle/>
          <a:p>
            <a:r>
              <a:rPr lang="en-US" dirty="0" smtClean="0"/>
              <a:t>1262 in Asia</a:t>
            </a:r>
          </a:p>
          <a:p>
            <a:r>
              <a:rPr lang="en-US" dirty="0" smtClean="0"/>
              <a:t>774 in Central or South America</a:t>
            </a:r>
          </a:p>
          <a:p>
            <a:r>
              <a:rPr lang="en-US" dirty="0" smtClean="0"/>
              <a:t>1770 in Europe</a:t>
            </a:r>
          </a:p>
          <a:p>
            <a:r>
              <a:rPr lang="en-US" dirty="0" smtClean="0"/>
              <a:t>398 in Middle East and North Africa</a:t>
            </a:r>
          </a:p>
          <a:p>
            <a:r>
              <a:rPr lang="en-US" dirty="0" smtClean="0"/>
              <a:t>1931 in North America</a:t>
            </a:r>
          </a:p>
          <a:p>
            <a:r>
              <a:rPr lang="en-US" dirty="0" smtClean="0"/>
              <a:t>615 in Sub- Saharan Africa</a:t>
            </a:r>
          </a:p>
          <a:p>
            <a:r>
              <a:rPr lang="en-US" dirty="0" smtClean="0"/>
              <a:t>96 in Oceana</a:t>
            </a:r>
          </a:p>
          <a:p>
            <a:r>
              <a:rPr lang="en-US" dirty="0" smtClean="0"/>
              <a:t>6,846 Total</a:t>
            </a:r>
            <a:endParaRPr lang="en-US" dirty="0"/>
          </a:p>
        </p:txBody>
      </p:sp>
    </p:spTree>
    <p:extLst>
      <p:ext uri="{BB962C8B-B14F-4D97-AF65-F5344CB8AC3E}">
        <p14:creationId xmlns:p14="http://schemas.microsoft.com/office/powerpoint/2010/main" val="1639954081"/>
      </p:ext>
    </p:extLst>
  </p:cSld>
  <p:clrMapOvr>
    <a:masterClrMapping/>
  </p:clrMapOvr>
</p:sld>
</file>

<file path=ppt/theme/theme1.xml><?xml version="1.0" encoding="utf-8"?>
<a:theme xmlns:a="http://schemas.openxmlformats.org/drawingml/2006/main" name="Cv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11501</TotalTime>
  <Words>1784</Words>
  <Application>Microsoft Office PowerPoint</Application>
  <PresentationFormat>On-screen Show (4:3)</PresentationFormat>
  <Paragraphs>194</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Cvm</vt:lpstr>
      <vt:lpstr>Think Tanks  in the U.S. Political System</vt:lpstr>
      <vt:lpstr>Overview: Part I</vt:lpstr>
      <vt:lpstr>          The Nature of Think Tanks</vt:lpstr>
      <vt:lpstr>The Institutionalist  View of Think Tanks</vt:lpstr>
      <vt:lpstr>John Goodman,  President of NCPA in 2005</vt:lpstr>
      <vt:lpstr>          Think Tanks: Definition</vt:lpstr>
      <vt:lpstr>        Think Tank: Definition</vt:lpstr>
      <vt:lpstr>                   Think Tank Affiliations</vt:lpstr>
      <vt:lpstr>The Number of  Think Tanks in 2015</vt:lpstr>
      <vt:lpstr>Number of Think Tanks  in America</vt:lpstr>
      <vt:lpstr>        The Public Policy Process</vt:lpstr>
      <vt:lpstr>Overview: Part II</vt:lpstr>
      <vt:lpstr>        The First Think Tanks</vt:lpstr>
      <vt:lpstr>          The Brookings Institution</vt:lpstr>
      <vt:lpstr>            The History of Think Tanks</vt:lpstr>
      <vt:lpstr>              Institute for Government Research</vt:lpstr>
      <vt:lpstr>          Charter for the Institute for           Government Research</vt:lpstr>
      <vt:lpstr>            Charter for the Institute for             Government Research</vt:lpstr>
      <vt:lpstr>              American Enterprise Association</vt:lpstr>
      <vt:lpstr>          American Enterprise Association</vt:lpstr>
      <vt:lpstr>            American Enterprise Association</vt:lpstr>
      <vt:lpstr>           The Post World War II Situation</vt:lpstr>
      <vt:lpstr>          The Marketplace of Ideas</vt:lpstr>
      <vt:lpstr>      William J. Baroody            AEI President 1962- 1978</vt:lpstr>
      <vt:lpstr>The American  Enterprise Institute</vt:lpstr>
      <vt:lpstr>               The Hoover Institution</vt:lpstr>
      <vt:lpstr>                  The Hoover Institution</vt:lpstr>
      <vt:lpstr>Heritage Foundation</vt:lpstr>
      <vt:lpstr>      Heritage Foundation</vt:lpstr>
      <vt:lpstr>        Heritage Foundation</vt:lpstr>
      <vt:lpstr>Cato Institute</vt:lpstr>
      <vt:lpstr>Cato Institute</vt:lpstr>
      <vt:lpstr>The Cato Institute</vt:lpstr>
      <vt:lpstr>Conservative Think  Tanks in the 1980s</vt:lpstr>
      <vt:lpstr>           AEI in the 1980s</vt:lpstr>
      <vt:lpstr>     AEI in the 1980s</vt:lpstr>
      <vt:lpstr>             American Enterprise Institute</vt:lpstr>
      <vt:lpstr>Overview: Part IIl</vt:lpstr>
      <vt:lpstr>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mitchell</dc:creator>
  <cp:lastModifiedBy>Mitchell, Craig</cp:lastModifiedBy>
  <cp:revision>67</cp:revision>
  <dcterms:created xsi:type="dcterms:W3CDTF">2016-04-26T17:54:00Z</dcterms:created>
  <dcterms:modified xsi:type="dcterms:W3CDTF">2016-07-27T19:58:48Z</dcterms:modified>
</cp:coreProperties>
</file>