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Pacifico"/>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50465BF-9A24-4C91-A9EA-99AFD29E97F6}">
  <a:tblStyle styleId="{D50465BF-9A24-4C91-A9EA-99AFD29E97F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1" Type="http://schemas.openxmlformats.org/officeDocument/2006/relationships/font" Target="fonts/Pacifico-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5bb781b0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5bb781b0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5bb781b0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5bb781b0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15bb781b0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15bb781b0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5bb781b0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5bb781b0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5bb781b0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15bb781b0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5bb781b02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15bb781b0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5bb781b0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5bb781b0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5bb781b0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15bb781b0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5f840917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15f840917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15f840917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15f840917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15bb781b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15bb781b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5bb781b0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5bb781b0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15bb781b02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15bb781b02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604e40c1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604e40c1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5bb781b02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5bb781b02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604e40c1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604e40c1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1604e40c1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1604e40c1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604e40c1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604e40c1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604e40c1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604e40c1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604e40c1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604e40c1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604e40c1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604e40c1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15bb781b0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15bb781b0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604e40c1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1604e40c1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1604e40c1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1604e40c1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604e40c1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604e40c1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1604e40c1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1604e40c1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604e40c1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1604e40c1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0e1ab6eaa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0e1ab6ea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5bb781b0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15bb781b0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15bb781b0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15bb781b0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5bb781b0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5bb781b0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15bb781b0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15bb781b0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15bb781b0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15bb781b0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en.wikipedia.org/wiki/Yemen" TargetMode="External"/><Relationship Id="rId4" Type="http://schemas.openxmlformats.org/officeDocument/2006/relationships/hyperlink" Target="https://en.wikipedia.org/wiki/Yona_Atari" TargetMode="External"/><Relationship Id="rId10" Type="http://schemas.openxmlformats.org/officeDocument/2006/relationships/image" Target="../media/image12.png"/><Relationship Id="rId9" Type="http://schemas.openxmlformats.org/officeDocument/2006/relationships/hyperlink" Target="http://www.hebrewsongs.com/?song=haleluyah-eurovision" TargetMode="External"/><Relationship Id="rId5" Type="http://schemas.openxmlformats.org/officeDocument/2006/relationships/hyperlink" Target="https://en.wikipedia.org/wiki/Shosh_Atari" TargetMode="External"/><Relationship Id="rId6" Type="http://schemas.openxmlformats.org/officeDocument/2006/relationships/hyperlink" Target="https://en.wikipedia.org/wiki/Milk_and_Honey_(group)" TargetMode="External"/><Relationship Id="rId7" Type="http://schemas.openxmlformats.org/officeDocument/2006/relationships/hyperlink" Target="https://en.wikipedia.org/wiki/Eurovision_Song_Contest" TargetMode="External"/><Relationship Id="rId8" Type="http://schemas.openxmlformats.org/officeDocument/2006/relationships/hyperlink" Target="https://www.youtube.com/watch?v=jKbvuYRR35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en.wikipedia.org/wiki/A._B._Yehoshua" TargetMode="External"/><Relationship Id="rId4" Type="http://schemas.openxmlformats.org/officeDocument/2006/relationships/hyperlink" Target="https://en.wikipedia.org/wiki/Oded_Kattash" TargetMode="External"/><Relationship Id="rId5" Type="http://schemas.openxmlformats.org/officeDocument/2006/relationships/hyperlink" Target="https://en.wikipedia.org/wiki/Izhar_Cohen" TargetMode="External"/><Relationship Id="rId6" Type="http://schemas.openxmlformats.org/officeDocument/2006/relationships/image" Target="../media/image8.png"/><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1" Type="http://schemas.openxmlformats.org/officeDocument/2006/relationships/hyperlink" Target="https://www.youtube.com/watch?v=pOH-sojmLJY" TargetMode="External"/><Relationship Id="rId10" Type="http://schemas.openxmlformats.org/officeDocument/2006/relationships/hyperlink" Target="https://en.wikipedia.org/wiki/Ehud_Manor" TargetMode="External"/><Relationship Id="rId13" Type="http://schemas.openxmlformats.org/officeDocument/2006/relationships/image" Target="../media/image18.png"/><Relationship Id="rId12" Type="http://schemas.openxmlformats.org/officeDocument/2006/relationships/hyperlink" Target="http://www.hebrewsongs.com/?song=abanibi" TargetMode="External"/><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en.wikipedia.org/wiki/Yemen" TargetMode="External"/><Relationship Id="rId4" Type="http://schemas.openxmlformats.org/officeDocument/2006/relationships/hyperlink" Target="https://en.wikipedia.org/wiki/Israel_Defense_Forces" TargetMode="External"/><Relationship Id="rId9" Type="http://schemas.openxmlformats.org/officeDocument/2006/relationships/hyperlink" Target="https://en.wikipedia.org/wiki/Nurit_Hirsh" TargetMode="External"/><Relationship Id="rId5" Type="http://schemas.openxmlformats.org/officeDocument/2006/relationships/hyperlink" Target="https://en.wikipedia.org/wiki/Nachal" TargetMode="External"/><Relationship Id="rId6" Type="http://schemas.openxmlformats.org/officeDocument/2006/relationships/hyperlink" Target="https://en.wikipedia.org/wiki/Eurovision_Song_Contest" TargetMode="External"/><Relationship Id="rId7" Type="http://schemas.openxmlformats.org/officeDocument/2006/relationships/hyperlink" Target="https://en.wikipedia.org/wiki/Alphabeta" TargetMode="External"/><Relationship Id="rId8" Type="http://schemas.openxmlformats.org/officeDocument/2006/relationships/hyperlink" Target="https://en.wikipedia.org/wiki/A-Ba-Ni-Bi"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0" Type="http://schemas.openxmlformats.org/officeDocument/2006/relationships/hyperlink" Target="https://en.wikipedia.org/wiki/Transgender" TargetMode="External"/><Relationship Id="rId11" Type="http://schemas.openxmlformats.org/officeDocument/2006/relationships/hyperlink" Target="https://en.wikipedia.org/wiki/Tel_Aviv" TargetMode="External"/><Relationship Id="rId10" Type="http://schemas.openxmlformats.org/officeDocument/2006/relationships/image" Target="../media/image22.png"/><Relationship Id="rId13" Type="http://schemas.openxmlformats.org/officeDocument/2006/relationships/hyperlink" Target="https://en.wikipedia.org/wiki/Eurovision_Song_Contest_1998" TargetMode="External"/><Relationship Id="rId12" Type="http://schemas.openxmlformats.org/officeDocument/2006/relationships/hyperlink" Target="https://en.wikipedia.org/wiki/Yemenite_Jews" TargetMode="External"/><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en.wikipedia.org/wiki/Drag_queen" TargetMode="External"/><Relationship Id="rId4" Type="http://schemas.openxmlformats.org/officeDocument/2006/relationships/hyperlink" Target="https://en.wikipedia.org/wiki/Male-to-female" TargetMode="External"/><Relationship Id="rId9" Type="http://schemas.openxmlformats.org/officeDocument/2006/relationships/hyperlink" Target="http://www.hebrewsongs.com/?song=diva" TargetMode="External"/><Relationship Id="rId15" Type="http://schemas.openxmlformats.org/officeDocument/2006/relationships/hyperlink" Target="https://en.wikipedia.org/wiki/Assigned_male_at_birth" TargetMode="External"/><Relationship Id="rId14" Type="http://schemas.openxmlformats.org/officeDocument/2006/relationships/hyperlink" Target="https://en.wikipedia.org/wiki/Diva_(Dana_International_song)" TargetMode="External"/><Relationship Id="rId17" Type="http://schemas.openxmlformats.org/officeDocument/2006/relationships/hyperlink" Target="https://en.wikipedia.org/wiki/Hi_(Ofra_Haza_song)" TargetMode="External"/><Relationship Id="rId16" Type="http://schemas.openxmlformats.org/officeDocument/2006/relationships/hyperlink" Target="https://en.wikipedia.org/wiki/Ofra_Haza" TargetMode="External"/><Relationship Id="rId5" Type="http://schemas.openxmlformats.org/officeDocument/2006/relationships/hyperlink" Target="https://en.wikipedia.org/wiki/Sex_reassignment_surgery" TargetMode="External"/><Relationship Id="rId19" Type="http://schemas.openxmlformats.org/officeDocument/2006/relationships/hyperlink" Target="https://en.wikipedia.org/wiki/Coming_out" TargetMode="External"/><Relationship Id="rId6" Type="http://schemas.openxmlformats.org/officeDocument/2006/relationships/hyperlink" Target="https://en.wikipedia.org/wiki/Danna_International_(Offer_Nissim_Presents)" TargetMode="External"/><Relationship Id="rId18" Type="http://schemas.openxmlformats.org/officeDocument/2006/relationships/hyperlink" Target="https://en.wikipedia.org/wiki/Eurovision_Song_Contest" TargetMode="External"/><Relationship Id="rId7" Type="http://schemas.openxmlformats.org/officeDocument/2006/relationships/hyperlink" Target="https://en.wikipedia.org/wiki/Music_recording_sales_certification" TargetMode="External"/><Relationship Id="rId8" Type="http://schemas.openxmlformats.org/officeDocument/2006/relationships/hyperlink" Target="https://www.youtube.com/watch?v=fZ5B6w-Baxs" TargetMode="External"/></Relationships>
</file>

<file path=ppt/slides/_rels/slide27.xml.rels><?xml version="1.0" encoding="UTF-8" standalone="yes"?><Relationships xmlns="http://schemas.openxmlformats.org/package/2006/relationships"><Relationship Id="rId11" Type="http://schemas.openxmlformats.org/officeDocument/2006/relationships/hyperlink" Target="https://en.wikipedia.org/wiki/Eurovision_Song_Contest_2018" TargetMode="External"/><Relationship Id="rId10" Type="http://schemas.openxmlformats.org/officeDocument/2006/relationships/hyperlink" Target="https://en.wikipedia.org/wiki/Eurovision_Song_Contest" TargetMode="External"/><Relationship Id="rId13" Type="http://schemas.openxmlformats.org/officeDocument/2006/relationships/image" Target="../media/image13.png"/><Relationship Id="rId12"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en.wikipedia.org/wiki/Sharon,_Israel" TargetMode="External"/><Relationship Id="rId4" Type="http://schemas.openxmlformats.org/officeDocument/2006/relationships/hyperlink" Target="https://en.wikipedia.org/wiki/Central_District_(Israel)" TargetMode="External"/><Relationship Id="rId9" Type="http://schemas.openxmlformats.org/officeDocument/2006/relationships/hyperlink" Target="https://en.wikipedia.org/wiki/Netta_Barzilai" TargetMode="External"/><Relationship Id="rId5" Type="http://schemas.openxmlformats.org/officeDocument/2006/relationships/hyperlink" Target="https://en.wikipedia.org/wiki/Israel" TargetMode="External"/><Relationship Id="rId6" Type="http://schemas.openxmlformats.org/officeDocument/2006/relationships/hyperlink" Target="https://en.wikipedia.org/wiki/Danny_Ayalon" TargetMode="External"/><Relationship Id="rId7" Type="http://schemas.openxmlformats.org/officeDocument/2006/relationships/hyperlink" Target="https://en.wikipedia.org/wiki/Shira_Haas" TargetMode="External"/><Relationship Id="rId8" Type="http://schemas.openxmlformats.org/officeDocument/2006/relationships/hyperlink" Target="https://en.wikipedia.org/wiki/Bar_Refaeli" TargetMode="External"/></Relationships>
</file>

<file path=ppt/slides/_rels/slide28.xml.rels><?xml version="1.0" encoding="UTF-8" standalone="yes"?><Relationships xmlns="http://schemas.openxmlformats.org/package/2006/relationships"><Relationship Id="rId11" Type="http://schemas.openxmlformats.org/officeDocument/2006/relationships/hyperlink" Target="https://en.wikipedia.org/wiki/Eurovision_Song_Contest_1978" TargetMode="External"/><Relationship Id="rId10" Type="http://schemas.openxmlformats.org/officeDocument/2006/relationships/hyperlink" Target="https://en.wikipedia.org/wiki/Israel_in_the_Eurovision_Song_Contest_2018" TargetMode="External"/><Relationship Id="rId13" Type="http://schemas.openxmlformats.org/officeDocument/2006/relationships/hyperlink" Target="https://en.wikipedia.org/wiki/Eurovision_Song_Contest_1998" TargetMode="External"/><Relationship Id="rId12" Type="http://schemas.openxmlformats.org/officeDocument/2006/relationships/hyperlink" Target="https://en.wikipedia.org/wiki/Eurovision_Song_Contest_1979"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en.wikipedia.org/wiki/Singer" TargetMode="External"/><Relationship Id="rId4" Type="http://schemas.openxmlformats.org/officeDocument/2006/relationships/hyperlink" Target="https://en.wikipedia.org/wiki/Songwriter" TargetMode="External"/><Relationship Id="rId9" Type="http://schemas.openxmlformats.org/officeDocument/2006/relationships/hyperlink" Target="https://en.wikipedia.org/wiki/Toy_(song)" TargetMode="External"/><Relationship Id="rId15" Type="http://schemas.openxmlformats.org/officeDocument/2006/relationships/hyperlink" Target="http://hebrewsongs.com/?song=toy" TargetMode="External"/><Relationship Id="rId14" Type="http://schemas.openxmlformats.org/officeDocument/2006/relationships/hyperlink" Target="https://www.youtube.com/watch?v=92sDnLblj38" TargetMode="External"/><Relationship Id="rId16" Type="http://schemas.openxmlformats.org/officeDocument/2006/relationships/image" Target="../media/image21.png"/><Relationship Id="rId5" Type="http://schemas.openxmlformats.org/officeDocument/2006/relationships/hyperlink" Target="https://en.wikipedia.org/wiki/Musician" TargetMode="External"/><Relationship Id="rId6" Type="http://schemas.openxmlformats.org/officeDocument/2006/relationships/hyperlink" Target="https://en.wikipedia.org/wiki/Loop_(music)" TargetMode="External"/><Relationship Id="rId7" Type="http://schemas.openxmlformats.org/officeDocument/2006/relationships/hyperlink" Target="https://en.wikipedia.org/wiki/Eurovision_Song_Contest_2018" TargetMode="External"/><Relationship Id="rId8" Type="http://schemas.openxmlformats.org/officeDocument/2006/relationships/hyperlink" Target="https://en.wikipedia.org/wiki/Lisbon" TargetMode="External"/></Relationships>
</file>

<file path=ppt/slides/_rels/slide29.xml.rels><?xml version="1.0" encoding="UTF-8" standalone="yes"?><Relationships xmlns="http://schemas.openxmlformats.org/package/2006/relationships"><Relationship Id="rId20" Type="http://schemas.openxmlformats.org/officeDocument/2006/relationships/image" Target="../media/image5.png"/><Relationship Id="rId11" Type="http://schemas.openxmlformats.org/officeDocument/2006/relationships/hyperlink" Target="https://en.wikipedia.org/wiki/Islam" TargetMode="External"/><Relationship Id="rId22" Type="http://schemas.openxmlformats.org/officeDocument/2006/relationships/image" Target="../media/image20.png"/><Relationship Id="rId10" Type="http://schemas.openxmlformats.org/officeDocument/2006/relationships/hyperlink" Target="https://en.wikipedia.org/wiki/Christianity" TargetMode="External"/><Relationship Id="rId21" Type="http://schemas.openxmlformats.org/officeDocument/2006/relationships/image" Target="../media/image14.png"/><Relationship Id="rId13" Type="http://schemas.openxmlformats.org/officeDocument/2006/relationships/hyperlink" Target="https://en.wikipedia.org/wiki/King_David" TargetMode="External"/><Relationship Id="rId12" Type="http://schemas.openxmlformats.org/officeDocument/2006/relationships/hyperlink" Target="https://en.wikipedia.org/wiki/City_of_David_(historic)" TargetMode="External"/><Relationship Id="rId23"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en.wikipedia.org/wiki/Judaean_Mountains" TargetMode="External"/><Relationship Id="rId4" Type="http://schemas.openxmlformats.org/officeDocument/2006/relationships/hyperlink" Target="https://en.wikipedia.org/wiki/Mediterranean_Sea" TargetMode="External"/><Relationship Id="rId9" Type="http://schemas.openxmlformats.org/officeDocument/2006/relationships/hyperlink" Target="https://en.wikipedia.org/wiki/Judaism" TargetMode="External"/><Relationship Id="rId15" Type="http://schemas.openxmlformats.org/officeDocument/2006/relationships/hyperlink" Target="https://en.wikipedia.org/wiki/Isaiah" TargetMode="External"/><Relationship Id="rId14" Type="http://schemas.openxmlformats.org/officeDocument/2006/relationships/hyperlink" Target="https://en.wikipedia.org/wiki/Kingdom_of_Israel_(united_monarchy)" TargetMode="External"/><Relationship Id="rId17" Type="http://schemas.openxmlformats.org/officeDocument/2006/relationships/hyperlink" Target="https://en.wikipedia.org/wiki/Eliezer_Ben-Yehuda" TargetMode="External"/><Relationship Id="rId16" Type="http://schemas.openxmlformats.org/officeDocument/2006/relationships/hyperlink" Target="https://en.wikipedia.org/wiki/Ancient_Israel" TargetMode="External"/><Relationship Id="rId5" Type="http://schemas.openxmlformats.org/officeDocument/2006/relationships/hyperlink" Target="https://en.wikipedia.org/wiki/Dead_Sea" TargetMode="External"/><Relationship Id="rId19" Type="http://schemas.openxmlformats.org/officeDocument/2006/relationships/hyperlink" Target="https://en.wikipedia.org/wiki/Natalie_Portman" TargetMode="External"/><Relationship Id="rId6" Type="http://schemas.openxmlformats.org/officeDocument/2006/relationships/hyperlink" Target="https://en.wikipedia.org/wiki/List_of_oldest_continuously_inhabited_cities" TargetMode="External"/><Relationship Id="rId18" Type="http://schemas.openxmlformats.org/officeDocument/2006/relationships/hyperlink" Target="https://en.wikipedia.org/wiki/Revival_of_the_Hebrew_language" TargetMode="External"/><Relationship Id="rId7" Type="http://schemas.openxmlformats.org/officeDocument/2006/relationships/hyperlink" Target="https://en.wikipedia.org/wiki/Holy_city#Western_and_South_Asia" TargetMode="External"/><Relationship Id="rId8" Type="http://schemas.openxmlformats.org/officeDocument/2006/relationships/hyperlink" Target="https://en.wikipedia.org/wiki/Abrahamic_religion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0" Type="http://schemas.openxmlformats.org/officeDocument/2006/relationships/image" Target="../media/image11.jpg"/><Relationship Id="rId11" Type="http://schemas.openxmlformats.org/officeDocument/2006/relationships/hyperlink" Target="https://en.wikipedia.org/wiki/Orthodox_judaism" TargetMode="External"/><Relationship Id="rId10" Type="http://schemas.openxmlformats.org/officeDocument/2006/relationships/hyperlink" Target="https://en.wikipedia.org/wiki/Beta_Israel" TargetMode="External"/><Relationship Id="rId13" Type="http://schemas.openxmlformats.org/officeDocument/2006/relationships/hyperlink" Target="https://en.wikipedia.org/wiki/Hebrew_University_Secondary_School" TargetMode="External"/><Relationship Id="rId12" Type="http://schemas.openxmlformats.org/officeDocument/2006/relationships/hyperlink" Target="https://en.wikipedia.org/wiki/Jewish_secularism" TargetMode="Externa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en.wikipedia.org/wiki/Israel_in_the_Eurovision_Song_Contest_2020" TargetMode="External"/><Relationship Id="rId4" Type="http://schemas.openxmlformats.org/officeDocument/2006/relationships/hyperlink" Target="https://en.wikipedia.org/wiki/Eurovision_Song_Contest_2020" TargetMode="External"/><Relationship Id="rId9" Type="http://schemas.openxmlformats.org/officeDocument/2006/relationships/hyperlink" Target="https://en.wikipedia.org/wiki/Set_Me_Free_(Eden_Alene_song)" TargetMode="External"/><Relationship Id="rId15" Type="http://schemas.openxmlformats.org/officeDocument/2006/relationships/hyperlink" Target="https://en.wikipedia.org/wiki/Israel_Defense_Forces" TargetMode="External"/><Relationship Id="rId14" Type="http://schemas.openxmlformats.org/officeDocument/2006/relationships/hyperlink" Target="https://en.wikipedia.org/wiki/Theatre" TargetMode="External"/><Relationship Id="rId17" Type="http://schemas.openxmlformats.org/officeDocument/2006/relationships/hyperlink" Target="https://en.wikipedia.org/wiki/Education_and_Youth_Corps" TargetMode="External"/><Relationship Id="rId16" Type="http://schemas.openxmlformats.org/officeDocument/2006/relationships/hyperlink" Target="https://en.wikipedia.org/wiki/Israeli_military_ensembles" TargetMode="External"/><Relationship Id="rId5" Type="http://schemas.openxmlformats.org/officeDocument/2006/relationships/hyperlink" Target="https://en.wikipedia.org/wiki/Eurovision_Song_Contest_2020" TargetMode="External"/><Relationship Id="rId19" Type="http://schemas.openxmlformats.org/officeDocument/2006/relationships/hyperlink" Target="https://lyricstranslate.com/en/%E1%8D%8D%E1%89%85%E1%88%AD-%E1%88%8D%E1%89%A4-feker-libi-feker-libi.html" TargetMode="External"/><Relationship Id="rId6" Type="http://schemas.openxmlformats.org/officeDocument/2006/relationships/hyperlink" Target="https://en.wikipedia.org/wiki/Feker_Libi" TargetMode="External"/><Relationship Id="rId18" Type="http://schemas.openxmlformats.org/officeDocument/2006/relationships/hyperlink" Target="https://www.youtube.com/watch?v=YjzyZZ-oidc" TargetMode="External"/><Relationship Id="rId7" Type="http://schemas.openxmlformats.org/officeDocument/2006/relationships/hyperlink" Target="https://en.wikipedia.org/wiki/COVID-19_pandemic" TargetMode="External"/><Relationship Id="rId8" Type="http://schemas.openxmlformats.org/officeDocument/2006/relationships/hyperlink" Target="https://en.wikipedia.org/wiki/Eurovision_Song_Contest_2021" TargetMode="External"/></Relationships>
</file>

<file path=ppt/slides/_rels/slide31.xml.rels><?xml version="1.0" encoding="UTF-8" standalone="yes"?><Relationships xmlns="http://schemas.openxmlformats.org/package/2006/relationships"><Relationship Id="rId20" Type="http://schemas.openxmlformats.org/officeDocument/2006/relationships/hyperlink" Target="https://en.wikipedia.org/wiki/Southern_District_(Israel)" TargetMode="External"/><Relationship Id="rId11" Type="http://schemas.openxmlformats.org/officeDocument/2006/relationships/hyperlink" Target="https://en.wikipedia.org/wiki/Hasmoneans" TargetMode="External"/><Relationship Id="rId22" Type="http://schemas.openxmlformats.org/officeDocument/2006/relationships/image" Target="../media/image7.png"/><Relationship Id="rId10" Type="http://schemas.openxmlformats.org/officeDocument/2006/relationships/hyperlink" Target="https://en.wikipedia.org/wiki/Phoenicia" TargetMode="External"/><Relationship Id="rId21" Type="http://schemas.openxmlformats.org/officeDocument/2006/relationships/hyperlink" Target="https://en.wikipedia.org/wiki/Mediterranean_Sea" TargetMode="External"/><Relationship Id="rId13" Type="http://schemas.openxmlformats.org/officeDocument/2006/relationships/hyperlink" Target="https://en.wikipedia.org/wiki/Achaemenid_Empire" TargetMode="External"/><Relationship Id="rId12" Type="http://schemas.openxmlformats.org/officeDocument/2006/relationships/hyperlink" Target="https://en.wikipedia.org/wiki/Ancient_Rome" TargetMode="External"/><Relationship Id="rId23"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en.wikipedia.org/wiki/Neolithic" TargetMode="External"/><Relationship Id="rId4" Type="http://schemas.openxmlformats.org/officeDocument/2006/relationships/hyperlink" Target="https://en.wikipedia.org/wiki/Ancient_Egypt" TargetMode="External"/><Relationship Id="rId9" Type="http://schemas.openxmlformats.org/officeDocument/2006/relationships/hyperlink" Target="https://en.wikipedia.org/wiki/Ancient_Greece" TargetMode="External"/><Relationship Id="rId15" Type="http://schemas.openxmlformats.org/officeDocument/2006/relationships/hyperlink" Target="https://en.wikipedia.org/wiki/Crusades" TargetMode="External"/><Relationship Id="rId14" Type="http://schemas.openxmlformats.org/officeDocument/2006/relationships/hyperlink" Target="https://en.wikipedia.org/wiki/Arabs" TargetMode="External"/><Relationship Id="rId17" Type="http://schemas.openxmlformats.org/officeDocument/2006/relationships/hyperlink" Target="https://en.wikipedia.org/wiki/Yael_Abecassis" TargetMode="External"/><Relationship Id="rId16" Type="http://schemas.openxmlformats.org/officeDocument/2006/relationships/hyperlink" Target="https://en.wikipedia.org/wiki/Mamluk_Sultanate_(Cairo)" TargetMode="External"/><Relationship Id="rId5" Type="http://schemas.openxmlformats.org/officeDocument/2006/relationships/hyperlink" Target="https://en.wikipedia.org/wiki/Canaan" TargetMode="External"/><Relationship Id="rId19" Type="http://schemas.openxmlformats.org/officeDocument/2006/relationships/hyperlink" Target="https://en.wikipedia.org/wiki/Boris_Polak" TargetMode="External"/><Relationship Id="rId6" Type="http://schemas.openxmlformats.org/officeDocument/2006/relationships/hyperlink" Target="https://en.wikipedia.org/wiki/Philistines" TargetMode="External"/><Relationship Id="rId18" Type="http://schemas.openxmlformats.org/officeDocument/2006/relationships/hyperlink" Target="https://en.wikipedia.org/wiki/Shlomo_Glickstein" TargetMode="External"/><Relationship Id="rId7" Type="http://schemas.openxmlformats.org/officeDocument/2006/relationships/hyperlink" Target="https://en.wikipedia.org/wiki/Assyria" TargetMode="External"/><Relationship Id="rId8" Type="http://schemas.openxmlformats.org/officeDocument/2006/relationships/hyperlink" Target="https://en.wikipedia.org/wiki/Babyloni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en.wikipedia.org/wiki/The_X_Factor_Israel_(season_4)" TargetMode="External"/><Relationship Id="rId4" Type="http://schemas.openxmlformats.org/officeDocument/2006/relationships/hyperlink" Target="https://en.wikipedia.org/wiki/Eurovision_Song_Contest_2022" TargetMode="External"/><Relationship Id="rId5" Type="http://schemas.openxmlformats.org/officeDocument/2006/relationships/hyperlink" Target="https://en.wikipedia.org/wiki/I.M_(song)" TargetMode="External"/><Relationship Id="rId6" Type="http://schemas.openxmlformats.org/officeDocument/2006/relationships/hyperlink" Target="https://www.youtube.com/watch?v=nqu3-CHeOWM" TargetMode="External"/><Relationship Id="rId7" Type="http://schemas.openxmlformats.org/officeDocument/2006/relationships/hyperlink" Target="https://lyricstranslate.com/en/michael-ben-david-im-lyrics.html" TargetMode="External"/><Relationship Id="rId8"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67250" y="333275"/>
            <a:ext cx="8520600" cy="2166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4500">
                <a:latin typeface="Times New Roman"/>
                <a:ea typeface="Times New Roman"/>
                <a:cs typeface="Times New Roman"/>
                <a:sym typeface="Times New Roman"/>
              </a:rPr>
              <a:t>Engaging with Israeli culture through the Eurovision experience</a:t>
            </a:r>
            <a:endParaRPr sz="8600">
              <a:latin typeface="Times New Roman"/>
              <a:ea typeface="Times New Roman"/>
              <a:cs typeface="Times New Roman"/>
              <a:sym typeface="Times New Roman"/>
            </a:endParaRPr>
          </a:p>
        </p:txBody>
      </p:sp>
      <p:sp>
        <p:nvSpPr>
          <p:cNvPr id="55" name="Google Shape;55;p13"/>
          <p:cNvSpPr txBox="1"/>
          <p:nvPr>
            <p:ph idx="1" type="subTitle"/>
          </p:nvPr>
        </p:nvSpPr>
        <p:spPr>
          <a:xfrm>
            <a:off x="311700" y="3264500"/>
            <a:ext cx="8520600" cy="17901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sz="3232">
                <a:solidFill>
                  <a:schemeClr val="dk1"/>
                </a:solidFill>
                <a:latin typeface="Times New Roman"/>
                <a:ea typeface="Times New Roman"/>
                <a:cs typeface="Times New Roman"/>
                <a:sym typeface="Times New Roman"/>
              </a:rPr>
              <a:t>An adult lesson plan</a:t>
            </a:r>
            <a:endParaRPr sz="3232">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3232">
                <a:solidFill>
                  <a:schemeClr val="dk1"/>
                </a:solidFill>
                <a:latin typeface="Times New Roman"/>
                <a:ea typeface="Times New Roman"/>
                <a:cs typeface="Times New Roman"/>
                <a:sym typeface="Times New Roman"/>
              </a:rPr>
              <a:t>Prepared by Shirel Richman &amp; Iris Karlin</a:t>
            </a:r>
            <a:endParaRPr sz="3232">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3232">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ct val="60029"/>
              <a:buFont typeface="Arial"/>
              <a:buNone/>
            </a:pPr>
            <a:r>
              <a:rPr b="1" lang="en" sz="1832">
                <a:solidFill>
                  <a:srgbClr val="333333"/>
                </a:solidFill>
                <a:highlight>
                  <a:schemeClr val="lt1"/>
                </a:highlight>
                <a:latin typeface="Times New Roman"/>
                <a:ea typeface="Times New Roman"/>
                <a:cs typeface="Times New Roman"/>
                <a:sym typeface="Times New Roman"/>
              </a:rPr>
              <a:t>With connection to </a:t>
            </a:r>
            <a:r>
              <a:rPr b="1" lang="en" sz="1832">
                <a:solidFill>
                  <a:srgbClr val="333333"/>
                </a:solidFill>
                <a:highlight>
                  <a:schemeClr val="lt1"/>
                </a:highlight>
                <a:latin typeface="Times New Roman"/>
                <a:ea typeface="Times New Roman"/>
                <a:cs typeface="Times New Roman"/>
                <a:sym typeface="Times New Roman"/>
              </a:rPr>
              <a:t>The Ultimate Jewish Teacher’s Handbook chapter: “Engaging with Israel”</a:t>
            </a:r>
            <a:endParaRPr sz="3232">
              <a:latin typeface="Times New Roman"/>
              <a:ea typeface="Times New Roman"/>
              <a:cs typeface="Times New Roman"/>
              <a:sym typeface="Times New Roman"/>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200">
                <a:latin typeface="Times New Roman"/>
                <a:ea typeface="Times New Roman"/>
                <a:cs typeface="Times New Roman"/>
                <a:sym typeface="Times New Roman"/>
              </a:rPr>
              <a:t>Learning Activities</a:t>
            </a:r>
            <a:endParaRPr b="1" sz="3520">
              <a:latin typeface="Times New Roman"/>
              <a:ea typeface="Times New Roman"/>
              <a:cs typeface="Times New Roman"/>
              <a:sym typeface="Times New Roman"/>
            </a:endParaRPr>
          </a:p>
        </p:txBody>
      </p:sp>
      <p:sp>
        <p:nvSpPr>
          <p:cNvPr id="110" name="Google Shape;110;p22"/>
          <p:cNvSpPr txBox="1"/>
          <p:nvPr>
            <p:ph idx="1" type="body"/>
          </p:nvPr>
        </p:nvSpPr>
        <p:spPr>
          <a:xfrm>
            <a:off x="631875" y="1152475"/>
            <a:ext cx="8200500" cy="3612000"/>
          </a:xfrm>
          <a:prstGeom prst="rect">
            <a:avLst/>
          </a:prstGeom>
        </p:spPr>
        <p:txBody>
          <a:bodyPr anchorCtr="0" anchor="t" bIns="91425" lIns="91425" spcFirstLastPara="1" rIns="91425" wrap="square" tIns="91425">
            <a:normAutofit fontScale="25000" lnSpcReduction="20000"/>
          </a:bodyPr>
          <a:lstStyle/>
          <a:p>
            <a:pPr indent="0" lvl="0" marL="114300" rtl="0" algn="l">
              <a:spcBef>
                <a:spcPts val="0"/>
              </a:spcBef>
              <a:spcAft>
                <a:spcPts val="0"/>
              </a:spcAft>
              <a:buClr>
                <a:schemeClr val="dk1"/>
              </a:buClr>
              <a:buSzPct val="91666"/>
              <a:buFont typeface="Arial"/>
              <a:buNone/>
            </a:pPr>
            <a:r>
              <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ct val="45833"/>
              <a:buFont typeface="Arial"/>
              <a:buNone/>
            </a:pPr>
            <a:r>
              <a:t/>
            </a:r>
            <a:endParaRPr i="1" sz="2400">
              <a:solidFill>
                <a:schemeClr val="dk1"/>
              </a:solidFill>
              <a:latin typeface="Cambria"/>
              <a:ea typeface="Cambria"/>
              <a:cs typeface="Cambria"/>
              <a:sym typeface="Cambria"/>
            </a:endParaRPr>
          </a:p>
          <a:p>
            <a:pPr indent="0" lvl="0" marL="0" rtl="0" algn="l">
              <a:spcBef>
                <a:spcPts val="0"/>
              </a:spcBef>
              <a:spcAft>
                <a:spcPts val="0"/>
              </a:spcAft>
              <a:buNone/>
            </a:pPr>
            <a:r>
              <a:rPr b="1" lang="en" sz="6000">
                <a:solidFill>
                  <a:schemeClr val="dk1"/>
                </a:solidFill>
                <a:latin typeface="Times New Roman"/>
                <a:ea typeface="Times New Roman"/>
                <a:cs typeface="Times New Roman"/>
                <a:sym typeface="Times New Roman"/>
              </a:rPr>
              <a:t>Set induction</a:t>
            </a:r>
            <a:endParaRPr b="1"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6000">
                <a:solidFill>
                  <a:schemeClr val="dk1"/>
                </a:solidFill>
                <a:latin typeface="Times New Roman"/>
                <a:ea typeface="Times New Roman"/>
                <a:cs typeface="Times New Roman"/>
                <a:sym typeface="Times New Roman"/>
              </a:rPr>
              <a:t>We will start the lesson with a short video clip of musical highlights from Israeli Eurovision songs.</a:t>
            </a:r>
            <a:endParaRPr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6000">
                <a:solidFill>
                  <a:schemeClr val="dk1"/>
                </a:solidFill>
                <a:latin typeface="Times New Roman"/>
                <a:ea typeface="Times New Roman"/>
                <a:cs typeface="Times New Roman"/>
                <a:sym typeface="Times New Roman"/>
              </a:rPr>
              <a:t>This will introduce the topic and focus the students on the topic and spark their interest.</a:t>
            </a:r>
            <a:endParaRPr sz="60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6000">
                <a:solidFill>
                  <a:schemeClr val="dk1"/>
                </a:solidFill>
                <a:latin typeface="Times New Roman"/>
                <a:ea typeface="Times New Roman"/>
                <a:cs typeface="Times New Roman"/>
                <a:sym typeface="Times New Roman"/>
              </a:rPr>
              <a:t>Putting the lesson in context</a:t>
            </a:r>
            <a:r>
              <a:rPr lang="en" sz="6000">
                <a:solidFill>
                  <a:schemeClr val="dk1"/>
                </a:solidFill>
                <a:latin typeface="Times New Roman"/>
                <a:ea typeface="Times New Roman"/>
                <a:cs typeface="Times New Roman"/>
                <a:sym typeface="Times New Roman"/>
              </a:rPr>
              <a:t> </a:t>
            </a:r>
            <a:endParaRPr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6000">
                <a:solidFill>
                  <a:schemeClr val="dk1"/>
                </a:solidFill>
                <a:latin typeface="Times New Roman"/>
                <a:ea typeface="Times New Roman"/>
                <a:cs typeface="Times New Roman"/>
                <a:sym typeface="Times New Roman"/>
              </a:rPr>
              <a:t>We will present a roadmap of the cultural experience we are learning about, linking it to the roadmap of the lesson today (roadmaps are attached in slides 19 &amp; 20) and give the students the learning objectives.</a:t>
            </a:r>
            <a:endParaRPr sz="60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6000">
                <a:solidFill>
                  <a:schemeClr val="dk1"/>
                </a:solidFill>
                <a:latin typeface="Times New Roman"/>
                <a:ea typeface="Times New Roman"/>
                <a:cs typeface="Times New Roman"/>
                <a:sym typeface="Times New Roman"/>
              </a:rPr>
              <a:t>We will then divide the students into small groups, and each group will get a different handout (attached at the end), with Anecdotes about the Israeli city their group is named after, a short “resume” of the Eurovision singer that came from this city, Lyrics / translation and context of the song. </a:t>
            </a:r>
            <a:endParaRPr sz="6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6000">
                <a:solidFill>
                  <a:schemeClr val="dk1"/>
                </a:solidFill>
                <a:latin typeface="Times New Roman"/>
                <a:ea typeface="Times New Roman"/>
                <a:cs typeface="Times New Roman"/>
                <a:sym typeface="Times New Roman"/>
              </a:rPr>
              <a:t>Each group will get an iPad or a device with the link given by the teacher, and watch the song they will represent.</a:t>
            </a:r>
            <a:endParaRPr sz="6000">
              <a:solidFill>
                <a:schemeClr val="dk1"/>
              </a:solidFill>
              <a:latin typeface="Times New Roman"/>
              <a:ea typeface="Times New Roman"/>
              <a:cs typeface="Times New Roman"/>
              <a:sym typeface="Times New Roman"/>
            </a:endParaRPr>
          </a:p>
          <a:p>
            <a:pPr indent="0" lvl="0" marL="914400" rtl="0" algn="l">
              <a:spcBef>
                <a:spcPts val="0"/>
              </a:spcBef>
              <a:spcAft>
                <a:spcPts val="0"/>
              </a:spcAft>
              <a:buClr>
                <a:schemeClr val="dk1"/>
              </a:buClr>
              <a:buSzPct val="29213"/>
              <a:buFont typeface="Arial"/>
              <a:buNone/>
            </a:pPr>
            <a:r>
              <a:t/>
            </a:r>
            <a:endParaRPr i="1" sz="3765">
              <a:solidFill>
                <a:schemeClr val="dk1"/>
              </a:solidFill>
              <a:latin typeface="Cambria"/>
              <a:ea typeface="Cambria"/>
              <a:cs typeface="Cambria"/>
              <a:sym typeface="Cambria"/>
            </a:endParaRPr>
          </a:p>
          <a:p>
            <a:pPr indent="0" lvl="0" marL="914400" rtl="0" algn="l">
              <a:spcBef>
                <a:spcPts val="0"/>
              </a:spcBef>
              <a:spcAft>
                <a:spcPts val="0"/>
              </a:spcAft>
              <a:buClr>
                <a:schemeClr val="dk1"/>
              </a:buClr>
              <a:buSzPct val="91666"/>
              <a:buFont typeface="Arial"/>
              <a:buNone/>
            </a:pPr>
            <a:r>
              <a:t/>
            </a:r>
            <a:endParaRPr i="1" sz="1200">
              <a:solidFill>
                <a:schemeClr val="dk1"/>
              </a:solidFill>
              <a:latin typeface="Cambria"/>
              <a:ea typeface="Cambria"/>
              <a:cs typeface="Cambria"/>
              <a:sym typeface="Cambria"/>
            </a:endParaRPr>
          </a:p>
          <a:p>
            <a:pPr indent="0" lvl="0" marL="114300" rtl="0" algn="l">
              <a:spcBef>
                <a:spcPts val="0"/>
              </a:spcBef>
              <a:spcAft>
                <a:spcPts val="0"/>
              </a:spcAft>
              <a:buClr>
                <a:schemeClr val="dk1"/>
              </a:buClr>
              <a:buSzPct val="91666"/>
              <a:buFont typeface="Arial"/>
              <a:buNone/>
            </a:pPr>
            <a:r>
              <a:t/>
            </a:r>
            <a:endParaRPr sz="1200">
              <a:solidFill>
                <a:schemeClr val="dk1"/>
              </a:solidFill>
              <a:latin typeface="Cambria"/>
              <a:ea typeface="Cambria"/>
              <a:cs typeface="Cambria"/>
              <a:sym typeface="Cambria"/>
            </a:endParaRPr>
          </a:p>
          <a:p>
            <a:pPr indent="-114300" lvl="0" marL="114300" rtl="0" algn="l">
              <a:spcBef>
                <a:spcPts val="0"/>
              </a:spcBef>
              <a:spcAft>
                <a:spcPts val="0"/>
              </a:spcAft>
              <a:buClr>
                <a:schemeClr val="dk1"/>
              </a:buClr>
              <a:buSzPct val="61111"/>
              <a:buFont typeface="Arial"/>
              <a:buNone/>
            </a:pPr>
            <a:r>
              <a:t/>
            </a:r>
            <a:endParaRPr/>
          </a:p>
          <a:p>
            <a:pPr indent="0" lvl="0" marL="0" rtl="0" algn="l">
              <a:spcBef>
                <a:spcPts val="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920">
                <a:latin typeface="Times New Roman"/>
                <a:ea typeface="Times New Roman"/>
                <a:cs typeface="Times New Roman"/>
                <a:sym typeface="Times New Roman"/>
              </a:rPr>
              <a:t>Learning Activities </a:t>
            </a:r>
            <a:r>
              <a:rPr b="1" lang="en" sz="1795">
                <a:latin typeface="Times New Roman"/>
                <a:ea typeface="Times New Roman"/>
                <a:cs typeface="Times New Roman"/>
                <a:sym typeface="Times New Roman"/>
              </a:rPr>
              <a:t>continuation…</a:t>
            </a:r>
            <a:endParaRPr b="1" sz="1795">
              <a:latin typeface="Times New Roman"/>
              <a:ea typeface="Times New Roman"/>
              <a:cs typeface="Times New Roman"/>
              <a:sym typeface="Times New Roman"/>
            </a:endParaRPr>
          </a:p>
        </p:txBody>
      </p:sp>
      <p:sp>
        <p:nvSpPr>
          <p:cNvPr id="116" name="Google Shape;116;p23"/>
          <p:cNvSpPr txBox="1"/>
          <p:nvPr>
            <p:ph idx="1" type="body"/>
          </p:nvPr>
        </p:nvSpPr>
        <p:spPr>
          <a:xfrm>
            <a:off x="669800" y="1152475"/>
            <a:ext cx="8162400" cy="3416400"/>
          </a:xfrm>
          <a:prstGeom prst="rect">
            <a:avLst/>
          </a:prstGeom>
        </p:spPr>
        <p:txBody>
          <a:bodyPr anchorCtr="0" anchor="t" bIns="91425" lIns="91425" spcFirstLastPara="1" rIns="91425" wrap="square" tIns="91425">
            <a:normAutofit fontScale="32500" lnSpcReduction="10000"/>
          </a:bodyPr>
          <a:lstStyle/>
          <a:p>
            <a:pPr indent="0" lvl="0" marL="0" rtl="0" algn="l">
              <a:spcBef>
                <a:spcPts val="0"/>
              </a:spcBef>
              <a:spcAft>
                <a:spcPts val="0"/>
              </a:spcAft>
              <a:buNone/>
            </a:pPr>
            <a:r>
              <a:rPr b="1" lang="en" sz="4000">
                <a:solidFill>
                  <a:schemeClr val="dk1"/>
                </a:solidFill>
                <a:latin typeface="Times New Roman"/>
                <a:ea typeface="Times New Roman"/>
                <a:cs typeface="Times New Roman"/>
                <a:sym typeface="Times New Roman"/>
              </a:rPr>
              <a:t>In small groups, students will watch the performance they were assigned to and answer: </a:t>
            </a:r>
            <a:endParaRPr b="1"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n" sz="4000">
                <a:solidFill>
                  <a:schemeClr val="dk1"/>
                </a:solidFill>
                <a:latin typeface="Times New Roman"/>
                <a:ea typeface="Times New Roman"/>
                <a:cs typeface="Times New Roman"/>
                <a:sym typeface="Times New Roman"/>
              </a:rPr>
              <a:t>Detailed questioning sequences</a:t>
            </a:r>
            <a:r>
              <a:rPr lang="en" sz="4000">
                <a:solidFill>
                  <a:schemeClr val="dk1"/>
                </a:solidFill>
                <a:latin typeface="Times New Roman"/>
                <a:ea typeface="Times New Roman"/>
                <a:cs typeface="Times New Roman"/>
                <a:sym typeface="Times New Roman"/>
              </a:rPr>
              <a:t> </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27500"/>
              <a:buFont typeface="Arial"/>
              <a:buNone/>
            </a:pPr>
            <a:r>
              <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4000">
                <a:solidFill>
                  <a:schemeClr val="dk1"/>
                </a:solidFill>
                <a:latin typeface="Times New Roman"/>
                <a:ea typeface="Times New Roman"/>
                <a:cs typeface="Times New Roman"/>
                <a:sym typeface="Times New Roman"/>
              </a:rPr>
              <a:t>      What do you like about this song?</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4000">
                <a:solidFill>
                  <a:schemeClr val="dk1"/>
                </a:solidFill>
                <a:latin typeface="Times New Roman"/>
                <a:ea typeface="Times New Roman"/>
                <a:cs typeface="Times New Roman"/>
                <a:sym typeface="Times New Roman"/>
              </a:rPr>
              <a:t>      What do you like about the performance elements (choreography / staging / costumes / design)</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27500"/>
              <a:buFont typeface="Arial"/>
              <a:buNone/>
            </a:pPr>
            <a:r>
              <a:rPr lang="en" sz="4000">
                <a:solidFill>
                  <a:schemeClr val="dk1"/>
                </a:solidFill>
                <a:latin typeface="Times New Roman"/>
                <a:ea typeface="Times New Roman"/>
                <a:cs typeface="Times New Roman"/>
                <a:sym typeface="Times New Roman"/>
              </a:rPr>
              <a:t>      What message does this song/ the artist bring?</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27500"/>
              <a:buFont typeface="Arial"/>
              <a:buNone/>
            </a:pPr>
            <a:r>
              <a:rPr lang="en" sz="4000">
                <a:solidFill>
                  <a:schemeClr val="dk1"/>
                </a:solidFill>
                <a:latin typeface="Times New Roman"/>
                <a:ea typeface="Times New Roman"/>
                <a:cs typeface="Times New Roman"/>
                <a:sym typeface="Times New Roman"/>
              </a:rPr>
              <a:t>      Does this music sound Israeli? Does it sound Jewish?</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27500"/>
              <a:buFont typeface="Arial"/>
              <a:buNone/>
            </a:pPr>
            <a:r>
              <a:rPr lang="en" sz="4000">
                <a:solidFill>
                  <a:schemeClr val="dk1"/>
                </a:solidFill>
                <a:latin typeface="Times New Roman"/>
                <a:ea typeface="Times New Roman"/>
                <a:cs typeface="Times New Roman"/>
                <a:sym typeface="Times New Roman"/>
              </a:rPr>
              <a:t>      Why should this song win? (No wrong answers! Be as serious or silly as you wish!)</a:t>
            </a:r>
            <a:endParaRPr sz="4000">
              <a:solidFill>
                <a:schemeClr val="dk1"/>
              </a:solidFill>
              <a:latin typeface="Times New Roman"/>
              <a:ea typeface="Times New Roman"/>
              <a:cs typeface="Times New Roman"/>
              <a:sym typeface="Times New Roman"/>
            </a:endParaRPr>
          </a:p>
          <a:p>
            <a:pPr indent="0" lvl="0" marL="914400" rtl="0" algn="l">
              <a:spcBef>
                <a:spcPts val="0"/>
              </a:spcBef>
              <a:spcAft>
                <a:spcPts val="0"/>
              </a:spcAft>
              <a:buClr>
                <a:schemeClr val="dk1"/>
              </a:buClr>
              <a:buSzPct val="27500"/>
              <a:buFont typeface="Arial"/>
              <a:buNone/>
            </a:pPr>
            <a:r>
              <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27500"/>
              <a:buFont typeface="Arial"/>
              <a:buNone/>
            </a:pPr>
            <a:r>
              <a:rPr b="1" lang="en" sz="4000">
                <a:solidFill>
                  <a:schemeClr val="dk1"/>
                </a:solidFill>
                <a:latin typeface="Times New Roman"/>
                <a:ea typeface="Times New Roman"/>
                <a:cs typeface="Times New Roman"/>
                <a:sym typeface="Times New Roman"/>
              </a:rPr>
              <a:t>In the big group - Presentations &amp; Performance</a:t>
            </a:r>
            <a:endParaRPr b="1" sz="4000">
              <a:solidFill>
                <a:schemeClr val="dk1"/>
              </a:solidFill>
              <a:latin typeface="Times New Roman"/>
              <a:ea typeface="Times New Roman"/>
              <a:cs typeface="Times New Roman"/>
              <a:sym typeface="Times New Roman"/>
            </a:endParaRPr>
          </a:p>
          <a:p>
            <a:pPr indent="0" lvl="0" marL="914400" rtl="0" algn="l">
              <a:spcBef>
                <a:spcPts val="0"/>
              </a:spcBef>
              <a:spcAft>
                <a:spcPts val="0"/>
              </a:spcAft>
              <a:buClr>
                <a:schemeClr val="dk1"/>
              </a:buClr>
              <a:buSzPct val="27500"/>
              <a:buFont typeface="Arial"/>
              <a:buNone/>
            </a:pPr>
            <a:r>
              <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4000">
                <a:solidFill>
                  <a:schemeClr val="dk1"/>
                </a:solidFill>
                <a:latin typeface="Times New Roman"/>
                <a:ea typeface="Times New Roman"/>
                <a:cs typeface="Times New Roman"/>
                <a:sym typeface="Times New Roman"/>
              </a:rPr>
              <a:t>      Students will present and advocate their song, while the other students take notes. </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4000">
                <a:solidFill>
                  <a:schemeClr val="dk1"/>
                </a:solidFill>
                <a:latin typeface="Times New Roman"/>
                <a:ea typeface="Times New Roman"/>
                <a:cs typeface="Times New Roman"/>
                <a:sym typeface="Times New Roman"/>
              </a:rPr>
              <a:t>      Then the students will engage in a  Judging “role playing” activity </a:t>
            </a:r>
            <a:endParaRPr sz="4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4000">
                <a:solidFill>
                  <a:schemeClr val="dk1"/>
                </a:solidFill>
                <a:latin typeface="Times New Roman"/>
                <a:ea typeface="Times New Roman"/>
                <a:cs typeface="Times New Roman"/>
                <a:sym typeface="Times New Roman"/>
              </a:rPr>
              <a:t>      (as described through Bloom’s taxonomy in the following slides)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4"/>
          <p:cNvSpPr txBox="1"/>
          <p:nvPr>
            <p:ph type="title"/>
          </p:nvPr>
        </p:nvSpPr>
        <p:spPr>
          <a:xfrm>
            <a:off x="2788075" y="445025"/>
            <a:ext cx="604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920">
                <a:latin typeface="Times New Roman"/>
                <a:ea typeface="Times New Roman"/>
                <a:cs typeface="Times New Roman"/>
                <a:sym typeface="Times New Roman"/>
              </a:rPr>
              <a:t>Bloom’s Taxonomy</a:t>
            </a:r>
            <a:endParaRPr b="1" sz="2920">
              <a:latin typeface="Times New Roman"/>
              <a:ea typeface="Times New Roman"/>
              <a:cs typeface="Times New Roman"/>
              <a:sym typeface="Times New Roman"/>
            </a:endParaRPr>
          </a:p>
        </p:txBody>
      </p:sp>
      <p:sp>
        <p:nvSpPr>
          <p:cNvPr id="122" name="Google Shape;12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We will expose our students to t</a:t>
            </a:r>
            <a:r>
              <a:rPr lang="en">
                <a:solidFill>
                  <a:schemeClr val="dk1"/>
                </a:solidFill>
                <a:latin typeface="Times New Roman"/>
                <a:ea typeface="Times New Roman"/>
                <a:cs typeface="Times New Roman"/>
                <a:sym typeface="Times New Roman"/>
              </a:rPr>
              <a:t>he cognitive domain along with the affective domain. The students will experience the music, its harmony, rhythms, as well as the production aspects of choreography and will be involved emotionally with this Israeli music.</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Our lesson will also contain the psychomotor domain: practical and physical aspects of moving and transitioning between locations, actively presenting, and then engaging in a judges “scoring” role playing, as they evaluate and raise score signs (Total Physical Response, see slide 15). The nature of competition would also bring excitement which will elevate the experience and will make it more memorable.</a:t>
            </a:r>
            <a:endParaRPr>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sz="24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ph type="title"/>
          </p:nvPr>
        </p:nvSpPr>
        <p:spPr>
          <a:xfrm>
            <a:off x="1415400" y="324575"/>
            <a:ext cx="7315800" cy="572700"/>
          </a:xfrm>
          <a:prstGeom prst="rect">
            <a:avLst/>
          </a:prstGeom>
        </p:spPr>
        <p:txBody>
          <a:bodyPr anchorCtr="0" anchor="t" bIns="91425" lIns="91425" spcFirstLastPara="1" rIns="91425" wrap="square" tIns="91425">
            <a:noAutofit/>
          </a:bodyPr>
          <a:lstStyle/>
          <a:p>
            <a:pPr indent="0" lvl="0" marL="0" rtl="0" algn="l">
              <a:lnSpc>
                <a:spcPct val="136364"/>
              </a:lnSpc>
              <a:spcBef>
                <a:spcPts val="0"/>
              </a:spcBef>
              <a:spcAft>
                <a:spcPts val="0"/>
              </a:spcAft>
              <a:buClr>
                <a:schemeClr val="dk1"/>
              </a:buClr>
              <a:buSzPts val="990"/>
              <a:buFont typeface="Arial"/>
              <a:buNone/>
            </a:pPr>
            <a:r>
              <a:rPr b="1" lang="en" sz="2620">
                <a:latin typeface="Times New Roman"/>
                <a:ea typeface="Times New Roman"/>
                <a:cs typeface="Times New Roman"/>
                <a:sym typeface="Times New Roman"/>
              </a:rPr>
              <a:t>Cognitive Domain (Bloom’s Taxonomy)</a:t>
            </a:r>
            <a:endParaRPr b="1" sz="2620">
              <a:latin typeface="Times New Roman"/>
              <a:ea typeface="Times New Roman"/>
              <a:cs typeface="Times New Roman"/>
              <a:sym typeface="Times New Roman"/>
            </a:endParaRPr>
          </a:p>
          <a:p>
            <a:pPr indent="0" lvl="0" marL="0" rtl="0" algn="l">
              <a:spcBef>
                <a:spcPts val="1500"/>
              </a:spcBef>
              <a:spcAft>
                <a:spcPts val="0"/>
              </a:spcAft>
              <a:buSzPts val="990"/>
              <a:buNone/>
            </a:pPr>
            <a:r>
              <a:t/>
            </a:r>
            <a:endParaRPr sz="2520"/>
          </a:p>
        </p:txBody>
      </p:sp>
      <p:sp>
        <p:nvSpPr>
          <p:cNvPr id="128" name="Google Shape;128;p25"/>
          <p:cNvSpPr txBox="1"/>
          <p:nvPr>
            <p:ph idx="1" type="body"/>
          </p:nvPr>
        </p:nvSpPr>
        <p:spPr>
          <a:xfrm>
            <a:off x="311700" y="897275"/>
            <a:ext cx="8520600" cy="3905100"/>
          </a:xfrm>
          <a:prstGeom prst="rect">
            <a:avLst/>
          </a:prstGeom>
        </p:spPr>
        <p:txBody>
          <a:bodyPr anchorCtr="0" anchor="t" bIns="91425" lIns="91425" spcFirstLastPara="1" rIns="91425" wrap="square" tIns="91425">
            <a:noAutofit/>
          </a:bodyPr>
          <a:lstStyle/>
          <a:p>
            <a:pPr indent="0" lvl="0" marL="457200" rtl="0" algn="l">
              <a:lnSpc>
                <a:spcPct val="130000"/>
              </a:lnSpc>
              <a:spcBef>
                <a:spcPts val="1500"/>
              </a:spcBef>
              <a:spcAft>
                <a:spcPts val="0"/>
              </a:spcAft>
              <a:buNone/>
            </a:pPr>
            <a:r>
              <a:rPr b="1" lang="en" sz="1300">
                <a:solidFill>
                  <a:schemeClr val="dk1"/>
                </a:solidFill>
                <a:highlight>
                  <a:srgbClr val="FFFFFF"/>
                </a:highlight>
                <a:latin typeface="Times New Roman"/>
                <a:ea typeface="Times New Roman"/>
                <a:cs typeface="Times New Roman"/>
                <a:sym typeface="Times New Roman"/>
              </a:rPr>
              <a:t>We will have to apply </a:t>
            </a:r>
            <a:r>
              <a:rPr lang="en" sz="1300">
                <a:solidFill>
                  <a:schemeClr val="dk1"/>
                </a:solidFill>
                <a:highlight>
                  <a:srgbClr val="FFFFFF"/>
                </a:highlight>
                <a:latin typeface="Times New Roman"/>
                <a:ea typeface="Times New Roman"/>
                <a:cs typeface="Times New Roman"/>
                <a:sym typeface="Times New Roman"/>
              </a:rPr>
              <a:t>real-world context first, and only then refer to the theory </a:t>
            </a:r>
            <a:endParaRPr b="1" sz="1300">
              <a:solidFill>
                <a:schemeClr val="dk1"/>
              </a:solidFill>
              <a:highlight>
                <a:srgbClr val="FFFFFF"/>
              </a:highlight>
              <a:latin typeface="Times New Roman"/>
              <a:ea typeface="Times New Roman"/>
              <a:cs typeface="Times New Roman"/>
              <a:sym typeface="Times New Roman"/>
            </a:endParaRPr>
          </a:p>
          <a:p>
            <a:pPr indent="-311150" lvl="0" marL="457200" rtl="0" algn="l">
              <a:lnSpc>
                <a:spcPct val="130000"/>
              </a:lnSpc>
              <a:spcBef>
                <a:spcPts val="1700"/>
              </a:spcBef>
              <a:spcAft>
                <a:spcPts val="0"/>
              </a:spcAft>
              <a:buClr>
                <a:schemeClr val="dk1"/>
              </a:buClr>
              <a:buSzPts val="1300"/>
              <a:buFont typeface="Nunito Sans"/>
              <a:buAutoNum type="arabicPeriod"/>
            </a:pPr>
            <a:r>
              <a:rPr b="1" lang="en" sz="1300">
                <a:solidFill>
                  <a:schemeClr val="dk1"/>
                </a:solidFill>
                <a:highlight>
                  <a:srgbClr val="FFFFFF"/>
                </a:highlight>
                <a:latin typeface="Times New Roman"/>
                <a:ea typeface="Times New Roman"/>
                <a:cs typeface="Times New Roman"/>
                <a:sym typeface="Times New Roman"/>
              </a:rPr>
              <a:t>Applying</a:t>
            </a:r>
            <a:r>
              <a:rPr lang="en" sz="1300">
                <a:solidFill>
                  <a:schemeClr val="dk1"/>
                </a:solidFill>
                <a:highlight>
                  <a:srgbClr val="FFFFFF"/>
                </a:highlight>
                <a:latin typeface="Times New Roman"/>
                <a:ea typeface="Times New Roman"/>
                <a:cs typeface="Times New Roman"/>
                <a:sym typeface="Times New Roman"/>
              </a:rPr>
              <a:t>: Teachers will introduce the cultural experience, and relate it to our lesson of Engaging with Israeli Culture.</a:t>
            </a:r>
            <a:endParaRPr sz="1300">
              <a:solidFill>
                <a:schemeClr val="dk1"/>
              </a:solidFill>
              <a:highlight>
                <a:srgbClr val="FFFFFF"/>
              </a:highlight>
              <a:latin typeface="Times New Roman"/>
              <a:ea typeface="Times New Roman"/>
              <a:cs typeface="Times New Roman"/>
              <a:sym typeface="Times New Roman"/>
            </a:endParaRPr>
          </a:p>
          <a:p>
            <a:pPr indent="-311150" lvl="0" marL="457200" rtl="0" algn="l">
              <a:lnSpc>
                <a:spcPct val="130000"/>
              </a:lnSpc>
              <a:spcBef>
                <a:spcPts val="0"/>
              </a:spcBef>
              <a:spcAft>
                <a:spcPts val="0"/>
              </a:spcAft>
              <a:buClr>
                <a:schemeClr val="dk1"/>
              </a:buClr>
              <a:buSzPts val="1300"/>
              <a:buFont typeface="Nunito Sans"/>
              <a:buAutoNum type="arabicPeriod"/>
            </a:pPr>
            <a:r>
              <a:rPr b="1" lang="en" sz="1300">
                <a:solidFill>
                  <a:schemeClr val="dk1"/>
                </a:solidFill>
                <a:highlight>
                  <a:srgbClr val="FFFFFF"/>
                </a:highlight>
                <a:latin typeface="Times New Roman"/>
                <a:ea typeface="Times New Roman"/>
                <a:cs typeface="Times New Roman"/>
                <a:sym typeface="Times New Roman"/>
              </a:rPr>
              <a:t>Understanding</a:t>
            </a:r>
            <a:r>
              <a:rPr lang="en" sz="1300">
                <a:solidFill>
                  <a:schemeClr val="dk1"/>
                </a:solidFill>
                <a:highlight>
                  <a:srgbClr val="FFFFFF"/>
                </a:highlight>
                <a:latin typeface="Times New Roman"/>
                <a:ea typeface="Times New Roman"/>
                <a:cs typeface="Times New Roman"/>
                <a:sym typeface="Times New Roman"/>
              </a:rPr>
              <a:t>: in small groups students will summarise, interpret, discuss and convert the information into their presentation</a:t>
            </a:r>
            <a:endParaRPr sz="1300">
              <a:solidFill>
                <a:schemeClr val="dk1"/>
              </a:solidFill>
              <a:highlight>
                <a:srgbClr val="FFFFFF"/>
              </a:highlight>
              <a:latin typeface="Times New Roman"/>
              <a:ea typeface="Times New Roman"/>
              <a:cs typeface="Times New Roman"/>
              <a:sym typeface="Times New Roman"/>
            </a:endParaRPr>
          </a:p>
          <a:p>
            <a:pPr indent="-311150" lvl="0" marL="457200" rtl="0" algn="l">
              <a:lnSpc>
                <a:spcPct val="130000"/>
              </a:lnSpc>
              <a:spcBef>
                <a:spcPts val="0"/>
              </a:spcBef>
              <a:spcAft>
                <a:spcPts val="0"/>
              </a:spcAft>
              <a:buClr>
                <a:schemeClr val="dk1"/>
              </a:buClr>
              <a:buSzPts val="1300"/>
              <a:buFont typeface="Nunito Sans"/>
              <a:buAutoNum type="arabicPeriod"/>
            </a:pPr>
            <a:r>
              <a:rPr b="1" lang="en" sz="1300">
                <a:solidFill>
                  <a:schemeClr val="dk1"/>
                </a:solidFill>
                <a:highlight>
                  <a:srgbClr val="FFFFFF"/>
                </a:highlight>
                <a:latin typeface="Times New Roman"/>
                <a:ea typeface="Times New Roman"/>
                <a:cs typeface="Times New Roman"/>
                <a:sym typeface="Times New Roman"/>
              </a:rPr>
              <a:t>Remembering</a:t>
            </a:r>
            <a:r>
              <a:rPr lang="en" sz="1300">
                <a:solidFill>
                  <a:schemeClr val="dk1"/>
                </a:solidFill>
                <a:highlight>
                  <a:srgbClr val="FFFFFF"/>
                </a:highlight>
                <a:latin typeface="Times New Roman"/>
                <a:ea typeface="Times New Roman"/>
                <a:cs typeface="Times New Roman"/>
                <a:sym typeface="Times New Roman"/>
              </a:rPr>
              <a:t>: With the large group, the small groups will recite/ state / tell facts and basic concepts related to the song, and identify/ explain what is unique about the song, and why (or why not, criticism is also welcome) it should win the competition.</a:t>
            </a:r>
            <a:endParaRPr sz="1300">
              <a:solidFill>
                <a:schemeClr val="dk1"/>
              </a:solidFill>
              <a:highlight>
                <a:srgbClr val="FFFFFF"/>
              </a:highlight>
              <a:latin typeface="Times New Roman"/>
              <a:ea typeface="Times New Roman"/>
              <a:cs typeface="Times New Roman"/>
              <a:sym typeface="Times New Roman"/>
            </a:endParaRPr>
          </a:p>
          <a:p>
            <a:pPr indent="-311150" lvl="0" marL="482600" rtl="0" algn="l">
              <a:lnSpc>
                <a:spcPct val="130000"/>
              </a:lnSpc>
              <a:spcBef>
                <a:spcPts val="0"/>
              </a:spcBef>
              <a:spcAft>
                <a:spcPts val="0"/>
              </a:spcAft>
              <a:buClr>
                <a:schemeClr val="dk1"/>
              </a:buClr>
              <a:buSzPts val="1300"/>
              <a:buFont typeface="Nunito Sans"/>
              <a:buAutoNum type="arabicPeriod"/>
            </a:pPr>
            <a:r>
              <a:rPr b="1" lang="en" sz="1300">
                <a:solidFill>
                  <a:schemeClr val="dk1"/>
                </a:solidFill>
                <a:highlight>
                  <a:srgbClr val="FFFFFF"/>
                </a:highlight>
                <a:latin typeface="Times New Roman"/>
                <a:ea typeface="Times New Roman"/>
                <a:cs typeface="Times New Roman"/>
                <a:sym typeface="Times New Roman"/>
              </a:rPr>
              <a:t>Analyzing</a:t>
            </a:r>
            <a:r>
              <a:rPr lang="en" sz="1300">
                <a:solidFill>
                  <a:schemeClr val="dk1"/>
                </a:solidFill>
                <a:highlight>
                  <a:srgbClr val="FFFFFF"/>
                </a:highlight>
                <a:latin typeface="Times New Roman"/>
                <a:ea typeface="Times New Roman"/>
                <a:cs typeface="Times New Roman"/>
                <a:sym typeface="Times New Roman"/>
              </a:rPr>
              <a:t>: In small groups the students will gather the information, make connections between ideas, categorize, devise and conclude, how they are going to score and choose their winners.</a:t>
            </a:r>
            <a:endParaRPr sz="1300">
              <a:solidFill>
                <a:schemeClr val="dk1"/>
              </a:solidFill>
              <a:highlight>
                <a:srgbClr val="FFFFFF"/>
              </a:highlight>
              <a:latin typeface="Times New Roman"/>
              <a:ea typeface="Times New Roman"/>
              <a:cs typeface="Times New Roman"/>
              <a:sym typeface="Times New Roman"/>
            </a:endParaRPr>
          </a:p>
          <a:p>
            <a:pPr indent="-311150" lvl="0" marL="482600" rtl="0" algn="l">
              <a:lnSpc>
                <a:spcPct val="130000"/>
              </a:lnSpc>
              <a:spcBef>
                <a:spcPts val="0"/>
              </a:spcBef>
              <a:spcAft>
                <a:spcPts val="0"/>
              </a:spcAft>
              <a:buClr>
                <a:schemeClr val="dk1"/>
              </a:buClr>
              <a:buSzPts val="1300"/>
              <a:buFont typeface="Nunito Sans"/>
              <a:buAutoNum type="arabicPeriod"/>
            </a:pPr>
            <a:r>
              <a:rPr b="1" lang="en" sz="1300">
                <a:solidFill>
                  <a:schemeClr val="dk1"/>
                </a:solidFill>
                <a:highlight>
                  <a:srgbClr val="FFFFFF"/>
                </a:highlight>
                <a:latin typeface="Times New Roman"/>
                <a:ea typeface="Times New Roman"/>
                <a:cs typeface="Times New Roman"/>
                <a:sym typeface="Times New Roman"/>
              </a:rPr>
              <a:t>Evaluating</a:t>
            </a:r>
            <a:r>
              <a:rPr lang="en" sz="1300">
                <a:solidFill>
                  <a:schemeClr val="dk1"/>
                </a:solidFill>
                <a:highlight>
                  <a:srgbClr val="FFFFFF"/>
                </a:highlight>
                <a:latin typeface="Times New Roman"/>
                <a:ea typeface="Times New Roman"/>
                <a:cs typeface="Times New Roman"/>
                <a:sym typeface="Times New Roman"/>
              </a:rPr>
              <a:t>: Back in the big group, the students will judge / appraise by giving a value - a score for each song, and then reframe and justify their decision</a:t>
            </a:r>
            <a:endParaRPr sz="1300">
              <a:solidFill>
                <a:schemeClr val="dk1"/>
              </a:solidFill>
              <a:highlight>
                <a:srgbClr val="FFFFFF"/>
              </a:highlight>
              <a:latin typeface="Times New Roman"/>
              <a:ea typeface="Times New Roman"/>
              <a:cs typeface="Times New Roman"/>
              <a:sym typeface="Times New Roman"/>
            </a:endParaRPr>
          </a:p>
          <a:p>
            <a:pPr indent="-311150" lvl="0" marL="482600" rtl="0" algn="l">
              <a:lnSpc>
                <a:spcPct val="130000"/>
              </a:lnSpc>
              <a:spcBef>
                <a:spcPts val="0"/>
              </a:spcBef>
              <a:spcAft>
                <a:spcPts val="0"/>
              </a:spcAft>
              <a:buClr>
                <a:schemeClr val="dk1"/>
              </a:buClr>
              <a:buSzPts val="1300"/>
              <a:buFont typeface="Nunito Sans"/>
              <a:buAutoNum type="arabicPeriod"/>
            </a:pPr>
            <a:r>
              <a:rPr b="1" lang="en" sz="1300">
                <a:solidFill>
                  <a:schemeClr val="dk1"/>
                </a:solidFill>
                <a:highlight>
                  <a:srgbClr val="FFFFFF"/>
                </a:highlight>
                <a:latin typeface="Times New Roman"/>
                <a:ea typeface="Times New Roman"/>
                <a:cs typeface="Times New Roman"/>
                <a:sym typeface="Times New Roman"/>
              </a:rPr>
              <a:t>Creating</a:t>
            </a:r>
            <a:r>
              <a:rPr lang="en" sz="1300">
                <a:solidFill>
                  <a:schemeClr val="dk1"/>
                </a:solidFill>
                <a:highlight>
                  <a:srgbClr val="FFFFFF"/>
                </a:highlight>
                <a:latin typeface="Times New Roman"/>
                <a:ea typeface="Times New Roman"/>
                <a:cs typeface="Times New Roman"/>
                <a:sym typeface="Times New Roman"/>
              </a:rPr>
              <a:t>: Through the role playing as Judges, </a:t>
            </a:r>
            <a:r>
              <a:rPr lang="en" sz="1300">
                <a:solidFill>
                  <a:schemeClr val="dk1"/>
                </a:solidFill>
                <a:highlight>
                  <a:srgbClr val="FFFFFF"/>
                </a:highlight>
                <a:latin typeface="Times New Roman"/>
                <a:ea typeface="Times New Roman"/>
                <a:cs typeface="Times New Roman"/>
                <a:sym typeface="Times New Roman"/>
              </a:rPr>
              <a:t>reimagining</a:t>
            </a:r>
            <a:r>
              <a:rPr lang="en" sz="1300">
                <a:solidFill>
                  <a:schemeClr val="dk1"/>
                </a:solidFill>
                <a:highlight>
                  <a:srgbClr val="FFFFFF"/>
                </a:highlight>
                <a:latin typeface="Times New Roman"/>
                <a:ea typeface="Times New Roman"/>
                <a:cs typeface="Times New Roman"/>
                <a:sym typeface="Times New Roman"/>
              </a:rPr>
              <a:t> the experience, the class will formulate a new winner. </a:t>
            </a:r>
            <a:endParaRPr sz="1300">
              <a:solidFill>
                <a:schemeClr val="dk1"/>
              </a:solidFill>
              <a:highlight>
                <a:srgbClr val="FFFFFF"/>
              </a:highlight>
              <a:latin typeface="Times New Roman"/>
              <a:ea typeface="Times New Roman"/>
              <a:cs typeface="Times New Roman"/>
              <a:sym typeface="Times New Roman"/>
            </a:endParaRPr>
          </a:p>
          <a:p>
            <a:pPr indent="0" lvl="0" marL="457200" rtl="0" algn="l">
              <a:lnSpc>
                <a:spcPct val="130000"/>
              </a:lnSpc>
              <a:spcBef>
                <a:spcPts val="1700"/>
              </a:spcBef>
              <a:spcAft>
                <a:spcPts val="0"/>
              </a:spcAft>
              <a:buNone/>
            </a:pPr>
            <a:r>
              <a:rPr lang="en" sz="1300">
                <a:solidFill>
                  <a:schemeClr val="dk1"/>
                </a:solidFill>
                <a:highlight>
                  <a:srgbClr val="FFFFFF"/>
                </a:highlight>
                <a:latin typeface="Times New Roman"/>
                <a:ea typeface="Times New Roman"/>
                <a:cs typeface="Times New Roman"/>
                <a:sym typeface="Times New Roman"/>
              </a:rPr>
              <a:t>Hopefully, this process will spark further interest to follow the Eurovision in the future and advocate for Israel.</a:t>
            </a:r>
            <a:endParaRPr sz="1300">
              <a:solidFill>
                <a:schemeClr val="dk1"/>
              </a:solidFill>
              <a:highlight>
                <a:srgbClr val="FFFFFF"/>
              </a:highlight>
              <a:latin typeface="Times New Roman"/>
              <a:ea typeface="Times New Roman"/>
              <a:cs typeface="Times New Roman"/>
              <a:sym typeface="Times New Roman"/>
            </a:endParaRPr>
          </a:p>
          <a:p>
            <a:pPr indent="0" lvl="0" marL="0" rtl="0" algn="l">
              <a:lnSpc>
                <a:spcPct val="95000"/>
              </a:lnSpc>
              <a:spcBef>
                <a:spcPts val="1700"/>
              </a:spcBef>
              <a:spcAft>
                <a:spcPts val="1200"/>
              </a:spcAft>
              <a:buNone/>
            </a:pPr>
            <a:r>
              <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6"/>
          <p:cNvSpPr txBox="1"/>
          <p:nvPr>
            <p:ph type="title"/>
          </p:nvPr>
        </p:nvSpPr>
        <p:spPr>
          <a:xfrm>
            <a:off x="3020375" y="445025"/>
            <a:ext cx="581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Times New Roman"/>
                <a:ea typeface="Times New Roman"/>
                <a:cs typeface="Times New Roman"/>
                <a:sym typeface="Times New Roman"/>
              </a:rPr>
              <a:t>Effective Domain</a:t>
            </a:r>
            <a:endParaRPr b="1" sz="3020">
              <a:latin typeface="Times New Roman"/>
              <a:ea typeface="Times New Roman"/>
              <a:cs typeface="Times New Roman"/>
              <a:sym typeface="Times New Roman"/>
            </a:endParaRPr>
          </a:p>
        </p:txBody>
      </p:sp>
      <p:sp>
        <p:nvSpPr>
          <p:cNvPr id="134" name="Google Shape;134;p26"/>
          <p:cNvSpPr txBox="1"/>
          <p:nvPr>
            <p:ph idx="1" type="body"/>
          </p:nvPr>
        </p:nvSpPr>
        <p:spPr>
          <a:xfrm>
            <a:off x="240125" y="1152475"/>
            <a:ext cx="8592300" cy="3416400"/>
          </a:xfrm>
          <a:prstGeom prst="rect">
            <a:avLst/>
          </a:prstGeom>
        </p:spPr>
        <p:txBody>
          <a:bodyPr anchorCtr="0" anchor="t" bIns="91425" lIns="91425" spcFirstLastPara="1" rIns="91425" wrap="square" tIns="91425">
            <a:noAutofit/>
          </a:bodyPr>
          <a:lstStyle/>
          <a:p>
            <a:pPr indent="-314325" lvl="0" marL="482600" rtl="0" algn="l">
              <a:lnSpc>
                <a:spcPct val="150000"/>
              </a:lnSpc>
              <a:spcBef>
                <a:spcPts val="1500"/>
              </a:spcBef>
              <a:spcAft>
                <a:spcPts val="0"/>
              </a:spcAft>
              <a:buClr>
                <a:schemeClr val="dk1"/>
              </a:buClr>
              <a:buSzPts val="1350"/>
              <a:buFont typeface="Nunito Sans"/>
              <a:buAutoNum type="arabicPeriod"/>
            </a:pPr>
            <a:r>
              <a:rPr b="1" lang="en" sz="1350">
                <a:solidFill>
                  <a:schemeClr val="dk1"/>
                </a:solidFill>
                <a:highlight>
                  <a:srgbClr val="FFFFFF"/>
                </a:highlight>
                <a:latin typeface="Times New Roman"/>
                <a:ea typeface="Times New Roman"/>
                <a:cs typeface="Times New Roman"/>
                <a:sym typeface="Times New Roman"/>
              </a:rPr>
              <a:t>Receiving</a:t>
            </a:r>
            <a:r>
              <a:rPr lang="en" sz="1350">
                <a:solidFill>
                  <a:schemeClr val="dk1"/>
                </a:solidFill>
                <a:highlight>
                  <a:srgbClr val="FFFFFF"/>
                </a:highlight>
                <a:latin typeface="Times New Roman"/>
                <a:ea typeface="Times New Roman"/>
                <a:cs typeface="Times New Roman"/>
                <a:sym typeface="Times New Roman"/>
              </a:rPr>
              <a:t>: Learning what the Eurovision experience is and identifying how it is relevant to us. The class will be divided into groups. The group will watch the performance.</a:t>
            </a:r>
            <a:endParaRPr sz="1350">
              <a:solidFill>
                <a:schemeClr val="dk1"/>
              </a:solidFill>
              <a:highlight>
                <a:srgbClr val="FFFFFF"/>
              </a:highlight>
              <a:latin typeface="Times New Roman"/>
              <a:ea typeface="Times New Roman"/>
              <a:cs typeface="Times New Roman"/>
              <a:sym typeface="Times New Roman"/>
            </a:endParaRPr>
          </a:p>
          <a:p>
            <a:pPr indent="-314325" lvl="0" marL="482600" rtl="0" algn="l">
              <a:lnSpc>
                <a:spcPct val="150000"/>
              </a:lnSpc>
              <a:spcBef>
                <a:spcPts val="0"/>
              </a:spcBef>
              <a:spcAft>
                <a:spcPts val="0"/>
              </a:spcAft>
              <a:buClr>
                <a:schemeClr val="dk1"/>
              </a:buClr>
              <a:buSzPts val="1350"/>
              <a:buFont typeface="Nunito Sans"/>
              <a:buAutoNum type="arabicPeriod"/>
            </a:pPr>
            <a:r>
              <a:rPr b="1" lang="en" sz="1350">
                <a:solidFill>
                  <a:schemeClr val="dk1"/>
                </a:solidFill>
                <a:highlight>
                  <a:srgbClr val="FFFFFF"/>
                </a:highlight>
                <a:latin typeface="Times New Roman"/>
                <a:ea typeface="Times New Roman"/>
                <a:cs typeface="Times New Roman"/>
                <a:sym typeface="Times New Roman"/>
              </a:rPr>
              <a:t>Responding</a:t>
            </a:r>
            <a:r>
              <a:rPr lang="en" sz="1350">
                <a:solidFill>
                  <a:schemeClr val="dk1"/>
                </a:solidFill>
                <a:highlight>
                  <a:srgbClr val="FFFFFF"/>
                </a:highlight>
                <a:latin typeface="Times New Roman"/>
                <a:ea typeface="Times New Roman"/>
                <a:cs typeface="Times New Roman"/>
                <a:sym typeface="Times New Roman"/>
              </a:rPr>
              <a:t>: Lctive participation - labeling elements of the performance, getting ready to present and report the selected piece.</a:t>
            </a:r>
            <a:endParaRPr sz="1350">
              <a:solidFill>
                <a:schemeClr val="dk1"/>
              </a:solidFill>
              <a:highlight>
                <a:srgbClr val="FFFFFF"/>
              </a:highlight>
              <a:latin typeface="Times New Roman"/>
              <a:ea typeface="Times New Roman"/>
              <a:cs typeface="Times New Roman"/>
              <a:sym typeface="Times New Roman"/>
            </a:endParaRPr>
          </a:p>
          <a:p>
            <a:pPr indent="-314325" lvl="0" marL="482600" rtl="0" algn="l">
              <a:lnSpc>
                <a:spcPct val="150000"/>
              </a:lnSpc>
              <a:spcBef>
                <a:spcPts val="0"/>
              </a:spcBef>
              <a:spcAft>
                <a:spcPts val="0"/>
              </a:spcAft>
              <a:buClr>
                <a:schemeClr val="dk1"/>
              </a:buClr>
              <a:buSzPts val="1350"/>
              <a:buFont typeface="Nunito Sans"/>
              <a:buAutoNum type="arabicPeriod"/>
            </a:pPr>
            <a:r>
              <a:rPr b="1" lang="en" sz="1350">
                <a:solidFill>
                  <a:schemeClr val="dk1"/>
                </a:solidFill>
                <a:highlight>
                  <a:srgbClr val="FFFFFF"/>
                </a:highlight>
                <a:latin typeface="Times New Roman"/>
                <a:ea typeface="Times New Roman"/>
                <a:cs typeface="Times New Roman"/>
                <a:sym typeface="Times New Roman"/>
              </a:rPr>
              <a:t>Valuing</a:t>
            </a:r>
            <a:r>
              <a:rPr lang="en" sz="1350">
                <a:solidFill>
                  <a:schemeClr val="dk1"/>
                </a:solidFill>
                <a:highlight>
                  <a:srgbClr val="FFFFFF"/>
                </a:highlight>
                <a:latin typeface="Times New Roman"/>
                <a:ea typeface="Times New Roman"/>
                <a:cs typeface="Times New Roman"/>
                <a:sym typeface="Times New Roman"/>
              </a:rPr>
              <a:t>: attaching value to what we see/hear/feel in the clip, the song’s content and context.</a:t>
            </a:r>
            <a:br>
              <a:rPr lang="en" sz="1350">
                <a:solidFill>
                  <a:schemeClr val="dk1"/>
                </a:solidFill>
                <a:highlight>
                  <a:srgbClr val="FFFFFF"/>
                </a:highlight>
                <a:latin typeface="Times New Roman"/>
                <a:ea typeface="Times New Roman"/>
                <a:cs typeface="Times New Roman"/>
                <a:sym typeface="Times New Roman"/>
              </a:rPr>
            </a:br>
            <a:r>
              <a:rPr lang="en" sz="1350">
                <a:solidFill>
                  <a:schemeClr val="dk1"/>
                </a:solidFill>
                <a:highlight>
                  <a:srgbClr val="FFFFFF"/>
                </a:highlight>
                <a:latin typeface="Times New Roman"/>
                <a:ea typeface="Times New Roman"/>
                <a:cs typeface="Times New Roman"/>
                <a:sym typeface="Times New Roman"/>
              </a:rPr>
              <a:t>S</a:t>
            </a:r>
            <a:r>
              <a:rPr lang="en" sz="1350">
                <a:solidFill>
                  <a:schemeClr val="dk1"/>
                </a:solidFill>
                <a:highlight>
                  <a:srgbClr val="FFFFFF"/>
                </a:highlight>
                <a:latin typeface="Times New Roman"/>
                <a:ea typeface="Times New Roman"/>
                <a:cs typeface="Times New Roman"/>
                <a:sym typeface="Times New Roman"/>
              </a:rPr>
              <a:t>tudying together, e</a:t>
            </a:r>
            <a:r>
              <a:rPr lang="en" sz="1350">
                <a:solidFill>
                  <a:schemeClr val="dk1"/>
                </a:solidFill>
                <a:highlight>
                  <a:srgbClr val="FFFFFF"/>
                </a:highlight>
                <a:latin typeface="Times New Roman"/>
                <a:ea typeface="Times New Roman"/>
                <a:cs typeface="Times New Roman"/>
                <a:sym typeface="Times New Roman"/>
              </a:rPr>
              <a:t>xplaining, justifying, sharing.</a:t>
            </a:r>
            <a:endParaRPr sz="1350">
              <a:solidFill>
                <a:schemeClr val="dk1"/>
              </a:solidFill>
              <a:highlight>
                <a:srgbClr val="FFFFFF"/>
              </a:highlight>
              <a:latin typeface="Times New Roman"/>
              <a:ea typeface="Times New Roman"/>
              <a:cs typeface="Times New Roman"/>
              <a:sym typeface="Times New Roman"/>
            </a:endParaRPr>
          </a:p>
          <a:p>
            <a:pPr indent="-314325" lvl="0" marL="482600" rtl="0" algn="l">
              <a:lnSpc>
                <a:spcPct val="150000"/>
              </a:lnSpc>
              <a:spcBef>
                <a:spcPts val="0"/>
              </a:spcBef>
              <a:spcAft>
                <a:spcPts val="0"/>
              </a:spcAft>
              <a:buClr>
                <a:schemeClr val="dk1"/>
              </a:buClr>
              <a:buSzPts val="1350"/>
              <a:buFont typeface="Nunito Sans"/>
              <a:buAutoNum type="arabicPeriod"/>
            </a:pPr>
            <a:r>
              <a:rPr b="1" lang="en" sz="1350">
                <a:solidFill>
                  <a:schemeClr val="dk1"/>
                </a:solidFill>
                <a:highlight>
                  <a:srgbClr val="FFFFFF"/>
                </a:highlight>
                <a:latin typeface="Times New Roman"/>
                <a:ea typeface="Times New Roman"/>
                <a:cs typeface="Times New Roman"/>
                <a:sym typeface="Times New Roman"/>
              </a:rPr>
              <a:t>Organization</a:t>
            </a:r>
            <a:r>
              <a:rPr lang="en" sz="1350">
                <a:solidFill>
                  <a:schemeClr val="dk1"/>
                </a:solidFill>
                <a:highlight>
                  <a:srgbClr val="FFFFFF"/>
                </a:highlight>
                <a:latin typeface="Times New Roman"/>
                <a:ea typeface="Times New Roman"/>
                <a:cs typeface="Times New Roman"/>
                <a:sym typeface="Times New Roman"/>
              </a:rPr>
              <a:t>: In reaction to the different </a:t>
            </a:r>
            <a:r>
              <a:rPr lang="en" sz="1350">
                <a:solidFill>
                  <a:schemeClr val="dk1"/>
                </a:solidFill>
                <a:highlight>
                  <a:srgbClr val="FFFFFF"/>
                </a:highlight>
                <a:latin typeface="Times New Roman"/>
                <a:ea typeface="Times New Roman"/>
                <a:cs typeface="Times New Roman"/>
                <a:sym typeface="Times New Roman"/>
              </a:rPr>
              <a:t>presentations</a:t>
            </a:r>
            <a:r>
              <a:rPr lang="en" sz="1350">
                <a:solidFill>
                  <a:schemeClr val="dk1"/>
                </a:solidFill>
                <a:highlight>
                  <a:srgbClr val="FFFFFF"/>
                </a:highlight>
                <a:latin typeface="Times New Roman"/>
                <a:ea typeface="Times New Roman"/>
                <a:cs typeface="Times New Roman"/>
                <a:sym typeface="Times New Roman"/>
              </a:rPr>
              <a:t>, individuals and small groups </a:t>
            </a:r>
            <a:r>
              <a:rPr lang="en" sz="1350">
                <a:solidFill>
                  <a:schemeClr val="dk1"/>
                </a:solidFill>
                <a:highlight>
                  <a:srgbClr val="FFFFFF"/>
                </a:highlight>
                <a:latin typeface="Times New Roman"/>
                <a:ea typeface="Times New Roman"/>
                <a:cs typeface="Times New Roman"/>
                <a:sym typeface="Times New Roman"/>
              </a:rPr>
              <a:t>will</a:t>
            </a:r>
            <a:r>
              <a:rPr lang="en" sz="1350">
                <a:solidFill>
                  <a:schemeClr val="dk1"/>
                </a:solidFill>
                <a:highlight>
                  <a:srgbClr val="FFFFFF"/>
                </a:highlight>
                <a:latin typeface="Times New Roman"/>
                <a:ea typeface="Times New Roman"/>
                <a:cs typeface="Times New Roman"/>
                <a:sym typeface="Times New Roman"/>
              </a:rPr>
              <a:t> compare the elements of the different songs, and how they feel about them, relate to their content and context. Students might defend / explain / generalize and synthesize the songs.</a:t>
            </a:r>
            <a:endParaRPr sz="1350">
              <a:solidFill>
                <a:schemeClr val="dk1"/>
              </a:solidFill>
              <a:highlight>
                <a:srgbClr val="FFFFFF"/>
              </a:highlight>
              <a:latin typeface="Times New Roman"/>
              <a:ea typeface="Times New Roman"/>
              <a:cs typeface="Times New Roman"/>
              <a:sym typeface="Times New Roman"/>
            </a:endParaRPr>
          </a:p>
          <a:p>
            <a:pPr indent="-314325" lvl="0" marL="482600" rtl="0" algn="l">
              <a:lnSpc>
                <a:spcPct val="150000"/>
              </a:lnSpc>
              <a:spcBef>
                <a:spcPts val="0"/>
              </a:spcBef>
              <a:spcAft>
                <a:spcPts val="0"/>
              </a:spcAft>
              <a:buClr>
                <a:schemeClr val="dk1"/>
              </a:buClr>
              <a:buSzPts val="1350"/>
              <a:buFont typeface="Nunito Sans"/>
              <a:buAutoNum type="arabicPeriod"/>
            </a:pPr>
            <a:r>
              <a:rPr b="1" lang="en" sz="1350">
                <a:solidFill>
                  <a:schemeClr val="dk1"/>
                </a:solidFill>
                <a:highlight>
                  <a:srgbClr val="FFFFFF"/>
                </a:highlight>
                <a:latin typeface="Times New Roman"/>
                <a:ea typeface="Times New Roman"/>
                <a:cs typeface="Times New Roman"/>
                <a:sym typeface="Times New Roman"/>
              </a:rPr>
              <a:t>Characterization</a:t>
            </a:r>
            <a:r>
              <a:rPr lang="en" sz="1350">
                <a:solidFill>
                  <a:schemeClr val="dk1"/>
                </a:solidFill>
                <a:highlight>
                  <a:srgbClr val="FFFFFF"/>
                </a:highlight>
                <a:latin typeface="Times New Roman"/>
                <a:ea typeface="Times New Roman"/>
                <a:cs typeface="Times New Roman"/>
                <a:sym typeface="Times New Roman"/>
              </a:rPr>
              <a:t>: Listening, </a:t>
            </a:r>
            <a:r>
              <a:rPr lang="en" sz="1350">
                <a:solidFill>
                  <a:schemeClr val="dk1"/>
                </a:solidFill>
                <a:highlight>
                  <a:srgbClr val="FFFFFF"/>
                </a:highlight>
                <a:latin typeface="Times New Roman"/>
                <a:ea typeface="Times New Roman"/>
                <a:cs typeface="Times New Roman"/>
                <a:sym typeface="Times New Roman"/>
              </a:rPr>
              <a:t>qualifying and questioning the content / context, revising and then by judging - </a:t>
            </a:r>
            <a:r>
              <a:rPr lang="en" sz="1350">
                <a:solidFill>
                  <a:schemeClr val="dk1"/>
                </a:solidFill>
                <a:highlight>
                  <a:srgbClr val="FFFFFF"/>
                </a:highlight>
                <a:latin typeface="Times New Roman"/>
                <a:ea typeface="Times New Roman"/>
                <a:cs typeface="Times New Roman"/>
                <a:sym typeface="Times New Roman"/>
              </a:rPr>
              <a:t> influencing the outcome of our demonstrated contest.</a:t>
            </a:r>
            <a:endParaRPr sz="1350">
              <a:solidFill>
                <a:schemeClr val="dk1"/>
              </a:solidFill>
              <a:highlight>
                <a:srgbClr val="FFFFFF"/>
              </a:highlight>
              <a:latin typeface="Times New Roman"/>
              <a:ea typeface="Times New Roman"/>
              <a:cs typeface="Times New Roman"/>
              <a:sym typeface="Times New Roman"/>
            </a:endParaRPr>
          </a:p>
          <a:p>
            <a:pPr indent="0" lvl="0" marL="0" rtl="0" algn="l">
              <a:spcBef>
                <a:spcPts val="17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7"/>
          <p:cNvSpPr txBox="1"/>
          <p:nvPr>
            <p:ph type="title"/>
          </p:nvPr>
        </p:nvSpPr>
        <p:spPr>
          <a:xfrm>
            <a:off x="2767625" y="445025"/>
            <a:ext cx="6064500" cy="572700"/>
          </a:xfrm>
          <a:prstGeom prst="rect">
            <a:avLst/>
          </a:prstGeom>
        </p:spPr>
        <p:txBody>
          <a:bodyPr anchorCtr="0" anchor="t" bIns="91425" lIns="91425" spcFirstLastPara="1" rIns="91425" wrap="square" tIns="91425">
            <a:noAutofit/>
          </a:bodyPr>
          <a:lstStyle/>
          <a:p>
            <a:pPr indent="0" lvl="0" marL="0" rtl="0" algn="l">
              <a:lnSpc>
                <a:spcPct val="136364"/>
              </a:lnSpc>
              <a:spcBef>
                <a:spcPts val="0"/>
              </a:spcBef>
              <a:spcAft>
                <a:spcPts val="0"/>
              </a:spcAft>
              <a:buClr>
                <a:schemeClr val="dk1"/>
              </a:buClr>
              <a:buSzPts val="990"/>
              <a:buFont typeface="Arial"/>
              <a:buNone/>
            </a:pPr>
            <a:r>
              <a:rPr b="1" lang="en" sz="2820">
                <a:latin typeface="Times New Roman"/>
                <a:ea typeface="Times New Roman"/>
                <a:cs typeface="Times New Roman"/>
                <a:sym typeface="Times New Roman"/>
              </a:rPr>
              <a:t>P</a:t>
            </a:r>
            <a:r>
              <a:rPr b="1" lang="en" sz="2820">
                <a:latin typeface="Times New Roman"/>
                <a:ea typeface="Times New Roman"/>
                <a:cs typeface="Times New Roman"/>
                <a:sym typeface="Times New Roman"/>
              </a:rPr>
              <a:t>sychomotor Domain</a:t>
            </a:r>
            <a:endParaRPr b="1" sz="2820">
              <a:latin typeface="Times New Roman"/>
              <a:ea typeface="Times New Roman"/>
              <a:cs typeface="Times New Roman"/>
              <a:sym typeface="Times New Roman"/>
            </a:endParaRPr>
          </a:p>
          <a:p>
            <a:pPr indent="0" lvl="0" marL="0" rtl="0" algn="l">
              <a:spcBef>
                <a:spcPts val="1500"/>
              </a:spcBef>
              <a:spcAft>
                <a:spcPts val="0"/>
              </a:spcAft>
              <a:buSzPts val="990"/>
              <a:buNone/>
            </a:pPr>
            <a:r>
              <a:t/>
            </a:r>
            <a:endParaRPr sz="2520"/>
          </a:p>
        </p:txBody>
      </p:sp>
      <p:sp>
        <p:nvSpPr>
          <p:cNvPr id="140" name="Google Shape;140;p27"/>
          <p:cNvSpPr txBox="1"/>
          <p:nvPr>
            <p:ph idx="1" type="body"/>
          </p:nvPr>
        </p:nvSpPr>
        <p:spPr>
          <a:xfrm>
            <a:off x="311700" y="1152475"/>
            <a:ext cx="8520600" cy="3914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935"/>
              <a:buFont typeface="Arial"/>
              <a:buNone/>
            </a:pPr>
            <a:r>
              <a:t/>
            </a:r>
            <a:endParaRPr b="1" sz="1760">
              <a:solidFill>
                <a:srgbClr val="303030"/>
              </a:solidFill>
              <a:highlight>
                <a:schemeClr val="lt1"/>
              </a:highlight>
              <a:latin typeface="Times New Roman"/>
              <a:ea typeface="Times New Roman"/>
              <a:cs typeface="Times New Roman"/>
              <a:sym typeface="Times New Roman"/>
            </a:endParaRPr>
          </a:p>
          <a:p>
            <a:pPr indent="-340360" lvl="0" marL="457200" rtl="0" algn="l">
              <a:lnSpc>
                <a:spcPct val="95000"/>
              </a:lnSpc>
              <a:spcBef>
                <a:spcPts val="1200"/>
              </a:spcBef>
              <a:spcAft>
                <a:spcPts val="0"/>
              </a:spcAft>
              <a:buClr>
                <a:schemeClr val="dk1"/>
              </a:buClr>
              <a:buSzPts val="1760"/>
              <a:buFont typeface="Times New Roman"/>
              <a:buChar char="●"/>
            </a:pPr>
            <a:r>
              <a:rPr lang="en" sz="1760">
                <a:solidFill>
                  <a:schemeClr val="dk1"/>
                </a:solidFill>
                <a:highlight>
                  <a:schemeClr val="lt1"/>
                </a:highlight>
                <a:latin typeface="Times New Roman"/>
                <a:ea typeface="Times New Roman"/>
                <a:cs typeface="Times New Roman"/>
                <a:sym typeface="Times New Roman"/>
              </a:rPr>
              <a:t>Fundamental movements - Transitioning physically between locations from one group to the other.</a:t>
            </a:r>
            <a:endParaRPr sz="1760">
              <a:solidFill>
                <a:schemeClr val="dk1"/>
              </a:solidFill>
              <a:highlight>
                <a:schemeClr val="lt1"/>
              </a:highlight>
              <a:latin typeface="Times New Roman"/>
              <a:ea typeface="Times New Roman"/>
              <a:cs typeface="Times New Roman"/>
              <a:sym typeface="Times New Roman"/>
            </a:endParaRPr>
          </a:p>
          <a:p>
            <a:pPr indent="0" lvl="0" marL="457200" rtl="0" algn="l">
              <a:lnSpc>
                <a:spcPct val="95000"/>
              </a:lnSpc>
              <a:spcBef>
                <a:spcPts val="1200"/>
              </a:spcBef>
              <a:spcAft>
                <a:spcPts val="0"/>
              </a:spcAft>
              <a:buNone/>
            </a:pPr>
            <a:r>
              <a:t/>
            </a:r>
            <a:endParaRPr sz="100">
              <a:solidFill>
                <a:schemeClr val="dk1"/>
              </a:solidFill>
              <a:highlight>
                <a:schemeClr val="lt1"/>
              </a:highlight>
              <a:latin typeface="Times New Roman"/>
              <a:ea typeface="Times New Roman"/>
              <a:cs typeface="Times New Roman"/>
              <a:sym typeface="Times New Roman"/>
            </a:endParaRPr>
          </a:p>
          <a:p>
            <a:pPr indent="-340360" lvl="0" marL="457200" marR="0" rtl="0" algn="l">
              <a:lnSpc>
                <a:spcPct val="95000"/>
              </a:lnSpc>
              <a:spcBef>
                <a:spcPts val="1200"/>
              </a:spcBef>
              <a:spcAft>
                <a:spcPts val="0"/>
              </a:spcAft>
              <a:buClr>
                <a:schemeClr val="dk1"/>
              </a:buClr>
              <a:buSzPts val="1760"/>
              <a:buFont typeface="Times New Roman"/>
              <a:buChar char="●"/>
            </a:pPr>
            <a:r>
              <a:rPr lang="en" sz="1760">
                <a:solidFill>
                  <a:schemeClr val="dk1"/>
                </a:solidFill>
                <a:highlight>
                  <a:schemeClr val="lt1"/>
                </a:highlight>
                <a:latin typeface="Times New Roman"/>
                <a:ea typeface="Times New Roman"/>
                <a:cs typeface="Times New Roman"/>
                <a:sym typeface="Times New Roman"/>
              </a:rPr>
              <a:t>Non-discursive communication - group presentation - express, and interpret.</a:t>
            </a:r>
            <a:endParaRPr sz="1760">
              <a:solidFill>
                <a:schemeClr val="dk1"/>
              </a:solidFill>
              <a:highlight>
                <a:schemeClr val="lt1"/>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t/>
            </a:r>
            <a:endParaRPr sz="1760">
              <a:solidFill>
                <a:schemeClr val="dk1"/>
              </a:solidFill>
              <a:highlight>
                <a:schemeClr val="lt1"/>
              </a:highlight>
              <a:latin typeface="Times New Roman"/>
              <a:ea typeface="Times New Roman"/>
              <a:cs typeface="Times New Roman"/>
              <a:sym typeface="Times New Roman"/>
            </a:endParaRPr>
          </a:p>
          <a:p>
            <a:pPr indent="-340360" lvl="0" marL="457200" marR="0" rtl="0" algn="l">
              <a:lnSpc>
                <a:spcPct val="95000"/>
              </a:lnSpc>
              <a:spcBef>
                <a:spcPts val="0"/>
              </a:spcBef>
              <a:spcAft>
                <a:spcPts val="0"/>
              </a:spcAft>
              <a:buClr>
                <a:schemeClr val="dk1"/>
              </a:buClr>
              <a:buSzPts val="1760"/>
              <a:buFont typeface="Times New Roman"/>
              <a:buChar char="●"/>
            </a:pPr>
            <a:r>
              <a:rPr lang="en" sz="1760">
                <a:solidFill>
                  <a:schemeClr val="dk1"/>
                </a:solidFill>
                <a:highlight>
                  <a:schemeClr val="lt1"/>
                </a:highlight>
                <a:latin typeface="Times New Roman"/>
                <a:ea typeface="Times New Roman"/>
                <a:cs typeface="Times New Roman"/>
                <a:sym typeface="Times New Roman"/>
              </a:rPr>
              <a:t>Total Physical </a:t>
            </a:r>
            <a:r>
              <a:rPr lang="en" sz="1760">
                <a:solidFill>
                  <a:schemeClr val="dk1"/>
                </a:solidFill>
                <a:highlight>
                  <a:schemeClr val="lt1"/>
                </a:highlight>
                <a:latin typeface="Times New Roman"/>
                <a:ea typeface="Times New Roman"/>
                <a:cs typeface="Times New Roman"/>
                <a:sym typeface="Times New Roman"/>
              </a:rPr>
              <a:t>Response*</a:t>
            </a:r>
            <a:r>
              <a:rPr lang="en" sz="1760">
                <a:solidFill>
                  <a:schemeClr val="dk1"/>
                </a:solidFill>
                <a:highlight>
                  <a:schemeClr val="lt1"/>
                </a:highlight>
                <a:latin typeface="Times New Roman"/>
                <a:ea typeface="Times New Roman"/>
                <a:cs typeface="Times New Roman"/>
                <a:sym typeface="Times New Roman"/>
              </a:rPr>
              <a:t> - Raising the scoring signs. </a:t>
            </a:r>
            <a:endParaRPr sz="1760">
              <a:solidFill>
                <a:schemeClr val="dk1"/>
              </a:solidFill>
              <a:highlight>
                <a:schemeClr val="lt1"/>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t/>
            </a:r>
            <a:endParaRPr sz="1760">
              <a:solidFill>
                <a:schemeClr val="dk1"/>
              </a:solidFill>
              <a:highlight>
                <a:schemeClr val="lt1"/>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t/>
            </a:r>
            <a:endParaRPr sz="1760">
              <a:solidFill>
                <a:schemeClr val="dk1"/>
              </a:solidFill>
              <a:highlight>
                <a:schemeClr val="lt1"/>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rPr lang="en" sz="1420">
                <a:solidFill>
                  <a:srgbClr val="222222"/>
                </a:solidFill>
                <a:highlight>
                  <a:srgbClr val="FFFFFF"/>
                </a:highlight>
                <a:latin typeface="Times New Roman"/>
                <a:ea typeface="Times New Roman"/>
                <a:cs typeface="Times New Roman"/>
                <a:sym typeface="Times New Roman"/>
              </a:rPr>
              <a:t>* </a:t>
            </a:r>
            <a:r>
              <a:rPr lang="en" sz="1420">
                <a:solidFill>
                  <a:srgbClr val="222222"/>
                </a:solidFill>
                <a:highlight>
                  <a:srgbClr val="FFFFFF"/>
                </a:highlight>
                <a:latin typeface="Times New Roman"/>
                <a:ea typeface="Times New Roman"/>
                <a:cs typeface="Times New Roman"/>
                <a:sym typeface="Times New Roman"/>
              </a:rPr>
              <a:t>An educational system based on the Total Physical Response (TPR) by Dr. James Asher, is focused on always </a:t>
            </a:r>
            <a:endParaRPr sz="1420">
              <a:solidFill>
                <a:srgbClr val="222222"/>
              </a:solidFill>
              <a:highlight>
                <a:srgbClr val="FFFFFF"/>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rPr lang="en" sz="1420">
                <a:solidFill>
                  <a:srgbClr val="222222"/>
                </a:solidFill>
                <a:highlight>
                  <a:srgbClr val="FFFFFF"/>
                </a:highlight>
                <a:latin typeface="Times New Roman"/>
                <a:ea typeface="Times New Roman"/>
                <a:cs typeface="Times New Roman"/>
                <a:sym typeface="Times New Roman"/>
              </a:rPr>
              <a:t>keeping attention on the learners, adapting to each student, and thus expressiveness is promoted. One of the </a:t>
            </a:r>
            <a:endParaRPr sz="1420">
              <a:solidFill>
                <a:srgbClr val="222222"/>
              </a:solidFill>
              <a:highlight>
                <a:srgbClr val="FFFFFF"/>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rPr lang="en" sz="1420">
                <a:solidFill>
                  <a:srgbClr val="222222"/>
                </a:solidFill>
                <a:highlight>
                  <a:srgbClr val="FFFFFF"/>
                </a:highlight>
                <a:latin typeface="Times New Roman"/>
                <a:ea typeface="Times New Roman"/>
                <a:cs typeface="Times New Roman"/>
                <a:sym typeface="Times New Roman"/>
              </a:rPr>
              <a:t>principal techniques of TPR is the communicative focus, which consists of communicating with lots of gestures, </a:t>
            </a:r>
            <a:endParaRPr sz="1420">
              <a:solidFill>
                <a:srgbClr val="222222"/>
              </a:solidFill>
              <a:highlight>
                <a:srgbClr val="FFFFFF"/>
              </a:highlight>
              <a:latin typeface="Times New Roman"/>
              <a:ea typeface="Times New Roman"/>
              <a:cs typeface="Times New Roman"/>
              <a:sym typeface="Times New Roman"/>
            </a:endParaRPr>
          </a:p>
          <a:p>
            <a:pPr indent="0" lvl="0" marL="0" marR="0" rtl="0" algn="l">
              <a:lnSpc>
                <a:spcPct val="95000"/>
              </a:lnSpc>
              <a:spcBef>
                <a:spcPts val="0"/>
              </a:spcBef>
              <a:spcAft>
                <a:spcPts val="0"/>
              </a:spcAft>
              <a:buSzPts val="935"/>
              <a:buNone/>
            </a:pPr>
            <a:r>
              <a:rPr lang="en" sz="1420">
                <a:solidFill>
                  <a:srgbClr val="222222"/>
                </a:solidFill>
                <a:highlight>
                  <a:srgbClr val="FFFFFF"/>
                </a:highlight>
                <a:latin typeface="Times New Roman"/>
                <a:ea typeface="Times New Roman"/>
                <a:cs typeface="Times New Roman"/>
                <a:sym typeface="Times New Roman"/>
              </a:rPr>
              <a:t>facial expressions, signs and movements to reach an understanding without having to translate or explain.</a:t>
            </a:r>
            <a:endParaRPr sz="1760">
              <a:solidFill>
                <a:schemeClr val="dk1"/>
              </a:solidFill>
              <a:highlight>
                <a:schemeClr val="lt1"/>
              </a:highlight>
              <a:latin typeface="Times New Roman"/>
              <a:ea typeface="Times New Roman"/>
              <a:cs typeface="Times New Roman"/>
              <a:sym typeface="Times New Roman"/>
            </a:endParaRPr>
          </a:p>
          <a:p>
            <a:pPr indent="0" lvl="0" marL="0" rtl="0" algn="l">
              <a:lnSpc>
                <a:spcPct val="95000"/>
              </a:lnSpc>
              <a:spcBef>
                <a:spcPts val="0"/>
              </a:spcBef>
              <a:spcAft>
                <a:spcPts val="1200"/>
              </a:spcAft>
              <a:buSzPts val="935"/>
              <a:buNone/>
            </a:pPr>
            <a:r>
              <a:t/>
            </a:r>
            <a:endParaRPr sz="1760">
              <a:solidFill>
                <a:schemeClr val="dk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2743200" rtl="0" algn="l">
              <a:lnSpc>
                <a:spcPct val="115000"/>
              </a:lnSpc>
              <a:spcBef>
                <a:spcPts val="0"/>
              </a:spcBef>
              <a:spcAft>
                <a:spcPts val="0"/>
              </a:spcAft>
              <a:buClr>
                <a:schemeClr val="dk1"/>
              </a:buClr>
              <a:buSzPts val="1100"/>
              <a:buFont typeface="Arial"/>
              <a:buNone/>
            </a:pPr>
            <a:r>
              <a:rPr b="1" lang="en">
                <a:latin typeface="Times New Roman"/>
                <a:ea typeface="Times New Roman"/>
                <a:cs typeface="Times New Roman"/>
                <a:sym typeface="Times New Roman"/>
              </a:rPr>
              <a:t>Closure activity</a:t>
            </a:r>
            <a:endParaRPr b="1">
              <a:latin typeface="Times New Roman"/>
              <a:ea typeface="Times New Roman"/>
              <a:cs typeface="Times New Roman"/>
              <a:sym typeface="Times New Roman"/>
            </a:endParaRPr>
          </a:p>
        </p:txBody>
      </p:sp>
      <p:sp>
        <p:nvSpPr>
          <p:cNvPr id="146" name="Google Shape;146;p28"/>
          <p:cNvSpPr txBox="1"/>
          <p:nvPr>
            <p:ph idx="1" type="body"/>
          </p:nvPr>
        </p:nvSpPr>
        <p:spPr>
          <a:xfrm>
            <a:off x="612650" y="1162000"/>
            <a:ext cx="81624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As described previously, the closure activity is a part of the roadmap, and the engagement process of “Imitating” the Kdam Eurovision experience.</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We hope the engaged students, will feel the adrenalin rush of the competition, and the </a:t>
            </a:r>
            <a:r>
              <a:rPr lang="en" sz="1700">
                <a:solidFill>
                  <a:schemeClr val="dk1"/>
                </a:solidFill>
                <a:latin typeface="Times New Roman"/>
                <a:ea typeface="Times New Roman"/>
                <a:cs typeface="Times New Roman"/>
                <a:sym typeface="Times New Roman"/>
              </a:rPr>
              <a:t>catharsis</a:t>
            </a:r>
            <a:r>
              <a:rPr lang="en" sz="1700">
                <a:solidFill>
                  <a:schemeClr val="dk1"/>
                </a:solidFill>
                <a:latin typeface="Times New Roman"/>
                <a:ea typeface="Times New Roman"/>
                <a:cs typeface="Times New Roman"/>
                <a:sym typeface="Times New Roman"/>
              </a:rPr>
              <a:t> of the winning declaration, concluding their Eurovision journey.</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We will close the lesson with the winning song performance (confetti cannons might be involved!), followed by a conversation regarding the experience, bringing up our </a:t>
            </a:r>
            <a:r>
              <a:rPr lang="en" sz="1700">
                <a:solidFill>
                  <a:schemeClr val="dk1"/>
                </a:solidFill>
                <a:latin typeface="Times New Roman"/>
                <a:ea typeface="Times New Roman"/>
                <a:cs typeface="Times New Roman"/>
                <a:sym typeface="Times New Roman"/>
              </a:rPr>
              <a:t>Essential/Inquiry Questions for assessment, as described in slide 7.</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We will ask them to write to us (giving them the option to write it right after the lesson, or email it to us later) an exit card, which will serve as assessment for us (see slide 34).</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9"/>
          <p:cNvSpPr txBox="1"/>
          <p:nvPr>
            <p:ph type="title"/>
          </p:nvPr>
        </p:nvSpPr>
        <p:spPr>
          <a:xfrm>
            <a:off x="3563800" y="445025"/>
            <a:ext cx="5268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820">
                <a:latin typeface="Times New Roman"/>
                <a:ea typeface="Times New Roman"/>
                <a:cs typeface="Times New Roman"/>
                <a:sym typeface="Times New Roman"/>
              </a:rPr>
              <a:t>Reflection</a:t>
            </a:r>
            <a:endParaRPr b="1" sz="2820">
              <a:latin typeface="Times New Roman"/>
              <a:ea typeface="Times New Roman"/>
              <a:cs typeface="Times New Roman"/>
              <a:sym typeface="Times New Roman"/>
            </a:endParaRPr>
          </a:p>
        </p:txBody>
      </p:sp>
      <p:sp>
        <p:nvSpPr>
          <p:cNvPr id="152" name="Google Shape;152;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114300" lvl="0" marL="114300" rtl="0" algn="l">
              <a:spcBef>
                <a:spcPts val="0"/>
              </a:spcBef>
              <a:spcAft>
                <a:spcPts val="0"/>
              </a:spcAft>
              <a:buClr>
                <a:schemeClr val="dk1"/>
              </a:buClr>
              <a:buSzPts val="1100"/>
              <a:buFont typeface="Arial"/>
              <a:buNone/>
            </a:pPr>
            <a:r>
              <a:rPr lang="en" sz="1500">
                <a:solidFill>
                  <a:schemeClr val="dk1"/>
                </a:solidFill>
                <a:latin typeface="Times New Roman"/>
                <a:ea typeface="Times New Roman"/>
                <a:cs typeface="Times New Roman"/>
                <a:sym typeface="Times New Roman"/>
              </a:rPr>
              <a:t>Follow-Up/ Exit card : In an email, or on paper we would like our students to answer these following questions:</a:t>
            </a:r>
            <a:endParaRPr sz="1500">
              <a:solidFill>
                <a:schemeClr val="dk1"/>
              </a:solidFill>
              <a:latin typeface="Times New Roman"/>
              <a:ea typeface="Times New Roman"/>
              <a:cs typeface="Times New Roman"/>
              <a:sym typeface="Times New Roman"/>
            </a:endParaRPr>
          </a:p>
          <a:p>
            <a:pPr indent="-114300" lvl="0" marL="114300" rtl="0" algn="l">
              <a:spcBef>
                <a:spcPts val="0"/>
              </a:spcBef>
              <a:spcAft>
                <a:spcPts val="0"/>
              </a:spcAft>
              <a:buClr>
                <a:schemeClr val="dk1"/>
              </a:buClr>
              <a:buSzPts val="1100"/>
              <a:buFont typeface="Arial"/>
              <a:buNone/>
            </a:pPr>
            <a:r>
              <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Did you enjoy the experience of engaging with this Israeli culture activity?</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How do you think it went?  </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How would you do it differently next time?  </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Do you think you will follow-up on future Eurovision contests?</a:t>
            </a:r>
            <a:endParaRPr sz="15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chemeClr val="dk1"/>
                </a:solidFill>
                <a:latin typeface="Times New Roman"/>
                <a:ea typeface="Times New Roman"/>
                <a:cs typeface="Times New Roman"/>
                <a:sym typeface="Times New Roman"/>
              </a:rPr>
              <a:t>Our own reflection would be a summarized combination of:</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The students’ engagement and excitement during the lesson.</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The students’ remarks in the final discussion about the experience.</a:t>
            </a:r>
            <a:endParaRPr sz="1500">
              <a:solidFill>
                <a:schemeClr val="dk1"/>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Follow-up email responses and informal reaction following the lesson.</a:t>
            </a:r>
            <a:endParaRPr sz="15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Roadmap of the Eurovision contest</a:t>
            </a:r>
            <a:endParaRPr b="1">
              <a:latin typeface="Times New Roman"/>
              <a:ea typeface="Times New Roman"/>
              <a:cs typeface="Times New Roman"/>
              <a:sym typeface="Times New Roman"/>
            </a:endParaRPr>
          </a:p>
        </p:txBody>
      </p:sp>
      <p:sp>
        <p:nvSpPr>
          <p:cNvPr id="158" name="Google Shape;158;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729">
                <a:solidFill>
                  <a:schemeClr val="dk1"/>
                </a:solidFill>
                <a:latin typeface="Times New Roman"/>
                <a:ea typeface="Times New Roman"/>
                <a:cs typeface="Times New Roman"/>
                <a:sym typeface="Times New Roman"/>
              </a:rPr>
              <a:t>Songs from around the country apply for the first round of the competition.</a:t>
            </a:r>
            <a:endParaRPr sz="1729">
              <a:solidFill>
                <a:schemeClr val="dk1"/>
              </a:solidFill>
              <a:latin typeface="Times New Roman"/>
              <a:ea typeface="Times New Roman"/>
              <a:cs typeface="Times New Roman"/>
              <a:sym typeface="Times New Roman"/>
            </a:endParaRPr>
          </a:p>
          <a:p>
            <a:pPr indent="-338455" lvl="0" marL="457200" rtl="0" algn="l">
              <a:lnSpc>
                <a:spcPct val="95000"/>
              </a:lnSpc>
              <a:spcBef>
                <a:spcPts val="1200"/>
              </a:spcBef>
              <a:spcAft>
                <a:spcPts val="0"/>
              </a:spcAft>
              <a:buClr>
                <a:schemeClr val="dk1"/>
              </a:buClr>
              <a:buSzPts val="1730"/>
              <a:buFont typeface="Times New Roman"/>
              <a:buChar char="-"/>
            </a:pPr>
            <a:r>
              <a:rPr lang="en" sz="1729">
                <a:solidFill>
                  <a:schemeClr val="dk1"/>
                </a:solidFill>
                <a:latin typeface="Times New Roman"/>
                <a:ea typeface="Times New Roman"/>
                <a:cs typeface="Times New Roman"/>
                <a:sym typeface="Times New Roman"/>
              </a:rPr>
              <a:t>1st round - Kdam Eurovision - (קְדַם אֵירוֹוִיזְיוֹן)</a:t>
            </a:r>
            <a:endParaRPr sz="1729">
              <a:solidFill>
                <a:schemeClr val="dk1"/>
              </a:solidFill>
              <a:latin typeface="Times New Roman"/>
              <a:ea typeface="Times New Roman"/>
              <a:cs typeface="Times New Roman"/>
              <a:sym typeface="Times New Roman"/>
            </a:endParaRPr>
          </a:p>
          <a:p>
            <a:pPr indent="0" lvl="0" marL="457200" rtl="0" algn="l">
              <a:lnSpc>
                <a:spcPct val="95000"/>
              </a:lnSpc>
              <a:spcBef>
                <a:spcPts val="1200"/>
              </a:spcBef>
              <a:spcAft>
                <a:spcPts val="0"/>
              </a:spcAft>
              <a:buSzPts val="935"/>
              <a:buNone/>
            </a:pPr>
            <a:r>
              <a:rPr lang="en" sz="1729">
                <a:solidFill>
                  <a:schemeClr val="dk1"/>
                </a:solidFill>
                <a:latin typeface="Times New Roman"/>
                <a:ea typeface="Times New Roman"/>
                <a:cs typeface="Times New Roman"/>
                <a:sym typeface="Times New Roman"/>
              </a:rPr>
              <a:t>                hearing / watching the contestants</a:t>
            </a:r>
            <a:endParaRPr sz="1729">
              <a:solidFill>
                <a:schemeClr val="dk1"/>
              </a:solidFill>
              <a:latin typeface="Times New Roman"/>
              <a:ea typeface="Times New Roman"/>
              <a:cs typeface="Times New Roman"/>
              <a:sym typeface="Times New Roman"/>
            </a:endParaRPr>
          </a:p>
          <a:p>
            <a:pPr indent="-338455" lvl="0" marL="457200" rtl="0" algn="l">
              <a:lnSpc>
                <a:spcPct val="95000"/>
              </a:lnSpc>
              <a:spcBef>
                <a:spcPts val="1200"/>
              </a:spcBef>
              <a:spcAft>
                <a:spcPts val="0"/>
              </a:spcAft>
              <a:buClr>
                <a:schemeClr val="dk1"/>
              </a:buClr>
              <a:buSzPts val="1730"/>
              <a:buFont typeface="Times New Roman"/>
              <a:buChar char="-"/>
            </a:pPr>
            <a:r>
              <a:rPr lang="en" sz="1729">
                <a:solidFill>
                  <a:schemeClr val="dk1"/>
                </a:solidFill>
                <a:latin typeface="Times New Roman"/>
                <a:ea typeface="Times New Roman"/>
                <a:cs typeface="Times New Roman"/>
                <a:sym typeface="Times New Roman"/>
              </a:rPr>
              <a:t>Round of evaluation by the local judges </a:t>
            </a:r>
            <a:endParaRPr sz="1729">
              <a:solidFill>
                <a:schemeClr val="dk1"/>
              </a:solidFill>
              <a:latin typeface="Times New Roman"/>
              <a:ea typeface="Times New Roman"/>
              <a:cs typeface="Times New Roman"/>
              <a:sym typeface="Times New Roman"/>
            </a:endParaRPr>
          </a:p>
          <a:p>
            <a:pPr indent="0" lvl="0" marL="457200" rtl="0" algn="l">
              <a:lnSpc>
                <a:spcPct val="95000"/>
              </a:lnSpc>
              <a:spcBef>
                <a:spcPts val="1200"/>
              </a:spcBef>
              <a:spcAft>
                <a:spcPts val="0"/>
              </a:spcAft>
              <a:buSzPts val="935"/>
              <a:buNone/>
            </a:pPr>
            <a:r>
              <a:rPr lang="en" sz="1729">
                <a:solidFill>
                  <a:schemeClr val="dk1"/>
                </a:solidFill>
                <a:latin typeface="Times New Roman"/>
                <a:ea typeface="Times New Roman"/>
                <a:cs typeface="Times New Roman"/>
                <a:sym typeface="Times New Roman"/>
              </a:rPr>
              <a:t>                 The representing song is chosen.</a:t>
            </a:r>
            <a:endParaRPr sz="1729">
              <a:solidFill>
                <a:schemeClr val="dk1"/>
              </a:solidFill>
              <a:latin typeface="Times New Roman"/>
              <a:ea typeface="Times New Roman"/>
              <a:cs typeface="Times New Roman"/>
              <a:sym typeface="Times New Roman"/>
            </a:endParaRPr>
          </a:p>
          <a:p>
            <a:pPr indent="-338455" lvl="0" marL="457200" rtl="0" algn="l">
              <a:lnSpc>
                <a:spcPct val="95000"/>
              </a:lnSpc>
              <a:spcBef>
                <a:spcPts val="1200"/>
              </a:spcBef>
              <a:spcAft>
                <a:spcPts val="0"/>
              </a:spcAft>
              <a:buClr>
                <a:schemeClr val="dk1"/>
              </a:buClr>
              <a:buSzPts val="1730"/>
              <a:buFont typeface="Times New Roman"/>
              <a:buChar char="-"/>
            </a:pPr>
            <a:r>
              <a:rPr lang="en" sz="1729">
                <a:solidFill>
                  <a:schemeClr val="dk1"/>
                </a:solidFill>
                <a:latin typeface="Times New Roman"/>
                <a:ea typeface="Times New Roman"/>
                <a:cs typeface="Times New Roman"/>
                <a:sym typeface="Times New Roman"/>
              </a:rPr>
              <a:t>2nd round - Eurovision </a:t>
            </a:r>
            <a:endParaRPr sz="1729">
              <a:solidFill>
                <a:schemeClr val="dk1"/>
              </a:solidFill>
              <a:latin typeface="Times New Roman"/>
              <a:ea typeface="Times New Roman"/>
              <a:cs typeface="Times New Roman"/>
              <a:sym typeface="Times New Roman"/>
            </a:endParaRPr>
          </a:p>
          <a:p>
            <a:pPr indent="-338455" lvl="0" marL="457200" rtl="0" algn="l">
              <a:lnSpc>
                <a:spcPct val="95000"/>
              </a:lnSpc>
              <a:spcBef>
                <a:spcPts val="0"/>
              </a:spcBef>
              <a:spcAft>
                <a:spcPts val="0"/>
              </a:spcAft>
              <a:buClr>
                <a:schemeClr val="dk1"/>
              </a:buClr>
              <a:buSzPts val="1730"/>
              <a:buFont typeface="Times New Roman"/>
              <a:buChar char="-"/>
            </a:pPr>
            <a:r>
              <a:rPr lang="en" sz="1729">
                <a:solidFill>
                  <a:schemeClr val="dk1"/>
                </a:solidFill>
                <a:latin typeface="Times New Roman"/>
                <a:ea typeface="Times New Roman"/>
                <a:cs typeface="Times New Roman"/>
                <a:sym typeface="Times New Roman"/>
              </a:rPr>
              <a:t>Big show presentation of the songs from all over Europe </a:t>
            </a:r>
            <a:endParaRPr sz="1729">
              <a:solidFill>
                <a:schemeClr val="dk1"/>
              </a:solidFill>
              <a:latin typeface="Times New Roman"/>
              <a:ea typeface="Times New Roman"/>
              <a:cs typeface="Times New Roman"/>
              <a:sym typeface="Times New Roman"/>
            </a:endParaRPr>
          </a:p>
          <a:p>
            <a:pPr indent="0" lvl="0" marL="457200" rtl="0" algn="l">
              <a:lnSpc>
                <a:spcPct val="95000"/>
              </a:lnSpc>
              <a:spcBef>
                <a:spcPts val="1200"/>
              </a:spcBef>
              <a:spcAft>
                <a:spcPts val="0"/>
              </a:spcAft>
              <a:buSzPts val="935"/>
              <a:buNone/>
            </a:pPr>
            <a:r>
              <a:rPr lang="en" sz="1729">
                <a:solidFill>
                  <a:schemeClr val="dk1"/>
                </a:solidFill>
                <a:latin typeface="Times New Roman"/>
                <a:ea typeface="Times New Roman"/>
                <a:cs typeface="Times New Roman"/>
                <a:sym typeface="Times New Roman"/>
              </a:rPr>
              <a:t>Round of evaluation by countries - </a:t>
            </a:r>
            <a:endParaRPr sz="1729">
              <a:solidFill>
                <a:schemeClr val="dk1"/>
              </a:solidFill>
              <a:latin typeface="Times New Roman"/>
              <a:ea typeface="Times New Roman"/>
              <a:cs typeface="Times New Roman"/>
              <a:sym typeface="Times New Roman"/>
            </a:endParaRPr>
          </a:p>
          <a:p>
            <a:pPr indent="0" lvl="0" marL="0" rtl="0" algn="l">
              <a:lnSpc>
                <a:spcPct val="95000"/>
              </a:lnSpc>
              <a:spcBef>
                <a:spcPts val="1200"/>
              </a:spcBef>
              <a:spcAft>
                <a:spcPts val="1200"/>
              </a:spcAft>
              <a:buSzPts val="935"/>
              <a:buNone/>
            </a:pPr>
            <a:r>
              <a:rPr lang="en" sz="1729">
                <a:solidFill>
                  <a:schemeClr val="dk1"/>
                </a:solidFill>
                <a:latin typeface="Times New Roman"/>
                <a:ea typeface="Times New Roman"/>
                <a:cs typeface="Times New Roman"/>
                <a:sym typeface="Times New Roman"/>
              </a:rPr>
              <a:t>Winning song is chosen! Winning country is announced to host the next year’s competition.</a:t>
            </a:r>
            <a:endParaRPr sz="1729">
              <a:solidFill>
                <a:schemeClr val="dk1"/>
              </a:solidFill>
              <a:latin typeface="Times New Roman"/>
              <a:ea typeface="Times New Roman"/>
              <a:cs typeface="Times New Roman"/>
              <a:sym typeface="Times New Roman"/>
            </a:endParaRPr>
          </a:p>
        </p:txBody>
      </p:sp>
      <p:pic>
        <p:nvPicPr>
          <p:cNvPr id="159" name="Google Shape;159;p30"/>
          <p:cNvPicPr preferRelativeResize="0"/>
          <p:nvPr/>
        </p:nvPicPr>
        <p:blipFill>
          <a:blip r:embed="rId3">
            <a:alphaModFix/>
          </a:blip>
          <a:stretch>
            <a:fillRect/>
          </a:stretch>
        </p:blipFill>
        <p:spPr>
          <a:xfrm>
            <a:off x="6146250" y="1728362"/>
            <a:ext cx="2686050" cy="2264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Times New Roman"/>
                <a:ea typeface="Times New Roman"/>
                <a:cs typeface="Times New Roman"/>
                <a:sym typeface="Times New Roman"/>
              </a:rPr>
              <a:t>Roadmap of our lesson</a:t>
            </a:r>
            <a:endParaRPr b="1" sz="2720">
              <a:latin typeface="Times New Roman"/>
              <a:ea typeface="Times New Roman"/>
              <a:cs typeface="Times New Roman"/>
              <a:sym typeface="Times New Roman"/>
            </a:endParaRPr>
          </a:p>
        </p:txBody>
      </p:sp>
      <p:sp>
        <p:nvSpPr>
          <p:cNvPr id="165" name="Google Shape;165;p31"/>
          <p:cNvSpPr txBox="1"/>
          <p:nvPr>
            <p:ph idx="1" type="body"/>
          </p:nvPr>
        </p:nvSpPr>
        <p:spPr>
          <a:xfrm>
            <a:off x="311700" y="1152475"/>
            <a:ext cx="8520600" cy="30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Times New Roman"/>
                <a:ea typeface="Times New Roman"/>
                <a:cs typeface="Times New Roman"/>
                <a:sym typeface="Times New Roman"/>
              </a:rPr>
              <a:t>Eurovision and Israel - Introduction</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100">
                <a:solidFill>
                  <a:schemeClr val="dk1"/>
                </a:solidFill>
                <a:latin typeface="Times New Roman"/>
                <a:ea typeface="Times New Roman"/>
                <a:cs typeface="Times New Roman"/>
                <a:sym typeface="Times New Roman"/>
              </a:rPr>
              <a:t>Small groups engagement with a past winning song</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100">
                <a:solidFill>
                  <a:schemeClr val="dk1"/>
                </a:solidFill>
                <a:latin typeface="Times New Roman"/>
                <a:ea typeface="Times New Roman"/>
                <a:cs typeface="Times New Roman"/>
                <a:sym typeface="Times New Roman"/>
              </a:rPr>
              <a:t>Kdam Eurovision - (קְדַם אֵירוֹוִיזְיוֹן) presentations</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100">
                <a:solidFill>
                  <a:schemeClr val="dk1"/>
                </a:solidFill>
                <a:latin typeface="Times New Roman"/>
                <a:ea typeface="Times New Roman"/>
                <a:cs typeface="Times New Roman"/>
                <a:sym typeface="Times New Roman"/>
              </a:rPr>
              <a:t>Small groups evaluations </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100">
                <a:solidFill>
                  <a:schemeClr val="dk1"/>
                </a:solidFill>
                <a:latin typeface="Times New Roman"/>
                <a:ea typeface="Times New Roman"/>
                <a:cs typeface="Times New Roman"/>
                <a:sym typeface="Times New Roman"/>
              </a:rPr>
              <a:t>Judging/ scoring process</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2100">
                <a:solidFill>
                  <a:schemeClr val="dk1"/>
                </a:solidFill>
                <a:latin typeface="Times New Roman"/>
                <a:ea typeface="Times New Roman"/>
                <a:cs typeface="Times New Roman"/>
                <a:sym typeface="Times New Roman"/>
              </a:rPr>
              <a:t>All time winningest Israeli song announced :)</a:t>
            </a:r>
            <a:endParaRPr sz="2100">
              <a:solidFill>
                <a:schemeClr val="dk1"/>
              </a:solidFill>
              <a:latin typeface="Times New Roman"/>
              <a:ea typeface="Times New Roman"/>
              <a:cs typeface="Times New Roman"/>
              <a:sym typeface="Times New Roman"/>
            </a:endParaRPr>
          </a:p>
        </p:txBody>
      </p:sp>
      <p:pic>
        <p:nvPicPr>
          <p:cNvPr id="166" name="Google Shape;166;p31"/>
          <p:cNvPicPr preferRelativeResize="0"/>
          <p:nvPr/>
        </p:nvPicPr>
        <p:blipFill>
          <a:blip r:embed="rId3">
            <a:alphaModFix/>
          </a:blip>
          <a:stretch>
            <a:fillRect/>
          </a:stretch>
        </p:blipFill>
        <p:spPr>
          <a:xfrm>
            <a:off x="5936475" y="1203950"/>
            <a:ext cx="2895825" cy="2419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513250" y="445025"/>
            <a:ext cx="531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Times New Roman"/>
                <a:ea typeface="Times New Roman"/>
                <a:cs typeface="Times New Roman"/>
                <a:sym typeface="Times New Roman"/>
              </a:rPr>
              <a:t>Aims &amp; Goals</a:t>
            </a:r>
            <a:endParaRPr b="1" sz="2720">
              <a:latin typeface="Times New Roman"/>
              <a:ea typeface="Times New Roman"/>
              <a:cs typeface="Times New Roman"/>
              <a:sym typeface="Times New Roman"/>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Engage our adult students with Israeli culture.</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Establish meaningful connection with the collective Jewish Homeland, </a:t>
            </a:r>
            <a:endParaRPr sz="1900">
              <a:solidFill>
                <a:schemeClr val="dk1"/>
              </a:solidFill>
              <a:highlight>
                <a:schemeClr val="lt1"/>
              </a:highlight>
              <a:latin typeface="Times New Roman"/>
              <a:ea typeface="Times New Roman"/>
              <a:cs typeface="Times New Roman"/>
              <a:sym typeface="Times New Roman"/>
            </a:endParaRPr>
          </a:p>
          <a:p>
            <a:pPr indent="0" lvl="0" marL="457200" marR="0" rtl="0" algn="l">
              <a:spcBef>
                <a:spcPts val="0"/>
              </a:spcBef>
              <a:spcAft>
                <a:spcPts val="0"/>
              </a:spcAft>
              <a:buNone/>
            </a:pPr>
            <a:r>
              <a:rPr lang="en" sz="1900">
                <a:solidFill>
                  <a:schemeClr val="dk1"/>
                </a:solidFill>
                <a:highlight>
                  <a:schemeClr val="lt1"/>
                </a:highlight>
                <a:latin typeface="Times New Roman"/>
                <a:ea typeface="Times New Roman"/>
                <a:cs typeface="Times New Roman"/>
                <a:sym typeface="Times New Roman"/>
              </a:rPr>
              <a:t>linking past and present cultural elements with that of Am Yisrael.</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Explore Jewish diversity and diverse Jewish values.</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Familiarize the students with the representative songs of Israel.</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Learn about the Israeli involvement in the Eurovision </a:t>
            </a:r>
            <a:r>
              <a:rPr lang="en" sz="1900">
                <a:solidFill>
                  <a:schemeClr val="dk1"/>
                </a:solidFill>
                <a:highlight>
                  <a:schemeClr val="lt1"/>
                </a:highlight>
                <a:latin typeface="Times New Roman"/>
                <a:ea typeface="Times New Roman"/>
                <a:cs typeface="Times New Roman"/>
                <a:sym typeface="Times New Roman"/>
              </a:rPr>
              <a:t>contest.</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Develope identification with Israel and Israeli culture.</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Engage in small groups in learning and supporting of assigned songs.</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P</a:t>
            </a:r>
            <a:r>
              <a:rPr lang="en" sz="1900">
                <a:solidFill>
                  <a:schemeClr val="dk1"/>
                </a:solidFill>
                <a:highlight>
                  <a:schemeClr val="lt1"/>
                </a:highlight>
                <a:latin typeface="Times New Roman"/>
                <a:ea typeface="Times New Roman"/>
                <a:cs typeface="Times New Roman"/>
                <a:sym typeface="Times New Roman"/>
              </a:rPr>
              <a:t>rovide directions to the “game play” of judging in the Eurovision</a:t>
            </a:r>
            <a:endParaRPr sz="1900">
              <a:solidFill>
                <a:schemeClr val="dk1"/>
              </a:solidFill>
              <a:highlight>
                <a:schemeClr val="lt1"/>
              </a:highlight>
              <a:latin typeface="Times New Roman"/>
              <a:ea typeface="Times New Roman"/>
              <a:cs typeface="Times New Roman"/>
              <a:sym typeface="Times New Roman"/>
            </a:endParaRPr>
          </a:p>
          <a:p>
            <a:pPr indent="-349250" lvl="0" marL="457200" marR="0" rtl="0" algn="l">
              <a:lnSpc>
                <a:spcPct val="115000"/>
              </a:lnSpc>
              <a:spcBef>
                <a:spcPts val="0"/>
              </a:spcBef>
              <a:spcAft>
                <a:spcPts val="0"/>
              </a:spcAft>
              <a:buClr>
                <a:schemeClr val="dk1"/>
              </a:buClr>
              <a:buSzPts val="1900"/>
              <a:buFont typeface="Times New Roman"/>
              <a:buChar char="●"/>
            </a:pPr>
            <a:r>
              <a:rPr lang="en" sz="1900">
                <a:solidFill>
                  <a:schemeClr val="dk1"/>
                </a:solidFill>
                <a:highlight>
                  <a:schemeClr val="lt1"/>
                </a:highlight>
                <a:latin typeface="Times New Roman"/>
                <a:ea typeface="Times New Roman"/>
                <a:cs typeface="Times New Roman"/>
                <a:sym typeface="Times New Roman"/>
              </a:rPr>
              <a:t>Invite an informal interactive notion of engagement with Israel</a:t>
            </a:r>
            <a:endParaRPr sz="1900">
              <a:solidFill>
                <a:schemeClr val="dk1"/>
              </a:solidFill>
              <a:highlight>
                <a:schemeClr val="lt1"/>
              </a:highlight>
              <a:latin typeface="Times New Roman"/>
              <a:ea typeface="Times New Roman"/>
              <a:cs typeface="Times New Roman"/>
              <a:sym typeface="Times New Roman"/>
            </a:endParaRPr>
          </a:p>
          <a:p>
            <a:pPr indent="0" lvl="0" marL="0" rtl="0" algn="l">
              <a:spcBef>
                <a:spcPts val="0"/>
              </a:spcBef>
              <a:spcAft>
                <a:spcPts val="1200"/>
              </a:spcAft>
              <a:buNone/>
            </a:pPr>
            <a:r>
              <a:t/>
            </a:r>
            <a:endParaRPr>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620">
                <a:latin typeface="Times New Roman"/>
                <a:ea typeface="Times New Roman"/>
                <a:cs typeface="Times New Roman"/>
                <a:sym typeface="Times New Roman"/>
              </a:rPr>
              <a:t>Eurovision songs chosen and the cities they represent</a:t>
            </a:r>
            <a:endParaRPr b="1" sz="2620">
              <a:latin typeface="Times New Roman"/>
              <a:ea typeface="Times New Roman"/>
              <a:cs typeface="Times New Roman"/>
              <a:sym typeface="Times New Roman"/>
            </a:endParaRPr>
          </a:p>
        </p:txBody>
      </p:sp>
      <p:sp>
        <p:nvSpPr>
          <p:cNvPr id="172" name="Google Shape;172;p32"/>
          <p:cNvSpPr txBox="1"/>
          <p:nvPr>
            <p:ph idx="1" type="body"/>
          </p:nvPr>
        </p:nvSpPr>
        <p:spPr>
          <a:xfrm>
            <a:off x="1045525" y="1152475"/>
            <a:ext cx="7786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chemeClr val="dk1"/>
                </a:solidFill>
                <a:latin typeface="Times New Roman"/>
                <a:ea typeface="Times New Roman"/>
                <a:cs typeface="Times New Roman"/>
                <a:sym typeface="Times New Roman"/>
              </a:rPr>
              <a:t>Hallelluya - Gali Atari - (Rechovot)</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2500">
                <a:solidFill>
                  <a:schemeClr val="dk1"/>
                </a:solidFill>
                <a:latin typeface="Times New Roman"/>
                <a:ea typeface="Times New Roman"/>
                <a:cs typeface="Times New Roman"/>
                <a:sym typeface="Times New Roman"/>
              </a:rPr>
              <a:t>Abanebi - Yizhar Kohen - (Givatayim)</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2500">
                <a:solidFill>
                  <a:schemeClr val="dk1"/>
                </a:solidFill>
                <a:latin typeface="Times New Roman"/>
                <a:ea typeface="Times New Roman"/>
                <a:cs typeface="Times New Roman"/>
                <a:sym typeface="Times New Roman"/>
              </a:rPr>
              <a:t>Diva - Dana International - (Tel Aviv)</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2500">
                <a:solidFill>
                  <a:schemeClr val="dk1"/>
                </a:solidFill>
                <a:latin typeface="Times New Roman"/>
                <a:ea typeface="Times New Roman"/>
                <a:cs typeface="Times New Roman"/>
                <a:sym typeface="Times New Roman"/>
              </a:rPr>
              <a:t>Toy- Netta Barzilay (Hod Hasharon)</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2500">
                <a:solidFill>
                  <a:schemeClr val="dk1"/>
                </a:solidFill>
                <a:latin typeface="Times New Roman"/>
                <a:ea typeface="Times New Roman"/>
                <a:cs typeface="Times New Roman"/>
                <a:sym typeface="Times New Roman"/>
              </a:rPr>
              <a:t>Feker Libi -  Eden Alane’ - (Jerusalem)</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2500">
                <a:solidFill>
                  <a:schemeClr val="dk1"/>
                </a:solidFill>
                <a:latin typeface="Times New Roman"/>
                <a:ea typeface="Times New Roman"/>
                <a:cs typeface="Times New Roman"/>
                <a:sym typeface="Times New Roman"/>
              </a:rPr>
              <a:t> I.M - Michael Ben David (Ashkelon)</a:t>
            </a:r>
            <a:endParaRPr sz="25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25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Handout 1 -</a:t>
            </a:r>
            <a:r>
              <a:rPr lang="en"/>
              <a:t>   </a:t>
            </a:r>
            <a:r>
              <a:rPr lang="en" sz="4200">
                <a:solidFill>
                  <a:srgbClr val="6FA8DC"/>
                </a:solidFill>
                <a:latin typeface="Impact"/>
                <a:ea typeface="Impact"/>
                <a:cs typeface="Impact"/>
                <a:sym typeface="Impact"/>
              </a:rPr>
              <a:t>Rechovot</a:t>
            </a:r>
            <a:r>
              <a:rPr lang="en" sz="4200">
                <a:solidFill>
                  <a:srgbClr val="6FA8DC"/>
                </a:solidFill>
                <a:latin typeface="Pacifico"/>
                <a:ea typeface="Pacifico"/>
                <a:cs typeface="Pacifico"/>
                <a:sym typeface="Pacifico"/>
              </a:rPr>
              <a:t> </a:t>
            </a:r>
            <a:endParaRPr sz="4200">
              <a:solidFill>
                <a:srgbClr val="6FA8DC"/>
              </a:solidFill>
              <a:latin typeface="Pacifico"/>
              <a:ea typeface="Pacifico"/>
              <a:cs typeface="Pacifico"/>
              <a:sym typeface="Pacifico"/>
            </a:endParaRPr>
          </a:p>
          <a:p>
            <a:pPr indent="0" lvl="0" marL="0" rtl="0" algn="l">
              <a:spcBef>
                <a:spcPts val="0"/>
              </a:spcBef>
              <a:spcAft>
                <a:spcPts val="0"/>
              </a:spcAft>
              <a:buNone/>
            </a:pPr>
            <a:r>
              <a:t/>
            </a:r>
            <a:endParaRPr/>
          </a:p>
        </p:txBody>
      </p:sp>
      <p:sp>
        <p:nvSpPr>
          <p:cNvPr id="178" name="Google Shape;178;p33"/>
          <p:cNvSpPr txBox="1"/>
          <p:nvPr>
            <p:ph idx="1" type="body"/>
          </p:nvPr>
        </p:nvSpPr>
        <p:spPr>
          <a:xfrm>
            <a:off x="311700" y="118152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Established</a:t>
            </a:r>
            <a:r>
              <a:rPr lang="en" sz="2900">
                <a:solidFill>
                  <a:schemeClr val="dk1"/>
                </a:solidFill>
                <a:latin typeface="Times New Roman"/>
                <a:ea typeface="Times New Roman"/>
                <a:cs typeface="Times New Roman"/>
                <a:sym typeface="Times New Roman"/>
              </a:rPr>
              <a:t> in 1890</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Population: 147,901 </a:t>
            </a:r>
            <a:r>
              <a:rPr lang="en">
                <a:solidFill>
                  <a:schemeClr val="dk1"/>
                </a:solidFill>
                <a:latin typeface="Times New Roman"/>
                <a:ea typeface="Times New Roman"/>
                <a:cs typeface="Times New Roman"/>
                <a:sym typeface="Times New Roman"/>
              </a:rPr>
              <a:t>(updated Feb 2022) </a:t>
            </a:r>
            <a:r>
              <a:rPr lang="en" sz="2900">
                <a:solidFill>
                  <a:schemeClr val="dk1"/>
                </a:solidFill>
                <a:latin typeface="Times New Roman"/>
                <a:ea typeface="Times New Roman"/>
                <a:cs typeface="Times New Roman"/>
                <a:sym typeface="Times New Roman"/>
              </a:rPr>
              <a:t> </a:t>
            </a:r>
            <a:r>
              <a:rPr lang="en" sz="2900">
                <a:solidFill>
                  <a:schemeClr val="dk1"/>
                </a:solidFill>
                <a:latin typeface="Times New Roman"/>
                <a:ea typeface="Times New Roman"/>
                <a:cs typeface="Times New Roman"/>
                <a:sym typeface="Times New Roman"/>
              </a:rPr>
              <a:t>It’s the 13th biggest city in Israel</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Famous people: Gali Atari, Eyal Golan, Ilanit Levi</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Location: Merkaz (Center) of Israel, South Mishor Ha-Chof </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a:t>
            </a:r>
            <a:r>
              <a:rPr lang="en" sz="2900">
                <a:solidFill>
                  <a:schemeClr val="dk1"/>
                </a:solidFill>
                <a:highlight>
                  <a:srgbClr val="FFFFFF"/>
                </a:highlight>
                <a:latin typeface="Times New Roman"/>
                <a:ea typeface="Times New Roman"/>
                <a:cs typeface="Times New Roman"/>
                <a:sym typeface="Times New Roman"/>
              </a:rPr>
              <a:t>Israeli coastal plain)</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Famous as the city of Machon Veitzman of Science, </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2900">
                <a:solidFill>
                  <a:schemeClr val="dk1"/>
                </a:solidFill>
                <a:latin typeface="Times New Roman"/>
                <a:ea typeface="Times New Roman"/>
                <a:cs typeface="Times New Roman"/>
                <a:sym typeface="Times New Roman"/>
              </a:rPr>
              <a:t>    and as the home for the Hebrew University Faculty of Agriculture</a:t>
            </a:r>
            <a:endParaRPr sz="2900">
              <a:solidFill>
                <a:schemeClr val="dk1"/>
              </a:solidFill>
              <a:latin typeface="Times New Roman"/>
              <a:ea typeface="Times New Roman"/>
              <a:cs typeface="Times New Roman"/>
              <a:sym typeface="Times New Roman"/>
            </a:endParaRPr>
          </a:p>
        </p:txBody>
      </p:sp>
      <p:pic>
        <p:nvPicPr>
          <p:cNvPr id="179" name="Google Shape;179;p33"/>
          <p:cNvPicPr preferRelativeResize="0"/>
          <p:nvPr/>
        </p:nvPicPr>
        <p:blipFill rotWithShape="1">
          <a:blip r:embed="rId3">
            <a:alphaModFix/>
          </a:blip>
          <a:srcRect b="0" l="0" r="0" t="28423"/>
          <a:stretch/>
        </p:blipFill>
        <p:spPr>
          <a:xfrm>
            <a:off x="4233600" y="216425"/>
            <a:ext cx="3301900" cy="1613925"/>
          </a:xfrm>
          <a:prstGeom prst="rect">
            <a:avLst/>
          </a:prstGeom>
          <a:noFill/>
          <a:ln>
            <a:noFill/>
          </a:ln>
        </p:spPr>
      </p:pic>
      <p:pic>
        <p:nvPicPr>
          <p:cNvPr id="180" name="Google Shape;180;p33"/>
          <p:cNvPicPr preferRelativeResize="0"/>
          <p:nvPr/>
        </p:nvPicPr>
        <p:blipFill rotWithShape="1">
          <a:blip r:embed="rId4">
            <a:alphaModFix/>
          </a:blip>
          <a:srcRect b="0" l="0" r="74369" t="0"/>
          <a:stretch/>
        </p:blipFill>
        <p:spPr>
          <a:xfrm>
            <a:off x="7114975" y="435433"/>
            <a:ext cx="1717325" cy="43418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4"/>
          <p:cNvSpPr txBox="1"/>
          <p:nvPr>
            <p:ph type="title"/>
          </p:nvPr>
        </p:nvSpPr>
        <p:spPr>
          <a:xfrm>
            <a:off x="311700" y="306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100">
                <a:solidFill>
                  <a:srgbClr val="6AA84F"/>
                </a:solidFill>
              </a:rPr>
              <a:t>Cont.</a:t>
            </a:r>
            <a:r>
              <a:rPr lang="en">
                <a:solidFill>
                  <a:srgbClr val="6AA84F"/>
                </a:solidFill>
              </a:rPr>
              <a:t>              </a:t>
            </a:r>
            <a:r>
              <a:rPr lang="en" sz="3100">
                <a:solidFill>
                  <a:srgbClr val="6AA84F"/>
                </a:solidFill>
                <a:latin typeface="Impact"/>
                <a:ea typeface="Impact"/>
                <a:cs typeface="Impact"/>
                <a:sym typeface="Impact"/>
              </a:rPr>
              <a:t>H a l l e l l u y a  -  G a l i    A t a r i</a:t>
            </a:r>
            <a:endParaRPr sz="3100">
              <a:solidFill>
                <a:srgbClr val="6AA84F"/>
              </a:solidFill>
              <a:latin typeface="Impact"/>
              <a:ea typeface="Impact"/>
              <a:cs typeface="Impact"/>
              <a:sym typeface="Impact"/>
            </a:endParaRPr>
          </a:p>
        </p:txBody>
      </p:sp>
      <p:sp>
        <p:nvSpPr>
          <p:cNvPr id="186" name="Google Shape;186;p34"/>
          <p:cNvSpPr txBox="1"/>
          <p:nvPr>
            <p:ph idx="1" type="body"/>
          </p:nvPr>
        </p:nvSpPr>
        <p:spPr>
          <a:xfrm>
            <a:off x="311700" y="962925"/>
            <a:ext cx="8520600" cy="39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Times New Roman"/>
                <a:ea typeface="Times New Roman"/>
                <a:cs typeface="Times New Roman"/>
                <a:sym typeface="Times New Roman"/>
              </a:rPr>
              <a:t>Born in 1953. </a:t>
            </a:r>
            <a:r>
              <a:rPr lang="en" sz="1600">
                <a:solidFill>
                  <a:schemeClr val="dk1"/>
                </a:solidFill>
                <a:highlight>
                  <a:srgbClr val="FFFFFF"/>
                </a:highlight>
                <a:latin typeface="Times New Roman"/>
                <a:ea typeface="Times New Roman"/>
                <a:cs typeface="Times New Roman"/>
                <a:sym typeface="Times New Roman"/>
              </a:rPr>
              <a:t>Her parents immigrated to Israel from </a:t>
            </a:r>
            <a:r>
              <a:rPr lang="en" sz="1600">
                <a:solidFill>
                  <a:schemeClr val="dk1"/>
                </a:solidFill>
                <a:highlight>
                  <a:srgbClr val="FFFFFF"/>
                </a:highlight>
                <a:uFill>
                  <a:noFill/>
                </a:uFill>
                <a:latin typeface="Times New Roman"/>
                <a:ea typeface="Times New Roman"/>
                <a:cs typeface="Times New Roman"/>
                <a:sym typeface="Times New Roman"/>
                <a:hlinkClick r:id="rId3">
                  <a:extLst>
                    <a:ext uri="{A12FA001-AC4F-418D-AE19-62706E023703}">
                      <ahyp:hlinkClr val="tx"/>
                    </a:ext>
                  </a:extLst>
                </a:hlinkClick>
              </a:rPr>
              <a:t>Yemen</a:t>
            </a:r>
            <a:r>
              <a:rPr lang="en" sz="1600">
                <a:solidFill>
                  <a:schemeClr val="dk1"/>
                </a:solidFill>
                <a:highlight>
                  <a:srgbClr val="FFFFFF"/>
                </a:highlight>
                <a:latin typeface="Times New Roman"/>
                <a:ea typeface="Times New Roman"/>
                <a:cs typeface="Times New Roman"/>
                <a:sym typeface="Times New Roman"/>
              </a:rPr>
              <a:t>. </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600">
                <a:solidFill>
                  <a:schemeClr val="dk1"/>
                </a:solidFill>
                <a:highlight>
                  <a:srgbClr val="FFFFFF"/>
                </a:highlight>
                <a:latin typeface="Times New Roman"/>
                <a:ea typeface="Times New Roman"/>
                <a:cs typeface="Times New Roman"/>
                <a:sym typeface="Times New Roman"/>
              </a:rPr>
              <a:t>She is the sister of the actress </a:t>
            </a:r>
            <a:r>
              <a:rPr lang="en" sz="1600">
                <a:solidFill>
                  <a:schemeClr val="dk1"/>
                </a:solidFill>
                <a:highlight>
                  <a:srgbClr val="FFFFFF"/>
                </a:highlight>
                <a:uFill>
                  <a:noFill/>
                </a:uFill>
                <a:latin typeface="Times New Roman"/>
                <a:ea typeface="Times New Roman"/>
                <a:cs typeface="Times New Roman"/>
                <a:sym typeface="Times New Roman"/>
                <a:hlinkClick r:id="rId4">
                  <a:extLst>
                    <a:ext uri="{A12FA001-AC4F-418D-AE19-62706E023703}">
                      <ahyp:hlinkClr val="tx"/>
                    </a:ext>
                  </a:extLst>
                </a:hlinkClick>
              </a:rPr>
              <a:t>Yona Atari</a:t>
            </a:r>
            <a:r>
              <a:rPr lang="en" sz="1600">
                <a:solidFill>
                  <a:schemeClr val="dk1"/>
                </a:solidFill>
                <a:highlight>
                  <a:srgbClr val="FFFFFF"/>
                </a:highlight>
                <a:latin typeface="Times New Roman"/>
                <a:ea typeface="Times New Roman"/>
                <a:cs typeface="Times New Roman"/>
                <a:sym typeface="Times New Roman"/>
              </a:rPr>
              <a:t> &amp; </a:t>
            </a:r>
            <a:r>
              <a:rPr lang="en" sz="1600">
                <a:solidFill>
                  <a:schemeClr val="dk1"/>
                </a:solidFill>
                <a:highlight>
                  <a:srgbClr val="FFFFFF"/>
                </a:highlight>
                <a:uFill>
                  <a:noFill/>
                </a:uFill>
                <a:latin typeface="Times New Roman"/>
                <a:ea typeface="Times New Roman"/>
                <a:cs typeface="Times New Roman"/>
                <a:sym typeface="Times New Roman"/>
                <a:hlinkClick r:id="rId5">
                  <a:extLst>
                    <a:ext uri="{A12FA001-AC4F-418D-AE19-62706E023703}">
                      <ahyp:hlinkClr val="tx"/>
                    </a:ext>
                  </a:extLst>
                </a:hlinkClick>
              </a:rPr>
              <a:t>Shosh Atari</a:t>
            </a:r>
            <a:r>
              <a:rPr lang="en" sz="1600">
                <a:solidFill>
                  <a:schemeClr val="dk1"/>
                </a:solidFill>
                <a:highlight>
                  <a:srgbClr val="FFFFFF"/>
                </a:highlight>
                <a:latin typeface="Times New Roman"/>
                <a:ea typeface="Times New Roman"/>
                <a:cs typeface="Times New Roman"/>
                <a:sym typeface="Times New Roman"/>
              </a:rPr>
              <a:t>, a radio /TV personality</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She was the female vocalist with the </a:t>
            </a:r>
            <a:r>
              <a:rPr lang="en" sz="1600">
                <a:solidFill>
                  <a:schemeClr val="dk1"/>
                </a:solidFill>
                <a:highlight>
                  <a:srgbClr val="FFFFFF"/>
                </a:highlight>
                <a:uFill>
                  <a:noFill/>
                </a:uFill>
                <a:latin typeface="Times New Roman"/>
                <a:ea typeface="Times New Roman"/>
                <a:cs typeface="Times New Roman"/>
                <a:sym typeface="Times New Roman"/>
                <a:hlinkClick r:id="rId6">
                  <a:extLst>
                    <a:ext uri="{A12FA001-AC4F-418D-AE19-62706E023703}">
                      <ahyp:hlinkClr val="tx"/>
                    </a:ext>
                  </a:extLst>
                </a:hlinkClick>
              </a:rPr>
              <a:t>Milk and Honey</a:t>
            </a:r>
            <a:r>
              <a:rPr lang="en" sz="1600">
                <a:solidFill>
                  <a:schemeClr val="dk1"/>
                </a:solidFill>
                <a:highlight>
                  <a:srgbClr val="FFFFFF"/>
                </a:highlight>
                <a:latin typeface="Times New Roman"/>
                <a:ea typeface="Times New Roman"/>
                <a:cs typeface="Times New Roman"/>
                <a:sym typeface="Times New Roman"/>
              </a:rPr>
              <a:t> band. </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Their song, “Hallelujah”, won first place at the </a:t>
            </a:r>
            <a:r>
              <a:rPr lang="en" sz="1600">
                <a:solidFill>
                  <a:schemeClr val="dk1"/>
                </a:solidFill>
                <a:highlight>
                  <a:srgbClr val="FFFFFF"/>
                </a:highlight>
                <a:uFill>
                  <a:noFill/>
                </a:uFill>
                <a:latin typeface="Times New Roman"/>
                <a:ea typeface="Times New Roman"/>
                <a:cs typeface="Times New Roman"/>
                <a:sym typeface="Times New Roman"/>
                <a:hlinkClick r:id="rId7">
                  <a:extLst>
                    <a:ext uri="{A12FA001-AC4F-418D-AE19-62706E023703}">
                      <ahyp:hlinkClr val="tx"/>
                    </a:ext>
                  </a:extLst>
                </a:hlinkClick>
              </a:rPr>
              <a:t>Eurovision Song Contest</a:t>
            </a:r>
            <a:r>
              <a:rPr lang="en" sz="1600">
                <a:solidFill>
                  <a:schemeClr val="dk1"/>
                </a:solidFill>
                <a:highlight>
                  <a:srgbClr val="FFFFFF"/>
                </a:highlight>
                <a:latin typeface="Times New Roman"/>
                <a:ea typeface="Times New Roman"/>
                <a:cs typeface="Times New Roman"/>
                <a:sym typeface="Times New Roman"/>
              </a:rPr>
              <a:t> 1979. </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 The song was voted the winner and was a success on the European charts.</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And brought the following year’s competition to Israel (almost bankrupting it)</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600">
                <a:solidFill>
                  <a:schemeClr val="dk1"/>
                </a:solidFill>
                <a:highlight>
                  <a:srgbClr val="FFFFFF"/>
                </a:highlight>
                <a:latin typeface="Times New Roman"/>
                <a:ea typeface="Times New Roman"/>
                <a:cs typeface="Times New Roman"/>
                <a:sym typeface="Times New Roman"/>
              </a:rPr>
              <a:t>Music: Kobi Oshrat; Lyrics: Shimrit Or</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600" u="sng">
                <a:solidFill>
                  <a:schemeClr val="dk1"/>
                </a:solidFill>
                <a:latin typeface="Times New Roman"/>
                <a:ea typeface="Times New Roman"/>
                <a:cs typeface="Times New Roman"/>
                <a:sym typeface="Times New Roman"/>
                <a:hlinkClick r:id="rId8">
                  <a:extLst>
                    <a:ext uri="{A12FA001-AC4F-418D-AE19-62706E023703}">
                      <ahyp:hlinkClr val="tx"/>
                    </a:ext>
                  </a:extLst>
                </a:hlinkClick>
              </a:rPr>
              <a:t>Link to their winning performance of Halleluya</a:t>
            </a:r>
            <a:r>
              <a:rPr lang="en"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1200"/>
              </a:spcAft>
              <a:buClr>
                <a:schemeClr val="dk1"/>
              </a:buClr>
              <a:buSzPts val="1100"/>
              <a:buFont typeface="Arial"/>
              <a:buNone/>
            </a:pPr>
            <a:r>
              <a:rPr lang="en" sz="1600" u="sng">
                <a:solidFill>
                  <a:schemeClr val="dk1"/>
                </a:solidFill>
                <a:latin typeface="Times New Roman"/>
                <a:ea typeface="Times New Roman"/>
                <a:cs typeface="Times New Roman"/>
                <a:sym typeface="Times New Roman"/>
                <a:hlinkClick r:id="rId9">
                  <a:extLst>
                    <a:ext uri="{A12FA001-AC4F-418D-AE19-62706E023703}">
                      <ahyp:hlinkClr val="tx"/>
                    </a:ext>
                  </a:extLst>
                </a:hlinkClick>
              </a:rPr>
              <a:t>Link to lyrics &amp; translation</a:t>
            </a:r>
            <a:endParaRPr sz="1600">
              <a:solidFill>
                <a:schemeClr val="dk1"/>
              </a:solidFill>
              <a:latin typeface="Times New Roman"/>
              <a:ea typeface="Times New Roman"/>
              <a:cs typeface="Times New Roman"/>
              <a:sym typeface="Times New Roman"/>
            </a:endParaRPr>
          </a:p>
        </p:txBody>
      </p:sp>
      <p:pic>
        <p:nvPicPr>
          <p:cNvPr id="187" name="Google Shape;187;p34"/>
          <p:cNvPicPr preferRelativeResize="0"/>
          <p:nvPr/>
        </p:nvPicPr>
        <p:blipFill rotWithShape="1">
          <a:blip r:embed="rId10">
            <a:alphaModFix/>
          </a:blip>
          <a:srcRect b="0" l="32120" r="33236" t="0"/>
          <a:stretch/>
        </p:blipFill>
        <p:spPr>
          <a:xfrm>
            <a:off x="7216075" y="126375"/>
            <a:ext cx="1694337" cy="4890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Handout 2 -</a:t>
            </a:r>
            <a:r>
              <a:rPr lang="en"/>
              <a:t>   </a:t>
            </a:r>
            <a:r>
              <a:rPr lang="en" sz="4200">
                <a:solidFill>
                  <a:srgbClr val="CC0000"/>
                </a:solidFill>
                <a:latin typeface="Impact"/>
                <a:ea typeface="Impact"/>
                <a:cs typeface="Impact"/>
                <a:sym typeface="Impact"/>
              </a:rPr>
              <a:t>Giv’atayim</a:t>
            </a:r>
            <a:endParaRPr>
              <a:solidFill>
                <a:srgbClr val="CC0000"/>
              </a:solidFill>
            </a:endParaRPr>
          </a:p>
        </p:txBody>
      </p:sp>
      <p:sp>
        <p:nvSpPr>
          <p:cNvPr id="193" name="Google Shape;193;p35"/>
          <p:cNvSpPr txBox="1"/>
          <p:nvPr>
            <p:ph idx="1" type="body"/>
          </p:nvPr>
        </p:nvSpPr>
        <p:spPr>
          <a:xfrm>
            <a:off x="311700" y="1152475"/>
            <a:ext cx="8520600" cy="37761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Clr>
                <a:schemeClr val="dk1"/>
              </a:buClr>
              <a:buSzPct val="37931"/>
              <a:buFont typeface="Arial"/>
              <a:buNone/>
            </a:pPr>
            <a:r>
              <a:rPr lang="en" sz="2900">
                <a:solidFill>
                  <a:schemeClr val="dk1"/>
                </a:solidFill>
                <a:latin typeface="Times New Roman"/>
                <a:ea typeface="Times New Roman"/>
                <a:cs typeface="Times New Roman"/>
                <a:sym typeface="Times New Roman"/>
              </a:rPr>
              <a:t>Established in 1922</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ct val="37931"/>
              <a:buFont typeface="Arial"/>
              <a:buNone/>
            </a:pPr>
            <a:r>
              <a:rPr lang="en" sz="2900">
                <a:solidFill>
                  <a:schemeClr val="dk1"/>
                </a:solidFill>
                <a:latin typeface="Times New Roman"/>
                <a:ea typeface="Times New Roman"/>
                <a:cs typeface="Times New Roman"/>
                <a:sym typeface="Times New Roman"/>
              </a:rPr>
              <a:t>Population: 61,244 </a:t>
            </a:r>
            <a:r>
              <a:rPr lang="en" sz="1779">
                <a:solidFill>
                  <a:schemeClr val="dk1"/>
                </a:solidFill>
                <a:latin typeface="Times New Roman"/>
                <a:ea typeface="Times New Roman"/>
                <a:cs typeface="Times New Roman"/>
                <a:sym typeface="Times New Roman"/>
              </a:rPr>
              <a:t>(updated Feb 2022)</a:t>
            </a:r>
            <a:endParaRPr sz="1779">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Notable people: </a:t>
            </a:r>
            <a:r>
              <a:rPr lang="en" sz="2900">
                <a:solidFill>
                  <a:schemeClr val="dk1"/>
                </a:solidFill>
                <a:uFill>
                  <a:noFill/>
                </a:uFill>
                <a:latin typeface="Times New Roman"/>
                <a:ea typeface="Times New Roman"/>
                <a:cs typeface="Times New Roman"/>
                <a:sym typeface="Times New Roman"/>
                <a:hlinkClick r:id="rId3">
                  <a:extLst>
                    <a:ext uri="{A12FA001-AC4F-418D-AE19-62706E023703}">
                      <ahyp:hlinkClr val="tx"/>
                    </a:ext>
                  </a:extLst>
                </a:hlinkClick>
              </a:rPr>
              <a:t>A. B. Yehoshua</a:t>
            </a:r>
            <a:r>
              <a:rPr lang="en" sz="2900">
                <a:solidFill>
                  <a:schemeClr val="dk1"/>
                </a:solidFill>
                <a:latin typeface="Times New Roman"/>
                <a:ea typeface="Times New Roman"/>
                <a:cs typeface="Times New Roman"/>
                <a:sym typeface="Times New Roman"/>
              </a:rPr>
              <a:t> (born 1936), writer, novelist                     </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                          </a:t>
            </a:r>
            <a:r>
              <a:rPr lang="en" sz="29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Oded Kattash</a:t>
            </a:r>
            <a:r>
              <a:rPr lang="en" sz="2900">
                <a:solidFill>
                  <a:schemeClr val="dk1"/>
                </a:solidFill>
                <a:latin typeface="Times New Roman"/>
                <a:ea typeface="Times New Roman"/>
                <a:cs typeface="Times New Roman"/>
                <a:sym typeface="Times New Roman"/>
              </a:rPr>
              <a:t> (born 1974), basketball player and coach</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                          </a:t>
            </a:r>
            <a:r>
              <a:rPr lang="en" sz="2900">
                <a:solidFill>
                  <a:schemeClr val="dk1"/>
                </a:solidFill>
                <a:uFill>
                  <a:noFill/>
                </a:uFill>
                <a:latin typeface="Times New Roman"/>
                <a:ea typeface="Times New Roman"/>
                <a:cs typeface="Times New Roman"/>
                <a:sym typeface="Times New Roman"/>
                <a:hlinkClick r:id="rId5">
                  <a:extLst>
                    <a:ext uri="{A12FA001-AC4F-418D-AE19-62706E023703}">
                      <ahyp:hlinkClr val="tx"/>
                    </a:ext>
                  </a:extLst>
                </a:hlinkClick>
              </a:rPr>
              <a:t>Izhar Cohen</a:t>
            </a:r>
            <a:r>
              <a:rPr lang="en" sz="2900">
                <a:solidFill>
                  <a:schemeClr val="dk1"/>
                </a:solidFill>
                <a:latin typeface="Times New Roman"/>
                <a:ea typeface="Times New Roman"/>
                <a:cs typeface="Times New Roman"/>
                <a:sym typeface="Times New Roman"/>
              </a:rPr>
              <a:t> (born 1951), singer</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Location: Merkaz (Center) of Israel, South Mishor Ha-Chof </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ct val="37931"/>
              <a:buFont typeface="Arial"/>
              <a:buNone/>
            </a:pPr>
            <a:r>
              <a:rPr lang="en" sz="2900">
                <a:solidFill>
                  <a:schemeClr val="dk1"/>
                </a:solidFill>
                <a:latin typeface="Times New Roman"/>
                <a:ea typeface="Times New Roman"/>
                <a:cs typeface="Times New Roman"/>
                <a:sym typeface="Times New Roman"/>
              </a:rPr>
              <a:t>(</a:t>
            </a:r>
            <a:r>
              <a:rPr lang="en" sz="2900">
                <a:solidFill>
                  <a:schemeClr val="dk1"/>
                </a:solidFill>
                <a:highlight>
                  <a:srgbClr val="FFFFFF"/>
                </a:highlight>
                <a:latin typeface="Times New Roman"/>
                <a:ea typeface="Times New Roman"/>
                <a:cs typeface="Times New Roman"/>
                <a:sym typeface="Times New Roman"/>
              </a:rPr>
              <a:t>Israeli coastal plain)</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Famous for the "two hills" on which it was established: </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1200"/>
              </a:spcAft>
              <a:buNone/>
            </a:pPr>
            <a:r>
              <a:rPr lang="en" sz="2900">
                <a:solidFill>
                  <a:schemeClr val="dk1"/>
                </a:solidFill>
                <a:latin typeface="Times New Roman"/>
                <a:ea typeface="Times New Roman"/>
                <a:cs typeface="Times New Roman"/>
                <a:sym typeface="Times New Roman"/>
              </a:rPr>
              <a:t>(Borochov Hill &amp; Kozlovsky Hill) </a:t>
            </a:r>
            <a:endParaRPr sz="2900">
              <a:solidFill>
                <a:schemeClr val="dk1"/>
              </a:solidFill>
              <a:latin typeface="Times New Roman"/>
              <a:ea typeface="Times New Roman"/>
              <a:cs typeface="Times New Roman"/>
              <a:sym typeface="Times New Roman"/>
            </a:endParaRPr>
          </a:p>
        </p:txBody>
      </p:sp>
      <p:pic>
        <p:nvPicPr>
          <p:cNvPr id="194" name="Google Shape;194;p35"/>
          <p:cNvPicPr preferRelativeResize="0"/>
          <p:nvPr/>
        </p:nvPicPr>
        <p:blipFill rotWithShape="1">
          <a:blip r:embed="rId6">
            <a:alphaModFix/>
          </a:blip>
          <a:srcRect b="0" l="0" r="75431" t="0"/>
          <a:stretch/>
        </p:blipFill>
        <p:spPr>
          <a:xfrm>
            <a:off x="7341050" y="268100"/>
            <a:ext cx="1491250" cy="4374900"/>
          </a:xfrm>
          <a:prstGeom prst="rect">
            <a:avLst/>
          </a:prstGeom>
          <a:noFill/>
          <a:ln>
            <a:noFill/>
          </a:ln>
        </p:spPr>
      </p:pic>
      <p:pic>
        <p:nvPicPr>
          <p:cNvPr id="195" name="Google Shape;195;p35"/>
          <p:cNvPicPr preferRelativeResize="0"/>
          <p:nvPr/>
        </p:nvPicPr>
        <p:blipFill>
          <a:blip r:embed="rId7">
            <a:alphaModFix/>
          </a:blip>
          <a:stretch>
            <a:fillRect/>
          </a:stretch>
        </p:blipFill>
        <p:spPr>
          <a:xfrm>
            <a:off x="5851200" y="318675"/>
            <a:ext cx="1395725" cy="1842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311700" y="255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00000"/>
              <a:buFont typeface="Arial"/>
              <a:buNone/>
            </a:pPr>
            <a:r>
              <a:rPr lang="en" sz="1100">
                <a:solidFill>
                  <a:srgbClr val="FF9900"/>
                </a:solidFill>
              </a:rPr>
              <a:t>Cont.</a:t>
            </a:r>
            <a:r>
              <a:rPr lang="en">
                <a:solidFill>
                  <a:srgbClr val="FF9900"/>
                </a:solidFill>
              </a:rPr>
              <a:t>         </a:t>
            </a:r>
            <a:r>
              <a:rPr lang="en" sz="3100">
                <a:solidFill>
                  <a:srgbClr val="FF9900"/>
                </a:solidFill>
                <a:latin typeface="Impact"/>
                <a:ea typeface="Impact"/>
                <a:cs typeface="Impact"/>
                <a:sym typeface="Impact"/>
              </a:rPr>
              <a:t>A b a n i b i   -   Y i z h a r   C o h e n</a:t>
            </a:r>
            <a:endParaRPr sz="3100">
              <a:solidFill>
                <a:srgbClr val="FF9900"/>
              </a:solidFill>
              <a:latin typeface="Impact"/>
              <a:ea typeface="Impact"/>
              <a:cs typeface="Impact"/>
              <a:sym typeface="Impact"/>
            </a:endParaRPr>
          </a:p>
          <a:p>
            <a:pPr indent="0" lvl="0" marL="0" rtl="0" algn="l">
              <a:spcBef>
                <a:spcPts val="0"/>
              </a:spcBef>
              <a:spcAft>
                <a:spcPts val="0"/>
              </a:spcAft>
              <a:buNone/>
            </a:pPr>
            <a:r>
              <a:t/>
            </a:r>
            <a:endParaRPr/>
          </a:p>
        </p:txBody>
      </p:sp>
      <p:sp>
        <p:nvSpPr>
          <p:cNvPr id="201" name="Google Shape;201;p36"/>
          <p:cNvSpPr txBox="1"/>
          <p:nvPr>
            <p:ph idx="1" type="body"/>
          </p:nvPr>
        </p:nvSpPr>
        <p:spPr>
          <a:xfrm>
            <a:off x="311700" y="1152475"/>
            <a:ext cx="8520600" cy="371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Times New Roman"/>
                <a:ea typeface="Times New Roman"/>
                <a:cs typeface="Times New Roman"/>
                <a:sym typeface="Times New Roman"/>
              </a:rPr>
              <a:t>Born in 1951. </a:t>
            </a:r>
            <a:r>
              <a:rPr lang="en" sz="1600">
                <a:solidFill>
                  <a:schemeClr val="dk1"/>
                </a:solidFill>
                <a:highlight>
                  <a:srgbClr val="FFFFFF"/>
                </a:highlight>
                <a:latin typeface="Times New Roman"/>
                <a:ea typeface="Times New Roman"/>
                <a:cs typeface="Times New Roman"/>
                <a:sym typeface="Times New Roman"/>
              </a:rPr>
              <a:t>His parents, famous singers immigrated to Israel from </a:t>
            </a:r>
            <a:r>
              <a:rPr lang="en" sz="1600">
                <a:solidFill>
                  <a:schemeClr val="dk1"/>
                </a:solidFill>
                <a:highlight>
                  <a:srgbClr val="FFFFFF"/>
                </a:highlight>
                <a:uFill>
                  <a:noFill/>
                </a:uFill>
                <a:latin typeface="Times New Roman"/>
                <a:ea typeface="Times New Roman"/>
                <a:cs typeface="Times New Roman"/>
                <a:sym typeface="Times New Roman"/>
                <a:hlinkClick r:id="rId3">
                  <a:extLst>
                    <a:ext uri="{A12FA001-AC4F-418D-AE19-62706E023703}">
                      <ahyp:hlinkClr val="tx"/>
                    </a:ext>
                  </a:extLst>
                </a:hlinkClick>
              </a:rPr>
              <a:t>Yemen</a:t>
            </a:r>
            <a:r>
              <a:rPr lang="en" sz="1600">
                <a:solidFill>
                  <a:schemeClr val="dk1"/>
                </a:solidFill>
                <a:highlight>
                  <a:srgbClr val="FFFFFF"/>
                </a:highlight>
                <a:latin typeface="Times New Roman"/>
                <a:ea typeface="Times New Roman"/>
                <a:cs typeface="Times New Roman"/>
                <a:sym typeface="Times New Roman"/>
              </a:rPr>
              <a:t>. </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His siblings all became famous singers/entertainers: Hofni, Pini, and Vardina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At 18, Cohen joined the </a:t>
            </a:r>
            <a:r>
              <a:rPr lang="en" sz="1600">
                <a:solidFill>
                  <a:schemeClr val="dk1"/>
                </a:solidFill>
                <a:highlight>
                  <a:srgbClr val="FFFFFF"/>
                </a:highlight>
                <a:uFill>
                  <a:noFill/>
                </a:uFill>
                <a:latin typeface="Times New Roman"/>
                <a:ea typeface="Times New Roman"/>
                <a:cs typeface="Times New Roman"/>
                <a:sym typeface="Times New Roman"/>
                <a:hlinkClick r:id="rId4">
                  <a:extLst>
                    <a:ext uri="{A12FA001-AC4F-418D-AE19-62706E023703}">
                      <ahyp:hlinkClr val="tx"/>
                    </a:ext>
                  </a:extLst>
                </a:hlinkClick>
              </a:rPr>
              <a:t>IDF</a:t>
            </a:r>
            <a:r>
              <a:rPr lang="en" sz="1600">
                <a:solidFill>
                  <a:schemeClr val="dk1"/>
                </a:solidFill>
                <a:highlight>
                  <a:srgbClr val="FFFFFF"/>
                </a:highlight>
                <a:latin typeface="Times New Roman"/>
                <a:ea typeface="Times New Roman"/>
                <a:cs typeface="Times New Roman"/>
                <a:sym typeface="Times New Roman"/>
              </a:rPr>
              <a:t>'s "</a:t>
            </a:r>
            <a:r>
              <a:rPr lang="en" sz="1600">
                <a:solidFill>
                  <a:schemeClr val="dk1"/>
                </a:solidFill>
                <a:highlight>
                  <a:srgbClr val="FFFFFF"/>
                </a:highlight>
                <a:uFill>
                  <a:noFill/>
                </a:uFill>
                <a:latin typeface="Times New Roman"/>
                <a:ea typeface="Times New Roman"/>
                <a:cs typeface="Times New Roman"/>
                <a:sym typeface="Times New Roman"/>
                <a:hlinkClick r:id="rId5">
                  <a:extLst>
                    <a:ext uri="{A12FA001-AC4F-418D-AE19-62706E023703}">
                      <ahyp:hlinkClr val="tx"/>
                    </a:ext>
                  </a:extLst>
                </a:hlinkClick>
              </a:rPr>
              <a:t>Nachal</a:t>
            </a:r>
            <a:r>
              <a:rPr lang="en" sz="1600">
                <a:solidFill>
                  <a:schemeClr val="dk1"/>
                </a:solidFill>
                <a:highlight>
                  <a:srgbClr val="FFFFFF"/>
                </a:highlight>
                <a:latin typeface="Times New Roman"/>
                <a:ea typeface="Times New Roman"/>
                <a:cs typeface="Times New Roman"/>
                <a:sym typeface="Times New Roman"/>
              </a:rPr>
              <a:t>" singers group.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During the 1970s Cohen was one of the most played singers in Israel.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Representing Israel, he won the 1978 </a:t>
            </a:r>
            <a:r>
              <a:rPr lang="en" sz="1600">
                <a:solidFill>
                  <a:schemeClr val="dk1"/>
                </a:solidFill>
                <a:highlight>
                  <a:srgbClr val="FFFFFF"/>
                </a:highlight>
                <a:uFill>
                  <a:noFill/>
                </a:uFill>
                <a:latin typeface="Times New Roman"/>
                <a:ea typeface="Times New Roman"/>
                <a:cs typeface="Times New Roman"/>
                <a:sym typeface="Times New Roman"/>
                <a:hlinkClick r:id="rId6">
                  <a:extLst>
                    <a:ext uri="{A12FA001-AC4F-418D-AE19-62706E023703}">
                      <ahyp:hlinkClr val="tx"/>
                    </a:ext>
                  </a:extLst>
                </a:hlinkClick>
              </a:rPr>
              <a:t>Eurovision Song Contest</a:t>
            </a:r>
            <a:r>
              <a:rPr lang="en" sz="1600">
                <a:solidFill>
                  <a:schemeClr val="dk1"/>
                </a:solidFill>
                <a:highlight>
                  <a:srgbClr val="FFFFFF"/>
                </a:highlight>
                <a:latin typeface="Times New Roman"/>
                <a:ea typeface="Times New Roman"/>
                <a:cs typeface="Times New Roman"/>
                <a:sym typeface="Times New Roman"/>
              </a:rPr>
              <a:t>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with the group </a:t>
            </a:r>
            <a:r>
              <a:rPr lang="en" sz="1600">
                <a:solidFill>
                  <a:schemeClr val="dk1"/>
                </a:solidFill>
                <a:highlight>
                  <a:srgbClr val="FFFFFF"/>
                </a:highlight>
                <a:uFill>
                  <a:noFill/>
                </a:uFill>
                <a:latin typeface="Times New Roman"/>
                <a:ea typeface="Times New Roman"/>
                <a:cs typeface="Times New Roman"/>
                <a:sym typeface="Times New Roman"/>
                <a:hlinkClick r:id="rId7">
                  <a:extLst>
                    <a:ext uri="{A12FA001-AC4F-418D-AE19-62706E023703}">
                      <ahyp:hlinkClr val="tx"/>
                    </a:ext>
                  </a:extLst>
                </a:hlinkClick>
              </a:rPr>
              <a:t>Alphabeta</a:t>
            </a:r>
            <a:r>
              <a:rPr lang="en" sz="1600">
                <a:solidFill>
                  <a:schemeClr val="dk1"/>
                </a:solidFill>
                <a:highlight>
                  <a:srgbClr val="FFFFFF"/>
                </a:highlight>
                <a:latin typeface="Times New Roman"/>
                <a:ea typeface="Times New Roman"/>
                <a:cs typeface="Times New Roman"/>
                <a:sym typeface="Times New Roman"/>
              </a:rPr>
              <a:t> performing "</a:t>
            </a:r>
            <a:r>
              <a:rPr lang="en" sz="1600">
                <a:solidFill>
                  <a:schemeClr val="dk1"/>
                </a:solidFill>
                <a:highlight>
                  <a:srgbClr val="FFFFFF"/>
                </a:highlight>
                <a:uFill>
                  <a:noFill/>
                </a:uFill>
                <a:latin typeface="Times New Roman"/>
                <a:ea typeface="Times New Roman"/>
                <a:cs typeface="Times New Roman"/>
                <a:sym typeface="Times New Roman"/>
                <a:hlinkClick r:id="rId8">
                  <a:extLst>
                    <a:ext uri="{A12FA001-AC4F-418D-AE19-62706E023703}">
                      <ahyp:hlinkClr val="tx"/>
                    </a:ext>
                  </a:extLst>
                </a:hlinkClick>
              </a:rPr>
              <a:t>A-Ba-Ni-Bi</a:t>
            </a:r>
            <a:r>
              <a:rPr lang="en" sz="1600">
                <a:solidFill>
                  <a:schemeClr val="dk1"/>
                </a:solidFill>
                <a:highlight>
                  <a:srgbClr val="FFFFFF"/>
                </a:highlight>
                <a:latin typeface="Times New Roman"/>
                <a:ea typeface="Times New Roman"/>
                <a:cs typeface="Times New Roman"/>
                <a:sym typeface="Times New Roman"/>
              </a:rPr>
              <a:t>". Music: </a:t>
            </a:r>
            <a:r>
              <a:rPr lang="en" sz="1600">
                <a:solidFill>
                  <a:schemeClr val="dk1"/>
                </a:solidFill>
                <a:highlight>
                  <a:srgbClr val="FFFFFF"/>
                </a:highlight>
                <a:uFill>
                  <a:noFill/>
                </a:uFill>
                <a:latin typeface="Times New Roman"/>
                <a:ea typeface="Times New Roman"/>
                <a:cs typeface="Times New Roman"/>
                <a:sym typeface="Times New Roman"/>
                <a:hlinkClick r:id="rId9">
                  <a:extLst>
                    <a:ext uri="{A12FA001-AC4F-418D-AE19-62706E023703}">
                      <ahyp:hlinkClr val="tx"/>
                    </a:ext>
                  </a:extLst>
                </a:hlinkClick>
              </a:rPr>
              <a:t>Nurit Hirsh</a:t>
            </a:r>
            <a:r>
              <a:rPr lang="en" sz="1600">
                <a:solidFill>
                  <a:schemeClr val="dk1"/>
                </a:solidFill>
                <a:highlight>
                  <a:srgbClr val="FFFFFF"/>
                </a:highlight>
                <a:latin typeface="Times New Roman"/>
                <a:ea typeface="Times New Roman"/>
                <a:cs typeface="Times New Roman"/>
                <a:sym typeface="Times New Roman"/>
              </a:rPr>
              <a:t>; Lyrics: </a:t>
            </a:r>
            <a:r>
              <a:rPr lang="en" sz="1600">
                <a:solidFill>
                  <a:schemeClr val="dk1"/>
                </a:solidFill>
                <a:highlight>
                  <a:srgbClr val="FFFFFF"/>
                </a:highlight>
                <a:uFill>
                  <a:noFill/>
                </a:uFill>
                <a:latin typeface="Times New Roman"/>
                <a:ea typeface="Times New Roman"/>
                <a:cs typeface="Times New Roman"/>
                <a:sym typeface="Times New Roman"/>
                <a:hlinkClick r:id="rId10">
                  <a:extLst>
                    <a:ext uri="{A12FA001-AC4F-418D-AE19-62706E023703}">
                      <ahyp:hlinkClr val="tx"/>
                    </a:ext>
                  </a:extLst>
                </a:hlinkClick>
              </a:rPr>
              <a:t>Ehud Manor</a:t>
            </a:r>
            <a:r>
              <a:rPr lang="en" sz="1600">
                <a:solidFill>
                  <a:schemeClr val="dk1"/>
                </a:solidFill>
                <a:highlight>
                  <a:srgbClr val="FFFFFF"/>
                </a:highlight>
                <a:latin typeface="Times New Roman"/>
                <a:ea typeface="Times New Roman"/>
                <a:cs typeface="Times New Roman"/>
                <a:sym typeface="Times New Roman"/>
              </a:rPr>
              <a:t>.</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600" u="sng">
                <a:solidFill>
                  <a:schemeClr val="hlink"/>
                </a:solidFill>
                <a:latin typeface="Times New Roman"/>
                <a:ea typeface="Times New Roman"/>
                <a:cs typeface="Times New Roman"/>
                <a:sym typeface="Times New Roman"/>
                <a:hlinkClick r:id="rId11"/>
              </a:rPr>
              <a:t>Link to his winning performance of Abanibi </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1200"/>
              </a:spcAft>
              <a:buClr>
                <a:schemeClr val="dk1"/>
              </a:buClr>
              <a:buSzPts val="1100"/>
              <a:buFont typeface="Arial"/>
              <a:buNone/>
            </a:pPr>
            <a:r>
              <a:rPr lang="en" sz="1600" u="sng">
                <a:solidFill>
                  <a:schemeClr val="hlink"/>
                </a:solidFill>
                <a:latin typeface="Times New Roman"/>
                <a:ea typeface="Times New Roman"/>
                <a:cs typeface="Times New Roman"/>
                <a:sym typeface="Times New Roman"/>
                <a:hlinkClick r:id="rId12"/>
              </a:rPr>
              <a:t>Link to lyrics &amp; translation</a:t>
            </a:r>
            <a:endParaRPr/>
          </a:p>
        </p:txBody>
      </p:sp>
      <p:pic>
        <p:nvPicPr>
          <p:cNvPr id="202" name="Google Shape;202;p36"/>
          <p:cNvPicPr preferRelativeResize="0"/>
          <p:nvPr/>
        </p:nvPicPr>
        <p:blipFill rotWithShape="1">
          <a:blip r:embed="rId13">
            <a:alphaModFix/>
          </a:blip>
          <a:srcRect b="0" l="29993" r="1747" t="0"/>
          <a:stretch/>
        </p:blipFill>
        <p:spPr>
          <a:xfrm>
            <a:off x="6773375" y="164275"/>
            <a:ext cx="2198952" cy="32026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Handout 3</a:t>
            </a:r>
            <a:r>
              <a:rPr lang="en"/>
              <a:t> </a:t>
            </a:r>
            <a:endParaRPr sz="1800">
              <a:solidFill>
                <a:schemeClr val="dk2"/>
              </a:solidFill>
            </a:endParaRPr>
          </a:p>
          <a:p>
            <a:pPr indent="0" lvl="0" marL="0" rtl="0" algn="l">
              <a:spcBef>
                <a:spcPts val="0"/>
              </a:spcBef>
              <a:spcAft>
                <a:spcPts val="0"/>
              </a:spcAft>
              <a:buNone/>
            </a:pPr>
            <a:r>
              <a:t/>
            </a:r>
            <a:endParaRPr/>
          </a:p>
        </p:txBody>
      </p:sp>
      <p:sp>
        <p:nvSpPr>
          <p:cNvPr id="208" name="Google Shape;208;p37"/>
          <p:cNvSpPr txBox="1"/>
          <p:nvPr>
            <p:ph idx="1" type="body"/>
          </p:nvPr>
        </p:nvSpPr>
        <p:spPr>
          <a:xfrm>
            <a:off x="252375" y="1147025"/>
            <a:ext cx="7304400" cy="3648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900">
                <a:solidFill>
                  <a:schemeClr val="dk1"/>
                </a:solidFill>
                <a:latin typeface="Times New Roman"/>
                <a:ea typeface="Times New Roman"/>
                <a:cs typeface="Times New Roman"/>
                <a:sym typeface="Times New Roman"/>
              </a:rPr>
              <a:t>Established</a:t>
            </a:r>
            <a:r>
              <a:rPr lang="en" sz="2900">
                <a:solidFill>
                  <a:schemeClr val="dk1"/>
                </a:solidFill>
                <a:latin typeface="Times New Roman"/>
                <a:ea typeface="Times New Roman"/>
                <a:cs typeface="Times New Roman"/>
                <a:sym typeface="Times New Roman"/>
              </a:rPr>
              <a:t> in 1934</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Location: Merkaz (Center) of Israel, Israeli coastal plain</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900">
                <a:solidFill>
                  <a:schemeClr val="dk1"/>
                </a:solidFill>
                <a:latin typeface="Times New Roman"/>
                <a:ea typeface="Times New Roman"/>
                <a:cs typeface="Times New Roman"/>
                <a:sym typeface="Times New Roman"/>
              </a:rPr>
              <a:t>Population: </a:t>
            </a:r>
            <a:r>
              <a:rPr lang="en" sz="2250">
                <a:solidFill>
                  <a:schemeClr val="dk1"/>
                </a:solidFill>
                <a:highlight>
                  <a:schemeClr val="lt1"/>
                </a:highlight>
                <a:latin typeface="Times New Roman"/>
                <a:ea typeface="Times New Roman"/>
                <a:cs typeface="Times New Roman"/>
                <a:sym typeface="Times New Roman"/>
              </a:rPr>
              <a:t>468,809 </a:t>
            </a:r>
            <a:r>
              <a:rPr lang="en" sz="1614">
                <a:solidFill>
                  <a:schemeClr val="dk1"/>
                </a:solidFill>
                <a:latin typeface="Times New Roman"/>
                <a:ea typeface="Times New Roman"/>
                <a:cs typeface="Times New Roman"/>
                <a:sym typeface="Times New Roman"/>
              </a:rPr>
              <a:t>(updated Feb 2022)</a:t>
            </a:r>
            <a:r>
              <a:rPr lang="en" sz="2900">
                <a:solidFill>
                  <a:schemeClr val="dk1"/>
                </a:solidFill>
                <a:latin typeface="Times New Roman"/>
                <a:ea typeface="Times New Roman"/>
                <a:cs typeface="Times New Roman"/>
                <a:sym typeface="Times New Roman"/>
              </a:rPr>
              <a:t>  Second biggest city in Israel!</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ct val="37931"/>
              <a:buFont typeface="Arial"/>
              <a:buNone/>
            </a:pPr>
            <a:r>
              <a:rPr lang="en" sz="2900">
                <a:solidFill>
                  <a:schemeClr val="dk1"/>
                </a:solidFill>
                <a:latin typeface="Times New Roman"/>
                <a:ea typeface="Times New Roman"/>
                <a:cs typeface="Times New Roman"/>
                <a:sym typeface="Times New Roman"/>
              </a:rPr>
              <a:t>“Fun” fact: Tel Aviv was announced as the most expensive city to live in in 2021 (Paris was second place)</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1200"/>
              </a:spcAft>
              <a:buClr>
                <a:schemeClr val="dk1"/>
              </a:buClr>
              <a:buSzPct val="37931"/>
              <a:buFont typeface="Arial"/>
              <a:buNone/>
            </a:pPr>
            <a:r>
              <a:rPr lang="en" sz="2900">
                <a:solidFill>
                  <a:schemeClr val="dk1"/>
                </a:solidFill>
                <a:latin typeface="Times New Roman"/>
                <a:ea typeface="Times New Roman"/>
                <a:cs typeface="Times New Roman"/>
                <a:sym typeface="Times New Roman"/>
              </a:rPr>
              <a:t>Culture: Home of Israeli LGBTQ+ community, Israeli Opera, many theaters, famous beaches, markets and shopping centers, cinemas, museums, parks, tourism center of Israel, etc. Tel Aviv hosted the Eurovision in 2019.</a:t>
            </a:r>
            <a:endParaRPr sz="2900">
              <a:latin typeface="Times New Roman"/>
              <a:ea typeface="Times New Roman"/>
              <a:cs typeface="Times New Roman"/>
              <a:sym typeface="Times New Roman"/>
            </a:endParaRPr>
          </a:p>
        </p:txBody>
      </p:sp>
      <p:pic>
        <p:nvPicPr>
          <p:cNvPr id="209" name="Google Shape;209;p37"/>
          <p:cNvPicPr preferRelativeResize="0"/>
          <p:nvPr/>
        </p:nvPicPr>
        <p:blipFill>
          <a:blip r:embed="rId3">
            <a:alphaModFix/>
          </a:blip>
          <a:stretch>
            <a:fillRect/>
          </a:stretch>
        </p:blipFill>
        <p:spPr>
          <a:xfrm>
            <a:off x="4556624" y="326950"/>
            <a:ext cx="3000003" cy="1302800"/>
          </a:xfrm>
          <a:prstGeom prst="rect">
            <a:avLst/>
          </a:prstGeom>
          <a:noFill/>
          <a:ln>
            <a:noFill/>
          </a:ln>
        </p:spPr>
      </p:pic>
      <p:pic>
        <p:nvPicPr>
          <p:cNvPr id="210" name="Google Shape;210;p37"/>
          <p:cNvPicPr preferRelativeResize="0"/>
          <p:nvPr/>
        </p:nvPicPr>
        <p:blipFill rotWithShape="1">
          <a:blip r:embed="rId4">
            <a:alphaModFix/>
          </a:blip>
          <a:srcRect b="0" l="0" r="7868" t="0"/>
          <a:stretch/>
        </p:blipFill>
        <p:spPr>
          <a:xfrm>
            <a:off x="7548175" y="326950"/>
            <a:ext cx="1436525" cy="4236475"/>
          </a:xfrm>
          <a:prstGeom prst="rect">
            <a:avLst/>
          </a:prstGeom>
          <a:noFill/>
          <a:ln>
            <a:noFill/>
          </a:ln>
        </p:spPr>
      </p:pic>
      <p:sp>
        <p:nvSpPr>
          <p:cNvPr id="211" name="Google Shape;211;p37"/>
          <p:cNvSpPr txBox="1"/>
          <p:nvPr/>
        </p:nvSpPr>
        <p:spPr>
          <a:xfrm>
            <a:off x="2046250" y="31572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rgbClr val="CC0000"/>
                </a:solidFill>
                <a:latin typeface="Impact"/>
                <a:ea typeface="Impact"/>
                <a:cs typeface="Impact"/>
                <a:sym typeface="Impact"/>
              </a:rPr>
              <a:t>Tel-Aviv</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8"/>
          <p:cNvSpPr txBox="1"/>
          <p:nvPr>
            <p:ph type="title"/>
          </p:nvPr>
        </p:nvSpPr>
        <p:spPr>
          <a:xfrm>
            <a:off x="311700" y="130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00">
                <a:solidFill>
                  <a:srgbClr val="FF9900"/>
                </a:solidFill>
                <a:latin typeface="Impact"/>
                <a:ea typeface="Impact"/>
                <a:cs typeface="Impact"/>
                <a:sym typeface="Impact"/>
              </a:rPr>
              <a:t>Diva</a:t>
            </a:r>
            <a:r>
              <a:rPr lang="en" sz="1800">
                <a:solidFill>
                  <a:schemeClr val="dk2"/>
                </a:solidFill>
              </a:rPr>
              <a:t> </a:t>
            </a:r>
            <a:r>
              <a:rPr lang="en" sz="3100">
                <a:solidFill>
                  <a:srgbClr val="FF9900"/>
                </a:solidFill>
                <a:latin typeface="Impact"/>
                <a:ea typeface="Impact"/>
                <a:cs typeface="Impact"/>
                <a:sym typeface="Impact"/>
              </a:rPr>
              <a:t>-</a:t>
            </a:r>
            <a:r>
              <a:rPr lang="en" sz="1800">
                <a:solidFill>
                  <a:schemeClr val="dk2"/>
                </a:solidFill>
              </a:rPr>
              <a:t> </a:t>
            </a:r>
            <a:r>
              <a:rPr lang="en" sz="3100">
                <a:solidFill>
                  <a:srgbClr val="FF9900"/>
                </a:solidFill>
                <a:latin typeface="Impact"/>
                <a:ea typeface="Impact"/>
                <a:cs typeface="Impact"/>
                <a:sym typeface="Impact"/>
              </a:rPr>
              <a:t>Danna</a:t>
            </a:r>
            <a:r>
              <a:rPr lang="en" sz="1800">
                <a:solidFill>
                  <a:schemeClr val="dk2"/>
                </a:solidFill>
              </a:rPr>
              <a:t> </a:t>
            </a:r>
            <a:r>
              <a:rPr lang="en" sz="3100">
                <a:solidFill>
                  <a:srgbClr val="FF9900"/>
                </a:solidFill>
                <a:latin typeface="Impact"/>
                <a:ea typeface="Impact"/>
                <a:cs typeface="Impact"/>
                <a:sym typeface="Impact"/>
              </a:rPr>
              <a:t>International</a:t>
            </a:r>
            <a:r>
              <a:rPr lang="en" sz="1800">
                <a:solidFill>
                  <a:schemeClr val="dk2"/>
                </a:solidFill>
              </a:rPr>
              <a:t> </a:t>
            </a:r>
            <a:endParaRPr/>
          </a:p>
        </p:txBody>
      </p:sp>
      <p:sp>
        <p:nvSpPr>
          <p:cNvPr id="217" name="Google Shape;217;p38"/>
          <p:cNvSpPr txBox="1"/>
          <p:nvPr>
            <p:ph idx="1" type="body"/>
          </p:nvPr>
        </p:nvSpPr>
        <p:spPr>
          <a:xfrm>
            <a:off x="167400" y="2960500"/>
            <a:ext cx="8520600" cy="2002800"/>
          </a:xfrm>
          <a:prstGeom prst="rect">
            <a:avLst/>
          </a:prstGeom>
        </p:spPr>
        <p:txBody>
          <a:bodyPr anchorCtr="0" anchor="t" bIns="91425" lIns="91425" spcFirstLastPara="1" rIns="91425" wrap="square" tIns="91425">
            <a:noAutofit/>
          </a:bodyPr>
          <a:lstStyle/>
          <a:p>
            <a:pPr indent="0" lvl="0" marL="0" rtl="0" algn="l">
              <a:lnSpc>
                <a:spcPct val="115000"/>
              </a:lnSpc>
              <a:spcBef>
                <a:spcPts val="500"/>
              </a:spcBef>
              <a:spcAft>
                <a:spcPts val="0"/>
              </a:spcAft>
              <a:buClr>
                <a:schemeClr val="dk1"/>
              </a:buClr>
              <a:buSzPts val="1100"/>
              <a:buFont typeface="Arial"/>
              <a:buNone/>
            </a:pPr>
            <a:r>
              <a:rPr lang="en" sz="1550">
                <a:solidFill>
                  <a:schemeClr val="dk1"/>
                </a:solidFill>
                <a:highlight>
                  <a:srgbClr val="FFFFFF"/>
                </a:highlight>
                <a:latin typeface="Times New Roman"/>
                <a:ea typeface="Times New Roman"/>
                <a:cs typeface="Times New Roman"/>
                <a:sym typeface="Times New Roman"/>
              </a:rPr>
              <a:t>At 18 years of age, Cohen (still legally male at the time) earned a living as a </a:t>
            </a:r>
            <a:r>
              <a:rPr lang="en" sz="1550">
                <a:solidFill>
                  <a:schemeClr val="dk1"/>
                </a:solidFill>
                <a:highlight>
                  <a:srgbClr val="FFFFFF"/>
                </a:highlight>
                <a:uFill>
                  <a:noFill/>
                </a:uFill>
                <a:latin typeface="Times New Roman"/>
                <a:ea typeface="Times New Roman"/>
                <a:cs typeface="Times New Roman"/>
                <a:sym typeface="Times New Roman"/>
                <a:hlinkClick r:id="rId3">
                  <a:extLst>
                    <a:ext uri="{A12FA001-AC4F-418D-AE19-62706E023703}">
                      <ahyp:hlinkClr val="tx"/>
                    </a:ext>
                  </a:extLst>
                </a:hlinkClick>
              </a:rPr>
              <a:t>drag queen</a:t>
            </a:r>
            <a:r>
              <a:rPr lang="en" sz="1550">
                <a:solidFill>
                  <a:schemeClr val="dk1"/>
                </a:solidFill>
                <a:highlight>
                  <a:srgbClr val="FFFFFF"/>
                </a:highlight>
                <a:latin typeface="Times New Roman"/>
                <a:ea typeface="Times New Roman"/>
                <a:cs typeface="Times New Roman"/>
                <a:sym typeface="Times New Roman"/>
              </a:rPr>
              <a:t>, parodying many famous female singers. In 1993, Dana International flew to London for </a:t>
            </a:r>
            <a:r>
              <a:rPr lang="en" sz="1550">
                <a:solidFill>
                  <a:schemeClr val="dk1"/>
                </a:solidFill>
                <a:highlight>
                  <a:srgbClr val="FFFFFF"/>
                </a:highlight>
                <a:uFill>
                  <a:noFill/>
                </a:uFill>
                <a:latin typeface="Times New Roman"/>
                <a:ea typeface="Times New Roman"/>
                <a:cs typeface="Times New Roman"/>
                <a:sym typeface="Times New Roman"/>
                <a:hlinkClick r:id="rId4">
                  <a:extLst>
                    <a:ext uri="{A12FA001-AC4F-418D-AE19-62706E023703}">
                      <ahyp:hlinkClr val="tx"/>
                    </a:ext>
                  </a:extLst>
                </a:hlinkClick>
              </a:rPr>
              <a:t>male-to-female</a:t>
            </a:r>
            <a:r>
              <a:rPr lang="en" sz="1550">
                <a:solidFill>
                  <a:schemeClr val="dk1"/>
                </a:solidFill>
                <a:highlight>
                  <a:srgbClr val="FFFFFF"/>
                </a:highlight>
                <a:latin typeface="Times New Roman"/>
                <a:ea typeface="Times New Roman"/>
                <a:cs typeface="Times New Roman"/>
                <a:sym typeface="Times New Roman"/>
              </a:rPr>
              <a:t> </a:t>
            </a:r>
            <a:r>
              <a:rPr lang="en" sz="1550">
                <a:solidFill>
                  <a:schemeClr val="dk1"/>
                </a:solidFill>
                <a:highlight>
                  <a:srgbClr val="FFFFFF"/>
                </a:highlight>
                <a:uFill>
                  <a:noFill/>
                </a:uFill>
                <a:latin typeface="Times New Roman"/>
                <a:ea typeface="Times New Roman"/>
                <a:cs typeface="Times New Roman"/>
                <a:sym typeface="Times New Roman"/>
                <a:hlinkClick r:id="rId5">
                  <a:extLst>
                    <a:ext uri="{A12FA001-AC4F-418D-AE19-62706E023703}">
                      <ahyp:hlinkClr val="tx"/>
                    </a:ext>
                  </a:extLst>
                </a:hlinkClick>
              </a:rPr>
              <a:t>sex reassignment surgery</a:t>
            </a:r>
            <a:r>
              <a:rPr lang="en" sz="1550">
                <a:solidFill>
                  <a:schemeClr val="dk1"/>
                </a:solidFill>
                <a:highlight>
                  <a:srgbClr val="FFFFFF"/>
                </a:highlight>
                <a:latin typeface="Times New Roman"/>
                <a:ea typeface="Times New Roman"/>
                <a:cs typeface="Times New Roman"/>
                <a:sym typeface="Times New Roman"/>
              </a:rPr>
              <a:t> and legally changed her name to Sharon Cohen. That same year Cohen released her first album, titled </a:t>
            </a:r>
            <a:r>
              <a:rPr lang="en" sz="1550">
                <a:solidFill>
                  <a:schemeClr val="dk1"/>
                </a:solidFill>
                <a:highlight>
                  <a:srgbClr val="FFFFFF"/>
                </a:highlight>
                <a:uFill>
                  <a:noFill/>
                </a:uFill>
                <a:latin typeface="Times New Roman"/>
                <a:ea typeface="Times New Roman"/>
                <a:cs typeface="Times New Roman"/>
                <a:sym typeface="Times New Roman"/>
                <a:hlinkClick r:id="rId6">
                  <a:extLst>
                    <a:ext uri="{A12FA001-AC4F-418D-AE19-62706E023703}">
                      <ahyp:hlinkClr val="tx"/>
                    </a:ext>
                  </a:extLst>
                </a:hlinkClick>
              </a:rPr>
              <a:t>Danna International</a:t>
            </a:r>
            <a:r>
              <a:rPr lang="en" sz="1550">
                <a:solidFill>
                  <a:schemeClr val="dk1"/>
                </a:solidFill>
                <a:highlight>
                  <a:srgbClr val="FFFFFF"/>
                </a:highlight>
                <a:latin typeface="Times New Roman"/>
                <a:ea typeface="Times New Roman"/>
                <a:cs typeface="Times New Roman"/>
                <a:sym typeface="Times New Roman"/>
              </a:rPr>
              <a:t> in Israel (2 n’s!). Danna International soon became a </a:t>
            </a:r>
            <a:r>
              <a:rPr lang="en" sz="1550">
                <a:solidFill>
                  <a:schemeClr val="dk1"/>
                </a:solidFill>
                <a:highlight>
                  <a:srgbClr val="FFFFFF"/>
                </a:highlight>
                <a:uFill>
                  <a:noFill/>
                </a:uFill>
                <a:latin typeface="Times New Roman"/>
                <a:ea typeface="Times New Roman"/>
                <a:cs typeface="Times New Roman"/>
                <a:sym typeface="Times New Roman"/>
                <a:hlinkClick r:id="rId7">
                  <a:extLst>
                    <a:ext uri="{A12FA001-AC4F-418D-AE19-62706E023703}">
                      <ahyp:hlinkClr val="tx"/>
                    </a:ext>
                  </a:extLst>
                </a:hlinkClick>
              </a:rPr>
              <a:t>gold record</a:t>
            </a:r>
            <a:r>
              <a:rPr lang="en" sz="1550">
                <a:solidFill>
                  <a:schemeClr val="dk1"/>
                </a:solidFill>
                <a:highlight>
                  <a:srgbClr val="FFFFFF"/>
                </a:highlight>
                <a:latin typeface="Times New Roman"/>
                <a:ea typeface="Times New Roman"/>
                <a:cs typeface="Times New Roman"/>
                <a:sym typeface="Times New Roman"/>
              </a:rPr>
              <a:t> in Israel.</a:t>
            </a:r>
            <a:endParaRPr sz="155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500"/>
              </a:spcBef>
              <a:spcAft>
                <a:spcPts val="0"/>
              </a:spcAft>
              <a:buClr>
                <a:schemeClr val="dk1"/>
              </a:buClr>
              <a:buSzPts val="1100"/>
              <a:buFont typeface="Arial"/>
              <a:buNone/>
            </a:pPr>
            <a:r>
              <a:rPr lang="en" sz="1550" u="sng">
                <a:solidFill>
                  <a:schemeClr val="hlink"/>
                </a:solidFill>
                <a:highlight>
                  <a:srgbClr val="FFFFFF"/>
                </a:highlight>
                <a:latin typeface="Times New Roman"/>
                <a:ea typeface="Times New Roman"/>
                <a:cs typeface="Times New Roman"/>
                <a:sym typeface="Times New Roman"/>
                <a:hlinkClick r:id="rId8"/>
              </a:rPr>
              <a:t>Link to the winning performance of Diva </a:t>
            </a:r>
            <a:endParaRPr sz="155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500"/>
              </a:spcBef>
              <a:spcAft>
                <a:spcPts val="0"/>
              </a:spcAft>
              <a:buClr>
                <a:schemeClr val="dk1"/>
              </a:buClr>
              <a:buSzPts val="1100"/>
              <a:buFont typeface="Arial"/>
              <a:buNone/>
            </a:pPr>
            <a:r>
              <a:rPr lang="en" sz="1550" u="sng">
                <a:solidFill>
                  <a:schemeClr val="hlink"/>
                </a:solidFill>
                <a:highlight>
                  <a:srgbClr val="FFFFFF"/>
                </a:highlight>
                <a:latin typeface="Times New Roman"/>
                <a:ea typeface="Times New Roman"/>
                <a:cs typeface="Times New Roman"/>
                <a:sym typeface="Times New Roman"/>
                <a:hlinkClick r:id="rId9"/>
              </a:rPr>
              <a:t>Link to Lyrics and translation</a:t>
            </a:r>
            <a:endParaRPr sz="1550">
              <a:solidFill>
                <a:schemeClr val="dk1"/>
              </a:solidFill>
              <a:highlight>
                <a:srgbClr val="FFFFFF"/>
              </a:highlight>
              <a:latin typeface="Times New Roman"/>
              <a:ea typeface="Times New Roman"/>
              <a:cs typeface="Times New Roman"/>
              <a:sym typeface="Times New Roman"/>
            </a:endParaRPr>
          </a:p>
          <a:p>
            <a:pPr indent="0" lvl="0" marL="0" rtl="0" algn="l">
              <a:spcBef>
                <a:spcPts val="500"/>
              </a:spcBef>
              <a:spcAft>
                <a:spcPts val="1200"/>
              </a:spcAft>
              <a:buNone/>
            </a:pPr>
            <a:r>
              <a:t/>
            </a:r>
            <a:endParaRPr sz="1550">
              <a:solidFill>
                <a:srgbClr val="202122"/>
              </a:solidFill>
            </a:endParaRPr>
          </a:p>
        </p:txBody>
      </p:sp>
      <p:pic>
        <p:nvPicPr>
          <p:cNvPr id="218" name="Google Shape;218;p38"/>
          <p:cNvPicPr preferRelativeResize="0"/>
          <p:nvPr/>
        </p:nvPicPr>
        <p:blipFill>
          <a:blip r:embed="rId10">
            <a:alphaModFix/>
          </a:blip>
          <a:stretch>
            <a:fillRect/>
          </a:stretch>
        </p:blipFill>
        <p:spPr>
          <a:xfrm>
            <a:off x="5214525" y="67225"/>
            <a:ext cx="3861574" cy="1839350"/>
          </a:xfrm>
          <a:prstGeom prst="rect">
            <a:avLst/>
          </a:prstGeom>
          <a:noFill/>
          <a:ln>
            <a:noFill/>
          </a:ln>
        </p:spPr>
      </p:pic>
      <p:sp>
        <p:nvSpPr>
          <p:cNvPr id="219" name="Google Shape;219;p38"/>
          <p:cNvSpPr txBox="1"/>
          <p:nvPr/>
        </p:nvSpPr>
        <p:spPr>
          <a:xfrm>
            <a:off x="167400" y="703588"/>
            <a:ext cx="8976600" cy="225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50">
                <a:solidFill>
                  <a:schemeClr val="dk1"/>
                </a:solidFill>
                <a:latin typeface="Times New Roman"/>
                <a:ea typeface="Times New Roman"/>
                <a:cs typeface="Times New Roman"/>
                <a:sym typeface="Times New Roman"/>
              </a:rPr>
              <a:t>Sharon Cohen</a:t>
            </a:r>
            <a:r>
              <a:rPr lang="en" sz="1550">
                <a:solidFill>
                  <a:schemeClr val="dk1"/>
                </a:solidFill>
                <a:latin typeface="Times New Roman"/>
                <a:ea typeface="Times New Roman"/>
                <a:cs typeface="Times New Roman"/>
                <a:sym typeface="Times New Roman"/>
              </a:rPr>
              <a:t> was born in </a:t>
            </a:r>
            <a:r>
              <a:rPr lang="en" sz="1550">
                <a:solidFill>
                  <a:schemeClr val="dk1"/>
                </a:solidFill>
                <a:uFill>
                  <a:noFill/>
                </a:uFill>
                <a:latin typeface="Times New Roman"/>
                <a:ea typeface="Times New Roman"/>
                <a:cs typeface="Times New Roman"/>
                <a:sym typeface="Times New Roman"/>
                <a:hlinkClick r:id="rId11">
                  <a:extLst>
                    <a:ext uri="{A12FA001-AC4F-418D-AE19-62706E023703}">
                      <ahyp:hlinkClr val="tx"/>
                    </a:ext>
                  </a:extLst>
                </a:hlinkClick>
              </a:rPr>
              <a:t>Tel Aviv</a:t>
            </a:r>
            <a:r>
              <a:rPr lang="en" sz="1550">
                <a:solidFill>
                  <a:schemeClr val="dk1"/>
                </a:solidFill>
                <a:latin typeface="Times New Roman"/>
                <a:ea typeface="Times New Roman"/>
                <a:cs typeface="Times New Roman"/>
                <a:sym typeface="Times New Roman"/>
              </a:rPr>
              <a:t>, Israel in 1969</a:t>
            </a:r>
            <a:endParaRPr sz="155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sz="1550">
                <a:solidFill>
                  <a:schemeClr val="dk1"/>
                </a:solidFill>
                <a:latin typeface="Times New Roman"/>
                <a:ea typeface="Times New Roman"/>
                <a:cs typeface="Times New Roman"/>
                <a:sym typeface="Times New Roman"/>
              </a:rPr>
              <a:t>to a family of </a:t>
            </a:r>
            <a:r>
              <a:rPr lang="en" sz="1550">
                <a:solidFill>
                  <a:schemeClr val="dk1"/>
                </a:solidFill>
                <a:uFill>
                  <a:noFill/>
                </a:uFill>
                <a:latin typeface="Times New Roman"/>
                <a:ea typeface="Times New Roman"/>
                <a:cs typeface="Times New Roman"/>
                <a:sym typeface="Times New Roman"/>
                <a:hlinkClick r:id="rId12">
                  <a:extLst>
                    <a:ext uri="{A12FA001-AC4F-418D-AE19-62706E023703}">
                      <ahyp:hlinkClr val="tx"/>
                    </a:ext>
                  </a:extLst>
                </a:hlinkClick>
              </a:rPr>
              <a:t>Yemenite-Jewish</a:t>
            </a:r>
            <a:r>
              <a:rPr lang="en" sz="1550">
                <a:solidFill>
                  <a:schemeClr val="dk1"/>
                </a:solidFill>
                <a:latin typeface="Times New Roman"/>
                <a:ea typeface="Times New Roman"/>
                <a:cs typeface="Times New Roman"/>
                <a:sym typeface="Times New Roman"/>
              </a:rPr>
              <a:t> descent. She was </a:t>
            </a:r>
            <a:endParaRPr sz="155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sz="1550">
                <a:solidFill>
                  <a:schemeClr val="dk1"/>
                </a:solidFill>
                <a:latin typeface="Times New Roman"/>
                <a:ea typeface="Times New Roman"/>
                <a:cs typeface="Times New Roman"/>
                <a:sym typeface="Times New Roman"/>
              </a:rPr>
              <a:t>the winner of the </a:t>
            </a:r>
            <a:r>
              <a:rPr lang="en" sz="1550">
                <a:solidFill>
                  <a:schemeClr val="dk1"/>
                </a:solidFill>
                <a:uFill>
                  <a:noFill/>
                </a:uFill>
                <a:latin typeface="Times New Roman"/>
                <a:ea typeface="Times New Roman"/>
                <a:cs typeface="Times New Roman"/>
                <a:sym typeface="Times New Roman"/>
                <a:hlinkClick r:id="rId13">
                  <a:extLst>
                    <a:ext uri="{A12FA001-AC4F-418D-AE19-62706E023703}">
                      <ahyp:hlinkClr val="tx"/>
                    </a:ext>
                  </a:extLst>
                </a:hlinkClick>
              </a:rPr>
              <a:t>Eurovision Song Contest 1998</a:t>
            </a:r>
            <a:r>
              <a:rPr lang="en" sz="1550">
                <a:solidFill>
                  <a:schemeClr val="dk1"/>
                </a:solidFill>
                <a:latin typeface="Times New Roman"/>
                <a:ea typeface="Times New Roman"/>
                <a:cs typeface="Times New Roman"/>
                <a:sym typeface="Times New Roman"/>
              </a:rPr>
              <a:t> in </a:t>
            </a:r>
            <a:endParaRPr sz="155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lang="en" sz="1550">
                <a:solidFill>
                  <a:schemeClr val="dk1"/>
                </a:solidFill>
                <a:latin typeface="Times New Roman"/>
                <a:ea typeface="Times New Roman"/>
                <a:cs typeface="Times New Roman"/>
                <a:sym typeface="Times New Roman"/>
              </a:rPr>
              <a:t>Birmingham with the song "</a:t>
            </a:r>
            <a:r>
              <a:rPr lang="en" sz="1550">
                <a:solidFill>
                  <a:schemeClr val="dk1"/>
                </a:solidFill>
                <a:uFill>
                  <a:noFill/>
                </a:uFill>
                <a:latin typeface="Times New Roman"/>
                <a:ea typeface="Times New Roman"/>
                <a:cs typeface="Times New Roman"/>
                <a:sym typeface="Times New Roman"/>
                <a:hlinkClick r:id="rId14">
                  <a:extLst>
                    <a:ext uri="{A12FA001-AC4F-418D-AE19-62706E023703}">
                      <ahyp:hlinkClr val="tx"/>
                    </a:ext>
                  </a:extLst>
                </a:hlinkClick>
              </a:rPr>
              <a:t>Diva</a:t>
            </a:r>
            <a:r>
              <a:rPr lang="en" sz="1550">
                <a:solidFill>
                  <a:schemeClr val="dk1"/>
                </a:solidFill>
                <a:latin typeface="Times New Roman"/>
                <a:ea typeface="Times New Roman"/>
                <a:cs typeface="Times New Roman"/>
                <a:sym typeface="Times New Roman"/>
              </a:rPr>
              <a:t>".Though </a:t>
            </a:r>
            <a:r>
              <a:rPr lang="en" sz="1550">
                <a:solidFill>
                  <a:schemeClr val="dk1"/>
                </a:solidFill>
                <a:uFill>
                  <a:noFill/>
                </a:uFill>
                <a:latin typeface="Times New Roman"/>
                <a:ea typeface="Times New Roman"/>
                <a:cs typeface="Times New Roman"/>
                <a:sym typeface="Times New Roman"/>
                <a:hlinkClick r:id="rId15">
                  <a:extLst>
                    <a:ext uri="{A12FA001-AC4F-418D-AE19-62706E023703}">
                      <ahyp:hlinkClr val="tx"/>
                    </a:ext>
                  </a:extLst>
                </a:hlinkClick>
              </a:rPr>
              <a:t>assigned male at birth</a:t>
            </a:r>
            <a:r>
              <a:rPr lang="en" sz="1550">
                <a:solidFill>
                  <a:schemeClr val="dk1"/>
                </a:solidFill>
                <a:latin typeface="Times New Roman"/>
                <a:ea typeface="Times New Roman"/>
                <a:cs typeface="Times New Roman"/>
                <a:sym typeface="Times New Roman"/>
              </a:rPr>
              <a:t>, she identified as female from a very young age. She wanted to become a singer from the age of eight, when she watched Israeli singe</a:t>
            </a:r>
            <a:r>
              <a:rPr lang="en" sz="1550">
                <a:solidFill>
                  <a:schemeClr val="dk1"/>
                </a:solidFill>
                <a:highlight>
                  <a:srgbClr val="FFFFFF"/>
                </a:highlight>
                <a:latin typeface="Times New Roman"/>
                <a:ea typeface="Times New Roman"/>
                <a:cs typeface="Times New Roman"/>
                <a:sym typeface="Times New Roman"/>
              </a:rPr>
              <a:t>r </a:t>
            </a:r>
            <a:r>
              <a:rPr lang="en" sz="1550">
                <a:solidFill>
                  <a:schemeClr val="dk1"/>
                </a:solidFill>
                <a:highlight>
                  <a:srgbClr val="FFFFFF"/>
                </a:highlight>
                <a:uFill>
                  <a:noFill/>
                </a:uFill>
                <a:latin typeface="Times New Roman"/>
                <a:ea typeface="Times New Roman"/>
                <a:cs typeface="Times New Roman"/>
                <a:sym typeface="Times New Roman"/>
                <a:hlinkClick r:id="rId16">
                  <a:extLst>
                    <a:ext uri="{A12FA001-AC4F-418D-AE19-62706E023703}">
                      <ahyp:hlinkClr val="tx"/>
                    </a:ext>
                  </a:extLst>
                </a:hlinkClick>
              </a:rPr>
              <a:t>Ofra Haza</a:t>
            </a:r>
            <a:r>
              <a:rPr lang="en" sz="1550">
                <a:solidFill>
                  <a:schemeClr val="dk1"/>
                </a:solidFill>
                <a:highlight>
                  <a:srgbClr val="FFFFFF"/>
                </a:highlight>
                <a:latin typeface="Times New Roman"/>
                <a:ea typeface="Times New Roman"/>
                <a:cs typeface="Times New Roman"/>
                <a:sym typeface="Times New Roman"/>
              </a:rPr>
              <a:t> perform her song </a:t>
            </a:r>
            <a:r>
              <a:rPr lang="en" sz="1550">
                <a:solidFill>
                  <a:schemeClr val="dk1"/>
                </a:solidFill>
                <a:highlight>
                  <a:srgbClr val="FFFFFF"/>
                </a:highlight>
                <a:uFill>
                  <a:noFill/>
                </a:uFill>
                <a:latin typeface="Times New Roman"/>
                <a:ea typeface="Times New Roman"/>
                <a:cs typeface="Times New Roman"/>
                <a:sym typeface="Times New Roman"/>
                <a:hlinkClick r:id="rId17">
                  <a:extLst>
                    <a:ext uri="{A12FA001-AC4F-418D-AE19-62706E023703}">
                      <ahyp:hlinkClr val="tx"/>
                    </a:ext>
                  </a:extLst>
                </a:hlinkClick>
              </a:rPr>
              <a:t>"Chai"</a:t>
            </a:r>
            <a:r>
              <a:rPr lang="en" sz="1550">
                <a:solidFill>
                  <a:schemeClr val="dk1"/>
                </a:solidFill>
                <a:highlight>
                  <a:srgbClr val="FFFFFF"/>
                </a:highlight>
                <a:latin typeface="Times New Roman"/>
                <a:ea typeface="Times New Roman"/>
                <a:cs typeface="Times New Roman"/>
                <a:sym typeface="Times New Roman"/>
              </a:rPr>
              <a:t> in the 1983 </a:t>
            </a:r>
            <a:r>
              <a:rPr lang="en" sz="1550">
                <a:solidFill>
                  <a:schemeClr val="dk1"/>
                </a:solidFill>
                <a:highlight>
                  <a:srgbClr val="FFFFFF"/>
                </a:highlight>
                <a:uFill>
                  <a:noFill/>
                </a:uFill>
                <a:latin typeface="Times New Roman"/>
                <a:ea typeface="Times New Roman"/>
                <a:cs typeface="Times New Roman"/>
                <a:sym typeface="Times New Roman"/>
                <a:hlinkClick r:id="rId18">
                  <a:extLst>
                    <a:ext uri="{A12FA001-AC4F-418D-AE19-62706E023703}">
                      <ahyp:hlinkClr val="tx"/>
                    </a:ext>
                  </a:extLst>
                </a:hlinkClick>
              </a:rPr>
              <a:t>Eurovision Song Contest</a:t>
            </a:r>
            <a:r>
              <a:rPr lang="en" sz="1550">
                <a:solidFill>
                  <a:schemeClr val="dk1"/>
                </a:solidFill>
                <a:highlight>
                  <a:srgbClr val="FFFFFF"/>
                </a:highlight>
                <a:latin typeface="Times New Roman"/>
                <a:ea typeface="Times New Roman"/>
                <a:cs typeface="Times New Roman"/>
                <a:sym typeface="Times New Roman"/>
              </a:rPr>
              <a:t>. She </a:t>
            </a:r>
            <a:r>
              <a:rPr lang="en" sz="1550">
                <a:solidFill>
                  <a:schemeClr val="dk1"/>
                </a:solidFill>
                <a:highlight>
                  <a:srgbClr val="FFFFFF"/>
                </a:highlight>
                <a:uFill>
                  <a:noFill/>
                </a:uFill>
                <a:latin typeface="Times New Roman"/>
                <a:ea typeface="Times New Roman"/>
                <a:cs typeface="Times New Roman"/>
                <a:sym typeface="Times New Roman"/>
                <a:hlinkClick r:id="rId19">
                  <a:extLst>
                    <a:ext uri="{A12FA001-AC4F-418D-AE19-62706E023703}">
                      <ahyp:hlinkClr val="tx"/>
                    </a:ext>
                  </a:extLst>
                </a:hlinkClick>
              </a:rPr>
              <a:t>came out</a:t>
            </a:r>
            <a:r>
              <a:rPr lang="en" sz="1550">
                <a:solidFill>
                  <a:schemeClr val="dk1"/>
                </a:solidFill>
                <a:highlight>
                  <a:srgbClr val="FFFFFF"/>
                </a:highlight>
                <a:latin typeface="Times New Roman"/>
                <a:ea typeface="Times New Roman"/>
                <a:cs typeface="Times New Roman"/>
                <a:sym typeface="Times New Roman"/>
              </a:rPr>
              <a:t> as </a:t>
            </a:r>
            <a:r>
              <a:rPr lang="en" sz="1550">
                <a:solidFill>
                  <a:schemeClr val="dk1"/>
                </a:solidFill>
                <a:highlight>
                  <a:srgbClr val="FFFFFF"/>
                </a:highlight>
                <a:uFill>
                  <a:noFill/>
                </a:uFill>
                <a:latin typeface="Times New Roman"/>
                <a:ea typeface="Times New Roman"/>
                <a:cs typeface="Times New Roman"/>
                <a:sym typeface="Times New Roman"/>
                <a:hlinkClick r:id="rId20">
                  <a:extLst>
                    <a:ext uri="{A12FA001-AC4F-418D-AE19-62706E023703}">
                      <ahyp:hlinkClr val="tx"/>
                    </a:ext>
                  </a:extLst>
                </a:hlinkClick>
              </a:rPr>
              <a:t>transgender</a:t>
            </a:r>
            <a:r>
              <a:rPr lang="en" sz="1550">
                <a:solidFill>
                  <a:schemeClr val="dk1"/>
                </a:solidFill>
                <a:highlight>
                  <a:srgbClr val="FFFFFF"/>
                </a:highlight>
                <a:latin typeface="Times New Roman"/>
                <a:ea typeface="Times New Roman"/>
                <a:cs typeface="Times New Roman"/>
                <a:sym typeface="Times New Roman"/>
              </a:rPr>
              <a:t> at the age of 13.</a:t>
            </a:r>
            <a:endParaRPr sz="155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9"/>
          <p:cNvSpPr txBox="1"/>
          <p:nvPr>
            <p:ph type="title"/>
          </p:nvPr>
        </p:nvSpPr>
        <p:spPr>
          <a:xfrm>
            <a:off x="127875" y="203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Handout 4</a:t>
            </a:r>
            <a:r>
              <a:rPr lang="en"/>
              <a:t> -</a:t>
            </a:r>
            <a:r>
              <a:rPr lang="en" sz="1800">
                <a:solidFill>
                  <a:schemeClr val="dk2"/>
                </a:solidFill>
              </a:rPr>
              <a:t> </a:t>
            </a:r>
            <a:r>
              <a:rPr lang="en" sz="4200">
                <a:solidFill>
                  <a:srgbClr val="CC0000"/>
                </a:solidFill>
                <a:latin typeface="Impact"/>
                <a:ea typeface="Impact"/>
                <a:cs typeface="Impact"/>
                <a:sym typeface="Impact"/>
              </a:rPr>
              <a:t>Hod Hasharon</a:t>
            </a:r>
            <a:r>
              <a:rPr lang="en" sz="2900">
                <a:latin typeface="Times New Roman"/>
                <a:ea typeface="Times New Roman"/>
                <a:cs typeface="Times New Roman"/>
                <a:sym typeface="Times New Roman"/>
              </a:rPr>
              <a:t> </a:t>
            </a:r>
            <a:endParaRPr sz="2900">
              <a:latin typeface="Times New Roman"/>
              <a:ea typeface="Times New Roman"/>
              <a:cs typeface="Times New Roman"/>
              <a:sym typeface="Times New Roman"/>
            </a:endParaRPr>
          </a:p>
          <a:p>
            <a:pPr indent="0" lvl="0" marL="0" rtl="0" algn="l">
              <a:spcBef>
                <a:spcPts val="0"/>
              </a:spcBef>
              <a:spcAft>
                <a:spcPts val="0"/>
              </a:spcAft>
              <a:buNone/>
            </a:pPr>
            <a:r>
              <a:rPr lang="en" sz="2011">
                <a:latin typeface="Times New Roman"/>
                <a:ea typeface="Times New Roman"/>
                <a:cs typeface="Times New Roman"/>
                <a:sym typeface="Times New Roman"/>
              </a:rPr>
              <a:t>(literally "Splendor of the </a:t>
            </a:r>
            <a:r>
              <a:rPr lang="en" sz="2011">
                <a:uFill>
                  <a:noFill/>
                </a:uFill>
                <a:latin typeface="Times New Roman"/>
                <a:ea typeface="Times New Roman"/>
                <a:cs typeface="Times New Roman"/>
                <a:sym typeface="Times New Roman"/>
                <a:hlinkClick r:id="rId3"/>
              </a:rPr>
              <a:t>Sharon plain</a:t>
            </a:r>
            <a:r>
              <a:rPr lang="en" sz="2011">
                <a:latin typeface="Times New Roman"/>
                <a:ea typeface="Times New Roman"/>
                <a:cs typeface="Times New Roman"/>
                <a:sym typeface="Times New Roman"/>
              </a:rPr>
              <a:t>") </a:t>
            </a:r>
            <a:endParaRPr sz="2011">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2"/>
              </a:solidFill>
            </a:endParaRPr>
          </a:p>
        </p:txBody>
      </p:sp>
      <p:sp>
        <p:nvSpPr>
          <p:cNvPr id="225" name="Google Shape;225;p39"/>
          <p:cNvSpPr txBox="1"/>
          <p:nvPr>
            <p:ph idx="1" type="body"/>
          </p:nvPr>
        </p:nvSpPr>
        <p:spPr>
          <a:xfrm>
            <a:off x="127875" y="1436650"/>
            <a:ext cx="89310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500"/>
              </a:spcBef>
              <a:spcAft>
                <a:spcPts val="0"/>
              </a:spcAft>
              <a:buSzPts val="1018"/>
              <a:buNone/>
            </a:pPr>
            <a:r>
              <a:rPr lang="en" sz="1900">
                <a:solidFill>
                  <a:schemeClr val="dk1"/>
                </a:solidFill>
                <a:latin typeface="Times New Roman"/>
                <a:ea typeface="Times New Roman"/>
                <a:cs typeface="Times New Roman"/>
                <a:sym typeface="Times New Roman"/>
              </a:rPr>
              <a:t>Established in 1964 </a:t>
            </a:r>
            <a:endParaRPr sz="1900">
              <a:solidFill>
                <a:schemeClr val="dk1"/>
              </a:solidFill>
              <a:latin typeface="Times New Roman"/>
              <a:ea typeface="Times New Roman"/>
              <a:cs typeface="Times New Roman"/>
              <a:sym typeface="Times New Roman"/>
            </a:endParaRPr>
          </a:p>
          <a:p>
            <a:pPr indent="0" lvl="0" marL="0" rtl="0" algn="l">
              <a:lnSpc>
                <a:spcPct val="95000"/>
              </a:lnSpc>
              <a:spcBef>
                <a:spcPts val="500"/>
              </a:spcBef>
              <a:spcAft>
                <a:spcPts val="0"/>
              </a:spcAft>
              <a:buSzPts val="1018"/>
              <a:buNone/>
            </a:pPr>
            <a:r>
              <a:rPr lang="en" sz="1900">
                <a:solidFill>
                  <a:schemeClr val="dk1"/>
                </a:solidFill>
                <a:latin typeface="Times New Roman"/>
                <a:ea typeface="Times New Roman"/>
                <a:cs typeface="Times New Roman"/>
                <a:sym typeface="Times New Roman"/>
              </a:rPr>
              <a:t>Location: </a:t>
            </a:r>
            <a:r>
              <a:rPr lang="en" sz="19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Central District</a:t>
            </a:r>
            <a:r>
              <a:rPr lang="en" sz="1900">
                <a:solidFill>
                  <a:schemeClr val="dk1"/>
                </a:solidFill>
                <a:latin typeface="Times New Roman"/>
                <a:ea typeface="Times New Roman"/>
                <a:cs typeface="Times New Roman"/>
                <a:sym typeface="Times New Roman"/>
              </a:rPr>
              <a:t> of </a:t>
            </a:r>
            <a:r>
              <a:rPr lang="en" sz="1900">
                <a:solidFill>
                  <a:schemeClr val="dk1"/>
                </a:solidFill>
                <a:uFill>
                  <a:noFill/>
                </a:uFill>
                <a:latin typeface="Times New Roman"/>
                <a:ea typeface="Times New Roman"/>
                <a:cs typeface="Times New Roman"/>
                <a:sym typeface="Times New Roman"/>
                <a:hlinkClick r:id="rId5">
                  <a:extLst>
                    <a:ext uri="{A12FA001-AC4F-418D-AE19-62706E023703}">
                      <ahyp:hlinkClr val="tx"/>
                    </a:ext>
                  </a:extLst>
                </a:hlinkClick>
              </a:rPr>
              <a:t>Israel</a:t>
            </a:r>
            <a:endParaRPr sz="1900">
              <a:solidFill>
                <a:schemeClr val="dk1"/>
              </a:solidFill>
              <a:latin typeface="Times New Roman"/>
              <a:ea typeface="Times New Roman"/>
              <a:cs typeface="Times New Roman"/>
              <a:sym typeface="Times New Roman"/>
            </a:endParaRPr>
          </a:p>
          <a:p>
            <a:pPr indent="0" lvl="0" marL="0" rtl="0" algn="l">
              <a:lnSpc>
                <a:spcPct val="95000"/>
              </a:lnSpc>
              <a:spcBef>
                <a:spcPts val="500"/>
              </a:spcBef>
              <a:spcAft>
                <a:spcPts val="0"/>
              </a:spcAft>
              <a:buSzPts val="1018"/>
              <a:buNone/>
            </a:pPr>
            <a:r>
              <a:rPr lang="en" sz="1900">
                <a:solidFill>
                  <a:schemeClr val="dk1"/>
                </a:solidFill>
                <a:latin typeface="Times New Roman"/>
                <a:ea typeface="Times New Roman"/>
                <a:cs typeface="Times New Roman"/>
                <a:sym typeface="Times New Roman"/>
              </a:rPr>
              <a:t>Population: 65,414 </a:t>
            </a:r>
            <a:r>
              <a:rPr lang="en" sz="1200">
                <a:solidFill>
                  <a:schemeClr val="dk1"/>
                </a:solidFill>
                <a:latin typeface="Times New Roman"/>
                <a:ea typeface="Times New Roman"/>
                <a:cs typeface="Times New Roman"/>
                <a:sym typeface="Times New Roman"/>
              </a:rPr>
              <a:t>(updated Feb 2022)</a:t>
            </a:r>
            <a:endParaRPr sz="1200">
              <a:solidFill>
                <a:schemeClr val="dk1"/>
              </a:solidFill>
              <a:latin typeface="Times New Roman"/>
              <a:ea typeface="Times New Roman"/>
              <a:cs typeface="Times New Roman"/>
              <a:sym typeface="Times New Roman"/>
            </a:endParaRPr>
          </a:p>
          <a:p>
            <a:pPr indent="0" lvl="0" marL="0" rtl="0" algn="l">
              <a:lnSpc>
                <a:spcPct val="95000"/>
              </a:lnSpc>
              <a:spcBef>
                <a:spcPts val="500"/>
              </a:spcBef>
              <a:spcAft>
                <a:spcPts val="0"/>
              </a:spcAft>
              <a:buSzPts val="1018"/>
              <a:buNone/>
            </a:pPr>
            <a:r>
              <a:rPr lang="en" sz="1900">
                <a:solidFill>
                  <a:schemeClr val="dk1"/>
                </a:solidFill>
                <a:latin typeface="Times New Roman"/>
                <a:ea typeface="Times New Roman"/>
                <a:cs typeface="Times New Roman"/>
                <a:sym typeface="Times New Roman"/>
              </a:rPr>
              <a:t>Notable people: </a:t>
            </a:r>
            <a:endParaRPr sz="1900">
              <a:solidFill>
                <a:schemeClr val="dk1"/>
              </a:solidFill>
              <a:latin typeface="Times New Roman"/>
              <a:ea typeface="Times New Roman"/>
              <a:cs typeface="Times New Roman"/>
              <a:sym typeface="Times New Roman"/>
            </a:endParaRPr>
          </a:p>
          <a:p>
            <a:pPr indent="-349250" lvl="0" marL="457200" rtl="0" algn="l">
              <a:lnSpc>
                <a:spcPct val="95000"/>
              </a:lnSpc>
              <a:spcBef>
                <a:spcPts val="500"/>
              </a:spcBef>
              <a:spcAft>
                <a:spcPts val="0"/>
              </a:spcAft>
              <a:buClr>
                <a:schemeClr val="dk1"/>
              </a:buClr>
              <a:buSzPts val="1900"/>
              <a:buFont typeface="Times New Roman"/>
              <a:buChar char="●"/>
            </a:pPr>
            <a:r>
              <a:rPr lang="en" sz="1900">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Danny Ayalon</a:t>
            </a:r>
            <a:r>
              <a:rPr lang="en" sz="1900">
                <a:solidFill>
                  <a:schemeClr val="dk1"/>
                </a:solidFill>
                <a:latin typeface="Times New Roman"/>
                <a:ea typeface="Times New Roman"/>
                <a:cs typeface="Times New Roman"/>
                <a:sym typeface="Times New Roman"/>
              </a:rPr>
              <a:t> (born 1955), politician and former Israeli ambassador to the U.S</a:t>
            </a:r>
            <a:endParaRPr sz="1900">
              <a:solidFill>
                <a:schemeClr val="dk1"/>
              </a:solidFill>
              <a:latin typeface="Times New Roman"/>
              <a:ea typeface="Times New Roman"/>
              <a:cs typeface="Times New Roman"/>
              <a:sym typeface="Times New Roman"/>
            </a:endParaRPr>
          </a:p>
          <a:p>
            <a:pPr indent="-349250" lvl="0" marL="457200" rtl="0" algn="l">
              <a:lnSpc>
                <a:spcPct val="95000"/>
              </a:lnSpc>
              <a:spcBef>
                <a:spcPts val="0"/>
              </a:spcBef>
              <a:spcAft>
                <a:spcPts val="0"/>
              </a:spcAft>
              <a:buClr>
                <a:schemeClr val="dk1"/>
              </a:buClr>
              <a:buSzPts val="1900"/>
              <a:buFont typeface="Times New Roman"/>
              <a:buChar char="●"/>
            </a:pPr>
            <a:r>
              <a:rPr lang="en" sz="1900">
                <a:solidFill>
                  <a:schemeClr val="dk1"/>
                </a:solidFill>
                <a:uFill>
                  <a:noFill/>
                </a:uFill>
                <a:latin typeface="Times New Roman"/>
                <a:ea typeface="Times New Roman"/>
                <a:cs typeface="Times New Roman"/>
                <a:sym typeface="Times New Roman"/>
                <a:hlinkClick r:id="rId7">
                  <a:extLst>
                    <a:ext uri="{A12FA001-AC4F-418D-AE19-62706E023703}">
                      <ahyp:hlinkClr val="tx"/>
                    </a:ext>
                  </a:extLst>
                </a:hlinkClick>
              </a:rPr>
              <a:t>Shira Haas</a:t>
            </a:r>
            <a:r>
              <a:rPr lang="en" sz="1900">
                <a:solidFill>
                  <a:schemeClr val="dk1"/>
                </a:solidFill>
                <a:latin typeface="Times New Roman"/>
                <a:ea typeface="Times New Roman"/>
                <a:cs typeface="Times New Roman"/>
                <a:sym typeface="Times New Roman"/>
              </a:rPr>
              <a:t> (born 1995), actress (Shtisel, Unorthodox) </a:t>
            </a:r>
            <a:endParaRPr sz="1900">
              <a:solidFill>
                <a:schemeClr val="dk1"/>
              </a:solidFill>
              <a:latin typeface="Times New Roman"/>
              <a:ea typeface="Times New Roman"/>
              <a:cs typeface="Times New Roman"/>
              <a:sym typeface="Times New Roman"/>
            </a:endParaRPr>
          </a:p>
          <a:p>
            <a:pPr indent="-349250" lvl="0" marL="457200" rtl="0" algn="l">
              <a:lnSpc>
                <a:spcPct val="95000"/>
              </a:lnSpc>
              <a:spcBef>
                <a:spcPts val="0"/>
              </a:spcBef>
              <a:spcAft>
                <a:spcPts val="0"/>
              </a:spcAft>
              <a:buClr>
                <a:schemeClr val="dk1"/>
              </a:buClr>
              <a:buSzPts val="1900"/>
              <a:buFont typeface="Times New Roman"/>
              <a:buChar char="●"/>
            </a:pPr>
            <a:r>
              <a:rPr lang="en" sz="1900">
                <a:solidFill>
                  <a:schemeClr val="dk1"/>
                </a:solidFill>
                <a:uFill>
                  <a:noFill/>
                </a:uFill>
                <a:latin typeface="Times New Roman"/>
                <a:ea typeface="Times New Roman"/>
                <a:cs typeface="Times New Roman"/>
                <a:sym typeface="Times New Roman"/>
                <a:hlinkClick r:id="rId8">
                  <a:extLst>
                    <a:ext uri="{A12FA001-AC4F-418D-AE19-62706E023703}">
                      <ahyp:hlinkClr val="tx"/>
                    </a:ext>
                  </a:extLst>
                </a:hlinkClick>
              </a:rPr>
              <a:t>Bar Refaeli</a:t>
            </a:r>
            <a:r>
              <a:rPr lang="en" sz="1900">
                <a:solidFill>
                  <a:schemeClr val="dk1"/>
                </a:solidFill>
                <a:latin typeface="Times New Roman"/>
                <a:ea typeface="Times New Roman"/>
                <a:cs typeface="Times New Roman"/>
                <a:sym typeface="Times New Roman"/>
              </a:rPr>
              <a:t> (born 1985), model and actress</a:t>
            </a:r>
            <a:endParaRPr sz="1900">
              <a:solidFill>
                <a:schemeClr val="dk1"/>
              </a:solidFill>
              <a:latin typeface="Times New Roman"/>
              <a:ea typeface="Times New Roman"/>
              <a:cs typeface="Times New Roman"/>
              <a:sym typeface="Times New Roman"/>
            </a:endParaRPr>
          </a:p>
          <a:p>
            <a:pPr indent="-349250" lvl="0" marL="457200" rtl="0" algn="l">
              <a:lnSpc>
                <a:spcPct val="95000"/>
              </a:lnSpc>
              <a:spcBef>
                <a:spcPts val="0"/>
              </a:spcBef>
              <a:spcAft>
                <a:spcPts val="0"/>
              </a:spcAft>
              <a:buClr>
                <a:schemeClr val="dk1"/>
              </a:buClr>
              <a:buSzPts val="1900"/>
              <a:buFont typeface="Times New Roman"/>
              <a:buChar char="●"/>
            </a:pPr>
            <a:r>
              <a:rPr lang="en" sz="1900">
                <a:solidFill>
                  <a:schemeClr val="dk1"/>
                </a:solidFill>
                <a:uFill>
                  <a:noFill/>
                </a:uFill>
                <a:latin typeface="Times New Roman"/>
                <a:ea typeface="Times New Roman"/>
                <a:cs typeface="Times New Roman"/>
                <a:sym typeface="Times New Roman"/>
                <a:hlinkClick r:id="rId9">
                  <a:extLst>
                    <a:ext uri="{A12FA001-AC4F-418D-AE19-62706E023703}">
                      <ahyp:hlinkClr val="tx"/>
                    </a:ext>
                  </a:extLst>
                </a:hlinkClick>
              </a:rPr>
              <a:t>Netta Barzilai</a:t>
            </a:r>
            <a:r>
              <a:rPr lang="en" sz="1900">
                <a:solidFill>
                  <a:schemeClr val="dk1"/>
                </a:solidFill>
                <a:latin typeface="Times New Roman"/>
                <a:ea typeface="Times New Roman"/>
                <a:cs typeface="Times New Roman"/>
                <a:sym typeface="Times New Roman"/>
              </a:rPr>
              <a:t> (born 1993), singer, winner of the </a:t>
            </a:r>
            <a:r>
              <a:rPr lang="en" sz="1900">
                <a:solidFill>
                  <a:schemeClr val="dk1"/>
                </a:solidFill>
                <a:uFill>
                  <a:noFill/>
                </a:uFill>
                <a:latin typeface="Times New Roman"/>
                <a:ea typeface="Times New Roman"/>
                <a:cs typeface="Times New Roman"/>
                <a:sym typeface="Times New Roman"/>
                <a:hlinkClick r:id="rId10">
                  <a:extLst>
                    <a:ext uri="{A12FA001-AC4F-418D-AE19-62706E023703}">
                      <ahyp:hlinkClr val="tx"/>
                    </a:ext>
                  </a:extLst>
                </a:hlinkClick>
              </a:rPr>
              <a:t>Eurovision Song Contest</a:t>
            </a:r>
            <a:r>
              <a:rPr lang="en" sz="1900">
                <a:solidFill>
                  <a:schemeClr val="dk1"/>
                </a:solidFill>
                <a:latin typeface="Times New Roman"/>
                <a:ea typeface="Times New Roman"/>
                <a:cs typeface="Times New Roman"/>
                <a:sym typeface="Times New Roman"/>
              </a:rPr>
              <a:t> in </a:t>
            </a:r>
            <a:r>
              <a:rPr lang="en" sz="1900">
                <a:solidFill>
                  <a:schemeClr val="dk1"/>
                </a:solidFill>
                <a:uFill>
                  <a:noFill/>
                </a:uFill>
                <a:latin typeface="Times New Roman"/>
                <a:ea typeface="Times New Roman"/>
                <a:cs typeface="Times New Roman"/>
                <a:sym typeface="Times New Roman"/>
                <a:hlinkClick r:id="rId11">
                  <a:extLst>
                    <a:ext uri="{A12FA001-AC4F-418D-AE19-62706E023703}">
                      <ahyp:hlinkClr val="tx"/>
                    </a:ext>
                  </a:extLst>
                </a:hlinkClick>
              </a:rPr>
              <a:t>2018</a:t>
            </a:r>
            <a:endParaRPr sz="1900">
              <a:solidFill>
                <a:srgbClr val="0B0080"/>
              </a:solidFill>
            </a:endParaRPr>
          </a:p>
          <a:p>
            <a:pPr indent="0" lvl="0" marL="457200" rtl="0" algn="l">
              <a:lnSpc>
                <a:spcPct val="95000"/>
              </a:lnSpc>
              <a:spcBef>
                <a:spcPts val="600"/>
              </a:spcBef>
              <a:spcAft>
                <a:spcPts val="0"/>
              </a:spcAft>
              <a:buNone/>
            </a:pPr>
            <a:r>
              <a:t/>
            </a:r>
            <a:endParaRPr sz="1900">
              <a:solidFill>
                <a:srgbClr val="0B0080"/>
              </a:solidFill>
            </a:endParaRPr>
          </a:p>
          <a:p>
            <a:pPr indent="0" lvl="0" marL="0" rtl="0" algn="l">
              <a:lnSpc>
                <a:spcPct val="95000"/>
              </a:lnSpc>
              <a:spcBef>
                <a:spcPts val="500"/>
              </a:spcBef>
              <a:spcAft>
                <a:spcPts val="0"/>
              </a:spcAft>
              <a:buClr>
                <a:schemeClr val="dk1"/>
              </a:buClr>
              <a:buSzPts val="1018"/>
              <a:buFont typeface="Arial"/>
              <a:buNone/>
            </a:pPr>
            <a:r>
              <a:rPr lang="en" sz="1900">
                <a:solidFill>
                  <a:schemeClr val="dk1"/>
                </a:solidFill>
                <a:latin typeface="Times New Roman"/>
                <a:ea typeface="Times New Roman"/>
                <a:cs typeface="Times New Roman"/>
                <a:sym typeface="Times New Roman"/>
              </a:rPr>
              <a:t>Fun fact:</a:t>
            </a:r>
            <a:r>
              <a:rPr lang="en" sz="1900">
                <a:solidFill>
                  <a:schemeClr val="dk1"/>
                </a:solidFill>
                <a:latin typeface="Times New Roman"/>
                <a:ea typeface="Times New Roman"/>
                <a:cs typeface="Times New Roman"/>
                <a:sym typeface="Times New Roman"/>
              </a:rPr>
              <a:t> Created through the merger of Hadar, Ramatayim, Ramat Hadar and Magdiel.</a:t>
            </a:r>
            <a:endParaRPr sz="1900">
              <a:solidFill>
                <a:schemeClr val="dk1"/>
              </a:solidFill>
              <a:latin typeface="Times New Roman"/>
              <a:ea typeface="Times New Roman"/>
              <a:cs typeface="Times New Roman"/>
              <a:sym typeface="Times New Roman"/>
            </a:endParaRPr>
          </a:p>
          <a:p>
            <a:pPr indent="0" lvl="0" marL="0" rtl="0" algn="l">
              <a:lnSpc>
                <a:spcPct val="95000"/>
              </a:lnSpc>
              <a:spcBef>
                <a:spcPts val="600"/>
              </a:spcBef>
              <a:spcAft>
                <a:spcPts val="0"/>
              </a:spcAft>
              <a:buNone/>
            </a:pPr>
            <a:r>
              <a:t/>
            </a:r>
            <a:endParaRPr sz="1900">
              <a:solidFill>
                <a:srgbClr val="0B0080"/>
              </a:solidFill>
            </a:endParaRPr>
          </a:p>
          <a:p>
            <a:pPr indent="0" lvl="0" marL="0" rtl="0" algn="l">
              <a:lnSpc>
                <a:spcPct val="95000"/>
              </a:lnSpc>
              <a:spcBef>
                <a:spcPts val="600"/>
              </a:spcBef>
              <a:spcAft>
                <a:spcPts val="0"/>
              </a:spcAft>
              <a:buNone/>
            </a:pPr>
            <a:r>
              <a:t/>
            </a:r>
            <a:endParaRPr sz="1900">
              <a:solidFill>
                <a:srgbClr val="202122"/>
              </a:solidFill>
            </a:endParaRPr>
          </a:p>
          <a:p>
            <a:pPr indent="0" lvl="0" marL="0" rtl="0" algn="l">
              <a:lnSpc>
                <a:spcPct val="95000"/>
              </a:lnSpc>
              <a:spcBef>
                <a:spcPts val="500"/>
              </a:spcBef>
              <a:spcAft>
                <a:spcPts val="0"/>
              </a:spcAft>
              <a:buClr>
                <a:schemeClr val="dk1"/>
              </a:buClr>
              <a:buSzPts val="1018"/>
              <a:buFont typeface="Arial"/>
              <a:buNone/>
            </a:pPr>
            <a:r>
              <a:t/>
            </a:r>
            <a:endParaRPr>
              <a:solidFill>
                <a:schemeClr val="dk1"/>
              </a:solidFill>
              <a:latin typeface="Times New Roman"/>
              <a:ea typeface="Times New Roman"/>
              <a:cs typeface="Times New Roman"/>
              <a:sym typeface="Times New Roman"/>
            </a:endParaRPr>
          </a:p>
          <a:p>
            <a:pPr indent="0" lvl="0" marL="0" rtl="0" algn="l">
              <a:lnSpc>
                <a:spcPct val="95000"/>
              </a:lnSpc>
              <a:spcBef>
                <a:spcPts val="500"/>
              </a:spcBef>
              <a:spcAft>
                <a:spcPts val="1200"/>
              </a:spcAft>
              <a:buSzPts val="1018"/>
              <a:buNone/>
            </a:pPr>
            <a:r>
              <a:t/>
            </a:r>
            <a:endParaRPr sz="2682">
              <a:solidFill>
                <a:schemeClr val="dk1"/>
              </a:solidFill>
              <a:latin typeface="Times New Roman"/>
              <a:ea typeface="Times New Roman"/>
              <a:cs typeface="Times New Roman"/>
              <a:sym typeface="Times New Roman"/>
            </a:endParaRPr>
          </a:p>
        </p:txBody>
      </p:sp>
      <p:pic>
        <p:nvPicPr>
          <p:cNvPr id="226" name="Google Shape;226;p39"/>
          <p:cNvPicPr preferRelativeResize="0"/>
          <p:nvPr/>
        </p:nvPicPr>
        <p:blipFill>
          <a:blip r:embed="rId12">
            <a:alphaModFix/>
          </a:blip>
          <a:stretch>
            <a:fillRect/>
          </a:stretch>
        </p:blipFill>
        <p:spPr>
          <a:xfrm>
            <a:off x="5992058" y="445025"/>
            <a:ext cx="3066717" cy="2126725"/>
          </a:xfrm>
          <a:prstGeom prst="rect">
            <a:avLst/>
          </a:prstGeom>
          <a:noFill/>
          <a:ln>
            <a:noFill/>
          </a:ln>
        </p:spPr>
      </p:pic>
      <p:pic>
        <p:nvPicPr>
          <p:cNvPr id="227" name="Google Shape;227;p39"/>
          <p:cNvPicPr preferRelativeResize="0"/>
          <p:nvPr/>
        </p:nvPicPr>
        <p:blipFill>
          <a:blip r:embed="rId13">
            <a:alphaModFix/>
          </a:blip>
          <a:stretch>
            <a:fillRect/>
          </a:stretch>
        </p:blipFill>
        <p:spPr>
          <a:xfrm>
            <a:off x="4859325" y="445025"/>
            <a:ext cx="1170050" cy="1526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00">
                <a:solidFill>
                  <a:srgbClr val="FF9900"/>
                </a:solidFill>
                <a:latin typeface="Impact"/>
                <a:ea typeface="Impact"/>
                <a:cs typeface="Impact"/>
                <a:sym typeface="Impact"/>
              </a:rPr>
              <a:t>T o y   -    N e t t a     B a r z i l a y </a:t>
            </a:r>
            <a:endParaRPr/>
          </a:p>
        </p:txBody>
      </p:sp>
      <p:sp>
        <p:nvSpPr>
          <p:cNvPr id="233" name="Google Shape;233;p40"/>
          <p:cNvSpPr txBox="1"/>
          <p:nvPr>
            <p:ph idx="1" type="body"/>
          </p:nvPr>
        </p:nvSpPr>
        <p:spPr>
          <a:xfrm>
            <a:off x="311700" y="1188525"/>
            <a:ext cx="8761500" cy="3750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b="1" lang="en" sz="1600">
                <a:solidFill>
                  <a:schemeClr val="dk1"/>
                </a:solidFill>
                <a:latin typeface="Times New Roman"/>
                <a:ea typeface="Times New Roman"/>
                <a:cs typeface="Times New Roman"/>
                <a:sym typeface="Times New Roman"/>
              </a:rPr>
              <a:t>Netta Barzilai,</a:t>
            </a:r>
            <a:r>
              <a:rPr lang="en" sz="1600">
                <a:solidFill>
                  <a:schemeClr val="dk1"/>
                </a:solidFill>
                <a:highlight>
                  <a:srgbClr val="FFFFFF"/>
                </a:highlight>
                <a:latin typeface="Times New Roman"/>
                <a:ea typeface="Times New Roman"/>
                <a:cs typeface="Times New Roman"/>
                <a:sym typeface="Times New Roman"/>
              </a:rPr>
              <a:t> </a:t>
            </a:r>
            <a:r>
              <a:rPr lang="en" sz="1600">
                <a:solidFill>
                  <a:schemeClr val="dk1"/>
                </a:solidFill>
                <a:highlight>
                  <a:srgbClr val="FFFFFF"/>
                </a:highlight>
                <a:latin typeface="Times New Roman"/>
                <a:ea typeface="Times New Roman"/>
                <a:cs typeface="Times New Roman"/>
                <a:sym typeface="Times New Roman"/>
              </a:rPr>
              <a:t>also known mononymously as </a:t>
            </a:r>
            <a:r>
              <a:rPr b="1" lang="en" sz="1600">
                <a:solidFill>
                  <a:schemeClr val="dk1"/>
                </a:solidFill>
                <a:latin typeface="Times New Roman"/>
                <a:ea typeface="Times New Roman"/>
                <a:cs typeface="Times New Roman"/>
                <a:sym typeface="Times New Roman"/>
              </a:rPr>
              <a:t>Netta</a:t>
            </a:r>
            <a:r>
              <a:rPr lang="en" sz="1600">
                <a:solidFill>
                  <a:schemeClr val="dk1"/>
                </a:solidFill>
                <a:highlight>
                  <a:srgbClr val="FFFFFF"/>
                </a:highlight>
                <a:latin typeface="Times New Roman"/>
                <a:ea typeface="Times New Roman"/>
                <a:cs typeface="Times New Roman"/>
                <a:sym typeface="Times New Roman"/>
              </a:rPr>
              <a:t>, </a:t>
            </a:r>
            <a:r>
              <a:rPr lang="en" sz="1600">
                <a:solidFill>
                  <a:schemeClr val="dk1"/>
                </a:solidFill>
                <a:highlight>
                  <a:srgbClr val="FFFFFF"/>
                </a:highlight>
                <a:latin typeface="Times New Roman"/>
                <a:ea typeface="Times New Roman"/>
                <a:cs typeface="Times New Roman"/>
                <a:sym typeface="Times New Roman"/>
              </a:rPr>
              <a:t>was born in 1993 </a:t>
            </a:r>
            <a:endParaRPr sz="1600">
              <a:solidFill>
                <a:schemeClr val="dk1"/>
              </a:solidFill>
              <a:highlight>
                <a:srgbClr val="FFFFFF"/>
              </a:highlight>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600">
                <a:solidFill>
                  <a:schemeClr val="dk1"/>
                </a:solidFill>
                <a:highlight>
                  <a:srgbClr val="FFFFFF"/>
                </a:highlight>
                <a:latin typeface="Times New Roman"/>
                <a:ea typeface="Times New Roman"/>
                <a:cs typeface="Times New Roman"/>
                <a:sym typeface="Times New Roman"/>
              </a:rPr>
              <a:t>An Israeli </a:t>
            </a:r>
            <a:r>
              <a:rPr lang="en" sz="1600">
                <a:solidFill>
                  <a:schemeClr val="dk1"/>
                </a:solidFill>
                <a:uFill>
                  <a:noFill/>
                </a:uFill>
                <a:latin typeface="Times New Roman"/>
                <a:ea typeface="Times New Roman"/>
                <a:cs typeface="Times New Roman"/>
                <a:sym typeface="Times New Roman"/>
                <a:hlinkClick r:id="rId3">
                  <a:extLst>
                    <a:ext uri="{A12FA001-AC4F-418D-AE19-62706E023703}">
                      <ahyp:hlinkClr val="tx"/>
                    </a:ext>
                  </a:extLst>
                </a:hlinkClick>
              </a:rPr>
              <a:t>singer</a:t>
            </a:r>
            <a:r>
              <a:rPr lang="en" sz="1600">
                <a:solidFill>
                  <a:schemeClr val="dk1"/>
                </a:solidFill>
                <a:highlight>
                  <a:srgbClr val="FFFFFF"/>
                </a:highlight>
                <a:latin typeface="Times New Roman"/>
                <a:ea typeface="Times New Roman"/>
                <a:cs typeface="Times New Roman"/>
                <a:sym typeface="Times New Roman"/>
              </a:rPr>
              <a:t>-</a:t>
            </a:r>
            <a:r>
              <a:rPr lang="en" sz="16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songwriter</a:t>
            </a:r>
            <a:r>
              <a:rPr lang="en" sz="1600">
                <a:solidFill>
                  <a:schemeClr val="dk1"/>
                </a:solidFill>
                <a:highlight>
                  <a:srgbClr val="FFFFFF"/>
                </a:highlight>
                <a:latin typeface="Times New Roman"/>
                <a:ea typeface="Times New Roman"/>
                <a:cs typeface="Times New Roman"/>
                <a:sym typeface="Times New Roman"/>
              </a:rPr>
              <a:t>, </a:t>
            </a:r>
            <a:r>
              <a:rPr lang="en" sz="1600">
                <a:solidFill>
                  <a:schemeClr val="dk1"/>
                </a:solidFill>
                <a:uFill>
                  <a:noFill/>
                </a:uFill>
                <a:latin typeface="Times New Roman"/>
                <a:ea typeface="Times New Roman"/>
                <a:cs typeface="Times New Roman"/>
                <a:sym typeface="Times New Roman"/>
                <a:hlinkClick r:id="rId5">
                  <a:extLst>
                    <a:ext uri="{A12FA001-AC4F-418D-AE19-62706E023703}">
                      <ahyp:hlinkClr val="tx"/>
                    </a:ext>
                  </a:extLst>
                </a:hlinkClick>
              </a:rPr>
              <a:t>musician</a:t>
            </a:r>
            <a:r>
              <a:rPr lang="en" sz="1600">
                <a:solidFill>
                  <a:schemeClr val="dk1"/>
                </a:solidFill>
                <a:highlight>
                  <a:srgbClr val="FFFFFF"/>
                </a:highlight>
                <a:latin typeface="Times New Roman"/>
                <a:ea typeface="Times New Roman"/>
                <a:cs typeface="Times New Roman"/>
                <a:sym typeface="Times New Roman"/>
              </a:rPr>
              <a:t> and </a:t>
            </a:r>
            <a:r>
              <a:rPr lang="en" sz="1600">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looping artist</a:t>
            </a:r>
            <a:r>
              <a:rPr lang="en" sz="1600">
                <a:solidFill>
                  <a:schemeClr val="dk1"/>
                </a:solidFill>
                <a:highlight>
                  <a:srgbClr val="FFFFFF"/>
                </a:highlight>
                <a:latin typeface="Times New Roman"/>
                <a:ea typeface="Times New Roman"/>
                <a:cs typeface="Times New Roman"/>
                <a:sym typeface="Times New Roman"/>
              </a:rPr>
              <a:t>. </a:t>
            </a:r>
            <a:endParaRPr sz="1600">
              <a:solidFill>
                <a:schemeClr val="dk1"/>
              </a:solidFill>
              <a:highlight>
                <a:srgbClr val="FFFFFF"/>
              </a:highlight>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600">
                <a:solidFill>
                  <a:schemeClr val="dk1"/>
                </a:solidFill>
                <a:highlight>
                  <a:srgbClr val="FFFFFF"/>
                </a:highlight>
                <a:latin typeface="Times New Roman"/>
                <a:ea typeface="Times New Roman"/>
                <a:cs typeface="Times New Roman"/>
                <a:sym typeface="Times New Roman"/>
              </a:rPr>
              <a:t>She represented Israel in the 2018 </a:t>
            </a:r>
            <a:r>
              <a:rPr lang="en" sz="1600">
                <a:solidFill>
                  <a:schemeClr val="dk1"/>
                </a:solidFill>
                <a:uFill>
                  <a:noFill/>
                </a:uFill>
                <a:latin typeface="Times New Roman"/>
                <a:ea typeface="Times New Roman"/>
                <a:cs typeface="Times New Roman"/>
                <a:sym typeface="Times New Roman"/>
                <a:hlinkClick r:id="rId7">
                  <a:extLst>
                    <a:ext uri="{A12FA001-AC4F-418D-AE19-62706E023703}">
                      <ahyp:hlinkClr val="tx"/>
                    </a:ext>
                  </a:extLst>
                </a:hlinkClick>
              </a:rPr>
              <a:t>Eurovision </a:t>
            </a:r>
            <a:r>
              <a:rPr lang="en" sz="1600">
                <a:solidFill>
                  <a:schemeClr val="dk1"/>
                </a:solidFill>
                <a:highlight>
                  <a:srgbClr val="FFFFFF"/>
                </a:highlight>
                <a:latin typeface="Times New Roman"/>
                <a:ea typeface="Times New Roman"/>
                <a:cs typeface="Times New Roman"/>
                <a:sym typeface="Times New Roman"/>
              </a:rPr>
              <a:t>held in </a:t>
            </a:r>
            <a:r>
              <a:rPr lang="en" sz="1600">
                <a:solidFill>
                  <a:schemeClr val="dk1"/>
                </a:solidFill>
                <a:uFill>
                  <a:noFill/>
                </a:uFill>
                <a:latin typeface="Times New Roman"/>
                <a:ea typeface="Times New Roman"/>
                <a:cs typeface="Times New Roman"/>
                <a:sym typeface="Times New Roman"/>
                <a:hlinkClick r:id="rId8">
                  <a:extLst>
                    <a:ext uri="{A12FA001-AC4F-418D-AE19-62706E023703}">
                      <ahyp:hlinkClr val="tx"/>
                    </a:ext>
                  </a:extLst>
                </a:hlinkClick>
              </a:rPr>
              <a:t>Lisbon</a:t>
            </a:r>
            <a:r>
              <a:rPr lang="en" sz="1600">
                <a:solidFill>
                  <a:schemeClr val="dk1"/>
                </a:solidFill>
                <a:highlight>
                  <a:srgbClr val="FFFFFF"/>
                </a:highlight>
                <a:latin typeface="Times New Roman"/>
                <a:ea typeface="Times New Roman"/>
                <a:cs typeface="Times New Roman"/>
                <a:sym typeface="Times New Roman"/>
              </a:rPr>
              <a:t>, Portugal. </a:t>
            </a:r>
            <a:endParaRPr sz="1600">
              <a:solidFill>
                <a:schemeClr val="dk1"/>
              </a:solidFill>
              <a:highlight>
                <a:srgbClr val="FFFFFF"/>
              </a:highlight>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600">
                <a:solidFill>
                  <a:schemeClr val="dk1"/>
                </a:solidFill>
                <a:highlight>
                  <a:srgbClr val="FFFFFF"/>
                </a:highlight>
                <a:latin typeface="Times New Roman"/>
                <a:ea typeface="Times New Roman"/>
                <a:cs typeface="Times New Roman"/>
                <a:sym typeface="Times New Roman"/>
              </a:rPr>
              <a:t>Her song "</a:t>
            </a:r>
            <a:r>
              <a:rPr lang="en" sz="1600">
                <a:solidFill>
                  <a:schemeClr val="dk1"/>
                </a:solidFill>
                <a:uFill>
                  <a:noFill/>
                </a:uFill>
                <a:latin typeface="Times New Roman"/>
                <a:ea typeface="Times New Roman"/>
                <a:cs typeface="Times New Roman"/>
                <a:sym typeface="Times New Roman"/>
                <a:hlinkClick r:id="rId9">
                  <a:extLst>
                    <a:ext uri="{A12FA001-AC4F-418D-AE19-62706E023703}">
                      <ahyp:hlinkClr val="tx"/>
                    </a:ext>
                  </a:extLst>
                </a:hlinkClick>
              </a:rPr>
              <a:t>Toy</a:t>
            </a:r>
            <a:r>
              <a:rPr lang="en" sz="1600">
                <a:solidFill>
                  <a:schemeClr val="dk1"/>
                </a:solidFill>
                <a:highlight>
                  <a:srgbClr val="FFFFFF"/>
                </a:highlight>
                <a:latin typeface="Times New Roman"/>
                <a:ea typeface="Times New Roman"/>
                <a:cs typeface="Times New Roman"/>
                <a:sym typeface="Times New Roman"/>
              </a:rPr>
              <a:t>", marked </a:t>
            </a:r>
            <a:r>
              <a:rPr lang="en" sz="1600">
                <a:solidFill>
                  <a:schemeClr val="dk1"/>
                </a:solidFill>
                <a:uFill>
                  <a:noFill/>
                </a:uFill>
                <a:latin typeface="Times New Roman"/>
                <a:ea typeface="Times New Roman"/>
                <a:cs typeface="Times New Roman"/>
                <a:sym typeface="Times New Roman"/>
                <a:hlinkClick r:id="rId10">
                  <a:extLst>
                    <a:ext uri="{A12FA001-AC4F-418D-AE19-62706E023703}">
                      <ahyp:hlinkClr val="tx"/>
                    </a:ext>
                  </a:extLst>
                </a:hlinkClick>
              </a:rPr>
              <a:t>Israel</a:t>
            </a:r>
            <a:r>
              <a:rPr lang="en" sz="1600">
                <a:solidFill>
                  <a:schemeClr val="dk1"/>
                </a:solidFill>
                <a:highlight>
                  <a:srgbClr val="FFFFFF"/>
                </a:highlight>
                <a:latin typeface="Times New Roman"/>
                <a:ea typeface="Times New Roman"/>
                <a:cs typeface="Times New Roman"/>
                <a:sym typeface="Times New Roman"/>
              </a:rPr>
              <a:t>'s fourth win in the Eurovision Contest (after </a:t>
            </a:r>
            <a:r>
              <a:rPr lang="en" sz="1600">
                <a:solidFill>
                  <a:schemeClr val="dk1"/>
                </a:solidFill>
                <a:uFill>
                  <a:noFill/>
                </a:uFill>
                <a:latin typeface="Times New Roman"/>
                <a:ea typeface="Times New Roman"/>
                <a:cs typeface="Times New Roman"/>
                <a:sym typeface="Times New Roman"/>
                <a:hlinkClick r:id="rId11">
                  <a:extLst>
                    <a:ext uri="{A12FA001-AC4F-418D-AE19-62706E023703}">
                      <ahyp:hlinkClr val="tx"/>
                    </a:ext>
                  </a:extLst>
                </a:hlinkClick>
              </a:rPr>
              <a:t>1978</a:t>
            </a:r>
            <a:r>
              <a:rPr lang="en" sz="1600">
                <a:solidFill>
                  <a:schemeClr val="dk1"/>
                </a:solidFill>
                <a:highlight>
                  <a:srgbClr val="FFFFFF"/>
                </a:highlight>
                <a:latin typeface="Times New Roman"/>
                <a:ea typeface="Times New Roman"/>
                <a:cs typeface="Times New Roman"/>
                <a:sym typeface="Times New Roman"/>
              </a:rPr>
              <a:t>, </a:t>
            </a:r>
            <a:r>
              <a:rPr lang="en" sz="1600">
                <a:solidFill>
                  <a:schemeClr val="dk1"/>
                </a:solidFill>
                <a:uFill>
                  <a:noFill/>
                </a:uFill>
                <a:latin typeface="Times New Roman"/>
                <a:ea typeface="Times New Roman"/>
                <a:cs typeface="Times New Roman"/>
                <a:sym typeface="Times New Roman"/>
                <a:hlinkClick r:id="rId12">
                  <a:extLst>
                    <a:ext uri="{A12FA001-AC4F-418D-AE19-62706E023703}">
                      <ahyp:hlinkClr val="tx"/>
                    </a:ext>
                  </a:extLst>
                </a:hlinkClick>
              </a:rPr>
              <a:t>1979</a:t>
            </a:r>
            <a:r>
              <a:rPr lang="en" sz="1600">
                <a:solidFill>
                  <a:schemeClr val="dk1"/>
                </a:solidFill>
                <a:highlight>
                  <a:srgbClr val="FFFFFF"/>
                </a:highlight>
                <a:latin typeface="Times New Roman"/>
                <a:ea typeface="Times New Roman"/>
                <a:cs typeface="Times New Roman"/>
                <a:sym typeface="Times New Roman"/>
              </a:rPr>
              <a:t>, and </a:t>
            </a:r>
            <a:r>
              <a:rPr lang="en" sz="1600">
                <a:solidFill>
                  <a:schemeClr val="dk1"/>
                </a:solidFill>
                <a:uFill>
                  <a:noFill/>
                </a:uFill>
                <a:latin typeface="Times New Roman"/>
                <a:ea typeface="Times New Roman"/>
                <a:cs typeface="Times New Roman"/>
                <a:sym typeface="Times New Roman"/>
                <a:hlinkClick r:id="rId13">
                  <a:extLst>
                    <a:ext uri="{A12FA001-AC4F-418D-AE19-62706E023703}">
                      <ahyp:hlinkClr val="tx"/>
                    </a:ext>
                  </a:extLst>
                </a:hlinkClick>
              </a:rPr>
              <a:t>1998</a:t>
            </a:r>
            <a:r>
              <a:rPr lang="en" sz="1600">
                <a:solidFill>
                  <a:schemeClr val="dk1"/>
                </a:solidFill>
                <a:highlight>
                  <a:srgbClr val="FFFFFF"/>
                </a:highlight>
                <a:latin typeface="Times New Roman"/>
                <a:ea typeface="Times New Roman"/>
                <a:cs typeface="Times New Roman"/>
                <a:sym typeface="Times New Roman"/>
              </a:rPr>
              <a:t>).</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600">
                <a:solidFill>
                  <a:schemeClr val="dk1"/>
                </a:solidFill>
                <a:latin typeface="Times New Roman"/>
                <a:ea typeface="Times New Roman"/>
                <a:cs typeface="Times New Roman"/>
                <a:sym typeface="Times New Roman"/>
              </a:rPr>
              <a:t>“Toy” was inspired by the “MeToo” movement and promotes ideas of feminism and strong femininity. </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600">
                <a:solidFill>
                  <a:schemeClr val="dk1"/>
                </a:solidFill>
                <a:latin typeface="Times New Roman"/>
                <a:ea typeface="Times New Roman"/>
                <a:cs typeface="Times New Roman"/>
                <a:sym typeface="Times New Roman"/>
              </a:rPr>
              <a:t>Netta proudly represents a new model of body image and inspires young Israeli women to love themselves just the way they are.Netta’s use of a “looper” on stage raised musical and aesthtical questions in the Eurovision regarding “what is live music”?</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500" u="sng">
                <a:solidFill>
                  <a:schemeClr val="hlink"/>
                </a:solidFill>
                <a:latin typeface="Times New Roman"/>
                <a:ea typeface="Times New Roman"/>
                <a:cs typeface="Times New Roman"/>
                <a:sym typeface="Times New Roman"/>
                <a:hlinkClick r:id="rId14"/>
              </a:rPr>
              <a:t>Link to the winning performance of Toy</a:t>
            </a:r>
            <a:endParaRPr sz="1500">
              <a:solidFill>
                <a:schemeClr val="dk1"/>
              </a:solidFill>
              <a:latin typeface="Times New Roman"/>
              <a:ea typeface="Times New Roman"/>
              <a:cs typeface="Times New Roman"/>
              <a:sym typeface="Times New Roman"/>
            </a:endParaRPr>
          </a:p>
          <a:p>
            <a:pPr indent="0" lvl="0" marL="0" rtl="0" algn="l">
              <a:lnSpc>
                <a:spcPct val="95000"/>
              </a:lnSpc>
              <a:spcBef>
                <a:spcPts val="1200"/>
              </a:spcBef>
              <a:spcAft>
                <a:spcPts val="0"/>
              </a:spcAft>
              <a:buSzPts val="935"/>
              <a:buNone/>
            </a:pPr>
            <a:r>
              <a:rPr lang="en" sz="1500" u="sng">
                <a:solidFill>
                  <a:schemeClr val="hlink"/>
                </a:solidFill>
                <a:latin typeface="Times New Roman"/>
                <a:ea typeface="Times New Roman"/>
                <a:cs typeface="Times New Roman"/>
                <a:sym typeface="Times New Roman"/>
                <a:hlinkClick r:id="rId15"/>
              </a:rPr>
              <a:t>Link to the lyrics &amp; translation </a:t>
            </a:r>
            <a:endParaRPr sz="1500">
              <a:solidFill>
                <a:schemeClr val="dk1"/>
              </a:solidFill>
              <a:latin typeface="Times New Roman"/>
              <a:ea typeface="Times New Roman"/>
              <a:cs typeface="Times New Roman"/>
              <a:sym typeface="Times New Roman"/>
            </a:endParaRPr>
          </a:p>
          <a:p>
            <a:pPr indent="0" lvl="0" marL="0" rtl="0" algn="l">
              <a:lnSpc>
                <a:spcPct val="95000"/>
              </a:lnSpc>
              <a:spcBef>
                <a:spcPts val="1200"/>
              </a:spcBef>
              <a:spcAft>
                <a:spcPts val="1200"/>
              </a:spcAft>
              <a:buSzPts val="935"/>
              <a:buNone/>
            </a:pPr>
            <a:r>
              <a:t/>
            </a:r>
            <a:endParaRPr sz="1530"/>
          </a:p>
        </p:txBody>
      </p:sp>
      <p:pic>
        <p:nvPicPr>
          <p:cNvPr id="234" name="Google Shape;234;p40"/>
          <p:cNvPicPr preferRelativeResize="0"/>
          <p:nvPr/>
        </p:nvPicPr>
        <p:blipFill rotWithShape="1">
          <a:blip r:embed="rId16">
            <a:alphaModFix/>
          </a:blip>
          <a:srcRect b="0" l="19100" r="0" t="0"/>
          <a:stretch/>
        </p:blipFill>
        <p:spPr>
          <a:xfrm>
            <a:off x="6635400" y="127850"/>
            <a:ext cx="2026400" cy="2090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311700" y="178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Handout 5</a:t>
            </a:r>
            <a:r>
              <a:rPr lang="en"/>
              <a:t> </a:t>
            </a:r>
            <a:r>
              <a:rPr lang="en" sz="1800">
                <a:solidFill>
                  <a:schemeClr val="dk2"/>
                </a:solidFill>
              </a:rPr>
              <a:t>-         </a:t>
            </a:r>
            <a:r>
              <a:rPr lang="en" sz="4200">
                <a:solidFill>
                  <a:srgbClr val="CC0000"/>
                </a:solidFill>
                <a:latin typeface="Impact"/>
                <a:ea typeface="Impact"/>
                <a:cs typeface="Impact"/>
                <a:sym typeface="Impact"/>
              </a:rPr>
              <a:t>J e r u s a l e m</a:t>
            </a:r>
            <a:endParaRPr/>
          </a:p>
        </p:txBody>
      </p:sp>
      <p:sp>
        <p:nvSpPr>
          <p:cNvPr id="240" name="Google Shape;240;p41"/>
          <p:cNvSpPr txBox="1"/>
          <p:nvPr>
            <p:ph idx="1" type="body"/>
          </p:nvPr>
        </p:nvSpPr>
        <p:spPr>
          <a:xfrm>
            <a:off x="150600" y="884525"/>
            <a:ext cx="7949100" cy="42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770"/>
              <a:buNone/>
            </a:pPr>
            <a:r>
              <a:rPr lang="en" sz="1385">
                <a:solidFill>
                  <a:schemeClr val="dk1"/>
                </a:solidFill>
                <a:highlight>
                  <a:srgbClr val="FFFFFF"/>
                </a:highlight>
                <a:latin typeface="Times New Roman"/>
                <a:ea typeface="Times New Roman"/>
                <a:cs typeface="Times New Roman"/>
                <a:sym typeface="Times New Roman"/>
              </a:rPr>
              <a:t>Situated on a plateau in the </a:t>
            </a:r>
            <a:r>
              <a:rPr lang="en" sz="1385">
                <a:solidFill>
                  <a:schemeClr val="dk1"/>
                </a:solidFill>
                <a:highlight>
                  <a:srgbClr val="FFFFFF"/>
                </a:highlight>
                <a:uFill>
                  <a:noFill/>
                </a:uFill>
                <a:latin typeface="Times New Roman"/>
                <a:ea typeface="Times New Roman"/>
                <a:cs typeface="Times New Roman"/>
                <a:sym typeface="Times New Roman"/>
                <a:hlinkClick r:id="rId3">
                  <a:extLst>
                    <a:ext uri="{A12FA001-AC4F-418D-AE19-62706E023703}">
                      <ahyp:hlinkClr val="tx"/>
                    </a:ext>
                  </a:extLst>
                </a:hlinkClick>
              </a:rPr>
              <a:t>Judaean Mountains</a:t>
            </a:r>
            <a:r>
              <a:rPr lang="en" sz="1385">
                <a:solidFill>
                  <a:schemeClr val="dk1"/>
                </a:solidFill>
                <a:highlight>
                  <a:srgbClr val="FFFFFF"/>
                </a:highlight>
                <a:latin typeface="Times New Roman"/>
                <a:ea typeface="Times New Roman"/>
                <a:cs typeface="Times New Roman"/>
                <a:sym typeface="Times New Roman"/>
              </a:rPr>
              <a:t> between the </a:t>
            </a:r>
            <a:endParaRPr sz="1385">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SzPts val="770"/>
              <a:buNone/>
            </a:pPr>
            <a:r>
              <a:rPr lang="en" sz="1385">
                <a:solidFill>
                  <a:schemeClr val="dk1"/>
                </a:solidFill>
                <a:highlight>
                  <a:srgbClr val="FFFFFF"/>
                </a:highlight>
                <a:uFill>
                  <a:noFill/>
                </a:uFill>
                <a:latin typeface="Times New Roman"/>
                <a:ea typeface="Times New Roman"/>
                <a:cs typeface="Times New Roman"/>
                <a:sym typeface="Times New Roman"/>
                <a:hlinkClick r:id="rId4">
                  <a:extLst>
                    <a:ext uri="{A12FA001-AC4F-418D-AE19-62706E023703}">
                      <ahyp:hlinkClr val="tx"/>
                    </a:ext>
                  </a:extLst>
                </a:hlinkClick>
              </a:rPr>
              <a:t>Mediterranean</a:t>
            </a:r>
            <a:r>
              <a:rPr lang="en" sz="1385">
                <a:solidFill>
                  <a:schemeClr val="dk1"/>
                </a:solidFill>
                <a:highlight>
                  <a:srgbClr val="FFFFFF"/>
                </a:highlight>
                <a:latin typeface="Times New Roman"/>
                <a:ea typeface="Times New Roman"/>
                <a:cs typeface="Times New Roman"/>
                <a:sym typeface="Times New Roman"/>
              </a:rPr>
              <a:t> and the </a:t>
            </a:r>
            <a:r>
              <a:rPr lang="en" sz="1385">
                <a:solidFill>
                  <a:schemeClr val="dk1"/>
                </a:solidFill>
                <a:highlight>
                  <a:srgbClr val="FFFFFF"/>
                </a:highlight>
                <a:uFill>
                  <a:noFill/>
                </a:uFill>
                <a:latin typeface="Times New Roman"/>
                <a:ea typeface="Times New Roman"/>
                <a:cs typeface="Times New Roman"/>
                <a:sym typeface="Times New Roman"/>
                <a:hlinkClick r:id="rId5">
                  <a:extLst>
                    <a:ext uri="{A12FA001-AC4F-418D-AE19-62706E023703}">
                      <ahyp:hlinkClr val="tx"/>
                    </a:ext>
                  </a:extLst>
                </a:hlinkClick>
              </a:rPr>
              <a:t>Dead Sea</a:t>
            </a:r>
            <a:r>
              <a:rPr lang="en" sz="1385">
                <a:solidFill>
                  <a:schemeClr val="dk1"/>
                </a:solidFill>
                <a:highlight>
                  <a:srgbClr val="FFFFFF"/>
                </a:highlight>
                <a:latin typeface="Times New Roman"/>
                <a:ea typeface="Times New Roman"/>
                <a:cs typeface="Times New Roman"/>
                <a:sym typeface="Times New Roman"/>
              </a:rPr>
              <a:t>, it is one of the </a:t>
            </a:r>
            <a:r>
              <a:rPr lang="en" sz="1385">
                <a:solidFill>
                  <a:schemeClr val="dk1"/>
                </a:solidFill>
                <a:highlight>
                  <a:srgbClr val="FFFFFF"/>
                </a:highlight>
                <a:uFill>
                  <a:noFill/>
                </a:uFill>
                <a:latin typeface="Times New Roman"/>
                <a:ea typeface="Times New Roman"/>
                <a:cs typeface="Times New Roman"/>
                <a:sym typeface="Times New Roman"/>
                <a:hlinkClick r:id="rId6">
                  <a:extLst>
                    <a:ext uri="{A12FA001-AC4F-418D-AE19-62706E023703}">
                      <ahyp:hlinkClr val="tx"/>
                    </a:ext>
                  </a:extLst>
                </a:hlinkClick>
              </a:rPr>
              <a:t>oldest cities in the world</a:t>
            </a:r>
            <a:r>
              <a:rPr lang="en" sz="1385">
                <a:solidFill>
                  <a:schemeClr val="dk1"/>
                </a:solidFill>
                <a:highlight>
                  <a:srgbClr val="FFFFFF"/>
                </a:highlight>
                <a:latin typeface="Times New Roman"/>
                <a:ea typeface="Times New Roman"/>
                <a:cs typeface="Times New Roman"/>
                <a:sym typeface="Times New Roman"/>
              </a:rPr>
              <a:t>, </a:t>
            </a:r>
            <a:endParaRPr sz="1385">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SzPts val="770"/>
              <a:buNone/>
            </a:pPr>
            <a:r>
              <a:rPr lang="en" sz="1385">
                <a:solidFill>
                  <a:schemeClr val="dk1"/>
                </a:solidFill>
                <a:highlight>
                  <a:srgbClr val="FFFFFF"/>
                </a:highlight>
                <a:latin typeface="Times New Roman"/>
                <a:ea typeface="Times New Roman"/>
                <a:cs typeface="Times New Roman"/>
                <a:sym typeface="Times New Roman"/>
              </a:rPr>
              <a:t>and is </a:t>
            </a:r>
            <a:r>
              <a:rPr lang="en" sz="1385">
                <a:solidFill>
                  <a:schemeClr val="dk1"/>
                </a:solidFill>
                <a:highlight>
                  <a:srgbClr val="FFFFFF"/>
                </a:highlight>
                <a:uFill>
                  <a:noFill/>
                </a:uFill>
                <a:latin typeface="Times New Roman"/>
                <a:ea typeface="Times New Roman"/>
                <a:cs typeface="Times New Roman"/>
                <a:sym typeface="Times New Roman"/>
                <a:hlinkClick r:id="rId7">
                  <a:extLst>
                    <a:ext uri="{A12FA001-AC4F-418D-AE19-62706E023703}">
                      <ahyp:hlinkClr val="tx"/>
                    </a:ext>
                  </a:extLst>
                </a:hlinkClick>
              </a:rPr>
              <a:t>considered holy</a:t>
            </a:r>
            <a:r>
              <a:rPr lang="en" sz="1385">
                <a:solidFill>
                  <a:schemeClr val="dk1"/>
                </a:solidFill>
                <a:highlight>
                  <a:srgbClr val="FFFFFF"/>
                </a:highlight>
                <a:latin typeface="Times New Roman"/>
                <a:ea typeface="Times New Roman"/>
                <a:cs typeface="Times New Roman"/>
                <a:sym typeface="Times New Roman"/>
              </a:rPr>
              <a:t> for the three major </a:t>
            </a:r>
            <a:r>
              <a:rPr lang="en" sz="1385">
                <a:solidFill>
                  <a:schemeClr val="dk1"/>
                </a:solidFill>
                <a:highlight>
                  <a:srgbClr val="FFFFFF"/>
                </a:highlight>
                <a:uFill>
                  <a:noFill/>
                </a:uFill>
                <a:latin typeface="Times New Roman"/>
                <a:ea typeface="Times New Roman"/>
                <a:cs typeface="Times New Roman"/>
                <a:sym typeface="Times New Roman"/>
                <a:hlinkClick r:id="rId8">
                  <a:extLst>
                    <a:ext uri="{A12FA001-AC4F-418D-AE19-62706E023703}">
                      <ahyp:hlinkClr val="tx"/>
                    </a:ext>
                  </a:extLst>
                </a:hlinkClick>
              </a:rPr>
              <a:t>Abrahamic religions</a:t>
            </a:r>
            <a:r>
              <a:rPr lang="en" sz="1385">
                <a:solidFill>
                  <a:schemeClr val="dk1"/>
                </a:solidFill>
                <a:highlight>
                  <a:srgbClr val="FFFFFF"/>
                </a:highlight>
                <a:latin typeface="Times New Roman"/>
                <a:ea typeface="Times New Roman"/>
                <a:cs typeface="Times New Roman"/>
                <a:sym typeface="Times New Roman"/>
              </a:rPr>
              <a:t>: </a:t>
            </a:r>
            <a:r>
              <a:rPr lang="en" sz="1385">
                <a:solidFill>
                  <a:schemeClr val="dk1"/>
                </a:solidFill>
                <a:highlight>
                  <a:srgbClr val="FFFFFF"/>
                </a:highlight>
                <a:uFill>
                  <a:noFill/>
                </a:uFill>
                <a:latin typeface="Times New Roman"/>
                <a:ea typeface="Times New Roman"/>
                <a:cs typeface="Times New Roman"/>
                <a:sym typeface="Times New Roman"/>
                <a:hlinkClick r:id="rId9">
                  <a:extLst>
                    <a:ext uri="{A12FA001-AC4F-418D-AE19-62706E023703}">
                      <ahyp:hlinkClr val="tx"/>
                    </a:ext>
                  </a:extLst>
                </a:hlinkClick>
              </a:rPr>
              <a:t>Judaism</a:t>
            </a:r>
            <a:r>
              <a:rPr lang="en" sz="1385">
                <a:solidFill>
                  <a:schemeClr val="dk1"/>
                </a:solidFill>
                <a:highlight>
                  <a:srgbClr val="FFFFFF"/>
                </a:highlight>
                <a:latin typeface="Times New Roman"/>
                <a:ea typeface="Times New Roman"/>
                <a:cs typeface="Times New Roman"/>
                <a:sym typeface="Times New Roman"/>
              </a:rPr>
              <a:t>, </a:t>
            </a:r>
            <a:r>
              <a:rPr lang="en" sz="1385">
                <a:solidFill>
                  <a:schemeClr val="dk1"/>
                </a:solidFill>
                <a:highlight>
                  <a:srgbClr val="FFFFFF"/>
                </a:highlight>
                <a:uFill>
                  <a:noFill/>
                </a:uFill>
                <a:latin typeface="Times New Roman"/>
                <a:ea typeface="Times New Roman"/>
                <a:cs typeface="Times New Roman"/>
                <a:sym typeface="Times New Roman"/>
                <a:hlinkClick r:id="rId10">
                  <a:extLst>
                    <a:ext uri="{A12FA001-AC4F-418D-AE19-62706E023703}">
                      <ahyp:hlinkClr val="tx"/>
                    </a:ext>
                  </a:extLst>
                </a:hlinkClick>
              </a:rPr>
              <a:t>Christianity</a:t>
            </a:r>
            <a:r>
              <a:rPr lang="en" sz="1385">
                <a:solidFill>
                  <a:schemeClr val="dk1"/>
                </a:solidFill>
                <a:highlight>
                  <a:srgbClr val="FFFFFF"/>
                </a:highlight>
                <a:latin typeface="Times New Roman"/>
                <a:ea typeface="Times New Roman"/>
                <a:cs typeface="Times New Roman"/>
                <a:sym typeface="Times New Roman"/>
              </a:rPr>
              <a:t>, and </a:t>
            </a:r>
            <a:r>
              <a:rPr lang="en" sz="1385">
                <a:solidFill>
                  <a:schemeClr val="dk1"/>
                </a:solidFill>
                <a:highlight>
                  <a:srgbClr val="FFFFFF"/>
                </a:highlight>
                <a:uFill>
                  <a:noFill/>
                </a:uFill>
                <a:latin typeface="Times New Roman"/>
                <a:ea typeface="Times New Roman"/>
                <a:cs typeface="Times New Roman"/>
                <a:sym typeface="Times New Roman"/>
                <a:hlinkClick r:id="rId11">
                  <a:extLst>
                    <a:ext uri="{A12FA001-AC4F-418D-AE19-62706E023703}">
                      <ahyp:hlinkClr val="tx"/>
                    </a:ext>
                  </a:extLst>
                </a:hlinkClick>
              </a:rPr>
              <a:t>Islam</a:t>
            </a:r>
            <a:r>
              <a:rPr lang="en" sz="1385">
                <a:solidFill>
                  <a:schemeClr val="dk1"/>
                </a:solidFill>
                <a:highlight>
                  <a:srgbClr val="FFFFFF"/>
                </a:highlight>
                <a:latin typeface="Times New Roman"/>
                <a:ea typeface="Times New Roman"/>
                <a:cs typeface="Times New Roman"/>
                <a:sym typeface="Times New Roman"/>
              </a:rPr>
              <a:t>.</a:t>
            </a:r>
            <a:endParaRPr sz="1385">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SzPts val="770"/>
              <a:buNone/>
            </a:pPr>
            <a:r>
              <a:rPr lang="en" sz="1385">
                <a:solidFill>
                  <a:schemeClr val="dk1"/>
                </a:solidFill>
                <a:highlight>
                  <a:srgbClr val="FFFFFF"/>
                </a:highlight>
                <a:latin typeface="Times New Roman"/>
                <a:ea typeface="Times New Roman"/>
                <a:cs typeface="Times New Roman"/>
                <a:sym typeface="Times New Roman"/>
              </a:rPr>
              <a:t>The part of Jerusalem called the </a:t>
            </a:r>
            <a:r>
              <a:rPr lang="en" sz="1385">
                <a:solidFill>
                  <a:schemeClr val="dk1"/>
                </a:solidFill>
                <a:highlight>
                  <a:srgbClr val="FFFFFF"/>
                </a:highlight>
                <a:uFill>
                  <a:noFill/>
                </a:uFill>
                <a:latin typeface="Times New Roman"/>
                <a:ea typeface="Times New Roman"/>
                <a:cs typeface="Times New Roman"/>
                <a:sym typeface="Times New Roman"/>
                <a:hlinkClick r:id="rId12">
                  <a:extLst>
                    <a:ext uri="{A12FA001-AC4F-418D-AE19-62706E023703}">
                      <ahyp:hlinkClr val="tx"/>
                    </a:ext>
                  </a:extLst>
                </a:hlinkClick>
              </a:rPr>
              <a:t>City of David</a:t>
            </a:r>
            <a:r>
              <a:rPr lang="en" sz="1385">
                <a:solidFill>
                  <a:schemeClr val="dk1"/>
                </a:solidFill>
                <a:highlight>
                  <a:srgbClr val="FFFFFF"/>
                </a:highlight>
                <a:latin typeface="Times New Roman"/>
                <a:ea typeface="Times New Roman"/>
                <a:cs typeface="Times New Roman"/>
                <a:sym typeface="Times New Roman"/>
              </a:rPr>
              <a:t> showed signs of settlement in the 4th millennium BCE. </a:t>
            </a:r>
            <a:endParaRPr sz="1385">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SzPts val="770"/>
              <a:buNone/>
            </a:pPr>
            <a:r>
              <a:rPr lang="en" sz="1385">
                <a:solidFill>
                  <a:schemeClr val="dk1"/>
                </a:solidFill>
                <a:highlight>
                  <a:srgbClr val="FFFFFF"/>
                </a:highlight>
                <a:latin typeface="Times New Roman"/>
                <a:ea typeface="Times New Roman"/>
                <a:cs typeface="Times New Roman"/>
                <a:sym typeface="Times New Roman"/>
              </a:rPr>
              <a:t>Population: </a:t>
            </a:r>
            <a:r>
              <a:rPr lang="en" sz="1350">
                <a:solidFill>
                  <a:schemeClr val="dk1"/>
                </a:solidFill>
                <a:highlight>
                  <a:schemeClr val="lt1"/>
                </a:highlight>
                <a:latin typeface="Times New Roman"/>
                <a:ea typeface="Times New Roman"/>
                <a:cs typeface="Times New Roman"/>
                <a:sym typeface="Times New Roman"/>
              </a:rPr>
              <a:t>966,346 (updated Feb 2022)</a:t>
            </a:r>
            <a:endParaRPr sz="1785">
              <a:solidFill>
                <a:schemeClr val="dk1"/>
              </a:solidFill>
              <a:highlight>
                <a:schemeClr val="lt1"/>
              </a:highlight>
              <a:latin typeface="Times New Roman"/>
              <a:ea typeface="Times New Roman"/>
              <a:cs typeface="Times New Roman"/>
              <a:sym typeface="Times New Roman"/>
            </a:endParaRPr>
          </a:p>
          <a:p>
            <a:pPr indent="0" lvl="0" marL="0" rtl="0" algn="l">
              <a:spcBef>
                <a:spcPts val="1200"/>
              </a:spcBef>
              <a:spcAft>
                <a:spcPts val="0"/>
              </a:spcAft>
              <a:buSzPts val="770"/>
              <a:buNone/>
            </a:pPr>
            <a:r>
              <a:rPr lang="en" sz="1385">
                <a:solidFill>
                  <a:schemeClr val="dk1"/>
                </a:solidFill>
                <a:highlight>
                  <a:srgbClr val="FFFFFF"/>
                </a:highlight>
                <a:latin typeface="Times New Roman"/>
                <a:ea typeface="Times New Roman"/>
                <a:cs typeface="Times New Roman"/>
                <a:sym typeface="Times New Roman"/>
              </a:rPr>
              <a:t>Famous figures: </a:t>
            </a:r>
            <a:r>
              <a:rPr lang="en" sz="1385">
                <a:solidFill>
                  <a:schemeClr val="dk1"/>
                </a:solidFill>
                <a:highlight>
                  <a:srgbClr val="FFFFFF"/>
                </a:highlight>
                <a:uFill>
                  <a:noFill/>
                </a:uFill>
                <a:latin typeface="Times New Roman"/>
                <a:ea typeface="Times New Roman"/>
                <a:cs typeface="Times New Roman"/>
                <a:sym typeface="Times New Roman"/>
                <a:hlinkClick r:id="rId13">
                  <a:extLst>
                    <a:ext uri="{A12FA001-AC4F-418D-AE19-62706E023703}">
                      <ahyp:hlinkClr val="tx"/>
                    </a:ext>
                  </a:extLst>
                </a:hlinkClick>
              </a:rPr>
              <a:t>King David</a:t>
            </a:r>
            <a:r>
              <a:rPr lang="en" sz="1385">
                <a:solidFill>
                  <a:schemeClr val="dk1"/>
                </a:solidFill>
                <a:highlight>
                  <a:srgbClr val="FFFFFF"/>
                </a:highlight>
                <a:latin typeface="Times New Roman"/>
                <a:ea typeface="Times New Roman"/>
                <a:cs typeface="Times New Roman"/>
                <a:sym typeface="Times New Roman"/>
              </a:rPr>
              <a:t> (c. 1040 BCE – c. 970 BCE), second King of the united </a:t>
            </a:r>
            <a:r>
              <a:rPr lang="en" sz="1385">
                <a:solidFill>
                  <a:schemeClr val="dk1"/>
                </a:solidFill>
                <a:highlight>
                  <a:srgbClr val="FFFFFF"/>
                </a:highlight>
                <a:uFill>
                  <a:noFill/>
                </a:uFill>
                <a:latin typeface="Times New Roman"/>
                <a:ea typeface="Times New Roman"/>
                <a:cs typeface="Times New Roman"/>
                <a:sym typeface="Times New Roman"/>
                <a:hlinkClick r:id="rId14">
                  <a:extLst>
                    <a:ext uri="{A12FA001-AC4F-418D-AE19-62706E023703}">
                      <ahyp:hlinkClr val="tx"/>
                    </a:ext>
                  </a:extLst>
                </a:hlinkClick>
              </a:rPr>
              <a:t>Kingdom of Israel</a:t>
            </a:r>
            <a:endParaRPr sz="1385">
              <a:solidFill>
                <a:schemeClr val="dk1"/>
              </a:solidFill>
              <a:highlight>
                <a:srgbClr val="FFFFFF"/>
              </a:highlight>
              <a:latin typeface="Times New Roman"/>
              <a:ea typeface="Times New Roman"/>
              <a:cs typeface="Times New Roman"/>
              <a:sym typeface="Times New Roman"/>
            </a:endParaRPr>
          </a:p>
          <a:p>
            <a:pPr indent="-316547" lvl="0" marL="457200" rtl="0" algn="l">
              <a:spcBef>
                <a:spcPts val="1200"/>
              </a:spcBef>
              <a:spcAft>
                <a:spcPts val="0"/>
              </a:spcAft>
              <a:buClr>
                <a:schemeClr val="dk1"/>
              </a:buClr>
              <a:buSzPts val="1385"/>
              <a:buFont typeface="Times New Roman"/>
              <a:buChar char="●"/>
            </a:pPr>
            <a:r>
              <a:rPr lang="en" sz="1385">
                <a:solidFill>
                  <a:schemeClr val="dk1"/>
                </a:solidFill>
                <a:highlight>
                  <a:srgbClr val="FFFFFF"/>
                </a:highlight>
                <a:uFill>
                  <a:noFill/>
                </a:uFill>
                <a:latin typeface="Times New Roman"/>
                <a:ea typeface="Times New Roman"/>
                <a:cs typeface="Times New Roman"/>
                <a:sym typeface="Times New Roman"/>
                <a:hlinkClick r:id="rId15">
                  <a:extLst>
                    <a:ext uri="{A12FA001-AC4F-418D-AE19-62706E023703}">
                      <ahyp:hlinkClr val="tx"/>
                    </a:ext>
                  </a:extLst>
                </a:hlinkClick>
              </a:rPr>
              <a:t>Isaiah</a:t>
            </a:r>
            <a:r>
              <a:rPr lang="en" sz="1385">
                <a:solidFill>
                  <a:schemeClr val="dk1"/>
                </a:solidFill>
                <a:highlight>
                  <a:srgbClr val="FFFFFF"/>
                </a:highlight>
                <a:latin typeface="Times New Roman"/>
                <a:ea typeface="Times New Roman"/>
                <a:cs typeface="Times New Roman"/>
                <a:sym typeface="Times New Roman"/>
              </a:rPr>
              <a:t>, a prophet of </a:t>
            </a:r>
            <a:r>
              <a:rPr lang="en" sz="1385">
                <a:solidFill>
                  <a:schemeClr val="dk1"/>
                </a:solidFill>
                <a:highlight>
                  <a:srgbClr val="FFFFFF"/>
                </a:highlight>
                <a:uFill>
                  <a:noFill/>
                </a:uFill>
                <a:latin typeface="Times New Roman"/>
                <a:ea typeface="Times New Roman"/>
                <a:cs typeface="Times New Roman"/>
                <a:sym typeface="Times New Roman"/>
                <a:hlinkClick r:id="rId16">
                  <a:extLst>
                    <a:ext uri="{A12FA001-AC4F-418D-AE19-62706E023703}">
                      <ahyp:hlinkClr val="tx"/>
                    </a:ext>
                  </a:extLst>
                </a:hlinkClick>
              </a:rPr>
              <a:t>ancient Israel</a:t>
            </a:r>
            <a:r>
              <a:rPr lang="en" sz="1385">
                <a:solidFill>
                  <a:schemeClr val="dk1"/>
                </a:solidFill>
                <a:highlight>
                  <a:srgbClr val="FFFFFF"/>
                </a:highlight>
                <a:latin typeface="Times New Roman"/>
                <a:ea typeface="Times New Roman"/>
                <a:cs typeface="Times New Roman"/>
                <a:sym typeface="Times New Roman"/>
              </a:rPr>
              <a:t> living around the time of 8th-century BC Kingdom of Judah</a:t>
            </a:r>
            <a:endParaRPr sz="1385">
              <a:solidFill>
                <a:schemeClr val="dk1"/>
              </a:solidFill>
              <a:highlight>
                <a:srgbClr val="FFFFFF"/>
              </a:highlight>
              <a:latin typeface="Times New Roman"/>
              <a:ea typeface="Times New Roman"/>
              <a:cs typeface="Times New Roman"/>
              <a:sym typeface="Times New Roman"/>
            </a:endParaRPr>
          </a:p>
          <a:p>
            <a:pPr indent="-294322" lvl="0" marL="457200" rtl="0" algn="l">
              <a:spcBef>
                <a:spcPts val="0"/>
              </a:spcBef>
              <a:spcAft>
                <a:spcPts val="0"/>
              </a:spcAft>
              <a:buClr>
                <a:schemeClr val="dk1"/>
              </a:buClr>
              <a:buSzPts val="1035"/>
              <a:buFont typeface="Times New Roman"/>
              <a:buChar char="●"/>
            </a:pPr>
            <a:r>
              <a:rPr lang="en" sz="1385">
                <a:solidFill>
                  <a:schemeClr val="dk1"/>
                </a:solidFill>
                <a:highlight>
                  <a:srgbClr val="FFFFFF"/>
                </a:highlight>
                <a:uFill>
                  <a:noFill/>
                </a:uFill>
                <a:latin typeface="Times New Roman"/>
                <a:ea typeface="Times New Roman"/>
                <a:cs typeface="Times New Roman"/>
                <a:sym typeface="Times New Roman"/>
                <a:hlinkClick r:id="rId17">
                  <a:extLst>
                    <a:ext uri="{A12FA001-AC4F-418D-AE19-62706E023703}">
                      <ahyp:hlinkClr val="tx"/>
                    </a:ext>
                  </a:extLst>
                </a:hlinkClick>
              </a:rPr>
              <a:t>Eliezer Ben-Yehuda</a:t>
            </a:r>
            <a:r>
              <a:rPr lang="en" sz="1385">
                <a:solidFill>
                  <a:schemeClr val="dk1"/>
                </a:solidFill>
                <a:highlight>
                  <a:srgbClr val="FFFFFF"/>
                </a:highlight>
                <a:latin typeface="Times New Roman"/>
                <a:ea typeface="Times New Roman"/>
                <a:cs typeface="Times New Roman"/>
                <a:sym typeface="Times New Roman"/>
              </a:rPr>
              <a:t> (1858–1922), credited for the </a:t>
            </a:r>
            <a:r>
              <a:rPr lang="en" sz="1385">
                <a:solidFill>
                  <a:schemeClr val="dk1"/>
                </a:solidFill>
                <a:highlight>
                  <a:srgbClr val="FFFFFF"/>
                </a:highlight>
                <a:uFill>
                  <a:noFill/>
                </a:uFill>
                <a:latin typeface="Times New Roman"/>
                <a:ea typeface="Times New Roman"/>
                <a:cs typeface="Times New Roman"/>
                <a:sym typeface="Times New Roman"/>
                <a:hlinkClick r:id="rId18">
                  <a:extLst>
                    <a:ext uri="{A12FA001-AC4F-418D-AE19-62706E023703}">
                      <ahyp:hlinkClr val="tx"/>
                    </a:ext>
                  </a:extLst>
                </a:hlinkClick>
              </a:rPr>
              <a:t>revival of the Hebrew</a:t>
            </a:r>
            <a:r>
              <a:rPr lang="en" sz="1385">
                <a:solidFill>
                  <a:schemeClr val="dk1"/>
                </a:solidFill>
                <a:highlight>
                  <a:srgbClr val="FFFFFF"/>
                </a:highlight>
                <a:latin typeface="Times New Roman"/>
                <a:ea typeface="Times New Roman"/>
                <a:cs typeface="Times New Roman"/>
                <a:sym typeface="Times New Roman"/>
              </a:rPr>
              <a:t> in the modern era</a:t>
            </a:r>
            <a:endParaRPr sz="1385">
              <a:solidFill>
                <a:schemeClr val="dk1"/>
              </a:solidFill>
              <a:highlight>
                <a:srgbClr val="FFFFFF"/>
              </a:highlight>
              <a:latin typeface="Times New Roman"/>
              <a:ea typeface="Times New Roman"/>
              <a:cs typeface="Times New Roman"/>
              <a:sym typeface="Times New Roman"/>
            </a:endParaRPr>
          </a:p>
          <a:p>
            <a:pPr indent="-294322" lvl="0" marL="457200" rtl="0" algn="l">
              <a:spcBef>
                <a:spcPts val="0"/>
              </a:spcBef>
              <a:spcAft>
                <a:spcPts val="0"/>
              </a:spcAft>
              <a:buClr>
                <a:schemeClr val="dk1"/>
              </a:buClr>
              <a:buSzPts val="1035"/>
              <a:buFont typeface="Times New Roman"/>
              <a:buChar char="●"/>
            </a:pPr>
            <a:r>
              <a:rPr lang="en" sz="1385">
                <a:solidFill>
                  <a:schemeClr val="dk1"/>
                </a:solidFill>
                <a:highlight>
                  <a:srgbClr val="FFFFFF"/>
                </a:highlight>
                <a:uFill>
                  <a:noFill/>
                </a:uFill>
                <a:latin typeface="Times New Roman"/>
                <a:ea typeface="Times New Roman"/>
                <a:cs typeface="Times New Roman"/>
                <a:sym typeface="Times New Roman"/>
                <a:hlinkClick r:id="rId19">
                  <a:extLst>
                    <a:ext uri="{A12FA001-AC4F-418D-AE19-62706E023703}">
                      <ahyp:hlinkClr val="tx"/>
                    </a:ext>
                  </a:extLst>
                </a:hlinkClick>
              </a:rPr>
              <a:t>Natalie Portman</a:t>
            </a:r>
            <a:r>
              <a:rPr lang="en" sz="1385">
                <a:solidFill>
                  <a:schemeClr val="dk1"/>
                </a:solidFill>
                <a:highlight>
                  <a:srgbClr val="FFFFFF"/>
                </a:highlight>
                <a:latin typeface="Times New Roman"/>
                <a:ea typeface="Times New Roman"/>
                <a:cs typeface="Times New Roman"/>
                <a:sym typeface="Times New Roman"/>
              </a:rPr>
              <a:t> (born 1981), Israeli-American actress, </a:t>
            </a:r>
            <a:endParaRPr sz="1385">
              <a:solidFill>
                <a:schemeClr val="dk1"/>
              </a:solidFill>
              <a:highlight>
                <a:srgbClr val="FFFFFF"/>
              </a:highlight>
              <a:latin typeface="Times New Roman"/>
              <a:ea typeface="Times New Roman"/>
              <a:cs typeface="Times New Roman"/>
              <a:sym typeface="Times New Roman"/>
            </a:endParaRPr>
          </a:p>
          <a:p>
            <a:pPr indent="0" lvl="0" marL="0" rtl="0" algn="l">
              <a:spcBef>
                <a:spcPts val="600"/>
              </a:spcBef>
              <a:spcAft>
                <a:spcPts val="0"/>
              </a:spcAft>
              <a:buNone/>
            </a:pPr>
            <a:r>
              <a:rPr lang="en" sz="1385">
                <a:solidFill>
                  <a:schemeClr val="dk1"/>
                </a:solidFill>
                <a:highlight>
                  <a:srgbClr val="FFFFFF"/>
                </a:highlight>
                <a:latin typeface="Times New Roman"/>
                <a:ea typeface="Times New Roman"/>
                <a:cs typeface="Times New Roman"/>
                <a:sym typeface="Times New Roman"/>
              </a:rPr>
              <a:t>Famous locations: The Old City, The Western Wall, The Market (Shuk), Museums, Hebrew University, </a:t>
            </a:r>
            <a:endParaRPr sz="1385">
              <a:solidFill>
                <a:schemeClr val="dk1"/>
              </a:solidFill>
              <a:highlight>
                <a:srgbClr val="FFFFFF"/>
              </a:highlight>
              <a:latin typeface="Times New Roman"/>
              <a:ea typeface="Times New Roman"/>
              <a:cs typeface="Times New Roman"/>
              <a:sym typeface="Times New Roman"/>
            </a:endParaRPr>
          </a:p>
          <a:p>
            <a:pPr indent="0" lvl="0" marL="0" rtl="0" algn="l">
              <a:spcBef>
                <a:spcPts val="600"/>
              </a:spcBef>
              <a:spcAft>
                <a:spcPts val="100"/>
              </a:spcAft>
              <a:buNone/>
            </a:pPr>
            <a:r>
              <a:rPr lang="en" sz="1385">
                <a:solidFill>
                  <a:schemeClr val="dk1"/>
                </a:solidFill>
                <a:highlight>
                  <a:srgbClr val="FFFFFF"/>
                </a:highlight>
                <a:latin typeface="Times New Roman"/>
                <a:ea typeface="Times New Roman"/>
                <a:cs typeface="Times New Roman"/>
                <a:sym typeface="Times New Roman"/>
              </a:rPr>
              <a:t>The Knesset, Yad Vashem, Mount Herzl and many more.</a:t>
            </a:r>
            <a:endParaRPr sz="1285">
              <a:solidFill>
                <a:schemeClr val="dk1"/>
              </a:solidFill>
              <a:highlight>
                <a:srgbClr val="FFFFFF"/>
              </a:highlight>
              <a:latin typeface="Times New Roman"/>
              <a:ea typeface="Times New Roman"/>
              <a:cs typeface="Times New Roman"/>
              <a:sym typeface="Times New Roman"/>
            </a:endParaRPr>
          </a:p>
        </p:txBody>
      </p:sp>
      <p:pic>
        <p:nvPicPr>
          <p:cNvPr descr="audio speaker icon" id="241" name="Google Shape;241;p41"/>
          <p:cNvPicPr preferRelativeResize="0"/>
          <p:nvPr/>
        </p:nvPicPr>
        <p:blipFill>
          <a:blip r:embed="rId20">
            <a:alphaModFix/>
          </a:blip>
          <a:stretch>
            <a:fillRect/>
          </a:stretch>
        </p:blipFill>
        <p:spPr>
          <a:xfrm>
            <a:off x="3075808" y="5281800"/>
            <a:ext cx="275187" cy="104775"/>
          </a:xfrm>
          <a:prstGeom prst="rect">
            <a:avLst/>
          </a:prstGeom>
          <a:noFill/>
          <a:ln>
            <a:noFill/>
          </a:ln>
        </p:spPr>
      </p:pic>
      <p:pic>
        <p:nvPicPr>
          <p:cNvPr descr="audio speaker icon" id="242" name="Google Shape;242;p41"/>
          <p:cNvPicPr preferRelativeResize="0"/>
          <p:nvPr/>
        </p:nvPicPr>
        <p:blipFill>
          <a:blip r:embed="rId21">
            <a:alphaModFix/>
          </a:blip>
          <a:stretch>
            <a:fillRect/>
          </a:stretch>
        </p:blipFill>
        <p:spPr>
          <a:xfrm>
            <a:off x="2400350" y="5281800"/>
            <a:ext cx="275187" cy="104775"/>
          </a:xfrm>
          <a:prstGeom prst="rect">
            <a:avLst/>
          </a:prstGeom>
          <a:noFill/>
          <a:ln>
            <a:noFill/>
          </a:ln>
        </p:spPr>
      </p:pic>
      <p:pic>
        <p:nvPicPr>
          <p:cNvPr id="243" name="Google Shape;243;p41"/>
          <p:cNvPicPr preferRelativeResize="0"/>
          <p:nvPr/>
        </p:nvPicPr>
        <p:blipFill>
          <a:blip r:embed="rId22">
            <a:alphaModFix/>
          </a:blip>
          <a:stretch>
            <a:fillRect/>
          </a:stretch>
        </p:blipFill>
        <p:spPr>
          <a:xfrm>
            <a:off x="6175000" y="86750"/>
            <a:ext cx="895900" cy="1316976"/>
          </a:xfrm>
          <a:prstGeom prst="rect">
            <a:avLst/>
          </a:prstGeom>
          <a:noFill/>
          <a:ln>
            <a:noFill/>
          </a:ln>
        </p:spPr>
      </p:pic>
      <p:pic>
        <p:nvPicPr>
          <p:cNvPr id="244" name="Google Shape;244;p41"/>
          <p:cNvPicPr preferRelativeResize="0"/>
          <p:nvPr/>
        </p:nvPicPr>
        <p:blipFill rotWithShape="1">
          <a:blip r:embed="rId23">
            <a:alphaModFix/>
          </a:blip>
          <a:srcRect b="0" l="11948" r="15281" t="0"/>
          <a:stretch/>
        </p:blipFill>
        <p:spPr>
          <a:xfrm>
            <a:off x="7619100" y="351400"/>
            <a:ext cx="1358000" cy="426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72025" y="445025"/>
            <a:ext cx="566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Times New Roman"/>
                <a:ea typeface="Times New Roman"/>
                <a:cs typeface="Times New Roman"/>
                <a:sym typeface="Times New Roman"/>
              </a:rPr>
              <a:t>Our mission</a:t>
            </a:r>
            <a:endParaRPr b="1" sz="2720">
              <a:latin typeface="Times New Roman"/>
              <a:ea typeface="Times New Roman"/>
              <a:cs typeface="Times New Roman"/>
              <a:sym typeface="Times New Roman"/>
            </a:endParaRPr>
          </a:p>
        </p:txBody>
      </p:sp>
      <p:sp>
        <p:nvSpPr>
          <p:cNvPr id="67" name="Google Shape;67;p15"/>
          <p:cNvSpPr txBox="1"/>
          <p:nvPr>
            <p:ph idx="1" type="body"/>
          </p:nvPr>
        </p:nvSpPr>
        <p:spPr>
          <a:xfrm>
            <a:off x="311700" y="1152475"/>
            <a:ext cx="8520600" cy="3867300"/>
          </a:xfrm>
          <a:prstGeom prst="rect">
            <a:avLst/>
          </a:prstGeom>
        </p:spPr>
        <p:txBody>
          <a:bodyPr anchorCtr="0" anchor="t" bIns="91425" lIns="91425" spcFirstLastPara="1" rIns="91425" wrap="square" tIns="91425">
            <a:normAutofit lnSpcReduction="10000"/>
          </a:bodyPr>
          <a:lstStyle/>
          <a:p>
            <a:pPr indent="0" lvl="0" marL="0" marR="0" rtl="0" algn="l">
              <a:spcBef>
                <a:spcPts val="0"/>
              </a:spcBef>
              <a:spcAft>
                <a:spcPts val="0"/>
              </a:spcAft>
              <a:buNone/>
            </a:pPr>
            <a:r>
              <a:rPr lang="en" sz="1650">
                <a:solidFill>
                  <a:schemeClr val="dk1"/>
                </a:solidFill>
                <a:highlight>
                  <a:schemeClr val="lt1"/>
                </a:highlight>
                <a:latin typeface="Times New Roman"/>
                <a:ea typeface="Times New Roman"/>
                <a:cs typeface="Times New Roman"/>
                <a:sym typeface="Times New Roman"/>
              </a:rPr>
              <a:t>We wish to engage our students with Israeli culture, by</a:t>
            </a:r>
            <a:r>
              <a:rPr lang="en" sz="1650">
                <a:solidFill>
                  <a:schemeClr val="dk1"/>
                </a:solidFill>
                <a:highlight>
                  <a:schemeClr val="lt1"/>
                </a:highlight>
                <a:latin typeface="Times New Roman"/>
                <a:ea typeface="Times New Roman"/>
                <a:cs typeface="Times New Roman"/>
                <a:sym typeface="Times New Roman"/>
              </a:rPr>
              <a:t> taking them in an adventure that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None/>
            </a:pPr>
            <a:r>
              <a:rPr lang="en" sz="1650">
                <a:solidFill>
                  <a:schemeClr val="dk1"/>
                </a:solidFill>
                <a:highlight>
                  <a:schemeClr val="lt1"/>
                </a:highlight>
                <a:latin typeface="Times New Roman"/>
                <a:ea typeface="Times New Roman"/>
                <a:cs typeface="Times New Roman"/>
                <a:sym typeface="Times New Roman"/>
              </a:rPr>
              <a:t>imitates the Israeli experience of Kdam-Eurovision (pre- Eurovision contest that takes place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None/>
            </a:pPr>
            <a:r>
              <a:rPr lang="en" sz="1650">
                <a:solidFill>
                  <a:schemeClr val="dk1"/>
                </a:solidFill>
                <a:highlight>
                  <a:schemeClr val="lt1"/>
                </a:highlight>
                <a:latin typeface="Times New Roman"/>
                <a:ea typeface="Times New Roman"/>
                <a:cs typeface="Times New Roman"/>
                <a:sym typeface="Times New Roman"/>
              </a:rPr>
              <a:t>publically in Israel). Every year the Israeli music industry is engaging the whole state with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None/>
            </a:pPr>
            <a:r>
              <a:rPr lang="en" sz="1650">
                <a:solidFill>
                  <a:schemeClr val="dk1"/>
                </a:solidFill>
                <a:highlight>
                  <a:schemeClr val="lt1"/>
                </a:highlight>
                <a:latin typeface="Times New Roman"/>
                <a:ea typeface="Times New Roman"/>
                <a:cs typeface="Times New Roman"/>
                <a:sym typeface="Times New Roman"/>
              </a:rPr>
              <a:t>choosing the best Israeli song of the year, to represent Israel in the European contest of songs.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None/>
            </a:pPr>
            <a:r>
              <a:rPr lang="en" sz="1650">
                <a:solidFill>
                  <a:schemeClr val="dk1"/>
                </a:solidFill>
                <a:highlight>
                  <a:schemeClr val="lt1"/>
                </a:highlight>
                <a:latin typeface="Times New Roman"/>
                <a:ea typeface="Times New Roman"/>
                <a:cs typeface="Times New Roman"/>
                <a:sym typeface="Times New Roman"/>
              </a:rPr>
              <a:t>It is an exciting event, full of patriotism, and togetherness (as the nature of competitions).</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The lesson will put the students in the position of presenters and advocators of the songs.</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Each group will be assigned a different city in Israel (and provided with information about the city).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The group song is chosen by the performer’s origin city.</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The different groups will present the different contestants, all past winners of the Kdam Eurovision,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who represented Israel in the Eurovision. The experience will conclude as we role play the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competition judging stage, giving points in Hebrew, but ending with “Dous Pois”, an Israeli </a:t>
            </a:r>
            <a:endParaRPr sz="1650">
              <a:solidFill>
                <a:schemeClr val="dk1"/>
              </a:solidFill>
              <a:highlight>
                <a:schemeClr val="lt1"/>
              </a:highlight>
              <a:latin typeface="Times New Roman"/>
              <a:ea typeface="Times New Roman"/>
              <a:cs typeface="Times New Roman"/>
              <a:sym typeface="Times New Roman"/>
            </a:endParaRPr>
          </a:p>
          <a:p>
            <a:pPr indent="0" lvl="0" marL="0" marR="0" rtl="0" algn="l">
              <a:spcBef>
                <a:spcPts val="0"/>
              </a:spcBef>
              <a:spcAft>
                <a:spcPts val="0"/>
              </a:spcAft>
              <a:buClr>
                <a:schemeClr val="dk1"/>
              </a:buClr>
              <a:buSzPts val="1100"/>
              <a:buFont typeface="Arial"/>
              <a:buNone/>
            </a:pPr>
            <a:r>
              <a:rPr lang="en" sz="1650">
                <a:solidFill>
                  <a:schemeClr val="dk1"/>
                </a:solidFill>
                <a:highlight>
                  <a:schemeClr val="lt1"/>
                </a:highlight>
                <a:latin typeface="Times New Roman"/>
                <a:ea typeface="Times New Roman"/>
                <a:cs typeface="Times New Roman"/>
                <a:sym typeface="Times New Roman"/>
              </a:rPr>
              <a:t>(eurovision-ary) take on the Eurovision’s scoring tradition.</a:t>
            </a:r>
            <a:endParaRPr sz="1650">
              <a:solidFill>
                <a:schemeClr val="dk1"/>
              </a:solidFill>
              <a:highlight>
                <a:schemeClr val="lt1"/>
              </a:highlight>
              <a:latin typeface="Times New Roman"/>
              <a:ea typeface="Times New Roman"/>
              <a:cs typeface="Times New Roman"/>
              <a:sym typeface="Times New Roman"/>
            </a:endParaRPr>
          </a:p>
          <a:p>
            <a:pPr indent="0" lvl="0" marL="0" rtl="0" algn="l">
              <a:spcBef>
                <a:spcPts val="0"/>
              </a:spcBef>
              <a:spcAft>
                <a:spcPts val="1200"/>
              </a:spcAft>
              <a:buNone/>
            </a:pPr>
            <a:r>
              <a:t/>
            </a:r>
            <a:endParaRPr sz="1650">
              <a:solidFill>
                <a:schemeClr val="dk1"/>
              </a:solidFill>
              <a:highlight>
                <a:schemeClr val="lt1"/>
              </a:highlight>
              <a:latin typeface="Times New Roman"/>
              <a:ea typeface="Times New Roman"/>
              <a:cs typeface="Times New Roman"/>
              <a:sym typeface="Times New Roman"/>
            </a:endParaRPr>
          </a:p>
        </p:txBody>
      </p:sp>
      <p:sp>
        <p:nvSpPr>
          <p:cNvPr id="68" name="Google Shape;68;p15"/>
          <p:cNvSpPr txBox="1"/>
          <p:nvPr/>
        </p:nvSpPr>
        <p:spPr>
          <a:xfrm>
            <a:off x="0" y="0"/>
            <a:ext cx="3000000" cy="361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t/>
            </a:r>
            <a:endParaRPr sz="1150">
              <a:solidFill>
                <a:schemeClr val="dk1"/>
              </a:solidFill>
              <a:highlight>
                <a:srgbClr val="F2F2F2"/>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2"/>
          <p:cNvSpPr txBox="1"/>
          <p:nvPr>
            <p:ph type="title"/>
          </p:nvPr>
        </p:nvSpPr>
        <p:spPr>
          <a:xfrm>
            <a:off x="156175" y="326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00">
                <a:solidFill>
                  <a:srgbClr val="FF9900"/>
                </a:solidFill>
                <a:latin typeface="Impact"/>
                <a:ea typeface="Impact"/>
                <a:cs typeface="Impact"/>
                <a:sym typeface="Impact"/>
              </a:rPr>
              <a:t>   </a:t>
            </a:r>
            <a:r>
              <a:rPr lang="en" sz="3100">
                <a:solidFill>
                  <a:srgbClr val="FF9900"/>
                </a:solidFill>
                <a:latin typeface="Impact"/>
                <a:ea typeface="Impact"/>
                <a:cs typeface="Impact"/>
                <a:sym typeface="Impact"/>
              </a:rPr>
              <a:t>F e k e r   L i b i  -  E d e n   A l e n e</a:t>
            </a:r>
            <a:r>
              <a:rPr lang="en" sz="1800">
                <a:solidFill>
                  <a:schemeClr val="dk2"/>
                </a:solidFill>
              </a:rPr>
              <a:t> </a:t>
            </a:r>
            <a:endParaRPr/>
          </a:p>
        </p:txBody>
      </p:sp>
      <p:sp>
        <p:nvSpPr>
          <p:cNvPr id="250" name="Google Shape;250;p42"/>
          <p:cNvSpPr txBox="1"/>
          <p:nvPr>
            <p:ph idx="1" type="body"/>
          </p:nvPr>
        </p:nvSpPr>
        <p:spPr>
          <a:xfrm>
            <a:off x="234000" y="985425"/>
            <a:ext cx="8676000" cy="4066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50">
                <a:solidFill>
                  <a:srgbClr val="202122"/>
                </a:solidFill>
                <a:latin typeface="Times New Roman"/>
                <a:ea typeface="Times New Roman"/>
                <a:cs typeface="Times New Roman"/>
                <a:sym typeface="Times New Roman"/>
              </a:rPr>
              <a:t>B</a:t>
            </a:r>
            <a:r>
              <a:rPr lang="en" sz="1450">
                <a:solidFill>
                  <a:srgbClr val="202122"/>
                </a:solidFill>
                <a:highlight>
                  <a:srgbClr val="FFFFFF"/>
                </a:highlight>
                <a:latin typeface="Times New Roman"/>
                <a:ea typeface="Times New Roman"/>
                <a:cs typeface="Times New Roman"/>
                <a:sym typeface="Times New Roman"/>
              </a:rPr>
              <a:t>orn in 2000, Jerusalem. </a:t>
            </a:r>
            <a:endParaRPr sz="1450">
              <a:solidFill>
                <a:srgbClr val="202122"/>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450">
                <a:solidFill>
                  <a:srgbClr val="202122"/>
                </a:solidFill>
                <a:highlight>
                  <a:srgbClr val="FFFFFF"/>
                </a:highlight>
                <a:latin typeface="Times New Roman"/>
                <a:ea typeface="Times New Roman"/>
                <a:cs typeface="Times New Roman"/>
                <a:sym typeface="Times New Roman"/>
              </a:rPr>
              <a:t>Eden had been set to represent </a:t>
            </a:r>
            <a:r>
              <a:rPr lang="en" sz="1450">
                <a:solidFill>
                  <a:srgbClr val="202122"/>
                </a:solidFill>
                <a:highlight>
                  <a:srgbClr val="FFFFFF"/>
                </a:highlight>
                <a:uFill>
                  <a:noFill/>
                </a:uFill>
                <a:latin typeface="Times New Roman"/>
                <a:ea typeface="Times New Roman"/>
                <a:cs typeface="Times New Roman"/>
                <a:sym typeface="Times New Roman"/>
                <a:hlinkClick r:id="rId3">
                  <a:extLst>
                    <a:ext uri="{A12FA001-AC4F-418D-AE19-62706E023703}">
                      <ahyp:hlinkClr val="tx"/>
                    </a:ext>
                  </a:extLst>
                </a:hlinkClick>
              </a:rPr>
              <a:t>Israel</a:t>
            </a:r>
            <a:r>
              <a:rPr lang="en" sz="1450">
                <a:solidFill>
                  <a:srgbClr val="202122"/>
                </a:solidFill>
                <a:highlight>
                  <a:srgbClr val="FFFFFF"/>
                </a:highlight>
                <a:latin typeface="Times New Roman"/>
                <a:ea typeface="Times New Roman"/>
                <a:cs typeface="Times New Roman"/>
                <a:sym typeface="Times New Roman"/>
              </a:rPr>
              <a:t> in the </a:t>
            </a:r>
            <a:r>
              <a:rPr lang="en" sz="1450">
                <a:solidFill>
                  <a:srgbClr val="202122"/>
                </a:solidFill>
                <a:highlight>
                  <a:srgbClr val="FFFFFF"/>
                </a:highlight>
                <a:uFill>
                  <a:noFill/>
                </a:uFill>
                <a:latin typeface="Times New Roman"/>
                <a:ea typeface="Times New Roman"/>
                <a:cs typeface="Times New Roman"/>
                <a:sym typeface="Times New Roman"/>
                <a:hlinkClick r:id="rId4">
                  <a:extLst>
                    <a:ext uri="{A12FA001-AC4F-418D-AE19-62706E023703}">
                      <ahyp:hlinkClr val="tx"/>
                    </a:ext>
                  </a:extLst>
                </a:hlinkClick>
              </a:rPr>
              <a:t>Eurovision </a:t>
            </a:r>
            <a:endParaRPr sz="1450">
              <a:solidFill>
                <a:srgbClr val="202122"/>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450">
                <a:solidFill>
                  <a:srgbClr val="202122"/>
                </a:solidFill>
                <a:highlight>
                  <a:srgbClr val="FFFFFF"/>
                </a:highlight>
                <a:uFill>
                  <a:noFill/>
                </a:uFill>
                <a:latin typeface="Times New Roman"/>
                <a:ea typeface="Times New Roman"/>
                <a:cs typeface="Times New Roman"/>
                <a:sym typeface="Times New Roman"/>
                <a:hlinkClick r:id="rId5">
                  <a:extLst>
                    <a:ext uri="{A12FA001-AC4F-418D-AE19-62706E023703}">
                      <ahyp:hlinkClr val="tx"/>
                    </a:ext>
                  </a:extLst>
                </a:hlinkClick>
              </a:rPr>
              <a:t>Song Contest 2020</a:t>
            </a:r>
            <a:r>
              <a:rPr lang="en" sz="1450">
                <a:solidFill>
                  <a:srgbClr val="202122"/>
                </a:solidFill>
                <a:highlight>
                  <a:srgbClr val="FFFFFF"/>
                </a:highlight>
                <a:latin typeface="Times New Roman"/>
                <a:ea typeface="Times New Roman"/>
                <a:cs typeface="Times New Roman"/>
                <a:sym typeface="Times New Roman"/>
              </a:rPr>
              <a:t> with her song "</a:t>
            </a:r>
            <a:r>
              <a:rPr lang="en" sz="1450">
                <a:solidFill>
                  <a:srgbClr val="202122"/>
                </a:solidFill>
                <a:highlight>
                  <a:srgbClr val="FFFFFF"/>
                </a:highlight>
                <a:uFill>
                  <a:noFill/>
                </a:uFill>
                <a:latin typeface="Times New Roman"/>
                <a:ea typeface="Times New Roman"/>
                <a:cs typeface="Times New Roman"/>
                <a:sym typeface="Times New Roman"/>
                <a:hlinkClick r:id="rId6">
                  <a:extLst>
                    <a:ext uri="{A12FA001-AC4F-418D-AE19-62706E023703}">
                      <ahyp:hlinkClr val="tx"/>
                    </a:ext>
                  </a:extLst>
                </a:hlinkClick>
              </a:rPr>
              <a:t>Feker Libi</a:t>
            </a:r>
            <a:r>
              <a:rPr lang="en" sz="1450">
                <a:solidFill>
                  <a:srgbClr val="202122"/>
                </a:solidFill>
                <a:highlight>
                  <a:srgbClr val="FFFFFF"/>
                </a:highlight>
                <a:latin typeface="Times New Roman"/>
                <a:ea typeface="Times New Roman"/>
                <a:cs typeface="Times New Roman"/>
                <a:sym typeface="Times New Roman"/>
              </a:rPr>
              <a:t>". After the </a:t>
            </a:r>
            <a:endParaRPr sz="1450">
              <a:solidFill>
                <a:srgbClr val="202122"/>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450">
                <a:solidFill>
                  <a:srgbClr val="202122"/>
                </a:solidFill>
                <a:highlight>
                  <a:srgbClr val="FFFFFF"/>
                </a:highlight>
                <a:latin typeface="Times New Roman"/>
                <a:ea typeface="Times New Roman"/>
                <a:cs typeface="Times New Roman"/>
                <a:sym typeface="Times New Roman"/>
              </a:rPr>
              <a:t>cancellation of the 2020 contest due to the </a:t>
            </a:r>
            <a:r>
              <a:rPr lang="en" sz="1450">
                <a:solidFill>
                  <a:srgbClr val="202122"/>
                </a:solidFill>
                <a:highlight>
                  <a:srgbClr val="FFFFFF"/>
                </a:highlight>
                <a:uFill>
                  <a:noFill/>
                </a:uFill>
                <a:latin typeface="Times New Roman"/>
                <a:ea typeface="Times New Roman"/>
                <a:cs typeface="Times New Roman"/>
                <a:sym typeface="Times New Roman"/>
                <a:hlinkClick r:id="rId7">
                  <a:extLst>
                    <a:ext uri="{A12FA001-AC4F-418D-AE19-62706E023703}">
                      <ahyp:hlinkClr val="tx"/>
                    </a:ext>
                  </a:extLst>
                </a:hlinkClick>
              </a:rPr>
              <a:t>COVID-19 pandemic</a:t>
            </a:r>
            <a:r>
              <a:rPr lang="en" sz="1450">
                <a:solidFill>
                  <a:srgbClr val="202122"/>
                </a:solidFill>
                <a:highlight>
                  <a:srgbClr val="FFFFFF"/>
                </a:highlight>
                <a:latin typeface="Times New Roman"/>
                <a:ea typeface="Times New Roman"/>
                <a:cs typeface="Times New Roman"/>
                <a:sym typeface="Times New Roman"/>
              </a:rPr>
              <a:t>, she was internally chosen to represent Israel in the </a:t>
            </a:r>
            <a:r>
              <a:rPr lang="en" sz="1450">
                <a:solidFill>
                  <a:srgbClr val="202122"/>
                </a:solidFill>
                <a:highlight>
                  <a:srgbClr val="FFFFFF"/>
                </a:highlight>
                <a:uFill>
                  <a:noFill/>
                </a:uFill>
                <a:latin typeface="Times New Roman"/>
                <a:ea typeface="Times New Roman"/>
                <a:cs typeface="Times New Roman"/>
                <a:sym typeface="Times New Roman"/>
                <a:hlinkClick r:id="rId8">
                  <a:extLst>
                    <a:ext uri="{A12FA001-AC4F-418D-AE19-62706E023703}">
                      <ahyp:hlinkClr val="tx"/>
                    </a:ext>
                  </a:extLst>
                </a:hlinkClick>
              </a:rPr>
              <a:t>Eurovision Song Contest 2021</a:t>
            </a:r>
            <a:r>
              <a:rPr lang="en" sz="1450">
                <a:solidFill>
                  <a:srgbClr val="202122"/>
                </a:solidFill>
                <a:highlight>
                  <a:srgbClr val="FFFFFF"/>
                </a:highlight>
                <a:latin typeface="Times New Roman"/>
                <a:ea typeface="Times New Roman"/>
                <a:cs typeface="Times New Roman"/>
                <a:sym typeface="Times New Roman"/>
              </a:rPr>
              <a:t>, this time with "</a:t>
            </a:r>
            <a:r>
              <a:rPr lang="en" sz="1450">
                <a:solidFill>
                  <a:srgbClr val="202122"/>
                </a:solidFill>
                <a:highlight>
                  <a:srgbClr val="FFFFFF"/>
                </a:highlight>
                <a:uFill>
                  <a:noFill/>
                </a:uFill>
                <a:latin typeface="Times New Roman"/>
                <a:ea typeface="Times New Roman"/>
                <a:cs typeface="Times New Roman"/>
                <a:sym typeface="Times New Roman"/>
                <a:hlinkClick r:id="rId9">
                  <a:extLst>
                    <a:ext uri="{A12FA001-AC4F-418D-AE19-62706E023703}">
                      <ahyp:hlinkClr val="tx"/>
                    </a:ext>
                  </a:extLst>
                </a:hlinkClick>
              </a:rPr>
              <a:t>Set Me Free</a:t>
            </a:r>
            <a:r>
              <a:rPr lang="en" sz="1450">
                <a:solidFill>
                  <a:srgbClr val="202122"/>
                </a:solidFill>
                <a:highlight>
                  <a:srgbClr val="FFFFFF"/>
                </a:highlight>
                <a:latin typeface="Times New Roman"/>
                <a:ea typeface="Times New Roman"/>
                <a:cs typeface="Times New Roman"/>
                <a:sym typeface="Times New Roman"/>
              </a:rPr>
              <a:t>".</a:t>
            </a:r>
            <a:endParaRPr sz="1450">
              <a:solidFill>
                <a:srgbClr val="202122"/>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450">
                <a:solidFill>
                  <a:srgbClr val="202122"/>
                </a:solidFill>
                <a:highlight>
                  <a:srgbClr val="FFFFFF"/>
                </a:highlight>
                <a:latin typeface="Times New Roman"/>
                <a:ea typeface="Times New Roman"/>
                <a:cs typeface="Times New Roman"/>
                <a:sym typeface="Times New Roman"/>
              </a:rPr>
              <a:t>Alene was born to </a:t>
            </a:r>
            <a:r>
              <a:rPr lang="en" sz="1450">
                <a:solidFill>
                  <a:srgbClr val="202122"/>
                </a:solidFill>
                <a:highlight>
                  <a:srgbClr val="FFFFFF"/>
                </a:highlight>
                <a:uFill>
                  <a:noFill/>
                </a:uFill>
                <a:latin typeface="Times New Roman"/>
                <a:ea typeface="Times New Roman"/>
                <a:cs typeface="Times New Roman"/>
                <a:sym typeface="Times New Roman"/>
                <a:hlinkClick r:id="rId10">
                  <a:extLst>
                    <a:ext uri="{A12FA001-AC4F-418D-AE19-62706E023703}">
                      <ahyp:hlinkClr val="tx"/>
                    </a:ext>
                  </a:extLst>
                </a:hlinkClick>
              </a:rPr>
              <a:t>Ethiopian-Jewish</a:t>
            </a:r>
            <a:r>
              <a:rPr lang="en" sz="1450">
                <a:solidFill>
                  <a:srgbClr val="202122"/>
                </a:solidFill>
                <a:highlight>
                  <a:srgbClr val="FFFFFF"/>
                </a:highlight>
                <a:latin typeface="Times New Roman"/>
                <a:ea typeface="Times New Roman"/>
                <a:cs typeface="Times New Roman"/>
                <a:sym typeface="Times New Roman"/>
              </a:rPr>
              <a:t> parents who made Aliyah separately. Alene attended </a:t>
            </a:r>
            <a:r>
              <a:rPr lang="en" sz="1450">
                <a:solidFill>
                  <a:srgbClr val="202122"/>
                </a:solidFill>
                <a:highlight>
                  <a:srgbClr val="FFFFFF"/>
                </a:highlight>
                <a:uFill>
                  <a:noFill/>
                </a:uFill>
                <a:latin typeface="Times New Roman"/>
                <a:ea typeface="Times New Roman"/>
                <a:cs typeface="Times New Roman"/>
                <a:sym typeface="Times New Roman"/>
                <a:hlinkClick r:id="rId11">
                  <a:extLst>
                    <a:ext uri="{A12FA001-AC4F-418D-AE19-62706E023703}">
                      <ahyp:hlinkClr val="tx"/>
                    </a:ext>
                  </a:extLst>
                </a:hlinkClick>
              </a:rPr>
              <a:t>religious Jewish</a:t>
            </a:r>
            <a:r>
              <a:rPr lang="en" sz="1450">
                <a:solidFill>
                  <a:srgbClr val="202122"/>
                </a:solidFill>
                <a:highlight>
                  <a:srgbClr val="FFFFFF"/>
                </a:highlight>
                <a:latin typeface="Times New Roman"/>
                <a:ea typeface="Times New Roman"/>
                <a:cs typeface="Times New Roman"/>
                <a:sym typeface="Times New Roman"/>
              </a:rPr>
              <a:t> elementary school and middle school, although she then attended the </a:t>
            </a:r>
            <a:r>
              <a:rPr lang="en" sz="1450">
                <a:solidFill>
                  <a:srgbClr val="202122"/>
                </a:solidFill>
                <a:highlight>
                  <a:srgbClr val="FFFFFF"/>
                </a:highlight>
                <a:uFill>
                  <a:noFill/>
                </a:uFill>
                <a:latin typeface="Times New Roman"/>
                <a:ea typeface="Times New Roman"/>
                <a:cs typeface="Times New Roman"/>
                <a:sym typeface="Times New Roman"/>
                <a:hlinkClick r:id="rId12">
                  <a:extLst>
                    <a:ext uri="{A12FA001-AC4F-418D-AE19-62706E023703}">
                      <ahyp:hlinkClr val="tx"/>
                    </a:ext>
                  </a:extLst>
                </a:hlinkClick>
              </a:rPr>
              <a:t>secular Jewish</a:t>
            </a:r>
            <a:r>
              <a:rPr lang="en" sz="1450">
                <a:solidFill>
                  <a:srgbClr val="202122"/>
                </a:solidFill>
                <a:highlight>
                  <a:srgbClr val="FFFFFF"/>
                </a:highlight>
                <a:latin typeface="Times New Roman"/>
                <a:ea typeface="Times New Roman"/>
                <a:cs typeface="Times New Roman"/>
                <a:sym typeface="Times New Roman"/>
              </a:rPr>
              <a:t> high school of the </a:t>
            </a:r>
            <a:r>
              <a:rPr lang="en" sz="1450">
                <a:solidFill>
                  <a:srgbClr val="202122"/>
                </a:solidFill>
                <a:highlight>
                  <a:srgbClr val="FFFFFF"/>
                </a:highlight>
                <a:uFill>
                  <a:noFill/>
                </a:uFill>
                <a:latin typeface="Times New Roman"/>
                <a:ea typeface="Times New Roman"/>
                <a:cs typeface="Times New Roman"/>
                <a:sym typeface="Times New Roman"/>
                <a:hlinkClick r:id="rId13">
                  <a:extLst>
                    <a:ext uri="{A12FA001-AC4F-418D-AE19-62706E023703}">
                      <ahyp:hlinkClr val="tx"/>
                    </a:ext>
                  </a:extLst>
                </a:hlinkClick>
              </a:rPr>
              <a:t>Hebrew University Secondary School</a:t>
            </a:r>
            <a:r>
              <a:rPr lang="en" sz="1450">
                <a:solidFill>
                  <a:srgbClr val="202122"/>
                </a:solidFill>
                <a:highlight>
                  <a:srgbClr val="FFFFFF"/>
                </a:highlight>
                <a:latin typeface="Times New Roman"/>
                <a:ea typeface="Times New Roman"/>
                <a:cs typeface="Times New Roman"/>
                <a:sym typeface="Times New Roman"/>
              </a:rPr>
              <a:t> and majored in </a:t>
            </a:r>
            <a:r>
              <a:rPr lang="en" sz="1450">
                <a:solidFill>
                  <a:srgbClr val="202122"/>
                </a:solidFill>
                <a:highlight>
                  <a:srgbClr val="FFFFFF"/>
                </a:highlight>
                <a:uFill>
                  <a:noFill/>
                </a:uFill>
                <a:latin typeface="Times New Roman"/>
                <a:ea typeface="Times New Roman"/>
                <a:cs typeface="Times New Roman"/>
                <a:sym typeface="Times New Roman"/>
                <a:hlinkClick r:id="rId14">
                  <a:extLst>
                    <a:ext uri="{A12FA001-AC4F-418D-AE19-62706E023703}">
                      <ahyp:hlinkClr val="tx"/>
                    </a:ext>
                  </a:extLst>
                </a:hlinkClick>
              </a:rPr>
              <a:t>theatre</a:t>
            </a:r>
            <a:r>
              <a:rPr lang="en" sz="1450">
                <a:solidFill>
                  <a:srgbClr val="202122"/>
                </a:solidFill>
                <a:highlight>
                  <a:srgbClr val="FFFFFF"/>
                </a:highlight>
                <a:latin typeface="Times New Roman"/>
                <a:ea typeface="Times New Roman"/>
                <a:cs typeface="Times New Roman"/>
                <a:sym typeface="Times New Roman"/>
              </a:rPr>
              <a:t>.</a:t>
            </a:r>
            <a:endParaRPr sz="1450">
              <a:solidFill>
                <a:srgbClr val="202122"/>
              </a:solidFill>
              <a:highlight>
                <a:srgbClr val="FFFFFF"/>
              </a:highlight>
              <a:latin typeface="Times New Roman"/>
              <a:ea typeface="Times New Roman"/>
              <a:cs typeface="Times New Roman"/>
              <a:sym typeface="Times New Roman"/>
            </a:endParaRPr>
          </a:p>
          <a:p>
            <a:pPr indent="0" lvl="0" marL="0" rtl="0" algn="l">
              <a:spcBef>
                <a:spcPts val="500"/>
              </a:spcBef>
              <a:spcAft>
                <a:spcPts val="0"/>
              </a:spcAft>
              <a:buNone/>
            </a:pPr>
            <a:r>
              <a:rPr lang="en" sz="1450">
                <a:solidFill>
                  <a:srgbClr val="202122"/>
                </a:solidFill>
                <a:highlight>
                  <a:srgbClr val="FFFFFF"/>
                </a:highlight>
                <a:latin typeface="Times New Roman"/>
                <a:ea typeface="Times New Roman"/>
                <a:cs typeface="Times New Roman"/>
                <a:sym typeface="Times New Roman"/>
              </a:rPr>
              <a:t>She was enlisted in 2018 as a soldier in to the </a:t>
            </a:r>
            <a:r>
              <a:rPr lang="en" sz="1450">
                <a:solidFill>
                  <a:srgbClr val="202122"/>
                </a:solidFill>
                <a:highlight>
                  <a:srgbClr val="FFFFFF"/>
                </a:highlight>
                <a:uFill>
                  <a:noFill/>
                </a:uFill>
                <a:latin typeface="Times New Roman"/>
                <a:ea typeface="Times New Roman"/>
                <a:cs typeface="Times New Roman"/>
                <a:sym typeface="Times New Roman"/>
                <a:hlinkClick r:id="rId15">
                  <a:extLst>
                    <a:ext uri="{A12FA001-AC4F-418D-AE19-62706E023703}">
                      <ahyp:hlinkClr val="tx"/>
                    </a:ext>
                  </a:extLst>
                </a:hlinkClick>
              </a:rPr>
              <a:t>Israel Defense Forces</a:t>
            </a:r>
            <a:r>
              <a:rPr lang="en" sz="1450">
                <a:solidFill>
                  <a:srgbClr val="202122"/>
                </a:solidFill>
                <a:highlight>
                  <a:srgbClr val="FFFFFF"/>
                </a:highlight>
                <a:latin typeface="Times New Roman"/>
                <a:ea typeface="Times New Roman"/>
                <a:cs typeface="Times New Roman"/>
                <a:sym typeface="Times New Roman"/>
              </a:rPr>
              <a:t> (IDF), and served in the </a:t>
            </a:r>
            <a:r>
              <a:rPr lang="en" sz="1450">
                <a:solidFill>
                  <a:srgbClr val="202122"/>
                </a:solidFill>
                <a:highlight>
                  <a:srgbClr val="FFFFFF"/>
                </a:highlight>
                <a:uFill>
                  <a:noFill/>
                </a:uFill>
                <a:latin typeface="Times New Roman"/>
                <a:ea typeface="Times New Roman"/>
                <a:cs typeface="Times New Roman"/>
                <a:sym typeface="Times New Roman"/>
                <a:hlinkClick r:id="rId16">
                  <a:extLst>
                    <a:ext uri="{A12FA001-AC4F-418D-AE19-62706E023703}">
                      <ahyp:hlinkClr val="tx"/>
                    </a:ext>
                  </a:extLst>
                </a:hlinkClick>
              </a:rPr>
              <a:t>military band</a:t>
            </a:r>
            <a:r>
              <a:rPr lang="en" sz="1450">
                <a:solidFill>
                  <a:srgbClr val="202122"/>
                </a:solidFill>
                <a:highlight>
                  <a:srgbClr val="FFFFFF"/>
                </a:highlight>
                <a:latin typeface="Times New Roman"/>
                <a:ea typeface="Times New Roman"/>
                <a:cs typeface="Times New Roman"/>
                <a:sym typeface="Times New Roman"/>
              </a:rPr>
              <a:t> of the </a:t>
            </a:r>
            <a:r>
              <a:rPr lang="en" sz="1450">
                <a:solidFill>
                  <a:srgbClr val="202122"/>
                </a:solidFill>
                <a:highlight>
                  <a:srgbClr val="FFFFFF"/>
                </a:highlight>
                <a:uFill>
                  <a:noFill/>
                </a:uFill>
                <a:latin typeface="Times New Roman"/>
                <a:ea typeface="Times New Roman"/>
                <a:cs typeface="Times New Roman"/>
                <a:sym typeface="Times New Roman"/>
                <a:hlinkClick r:id="rId17">
                  <a:extLst>
                    <a:ext uri="{A12FA001-AC4F-418D-AE19-62706E023703}">
                      <ahyp:hlinkClr val="tx"/>
                    </a:ext>
                  </a:extLst>
                </a:hlinkClick>
              </a:rPr>
              <a:t>Education and Youth Corps</a:t>
            </a:r>
            <a:r>
              <a:rPr lang="en" sz="1450">
                <a:solidFill>
                  <a:srgbClr val="202122"/>
                </a:solidFill>
                <a:highlight>
                  <a:srgbClr val="FFFFFF"/>
                </a:highlight>
                <a:latin typeface="Times New Roman"/>
                <a:ea typeface="Times New Roman"/>
                <a:cs typeface="Times New Roman"/>
                <a:sym typeface="Times New Roman"/>
              </a:rPr>
              <a:t>. She received an honorable discharge in October 2020.</a:t>
            </a:r>
            <a:endParaRPr sz="1450">
              <a:solidFill>
                <a:srgbClr val="202122"/>
              </a:solidFill>
              <a:highlight>
                <a:srgbClr val="FFFFFF"/>
              </a:highlight>
              <a:latin typeface="Times New Roman"/>
              <a:ea typeface="Times New Roman"/>
              <a:cs typeface="Times New Roman"/>
              <a:sym typeface="Times New Roman"/>
            </a:endParaRPr>
          </a:p>
          <a:p>
            <a:pPr indent="0" lvl="0" marL="0" rtl="0" algn="l">
              <a:spcBef>
                <a:spcPts val="500"/>
              </a:spcBef>
              <a:spcAft>
                <a:spcPts val="0"/>
              </a:spcAft>
              <a:buNone/>
            </a:pPr>
            <a:r>
              <a:rPr lang="en" sz="1450" u="sng">
                <a:solidFill>
                  <a:schemeClr val="hlink"/>
                </a:solidFill>
                <a:highlight>
                  <a:srgbClr val="FFFFFF"/>
                </a:highlight>
                <a:latin typeface="Times New Roman"/>
                <a:ea typeface="Times New Roman"/>
                <a:cs typeface="Times New Roman"/>
                <a:sym typeface="Times New Roman"/>
                <a:hlinkClick r:id="rId18"/>
              </a:rPr>
              <a:t>Link to the winning performance (pre- Eurovision) of Feker Libi </a:t>
            </a:r>
            <a:endParaRPr sz="1450">
              <a:solidFill>
                <a:srgbClr val="202122"/>
              </a:solidFill>
              <a:highlight>
                <a:srgbClr val="FFFFFF"/>
              </a:highlight>
              <a:latin typeface="Times New Roman"/>
              <a:ea typeface="Times New Roman"/>
              <a:cs typeface="Times New Roman"/>
              <a:sym typeface="Times New Roman"/>
            </a:endParaRPr>
          </a:p>
          <a:p>
            <a:pPr indent="0" lvl="0" marL="0" rtl="0" algn="l">
              <a:spcBef>
                <a:spcPts val="500"/>
              </a:spcBef>
              <a:spcAft>
                <a:spcPts val="500"/>
              </a:spcAft>
              <a:buNone/>
            </a:pPr>
            <a:r>
              <a:rPr lang="en" sz="1450" u="sng">
                <a:solidFill>
                  <a:schemeClr val="hlink"/>
                </a:solidFill>
                <a:highlight>
                  <a:srgbClr val="FFFFFF"/>
                </a:highlight>
                <a:latin typeface="Times New Roman"/>
                <a:ea typeface="Times New Roman"/>
                <a:cs typeface="Times New Roman"/>
                <a:sym typeface="Times New Roman"/>
                <a:hlinkClick r:id="rId19"/>
              </a:rPr>
              <a:t>Link to Lyrics and translation </a:t>
            </a:r>
            <a:endParaRPr sz="1450">
              <a:solidFill>
                <a:srgbClr val="202122"/>
              </a:solidFill>
              <a:highlight>
                <a:srgbClr val="FFFFFF"/>
              </a:highlight>
              <a:latin typeface="Times New Roman"/>
              <a:ea typeface="Times New Roman"/>
              <a:cs typeface="Times New Roman"/>
              <a:sym typeface="Times New Roman"/>
            </a:endParaRPr>
          </a:p>
        </p:txBody>
      </p:sp>
      <p:pic>
        <p:nvPicPr>
          <p:cNvPr id="251" name="Google Shape;251;p42"/>
          <p:cNvPicPr preferRelativeResize="0"/>
          <p:nvPr/>
        </p:nvPicPr>
        <p:blipFill>
          <a:blip r:embed="rId20">
            <a:alphaModFix/>
          </a:blip>
          <a:stretch>
            <a:fillRect/>
          </a:stretch>
        </p:blipFill>
        <p:spPr>
          <a:xfrm>
            <a:off x="5370825" y="326725"/>
            <a:ext cx="3461476" cy="18193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3"/>
          <p:cNvSpPr txBox="1"/>
          <p:nvPr>
            <p:ph type="title"/>
          </p:nvPr>
        </p:nvSpPr>
        <p:spPr>
          <a:xfrm>
            <a:off x="311700" y="328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Handout 6 -</a:t>
            </a:r>
            <a:r>
              <a:rPr lang="en"/>
              <a:t>   </a:t>
            </a:r>
            <a:r>
              <a:rPr lang="en" sz="4200">
                <a:solidFill>
                  <a:srgbClr val="85200C"/>
                </a:solidFill>
                <a:latin typeface="Impact"/>
                <a:ea typeface="Impact"/>
                <a:cs typeface="Impact"/>
                <a:sym typeface="Impact"/>
              </a:rPr>
              <a:t>Ashkelon</a:t>
            </a:r>
            <a:endParaRPr>
              <a:solidFill>
                <a:srgbClr val="85200C"/>
              </a:solidFill>
            </a:endParaRPr>
          </a:p>
          <a:p>
            <a:pPr indent="0" lvl="0" marL="0" rtl="0" algn="l">
              <a:spcBef>
                <a:spcPts val="0"/>
              </a:spcBef>
              <a:spcAft>
                <a:spcPts val="0"/>
              </a:spcAft>
              <a:buNone/>
            </a:pPr>
            <a:r>
              <a:t/>
            </a:r>
            <a:endParaRPr/>
          </a:p>
        </p:txBody>
      </p:sp>
      <p:sp>
        <p:nvSpPr>
          <p:cNvPr id="257" name="Google Shape;257;p43"/>
          <p:cNvSpPr txBox="1"/>
          <p:nvPr>
            <p:ph idx="1" type="body"/>
          </p:nvPr>
        </p:nvSpPr>
        <p:spPr>
          <a:xfrm>
            <a:off x="311700" y="1023650"/>
            <a:ext cx="8520600" cy="3836700"/>
          </a:xfrm>
          <a:prstGeom prst="rect">
            <a:avLst/>
          </a:prstGeom>
        </p:spPr>
        <p:txBody>
          <a:bodyPr anchorCtr="0" anchor="t" bIns="91425" lIns="91425" spcFirstLastPara="1" rIns="91425" wrap="square" tIns="91425">
            <a:normAutofit fontScale="47500" lnSpcReduction="10000"/>
          </a:bodyPr>
          <a:lstStyle/>
          <a:p>
            <a:pPr indent="0" lvl="0" marL="0" marR="0" rtl="0" algn="l">
              <a:lnSpc>
                <a:spcPct val="115000"/>
              </a:lnSpc>
              <a:spcBef>
                <a:spcPts val="0"/>
              </a:spcBef>
              <a:spcAft>
                <a:spcPts val="0"/>
              </a:spcAft>
              <a:buNone/>
            </a:pPr>
            <a:r>
              <a:rPr lang="en" sz="2900">
                <a:solidFill>
                  <a:schemeClr val="dk1"/>
                </a:solidFill>
                <a:latin typeface="Times New Roman"/>
                <a:ea typeface="Times New Roman"/>
                <a:cs typeface="Times New Roman"/>
                <a:sym typeface="Times New Roman"/>
              </a:rPr>
              <a:t>The ancient seaport of Ashkelon dates back to the </a:t>
            </a:r>
            <a:r>
              <a:rPr lang="en" sz="2900">
                <a:solidFill>
                  <a:schemeClr val="dk1"/>
                </a:solidFill>
                <a:uFill>
                  <a:noFill/>
                </a:uFill>
                <a:latin typeface="Times New Roman"/>
                <a:ea typeface="Times New Roman"/>
                <a:cs typeface="Times New Roman"/>
                <a:sym typeface="Times New Roman"/>
                <a:hlinkClick r:id="rId3">
                  <a:extLst>
                    <a:ext uri="{A12FA001-AC4F-418D-AE19-62706E023703}">
                      <ahyp:hlinkClr val="tx"/>
                    </a:ext>
                  </a:extLst>
                </a:hlinkClick>
              </a:rPr>
              <a:t>Neolithic Age</a:t>
            </a:r>
            <a:r>
              <a:rPr lang="en" sz="2900">
                <a:solidFill>
                  <a:schemeClr val="dk1"/>
                </a:solidFill>
                <a:latin typeface="Times New Roman"/>
                <a:ea typeface="Times New Roman"/>
                <a:cs typeface="Times New Roman"/>
                <a:sym typeface="Times New Roman"/>
              </a:rPr>
              <a:t>. </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In the course of its history, it has been ruled by the </a:t>
            </a:r>
            <a:r>
              <a:rPr lang="en" sz="29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Ancient Egyptians</a:t>
            </a:r>
            <a:r>
              <a:rPr lang="en" sz="2900">
                <a:solidFill>
                  <a:schemeClr val="dk1"/>
                </a:solidFill>
                <a:latin typeface="Times New Roman"/>
                <a:ea typeface="Times New Roman"/>
                <a:cs typeface="Times New Roman"/>
                <a:sym typeface="Times New Roman"/>
              </a:rPr>
              <a:t>, </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the </a:t>
            </a:r>
            <a:r>
              <a:rPr lang="en" sz="2900">
                <a:solidFill>
                  <a:schemeClr val="dk1"/>
                </a:solidFill>
                <a:uFill>
                  <a:noFill/>
                </a:uFill>
                <a:latin typeface="Times New Roman"/>
                <a:ea typeface="Times New Roman"/>
                <a:cs typeface="Times New Roman"/>
                <a:sym typeface="Times New Roman"/>
                <a:hlinkClick r:id="rId5">
                  <a:extLst>
                    <a:ext uri="{A12FA001-AC4F-418D-AE19-62706E023703}">
                      <ahyp:hlinkClr val="tx"/>
                    </a:ext>
                  </a:extLst>
                </a:hlinkClick>
              </a:rPr>
              <a:t>Canaanites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Philistines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7">
                  <a:extLst>
                    <a:ext uri="{A12FA001-AC4F-418D-AE19-62706E023703}">
                      <ahyp:hlinkClr val="tx"/>
                    </a:ext>
                  </a:extLst>
                </a:hlinkClick>
              </a:rPr>
              <a:t>Assyrians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8">
                  <a:extLst>
                    <a:ext uri="{A12FA001-AC4F-418D-AE19-62706E023703}">
                      <ahyp:hlinkClr val="tx"/>
                    </a:ext>
                  </a:extLst>
                </a:hlinkClick>
              </a:rPr>
              <a:t>Babylonians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9">
                  <a:extLst>
                    <a:ext uri="{A12FA001-AC4F-418D-AE19-62706E023703}">
                      <ahyp:hlinkClr val="tx"/>
                    </a:ext>
                  </a:extLst>
                </a:hlinkClick>
              </a:rPr>
              <a:t>Greeks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10">
                  <a:extLst>
                    <a:ext uri="{A12FA001-AC4F-418D-AE19-62706E023703}">
                      <ahyp:hlinkClr val="tx"/>
                    </a:ext>
                  </a:extLst>
                </a:hlinkClick>
              </a:rPr>
              <a:t>Phoenicians</a:t>
            </a:r>
            <a:r>
              <a:rPr lang="en" sz="2900">
                <a:solidFill>
                  <a:schemeClr val="dk1"/>
                </a:solidFill>
                <a:latin typeface="Times New Roman"/>
                <a:ea typeface="Times New Roman"/>
                <a:cs typeface="Times New Roman"/>
                <a:sym typeface="Times New Roman"/>
              </a:rPr>
              <a:t>, the</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uFill>
                  <a:noFill/>
                </a:uFill>
                <a:latin typeface="Times New Roman"/>
                <a:ea typeface="Times New Roman"/>
                <a:cs typeface="Times New Roman"/>
                <a:sym typeface="Times New Roman"/>
                <a:hlinkClick r:id="rId11">
                  <a:extLst>
                    <a:ext uri="{A12FA001-AC4F-418D-AE19-62706E023703}">
                      <ahyp:hlinkClr val="tx"/>
                    </a:ext>
                  </a:extLst>
                </a:hlinkClick>
              </a:rPr>
              <a:t>Hasmoneans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12">
                  <a:extLst>
                    <a:ext uri="{A12FA001-AC4F-418D-AE19-62706E023703}">
                      <ahyp:hlinkClr val="tx"/>
                    </a:ext>
                  </a:extLst>
                </a:hlinkClick>
              </a:rPr>
              <a:t>Romans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13">
                  <a:extLst>
                    <a:ext uri="{A12FA001-AC4F-418D-AE19-62706E023703}">
                      <ahyp:hlinkClr val="tx"/>
                    </a:ext>
                  </a:extLst>
                </a:hlinkClick>
              </a:rPr>
              <a:t>Persians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14">
                  <a:extLst>
                    <a:ext uri="{A12FA001-AC4F-418D-AE19-62706E023703}">
                      <ahyp:hlinkClr val="tx"/>
                    </a:ext>
                  </a:extLst>
                </a:hlinkClick>
              </a:rPr>
              <a:t>Arabs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15">
                  <a:extLst>
                    <a:ext uri="{A12FA001-AC4F-418D-AE19-62706E023703}">
                      <ahyp:hlinkClr val="tx"/>
                    </a:ext>
                  </a:extLst>
                </a:hlinkClick>
              </a:rPr>
              <a:t>Crusaders</a:t>
            </a:r>
            <a:r>
              <a:rPr lang="en" sz="2900">
                <a:solidFill>
                  <a:schemeClr val="dk1"/>
                </a:solidFill>
                <a:latin typeface="Times New Roman"/>
                <a:ea typeface="Times New Roman"/>
                <a:cs typeface="Times New Roman"/>
                <a:sym typeface="Times New Roman"/>
              </a:rPr>
              <a:t>, the </a:t>
            </a:r>
            <a:r>
              <a:rPr lang="en" sz="2900">
                <a:solidFill>
                  <a:schemeClr val="dk1"/>
                </a:solidFill>
                <a:uFill>
                  <a:noFill/>
                </a:uFill>
                <a:latin typeface="Times New Roman"/>
                <a:ea typeface="Times New Roman"/>
                <a:cs typeface="Times New Roman"/>
                <a:sym typeface="Times New Roman"/>
                <a:hlinkClick r:id="rId16">
                  <a:extLst>
                    <a:ext uri="{A12FA001-AC4F-418D-AE19-62706E023703}">
                      <ahyp:hlinkClr val="tx"/>
                    </a:ext>
                  </a:extLst>
                </a:hlinkClick>
              </a:rPr>
              <a:t>Mamluks</a:t>
            </a:r>
            <a:r>
              <a:rPr lang="en" sz="2900">
                <a:solidFill>
                  <a:schemeClr val="dk1"/>
                </a:solidFill>
                <a:latin typeface="Times New Roman"/>
                <a:ea typeface="Times New Roman"/>
                <a:cs typeface="Times New Roman"/>
                <a:sym typeface="Times New Roman"/>
              </a:rPr>
              <a:t> (distroyed it in 1270)</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Population: 149,176 </a:t>
            </a:r>
            <a:r>
              <a:rPr lang="en" sz="2192">
                <a:solidFill>
                  <a:schemeClr val="dk1"/>
                </a:solidFill>
                <a:highlight>
                  <a:schemeClr val="lt1"/>
                </a:highlight>
                <a:latin typeface="Times New Roman"/>
                <a:ea typeface="Times New Roman"/>
                <a:cs typeface="Times New Roman"/>
                <a:sym typeface="Times New Roman"/>
              </a:rPr>
              <a:t>(updated Feb 2022)</a:t>
            </a:r>
            <a:endParaRPr sz="3742">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Notable people: </a:t>
            </a:r>
            <a:r>
              <a:rPr lang="en" sz="2900">
                <a:solidFill>
                  <a:schemeClr val="dk1"/>
                </a:solidFill>
                <a:uFill>
                  <a:noFill/>
                </a:uFill>
                <a:latin typeface="Times New Roman"/>
                <a:ea typeface="Times New Roman"/>
                <a:cs typeface="Times New Roman"/>
                <a:sym typeface="Times New Roman"/>
                <a:hlinkClick r:id="rId17">
                  <a:extLst>
                    <a:ext uri="{A12FA001-AC4F-418D-AE19-62706E023703}">
                      <ahyp:hlinkClr val="tx"/>
                    </a:ext>
                  </a:extLst>
                </a:hlinkClick>
              </a:rPr>
              <a:t>Yael Abecassis</a:t>
            </a:r>
            <a:r>
              <a:rPr lang="en" sz="2900">
                <a:solidFill>
                  <a:schemeClr val="dk1"/>
                </a:solidFill>
                <a:latin typeface="Times New Roman"/>
                <a:ea typeface="Times New Roman"/>
                <a:cs typeface="Times New Roman"/>
                <a:sym typeface="Times New Roman"/>
              </a:rPr>
              <a:t> (born 1967), actress                     </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                          </a:t>
            </a:r>
            <a:r>
              <a:rPr lang="en" sz="2900">
                <a:solidFill>
                  <a:schemeClr val="dk1"/>
                </a:solidFill>
                <a:uFill>
                  <a:noFill/>
                </a:uFill>
                <a:latin typeface="Times New Roman"/>
                <a:ea typeface="Times New Roman"/>
                <a:cs typeface="Times New Roman"/>
                <a:sym typeface="Times New Roman"/>
                <a:hlinkClick r:id="rId18">
                  <a:extLst>
                    <a:ext uri="{A12FA001-AC4F-418D-AE19-62706E023703}">
                      <ahyp:hlinkClr val="tx"/>
                    </a:ext>
                  </a:extLst>
                </a:hlinkClick>
              </a:rPr>
              <a:t>Shlomo Glickstein</a:t>
            </a:r>
            <a:r>
              <a:rPr lang="en" sz="2900">
                <a:solidFill>
                  <a:schemeClr val="dk1"/>
                </a:solidFill>
                <a:latin typeface="Times New Roman"/>
                <a:ea typeface="Times New Roman"/>
                <a:cs typeface="Times New Roman"/>
                <a:sym typeface="Times New Roman"/>
              </a:rPr>
              <a:t> (born 1958), professional tennis player</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                          </a:t>
            </a:r>
            <a:r>
              <a:rPr lang="en" sz="2900">
                <a:solidFill>
                  <a:schemeClr val="dk1"/>
                </a:solidFill>
                <a:uFill>
                  <a:noFill/>
                </a:uFill>
                <a:latin typeface="Times New Roman"/>
                <a:ea typeface="Times New Roman"/>
                <a:cs typeface="Times New Roman"/>
                <a:sym typeface="Times New Roman"/>
                <a:hlinkClick r:id="rId19">
                  <a:extLst>
                    <a:ext uri="{A12FA001-AC4F-418D-AE19-62706E023703}">
                      <ahyp:hlinkClr val="tx"/>
                    </a:ext>
                  </a:extLst>
                </a:hlinkClick>
              </a:rPr>
              <a:t>Boris Polak</a:t>
            </a:r>
            <a:r>
              <a:rPr lang="en" sz="2900">
                <a:solidFill>
                  <a:schemeClr val="dk1"/>
                </a:solidFill>
                <a:latin typeface="Times New Roman"/>
                <a:ea typeface="Times New Roman"/>
                <a:cs typeface="Times New Roman"/>
                <a:sym typeface="Times New Roman"/>
              </a:rPr>
              <a:t> (born 1954), world champion and Olympic sport shooter</a:t>
            </a:r>
            <a:endParaRPr sz="29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2900">
                <a:solidFill>
                  <a:schemeClr val="dk1"/>
                </a:solidFill>
                <a:latin typeface="Times New Roman"/>
                <a:ea typeface="Times New Roman"/>
                <a:cs typeface="Times New Roman"/>
                <a:sym typeface="Times New Roman"/>
              </a:rPr>
              <a:t>Location: coastal city in the </a:t>
            </a:r>
            <a:r>
              <a:rPr lang="en" sz="2900">
                <a:solidFill>
                  <a:schemeClr val="dk1"/>
                </a:solidFill>
                <a:uFill>
                  <a:noFill/>
                </a:uFill>
                <a:latin typeface="Times New Roman"/>
                <a:ea typeface="Times New Roman"/>
                <a:cs typeface="Times New Roman"/>
                <a:sym typeface="Times New Roman"/>
                <a:hlinkClick r:id="rId20">
                  <a:extLst>
                    <a:ext uri="{A12FA001-AC4F-418D-AE19-62706E023703}">
                      <ahyp:hlinkClr val="tx"/>
                    </a:ext>
                  </a:extLst>
                </a:hlinkClick>
              </a:rPr>
              <a:t>Southern District</a:t>
            </a:r>
            <a:r>
              <a:rPr lang="en" sz="2900">
                <a:solidFill>
                  <a:schemeClr val="dk1"/>
                </a:solidFill>
                <a:latin typeface="Times New Roman"/>
                <a:ea typeface="Times New Roman"/>
                <a:cs typeface="Times New Roman"/>
                <a:sym typeface="Times New Roman"/>
              </a:rPr>
              <a:t> of Israel on the </a:t>
            </a:r>
            <a:r>
              <a:rPr lang="en" sz="2900">
                <a:solidFill>
                  <a:schemeClr val="dk1"/>
                </a:solidFill>
                <a:uFill>
                  <a:noFill/>
                </a:uFill>
                <a:latin typeface="Times New Roman"/>
                <a:ea typeface="Times New Roman"/>
                <a:cs typeface="Times New Roman"/>
                <a:sym typeface="Times New Roman"/>
                <a:hlinkClick r:id="rId21">
                  <a:extLst>
                    <a:ext uri="{A12FA001-AC4F-418D-AE19-62706E023703}">
                      <ahyp:hlinkClr val="tx"/>
                    </a:ext>
                  </a:extLst>
                </a:hlinkClick>
              </a:rPr>
              <a:t>Mediterranean</a:t>
            </a:r>
            <a:r>
              <a:rPr lang="en" sz="2900">
                <a:solidFill>
                  <a:schemeClr val="dk1"/>
                </a:solidFill>
                <a:latin typeface="Times New Roman"/>
                <a:ea typeface="Times New Roman"/>
                <a:cs typeface="Times New Roman"/>
                <a:sym typeface="Times New Roman"/>
              </a:rPr>
              <a:t> coast</a:t>
            </a:r>
            <a:endParaRPr sz="29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2900">
                <a:solidFill>
                  <a:schemeClr val="dk1"/>
                </a:solidFill>
                <a:latin typeface="Times New Roman"/>
                <a:ea typeface="Times New Roman"/>
                <a:cs typeface="Times New Roman"/>
                <a:sym typeface="Times New Roman"/>
              </a:rPr>
              <a:t>Famous for its archeological landmarks as the ruins of 4th- to 6th-century bath houses.</a:t>
            </a:r>
            <a:endParaRPr/>
          </a:p>
        </p:txBody>
      </p:sp>
      <p:pic>
        <p:nvPicPr>
          <p:cNvPr id="258" name="Google Shape;258;p43"/>
          <p:cNvPicPr preferRelativeResize="0"/>
          <p:nvPr/>
        </p:nvPicPr>
        <p:blipFill rotWithShape="1">
          <a:blip r:embed="rId22">
            <a:alphaModFix/>
          </a:blip>
          <a:srcRect b="0" l="0" r="75680" t="0"/>
          <a:stretch/>
        </p:blipFill>
        <p:spPr>
          <a:xfrm>
            <a:off x="7519375" y="445025"/>
            <a:ext cx="1415400" cy="4415400"/>
          </a:xfrm>
          <a:prstGeom prst="rect">
            <a:avLst/>
          </a:prstGeom>
          <a:noFill/>
          <a:ln>
            <a:noFill/>
          </a:ln>
        </p:spPr>
      </p:pic>
      <p:pic>
        <p:nvPicPr>
          <p:cNvPr id="259" name="Google Shape;259;p43"/>
          <p:cNvPicPr preferRelativeResize="0"/>
          <p:nvPr/>
        </p:nvPicPr>
        <p:blipFill>
          <a:blip r:embed="rId23">
            <a:alphaModFix/>
          </a:blip>
          <a:stretch>
            <a:fillRect/>
          </a:stretch>
        </p:blipFill>
        <p:spPr>
          <a:xfrm>
            <a:off x="5788025" y="164300"/>
            <a:ext cx="1589525" cy="16934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100">
                <a:solidFill>
                  <a:srgbClr val="FF00FF"/>
                </a:solidFill>
              </a:rPr>
              <a:t>Cont.</a:t>
            </a:r>
            <a:r>
              <a:rPr lang="en">
                <a:solidFill>
                  <a:srgbClr val="FF00FF"/>
                </a:solidFill>
              </a:rPr>
              <a:t>         </a:t>
            </a:r>
            <a:r>
              <a:rPr lang="en" sz="3100">
                <a:solidFill>
                  <a:srgbClr val="FF00FF"/>
                </a:solidFill>
                <a:latin typeface="Impact"/>
                <a:ea typeface="Impact"/>
                <a:cs typeface="Impact"/>
                <a:sym typeface="Impact"/>
              </a:rPr>
              <a:t>I.M -  M i c h a e l     B e n    D a v i d</a:t>
            </a:r>
            <a:endParaRPr>
              <a:solidFill>
                <a:srgbClr val="FF00FF"/>
              </a:solidFill>
            </a:endParaRPr>
          </a:p>
        </p:txBody>
      </p:sp>
      <p:sp>
        <p:nvSpPr>
          <p:cNvPr id="265" name="Google Shape;265;p44"/>
          <p:cNvSpPr txBox="1"/>
          <p:nvPr>
            <p:ph idx="1" type="body"/>
          </p:nvPr>
        </p:nvSpPr>
        <p:spPr>
          <a:xfrm>
            <a:off x="311700" y="1176525"/>
            <a:ext cx="8520600" cy="3763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600">
                <a:solidFill>
                  <a:schemeClr val="dk1"/>
                </a:solidFill>
                <a:latin typeface="Times New Roman"/>
                <a:ea typeface="Times New Roman"/>
                <a:cs typeface="Times New Roman"/>
                <a:sym typeface="Times New Roman"/>
              </a:rPr>
              <a:t>Born in 1996. </a:t>
            </a:r>
            <a:r>
              <a:rPr lang="en" sz="1600">
                <a:solidFill>
                  <a:schemeClr val="dk1"/>
                </a:solidFill>
                <a:highlight>
                  <a:srgbClr val="FFFFFF"/>
                </a:highlight>
                <a:latin typeface="Times New Roman"/>
                <a:ea typeface="Times New Roman"/>
                <a:cs typeface="Times New Roman"/>
                <a:sym typeface="Times New Roman"/>
              </a:rPr>
              <a:t>His parents immigrated from Ukraine and Georgia. </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600">
                <a:solidFill>
                  <a:schemeClr val="dk1"/>
                </a:solidFill>
                <a:highlight>
                  <a:srgbClr val="FFFFFF"/>
                </a:highlight>
                <a:latin typeface="Times New Roman"/>
                <a:ea typeface="Times New Roman"/>
                <a:cs typeface="Times New Roman"/>
                <a:sym typeface="Times New Roman"/>
              </a:rPr>
              <a:t>He has 4 siblings</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Declared himself as Homosexual at the age of 16, and soon after his mother </a:t>
            </a:r>
            <a:endParaRPr sz="16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 sz="1600">
                <a:solidFill>
                  <a:schemeClr val="dk1"/>
                </a:solidFill>
                <a:highlight>
                  <a:srgbClr val="FFFFFF"/>
                </a:highlight>
                <a:latin typeface="Times New Roman"/>
                <a:ea typeface="Times New Roman"/>
                <a:cs typeface="Times New Roman"/>
                <a:sym typeface="Times New Roman"/>
              </a:rPr>
              <a:t>“chazra bitshuva” (became orthodox).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Ben David auditioned for </a:t>
            </a:r>
            <a:r>
              <a:rPr lang="en" sz="1600">
                <a:solidFill>
                  <a:schemeClr val="dk1"/>
                </a:solidFill>
                <a:highlight>
                  <a:srgbClr val="FFFFFF"/>
                </a:highlight>
                <a:uFill>
                  <a:noFill/>
                </a:uFill>
                <a:latin typeface="Times New Roman"/>
                <a:ea typeface="Times New Roman"/>
                <a:cs typeface="Times New Roman"/>
                <a:sym typeface="Times New Roman"/>
                <a:hlinkClick r:id="rId3">
                  <a:extLst>
                    <a:ext uri="{A12FA001-AC4F-418D-AE19-62706E023703}">
                      <ahyp:hlinkClr val="tx"/>
                    </a:ext>
                  </a:extLst>
                </a:hlinkClick>
              </a:rPr>
              <a:t>The X Factor Israel</a:t>
            </a:r>
            <a:r>
              <a:rPr lang="en" sz="1600">
                <a:solidFill>
                  <a:schemeClr val="dk1"/>
                </a:solidFill>
                <a:highlight>
                  <a:srgbClr val="FFFFFF"/>
                </a:highlight>
                <a:latin typeface="Times New Roman"/>
                <a:ea typeface="Times New Roman"/>
                <a:cs typeface="Times New Roman"/>
                <a:sym typeface="Times New Roman"/>
              </a:rPr>
              <a:t>, which would be used to select Israel's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representative for the </a:t>
            </a:r>
            <a:r>
              <a:rPr lang="en" sz="1600">
                <a:solidFill>
                  <a:schemeClr val="dk1"/>
                </a:solidFill>
                <a:highlight>
                  <a:srgbClr val="FFFFFF"/>
                </a:highlight>
                <a:uFill>
                  <a:noFill/>
                </a:uFill>
                <a:latin typeface="Times New Roman"/>
                <a:ea typeface="Times New Roman"/>
                <a:cs typeface="Times New Roman"/>
                <a:sym typeface="Times New Roman"/>
                <a:hlinkClick r:id="rId4">
                  <a:extLst>
                    <a:ext uri="{A12FA001-AC4F-418D-AE19-62706E023703}">
                      <ahyp:hlinkClr val="tx"/>
                    </a:ext>
                  </a:extLst>
                </a:hlinkClick>
              </a:rPr>
              <a:t>Eurovision Song Contest 2022</a:t>
            </a:r>
            <a:r>
              <a:rPr lang="en" sz="1600">
                <a:solidFill>
                  <a:schemeClr val="dk1"/>
                </a:solidFill>
                <a:highlight>
                  <a:srgbClr val="FFFFFF"/>
                </a:highlight>
                <a:latin typeface="Times New Roman"/>
                <a:ea typeface="Times New Roman"/>
                <a:cs typeface="Times New Roman"/>
                <a:sym typeface="Times New Roman"/>
              </a:rPr>
              <a:t>, and won the final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a:solidFill>
                  <a:schemeClr val="dk1"/>
                </a:solidFill>
                <a:highlight>
                  <a:srgbClr val="FFFFFF"/>
                </a:highlight>
                <a:latin typeface="Times New Roman"/>
                <a:ea typeface="Times New Roman"/>
                <a:cs typeface="Times New Roman"/>
                <a:sym typeface="Times New Roman"/>
              </a:rPr>
              <a:t>with his song "</a:t>
            </a:r>
            <a:r>
              <a:rPr lang="en" sz="1600">
                <a:solidFill>
                  <a:schemeClr val="dk1"/>
                </a:solidFill>
                <a:highlight>
                  <a:srgbClr val="FFFFFF"/>
                </a:highlight>
                <a:uFill>
                  <a:noFill/>
                </a:uFill>
                <a:latin typeface="Times New Roman"/>
                <a:ea typeface="Times New Roman"/>
                <a:cs typeface="Times New Roman"/>
                <a:sym typeface="Times New Roman"/>
                <a:hlinkClick r:id="rId5">
                  <a:extLst>
                    <a:ext uri="{A12FA001-AC4F-418D-AE19-62706E023703}">
                      <ahyp:hlinkClr val="tx"/>
                    </a:ext>
                  </a:extLst>
                </a:hlinkClick>
              </a:rPr>
              <a:t>I.M</a:t>
            </a:r>
            <a:r>
              <a:rPr lang="en" sz="1600">
                <a:solidFill>
                  <a:schemeClr val="dk1"/>
                </a:solidFill>
                <a:highlight>
                  <a:srgbClr val="FFFFFF"/>
                </a:highlight>
                <a:latin typeface="Times New Roman"/>
                <a:ea typeface="Times New Roman"/>
                <a:cs typeface="Times New Roman"/>
                <a:sym typeface="Times New Roman"/>
              </a:rPr>
              <a:t>" that will represent Israel in the Eurovision Song Contest </a:t>
            </a:r>
            <a:endParaRPr sz="1600">
              <a:solidFill>
                <a:schemeClr val="dk1"/>
              </a:solidFill>
              <a:highlight>
                <a:srgbClr val="FFFFFF"/>
              </a:highlight>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u="sng">
                <a:solidFill>
                  <a:schemeClr val="hlink"/>
                </a:solidFill>
                <a:latin typeface="Times New Roman"/>
                <a:ea typeface="Times New Roman"/>
                <a:cs typeface="Times New Roman"/>
                <a:sym typeface="Times New Roman"/>
                <a:hlinkClick r:id="rId6"/>
              </a:rPr>
              <a:t>Link to his winning performance of I.M</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1600" u="sng">
                <a:solidFill>
                  <a:schemeClr val="hlink"/>
                </a:solidFill>
                <a:latin typeface="Times New Roman"/>
                <a:ea typeface="Times New Roman"/>
                <a:cs typeface="Times New Roman"/>
                <a:sym typeface="Times New Roman"/>
                <a:hlinkClick r:id="rId7"/>
              </a:rPr>
              <a:t>Link to lyrics</a:t>
            </a:r>
            <a:r>
              <a:rPr lang="en" sz="1600">
                <a:solidFill>
                  <a:schemeClr val="dk1"/>
                </a:solidFill>
                <a:latin typeface="Times New Roman"/>
                <a:ea typeface="Times New Roman"/>
                <a:cs typeface="Times New Roman"/>
                <a:sym typeface="Times New Roman"/>
              </a:rPr>
              <a:t> </a:t>
            </a:r>
            <a:r>
              <a:rPr lang="en" sz="1600">
                <a:solidFill>
                  <a:schemeClr val="dk1"/>
                </a:solidFill>
                <a:highlight>
                  <a:srgbClr val="FFFFFF"/>
                </a:highlight>
                <a:latin typeface="Times New Roman"/>
                <a:ea typeface="Times New Roman"/>
                <a:cs typeface="Times New Roman"/>
                <a:sym typeface="Times New Roman"/>
              </a:rPr>
              <a:t>(it’s all in English :)</a:t>
            </a:r>
            <a:endParaRPr/>
          </a:p>
        </p:txBody>
      </p:sp>
      <p:pic>
        <p:nvPicPr>
          <p:cNvPr id="266" name="Google Shape;266;p44"/>
          <p:cNvPicPr preferRelativeResize="0"/>
          <p:nvPr/>
        </p:nvPicPr>
        <p:blipFill rotWithShape="1">
          <a:blip r:embed="rId8">
            <a:alphaModFix/>
          </a:blip>
          <a:srcRect b="0" l="15274" r="15072" t="0"/>
          <a:stretch/>
        </p:blipFill>
        <p:spPr>
          <a:xfrm>
            <a:off x="6925400" y="314425"/>
            <a:ext cx="2020625" cy="45146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title"/>
          </p:nvPr>
        </p:nvSpPr>
        <p:spPr>
          <a:xfrm>
            <a:off x="1958850" y="445025"/>
            <a:ext cx="6873300" cy="105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latin typeface="Times New Roman"/>
                <a:ea typeface="Times New Roman"/>
                <a:cs typeface="Times New Roman"/>
                <a:sym typeface="Times New Roman"/>
              </a:rPr>
              <a:t>Contestant Evaluation card</a:t>
            </a:r>
            <a:endParaRPr b="1" sz="1500">
              <a:latin typeface="Times New Roman"/>
              <a:ea typeface="Times New Roman"/>
              <a:cs typeface="Times New Roman"/>
              <a:sym typeface="Times New Roman"/>
            </a:endParaRPr>
          </a:p>
          <a:p>
            <a:pPr indent="0" lvl="0" marL="0" rtl="0" algn="l">
              <a:spcBef>
                <a:spcPts val="0"/>
              </a:spcBef>
              <a:spcAft>
                <a:spcPts val="0"/>
              </a:spcAft>
              <a:buNone/>
            </a:pPr>
            <a:r>
              <a:rPr b="1" lang="en" sz="1500">
                <a:latin typeface="Times New Roman"/>
                <a:ea typeface="Times New Roman"/>
                <a:cs typeface="Times New Roman"/>
                <a:sym typeface="Times New Roman"/>
              </a:rPr>
              <a:t>             to fill </a:t>
            </a:r>
            <a:r>
              <a:rPr b="1" lang="en" sz="1500">
                <a:latin typeface="Times New Roman"/>
                <a:ea typeface="Times New Roman"/>
                <a:cs typeface="Times New Roman"/>
                <a:sym typeface="Times New Roman"/>
              </a:rPr>
              <a:t>individually</a:t>
            </a:r>
            <a:r>
              <a:rPr b="1" lang="en" sz="1500">
                <a:latin typeface="Times New Roman"/>
                <a:ea typeface="Times New Roman"/>
                <a:cs typeface="Times New Roman"/>
                <a:sym typeface="Times New Roman"/>
              </a:rPr>
              <a:t> during presentations</a:t>
            </a:r>
            <a:endParaRPr b="1" sz="1500">
              <a:latin typeface="Times New Roman"/>
              <a:ea typeface="Times New Roman"/>
              <a:cs typeface="Times New Roman"/>
              <a:sym typeface="Times New Roman"/>
            </a:endParaRPr>
          </a:p>
        </p:txBody>
      </p:sp>
      <p:sp>
        <p:nvSpPr>
          <p:cNvPr id="272" name="Google Shape;272;p45"/>
          <p:cNvSpPr txBox="1"/>
          <p:nvPr>
            <p:ph idx="1" type="body"/>
          </p:nvPr>
        </p:nvSpPr>
        <p:spPr>
          <a:xfrm>
            <a:off x="543425" y="1162650"/>
            <a:ext cx="8162400" cy="341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Times New Roman"/>
                <a:ea typeface="Times New Roman"/>
                <a:cs typeface="Times New Roman"/>
                <a:sym typeface="Times New Roman"/>
              </a:rPr>
              <a:t>J</a:t>
            </a:r>
            <a:r>
              <a:rPr lang="en">
                <a:latin typeface="Times New Roman"/>
                <a:ea typeface="Times New Roman"/>
                <a:cs typeface="Times New Roman"/>
                <a:sym typeface="Times New Roman"/>
              </a:rPr>
              <a:t>udge</a:t>
            </a:r>
            <a:r>
              <a:rPr lang="en">
                <a:latin typeface="Times New Roman"/>
                <a:ea typeface="Times New Roman"/>
                <a:cs typeface="Times New Roman"/>
                <a:sym typeface="Times New Roman"/>
              </a:rPr>
              <a:t>’s Hebrew name (by birth or by choice) _______________________________</a:t>
            </a:r>
            <a:endParaRPr>
              <a:latin typeface="Times New Roman"/>
              <a:ea typeface="Times New Roman"/>
              <a:cs typeface="Times New Roman"/>
              <a:sym typeface="Times New Roman"/>
            </a:endParaRPr>
          </a:p>
          <a:p>
            <a:pPr indent="0" lvl="0" marL="0" rtl="0" algn="l">
              <a:spcBef>
                <a:spcPts val="1200"/>
              </a:spcBef>
              <a:spcAft>
                <a:spcPts val="1200"/>
              </a:spcAft>
              <a:buNone/>
            </a:pPr>
            <a:r>
              <a:t/>
            </a:r>
            <a:endParaRPr/>
          </a:p>
        </p:txBody>
      </p:sp>
      <p:graphicFrame>
        <p:nvGraphicFramePr>
          <p:cNvPr id="273" name="Google Shape;273;p45"/>
          <p:cNvGraphicFramePr/>
          <p:nvPr/>
        </p:nvGraphicFramePr>
        <p:xfrm>
          <a:off x="262575" y="1624080"/>
          <a:ext cx="3000000" cy="3000000"/>
        </p:xfrm>
        <a:graphic>
          <a:graphicData uri="http://schemas.openxmlformats.org/drawingml/2006/table">
            <a:tbl>
              <a:tblPr>
                <a:noFill/>
                <a:tableStyleId>{D50465BF-9A24-4C91-A9EA-99AFD29E97F6}</a:tableStyleId>
              </a:tblPr>
              <a:tblGrid>
                <a:gridCol w="1216375"/>
                <a:gridCol w="1072325"/>
                <a:gridCol w="1115675"/>
                <a:gridCol w="1461125"/>
                <a:gridCol w="1216375"/>
                <a:gridCol w="1216375"/>
                <a:gridCol w="1216375"/>
              </a:tblGrid>
              <a:tr h="622200">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Song</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Music</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Lyrics</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Choreography</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Design</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Content</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Context</a:t>
                      </a:r>
                      <a:endParaRPr sz="1700">
                        <a:latin typeface="Times New Roman"/>
                        <a:ea typeface="Times New Roman"/>
                        <a:cs typeface="Times New Roman"/>
                        <a:sym typeface="Times New Roman"/>
                      </a:endParaRPr>
                    </a:p>
                  </a:txBody>
                  <a:tcPr marT="91425" marB="91425" marR="91425" marL="91425"/>
                </a:tc>
              </a:tr>
              <a:tr h="451075">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Haleluya</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r>
              <a:tr h="451075">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Abanebi</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r>
              <a:tr h="451075">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Diva</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r>
              <a:tr h="451075">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Toy</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r>
              <a:tr h="451075">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Feker Libi</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r>
              <a:tr h="451075">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I.M</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ph type="title"/>
          </p:nvPr>
        </p:nvSpPr>
        <p:spPr>
          <a:xfrm>
            <a:off x="3664900" y="445025"/>
            <a:ext cx="516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820">
                <a:latin typeface="Times New Roman"/>
                <a:ea typeface="Times New Roman"/>
                <a:cs typeface="Times New Roman"/>
                <a:sym typeface="Times New Roman"/>
              </a:rPr>
              <a:t>Exit card</a:t>
            </a:r>
            <a:endParaRPr b="1" sz="2820">
              <a:latin typeface="Times New Roman"/>
              <a:ea typeface="Times New Roman"/>
              <a:cs typeface="Times New Roman"/>
              <a:sym typeface="Times New Roman"/>
            </a:endParaRPr>
          </a:p>
        </p:txBody>
      </p:sp>
      <p:sp>
        <p:nvSpPr>
          <p:cNvPr id="279" name="Google Shape;279;p46"/>
          <p:cNvSpPr txBox="1"/>
          <p:nvPr>
            <p:ph idx="1" type="body"/>
          </p:nvPr>
        </p:nvSpPr>
        <p:spPr>
          <a:xfrm>
            <a:off x="444650" y="1089275"/>
            <a:ext cx="8448300" cy="3738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900">
                <a:latin typeface="Times New Roman"/>
                <a:ea typeface="Times New Roman"/>
                <a:cs typeface="Times New Roman"/>
                <a:sym typeface="Times New Roman"/>
              </a:rPr>
              <a:t>Hebrew Judge’s name (by birth or by choice) ________________________</a:t>
            </a:r>
            <a:endParaRPr sz="1900">
              <a:latin typeface="Times New Roman"/>
              <a:ea typeface="Times New Roman"/>
              <a:cs typeface="Times New Roman"/>
              <a:sym typeface="Times New Roman"/>
            </a:endParaRPr>
          </a:p>
          <a:p>
            <a:pPr indent="0" lvl="0" marL="0" rtl="0" algn="l">
              <a:lnSpc>
                <a:spcPct val="95000"/>
              </a:lnSpc>
              <a:spcBef>
                <a:spcPts val="1200"/>
              </a:spcBef>
              <a:spcAft>
                <a:spcPts val="0"/>
              </a:spcAft>
              <a:buNone/>
            </a:pPr>
            <a:r>
              <a:rPr lang="en" sz="1600">
                <a:solidFill>
                  <a:schemeClr val="dk1"/>
                </a:solidFill>
                <a:latin typeface="Times New Roman"/>
                <a:ea typeface="Times New Roman"/>
                <a:cs typeface="Times New Roman"/>
                <a:sym typeface="Times New Roman"/>
              </a:rPr>
              <a:t>Did you enjoy the experience of engaging with this Israeli culture activity?  Y / N / not sure</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How do you think it went?  _________________________________________________________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________________________________________________________________________________</a:t>
            </a:r>
            <a:endParaRPr sz="1600">
              <a:solidFill>
                <a:schemeClr val="dk1"/>
              </a:solidFill>
              <a:latin typeface="Times New Roman"/>
              <a:ea typeface="Times New Roman"/>
              <a:cs typeface="Times New Roman"/>
              <a:sym typeface="Times New Roman"/>
            </a:endParaRPr>
          </a:p>
          <a:p>
            <a:pPr indent="0" lvl="0" marL="457200" rtl="0" algn="l">
              <a:lnSpc>
                <a:spcPct val="95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Were you frustrated at any point? If so, when?___________________________________________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________________________________________________________________________________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How do you feel we could address your frustration next time? ______________________________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________________________________________________________________________________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Is there anything you think could be done differently next time?  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________________________________________________________________________________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Do you think you will follow-up on future Eurovision contests? _____________________________</a:t>
            </a:r>
            <a:endParaRPr sz="16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600">
                <a:solidFill>
                  <a:schemeClr val="dk1"/>
                </a:solidFill>
                <a:latin typeface="Times New Roman"/>
                <a:ea typeface="Times New Roman"/>
                <a:cs typeface="Times New Roman"/>
                <a:sym typeface="Times New Roman"/>
              </a:rPr>
              <a:t>________________________________________________________________________________</a:t>
            </a:r>
            <a:endParaRPr sz="19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399500" y="445025"/>
            <a:ext cx="5432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Times New Roman"/>
                <a:ea typeface="Times New Roman"/>
                <a:cs typeface="Times New Roman"/>
                <a:sym typeface="Times New Roman"/>
              </a:rPr>
              <a:t>Materials</a:t>
            </a:r>
            <a:endParaRPr b="1" sz="2720">
              <a:latin typeface="Times New Roman"/>
              <a:ea typeface="Times New Roman"/>
              <a:cs typeface="Times New Roman"/>
              <a:sym typeface="Times New Roman"/>
            </a:endParaRPr>
          </a:p>
        </p:txBody>
      </p:sp>
      <p:sp>
        <p:nvSpPr>
          <p:cNvPr id="74" name="Google Shape;74;p16"/>
          <p:cNvSpPr txBox="1"/>
          <p:nvPr>
            <p:ph idx="1" type="body"/>
          </p:nvPr>
        </p:nvSpPr>
        <p:spPr>
          <a:xfrm>
            <a:off x="311700" y="1152475"/>
            <a:ext cx="8520600" cy="3757800"/>
          </a:xfrm>
          <a:prstGeom prst="rect">
            <a:avLst/>
          </a:prstGeom>
        </p:spPr>
        <p:txBody>
          <a:bodyPr anchorCtr="0" anchor="t" bIns="91425" lIns="91425" spcFirstLastPara="1" rIns="91425" wrap="square" tIns="91425">
            <a:noAutofit/>
          </a:bodyPr>
          <a:lstStyle/>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Prepared links / recordings of the chosen songs / performances. (Lyrics and translations included in the videos)</a:t>
            </a:r>
            <a:endParaRPr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“Resume cards” of information about the songs - Performer (short bio + picture), relevant information of the song.</a:t>
            </a:r>
            <a:endParaRPr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General information of the city it represents.</a:t>
            </a:r>
            <a:endParaRPr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“Judge form” - with space for the students to write and express their own thoughts </a:t>
            </a:r>
            <a:endParaRPr sz="1400">
              <a:solidFill>
                <a:schemeClr val="dk1"/>
              </a:solidFill>
              <a:latin typeface="Times New Roman"/>
              <a:ea typeface="Times New Roman"/>
              <a:cs typeface="Times New Roman"/>
              <a:sym typeface="Times New Roman"/>
            </a:endParaRPr>
          </a:p>
          <a:p>
            <a:pPr indent="0" lvl="0" marL="457200" rtl="0" algn="l">
              <a:lnSpc>
                <a:spcPct val="95000"/>
              </a:lnSpc>
              <a:spcBef>
                <a:spcPts val="0"/>
              </a:spcBef>
              <a:spcAft>
                <a:spcPts val="0"/>
              </a:spcAft>
              <a:buSzPts val="1018"/>
              <a:buNone/>
            </a:pPr>
            <a:r>
              <a:rPr lang="en" sz="1400">
                <a:solidFill>
                  <a:schemeClr val="dk1"/>
                </a:solidFill>
                <a:latin typeface="Times New Roman"/>
                <a:ea typeface="Times New Roman"/>
                <a:cs typeface="Times New Roman"/>
                <a:sym typeface="Times New Roman"/>
              </a:rPr>
              <a:t>and opinions about the performance during the presentations: (Music, content, context to the city/politics, performance, design etc.)</a:t>
            </a:r>
            <a:endParaRPr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Score signs - 1,2,3,4,5,6,7,8,9,10,11,12 (and the numbers in Hebrew, and in English transliteration in the back)</a:t>
            </a:r>
            <a:endParaRPr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Final assessment form</a:t>
            </a:r>
            <a:br>
              <a:rPr lang="en" sz="1400">
                <a:solidFill>
                  <a:schemeClr val="dk1"/>
                </a:solidFill>
                <a:latin typeface="Times New Roman"/>
                <a:ea typeface="Times New Roman"/>
                <a:cs typeface="Times New Roman"/>
                <a:sym typeface="Times New Roman"/>
              </a:rPr>
            </a:br>
            <a:endParaRPr sz="14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1018"/>
              <a:buNone/>
            </a:pPr>
            <a:r>
              <a:rPr lang="en" sz="1400">
                <a:solidFill>
                  <a:schemeClr val="dk1"/>
                </a:solidFill>
                <a:latin typeface="Times New Roman"/>
                <a:ea typeface="Times New Roman"/>
                <a:cs typeface="Times New Roman"/>
                <a:sym typeface="Times New Roman"/>
              </a:rPr>
              <a:t> </a:t>
            </a:r>
            <a:r>
              <a:rPr b="1" lang="en" sz="1400">
                <a:solidFill>
                  <a:schemeClr val="dk1"/>
                </a:solidFill>
                <a:latin typeface="Times New Roman"/>
                <a:ea typeface="Times New Roman"/>
                <a:cs typeface="Times New Roman"/>
                <a:sym typeface="Times New Roman"/>
              </a:rPr>
              <a:t>Classroom Management</a:t>
            </a:r>
            <a:endParaRPr b="1"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Room Setup - One large screen connected to a LapTop and sound system.</a:t>
            </a:r>
            <a:endParaRPr sz="1400">
              <a:solidFill>
                <a:schemeClr val="dk1"/>
              </a:solidFill>
              <a:latin typeface="Times New Roman"/>
              <a:ea typeface="Times New Roman"/>
              <a:cs typeface="Times New Roman"/>
              <a:sym typeface="Times New Roman"/>
            </a:endParaRPr>
          </a:p>
          <a:p>
            <a:pPr indent="0" lvl="0" marL="457200" rtl="0" algn="l">
              <a:lnSpc>
                <a:spcPct val="95000"/>
              </a:lnSpc>
              <a:spcBef>
                <a:spcPts val="0"/>
              </a:spcBef>
              <a:spcAft>
                <a:spcPts val="0"/>
              </a:spcAft>
              <a:buSzPts val="1018"/>
              <a:buNone/>
            </a:pPr>
            <a:r>
              <a:rPr lang="en" sz="1400">
                <a:solidFill>
                  <a:schemeClr val="dk1"/>
                </a:solidFill>
                <a:latin typeface="Times New Roman"/>
                <a:ea typeface="Times New Roman"/>
                <a:cs typeface="Times New Roman"/>
                <a:sym typeface="Times New Roman"/>
              </a:rPr>
              <a:t>	             6 iPads or other devices to provide the groups with the ability to watch and hear their videos.</a:t>
            </a:r>
            <a:endParaRPr sz="1400">
              <a:solidFill>
                <a:schemeClr val="dk1"/>
              </a:solidFill>
              <a:latin typeface="Times New Roman"/>
              <a:ea typeface="Times New Roman"/>
              <a:cs typeface="Times New Roman"/>
              <a:sym typeface="Times New Roman"/>
            </a:endParaRPr>
          </a:p>
          <a:p>
            <a:pPr indent="-317500" lvl="0" marL="457200" rtl="0" algn="l">
              <a:lnSpc>
                <a:spcPct val="95000"/>
              </a:lnSpc>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Transitions - The students will part from the main classroom, to smaller chambers, where they can watch the Videos.</a:t>
            </a:r>
            <a:endParaRPr sz="14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1018"/>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1200"/>
              </a:spcAft>
              <a:buSzPts val="1018"/>
              <a:buNone/>
            </a:pPr>
            <a:r>
              <a:t/>
            </a:r>
            <a:endParaRPr sz="14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20">
                <a:latin typeface="Times New Roman"/>
                <a:ea typeface="Times New Roman"/>
                <a:cs typeface="Times New Roman"/>
                <a:sym typeface="Times New Roman"/>
              </a:rPr>
              <a:t>Timeline</a:t>
            </a:r>
            <a:endParaRPr b="1" sz="2720">
              <a:latin typeface="Times New Roman"/>
              <a:ea typeface="Times New Roman"/>
              <a:cs typeface="Times New Roman"/>
              <a:sym typeface="Times New Roman"/>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u="sng">
                <a:solidFill>
                  <a:schemeClr val="dk1"/>
                </a:solidFill>
                <a:latin typeface="Times New Roman"/>
                <a:ea typeface="Times New Roman"/>
                <a:cs typeface="Times New Roman"/>
                <a:sym typeface="Times New Roman"/>
              </a:rPr>
              <a:t>Teacher Presentation</a:t>
            </a:r>
            <a:r>
              <a:rPr lang="en" sz="1600">
                <a:solidFill>
                  <a:schemeClr val="dk1"/>
                </a:solidFill>
                <a:latin typeface="Times New Roman"/>
                <a:ea typeface="Times New Roman"/>
                <a:cs typeface="Times New Roman"/>
                <a:sym typeface="Times New Roman"/>
              </a:rPr>
              <a:t> - Eurovision background (5’ minutes)</a:t>
            </a:r>
            <a:endParaRPr sz="1600">
              <a:solidFill>
                <a:schemeClr val="dk1"/>
              </a:solidFill>
              <a:latin typeface="Times New Roman"/>
              <a:ea typeface="Times New Roman"/>
              <a:cs typeface="Times New Roman"/>
              <a:sym typeface="Times New Roman"/>
            </a:endParaRPr>
          </a:p>
          <a:p>
            <a:pPr indent="0" lvl="0" marL="0" marR="0" rtl="0" algn="l">
              <a:lnSpc>
                <a:spcPct val="115000"/>
              </a:lnSpc>
              <a:spcBef>
                <a:spcPts val="1200"/>
              </a:spcBef>
              <a:spcAft>
                <a:spcPts val="0"/>
              </a:spcAft>
              <a:buNone/>
            </a:pPr>
            <a:r>
              <a:rPr lang="en" sz="1600" u="sng">
                <a:solidFill>
                  <a:schemeClr val="dk1"/>
                </a:solidFill>
                <a:latin typeface="Times New Roman"/>
                <a:ea typeface="Times New Roman"/>
                <a:cs typeface="Times New Roman"/>
                <a:sym typeface="Times New Roman"/>
              </a:rPr>
              <a:t>Small</a:t>
            </a:r>
            <a:r>
              <a:rPr lang="en" sz="1600" u="sng">
                <a:solidFill>
                  <a:schemeClr val="dk1"/>
                </a:solidFill>
                <a:latin typeface="Times New Roman"/>
                <a:ea typeface="Times New Roman"/>
                <a:cs typeface="Times New Roman"/>
                <a:sym typeface="Times New Roman"/>
              </a:rPr>
              <a:t> Groups Activity </a:t>
            </a:r>
            <a:r>
              <a:rPr lang="en" sz="1600">
                <a:solidFill>
                  <a:schemeClr val="dk1"/>
                </a:solidFill>
                <a:latin typeface="Times New Roman"/>
                <a:ea typeface="Times New Roman"/>
                <a:cs typeface="Times New Roman"/>
                <a:sym typeface="Times New Roman"/>
              </a:rPr>
              <a:t>- Engagement with the song and planning the presentation (10’ minutes)</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600" u="sng">
                <a:solidFill>
                  <a:schemeClr val="dk1"/>
                </a:solidFill>
                <a:latin typeface="Times New Roman"/>
                <a:ea typeface="Times New Roman"/>
                <a:cs typeface="Times New Roman"/>
                <a:sym typeface="Times New Roman"/>
              </a:rPr>
              <a:t>Small Groups Presentations to the whole class</a:t>
            </a:r>
            <a:r>
              <a:rPr lang="en" sz="1600">
                <a:solidFill>
                  <a:schemeClr val="dk1"/>
                </a:solidFill>
                <a:latin typeface="Times New Roman"/>
                <a:ea typeface="Times New Roman"/>
                <a:cs typeface="Times New Roman"/>
                <a:sym typeface="Times New Roman"/>
              </a:rPr>
              <a:t> - 6 minutes per group (36’ minutes total)</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1600" u="sng">
                <a:solidFill>
                  <a:schemeClr val="dk1"/>
                </a:solidFill>
                <a:latin typeface="Times New Roman"/>
                <a:ea typeface="Times New Roman"/>
                <a:cs typeface="Times New Roman"/>
                <a:sym typeface="Times New Roman"/>
              </a:rPr>
              <a:t>Small group concluding thoughts and evaluation</a:t>
            </a:r>
            <a:r>
              <a:rPr lang="en" sz="1600">
                <a:solidFill>
                  <a:schemeClr val="dk1"/>
                </a:solidFill>
                <a:latin typeface="Times New Roman"/>
                <a:ea typeface="Times New Roman"/>
                <a:cs typeface="Times New Roman"/>
                <a:sym typeface="Times New Roman"/>
              </a:rPr>
              <a:t> - (5’ minutes)</a:t>
            </a:r>
            <a:endParaRPr sz="16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1600" u="sng">
                <a:solidFill>
                  <a:schemeClr val="dk1"/>
                </a:solidFill>
                <a:latin typeface="Times New Roman"/>
                <a:ea typeface="Times New Roman"/>
                <a:cs typeface="Times New Roman"/>
                <a:sym typeface="Times New Roman"/>
              </a:rPr>
              <a:t>Big group</a:t>
            </a:r>
            <a:r>
              <a:rPr lang="en" sz="1600">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final </a:t>
            </a:r>
            <a:r>
              <a:rPr lang="en" sz="1600">
                <a:solidFill>
                  <a:schemeClr val="dk1"/>
                </a:solidFill>
                <a:latin typeface="Times New Roman"/>
                <a:ea typeface="Times New Roman"/>
                <a:cs typeface="Times New Roman"/>
                <a:sym typeface="Times New Roman"/>
              </a:rPr>
              <a:t>evaluation of “our Israeli Eurovision” and announcement of the “all-time” winning Israeli song (4’ minutes) </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264075" y="130700"/>
            <a:ext cx="8520600" cy="821700"/>
          </a:xfrm>
          <a:prstGeom prst="rect">
            <a:avLst/>
          </a:prstGeom>
        </p:spPr>
        <p:txBody>
          <a:bodyPr anchorCtr="0" anchor="t" bIns="91425" lIns="91425" spcFirstLastPara="1" rIns="91425" wrap="square" tIns="91425">
            <a:normAutofit/>
          </a:bodyPr>
          <a:lstStyle/>
          <a:p>
            <a:pPr indent="-114300" lvl="0" marL="114300" rtl="0" algn="ctr">
              <a:lnSpc>
                <a:spcPct val="115000"/>
              </a:lnSpc>
              <a:spcBef>
                <a:spcPts val="0"/>
              </a:spcBef>
              <a:spcAft>
                <a:spcPts val="0"/>
              </a:spcAft>
              <a:buClr>
                <a:schemeClr val="dk1"/>
              </a:buClr>
              <a:buSzPts val="1100"/>
              <a:buFont typeface="Arial"/>
              <a:buNone/>
            </a:pPr>
            <a:r>
              <a:rPr b="1" lang="en" sz="1500">
                <a:latin typeface="Cambria"/>
                <a:ea typeface="Cambria"/>
                <a:cs typeface="Cambria"/>
                <a:sym typeface="Cambria"/>
              </a:rPr>
              <a:t>Big Idea(s)/Enduring Understanding(s): </a:t>
            </a:r>
            <a:endParaRPr b="1" sz="1500">
              <a:latin typeface="Cambria"/>
              <a:ea typeface="Cambria"/>
              <a:cs typeface="Cambria"/>
              <a:sym typeface="Cambria"/>
            </a:endParaRPr>
          </a:p>
          <a:p>
            <a:pPr indent="-114300" lvl="0" marL="114300" rtl="0" algn="ctr">
              <a:lnSpc>
                <a:spcPct val="115000"/>
              </a:lnSpc>
              <a:spcBef>
                <a:spcPts val="0"/>
              </a:spcBef>
              <a:spcAft>
                <a:spcPts val="0"/>
              </a:spcAft>
              <a:buClr>
                <a:schemeClr val="dk1"/>
              </a:buClr>
              <a:buSzPts val="1100"/>
              <a:buFont typeface="Arial"/>
              <a:buNone/>
            </a:pPr>
            <a:r>
              <a:rPr b="1" lang="en" sz="1500">
                <a:latin typeface="Cambria"/>
                <a:ea typeface="Cambria"/>
                <a:cs typeface="Cambria"/>
                <a:sym typeface="Cambria"/>
              </a:rPr>
              <a:t>(Based on the Teacher’s Handbook Chapter 37)</a:t>
            </a:r>
            <a:endParaRPr b="1" sz="1500"/>
          </a:p>
        </p:txBody>
      </p:sp>
      <p:sp>
        <p:nvSpPr>
          <p:cNvPr id="86" name="Google Shape;86;p18"/>
          <p:cNvSpPr txBox="1"/>
          <p:nvPr>
            <p:ph idx="1" type="body"/>
          </p:nvPr>
        </p:nvSpPr>
        <p:spPr>
          <a:xfrm>
            <a:off x="264075" y="789125"/>
            <a:ext cx="8520600" cy="44400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58"/>
              <a:buFont typeface="Arial"/>
              <a:buNone/>
            </a:pPr>
            <a:r>
              <a:rPr lang="en" sz="1485">
                <a:solidFill>
                  <a:schemeClr val="dk1"/>
                </a:solidFill>
                <a:latin typeface="Times New Roman"/>
                <a:ea typeface="Times New Roman"/>
                <a:cs typeface="Times New Roman"/>
                <a:sym typeface="Times New Roman"/>
              </a:rPr>
              <a:t>Student will engage with a</a:t>
            </a:r>
            <a:r>
              <a:rPr lang="en" sz="1485">
                <a:solidFill>
                  <a:schemeClr val="dk1"/>
                </a:solidFill>
                <a:latin typeface="Times New Roman"/>
                <a:ea typeface="Times New Roman"/>
                <a:cs typeface="Times New Roman"/>
                <a:sym typeface="Times New Roman"/>
              </a:rPr>
              <a:t> modern society narrative experience with language, symbols and culture.</a:t>
            </a:r>
            <a:endParaRPr sz="1485">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358"/>
              <a:buFont typeface="Arial"/>
              <a:buNone/>
            </a:pPr>
            <a:r>
              <a:rPr lang="en" sz="1485">
                <a:solidFill>
                  <a:schemeClr val="dk1"/>
                </a:solidFill>
                <a:latin typeface="Times New Roman"/>
                <a:ea typeface="Times New Roman"/>
                <a:cs typeface="Times New Roman"/>
                <a:sym typeface="Times New Roman"/>
              </a:rPr>
              <a:t>Students will establish meaningful connection with current and past Israeli experience.</a:t>
            </a:r>
            <a:endParaRPr sz="1485">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358"/>
              <a:buFont typeface="Arial"/>
              <a:buNone/>
            </a:pPr>
            <a:r>
              <a:rPr lang="en" sz="1485">
                <a:solidFill>
                  <a:schemeClr val="dk1"/>
                </a:solidFill>
                <a:latin typeface="Times New Roman"/>
                <a:ea typeface="Times New Roman"/>
                <a:cs typeface="Times New Roman"/>
                <a:sym typeface="Times New Roman"/>
              </a:rPr>
              <a:t>Students will explore diversity (different ethnicities, gender diversity, diverse body image, diverse dress and different physical features)</a:t>
            </a:r>
            <a:endParaRPr sz="1485">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358"/>
              <a:buFont typeface="Arial"/>
              <a:buNone/>
            </a:pPr>
            <a:r>
              <a:rPr lang="en" sz="1485">
                <a:solidFill>
                  <a:schemeClr val="dk1"/>
                </a:solidFill>
                <a:latin typeface="Times New Roman"/>
                <a:ea typeface="Times New Roman"/>
                <a:cs typeface="Times New Roman"/>
                <a:sym typeface="Times New Roman"/>
              </a:rPr>
              <a:t>Expose the students to Hebrew words, now used internationally, as they appear in the music (Diva, Halleluya…)</a:t>
            </a:r>
            <a:endParaRPr sz="1485">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358"/>
              <a:buFont typeface="Arial"/>
              <a:buNone/>
            </a:pPr>
            <a:r>
              <a:rPr lang="en" sz="1485">
                <a:solidFill>
                  <a:schemeClr val="dk1"/>
                </a:solidFill>
                <a:latin typeface="Times New Roman"/>
                <a:ea typeface="Times New Roman"/>
                <a:cs typeface="Times New Roman"/>
                <a:sym typeface="Times New Roman"/>
              </a:rPr>
              <a:t>Encourage the students to become a part of the experience with their Hebrew name or their own imaginary Hebrew identity.</a:t>
            </a:r>
            <a:endParaRPr sz="1485">
              <a:solidFill>
                <a:schemeClr val="dk1"/>
              </a:solidFill>
              <a:highlight>
                <a:srgbClr val="FFFF00"/>
              </a:highlight>
              <a:latin typeface="Times New Roman"/>
              <a:ea typeface="Times New Roman"/>
              <a:cs typeface="Times New Roman"/>
              <a:sym typeface="Times New Roman"/>
            </a:endParaRPr>
          </a:p>
          <a:p>
            <a:pPr indent="0" lvl="0" marL="0" rtl="0" algn="l">
              <a:spcBef>
                <a:spcPts val="1200"/>
              </a:spcBef>
              <a:spcAft>
                <a:spcPts val="0"/>
              </a:spcAft>
              <a:buSzPts val="358"/>
              <a:buNone/>
            </a:pPr>
            <a:r>
              <a:rPr lang="en" sz="1485">
                <a:solidFill>
                  <a:schemeClr val="dk1"/>
                </a:solidFill>
                <a:highlight>
                  <a:schemeClr val="lt1"/>
                </a:highlight>
                <a:latin typeface="Times New Roman"/>
                <a:ea typeface="Times New Roman"/>
                <a:cs typeface="Times New Roman"/>
                <a:sym typeface="Times New Roman"/>
              </a:rPr>
              <a:t>Create a meaningful connection to Israel through rhythms and music.</a:t>
            </a:r>
            <a:endParaRPr sz="1485">
              <a:solidFill>
                <a:schemeClr val="dk1"/>
              </a:solidFill>
              <a:highlight>
                <a:schemeClr val="lt1"/>
              </a:highlight>
              <a:latin typeface="Times New Roman"/>
              <a:ea typeface="Times New Roman"/>
              <a:cs typeface="Times New Roman"/>
              <a:sym typeface="Times New Roman"/>
            </a:endParaRPr>
          </a:p>
          <a:p>
            <a:pPr indent="0" lvl="0" marL="0" rtl="0" algn="l">
              <a:spcBef>
                <a:spcPts val="1200"/>
              </a:spcBef>
              <a:spcAft>
                <a:spcPts val="0"/>
              </a:spcAft>
              <a:buSzPts val="358"/>
              <a:buNone/>
            </a:pPr>
            <a:r>
              <a:rPr lang="en" sz="1485">
                <a:solidFill>
                  <a:schemeClr val="dk1"/>
                </a:solidFill>
                <a:latin typeface="Times New Roman"/>
                <a:ea typeface="Times New Roman"/>
                <a:cs typeface="Times New Roman"/>
                <a:sym typeface="Times New Roman"/>
              </a:rPr>
              <a:t>Build integral relationship with Am Yisrael, Eretz Yisrael and the land of Israel.</a:t>
            </a:r>
            <a:endParaRPr sz="1485">
              <a:solidFill>
                <a:schemeClr val="dk1"/>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358"/>
              <a:buFont typeface="Arial"/>
              <a:buNone/>
            </a:pPr>
            <a:r>
              <a:rPr lang="en" sz="1485">
                <a:solidFill>
                  <a:schemeClr val="dk1"/>
                </a:solidFill>
                <a:latin typeface="Times New Roman"/>
                <a:ea typeface="Times New Roman"/>
                <a:cs typeface="Times New Roman"/>
                <a:sym typeface="Times New Roman"/>
              </a:rPr>
              <a:t>Our ultimate goal is to cultivate excitement, passion, to facilitate a connection of our students with Israel, Symbols, language, people, cultural heroes, places (landscapes) and time (past, present and future).</a:t>
            </a:r>
            <a:endParaRPr sz="1085">
              <a:latin typeface="Times New Roman"/>
              <a:ea typeface="Times New Roman"/>
              <a:cs typeface="Times New Roman"/>
              <a:sym typeface="Times New Roman"/>
            </a:endParaRPr>
          </a:p>
          <a:p>
            <a:pPr indent="0" lvl="0" marL="0" rtl="0" algn="l">
              <a:spcBef>
                <a:spcPts val="1200"/>
              </a:spcBef>
              <a:spcAft>
                <a:spcPts val="1200"/>
              </a:spcAft>
              <a:buClr>
                <a:schemeClr val="dk1"/>
              </a:buClr>
              <a:buSzPts val="358"/>
              <a:buFont typeface="Arial"/>
              <a:buNone/>
            </a:pPr>
            <a:r>
              <a:t/>
            </a:r>
            <a:endParaRPr sz="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114300" lvl="0" marL="114300" rtl="0" algn="ctr">
              <a:lnSpc>
                <a:spcPct val="115000"/>
              </a:lnSpc>
              <a:spcBef>
                <a:spcPts val="0"/>
              </a:spcBef>
              <a:spcAft>
                <a:spcPts val="0"/>
              </a:spcAft>
              <a:buClr>
                <a:schemeClr val="dk1"/>
              </a:buClr>
              <a:buSzPts val="1100"/>
              <a:buFont typeface="Arial"/>
              <a:buNone/>
            </a:pPr>
            <a:r>
              <a:rPr b="1" lang="en" sz="2100">
                <a:latin typeface="Times New Roman"/>
                <a:ea typeface="Times New Roman"/>
                <a:cs typeface="Times New Roman"/>
                <a:sym typeface="Times New Roman"/>
              </a:rPr>
              <a:t>Essential/Inquiry Questions for assessment</a:t>
            </a:r>
            <a:endParaRPr b="1" sz="3700">
              <a:latin typeface="Times New Roman"/>
              <a:ea typeface="Times New Roman"/>
              <a:cs typeface="Times New Roman"/>
              <a:sym typeface="Times New Roman"/>
            </a:endParaRPr>
          </a:p>
        </p:txBody>
      </p:sp>
      <p:sp>
        <p:nvSpPr>
          <p:cNvPr id="92" name="Google Shape;92;p19"/>
          <p:cNvSpPr txBox="1"/>
          <p:nvPr>
            <p:ph idx="1" type="body"/>
          </p:nvPr>
        </p:nvSpPr>
        <p:spPr>
          <a:xfrm>
            <a:off x="492725" y="1152475"/>
            <a:ext cx="83397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chemeClr val="dk1"/>
              </a:buClr>
              <a:buSzPts val="1700"/>
              <a:buFont typeface="Cambria"/>
              <a:buChar char="●"/>
            </a:pPr>
            <a:r>
              <a:rPr lang="en" sz="1700">
                <a:solidFill>
                  <a:schemeClr val="dk1"/>
                </a:solidFill>
                <a:latin typeface="Cambria"/>
                <a:ea typeface="Cambria"/>
                <a:cs typeface="Cambria"/>
                <a:sym typeface="Cambria"/>
              </a:rPr>
              <a:t>Can Americans be involved in this Israeli cultural life?</a:t>
            </a:r>
            <a:endParaRPr sz="1700">
              <a:solidFill>
                <a:schemeClr val="dk1"/>
              </a:solidFill>
              <a:latin typeface="Cambria"/>
              <a:ea typeface="Cambria"/>
              <a:cs typeface="Cambria"/>
              <a:sym typeface="Cambria"/>
            </a:endParaRPr>
          </a:p>
          <a:p>
            <a:pPr indent="0" lvl="0" marL="457200" rtl="0" algn="l">
              <a:spcBef>
                <a:spcPts val="0"/>
              </a:spcBef>
              <a:spcAft>
                <a:spcPts val="0"/>
              </a:spcAft>
              <a:buNone/>
            </a:pPr>
            <a:r>
              <a:t/>
            </a:r>
            <a:endParaRPr sz="1700">
              <a:solidFill>
                <a:schemeClr val="dk1"/>
              </a:solidFill>
              <a:latin typeface="Cambria"/>
              <a:ea typeface="Cambria"/>
              <a:cs typeface="Cambria"/>
              <a:sym typeface="Cambria"/>
            </a:endParaRPr>
          </a:p>
          <a:p>
            <a:pPr indent="-336550" lvl="0" marL="457200" rtl="0" algn="l">
              <a:spcBef>
                <a:spcPts val="0"/>
              </a:spcBef>
              <a:spcAft>
                <a:spcPts val="0"/>
              </a:spcAft>
              <a:buClr>
                <a:schemeClr val="dk1"/>
              </a:buClr>
              <a:buSzPts val="1700"/>
              <a:buFont typeface="Cambria"/>
              <a:buChar char="●"/>
            </a:pPr>
            <a:r>
              <a:rPr lang="en" sz="1700">
                <a:solidFill>
                  <a:schemeClr val="dk1"/>
                </a:solidFill>
                <a:latin typeface="Cambria"/>
                <a:ea typeface="Cambria"/>
                <a:cs typeface="Cambria"/>
                <a:sym typeface="Cambria"/>
              </a:rPr>
              <a:t>Can we connect to our Jewish identity through </a:t>
            </a:r>
            <a:r>
              <a:rPr i="1" lang="en" sz="1700">
                <a:solidFill>
                  <a:schemeClr val="dk1"/>
                </a:solidFill>
                <a:latin typeface="Cambria"/>
                <a:ea typeface="Cambria"/>
                <a:cs typeface="Cambria"/>
                <a:sym typeface="Cambria"/>
              </a:rPr>
              <a:t>Israeli</a:t>
            </a:r>
            <a:r>
              <a:rPr lang="en" sz="1700">
                <a:solidFill>
                  <a:schemeClr val="dk1"/>
                </a:solidFill>
                <a:latin typeface="Cambria"/>
                <a:ea typeface="Cambria"/>
                <a:cs typeface="Cambria"/>
                <a:sym typeface="Cambria"/>
              </a:rPr>
              <a:t> culture (not Jewish per se)?</a:t>
            </a:r>
            <a:endParaRPr sz="1700">
              <a:solidFill>
                <a:schemeClr val="dk1"/>
              </a:solidFill>
              <a:latin typeface="Cambria"/>
              <a:ea typeface="Cambria"/>
              <a:cs typeface="Cambria"/>
              <a:sym typeface="Cambria"/>
            </a:endParaRPr>
          </a:p>
          <a:p>
            <a:pPr indent="0" lvl="0" marL="457200" rtl="0" algn="l">
              <a:spcBef>
                <a:spcPts val="0"/>
              </a:spcBef>
              <a:spcAft>
                <a:spcPts val="0"/>
              </a:spcAft>
              <a:buNone/>
            </a:pPr>
            <a:r>
              <a:t/>
            </a:r>
            <a:endParaRPr sz="1700">
              <a:solidFill>
                <a:schemeClr val="dk1"/>
              </a:solidFill>
              <a:latin typeface="Cambria"/>
              <a:ea typeface="Cambria"/>
              <a:cs typeface="Cambria"/>
              <a:sym typeface="Cambria"/>
            </a:endParaRPr>
          </a:p>
          <a:p>
            <a:pPr indent="-336550" lvl="0" marL="457200" rtl="0" algn="l">
              <a:spcBef>
                <a:spcPts val="0"/>
              </a:spcBef>
              <a:spcAft>
                <a:spcPts val="0"/>
              </a:spcAft>
              <a:buClr>
                <a:schemeClr val="dk1"/>
              </a:buClr>
              <a:buSzPts val="1700"/>
              <a:buFont typeface="Cambria"/>
              <a:buChar char="●"/>
            </a:pPr>
            <a:r>
              <a:rPr lang="en" sz="1700">
                <a:solidFill>
                  <a:schemeClr val="dk1"/>
                </a:solidFill>
                <a:latin typeface="Cambria"/>
                <a:ea typeface="Cambria"/>
                <a:cs typeface="Cambria"/>
                <a:sym typeface="Cambria"/>
              </a:rPr>
              <a:t>Can we connect to “Eretz Yisrael” through experiencing its culture?</a:t>
            </a:r>
            <a:endParaRPr sz="1700">
              <a:solidFill>
                <a:schemeClr val="dk1"/>
              </a:solidFill>
              <a:latin typeface="Cambria"/>
              <a:ea typeface="Cambria"/>
              <a:cs typeface="Cambria"/>
              <a:sym typeface="Cambria"/>
            </a:endParaRPr>
          </a:p>
          <a:p>
            <a:pPr indent="0" lvl="0" marL="457200" rtl="0" algn="l">
              <a:spcBef>
                <a:spcPts val="0"/>
              </a:spcBef>
              <a:spcAft>
                <a:spcPts val="0"/>
              </a:spcAft>
              <a:buNone/>
            </a:pPr>
            <a:r>
              <a:t/>
            </a:r>
            <a:endParaRPr sz="1700">
              <a:solidFill>
                <a:schemeClr val="dk1"/>
              </a:solidFill>
              <a:latin typeface="Cambria"/>
              <a:ea typeface="Cambria"/>
              <a:cs typeface="Cambria"/>
              <a:sym typeface="Cambria"/>
            </a:endParaRPr>
          </a:p>
          <a:p>
            <a:pPr indent="-336550" lvl="0" marL="457200" rtl="0" algn="l">
              <a:spcBef>
                <a:spcPts val="0"/>
              </a:spcBef>
              <a:spcAft>
                <a:spcPts val="0"/>
              </a:spcAft>
              <a:buClr>
                <a:schemeClr val="dk1"/>
              </a:buClr>
              <a:buSzPts val="1700"/>
              <a:buFont typeface="Cambria"/>
              <a:buChar char="●"/>
            </a:pPr>
            <a:r>
              <a:rPr lang="en" sz="1700">
                <a:solidFill>
                  <a:schemeClr val="dk1"/>
                </a:solidFill>
                <a:latin typeface="Cambria"/>
                <a:ea typeface="Cambria"/>
                <a:cs typeface="Cambria"/>
                <a:sym typeface="Cambria"/>
              </a:rPr>
              <a:t>Can Israeli music reflect Israel’s ethnic, gender, and body image diversity?</a:t>
            </a:r>
            <a:endParaRPr sz="1700">
              <a:solidFill>
                <a:schemeClr val="dk1"/>
              </a:solidFill>
              <a:latin typeface="Cambria"/>
              <a:ea typeface="Cambria"/>
              <a:cs typeface="Cambria"/>
              <a:sym typeface="Cambria"/>
            </a:endParaRPr>
          </a:p>
          <a:p>
            <a:pPr indent="0" lvl="0" marL="114300" rtl="0" algn="l">
              <a:spcBef>
                <a:spcPts val="0"/>
              </a:spcBef>
              <a:spcAft>
                <a:spcPts val="0"/>
              </a:spcAft>
              <a:buClr>
                <a:schemeClr val="dk1"/>
              </a:buClr>
              <a:buSzPts val="1100"/>
              <a:buFont typeface="Arial"/>
              <a:buNone/>
            </a:pPr>
            <a:r>
              <a:t/>
            </a:r>
            <a:endParaRPr sz="1700">
              <a:solidFill>
                <a:schemeClr val="dk1"/>
              </a:solidFill>
              <a:latin typeface="Cambria"/>
              <a:ea typeface="Cambria"/>
              <a:cs typeface="Cambria"/>
              <a:sym typeface="Cambria"/>
            </a:endParaRPr>
          </a:p>
          <a:p>
            <a:pPr indent="0" lvl="0" marL="114300" rtl="0" algn="l">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114300" rtl="0" algn="l">
              <a:spcBef>
                <a:spcPts val="0"/>
              </a:spcBef>
              <a:spcAft>
                <a:spcPts val="0"/>
              </a:spcAft>
              <a:buClr>
                <a:schemeClr val="dk1"/>
              </a:buClr>
              <a:buSzPts val="1100"/>
              <a:buFont typeface="Arial"/>
              <a:buNone/>
            </a:pPr>
            <a:r>
              <a:t/>
            </a:r>
            <a:endParaRPr sz="1200">
              <a:solidFill>
                <a:schemeClr val="dk1"/>
              </a:solidFill>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114300" lvl="0" marL="114300" rtl="0" algn="ctr">
              <a:lnSpc>
                <a:spcPct val="115000"/>
              </a:lnSpc>
              <a:spcBef>
                <a:spcPts val="0"/>
              </a:spcBef>
              <a:spcAft>
                <a:spcPts val="0"/>
              </a:spcAft>
              <a:buClr>
                <a:schemeClr val="dk1"/>
              </a:buClr>
              <a:buSzPts val="1100"/>
              <a:buFont typeface="Arial"/>
              <a:buNone/>
            </a:pPr>
            <a:r>
              <a:rPr b="1" lang="en" sz="1800">
                <a:latin typeface="Cambria"/>
                <a:ea typeface="Cambria"/>
                <a:cs typeface="Cambria"/>
                <a:sym typeface="Cambria"/>
              </a:rPr>
              <a:t>Student Objectives:</a:t>
            </a:r>
            <a:endParaRPr b="1" sz="3400"/>
          </a:p>
        </p:txBody>
      </p:sp>
      <p:sp>
        <p:nvSpPr>
          <p:cNvPr id="98" name="Google Shape;98;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engage </a:t>
            </a:r>
            <a:r>
              <a:rPr lang="en" sz="1600">
                <a:solidFill>
                  <a:schemeClr val="dk1"/>
                </a:solidFill>
                <a:latin typeface="Times New Roman"/>
                <a:ea typeface="Times New Roman"/>
                <a:cs typeface="Times New Roman"/>
                <a:sym typeface="Times New Roman"/>
              </a:rPr>
              <a:t>in listening to Israeli music and learn about it.</a:t>
            </a:r>
            <a:endParaRPr sz="1600">
              <a:solidFill>
                <a:schemeClr val="dk1"/>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present the background, content and context </a:t>
            </a:r>
            <a:r>
              <a:rPr lang="en" sz="1600">
                <a:solidFill>
                  <a:schemeClr val="dk1"/>
                </a:solidFill>
                <a:latin typeface="Times New Roman"/>
                <a:ea typeface="Times New Roman"/>
                <a:cs typeface="Times New Roman"/>
                <a:sym typeface="Times New Roman"/>
              </a:rPr>
              <a:t>to bigger ideas </a:t>
            </a:r>
            <a:r>
              <a:rPr lang="en" sz="1600">
                <a:solidFill>
                  <a:schemeClr val="dk1"/>
                </a:solidFill>
                <a:latin typeface="Times New Roman"/>
                <a:ea typeface="Times New Roman"/>
                <a:cs typeface="Times New Roman"/>
                <a:sym typeface="Times New Roman"/>
              </a:rPr>
              <a:t>of leading songs that represented Israel in the world.</a:t>
            </a:r>
            <a:endParaRPr sz="1600">
              <a:solidFill>
                <a:schemeClr val="dk1"/>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associate their group with an Israeli city, and learn about the cities assigned to their peers.</a:t>
            </a:r>
            <a:endParaRPr sz="1600">
              <a:solidFill>
                <a:schemeClr val="dk1"/>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advocate for, and represent specific Eurovision songs. </a:t>
            </a:r>
            <a:endParaRPr sz="1600">
              <a:solidFill>
                <a:schemeClr val="dk1"/>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engage as active representors and judges in an </a:t>
            </a:r>
            <a:r>
              <a:rPr lang="en" sz="1600">
                <a:solidFill>
                  <a:schemeClr val="dk1"/>
                </a:solidFill>
                <a:latin typeface="Times New Roman"/>
                <a:ea typeface="Times New Roman"/>
                <a:cs typeface="Times New Roman"/>
                <a:sym typeface="Times New Roman"/>
              </a:rPr>
              <a:t>Israeli </a:t>
            </a:r>
            <a:r>
              <a:rPr lang="en" sz="1600">
                <a:solidFill>
                  <a:schemeClr val="dk1"/>
                </a:solidFill>
                <a:latin typeface="Times New Roman"/>
                <a:ea typeface="Times New Roman"/>
                <a:cs typeface="Times New Roman"/>
                <a:sym typeface="Times New Roman"/>
              </a:rPr>
              <a:t>cultural tradition.</a:t>
            </a:r>
            <a:endParaRPr sz="1600">
              <a:solidFill>
                <a:schemeClr val="dk1"/>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a:t>
            </a:r>
            <a:r>
              <a:rPr lang="en" sz="1600">
                <a:solidFill>
                  <a:schemeClr val="dk1"/>
                </a:solidFill>
                <a:latin typeface="Times New Roman"/>
                <a:ea typeface="Times New Roman"/>
                <a:cs typeface="Times New Roman"/>
                <a:sym typeface="Times New Roman"/>
              </a:rPr>
              <a:t>develop</a:t>
            </a:r>
            <a:r>
              <a:rPr lang="en" sz="1600">
                <a:solidFill>
                  <a:schemeClr val="dk1"/>
                </a:solidFill>
                <a:latin typeface="Times New Roman"/>
                <a:ea typeface="Times New Roman"/>
                <a:cs typeface="Times New Roman"/>
                <a:sym typeface="Times New Roman"/>
              </a:rPr>
              <a:t> a relationship with their peers through engaging with Israel.</a:t>
            </a:r>
            <a:endParaRPr sz="1600">
              <a:solidFill>
                <a:schemeClr val="dk1"/>
              </a:solidFill>
              <a:latin typeface="Times New Roman"/>
              <a:ea typeface="Times New Roman"/>
              <a:cs typeface="Times New Roman"/>
              <a:sym typeface="Times New Roman"/>
            </a:endParaRPr>
          </a:p>
          <a:p>
            <a:pPr indent="-330200" lvl="0" marL="457200" rtl="0" algn="l">
              <a:lnSpc>
                <a:spcPct val="15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Students will connect and deepen their relationship with Israel and its culture.</a:t>
            </a:r>
            <a:endParaRPr sz="650"/>
          </a:p>
          <a:p>
            <a:pPr indent="0" lvl="0" marL="0" rtl="0" algn="l">
              <a:spcBef>
                <a:spcPts val="0"/>
              </a:spcBef>
              <a:spcAft>
                <a:spcPts val="1200"/>
              </a:spcAft>
              <a:buSzPts val="275"/>
              <a:buNone/>
            </a:pPr>
            <a:r>
              <a:t/>
            </a:r>
            <a:endParaRPr sz="45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114300" lvl="0" marL="114300" rtl="0" algn="ctr">
              <a:lnSpc>
                <a:spcPct val="115000"/>
              </a:lnSpc>
              <a:spcBef>
                <a:spcPts val="0"/>
              </a:spcBef>
              <a:spcAft>
                <a:spcPts val="0"/>
              </a:spcAft>
              <a:buClr>
                <a:schemeClr val="dk1"/>
              </a:buClr>
              <a:buSzPts val="1100"/>
              <a:buFont typeface="Arial"/>
              <a:buNone/>
            </a:pPr>
            <a:r>
              <a:rPr b="1" lang="en" sz="2300">
                <a:latin typeface="Cambria"/>
                <a:ea typeface="Cambria"/>
                <a:cs typeface="Cambria"/>
                <a:sym typeface="Cambria"/>
              </a:rPr>
              <a:t>Performance Tasks</a:t>
            </a:r>
            <a:endParaRPr b="1" sz="3900"/>
          </a:p>
        </p:txBody>
      </p:sp>
      <p:sp>
        <p:nvSpPr>
          <p:cNvPr id="104" name="Google Shape;104;p21"/>
          <p:cNvSpPr txBox="1"/>
          <p:nvPr>
            <p:ph idx="1" type="body"/>
          </p:nvPr>
        </p:nvSpPr>
        <p:spPr>
          <a:xfrm>
            <a:off x="311700" y="1152475"/>
            <a:ext cx="8520600" cy="3543300"/>
          </a:xfrm>
          <a:prstGeom prst="rect">
            <a:avLst/>
          </a:prstGeom>
        </p:spPr>
        <p:txBody>
          <a:bodyPr anchorCtr="0" anchor="t" bIns="91425" lIns="91425" spcFirstLastPara="1" rIns="91425" wrap="square" tIns="91425">
            <a:normAutofit fontScale="32500" lnSpcReduction="10000"/>
          </a:bodyPr>
          <a:lstStyle/>
          <a:p>
            <a:pPr indent="-356869" lvl="0" marL="457200" rtl="0" algn="l">
              <a:spcBef>
                <a:spcPts val="0"/>
              </a:spcBef>
              <a:spcAft>
                <a:spcPts val="0"/>
              </a:spcAft>
              <a:buClr>
                <a:schemeClr val="dk1"/>
              </a:buClr>
              <a:buSzPct val="100000"/>
              <a:buFont typeface="Times New Roman"/>
              <a:buChar char="●"/>
            </a:pPr>
            <a:r>
              <a:rPr lang="en" sz="6215">
                <a:solidFill>
                  <a:schemeClr val="dk1"/>
                </a:solidFill>
                <a:latin typeface="Times New Roman"/>
                <a:ea typeface="Times New Roman"/>
                <a:cs typeface="Times New Roman"/>
                <a:sym typeface="Times New Roman"/>
              </a:rPr>
              <a:t>Students will present a 3 minute presentation demonstrating knowledge and understanding of a song that was assigned to them, and will state the Israeli city they represent. (3 min’ video, 3 min’ presentation - total of 6 min’)</a:t>
            </a:r>
            <a:endParaRPr sz="6215">
              <a:solidFill>
                <a:schemeClr val="dk1"/>
              </a:solidFill>
              <a:latin typeface="Times New Roman"/>
              <a:ea typeface="Times New Roman"/>
              <a:cs typeface="Times New Roman"/>
              <a:sym typeface="Times New Roman"/>
            </a:endParaRPr>
          </a:p>
          <a:p>
            <a:pPr indent="-356869" lvl="0" marL="457200" rtl="0" algn="l">
              <a:spcBef>
                <a:spcPts val="0"/>
              </a:spcBef>
              <a:spcAft>
                <a:spcPts val="0"/>
              </a:spcAft>
              <a:buClr>
                <a:schemeClr val="dk1"/>
              </a:buClr>
              <a:buSzPct val="100000"/>
              <a:buFont typeface="Times New Roman"/>
              <a:buChar char="●"/>
            </a:pPr>
            <a:r>
              <a:rPr lang="en" sz="6215">
                <a:solidFill>
                  <a:schemeClr val="dk1"/>
                </a:solidFill>
                <a:latin typeface="Times New Roman"/>
                <a:ea typeface="Times New Roman"/>
                <a:cs typeface="Times New Roman"/>
                <a:sym typeface="Times New Roman"/>
              </a:rPr>
              <a:t>After the presentations, the s</a:t>
            </a:r>
            <a:r>
              <a:rPr lang="en" sz="6215">
                <a:solidFill>
                  <a:schemeClr val="dk1"/>
                </a:solidFill>
                <a:latin typeface="Times New Roman"/>
                <a:ea typeface="Times New Roman"/>
                <a:cs typeface="Times New Roman"/>
                <a:sym typeface="Times New Roman"/>
              </a:rPr>
              <a:t>tudents</a:t>
            </a:r>
            <a:r>
              <a:rPr lang="en" sz="6215">
                <a:solidFill>
                  <a:schemeClr val="dk1"/>
                </a:solidFill>
                <a:latin typeface="Times New Roman"/>
                <a:ea typeface="Times New Roman"/>
                <a:cs typeface="Times New Roman"/>
                <a:sym typeface="Times New Roman"/>
              </a:rPr>
              <a:t> will engage in small group dialogues discussing Israeli cultural identification.</a:t>
            </a:r>
            <a:endParaRPr sz="6215">
              <a:solidFill>
                <a:schemeClr val="dk1"/>
              </a:solidFill>
              <a:latin typeface="Times New Roman"/>
              <a:ea typeface="Times New Roman"/>
              <a:cs typeface="Times New Roman"/>
              <a:sym typeface="Times New Roman"/>
            </a:endParaRPr>
          </a:p>
          <a:p>
            <a:pPr indent="-356869" lvl="0" marL="457200" rtl="0" algn="l">
              <a:spcBef>
                <a:spcPts val="0"/>
              </a:spcBef>
              <a:spcAft>
                <a:spcPts val="0"/>
              </a:spcAft>
              <a:buClr>
                <a:schemeClr val="dk1"/>
              </a:buClr>
              <a:buSzPct val="100000"/>
              <a:buFont typeface="Times New Roman"/>
              <a:buChar char="●"/>
            </a:pPr>
            <a:r>
              <a:rPr lang="en" sz="6215">
                <a:solidFill>
                  <a:schemeClr val="dk1"/>
                </a:solidFill>
                <a:latin typeface="Times New Roman"/>
                <a:ea typeface="Times New Roman"/>
                <a:cs typeface="Times New Roman"/>
                <a:sym typeface="Times New Roman"/>
              </a:rPr>
              <a:t>Students will rank the songs presented, individually</a:t>
            </a:r>
            <a:r>
              <a:rPr lang="en" sz="6215">
                <a:solidFill>
                  <a:schemeClr val="dk1"/>
                </a:solidFill>
                <a:latin typeface="Times New Roman"/>
                <a:ea typeface="Times New Roman"/>
                <a:cs typeface="Times New Roman"/>
                <a:sym typeface="Times New Roman"/>
              </a:rPr>
              <a:t> and within their group. </a:t>
            </a:r>
            <a:endParaRPr sz="6215">
              <a:solidFill>
                <a:schemeClr val="dk1"/>
              </a:solidFill>
              <a:latin typeface="Times New Roman"/>
              <a:ea typeface="Times New Roman"/>
              <a:cs typeface="Times New Roman"/>
              <a:sym typeface="Times New Roman"/>
            </a:endParaRPr>
          </a:p>
          <a:p>
            <a:pPr indent="-356869" lvl="0" marL="457200" rtl="0" algn="l">
              <a:lnSpc>
                <a:spcPct val="150000"/>
              </a:lnSpc>
              <a:spcBef>
                <a:spcPts val="0"/>
              </a:spcBef>
              <a:spcAft>
                <a:spcPts val="0"/>
              </a:spcAft>
              <a:buClr>
                <a:schemeClr val="dk1"/>
              </a:buClr>
              <a:buSzPct val="100000"/>
              <a:buFont typeface="Times New Roman"/>
              <a:buChar char="●"/>
            </a:pPr>
            <a:r>
              <a:rPr lang="en" sz="6215">
                <a:solidFill>
                  <a:schemeClr val="dk1"/>
                </a:solidFill>
                <a:latin typeface="Times New Roman"/>
                <a:ea typeface="Times New Roman"/>
                <a:cs typeface="Times New Roman"/>
                <a:sym typeface="Times New Roman"/>
              </a:rPr>
              <a:t>Students will assess their experience and engagement with this Israeli cultural experience.</a:t>
            </a:r>
            <a:endParaRPr i="1" sz="5415">
              <a:solidFill>
                <a:schemeClr val="dk1"/>
              </a:solidFill>
              <a:latin typeface="Cambria"/>
              <a:ea typeface="Cambria"/>
              <a:cs typeface="Cambria"/>
              <a:sym typeface="Cambria"/>
            </a:endParaRPr>
          </a:p>
          <a:p>
            <a:pPr indent="0" lvl="0" marL="114300" rtl="0" algn="l">
              <a:spcBef>
                <a:spcPts val="0"/>
              </a:spcBef>
              <a:spcAft>
                <a:spcPts val="0"/>
              </a:spcAft>
              <a:buNone/>
            </a:pPr>
            <a:r>
              <a:rPr lang="en" sz="4800">
                <a:solidFill>
                  <a:schemeClr val="dk1"/>
                </a:solidFill>
                <a:latin typeface="Cambria"/>
                <a:ea typeface="Cambria"/>
                <a:cs typeface="Cambria"/>
                <a:sym typeface="Cambria"/>
              </a:rPr>
              <a:t> </a:t>
            </a:r>
            <a:endParaRPr sz="4800">
              <a:solidFill>
                <a:schemeClr val="dk1"/>
              </a:solidFill>
              <a:latin typeface="Cambria"/>
              <a:ea typeface="Cambria"/>
              <a:cs typeface="Cambria"/>
              <a:sym typeface="Cambria"/>
            </a:endParaRPr>
          </a:p>
          <a:p>
            <a:pPr indent="0" lvl="0" marL="114300" rtl="0" algn="l">
              <a:spcBef>
                <a:spcPts val="0"/>
              </a:spcBef>
              <a:spcAft>
                <a:spcPts val="0"/>
              </a:spcAft>
              <a:buClr>
                <a:schemeClr val="dk1"/>
              </a:buClr>
              <a:buSzPct val="91666"/>
              <a:buFont typeface="Arial"/>
              <a:buNone/>
            </a:pPr>
            <a:r>
              <a:t/>
            </a:r>
            <a:endParaRPr sz="1200">
              <a:solidFill>
                <a:schemeClr val="dk1"/>
              </a:solidFill>
              <a:latin typeface="Cambria"/>
              <a:ea typeface="Cambria"/>
              <a:cs typeface="Cambria"/>
              <a:sym typeface="Cambria"/>
            </a:endParaRPr>
          </a:p>
          <a:p>
            <a:pPr indent="0" lvl="0" marL="114300" rtl="0" algn="l">
              <a:spcBef>
                <a:spcPts val="0"/>
              </a:spcBef>
              <a:spcAft>
                <a:spcPts val="0"/>
              </a:spcAft>
              <a:buNone/>
            </a:pPr>
            <a:r>
              <a:rPr lang="en" sz="1200">
                <a:solidFill>
                  <a:schemeClr val="dk1"/>
                </a:solidFill>
                <a:latin typeface="Cambria"/>
                <a:ea typeface="Cambria"/>
                <a:cs typeface="Cambria"/>
                <a:sym typeface="Cambria"/>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