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74" r:id="rId2"/>
    <p:sldId id="257" r:id="rId3"/>
    <p:sldId id="278" r:id="rId4"/>
    <p:sldId id="269" r:id="rId5"/>
    <p:sldId id="268" r:id="rId6"/>
    <p:sldId id="259" r:id="rId7"/>
    <p:sldId id="267" r:id="rId8"/>
    <p:sldId id="273" r:id="rId9"/>
    <p:sldId id="262" r:id="rId10"/>
    <p:sldId id="265" r:id="rId11"/>
    <p:sldId id="264" r:id="rId12"/>
    <p:sldId id="266" r:id="rId13"/>
    <p:sldId id="275" r:id="rId14"/>
  </p:sldIdLst>
  <p:sldSz cx="12192000" cy="6858000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1" autoAdjust="0"/>
    <p:restoredTop sz="94620" autoAdjust="0"/>
  </p:normalViewPr>
  <p:slideViewPr>
    <p:cSldViewPr snapToGrid="0">
      <p:cViewPr varScale="1">
        <p:scale>
          <a:sx n="58" d="100"/>
          <a:sy n="58" d="100"/>
        </p:scale>
        <p:origin x="-102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D4FC03D-1465-4565-80B7-8488939C64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2612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14557C9-0C0B-4929-867E-E39112A6BF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27776" y="0"/>
            <a:ext cx="3004820" cy="462612"/>
          </a:xfrm>
          <a:prstGeom prst="rect">
            <a:avLst/>
          </a:prstGeom>
        </p:spPr>
        <p:txBody>
          <a:bodyPr vert="horz" lIns="92307" tIns="46153" rIns="92307" bIns="46153" rtlCol="0"/>
          <a:lstStyle>
            <a:lvl1pPr algn="r">
              <a:defRPr sz="1200"/>
            </a:lvl1pPr>
          </a:lstStyle>
          <a:p>
            <a:fld id="{EC634D60-B29F-4DD9-BA08-35248E12E20D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80C66FB-AED3-4368-B430-FDC5B7A58C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57591"/>
            <a:ext cx="3004820" cy="462611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7045936-7B9C-4A4E-8F57-FE0D91B0B7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27776" y="8757591"/>
            <a:ext cx="3004820" cy="462611"/>
          </a:xfrm>
          <a:prstGeom prst="rect">
            <a:avLst/>
          </a:prstGeom>
        </p:spPr>
        <p:txBody>
          <a:bodyPr vert="horz" lIns="92307" tIns="46153" rIns="92307" bIns="46153" rtlCol="0" anchor="b"/>
          <a:lstStyle>
            <a:lvl1pPr algn="r">
              <a:defRPr sz="1200"/>
            </a:lvl1pPr>
          </a:lstStyle>
          <a:p>
            <a:fld id="{C02E91E3-75F2-48BB-A43F-A2DE6FBF3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008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2612"/>
          </a:xfrm>
          <a:prstGeom prst="rect">
            <a:avLst/>
          </a:prstGeom>
        </p:spPr>
        <p:txBody>
          <a:bodyPr vert="horz" lIns="92296" tIns="46148" rIns="92296" bIns="4614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7" y="0"/>
            <a:ext cx="3004820" cy="462612"/>
          </a:xfrm>
          <a:prstGeom prst="rect">
            <a:avLst/>
          </a:prstGeom>
        </p:spPr>
        <p:txBody>
          <a:bodyPr vert="horz" lIns="92296" tIns="46148" rIns="92296" bIns="46148" rtlCol="0"/>
          <a:lstStyle>
            <a:lvl1pPr algn="r">
              <a:defRPr sz="1200"/>
            </a:lvl1pPr>
          </a:lstStyle>
          <a:p>
            <a:fld id="{62ED36DF-9076-4951-B274-671CE5D4413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6" tIns="46148" rIns="92296" bIns="461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vert="horz" lIns="92296" tIns="46148" rIns="92296" bIns="4614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2"/>
            <a:ext cx="3004820" cy="462611"/>
          </a:xfrm>
          <a:prstGeom prst="rect">
            <a:avLst/>
          </a:prstGeom>
        </p:spPr>
        <p:txBody>
          <a:bodyPr vert="horz" lIns="92296" tIns="46148" rIns="92296" bIns="4614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7" y="8757592"/>
            <a:ext cx="3004820" cy="462611"/>
          </a:xfrm>
          <a:prstGeom prst="rect">
            <a:avLst/>
          </a:prstGeom>
        </p:spPr>
        <p:txBody>
          <a:bodyPr vert="horz" lIns="92296" tIns="46148" rIns="92296" bIns="46148" rtlCol="0" anchor="b"/>
          <a:lstStyle>
            <a:lvl1pPr algn="r">
              <a:defRPr sz="1200"/>
            </a:lvl1pPr>
          </a:lstStyle>
          <a:p>
            <a:fld id="{8439A4C3-C664-40B7-B349-F6A0AA9897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8047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3684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1873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6931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987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5446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2562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0806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0903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4084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9020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9A4C3-C664-40B7-B349-F6A0AA9897E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799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307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586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703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447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40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912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262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274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549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664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SEPTEMBER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76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SEPTEMBER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0F9B5BA-AB00-4FED-9C05-59B3E42AB61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926" y="6364794"/>
            <a:ext cx="1453899" cy="34823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98588A-9281-4108-ACF5-D376EE8E2C10}"/>
              </a:ext>
            </a:extLst>
          </p:cNvPr>
          <p:cNvSpPr txBox="1"/>
          <p:nvPr userDrawn="1"/>
        </p:nvSpPr>
        <p:spPr>
          <a:xfrm>
            <a:off x="11353800" y="166852"/>
            <a:ext cx="5629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DRAFT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223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of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COA and Addendum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North Delta Water Agency Board Meeting</a:t>
            </a:r>
          </a:p>
          <a:p>
            <a:r>
              <a:rPr lang="en-US" dirty="0"/>
              <a:t>February 6, 2019</a:t>
            </a:r>
          </a:p>
        </p:txBody>
      </p:sp>
    </p:spTree>
    <p:extLst>
      <p:ext uri="{BB962C8B-B14F-4D97-AF65-F5344CB8AC3E}">
        <p14:creationId xmlns:p14="http://schemas.microsoft.com/office/powerpoint/2010/main" xmlns="" val="2096453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Valley River System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889" t="8063" r="14194" b="5104"/>
          <a:stretch>
            <a:fillRect/>
          </a:stretch>
        </p:blipFill>
        <p:spPr bwMode="auto">
          <a:xfrm>
            <a:off x="6046788" y="-6350"/>
            <a:ext cx="5230812" cy="808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7566025" y="736601"/>
            <a:ext cx="1017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Shasta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5203825" y="1143001"/>
            <a:ext cx="1817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009900"/>
                </a:solidFill>
              </a:rPr>
              <a:t>Trinity Import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480426" y="2339976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Oroville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8561389" y="3400426"/>
            <a:ext cx="108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Folsom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8480426" y="5715001"/>
            <a:ext cx="172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CVP Exports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591559" y="767389"/>
            <a:ext cx="453606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/>
              <a:t>Sharing </a:t>
            </a:r>
            <a:r>
              <a:rPr lang="en-US" altLang="en-US" sz="2800" b="1" dirty="0" smtClean="0"/>
              <a:t>Un-stored </a:t>
            </a:r>
            <a:r>
              <a:rPr lang="en-US" altLang="en-US" sz="2800" b="1" dirty="0"/>
              <a:t>Water Available for Export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489825" y="6019801"/>
            <a:ext cx="177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SWP Exports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5661025" y="2819401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In Basin Use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6270626" y="4953001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Outflow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8099426" y="5181601"/>
            <a:ext cx="804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Delta</a:t>
            </a:r>
          </a:p>
        </p:txBody>
      </p:sp>
      <p:sp>
        <p:nvSpPr>
          <p:cNvPr id="77840" name="Text Box 16"/>
          <p:cNvSpPr txBox="1">
            <a:spLocks noChangeArrowheads="1"/>
          </p:cNvSpPr>
          <p:nvPr/>
        </p:nvSpPr>
        <p:spPr bwMode="auto">
          <a:xfrm>
            <a:off x="1186656" y="4586288"/>
            <a:ext cx="3500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2019</a:t>
            </a:r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1291431" y="2586037"/>
            <a:ext cx="704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45%</a:t>
            </a:r>
          </a:p>
          <a:p>
            <a:r>
              <a:rPr lang="en-US" altLang="en-US">
                <a:solidFill>
                  <a:srgbClr val="FF0000"/>
                </a:solidFill>
              </a:rPr>
              <a:t>SWP</a:t>
            </a:r>
          </a:p>
        </p:txBody>
      </p:sp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3882231" y="2662237"/>
            <a:ext cx="654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009900"/>
                </a:solidFill>
              </a:rPr>
              <a:t>55%</a:t>
            </a:r>
          </a:p>
          <a:p>
            <a:r>
              <a:rPr lang="en-US" altLang="en-US">
                <a:solidFill>
                  <a:srgbClr val="009900"/>
                </a:solidFill>
              </a:rPr>
              <a:t>CVP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367631" y="2205037"/>
            <a:ext cx="3108325" cy="1784350"/>
            <a:chOff x="1248" y="1392"/>
            <a:chExt cx="1958" cy="1124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248" y="1392"/>
              <a:ext cx="1958" cy="1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1612" y="1886"/>
              <a:ext cx="422" cy="510"/>
            </a:xfrm>
            <a:custGeom>
              <a:avLst/>
              <a:gdLst>
                <a:gd name="T0" fmla="*/ 403 w 422"/>
                <a:gd name="T1" fmla="*/ 371 h 510"/>
                <a:gd name="T2" fmla="*/ 372 w 422"/>
                <a:gd name="T3" fmla="*/ 364 h 510"/>
                <a:gd name="T4" fmla="*/ 343 w 422"/>
                <a:gd name="T5" fmla="*/ 354 h 510"/>
                <a:gd name="T6" fmla="*/ 314 w 422"/>
                <a:gd name="T7" fmla="*/ 345 h 510"/>
                <a:gd name="T8" fmla="*/ 288 w 422"/>
                <a:gd name="T9" fmla="*/ 335 h 510"/>
                <a:gd name="T10" fmla="*/ 262 w 422"/>
                <a:gd name="T11" fmla="*/ 323 h 510"/>
                <a:gd name="T12" fmla="*/ 235 w 422"/>
                <a:gd name="T13" fmla="*/ 311 h 510"/>
                <a:gd name="T14" fmla="*/ 211 w 422"/>
                <a:gd name="T15" fmla="*/ 297 h 510"/>
                <a:gd name="T16" fmla="*/ 187 w 422"/>
                <a:gd name="T17" fmla="*/ 285 h 510"/>
                <a:gd name="T18" fmla="*/ 163 w 422"/>
                <a:gd name="T19" fmla="*/ 268 h 510"/>
                <a:gd name="T20" fmla="*/ 144 w 422"/>
                <a:gd name="T21" fmla="*/ 254 h 510"/>
                <a:gd name="T22" fmla="*/ 123 w 422"/>
                <a:gd name="T23" fmla="*/ 237 h 510"/>
                <a:gd name="T24" fmla="*/ 103 w 422"/>
                <a:gd name="T25" fmla="*/ 220 h 510"/>
                <a:gd name="T26" fmla="*/ 87 w 422"/>
                <a:gd name="T27" fmla="*/ 203 h 510"/>
                <a:gd name="T28" fmla="*/ 72 w 422"/>
                <a:gd name="T29" fmla="*/ 184 h 510"/>
                <a:gd name="T30" fmla="*/ 58 w 422"/>
                <a:gd name="T31" fmla="*/ 167 h 510"/>
                <a:gd name="T32" fmla="*/ 43 w 422"/>
                <a:gd name="T33" fmla="*/ 148 h 510"/>
                <a:gd name="T34" fmla="*/ 34 w 422"/>
                <a:gd name="T35" fmla="*/ 129 h 510"/>
                <a:gd name="T36" fmla="*/ 24 w 422"/>
                <a:gd name="T37" fmla="*/ 110 h 510"/>
                <a:gd name="T38" fmla="*/ 15 w 422"/>
                <a:gd name="T39" fmla="*/ 88 h 510"/>
                <a:gd name="T40" fmla="*/ 10 w 422"/>
                <a:gd name="T41" fmla="*/ 69 h 510"/>
                <a:gd name="T42" fmla="*/ 5 w 422"/>
                <a:gd name="T43" fmla="*/ 48 h 510"/>
                <a:gd name="T44" fmla="*/ 0 w 422"/>
                <a:gd name="T45" fmla="*/ 28 h 510"/>
                <a:gd name="T46" fmla="*/ 0 w 422"/>
                <a:gd name="T47" fmla="*/ 7 h 510"/>
                <a:gd name="T48" fmla="*/ 0 w 422"/>
                <a:gd name="T49" fmla="*/ 141 h 510"/>
                <a:gd name="T50" fmla="*/ 0 w 422"/>
                <a:gd name="T51" fmla="*/ 163 h 510"/>
                <a:gd name="T52" fmla="*/ 5 w 422"/>
                <a:gd name="T53" fmla="*/ 182 h 510"/>
                <a:gd name="T54" fmla="*/ 10 w 422"/>
                <a:gd name="T55" fmla="*/ 203 h 510"/>
                <a:gd name="T56" fmla="*/ 15 w 422"/>
                <a:gd name="T57" fmla="*/ 223 h 510"/>
                <a:gd name="T58" fmla="*/ 24 w 422"/>
                <a:gd name="T59" fmla="*/ 244 h 510"/>
                <a:gd name="T60" fmla="*/ 34 w 422"/>
                <a:gd name="T61" fmla="*/ 263 h 510"/>
                <a:gd name="T62" fmla="*/ 43 w 422"/>
                <a:gd name="T63" fmla="*/ 282 h 510"/>
                <a:gd name="T64" fmla="*/ 58 w 422"/>
                <a:gd name="T65" fmla="*/ 302 h 510"/>
                <a:gd name="T66" fmla="*/ 72 w 422"/>
                <a:gd name="T67" fmla="*/ 318 h 510"/>
                <a:gd name="T68" fmla="*/ 87 w 422"/>
                <a:gd name="T69" fmla="*/ 338 h 510"/>
                <a:gd name="T70" fmla="*/ 103 w 422"/>
                <a:gd name="T71" fmla="*/ 354 h 510"/>
                <a:gd name="T72" fmla="*/ 123 w 422"/>
                <a:gd name="T73" fmla="*/ 371 h 510"/>
                <a:gd name="T74" fmla="*/ 144 w 422"/>
                <a:gd name="T75" fmla="*/ 388 h 510"/>
                <a:gd name="T76" fmla="*/ 163 w 422"/>
                <a:gd name="T77" fmla="*/ 402 h 510"/>
                <a:gd name="T78" fmla="*/ 187 w 422"/>
                <a:gd name="T79" fmla="*/ 419 h 510"/>
                <a:gd name="T80" fmla="*/ 211 w 422"/>
                <a:gd name="T81" fmla="*/ 431 h 510"/>
                <a:gd name="T82" fmla="*/ 235 w 422"/>
                <a:gd name="T83" fmla="*/ 445 h 510"/>
                <a:gd name="T84" fmla="*/ 262 w 422"/>
                <a:gd name="T85" fmla="*/ 457 h 510"/>
                <a:gd name="T86" fmla="*/ 288 w 422"/>
                <a:gd name="T87" fmla="*/ 469 h 510"/>
                <a:gd name="T88" fmla="*/ 314 w 422"/>
                <a:gd name="T89" fmla="*/ 479 h 510"/>
                <a:gd name="T90" fmla="*/ 343 w 422"/>
                <a:gd name="T91" fmla="*/ 489 h 510"/>
                <a:gd name="T92" fmla="*/ 372 w 422"/>
                <a:gd name="T93" fmla="*/ 498 h 510"/>
                <a:gd name="T94" fmla="*/ 403 w 422"/>
                <a:gd name="T95" fmla="*/ 505 h 510"/>
                <a:gd name="T96" fmla="*/ 422 w 422"/>
                <a:gd name="T97" fmla="*/ 376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22" h="510">
                  <a:moveTo>
                    <a:pt x="422" y="376"/>
                  </a:moveTo>
                  <a:lnTo>
                    <a:pt x="412" y="374"/>
                  </a:lnTo>
                  <a:lnTo>
                    <a:pt x="403" y="371"/>
                  </a:lnTo>
                  <a:lnTo>
                    <a:pt x="393" y="369"/>
                  </a:lnTo>
                  <a:lnTo>
                    <a:pt x="384" y="366"/>
                  </a:lnTo>
                  <a:lnTo>
                    <a:pt x="372" y="364"/>
                  </a:lnTo>
                  <a:lnTo>
                    <a:pt x="362" y="362"/>
                  </a:lnTo>
                  <a:lnTo>
                    <a:pt x="353" y="357"/>
                  </a:lnTo>
                  <a:lnTo>
                    <a:pt x="343" y="354"/>
                  </a:lnTo>
                  <a:lnTo>
                    <a:pt x="333" y="352"/>
                  </a:lnTo>
                  <a:lnTo>
                    <a:pt x="324" y="347"/>
                  </a:lnTo>
                  <a:lnTo>
                    <a:pt x="314" y="345"/>
                  </a:lnTo>
                  <a:lnTo>
                    <a:pt x="305" y="342"/>
                  </a:lnTo>
                  <a:lnTo>
                    <a:pt x="297" y="338"/>
                  </a:lnTo>
                  <a:lnTo>
                    <a:pt x="288" y="335"/>
                  </a:lnTo>
                  <a:lnTo>
                    <a:pt x="278" y="330"/>
                  </a:lnTo>
                  <a:lnTo>
                    <a:pt x="269" y="328"/>
                  </a:lnTo>
                  <a:lnTo>
                    <a:pt x="262" y="323"/>
                  </a:lnTo>
                  <a:lnTo>
                    <a:pt x="252" y="318"/>
                  </a:lnTo>
                  <a:lnTo>
                    <a:pt x="242" y="316"/>
                  </a:lnTo>
                  <a:lnTo>
                    <a:pt x="235" y="311"/>
                  </a:lnTo>
                  <a:lnTo>
                    <a:pt x="226" y="306"/>
                  </a:lnTo>
                  <a:lnTo>
                    <a:pt x="218" y="302"/>
                  </a:lnTo>
                  <a:lnTo>
                    <a:pt x="211" y="297"/>
                  </a:lnTo>
                  <a:lnTo>
                    <a:pt x="202" y="292"/>
                  </a:lnTo>
                  <a:lnTo>
                    <a:pt x="194" y="290"/>
                  </a:lnTo>
                  <a:lnTo>
                    <a:pt x="187" y="285"/>
                  </a:lnTo>
                  <a:lnTo>
                    <a:pt x="180" y="280"/>
                  </a:lnTo>
                  <a:lnTo>
                    <a:pt x="170" y="275"/>
                  </a:lnTo>
                  <a:lnTo>
                    <a:pt x="163" y="268"/>
                  </a:lnTo>
                  <a:lnTo>
                    <a:pt x="156" y="263"/>
                  </a:lnTo>
                  <a:lnTo>
                    <a:pt x="149" y="259"/>
                  </a:lnTo>
                  <a:lnTo>
                    <a:pt x="144" y="254"/>
                  </a:lnTo>
                  <a:lnTo>
                    <a:pt x="137" y="249"/>
                  </a:lnTo>
                  <a:lnTo>
                    <a:pt x="130" y="244"/>
                  </a:lnTo>
                  <a:lnTo>
                    <a:pt x="123" y="237"/>
                  </a:lnTo>
                  <a:lnTo>
                    <a:pt x="118" y="232"/>
                  </a:lnTo>
                  <a:lnTo>
                    <a:pt x="111" y="227"/>
                  </a:lnTo>
                  <a:lnTo>
                    <a:pt x="103" y="220"/>
                  </a:lnTo>
                  <a:lnTo>
                    <a:pt x="99" y="215"/>
                  </a:lnTo>
                  <a:lnTo>
                    <a:pt x="94" y="208"/>
                  </a:lnTo>
                  <a:lnTo>
                    <a:pt x="87" y="203"/>
                  </a:lnTo>
                  <a:lnTo>
                    <a:pt x="82" y="199"/>
                  </a:lnTo>
                  <a:lnTo>
                    <a:pt x="77" y="191"/>
                  </a:lnTo>
                  <a:lnTo>
                    <a:pt x="72" y="184"/>
                  </a:lnTo>
                  <a:lnTo>
                    <a:pt x="67" y="179"/>
                  </a:lnTo>
                  <a:lnTo>
                    <a:pt x="63" y="172"/>
                  </a:lnTo>
                  <a:lnTo>
                    <a:pt x="58" y="167"/>
                  </a:lnTo>
                  <a:lnTo>
                    <a:pt x="53" y="160"/>
                  </a:lnTo>
                  <a:lnTo>
                    <a:pt x="48" y="155"/>
                  </a:lnTo>
                  <a:lnTo>
                    <a:pt x="43" y="148"/>
                  </a:lnTo>
                  <a:lnTo>
                    <a:pt x="41" y="141"/>
                  </a:lnTo>
                  <a:lnTo>
                    <a:pt x="36" y="136"/>
                  </a:lnTo>
                  <a:lnTo>
                    <a:pt x="34" y="129"/>
                  </a:lnTo>
                  <a:lnTo>
                    <a:pt x="29" y="122"/>
                  </a:lnTo>
                  <a:lnTo>
                    <a:pt x="27" y="115"/>
                  </a:lnTo>
                  <a:lnTo>
                    <a:pt x="24" y="110"/>
                  </a:lnTo>
                  <a:lnTo>
                    <a:pt x="19" y="103"/>
                  </a:lnTo>
                  <a:lnTo>
                    <a:pt x="17" y="96"/>
                  </a:lnTo>
                  <a:lnTo>
                    <a:pt x="15" y="88"/>
                  </a:lnTo>
                  <a:lnTo>
                    <a:pt x="12" y="81"/>
                  </a:lnTo>
                  <a:lnTo>
                    <a:pt x="10" y="76"/>
                  </a:lnTo>
                  <a:lnTo>
                    <a:pt x="10" y="69"/>
                  </a:lnTo>
                  <a:lnTo>
                    <a:pt x="7" y="62"/>
                  </a:lnTo>
                  <a:lnTo>
                    <a:pt x="5" y="55"/>
                  </a:lnTo>
                  <a:lnTo>
                    <a:pt x="5" y="48"/>
                  </a:lnTo>
                  <a:lnTo>
                    <a:pt x="3" y="40"/>
                  </a:lnTo>
                  <a:lnTo>
                    <a:pt x="3" y="36"/>
                  </a:lnTo>
                  <a:lnTo>
                    <a:pt x="0" y="28"/>
                  </a:lnTo>
                  <a:lnTo>
                    <a:pt x="0" y="21"/>
                  </a:lnTo>
                  <a:lnTo>
                    <a:pt x="0" y="14"/>
                  </a:lnTo>
                  <a:lnTo>
                    <a:pt x="0" y="7"/>
                  </a:lnTo>
                  <a:lnTo>
                    <a:pt x="0" y="0"/>
                  </a:lnTo>
                  <a:lnTo>
                    <a:pt x="0" y="134"/>
                  </a:lnTo>
                  <a:lnTo>
                    <a:pt x="0" y="141"/>
                  </a:lnTo>
                  <a:lnTo>
                    <a:pt x="0" y="148"/>
                  </a:lnTo>
                  <a:lnTo>
                    <a:pt x="0" y="155"/>
                  </a:lnTo>
                  <a:lnTo>
                    <a:pt x="0" y="163"/>
                  </a:lnTo>
                  <a:lnTo>
                    <a:pt x="3" y="170"/>
                  </a:lnTo>
                  <a:lnTo>
                    <a:pt x="3" y="175"/>
                  </a:lnTo>
                  <a:lnTo>
                    <a:pt x="5" y="182"/>
                  </a:lnTo>
                  <a:lnTo>
                    <a:pt x="5" y="189"/>
                  </a:lnTo>
                  <a:lnTo>
                    <a:pt x="7" y="196"/>
                  </a:lnTo>
                  <a:lnTo>
                    <a:pt x="10" y="203"/>
                  </a:lnTo>
                  <a:lnTo>
                    <a:pt x="10" y="211"/>
                  </a:lnTo>
                  <a:lnTo>
                    <a:pt x="12" y="215"/>
                  </a:lnTo>
                  <a:lnTo>
                    <a:pt x="15" y="223"/>
                  </a:lnTo>
                  <a:lnTo>
                    <a:pt x="17" y="230"/>
                  </a:lnTo>
                  <a:lnTo>
                    <a:pt x="19" y="237"/>
                  </a:lnTo>
                  <a:lnTo>
                    <a:pt x="24" y="244"/>
                  </a:lnTo>
                  <a:lnTo>
                    <a:pt x="27" y="249"/>
                  </a:lnTo>
                  <a:lnTo>
                    <a:pt x="29" y="256"/>
                  </a:lnTo>
                  <a:lnTo>
                    <a:pt x="34" y="263"/>
                  </a:lnTo>
                  <a:lnTo>
                    <a:pt x="36" y="271"/>
                  </a:lnTo>
                  <a:lnTo>
                    <a:pt x="41" y="275"/>
                  </a:lnTo>
                  <a:lnTo>
                    <a:pt x="43" y="282"/>
                  </a:lnTo>
                  <a:lnTo>
                    <a:pt x="48" y="290"/>
                  </a:lnTo>
                  <a:lnTo>
                    <a:pt x="53" y="294"/>
                  </a:lnTo>
                  <a:lnTo>
                    <a:pt x="58" y="302"/>
                  </a:lnTo>
                  <a:lnTo>
                    <a:pt x="63" y="306"/>
                  </a:lnTo>
                  <a:lnTo>
                    <a:pt x="67" y="314"/>
                  </a:lnTo>
                  <a:lnTo>
                    <a:pt x="72" y="318"/>
                  </a:lnTo>
                  <a:lnTo>
                    <a:pt x="77" y="326"/>
                  </a:lnTo>
                  <a:lnTo>
                    <a:pt x="82" y="333"/>
                  </a:lnTo>
                  <a:lnTo>
                    <a:pt x="87" y="338"/>
                  </a:lnTo>
                  <a:lnTo>
                    <a:pt x="94" y="342"/>
                  </a:lnTo>
                  <a:lnTo>
                    <a:pt x="99" y="350"/>
                  </a:lnTo>
                  <a:lnTo>
                    <a:pt x="103" y="354"/>
                  </a:lnTo>
                  <a:lnTo>
                    <a:pt x="111" y="362"/>
                  </a:lnTo>
                  <a:lnTo>
                    <a:pt x="118" y="366"/>
                  </a:lnTo>
                  <a:lnTo>
                    <a:pt x="123" y="371"/>
                  </a:lnTo>
                  <a:lnTo>
                    <a:pt x="130" y="378"/>
                  </a:lnTo>
                  <a:lnTo>
                    <a:pt x="137" y="383"/>
                  </a:lnTo>
                  <a:lnTo>
                    <a:pt x="144" y="388"/>
                  </a:lnTo>
                  <a:lnTo>
                    <a:pt x="149" y="393"/>
                  </a:lnTo>
                  <a:lnTo>
                    <a:pt x="156" y="398"/>
                  </a:lnTo>
                  <a:lnTo>
                    <a:pt x="163" y="402"/>
                  </a:lnTo>
                  <a:lnTo>
                    <a:pt x="170" y="410"/>
                  </a:lnTo>
                  <a:lnTo>
                    <a:pt x="180" y="414"/>
                  </a:lnTo>
                  <a:lnTo>
                    <a:pt x="187" y="419"/>
                  </a:lnTo>
                  <a:lnTo>
                    <a:pt x="194" y="424"/>
                  </a:lnTo>
                  <a:lnTo>
                    <a:pt x="202" y="426"/>
                  </a:lnTo>
                  <a:lnTo>
                    <a:pt x="211" y="431"/>
                  </a:lnTo>
                  <a:lnTo>
                    <a:pt x="218" y="436"/>
                  </a:lnTo>
                  <a:lnTo>
                    <a:pt x="226" y="441"/>
                  </a:lnTo>
                  <a:lnTo>
                    <a:pt x="235" y="445"/>
                  </a:lnTo>
                  <a:lnTo>
                    <a:pt x="242" y="450"/>
                  </a:lnTo>
                  <a:lnTo>
                    <a:pt x="252" y="453"/>
                  </a:lnTo>
                  <a:lnTo>
                    <a:pt x="262" y="457"/>
                  </a:lnTo>
                  <a:lnTo>
                    <a:pt x="269" y="462"/>
                  </a:lnTo>
                  <a:lnTo>
                    <a:pt x="278" y="465"/>
                  </a:lnTo>
                  <a:lnTo>
                    <a:pt x="288" y="469"/>
                  </a:lnTo>
                  <a:lnTo>
                    <a:pt x="297" y="472"/>
                  </a:lnTo>
                  <a:lnTo>
                    <a:pt x="305" y="477"/>
                  </a:lnTo>
                  <a:lnTo>
                    <a:pt x="314" y="479"/>
                  </a:lnTo>
                  <a:lnTo>
                    <a:pt x="324" y="481"/>
                  </a:lnTo>
                  <a:lnTo>
                    <a:pt x="333" y="486"/>
                  </a:lnTo>
                  <a:lnTo>
                    <a:pt x="343" y="489"/>
                  </a:lnTo>
                  <a:lnTo>
                    <a:pt x="353" y="491"/>
                  </a:lnTo>
                  <a:lnTo>
                    <a:pt x="362" y="496"/>
                  </a:lnTo>
                  <a:lnTo>
                    <a:pt x="372" y="498"/>
                  </a:lnTo>
                  <a:lnTo>
                    <a:pt x="384" y="501"/>
                  </a:lnTo>
                  <a:lnTo>
                    <a:pt x="393" y="503"/>
                  </a:lnTo>
                  <a:lnTo>
                    <a:pt x="403" y="505"/>
                  </a:lnTo>
                  <a:lnTo>
                    <a:pt x="412" y="508"/>
                  </a:lnTo>
                  <a:lnTo>
                    <a:pt x="422" y="510"/>
                  </a:lnTo>
                  <a:lnTo>
                    <a:pt x="422" y="376"/>
                  </a:lnTo>
                  <a:close/>
                </a:path>
              </a:pathLst>
            </a:custGeom>
            <a:solidFill>
              <a:srgbClr val="800000"/>
            </a:solidFill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1612" y="1493"/>
              <a:ext cx="611" cy="769"/>
            </a:xfrm>
            <a:custGeom>
              <a:avLst/>
              <a:gdLst>
                <a:gd name="T0" fmla="*/ 403 w 611"/>
                <a:gd name="T1" fmla="*/ 764 h 769"/>
                <a:gd name="T2" fmla="*/ 372 w 611"/>
                <a:gd name="T3" fmla="*/ 757 h 769"/>
                <a:gd name="T4" fmla="*/ 343 w 611"/>
                <a:gd name="T5" fmla="*/ 747 h 769"/>
                <a:gd name="T6" fmla="*/ 314 w 611"/>
                <a:gd name="T7" fmla="*/ 738 h 769"/>
                <a:gd name="T8" fmla="*/ 288 w 611"/>
                <a:gd name="T9" fmla="*/ 728 h 769"/>
                <a:gd name="T10" fmla="*/ 262 w 611"/>
                <a:gd name="T11" fmla="*/ 716 h 769"/>
                <a:gd name="T12" fmla="*/ 235 w 611"/>
                <a:gd name="T13" fmla="*/ 704 h 769"/>
                <a:gd name="T14" fmla="*/ 211 w 611"/>
                <a:gd name="T15" fmla="*/ 690 h 769"/>
                <a:gd name="T16" fmla="*/ 187 w 611"/>
                <a:gd name="T17" fmla="*/ 678 h 769"/>
                <a:gd name="T18" fmla="*/ 163 w 611"/>
                <a:gd name="T19" fmla="*/ 661 h 769"/>
                <a:gd name="T20" fmla="*/ 144 w 611"/>
                <a:gd name="T21" fmla="*/ 647 h 769"/>
                <a:gd name="T22" fmla="*/ 123 w 611"/>
                <a:gd name="T23" fmla="*/ 630 h 769"/>
                <a:gd name="T24" fmla="*/ 103 w 611"/>
                <a:gd name="T25" fmla="*/ 613 h 769"/>
                <a:gd name="T26" fmla="*/ 87 w 611"/>
                <a:gd name="T27" fmla="*/ 596 h 769"/>
                <a:gd name="T28" fmla="*/ 72 w 611"/>
                <a:gd name="T29" fmla="*/ 577 h 769"/>
                <a:gd name="T30" fmla="*/ 58 w 611"/>
                <a:gd name="T31" fmla="*/ 560 h 769"/>
                <a:gd name="T32" fmla="*/ 43 w 611"/>
                <a:gd name="T33" fmla="*/ 541 h 769"/>
                <a:gd name="T34" fmla="*/ 34 w 611"/>
                <a:gd name="T35" fmla="*/ 522 h 769"/>
                <a:gd name="T36" fmla="*/ 24 w 611"/>
                <a:gd name="T37" fmla="*/ 503 h 769"/>
                <a:gd name="T38" fmla="*/ 15 w 611"/>
                <a:gd name="T39" fmla="*/ 481 h 769"/>
                <a:gd name="T40" fmla="*/ 10 w 611"/>
                <a:gd name="T41" fmla="*/ 462 h 769"/>
                <a:gd name="T42" fmla="*/ 5 w 611"/>
                <a:gd name="T43" fmla="*/ 441 h 769"/>
                <a:gd name="T44" fmla="*/ 0 w 611"/>
                <a:gd name="T45" fmla="*/ 421 h 769"/>
                <a:gd name="T46" fmla="*/ 0 w 611"/>
                <a:gd name="T47" fmla="*/ 400 h 769"/>
                <a:gd name="T48" fmla="*/ 0 w 611"/>
                <a:gd name="T49" fmla="*/ 381 h 769"/>
                <a:gd name="T50" fmla="*/ 3 w 611"/>
                <a:gd name="T51" fmla="*/ 359 h 769"/>
                <a:gd name="T52" fmla="*/ 5 w 611"/>
                <a:gd name="T53" fmla="*/ 338 h 769"/>
                <a:gd name="T54" fmla="*/ 10 w 611"/>
                <a:gd name="T55" fmla="*/ 318 h 769"/>
                <a:gd name="T56" fmla="*/ 17 w 611"/>
                <a:gd name="T57" fmla="*/ 297 h 769"/>
                <a:gd name="T58" fmla="*/ 27 w 611"/>
                <a:gd name="T59" fmla="*/ 278 h 769"/>
                <a:gd name="T60" fmla="*/ 36 w 611"/>
                <a:gd name="T61" fmla="*/ 258 h 769"/>
                <a:gd name="T62" fmla="*/ 48 w 611"/>
                <a:gd name="T63" fmla="*/ 239 h 769"/>
                <a:gd name="T64" fmla="*/ 63 w 611"/>
                <a:gd name="T65" fmla="*/ 220 h 769"/>
                <a:gd name="T66" fmla="*/ 77 w 611"/>
                <a:gd name="T67" fmla="*/ 201 h 769"/>
                <a:gd name="T68" fmla="*/ 94 w 611"/>
                <a:gd name="T69" fmla="*/ 184 h 769"/>
                <a:gd name="T70" fmla="*/ 111 w 611"/>
                <a:gd name="T71" fmla="*/ 167 h 769"/>
                <a:gd name="T72" fmla="*/ 130 w 611"/>
                <a:gd name="T73" fmla="*/ 151 h 769"/>
                <a:gd name="T74" fmla="*/ 149 w 611"/>
                <a:gd name="T75" fmla="*/ 134 h 769"/>
                <a:gd name="T76" fmla="*/ 170 w 611"/>
                <a:gd name="T77" fmla="*/ 119 h 769"/>
                <a:gd name="T78" fmla="*/ 194 w 611"/>
                <a:gd name="T79" fmla="*/ 105 h 769"/>
                <a:gd name="T80" fmla="*/ 218 w 611"/>
                <a:gd name="T81" fmla="*/ 91 h 769"/>
                <a:gd name="T82" fmla="*/ 242 w 611"/>
                <a:gd name="T83" fmla="*/ 79 h 769"/>
                <a:gd name="T84" fmla="*/ 269 w 611"/>
                <a:gd name="T85" fmla="*/ 67 h 769"/>
                <a:gd name="T86" fmla="*/ 297 w 611"/>
                <a:gd name="T87" fmla="*/ 55 h 769"/>
                <a:gd name="T88" fmla="*/ 324 w 611"/>
                <a:gd name="T89" fmla="*/ 45 h 769"/>
                <a:gd name="T90" fmla="*/ 353 w 611"/>
                <a:gd name="T91" fmla="*/ 36 h 769"/>
                <a:gd name="T92" fmla="*/ 384 w 611"/>
                <a:gd name="T93" fmla="*/ 28 h 769"/>
                <a:gd name="T94" fmla="*/ 412 w 611"/>
                <a:gd name="T95" fmla="*/ 21 h 769"/>
                <a:gd name="T96" fmla="*/ 444 w 611"/>
                <a:gd name="T97" fmla="*/ 14 h 769"/>
                <a:gd name="T98" fmla="*/ 475 w 611"/>
                <a:gd name="T99" fmla="*/ 9 h 769"/>
                <a:gd name="T100" fmla="*/ 506 w 611"/>
                <a:gd name="T101" fmla="*/ 4 h 769"/>
                <a:gd name="T102" fmla="*/ 537 w 611"/>
                <a:gd name="T103" fmla="*/ 2 h 769"/>
                <a:gd name="T104" fmla="*/ 568 w 611"/>
                <a:gd name="T105" fmla="*/ 0 h 769"/>
                <a:gd name="T106" fmla="*/ 602 w 611"/>
                <a:gd name="T107" fmla="*/ 0 h 769"/>
                <a:gd name="T108" fmla="*/ 422 w 611"/>
                <a:gd name="T109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11" h="769">
                  <a:moveTo>
                    <a:pt x="422" y="769"/>
                  </a:moveTo>
                  <a:lnTo>
                    <a:pt x="412" y="767"/>
                  </a:lnTo>
                  <a:lnTo>
                    <a:pt x="403" y="764"/>
                  </a:lnTo>
                  <a:lnTo>
                    <a:pt x="393" y="762"/>
                  </a:lnTo>
                  <a:lnTo>
                    <a:pt x="384" y="759"/>
                  </a:lnTo>
                  <a:lnTo>
                    <a:pt x="372" y="757"/>
                  </a:lnTo>
                  <a:lnTo>
                    <a:pt x="362" y="755"/>
                  </a:lnTo>
                  <a:lnTo>
                    <a:pt x="353" y="750"/>
                  </a:lnTo>
                  <a:lnTo>
                    <a:pt x="343" y="747"/>
                  </a:lnTo>
                  <a:lnTo>
                    <a:pt x="333" y="745"/>
                  </a:lnTo>
                  <a:lnTo>
                    <a:pt x="324" y="740"/>
                  </a:lnTo>
                  <a:lnTo>
                    <a:pt x="314" y="738"/>
                  </a:lnTo>
                  <a:lnTo>
                    <a:pt x="305" y="735"/>
                  </a:lnTo>
                  <a:lnTo>
                    <a:pt x="297" y="731"/>
                  </a:lnTo>
                  <a:lnTo>
                    <a:pt x="288" y="728"/>
                  </a:lnTo>
                  <a:lnTo>
                    <a:pt x="278" y="723"/>
                  </a:lnTo>
                  <a:lnTo>
                    <a:pt x="269" y="721"/>
                  </a:lnTo>
                  <a:lnTo>
                    <a:pt x="262" y="716"/>
                  </a:lnTo>
                  <a:lnTo>
                    <a:pt x="252" y="711"/>
                  </a:lnTo>
                  <a:lnTo>
                    <a:pt x="242" y="709"/>
                  </a:lnTo>
                  <a:lnTo>
                    <a:pt x="235" y="704"/>
                  </a:lnTo>
                  <a:lnTo>
                    <a:pt x="226" y="699"/>
                  </a:lnTo>
                  <a:lnTo>
                    <a:pt x="218" y="695"/>
                  </a:lnTo>
                  <a:lnTo>
                    <a:pt x="211" y="690"/>
                  </a:lnTo>
                  <a:lnTo>
                    <a:pt x="202" y="685"/>
                  </a:lnTo>
                  <a:lnTo>
                    <a:pt x="194" y="683"/>
                  </a:lnTo>
                  <a:lnTo>
                    <a:pt x="187" y="678"/>
                  </a:lnTo>
                  <a:lnTo>
                    <a:pt x="180" y="673"/>
                  </a:lnTo>
                  <a:lnTo>
                    <a:pt x="170" y="668"/>
                  </a:lnTo>
                  <a:lnTo>
                    <a:pt x="163" y="661"/>
                  </a:lnTo>
                  <a:lnTo>
                    <a:pt x="156" y="656"/>
                  </a:lnTo>
                  <a:lnTo>
                    <a:pt x="149" y="652"/>
                  </a:lnTo>
                  <a:lnTo>
                    <a:pt x="144" y="647"/>
                  </a:lnTo>
                  <a:lnTo>
                    <a:pt x="137" y="642"/>
                  </a:lnTo>
                  <a:lnTo>
                    <a:pt x="130" y="637"/>
                  </a:lnTo>
                  <a:lnTo>
                    <a:pt x="123" y="630"/>
                  </a:lnTo>
                  <a:lnTo>
                    <a:pt x="118" y="625"/>
                  </a:lnTo>
                  <a:lnTo>
                    <a:pt x="111" y="620"/>
                  </a:lnTo>
                  <a:lnTo>
                    <a:pt x="103" y="613"/>
                  </a:lnTo>
                  <a:lnTo>
                    <a:pt x="99" y="608"/>
                  </a:lnTo>
                  <a:lnTo>
                    <a:pt x="94" y="601"/>
                  </a:lnTo>
                  <a:lnTo>
                    <a:pt x="87" y="596"/>
                  </a:lnTo>
                  <a:lnTo>
                    <a:pt x="82" y="592"/>
                  </a:lnTo>
                  <a:lnTo>
                    <a:pt x="77" y="584"/>
                  </a:lnTo>
                  <a:lnTo>
                    <a:pt x="72" y="577"/>
                  </a:lnTo>
                  <a:lnTo>
                    <a:pt x="67" y="572"/>
                  </a:lnTo>
                  <a:lnTo>
                    <a:pt x="63" y="565"/>
                  </a:lnTo>
                  <a:lnTo>
                    <a:pt x="58" y="560"/>
                  </a:lnTo>
                  <a:lnTo>
                    <a:pt x="53" y="553"/>
                  </a:lnTo>
                  <a:lnTo>
                    <a:pt x="48" y="548"/>
                  </a:lnTo>
                  <a:lnTo>
                    <a:pt x="43" y="541"/>
                  </a:lnTo>
                  <a:lnTo>
                    <a:pt x="41" y="534"/>
                  </a:lnTo>
                  <a:lnTo>
                    <a:pt x="36" y="529"/>
                  </a:lnTo>
                  <a:lnTo>
                    <a:pt x="34" y="522"/>
                  </a:lnTo>
                  <a:lnTo>
                    <a:pt x="29" y="515"/>
                  </a:lnTo>
                  <a:lnTo>
                    <a:pt x="27" y="508"/>
                  </a:lnTo>
                  <a:lnTo>
                    <a:pt x="24" y="503"/>
                  </a:lnTo>
                  <a:lnTo>
                    <a:pt x="19" y="496"/>
                  </a:lnTo>
                  <a:lnTo>
                    <a:pt x="17" y="489"/>
                  </a:lnTo>
                  <a:lnTo>
                    <a:pt x="15" y="481"/>
                  </a:lnTo>
                  <a:lnTo>
                    <a:pt x="12" y="474"/>
                  </a:lnTo>
                  <a:lnTo>
                    <a:pt x="10" y="469"/>
                  </a:lnTo>
                  <a:lnTo>
                    <a:pt x="10" y="462"/>
                  </a:lnTo>
                  <a:lnTo>
                    <a:pt x="7" y="455"/>
                  </a:lnTo>
                  <a:lnTo>
                    <a:pt x="5" y="448"/>
                  </a:lnTo>
                  <a:lnTo>
                    <a:pt x="5" y="441"/>
                  </a:lnTo>
                  <a:lnTo>
                    <a:pt x="3" y="433"/>
                  </a:lnTo>
                  <a:lnTo>
                    <a:pt x="3" y="429"/>
                  </a:lnTo>
                  <a:lnTo>
                    <a:pt x="0" y="421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0" y="400"/>
                  </a:lnTo>
                  <a:lnTo>
                    <a:pt x="0" y="393"/>
                  </a:lnTo>
                  <a:lnTo>
                    <a:pt x="0" y="386"/>
                  </a:lnTo>
                  <a:lnTo>
                    <a:pt x="0" y="381"/>
                  </a:lnTo>
                  <a:lnTo>
                    <a:pt x="0" y="374"/>
                  </a:lnTo>
                  <a:lnTo>
                    <a:pt x="0" y="366"/>
                  </a:lnTo>
                  <a:lnTo>
                    <a:pt x="3" y="359"/>
                  </a:lnTo>
                  <a:lnTo>
                    <a:pt x="3" y="352"/>
                  </a:lnTo>
                  <a:lnTo>
                    <a:pt x="5" y="345"/>
                  </a:lnTo>
                  <a:lnTo>
                    <a:pt x="5" y="338"/>
                  </a:lnTo>
                  <a:lnTo>
                    <a:pt x="7" y="333"/>
                  </a:lnTo>
                  <a:lnTo>
                    <a:pt x="10" y="326"/>
                  </a:lnTo>
                  <a:lnTo>
                    <a:pt x="10" y="318"/>
                  </a:lnTo>
                  <a:lnTo>
                    <a:pt x="12" y="311"/>
                  </a:lnTo>
                  <a:lnTo>
                    <a:pt x="15" y="304"/>
                  </a:lnTo>
                  <a:lnTo>
                    <a:pt x="17" y="297"/>
                  </a:lnTo>
                  <a:lnTo>
                    <a:pt x="19" y="292"/>
                  </a:lnTo>
                  <a:lnTo>
                    <a:pt x="24" y="285"/>
                  </a:lnTo>
                  <a:lnTo>
                    <a:pt x="27" y="278"/>
                  </a:lnTo>
                  <a:lnTo>
                    <a:pt x="29" y="270"/>
                  </a:lnTo>
                  <a:lnTo>
                    <a:pt x="34" y="266"/>
                  </a:lnTo>
                  <a:lnTo>
                    <a:pt x="36" y="258"/>
                  </a:lnTo>
                  <a:lnTo>
                    <a:pt x="41" y="251"/>
                  </a:lnTo>
                  <a:lnTo>
                    <a:pt x="43" y="247"/>
                  </a:lnTo>
                  <a:lnTo>
                    <a:pt x="48" y="239"/>
                  </a:lnTo>
                  <a:lnTo>
                    <a:pt x="53" y="232"/>
                  </a:lnTo>
                  <a:lnTo>
                    <a:pt x="58" y="227"/>
                  </a:lnTo>
                  <a:lnTo>
                    <a:pt x="63" y="220"/>
                  </a:lnTo>
                  <a:lnTo>
                    <a:pt x="67" y="215"/>
                  </a:lnTo>
                  <a:lnTo>
                    <a:pt x="72" y="208"/>
                  </a:lnTo>
                  <a:lnTo>
                    <a:pt x="77" y="201"/>
                  </a:lnTo>
                  <a:lnTo>
                    <a:pt x="82" y="196"/>
                  </a:lnTo>
                  <a:lnTo>
                    <a:pt x="87" y="191"/>
                  </a:lnTo>
                  <a:lnTo>
                    <a:pt x="94" y="184"/>
                  </a:lnTo>
                  <a:lnTo>
                    <a:pt x="99" y="179"/>
                  </a:lnTo>
                  <a:lnTo>
                    <a:pt x="103" y="172"/>
                  </a:lnTo>
                  <a:lnTo>
                    <a:pt x="111" y="167"/>
                  </a:lnTo>
                  <a:lnTo>
                    <a:pt x="118" y="163"/>
                  </a:lnTo>
                  <a:lnTo>
                    <a:pt x="123" y="155"/>
                  </a:lnTo>
                  <a:lnTo>
                    <a:pt x="130" y="151"/>
                  </a:lnTo>
                  <a:lnTo>
                    <a:pt x="137" y="146"/>
                  </a:lnTo>
                  <a:lnTo>
                    <a:pt x="144" y="141"/>
                  </a:lnTo>
                  <a:lnTo>
                    <a:pt x="149" y="134"/>
                  </a:lnTo>
                  <a:lnTo>
                    <a:pt x="156" y="129"/>
                  </a:lnTo>
                  <a:lnTo>
                    <a:pt x="163" y="124"/>
                  </a:lnTo>
                  <a:lnTo>
                    <a:pt x="170" y="119"/>
                  </a:lnTo>
                  <a:lnTo>
                    <a:pt x="180" y="115"/>
                  </a:lnTo>
                  <a:lnTo>
                    <a:pt x="187" y="110"/>
                  </a:lnTo>
                  <a:lnTo>
                    <a:pt x="194" y="105"/>
                  </a:lnTo>
                  <a:lnTo>
                    <a:pt x="202" y="100"/>
                  </a:lnTo>
                  <a:lnTo>
                    <a:pt x="211" y="96"/>
                  </a:lnTo>
                  <a:lnTo>
                    <a:pt x="218" y="91"/>
                  </a:lnTo>
                  <a:lnTo>
                    <a:pt x="226" y="86"/>
                  </a:lnTo>
                  <a:lnTo>
                    <a:pt x="235" y="84"/>
                  </a:lnTo>
                  <a:lnTo>
                    <a:pt x="242" y="79"/>
                  </a:lnTo>
                  <a:lnTo>
                    <a:pt x="252" y="74"/>
                  </a:lnTo>
                  <a:lnTo>
                    <a:pt x="262" y="72"/>
                  </a:lnTo>
                  <a:lnTo>
                    <a:pt x="269" y="67"/>
                  </a:lnTo>
                  <a:lnTo>
                    <a:pt x="278" y="62"/>
                  </a:lnTo>
                  <a:lnTo>
                    <a:pt x="288" y="60"/>
                  </a:lnTo>
                  <a:lnTo>
                    <a:pt x="297" y="55"/>
                  </a:lnTo>
                  <a:lnTo>
                    <a:pt x="305" y="52"/>
                  </a:lnTo>
                  <a:lnTo>
                    <a:pt x="314" y="48"/>
                  </a:lnTo>
                  <a:lnTo>
                    <a:pt x="324" y="45"/>
                  </a:lnTo>
                  <a:lnTo>
                    <a:pt x="333" y="43"/>
                  </a:lnTo>
                  <a:lnTo>
                    <a:pt x="343" y="38"/>
                  </a:lnTo>
                  <a:lnTo>
                    <a:pt x="353" y="36"/>
                  </a:lnTo>
                  <a:lnTo>
                    <a:pt x="362" y="33"/>
                  </a:lnTo>
                  <a:lnTo>
                    <a:pt x="372" y="31"/>
                  </a:lnTo>
                  <a:lnTo>
                    <a:pt x="384" y="28"/>
                  </a:lnTo>
                  <a:lnTo>
                    <a:pt x="393" y="26"/>
                  </a:lnTo>
                  <a:lnTo>
                    <a:pt x="403" y="24"/>
                  </a:lnTo>
                  <a:lnTo>
                    <a:pt x="412" y="21"/>
                  </a:lnTo>
                  <a:lnTo>
                    <a:pt x="422" y="19"/>
                  </a:lnTo>
                  <a:lnTo>
                    <a:pt x="434" y="16"/>
                  </a:lnTo>
                  <a:lnTo>
                    <a:pt x="444" y="14"/>
                  </a:lnTo>
                  <a:lnTo>
                    <a:pt x="453" y="12"/>
                  </a:lnTo>
                  <a:lnTo>
                    <a:pt x="463" y="12"/>
                  </a:lnTo>
                  <a:lnTo>
                    <a:pt x="475" y="9"/>
                  </a:lnTo>
                  <a:lnTo>
                    <a:pt x="484" y="7"/>
                  </a:lnTo>
                  <a:lnTo>
                    <a:pt x="496" y="7"/>
                  </a:lnTo>
                  <a:lnTo>
                    <a:pt x="506" y="4"/>
                  </a:lnTo>
                  <a:lnTo>
                    <a:pt x="516" y="4"/>
                  </a:lnTo>
                  <a:lnTo>
                    <a:pt x="528" y="2"/>
                  </a:lnTo>
                  <a:lnTo>
                    <a:pt x="537" y="2"/>
                  </a:lnTo>
                  <a:lnTo>
                    <a:pt x="549" y="2"/>
                  </a:lnTo>
                  <a:lnTo>
                    <a:pt x="559" y="0"/>
                  </a:lnTo>
                  <a:lnTo>
                    <a:pt x="568" y="0"/>
                  </a:lnTo>
                  <a:lnTo>
                    <a:pt x="580" y="0"/>
                  </a:lnTo>
                  <a:lnTo>
                    <a:pt x="590" y="0"/>
                  </a:lnTo>
                  <a:lnTo>
                    <a:pt x="602" y="0"/>
                  </a:lnTo>
                  <a:lnTo>
                    <a:pt x="611" y="0"/>
                  </a:lnTo>
                  <a:lnTo>
                    <a:pt x="611" y="393"/>
                  </a:lnTo>
                  <a:lnTo>
                    <a:pt x="422" y="769"/>
                  </a:lnTo>
                  <a:close/>
                </a:path>
              </a:pathLst>
            </a:custGeom>
            <a:solidFill>
              <a:srgbClr val="FF0000"/>
            </a:solidFill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2034" y="1886"/>
              <a:ext cx="803" cy="529"/>
            </a:xfrm>
            <a:custGeom>
              <a:avLst/>
              <a:gdLst>
                <a:gd name="T0" fmla="*/ 801 w 803"/>
                <a:gd name="T1" fmla="*/ 21 h 529"/>
                <a:gd name="T2" fmla="*/ 798 w 803"/>
                <a:gd name="T3" fmla="*/ 48 h 529"/>
                <a:gd name="T4" fmla="*/ 791 w 803"/>
                <a:gd name="T5" fmla="*/ 76 h 529"/>
                <a:gd name="T6" fmla="*/ 781 w 803"/>
                <a:gd name="T7" fmla="*/ 103 h 529"/>
                <a:gd name="T8" fmla="*/ 769 w 803"/>
                <a:gd name="T9" fmla="*/ 129 h 529"/>
                <a:gd name="T10" fmla="*/ 753 w 803"/>
                <a:gd name="T11" fmla="*/ 155 h 529"/>
                <a:gd name="T12" fmla="*/ 736 w 803"/>
                <a:gd name="T13" fmla="*/ 179 h 529"/>
                <a:gd name="T14" fmla="*/ 714 w 803"/>
                <a:gd name="T15" fmla="*/ 203 h 529"/>
                <a:gd name="T16" fmla="*/ 693 w 803"/>
                <a:gd name="T17" fmla="*/ 227 h 529"/>
                <a:gd name="T18" fmla="*/ 666 w 803"/>
                <a:gd name="T19" fmla="*/ 249 h 529"/>
                <a:gd name="T20" fmla="*/ 638 w 803"/>
                <a:gd name="T21" fmla="*/ 268 h 529"/>
                <a:gd name="T22" fmla="*/ 609 w 803"/>
                <a:gd name="T23" fmla="*/ 290 h 529"/>
                <a:gd name="T24" fmla="*/ 575 w 803"/>
                <a:gd name="T25" fmla="*/ 306 h 529"/>
                <a:gd name="T26" fmla="*/ 542 w 803"/>
                <a:gd name="T27" fmla="*/ 323 h 529"/>
                <a:gd name="T28" fmla="*/ 506 w 803"/>
                <a:gd name="T29" fmla="*/ 338 h 529"/>
                <a:gd name="T30" fmla="*/ 467 w 803"/>
                <a:gd name="T31" fmla="*/ 352 h 529"/>
                <a:gd name="T32" fmla="*/ 429 w 803"/>
                <a:gd name="T33" fmla="*/ 364 h 529"/>
                <a:gd name="T34" fmla="*/ 388 w 803"/>
                <a:gd name="T35" fmla="*/ 374 h 529"/>
                <a:gd name="T36" fmla="*/ 348 w 803"/>
                <a:gd name="T37" fmla="*/ 381 h 529"/>
                <a:gd name="T38" fmla="*/ 307 w 803"/>
                <a:gd name="T39" fmla="*/ 388 h 529"/>
                <a:gd name="T40" fmla="*/ 264 w 803"/>
                <a:gd name="T41" fmla="*/ 393 h 529"/>
                <a:gd name="T42" fmla="*/ 223 w 803"/>
                <a:gd name="T43" fmla="*/ 395 h 529"/>
                <a:gd name="T44" fmla="*/ 180 w 803"/>
                <a:gd name="T45" fmla="*/ 395 h 529"/>
                <a:gd name="T46" fmla="*/ 137 w 803"/>
                <a:gd name="T47" fmla="*/ 393 h 529"/>
                <a:gd name="T48" fmla="*/ 94 w 803"/>
                <a:gd name="T49" fmla="*/ 390 h 529"/>
                <a:gd name="T50" fmla="*/ 53 w 803"/>
                <a:gd name="T51" fmla="*/ 386 h 529"/>
                <a:gd name="T52" fmla="*/ 12 w 803"/>
                <a:gd name="T53" fmla="*/ 378 h 529"/>
                <a:gd name="T54" fmla="*/ 22 w 803"/>
                <a:gd name="T55" fmla="*/ 513 h 529"/>
                <a:gd name="T56" fmla="*/ 62 w 803"/>
                <a:gd name="T57" fmla="*/ 520 h 529"/>
                <a:gd name="T58" fmla="*/ 106 w 803"/>
                <a:gd name="T59" fmla="*/ 525 h 529"/>
                <a:gd name="T60" fmla="*/ 146 w 803"/>
                <a:gd name="T61" fmla="*/ 527 h 529"/>
                <a:gd name="T62" fmla="*/ 189 w 803"/>
                <a:gd name="T63" fmla="*/ 529 h 529"/>
                <a:gd name="T64" fmla="*/ 233 w 803"/>
                <a:gd name="T65" fmla="*/ 527 h 529"/>
                <a:gd name="T66" fmla="*/ 276 w 803"/>
                <a:gd name="T67" fmla="*/ 525 h 529"/>
                <a:gd name="T68" fmla="*/ 316 w 803"/>
                <a:gd name="T69" fmla="*/ 520 h 529"/>
                <a:gd name="T70" fmla="*/ 360 w 803"/>
                <a:gd name="T71" fmla="*/ 513 h 529"/>
                <a:gd name="T72" fmla="*/ 400 w 803"/>
                <a:gd name="T73" fmla="*/ 505 h 529"/>
                <a:gd name="T74" fmla="*/ 439 w 803"/>
                <a:gd name="T75" fmla="*/ 496 h 529"/>
                <a:gd name="T76" fmla="*/ 477 w 803"/>
                <a:gd name="T77" fmla="*/ 481 h 529"/>
                <a:gd name="T78" fmla="*/ 515 w 803"/>
                <a:gd name="T79" fmla="*/ 469 h 529"/>
                <a:gd name="T80" fmla="*/ 549 w 803"/>
                <a:gd name="T81" fmla="*/ 453 h 529"/>
                <a:gd name="T82" fmla="*/ 582 w 803"/>
                <a:gd name="T83" fmla="*/ 436 h 529"/>
                <a:gd name="T84" fmla="*/ 616 w 803"/>
                <a:gd name="T85" fmla="*/ 419 h 529"/>
                <a:gd name="T86" fmla="*/ 645 w 803"/>
                <a:gd name="T87" fmla="*/ 398 h 529"/>
                <a:gd name="T88" fmla="*/ 674 w 803"/>
                <a:gd name="T89" fmla="*/ 378 h 529"/>
                <a:gd name="T90" fmla="*/ 697 w 803"/>
                <a:gd name="T91" fmla="*/ 354 h 529"/>
                <a:gd name="T92" fmla="*/ 721 w 803"/>
                <a:gd name="T93" fmla="*/ 333 h 529"/>
                <a:gd name="T94" fmla="*/ 741 w 803"/>
                <a:gd name="T95" fmla="*/ 306 h 529"/>
                <a:gd name="T96" fmla="*/ 757 w 803"/>
                <a:gd name="T97" fmla="*/ 282 h 529"/>
                <a:gd name="T98" fmla="*/ 772 w 803"/>
                <a:gd name="T99" fmla="*/ 256 h 529"/>
                <a:gd name="T100" fmla="*/ 784 w 803"/>
                <a:gd name="T101" fmla="*/ 230 h 529"/>
                <a:gd name="T102" fmla="*/ 793 w 803"/>
                <a:gd name="T103" fmla="*/ 203 h 529"/>
                <a:gd name="T104" fmla="*/ 798 w 803"/>
                <a:gd name="T105" fmla="*/ 175 h 529"/>
                <a:gd name="T106" fmla="*/ 803 w 803"/>
                <a:gd name="T107" fmla="*/ 148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3" h="529">
                  <a:moveTo>
                    <a:pt x="803" y="0"/>
                  </a:moveTo>
                  <a:lnTo>
                    <a:pt x="803" y="7"/>
                  </a:lnTo>
                  <a:lnTo>
                    <a:pt x="803" y="14"/>
                  </a:lnTo>
                  <a:lnTo>
                    <a:pt x="801" y="21"/>
                  </a:lnTo>
                  <a:lnTo>
                    <a:pt x="801" y="28"/>
                  </a:lnTo>
                  <a:lnTo>
                    <a:pt x="801" y="36"/>
                  </a:lnTo>
                  <a:lnTo>
                    <a:pt x="798" y="40"/>
                  </a:lnTo>
                  <a:lnTo>
                    <a:pt x="798" y="48"/>
                  </a:lnTo>
                  <a:lnTo>
                    <a:pt x="796" y="55"/>
                  </a:lnTo>
                  <a:lnTo>
                    <a:pt x="796" y="62"/>
                  </a:lnTo>
                  <a:lnTo>
                    <a:pt x="793" y="69"/>
                  </a:lnTo>
                  <a:lnTo>
                    <a:pt x="791" y="76"/>
                  </a:lnTo>
                  <a:lnTo>
                    <a:pt x="789" y="81"/>
                  </a:lnTo>
                  <a:lnTo>
                    <a:pt x="786" y="88"/>
                  </a:lnTo>
                  <a:lnTo>
                    <a:pt x="784" y="96"/>
                  </a:lnTo>
                  <a:lnTo>
                    <a:pt x="781" y="103"/>
                  </a:lnTo>
                  <a:lnTo>
                    <a:pt x="779" y="110"/>
                  </a:lnTo>
                  <a:lnTo>
                    <a:pt x="777" y="115"/>
                  </a:lnTo>
                  <a:lnTo>
                    <a:pt x="772" y="122"/>
                  </a:lnTo>
                  <a:lnTo>
                    <a:pt x="769" y="129"/>
                  </a:lnTo>
                  <a:lnTo>
                    <a:pt x="765" y="136"/>
                  </a:lnTo>
                  <a:lnTo>
                    <a:pt x="762" y="141"/>
                  </a:lnTo>
                  <a:lnTo>
                    <a:pt x="757" y="148"/>
                  </a:lnTo>
                  <a:lnTo>
                    <a:pt x="753" y="155"/>
                  </a:lnTo>
                  <a:lnTo>
                    <a:pt x="750" y="160"/>
                  </a:lnTo>
                  <a:lnTo>
                    <a:pt x="745" y="167"/>
                  </a:lnTo>
                  <a:lnTo>
                    <a:pt x="741" y="172"/>
                  </a:lnTo>
                  <a:lnTo>
                    <a:pt x="736" y="179"/>
                  </a:lnTo>
                  <a:lnTo>
                    <a:pt x="731" y="184"/>
                  </a:lnTo>
                  <a:lnTo>
                    <a:pt x="726" y="191"/>
                  </a:lnTo>
                  <a:lnTo>
                    <a:pt x="721" y="199"/>
                  </a:lnTo>
                  <a:lnTo>
                    <a:pt x="714" y="203"/>
                  </a:lnTo>
                  <a:lnTo>
                    <a:pt x="709" y="208"/>
                  </a:lnTo>
                  <a:lnTo>
                    <a:pt x="705" y="215"/>
                  </a:lnTo>
                  <a:lnTo>
                    <a:pt x="697" y="220"/>
                  </a:lnTo>
                  <a:lnTo>
                    <a:pt x="693" y="227"/>
                  </a:lnTo>
                  <a:lnTo>
                    <a:pt x="686" y="232"/>
                  </a:lnTo>
                  <a:lnTo>
                    <a:pt x="678" y="237"/>
                  </a:lnTo>
                  <a:lnTo>
                    <a:pt x="674" y="244"/>
                  </a:lnTo>
                  <a:lnTo>
                    <a:pt x="666" y="249"/>
                  </a:lnTo>
                  <a:lnTo>
                    <a:pt x="659" y="254"/>
                  </a:lnTo>
                  <a:lnTo>
                    <a:pt x="652" y="259"/>
                  </a:lnTo>
                  <a:lnTo>
                    <a:pt x="645" y="263"/>
                  </a:lnTo>
                  <a:lnTo>
                    <a:pt x="638" y="268"/>
                  </a:lnTo>
                  <a:lnTo>
                    <a:pt x="630" y="275"/>
                  </a:lnTo>
                  <a:lnTo>
                    <a:pt x="623" y="280"/>
                  </a:lnTo>
                  <a:lnTo>
                    <a:pt x="616" y="285"/>
                  </a:lnTo>
                  <a:lnTo>
                    <a:pt x="609" y="290"/>
                  </a:lnTo>
                  <a:lnTo>
                    <a:pt x="599" y="292"/>
                  </a:lnTo>
                  <a:lnTo>
                    <a:pt x="592" y="297"/>
                  </a:lnTo>
                  <a:lnTo>
                    <a:pt x="582" y="302"/>
                  </a:lnTo>
                  <a:lnTo>
                    <a:pt x="575" y="306"/>
                  </a:lnTo>
                  <a:lnTo>
                    <a:pt x="568" y="311"/>
                  </a:lnTo>
                  <a:lnTo>
                    <a:pt x="558" y="316"/>
                  </a:lnTo>
                  <a:lnTo>
                    <a:pt x="549" y="318"/>
                  </a:lnTo>
                  <a:lnTo>
                    <a:pt x="542" y="323"/>
                  </a:lnTo>
                  <a:lnTo>
                    <a:pt x="532" y="328"/>
                  </a:lnTo>
                  <a:lnTo>
                    <a:pt x="523" y="330"/>
                  </a:lnTo>
                  <a:lnTo>
                    <a:pt x="515" y="335"/>
                  </a:lnTo>
                  <a:lnTo>
                    <a:pt x="506" y="338"/>
                  </a:lnTo>
                  <a:lnTo>
                    <a:pt x="496" y="342"/>
                  </a:lnTo>
                  <a:lnTo>
                    <a:pt x="487" y="345"/>
                  </a:lnTo>
                  <a:lnTo>
                    <a:pt x="477" y="347"/>
                  </a:lnTo>
                  <a:lnTo>
                    <a:pt x="467" y="352"/>
                  </a:lnTo>
                  <a:lnTo>
                    <a:pt x="458" y="354"/>
                  </a:lnTo>
                  <a:lnTo>
                    <a:pt x="448" y="357"/>
                  </a:lnTo>
                  <a:lnTo>
                    <a:pt x="439" y="362"/>
                  </a:lnTo>
                  <a:lnTo>
                    <a:pt x="429" y="364"/>
                  </a:lnTo>
                  <a:lnTo>
                    <a:pt x="419" y="366"/>
                  </a:lnTo>
                  <a:lnTo>
                    <a:pt x="410" y="369"/>
                  </a:lnTo>
                  <a:lnTo>
                    <a:pt x="400" y="371"/>
                  </a:lnTo>
                  <a:lnTo>
                    <a:pt x="388" y="374"/>
                  </a:lnTo>
                  <a:lnTo>
                    <a:pt x="379" y="376"/>
                  </a:lnTo>
                  <a:lnTo>
                    <a:pt x="369" y="378"/>
                  </a:lnTo>
                  <a:lnTo>
                    <a:pt x="360" y="378"/>
                  </a:lnTo>
                  <a:lnTo>
                    <a:pt x="348" y="381"/>
                  </a:lnTo>
                  <a:lnTo>
                    <a:pt x="338" y="383"/>
                  </a:lnTo>
                  <a:lnTo>
                    <a:pt x="328" y="386"/>
                  </a:lnTo>
                  <a:lnTo>
                    <a:pt x="316" y="386"/>
                  </a:lnTo>
                  <a:lnTo>
                    <a:pt x="307" y="388"/>
                  </a:lnTo>
                  <a:lnTo>
                    <a:pt x="297" y="388"/>
                  </a:lnTo>
                  <a:lnTo>
                    <a:pt x="285" y="390"/>
                  </a:lnTo>
                  <a:lnTo>
                    <a:pt x="276" y="390"/>
                  </a:lnTo>
                  <a:lnTo>
                    <a:pt x="264" y="393"/>
                  </a:lnTo>
                  <a:lnTo>
                    <a:pt x="254" y="393"/>
                  </a:lnTo>
                  <a:lnTo>
                    <a:pt x="245" y="393"/>
                  </a:lnTo>
                  <a:lnTo>
                    <a:pt x="233" y="393"/>
                  </a:lnTo>
                  <a:lnTo>
                    <a:pt x="223" y="395"/>
                  </a:lnTo>
                  <a:lnTo>
                    <a:pt x="211" y="395"/>
                  </a:lnTo>
                  <a:lnTo>
                    <a:pt x="201" y="395"/>
                  </a:lnTo>
                  <a:lnTo>
                    <a:pt x="189" y="395"/>
                  </a:lnTo>
                  <a:lnTo>
                    <a:pt x="180" y="395"/>
                  </a:lnTo>
                  <a:lnTo>
                    <a:pt x="168" y="395"/>
                  </a:lnTo>
                  <a:lnTo>
                    <a:pt x="158" y="395"/>
                  </a:lnTo>
                  <a:lnTo>
                    <a:pt x="146" y="393"/>
                  </a:lnTo>
                  <a:lnTo>
                    <a:pt x="137" y="393"/>
                  </a:lnTo>
                  <a:lnTo>
                    <a:pt x="127" y="393"/>
                  </a:lnTo>
                  <a:lnTo>
                    <a:pt x="115" y="393"/>
                  </a:lnTo>
                  <a:lnTo>
                    <a:pt x="106" y="390"/>
                  </a:lnTo>
                  <a:lnTo>
                    <a:pt x="94" y="390"/>
                  </a:lnTo>
                  <a:lnTo>
                    <a:pt x="84" y="388"/>
                  </a:lnTo>
                  <a:lnTo>
                    <a:pt x="74" y="388"/>
                  </a:lnTo>
                  <a:lnTo>
                    <a:pt x="62" y="386"/>
                  </a:lnTo>
                  <a:lnTo>
                    <a:pt x="53" y="386"/>
                  </a:lnTo>
                  <a:lnTo>
                    <a:pt x="41" y="383"/>
                  </a:lnTo>
                  <a:lnTo>
                    <a:pt x="31" y="381"/>
                  </a:lnTo>
                  <a:lnTo>
                    <a:pt x="22" y="378"/>
                  </a:lnTo>
                  <a:lnTo>
                    <a:pt x="12" y="378"/>
                  </a:lnTo>
                  <a:lnTo>
                    <a:pt x="0" y="376"/>
                  </a:lnTo>
                  <a:lnTo>
                    <a:pt x="0" y="510"/>
                  </a:lnTo>
                  <a:lnTo>
                    <a:pt x="12" y="513"/>
                  </a:lnTo>
                  <a:lnTo>
                    <a:pt x="22" y="513"/>
                  </a:lnTo>
                  <a:lnTo>
                    <a:pt x="31" y="515"/>
                  </a:lnTo>
                  <a:lnTo>
                    <a:pt x="41" y="517"/>
                  </a:lnTo>
                  <a:lnTo>
                    <a:pt x="53" y="520"/>
                  </a:lnTo>
                  <a:lnTo>
                    <a:pt x="62" y="520"/>
                  </a:lnTo>
                  <a:lnTo>
                    <a:pt x="74" y="522"/>
                  </a:lnTo>
                  <a:lnTo>
                    <a:pt x="84" y="522"/>
                  </a:lnTo>
                  <a:lnTo>
                    <a:pt x="94" y="525"/>
                  </a:lnTo>
                  <a:lnTo>
                    <a:pt x="106" y="525"/>
                  </a:lnTo>
                  <a:lnTo>
                    <a:pt x="115" y="527"/>
                  </a:lnTo>
                  <a:lnTo>
                    <a:pt x="127" y="527"/>
                  </a:lnTo>
                  <a:lnTo>
                    <a:pt x="137" y="527"/>
                  </a:lnTo>
                  <a:lnTo>
                    <a:pt x="146" y="527"/>
                  </a:lnTo>
                  <a:lnTo>
                    <a:pt x="158" y="529"/>
                  </a:lnTo>
                  <a:lnTo>
                    <a:pt x="168" y="529"/>
                  </a:lnTo>
                  <a:lnTo>
                    <a:pt x="180" y="529"/>
                  </a:lnTo>
                  <a:lnTo>
                    <a:pt x="189" y="529"/>
                  </a:lnTo>
                  <a:lnTo>
                    <a:pt x="201" y="529"/>
                  </a:lnTo>
                  <a:lnTo>
                    <a:pt x="211" y="529"/>
                  </a:lnTo>
                  <a:lnTo>
                    <a:pt x="223" y="529"/>
                  </a:lnTo>
                  <a:lnTo>
                    <a:pt x="233" y="527"/>
                  </a:lnTo>
                  <a:lnTo>
                    <a:pt x="245" y="527"/>
                  </a:lnTo>
                  <a:lnTo>
                    <a:pt x="254" y="527"/>
                  </a:lnTo>
                  <a:lnTo>
                    <a:pt x="264" y="527"/>
                  </a:lnTo>
                  <a:lnTo>
                    <a:pt x="276" y="525"/>
                  </a:lnTo>
                  <a:lnTo>
                    <a:pt x="285" y="525"/>
                  </a:lnTo>
                  <a:lnTo>
                    <a:pt x="297" y="522"/>
                  </a:lnTo>
                  <a:lnTo>
                    <a:pt x="307" y="522"/>
                  </a:lnTo>
                  <a:lnTo>
                    <a:pt x="316" y="520"/>
                  </a:lnTo>
                  <a:lnTo>
                    <a:pt x="328" y="520"/>
                  </a:lnTo>
                  <a:lnTo>
                    <a:pt x="338" y="517"/>
                  </a:lnTo>
                  <a:lnTo>
                    <a:pt x="348" y="515"/>
                  </a:lnTo>
                  <a:lnTo>
                    <a:pt x="360" y="513"/>
                  </a:lnTo>
                  <a:lnTo>
                    <a:pt x="369" y="513"/>
                  </a:lnTo>
                  <a:lnTo>
                    <a:pt x="379" y="510"/>
                  </a:lnTo>
                  <a:lnTo>
                    <a:pt x="388" y="508"/>
                  </a:lnTo>
                  <a:lnTo>
                    <a:pt x="400" y="505"/>
                  </a:lnTo>
                  <a:lnTo>
                    <a:pt x="410" y="503"/>
                  </a:lnTo>
                  <a:lnTo>
                    <a:pt x="419" y="501"/>
                  </a:lnTo>
                  <a:lnTo>
                    <a:pt x="429" y="498"/>
                  </a:lnTo>
                  <a:lnTo>
                    <a:pt x="439" y="496"/>
                  </a:lnTo>
                  <a:lnTo>
                    <a:pt x="448" y="491"/>
                  </a:lnTo>
                  <a:lnTo>
                    <a:pt x="458" y="489"/>
                  </a:lnTo>
                  <a:lnTo>
                    <a:pt x="467" y="486"/>
                  </a:lnTo>
                  <a:lnTo>
                    <a:pt x="477" y="481"/>
                  </a:lnTo>
                  <a:lnTo>
                    <a:pt x="487" y="479"/>
                  </a:lnTo>
                  <a:lnTo>
                    <a:pt x="496" y="477"/>
                  </a:lnTo>
                  <a:lnTo>
                    <a:pt x="506" y="472"/>
                  </a:lnTo>
                  <a:lnTo>
                    <a:pt x="515" y="469"/>
                  </a:lnTo>
                  <a:lnTo>
                    <a:pt x="523" y="465"/>
                  </a:lnTo>
                  <a:lnTo>
                    <a:pt x="532" y="462"/>
                  </a:lnTo>
                  <a:lnTo>
                    <a:pt x="542" y="457"/>
                  </a:lnTo>
                  <a:lnTo>
                    <a:pt x="549" y="453"/>
                  </a:lnTo>
                  <a:lnTo>
                    <a:pt x="558" y="450"/>
                  </a:lnTo>
                  <a:lnTo>
                    <a:pt x="568" y="445"/>
                  </a:lnTo>
                  <a:lnTo>
                    <a:pt x="575" y="441"/>
                  </a:lnTo>
                  <a:lnTo>
                    <a:pt x="582" y="436"/>
                  </a:lnTo>
                  <a:lnTo>
                    <a:pt x="592" y="431"/>
                  </a:lnTo>
                  <a:lnTo>
                    <a:pt x="599" y="426"/>
                  </a:lnTo>
                  <a:lnTo>
                    <a:pt x="609" y="424"/>
                  </a:lnTo>
                  <a:lnTo>
                    <a:pt x="616" y="419"/>
                  </a:lnTo>
                  <a:lnTo>
                    <a:pt x="623" y="414"/>
                  </a:lnTo>
                  <a:lnTo>
                    <a:pt x="630" y="410"/>
                  </a:lnTo>
                  <a:lnTo>
                    <a:pt x="638" y="402"/>
                  </a:lnTo>
                  <a:lnTo>
                    <a:pt x="645" y="398"/>
                  </a:lnTo>
                  <a:lnTo>
                    <a:pt x="652" y="393"/>
                  </a:lnTo>
                  <a:lnTo>
                    <a:pt x="659" y="388"/>
                  </a:lnTo>
                  <a:lnTo>
                    <a:pt x="666" y="383"/>
                  </a:lnTo>
                  <a:lnTo>
                    <a:pt x="674" y="378"/>
                  </a:lnTo>
                  <a:lnTo>
                    <a:pt x="678" y="371"/>
                  </a:lnTo>
                  <a:lnTo>
                    <a:pt x="686" y="366"/>
                  </a:lnTo>
                  <a:lnTo>
                    <a:pt x="693" y="362"/>
                  </a:lnTo>
                  <a:lnTo>
                    <a:pt x="697" y="354"/>
                  </a:lnTo>
                  <a:lnTo>
                    <a:pt x="705" y="350"/>
                  </a:lnTo>
                  <a:lnTo>
                    <a:pt x="709" y="342"/>
                  </a:lnTo>
                  <a:lnTo>
                    <a:pt x="714" y="338"/>
                  </a:lnTo>
                  <a:lnTo>
                    <a:pt x="721" y="333"/>
                  </a:lnTo>
                  <a:lnTo>
                    <a:pt x="726" y="326"/>
                  </a:lnTo>
                  <a:lnTo>
                    <a:pt x="731" y="318"/>
                  </a:lnTo>
                  <a:lnTo>
                    <a:pt x="736" y="314"/>
                  </a:lnTo>
                  <a:lnTo>
                    <a:pt x="741" y="306"/>
                  </a:lnTo>
                  <a:lnTo>
                    <a:pt x="745" y="302"/>
                  </a:lnTo>
                  <a:lnTo>
                    <a:pt x="750" y="294"/>
                  </a:lnTo>
                  <a:lnTo>
                    <a:pt x="753" y="290"/>
                  </a:lnTo>
                  <a:lnTo>
                    <a:pt x="757" y="282"/>
                  </a:lnTo>
                  <a:lnTo>
                    <a:pt x="762" y="275"/>
                  </a:lnTo>
                  <a:lnTo>
                    <a:pt x="765" y="271"/>
                  </a:lnTo>
                  <a:lnTo>
                    <a:pt x="769" y="263"/>
                  </a:lnTo>
                  <a:lnTo>
                    <a:pt x="772" y="256"/>
                  </a:lnTo>
                  <a:lnTo>
                    <a:pt x="777" y="249"/>
                  </a:lnTo>
                  <a:lnTo>
                    <a:pt x="779" y="244"/>
                  </a:lnTo>
                  <a:lnTo>
                    <a:pt x="781" y="237"/>
                  </a:lnTo>
                  <a:lnTo>
                    <a:pt x="784" y="230"/>
                  </a:lnTo>
                  <a:lnTo>
                    <a:pt x="786" y="223"/>
                  </a:lnTo>
                  <a:lnTo>
                    <a:pt x="789" y="215"/>
                  </a:lnTo>
                  <a:lnTo>
                    <a:pt x="791" y="211"/>
                  </a:lnTo>
                  <a:lnTo>
                    <a:pt x="793" y="203"/>
                  </a:lnTo>
                  <a:lnTo>
                    <a:pt x="796" y="196"/>
                  </a:lnTo>
                  <a:lnTo>
                    <a:pt x="796" y="189"/>
                  </a:lnTo>
                  <a:lnTo>
                    <a:pt x="798" y="182"/>
                  </a:lnTo>
                  <a:lnTo>
                    <a:pt x="798" y="175"/>
                  </a:lnTo>
                  <a:lnTo>
                    <a:pt x="801" y="170"/>
                  </a:lnTo>
                  <a:lnTo>
                    <a:pt x="801" y="163"/>
                  </a:lnTo>
                  <a:lnTo>
                    <a:pt x="801" y="155"/>
                  </a:lnTo>
                  <a:lnTo>
                    <a:pt x="803" y="148"/>
                  </a:lnTo>
                  <a:lnTo>
                    <a:pt x="803" y="141"/>
                  </a:lnTo>
                  <a:lnTo>
                    <a:pt x="803" y="13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rgbClr val="004000"/>
            </a:solidFill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2034" y="1493"/>
              <a:ext cx="803" cy="788"/>
            </a:xfrm>
            <a:custGeom>
              <a:avLst/>
              <a:gdLst>
                <a:gd name="T0" fmla="*/ 223 w 803"/>
                <a:gd name="T1" fmla="*/ 0 h 788"/>
                <a:gd name="T2" fmla="*/ 264 w 803"/>
                <a:gd name="T3" fmla="*/ 2 h 788"/>
                <a:gd name="T4" fmla="*/ 307 w 803"/>
                <a:gd name="T5" fmla="*/ 7 h 788"/>
                <a:gd name="T6" fmla="*/ 348 w 803"/>
                <a:gd name="T7" fmla="*/ 12 h 788"/>
                <a:gd name="T8" fmla="*/ 388 w 803"/>
                <a:gd name="T9" fmla="*/ 21 h 788"/>
                <a:gd name="T10" fmla="*/ 429 w 803"/>
                <a:gd name="T11" fmla="*/ 31 h 788"/>
                <a:gd name="T12" fmla="*/ 467 w 803"/>
                <a:gd name="T13" fmla="*/ 43 h 788"/>
                <a:gd name="T14" fmla="*/ 506 w 803"/>
                <a:gd name="T15" fmla="*/ 55 h 788"/>
                <a:gd name="T16" fmla="*/ 542 w 803"/>
                <a:gd name="T17" fmla="*/ 72 h 788"/>
                <a:gd name="T18" fmla="*/ 575 w 803"/>
                <a:gd name="T19" fmla="*/ 86 h 788"/>
                <a:gd name="T20" fmla="*/ 609 w 803"/>
                <a:gd name="T21" fmla="*/ 105 h 788"/>
                <a:gd name="T22" fmla="*/ 638 w 803"/>
                <a:gd name="T23" fmla="*/ 124 h 788"/>
                <a:gd name="T24" fmla="*/ 666 w 803"/>
                <a:gd name="T25" fmla="*/ 146 h 788"/>
                <a:gd name="T26" fmla="*/ 693 w 803"/>
                <a:gd name="T27" fmla="*/ 167 h 788"/>
                <a:gd name="T28" fmla="*/ 714 w 803"/>
                <a:gd name="T29" fmla="*/ 191 h 788"/>
                <a:gd name="T30" fmla="*/ 736 w 803"/>
                <a:gd name="T31" fmla="*/ 215 h 788"/>
                <a:gd name="T32" fmla="*/ 753 w 803"/>
                <a:gd name="T33" fmla="*/ 239 h 788"/>
                <a:gd name="T34" fmla="*/ 769 w 803"/>
                <a:gd name="T35" fmla="*/ 266 h 788"/>
                <a:gd name="T36" fmla="*/ 781 w 803"/>
                <a:gd name="T37" fmla="*/ 292 h 788"/>
                <a:gd name="T38" fmla="*/ 791 w 803"/>
                <a:gd name="T39" fmla="*/ 318 h 788"/>
                <a:gd name="T40" fmla="*/ 798 w 803"/>
                <a:gd name="T41" fmla="*/ 345 h 788"/>
                <a:gd name="T42" fmla="*/ 801 w 803"/>
                <a:gd name="T43" fmla="*/ 374 h 788"/>
                <a:gd name="T44" fmla="*/ 803 w 803"/>
                <a:gd name="T45" fmla="*/ 400 h 788"/>
                <a:gd name="T46" fmla="*/ 801 w 803"/>
                <a:gd name="T47" fmla="*/ 429 h 788"/>
                <a:gd name="T48" fmla="*/ 796 w 803"/>
                <a:gd name="T49" fmla="*/ 455 h 788"/>
                <a:gd name="T50" fmla="*/ 786 w 803"/>
                <a:gd name="T51" fmla="*/ 481 h 788"/>
                <a:gd name="T52" fmla="*/ 777 w 803"/>
                <a:gd name="T53" fmla="*/ 508 h 788"/>
                <a:gd name="T54" fmla="*/ 762 w 803"/>
                <a:gd name="T55" fmla="*/ 534 h 788"/>
                <a:gd name="T56" fmla="*/ 745 w 803"/>
                <a:gd name="T57" fmla="*/ 560 h 788"/>
                <a:gd name="T58" fmla="*/ 726 w 803"/>
                <a:gd name="T59" fmla="*/ 584 h 788"/>
                <a:gd name="T60" fmla="*/ 705 w 803"/>
                <a:gd name="T61" fmla="*/ 608 h 788"/>
                <a:gd name="T62" fmla="*/ 678 w 803"/>
                <a:gd name="T63" fmla="*/ 630 h 788"/>
                <a:gd name="T64" fmla="*/ 652 w 803"/>
                <a:gd name="T65" fmla="*/ 652 h 788"/>
                <a:gd name="T66" fmla="*/ 623 w 803"/>
                <a:gd name="T67" fmla="*/ 673 h 788"/>
                <a:gd name="T68" fmla="*/ 592 w 803"/>
                <a:gd name="T69" fmla="*/ 690 h 788"/>
                <a:gd name="T70" fmla="*/ 558 w 803"/>
                <a:gd name="T71" fmla="*/ 709 h 788"/>
                <a:gd name="T72" fmla="*/ 523 w 803"/>
                <a:gd name="T73" fmla="*/ 723 h 788"/>
                <a:gd name="T74" fmla="*/ 487 w 803"/>
                <a:gd name="T75" fmla="*/ 738 h 788"/>
                <a:gd name="T76" fmla="*/ 448 w 803"/>
                <a:gd name="T77" fmla="*/ 750 h 788"/>
                <a:gd name="T78" fmla="*/ 410 w 803"/>
                <a:gd name="T79" fmla="*/ 762 h 788"/>
                <a:gd name="T80" fmla="*/ 369 w 803"/>
                <a:gd name="T81" fmla="*/ 771 h 788"/>
                <a:gd name="T82" fmla="*/ 328 w 803"/>
                <a:gd name="T83" fmla="*/ 779 h 788"/>
                <a:gd name="T84" fmla="*/ 285 w 803"/>
                <a:gd name="T85" fmla="*/ 783 h 788"/>
                <a:gd name="T86" fmla="*/ 245 w 803"/>
                <a:gd name="T87" fmla="*/ 786 h 788"/>
                <a:gd name="T88" fmla="*/ 201 w 803"/>
                <a:gd name="T89" fmla="*/ 788 h 788"/>
                <a:gd name="T90" fmla="*/ 158 w 803"/>
                <a:gd name="T91" fmla="*/ 788 h 788"/>
                <a:gd name="T92" fmla="*/ 115 w 803"/>
                <a:gd name="T93" fmla="*/ 786 h 788"/>
                <a:gd name="T94" fmla="*/ 74 w 803"/>
                <a:gd name="T95" fmla="*/ 781 h 788"/>
                <a:gd name="T96" fmla="*/ 31 w 803"/>
                <a:gd name="T97" fmla="*/ 774 h 788"/>
                <a:gd name="T98" fmla="*/ 189 w 803"/>
                <a:gd name="T99" fmla="*/ 393 h 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3" h="788">
                  <a:moveTo>
                    <a:pt x="189" y="0"/>
                  </a:moveTo>
                  <a:lnTo>
                    <a:pt x="201" y="0"/>
                  </a:lnTo>
                  <a:lnTo>
                    <a:pt x="211" y="0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5" y="0"/>
                  </a:lnTo>
                  <a:lnTo>
                    <a:pt x="254" y="2"/>
                  </a:lnTo>
                  <a:lnTo>
                    <a:pt x="264" y="2"/>
                  </a:lnTo>
                  <a:lnTo>
                    <a:pt x="276" y="2"/>
                  </a:lnTo>
                  <a:lnTo>
                    <a:pt x="285" y="4"/>
                  </a:lnTo>
                  <a:lnTo>
                    <a:pt x="297" y="4"/>
                  </a:lnTo>
                  <a:lnTo>
                    <a:pt x="307" y="7"/>
                  </a:lnTo>
                  <a:lnTo>
                    <a:pt x="316" y="7"/>
                  </a:lnTo>
                  <a:lnTo>
                    <a:pt x="328" y="9"/>
                  </a:lnTo>
                  <a:lnTo>
                    <a:pt x="338" y="12"/>
                  </a:lnTo>
                  <a:lnTo>
                    <a:pt x="348" y="12"/>
                  </a:lnTo>
                  <a:lnTo>
                    <a:pt x="360" y="14"/>
                  </a:lnTo>
                  <a:lnTo>
                    <a:pt x="369" y="16"/>
                  </a:lnTo>
                  <a:lnTo>
                    <a:pt x="379" y="19"/>
                  </a:lnTo>
                  <a:lnTo>
                    <a:pt x="388" y="21"/>
                  </a:lnTo>
                  <a:lnTo>
                    <a:pt x="400" y="24"/>
                  </a:lnTo>
                  <a:lnTo>
                    <a:pt x="410" y="26"/>
                  </a:lnTo>
                  <a:lnTo>
                    <a:pt x="419" y="28"/>
                  </a:lnTo>
                  <a:lnTo>
                    <a:pt x="429" y="31"/>
                  </a:lnTo>
                  <a:lnTo>
                    <a:pt x="439" y="33"/>
                  </a:lnTo>
                  <a:lnTo>
                    <a:pt x="448" y="36"/>
                  </a:lnTo>
                  <a:lnTo>
                    <a:pt x="458" y="38"/>
                  </a:lnTo>
                  <a:lnTo>
                    <a:pt x="467" y="43"/>
                  </a:lnTo>
                  <a:lnTo>
                    <a:pt x="477" y="45"/>
                  </a:lnTo>
                  <a:lnTo>
                    <a:pt x="487" y="48"/>
                  </a:lnTo>
                  <a:lnTo>
                    <a:pt x="496" y="52"/>
                  </a:lnTo>
                  <a:lnTo>
                    <a:pt x="506" y="55"/>
                  </a:lnTo>
                  <a:lnTo>
                    <a:pt x="515" y="60"/>
                  </a:lnTo>
                  <a:lnTo>
                    <a:pt x="523" y="62"/>
                  </a:lnTo>
                  <a:lnTo>
                    <a:pt x="532" y="67"/>
                  </a:lnTo>
                  <a:lnTo>
                    <a:pt x="542" y="72"/>
                  </a:lnTo>
                  <a:lnTo>
                    <a:pt x="549" y="74"/>
                  </a:lnTo>
                  <a:lnTo>
                    <a:pt x="558" y="79"/>
                  </a:lnTo>
                  <a:lnTo>
                    <a:pt x="568" y="84"/>
                  </a:lnTo>
                  <a:lnTo>
                    <a:pt x="575" y="86"/>
                  </a:lnTo>
                  <a:lnTo>
                    <a:pt x="582" y="91"/>
                  </a:lnTo>
                  <a:lnTo>
                    <a:pt x="592" y="96"/>
                  </a:lnTo>
                  <a:lnTo>
                    <a:pt x="599" y="100"/>
                  </a:lnTo>
                  <a:lnTo>
                    <a:pt x="609" y="105"/>
                  </a:lnTo>
                  <a:lnTo>
                    <a:pt x="616" y="110"/>
                  </a:lnTo>
                  <a:lnTo>
                    <a:pt x="623" y="115"/>
                  </a:lnTo>
                  <a:lnTo>
                    <a:pt x="630" y="119"/>
                  </a:lnTo>
                  <a:lnTo>
                    <a:pt x="638" y="124"/>
                  </a:lnTo>
                  <a:lnTo>
                    <a:pt x="645" y="129"/>
                  </a:lnTo>
                  <a:lnTo>
                    <a:pt x="652" y="134"/>
                  </a:lnTo>
                  <a:lnTo>
                    <a:pt x="659" y="141"/>
                  </a:lnTo>
                  <a:lnTo>
                    <a:pt x="666" y="146"/>
                  </a:lnTo>
                  <a:lnTo>
                    <a:pt x="674" y="151"/>
                  </a:lnTo>
                  <a:lnTo>
                    <a:pt x="678" y="155"/>
                  </a:lnTo>
                  <a:lnTo>
                    <a:pt x="686" y="163"/>
                  </a:lnTo>
                  <a:lnTo>
                    <a:pt x="693" y="167"/>
                  </a:lnTo>
                  <a:lnTo>
                    <a:pt x="697" y="172"/>
                  </a:lnTo>
                  <a:lnTo>
                    <a:pt x="705" y="179"/>
                  </a:lnTo>
                  <a:lnTo>
                    <a:pt x="709" y="184"/>
                  </a:lnTo>
                  <a:lnTo>
                    <a:pt x="714" y="191"/>
                  </a:lnTo>
                  <a:lnTo>
                    <a:pt x="721" y="196"/>
                  </a:lnTo>
                  <a:lnTo>
                    <a:pt x="726" y="201"/>
                  </a:lnTo>
                  <a:lnTo>
                    <a:pt x="731" y="208"/>
                  </a:lnTo>
                  <a:lnTo>
                    <a:pt x="736" y="215"/>
                  </a:lnTo>
                  <a:lnTo>
                    <a:pt x="741" y="220"/>
                  </a:lnTo>
                  <a:lnTo>
                    <a:pt x="745" y="227"/>
                  </a:lnTo>
                  <a:lnTo>
                    <a:pt x="750" y="232"/>
                  </a:lnTo>
                  <a:lnTo>
                    <a:pt x="753" y="239"/>
                  </a:lnTo>
                  <a:lnTo>
                    <a:pt x="757" y="247"/>
                  </a:lnTo>
                  <a:lnTo>
                    <a:pt x="762" y="251"/>
                  </a:lnTo>
                  <a:lnTo>
                    <a:pt x="765" y="258"/>
                  </a:lnTo>
                  <a:lnTo>
                    <a:pt x="769" y="266"/>
                  </a:lnTo>
                  <a:lnTo>
                    <a:pt x="772" y="270"/>
                  </a:lnTo>
                  <a:lnTo>
                    <a:pt x="777" y="278"/>
                  </a:lnTo>
                  <a:lnTo>
                    <a:pt x="779" y="285"/>
                  </a:lnTo>
                  <a:lnTo>
                    <a:pt x="781" y="292"/>
                  </a:lnTo>
                  <a:lnTo>
                    <a:pt x="784" y="297"/>
                  </a:lnTo>
                  <a:lnTo>
                    <a:pt x="786" y="304"/>
                  </a:lnTo>
                  <a:lnTo>
                    <a:pt x="789" y="311"/>
                  </a:lnTo>
                  <a:lnTo>
                    <a:pt x="791" y="318"/>
                  </a:lnTo>
                  <a:lnTo>
                    <a:pt x="793" y="326"/>
                  </a:lnTo>
                  <a:lnTo>
                    <a:pt x="796" y="333"/>
                  </a:lnTo>
                  <a:lnTo>
                    <a:pt x="796" y="338"/>
                  </a:lnTo>
                  <a:lnTo>
                    <a:pt x="798" y="345"/>
                  </a:lnTo>
                  <a:lnTo>
                    <a:pt x="798" y="352"/>
                  </a:lnTo>
                  <a:lnTo>
                    <a:pt x="801" y="359"/>
                  </a:lnTo>
                  <a:lnTo>
                    <a:pt x="801" y="366"/>
                  </a:lnTo>
                  <a:lnTo>
                    <a:pt x="801" y="374"/>
                  </a:lnTo>
                  <a:lnTo>
                    <a:pt x="803" y="381"/>
                  </a:lnTo>
                  <a:lnTo>
                    <a:pt x="803" y="386"/>
                  </a:lnTo>
                  <a:lnTo>
                    <a:pt x="803" y="393"/>
                  </a:lnTo>
                  <a:lnTo>
                    <a:pt x="803" y="400"/>
                  </a:lnTo>
                  <a:lnTo>
                    <a:pt x="803" y="407"/>
                  </a:lnTo>
                  <a:lnTo>
                    <a:pt x="801" y="414"/>
                  </a:lnTo>
                  <a:lnTo>
                    <a:pt x="801" y="421"/>
                  </a:lnTo>
                  <a:lnTo>
                    <a:pt x="801" y="429"/>
                  </a:lnTo>
                  <a:lnTo>
                    <a:pt x="798" y="433"/>
                  </a:lnTo>
                  <a:lnTo>
                    <a:pt x="798" y="441"/>
                  </a:lnTo>
                  <a:lnTo>
                    <a:pt x="796" y="448"/>
                  </a:lnTo>
                  <a:lnTo>
                    <a:pt x="796" y="455"/>
                  </a:lnTo>
                  <a:lnTo>
                    <a:pt x="793" y="462"/>
                  </a:lnTo>
                  <a:lnTo>
                    <a:pt x="791" y="469"/>
                  </a:lnTo>
                  <a:lnTo>
                    <a:pt x="789" y="474"/>
                  </a:lnTo>
                  <a:lnTo>
                    <a:pt x="786" y="481"/>
                  </a:lnTo>
                  <a:lnTo>
                    <a:pt x="784" y="489"/>
                  </a:lnTo>
                  <a:lnTo>
                    <a:pt x="781" y="496"/>
                  </a:lnTo>
                  <a:lnTo>
                    <a:pt x="779" y="503"/>
                  </a:lnTo>
                  <a:lnTo>
                    <a:pt x="777" y="508"/>
                  </a:lnTo>
                  <a:lnTo>
                    <a:pt x="772" y="515"/>
                  </a:lnTo>
                  <a:lnTo>
                    <a:pt x="769" y="522"/>
                  </a:lnTo>
                  <a:lnTo>
                    <a:pt x="765" y="529"/>
                  </a:lnTo>
                  <a:lnTo>
                    <a:pt x="762" y="534"/>
                  </a:lnTo>
                  <a:lnTo>
                    <a:pt x="757" y="541"/>
                  </a:lnTo>
                  <a:lnTo>
                    <a:pt x="753" y="548"/>
                  </a:lnTo>
                  <a:lnTo>
                    <a:pt x="750" y="553"/>
                  </a:lnTo>
                  <a:lnTo>
                    <a:pt x="745" y="560"/>
                  </a:lnTo>
                  <a:lnTo>
                    <a:pt x="741" y="565"/>
                  </a:lnTo>
                  <a:lnTo>
                    <a:pt x="736" y="572"/>
                  </a:lnTo>
                  <a:lnTo>
                    <a:pt x="731" y="577"/>
                  </a:lnTo>
                  <a:lnTo>
                    <a:pt x="726" y="584"/>
                  </a:lnTo>
                  <a:lnTo>
                    <a:pt x="721" y="592"/>
                  </a:lnTo>
                  <a:lnTo>
                    <a:pt x="714" y="596"/>
                  </a:lnTo>
                  <a:lnTo>
                    <a:pt x="709" y="601"/>
                  </a:lnTo>
                  <a:lnTo>
                    <a:pt x="705" y="608"/>
                  </a:lnTo>
                  <a:lnTo>
                    <a:pt x="697" y="613"/>
                  </a:lnTo>
                  <a:lnTo>
                    <a:pt x="693" y="620"/>
                  </a:lnTo>
                  <a:lnTo>
                    <a:pt x="686" y="625"/>
                  </a:lnTo>
                  <a:lnTo>
                    <a:pt x="678" y="630"/>
                  </a:lnTo>
                  <a:lnTo>
                    <a:pt x="674" y="637"/>
                  </a:lnTo>
                  <a:lnTo>
                    <a:pt x="666" y="642"/>
                  </a:lnTo>
                  <a:lnTo>
                    <a:pt x="659" y="647"/>
                  </a:lnTo>
                  <a:lnTo>
                    <a:pt x="652" y="652"/>
                  </a:lnTo>
                  <a:lnTo>
                    <a:pt x="645" y="656"/>
                  </a:lnTo>
                  <a:lnTo>
                    <a:pt x="638" y="661"/>
                  </a:lnTo>
                  <a:lnTo>
                    <a:pt x="630" y="668"/>
                  </a:lnTo>
                  <a:lnTo>
                    <a:pt x="623" y="673"/>
                  </a:lnTo>
                  <a:lnTo>
                    <a:pt x="616" y="678"/>
                  </a:lnTo>
                  <a:lnTo>
                    <a:pt x="609" y="683"/>
                  </a:lnTo>
                  <a:lnTo>
                    <a:pt x="599" y="685"/>
                  </a:lnTo>
                  <a:lnTo>
                    <a:pt x="592" y="690"/>
                  </a:lnTo>
                  <a:lnTo>
                    <a:pt x="582" y="695"/>
                  </a:lnTo>
                  <a:lnTo>
                    <a:pt x="575" y="699"/>
                  </a:lnTo>
                  <a:lnTo>
                    <a:pt x="568" y="704"/>
                  </a:lnTo>
                  <a:lnTo>
                    <a:pt x="558" y="709"/>
                  </a:lnTo>
                  <a:lnTo>
                    <a:pt x="549" y="711"/>
                  </a:lnTo>
                  <a:lnTo>
                    <a:pt x="542" y="716"/>
                  </a:lnTo>
                  <a:lnTo>
                    <a:pt x="532" y="721"/>
                  </a:lnTo>
                  <a:lnTo>
                    <a:pt x="523" y="723"/>
                  </a:lnTo>
                  <a:lnTo>
                    <a:pt x="515" y="728"/>
                  </a:lnTo>
                  <a:lnTo>
                    <a:pt x="506" y="731"/>
                  </a:lnTo>
                  <a:lnTo>
                    <a:pt x="496" y="735"/>
                  </a:lnTo>
                  <a:lnTo>
                    <a:pt x="487" y="738"/>
                  </a:lnTo>
                  <a:lnTo>
                    <a:pt x="477" y="740"/>
                  </a:lnTo>
                  <a:lnTo>
                    <a:pt x="467" y="745"/>
                  </a:lnTo>
                  <a:lnTo>
                    <a:pt x="458" y="747"/>
                  </a:lnTo>
                  <a:lnTo>
                    <a:pt x="448" y="750"/>
                  </a:lnTo>
                  <a:lnTo>
                    <a:pt x="439" y="755"/>
                  </a:lnTo>
                  <a:lnTo>
                    <a:pt x="429" y="757"/>
                  </a:lnTo>
                  <a:lnTo>
                    <a:pt x="419" y="759"/>
                  </a:lnTo>
                  <a:lnTo>
                    <a:pt x="410" y="762"/>
                  </a:lnTo>
                  <a:lnTo>
                    <a:pt x="400" y="764"/>
                  </a:lnTo>
                  <a:lnTo>
                    <a:pt x="388" y="767"/>
                  </a:lnTo>
                  <a:lnTo>
                    <a:pt x="379" y="769"/>
                  </a:lnTo>
                  <a:lnTo>
                    <a:pt x="369" y="771"/>
                  </a:lnTo>
                  <a:lnTo>
                    <a:pt x="360" y="771"/>
                  </a:lnTo>
                  <a:lnTo>
                    <a:pt x="348" y="774"/>
                  </a:lnTo>
                  <a:lnTo>
                    <a:pt x="338" y="776"/>
                  </a:lnTo>
                  <a:lnTo>
                    <a:pt x="328" y="779"/>
                  </a:lnTo>
                  <a:lnTo>
                    <a:pt x="316" y="779"/>
                  </a:lnTo>
                  <a:lnTo>
                    <a:pt x="307" y="781"/>
                  </a:lnTo>
                  <a:lnTo>
                    <a:pt x="297" y="781"/>
                  </a:lnTo>
                  <a:lnTo>
                    <a:pt x="285" y="783"/>
                  </a:lnTo>
                  <a:lnTo>
                    <a:pt x="276" y="783"/>
                  </a:lnTo>
                  <a:lnTo>
                    <a:pt x="264" y="786"/>
                  </a:lnTo>
                  <a:lnTo>
                    <a:pt x="254" y="786"/>
                  </a:lnTo>
                  <a:lnTo>
                    <a:pt x="245" y="786"/>
                  </a:lnTo>
                  <a:lnTo>
                    <a:pt x="233" y="786"/>
                  </a:lnTo>
                  <a:lnTo>
                    <a:pt x="223" y="788"/>
                  </a:lnTo>
                  <a:lnTo>
                    <a:pt x="211" y="788"/>
                  </a:lnTo>
                  <a:lnTo>
                    <a:pt x="201" y="788"/>
                  </a:lnTo>
                  <a:lnTo>
                    <a:pt x="189" y="788"/>
                  </a:lnTo>
                  <a:lnTo>
                    <a:pt x="180" y="788"/>
                  </a:lnTo>
                  <a:lnTo>
                    <a:pt x="168" y="788"/>
                  </a:lnTo>
                  <a:lnTo>
                    <a:pt x="158" y="788"/>
                  </a:lnTo>
                  <a:lnTo>
                    <a:pt x="146" y="786"/>
                  </a:lnTo>
                  <a:lnTo>
                    <a:pt x="137" y="786"/>
                  </a:lnTo>
                  <a:lnTo>
                    <a:pt x="127" y="786"/>
                  </a:lnTo>
                  <a:lnTo>
                    <a:pt x="115" y="786"/>
                  </a:lnTo>
                  <a:lnTo>
                    <a:pt x="106" y="783"/>
                  </a:lnTo>
                  <a:lnTo>
                    <a:pt x="94" y="783"/>
                  </a:lnTo>
                  <a:lnTo>
                    <a:pt x="84" y="781"/>
                  </a:lnTo>
                  <a:lnTo>
                    <a:pt x="74" y="781"/>
                  </a:lnTo>
                  <a:lnTo>
                    <a:pt x="62" y="779"/>
                  </a:lnTo>
                  <a:lnTo>
                    <a:pt x="53" y="779"/>
                  </a:lnTo>
                  <a:lnTo>
                    <a:pt x="41" y="776"/>
                  </a:lnTo>
                  <a:lnTo>
                    <a:pt x="31" y="774"/>
                  </a:lnTo>
                  <a:lnTo>
                    <a:pt x="22" y="771"/>
                  </a:lnTo>
                  <a:lnTo>
                    <a:pt x="12" y="771"/>
                  </a:lnTo>
                  <a:lnTo>
                    <a:pt x="0" y="769"/>
                  </a:lnTo>
                  <a:lnTo>
                    <a:pt x="189" y="393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rgbClr val="008000"/>
            </a:solidFill>
            <a:ln w="31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1367631" y="1988701"/>
            <a:ext cx="3108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1986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41696516"/>
              </p:ext>
            </p:extLst>
          </p:nvPr>
        </p:nvGraphicFramePr>
        <p:xfrm>
          <a:off x="1339054" y="5069911"/>
          <a:ext cx="3108326" cy="567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4163">
                  <a:extLst>
                    <a:ext uri="{9D8B030D-6E8A-4147-A177-3AD203B41FA5}">
                      <a16:colId xmlns:a16="http://schemas.microsoft.com/office/drawing/2014/main" xmlns="" val="1500216348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xmlns="" val="318293316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solidFill>
                            <a:srgbClr val="FF0000"/>
                          </a:solidFill>
                          <a:effectLst/>
                        </a:rPr>
                        <a:t>SWP</a:t>
                      </a:r>
                      <a:endParaRPr lang="en-US" sz="1800" b="1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solidFill>
                            <a:srgbClr val="00B050"/>
                          </a:solidFill>
                          <a:effectLst/>
                        </a:rPr>
                        <a:t>CVP</a:t>
                      </a:r>
                      <a:endParaRPr lang="en-US" sz="1800" b="1" i="0" u="sng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929177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55%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05858265"/>
                  </a:ext>
                </a:extLst>
              </a:tr>
            </a:tbl>
          </a:graphicData>
        </a:graphic>
      </p:graphicFrame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F9D035B6-5B2D-4ACC-AB93-0E244DADC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5130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Valley River System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889" t="8063" r="14194" b="5104"/>
          <a:stretch>
            <a:fillRect/>
          </a:stretch>
        </p:blipFill>
        <p:spPr bwMode="auto">
          <a:xfrm>
            <a:off x="6046788" y="-6350"/>
            <a:ext cx="5230812" cy="808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7566025" y="736601"/>
            <a:ext cx="1017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Shasta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5203825" y="1143001"/>
            <a:ext cx="1817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009900"/>
                </a:solidFill>
              </a:rPr>
              <a:t>Trinity Import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480426" y="2339976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Oroville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8561389" y="3400426"/>
            <a:ext cx="108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Folsom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8480426" y="5715001"/>
            <a:ext cx="172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CVP Exports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416474" y="322593"/>
            <a:ext cx="457120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/>
              <a:t>Sharing of Export Capacity When Exports are Constrained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489825" y="6019801"/>
            <a:ext cx="177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SWP Exports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5661025" y="2819401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In Basin Use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6270626" y="4953001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Outflow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8099426" y="5181601"/>
            <a:ext cx="804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Delta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369251"/>
              </p:ext>
            </p:extLst>
          </p:nvPr>
        </p:nvGraphicFramePr>
        <p:xfrm>
          <a:off x="1180305" y="4692934"/>
          <a:ext cx="3444878" cy="851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8024">
                  <a:extLst>
                    <a:ext uri="{9D8B030D-6E8A-4147-A177-3AD203B41FA5}">
                      <a16:colId xmlns:a16="http://schemas.microsoft.com/office/drawing/2014/main" xmlns="" val="906286859"/>
                    </a:ext>
                  </a:extLst>
                </a:gridCol>
                <a:gridCol w="978427">
                  <a:extLst>
                    <a:ext uri="{9D8B030D-6E8A-4147-A177-3AD203B41FA5}">
                      <a16:colId xmlns:a16="http://schemas.microsoft.com/office/drawing/2014/main" xmlns="" val="3340926986"/>
                    </a:ext>
                  </a:extLst>
                </a:gridCol>
                <a:gridCol w="978427">
                  <a:extLst>
                    <a:ext uri="{9D8B030D-6E8A-4147-A177-3AD203B41FA5}">
                      <a16:colId xmlns:a16="http://schemas.microsoft.com/office/drawing/2014/main" xmlns="" val="223284224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effectLst/>
                        </a:rPr>
                        <a:t>Delta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solidFill>
                            <a:srgbClr val="FF0000"/>
                          </a:solidFill>
                          <a:effectLst/>
                        </a:rPr>
                        <a:t>SWP</a:t>
                      </a:r>
                      <a:endParaRPr lang="en-US" sz="1800" b="1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solidFill>
                            <a:srgbClr val="00B050"/>
                          </a:solidFill>
                          <a:effectLst/>
                        </a:rPr>
                        <a:t>CVP</a:t>
                      </a:r>
                      <a:endParaRPr lang="en-US" sz="1800" b="1" i="0" u="sng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609522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Excess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60%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7994980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Balanced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35%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65%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78166151"/>
                  </a:ext>
                </a:extLst>
              </a:tr>
            </a:tbl>
          </a:graphicData>
        </a:graphic>
      </p:graphicFrame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094580" y="2018968"/>
            <a:ext cx="34448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/>
              <a:t>Informal Sharing 1995-2018</a:t>
            </a:r>
          </a:p>
        </p:txBody>
      </p:sp>
      <p:sp>
        <p:nvSpPr>
          <p:cNvPr id="31" name="Text Box 19"/>
          <p:cNvSpPr txBox="1">
            <a:spLocks noChangeArrowheads="1"/>
          </p:cNvSpPr>
          <p:nvPr/>
        </p:nvSpPr>
        <p:spPr bwMode="auto">
          <a:xfrm>
            <a:off x="1047750" y="2697163"/>
            <a:ext cx="704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50%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SWP</a:t>
            </a:r>
          </a:p>
        </p:txBody>
      </p: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4031856" y="2698640"/>
            <a:ext cx="654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009900"/>
                </a:solidFill>
              </a:rPr>
              <a:t>50%</a:t>
            </a:r>
          </a:p>
          <a:p>
            <a:r>
              <a:rPr lang="en-US" altLang="en-US" dirty="0">
                <a:solidFill>
                  <a:srgbClr val="009900"/>
                </a:solidFill>
              </a:rPr>
              <a:t>CVP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2587778" y="4385770"/>
            <a:ext cx="697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/>
              <a:t>2019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colorTemperature colorTemp="11500"/>
                    </a14:imgEffect>
                    <a14:imgEffect>
                      <a14:brightnessContrast bright="-6000" contrast="12000"/>
                    </a14:imgEffect>
                  </a14:imgLayer>
                </a14:imgProps>
              </a:ext>
            </a:extLst>
          </a:blip>
          <a:srcRect l="5614" t="1506" r="5867" b="3428"/>
          <a:stretch/>
        </p:blipFill>
        <p:spPr>
          <a:xfrm>
            <a:off x="1752600" y="2339976"/>
            <a:ext cx="2279256" cy="1541077"/>
          </a:xfrm>
          <a:prstGeom prst="rect">
            <a:avLst/>
          </a:prstGeom>
          <a:scene3d>
            <a:camera prst="orthographicFront">
              <a:rot lat="21593999" lon="0" rev="0"/>
            </a:camera>
            <a:lightRig rig="threePt" dir="t"/>
          </a:scene3d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EDC7507-28B1-4B8E-B50B-40AB0078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7740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39" y="236538"/>
            <a:ext cx="9161417" cy="75406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0704" y="1624011"/>
            <a:ext cx="10076688" cy="4914901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FONSI showed no changes in meeting Delta water quality requirements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Increased IBU obligation for SWP could result in reductions in </a:t>
            </a:r>
          </a:p>
          <a:p>
            <a:pPr marL="800100" lvl="3" indent="-342900"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SWP Exports </a:t>
            </a:r>
          </a:p>
          <a:p>
            <a:pPr marL="800100" lvl="3" indent="-342900"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Storage in Oroville in driest years</a:t>
            </a:r>
          </a:p>
          <a:p>
            <a:pPr marL="342900" lvl="1" indent="0">
              <a:spcBef>
                <a:spcPts val="600"/>
              </a:spcBef>
              <a:spcAft>
                <a:spcPts val="1200"/>
              </a:spcAft>
              <a:buNone/>
            </a:pPr>
            <a:endParaRPr lang="en-US" sz="2800" dirty="0"/>
          </a:p>
          <a:p>
            <a:pPr marL="342900" lvl="1" indent="0">
              <a:buNone/>
            </a:pPr>
            <a:endParaRPr lang="en-US" sz="28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9360752-F27F-44E2-9E83-AE321998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6C137-D0E4-4291-BB2E-89BB7FDDE36C}" type="slidenum">
              <a:rPr lang="en-US">
                <a:solidFill>
                  <a:schemeClr val="bg1">
                    <a:lumMod val="50000"/>
                  </a:schemeClr>
                </a:solidFill>
                <a:latin typeface="Calibri" panose="020F0502020204030204"/>
              </a:rPr>
              <a:pPr>
                <a:defRPr/>
              </a:pPr>
              <a:t>12</a:t>
            </a:fld>
            <a:endParaRPr lang="en-US" dirty="0">
              <a:solidFill>
                <a:schemeClr val="bg1">
                  <a:lumMod val="50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785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xmlns="" id="{79360752-F27F-44E2-9E83-AE321998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alibri" panose="020F0502020204030204"/>
              </a:rPr>
              <a:t>13</a:t>
            </a:r>
            <a:endParaRPr lang="en-US" dirty="0">
              <a:solidFill>
                <a:schemeClr val="bg1">
                  <a:lumMod val="50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576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297" y="182245"/>
            <a:ext cx="5143500" cy="81597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/>
              <a:t>History and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0703" y="1143000"/>
            <a:ext cx="10076689" cy="5061395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Reclamation and DWR recognized need for criteria for coordinated operation of the CVP and SWP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Initial agreement entered into in 1960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Reclamation and DWR developed and signed a more detailed operations agreement, COA, in 1986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COA took into account “subsequent developments and changes in the two projects” since 1960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Suspends but does not supersede the 1960 </a:t>
            </a:r>
            <a:r>
              <a:rPr lang="en-US" sz="2800" dirty="0" smtClean="0"/>
              <a:t>Agreement</a:t>
            </a:r>
            <a:endParaRPr lang="en-US" sz="28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8D87A1-7CFC-434B-9396-20299B34F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6C137-D0E4-4291-BB2E-89BB7FDDE36C}" type="slidenum">
              <a:rPr lang="en-US">
                <a:solidFill>
                  <a:schemeClr val="bg1">
                    <a:lumMod val="50000"/>
                  </a:schemeClr>
                </a:solidFill>
                <a:latin typeface="Calibri" panose="020F0502020204030204"/>
              </a:rPr>
              <a:pPr>
                <a:defRPr/>
              </a:pPr>
              <a:t>2</a:t>
            </a:fld>
            <a:endParaRPr lang="en-US" dirty="0">
              <a:solidFill>
                <a:schemeClr val="bg1">
                  <a:lumMod val="50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966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2725" y="164412"/>
            <a:ext cx="5143500" cy="81597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/>
              <a:t>History and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7" y="1161288"/>
            <a:ext cx="10049257" cy="5195062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COA established terms under which the Projects could use their respective water rights to:</a:t>
            </a:r>
          </a:p>
          <a:p>
            <a:pPr marL="800100" lvl="1" indent="-4572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Ensure CVP and SWP Contractual and Regulatory responsibilities are met</a:t>
            </a:r>
          </a:p>
          <a:p>
            <a:pPr marL="800100" lvl="1" indent="-4572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Maximize the ability to operate the CVP and SWP to meet:</a:t>
            </a:r>
          </a:p>
          <a:p>
            <a:pPr lvl="2"/>
            <a:r>
              <a:rPr lang="en-US" sz="2600" dirty="0"/>
              <a:t>Water right and contractual obligations upstream of the Delta</a:t>
            </a:r>
          </a:p>
          <a:p>
            <a:pPr lvl="2"/>
            <a:r>
              <a:rPr lang="en-US" sz="2600" dirty="0"/>
              <a:t>Delta Water Quality and Flow objectives</a:t>
            </a:r>
          </a:p>
          <a:p>
            <a:pPr lvl="2"/>
            <a:r>
              <a:rPr lang="en-US" sz="2600" dirty="0"/>
              <a:t>Joint Delta Water Right Requirements</a:t>
            </a:r>
          </a:p>
          <a:p>
            <a:pPr lvl="2"/>
            <a:r>
              <a:rPr lang="en-US" sz="2600" dirty="0"/>
              <a:t>CVP and SWP Water Right and Contract Obligations that depend upon diversions from the </a:t>
            </a:r>
            <a:r>
              <a:rPr lang="en-US" sz="2600" dirty="0" smtClean="0"/>
              <a:t>Delta</a:t>
            </a:r>
            <a:endParaRPr lang="en-US" sz="26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8D87A1-7CFC-434B-9396-20299B34F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6C137-D0E4-4291-BB2E-89BB7FDDE36C}" type="slidenum">
              <a:rPr lang="en-US">
                <a:solidFill>
                  <a:schemeClr val="bg1">
                    <a:lumMod val="50000"/>
                  </a:schemeClr>
                </a:solidFill>
                <a:latin typeface="Calibri" panose="020F0502020204030204"/>
              </a:rPr>
              <a:pPr>
                <a:defRPr/>
              </a:pPr>
              <a:t>3</a:t>
            </a:fld>
            <a:endParaRPr lang="en-US" dirty="0">
              <a:solidFill>
                <a:schemeClr val="bg1">
                  <a:lumMod val="50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87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736" y="187327"/>
            <a:ext cx="9582912" cy="686331"/>
          </a:xfrm>
        </p:spPr>
        <p:txBody>
          <a:bodyPr>
            <a:normAutofit/>
          </a:bodyPr>
          <a:lstStyle/>
          <a:p>
            <a:r>
              <a:rPr lang="en-US" sz="4000" b="1" dirty="0"/>
              <a:t>Key </a:t>
            </a:r>
            <a:r>
              <a:rPr lang="en-US" sz="4000" b="1" dirty="0" smtClean="0"/>
              <a:t>1986 COA </a:t>
            </a:r>
            <a:r>
              <a:rPr lang="en-US" sz="4000" b="1" dirty="0"/>
              <a:t>Definitions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9" y="1133857"/>
            <a:ext cx="10058400" cy="5222494"/>
          </a:xfrm>
        </p:spPr>
        <p:txBody>
          <a:bodyPr>
            <a:normAutofit lnSpcReduction="10000"/>
          </a:bodyPr>
          <a:lstStyle/>
          <a:p>
            <a:pPr marL="342900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In-basin Uses (IBU)</a:t>
            </a:r>
            <a:endParaRPr lang="en-US" sz="2800" dirty="0"/>
          </a:p>
          <a:p>
            <a:pPr marL="685800" lvl="1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Legal uses of water in the Sacramento Basin</a:t>
            </a:r>
          </a:p>
          <a:p>
            <a:pPr marL="685800" lvl="1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Includes water required to meet “provisions of Exhibit A” (</a:t>
            </a:r>
            <a:r>
              <a:rPr lang="en-US" sz="2600" dirty="0" smtClean="0"/>
              <a:t>D-1485)</a:t>
            </a:r>
            <a:endParaRPr lang="en-US" sz="2600" dirty="0"/>
          </a:p>
          <a:p>
            <a:pPr marL="342900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Balanced Water Conditions</a:t>
            </a:r>
          </a:p>
          <a:p>
            <a:pPr marL="685800" lvl="1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Stored water releases plus unregulated flow ≈ In-basin Uses plus Exports </a:t>
            </a:r>
            <a:endParaRPr lang="en-US" sz="2600" dirty="0"/>
          </a:p>
          <a:p>
            <a:pPr marL="342900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Excess Water Conditions</a:t>
            </a:r>
          </a:p>
          <a:p>
            <a:pPr marL="685800" lvl="1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Stored </a:t>
            </a:r>
            <a:r>
              <a:rPr lang="en-US" sz="2600" dirty="0"/>
              <a:t>water releases plus unregulated flow &gt; </a:t>
            </a:r>
            <a:r>
              <a:rPr lang="en-US" sz="2600" dirty="0" smtClean="0"/>
              <a:t>In-basin </a:t>
            </a:r>
            <a:r>
              <a:rPr lang="en-US" sz="2600" dirty="0"/>
              <a:t>Uses plus Exports </a:t>
            </a:r>
          </a:p>
          <a:p>
            <a:pPr marL="342900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Un-stored </a:t>
            </a:r>
            <a:r>
              <a:rPr lang="en-US" sz="2800" dirty="0"/>
              <a:t>Water Available for </a:t>
            </a:r>
            <a:r>
              <a:rPr lang="en-US" sz="2800" dirty="0" smtClean="0"/>
              <a:t>Export </a:t>
            </a:r>
            <a:endParaRPr lang="en-US" sz="2800" dirty="0"/>
          </a:p>
          <a:p>
            <a:pPr marL="685800" lvl="1" indent="-342900" algn="l"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Total </a:t>
            </a:r>
            <a:r>
              <a:rPr lang="en-US" sz="2600" dirty="0"/>
              <a:t>Exports &gt; total Stored Water Releases  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D3B59F-D762-4A15-AFE1-931913775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1916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7875" y="216433"/>
            <a:ext cx="9004662" cy="7334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1986 COA Article 6 Sharing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9" y="1143000"/>
            <a:ext cx="10067544" cy="5213350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When water must be withdrawn from storage to meet In-basin Uses</a:t>
            </a:r>
            <a:endParaRPr lang="en-US" sz="2800" dirty="0"/>
          </a:p>
          <a:p>
            <a:pPr marL="6858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Sharing </a:t>
            </a:r>
            <a:r>
              <a:rPr lang="en-US" sz="2600" dirty="0"/>
              <a:t>Responsibility:  75% CVP / 25% SWP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When Un-stored </a:t>
            </a:r>
            <a:r>
              <a:rPr lang="en-US" sz="2800" dirty="0"/>
              <a:t>Water </a:t>
            </a:r>
            <a:r>
              <a:rPr lang="en-US" sz="2800" dirty="0" smtClean="0"/>
              <a:t>is Available </a:t>
            </a:r>
            <a:r>
              <a:rPr lang="en-US" sz="2800" dirty="0"/>
              <a:t>for </a:t>
            </a:r>
            <a:r>
              <a:rPr lang="en-US" sz="2800" dirty="0" smtClean="0"/>
              <a:t>Export</a:t>
            </a:r>
          </a:p>
          <a:p>
            <a:pPr lvl="1" algn="l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(Exports &gt; storage withdrawals </a:t>
            </a:r>
            <a:r>
              <a:rPr lang="en-US" sz="2800" u="sng" dirty="0" smtClean="0"/>
              <a:t>and</a:t>
            </a:r>
            <a:r>
              <a:rPr lang="en-US" sz="2800" dirty="0" smtClean="0"/>
              <a:t> Balanced Water Conditions)</a:t>
            </a:r>
            <a:endParaRPr lang="en-US" sz="2800" dirty="0"/>
          </a:p>
          <a:p>
            <a:pPr marL="6858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Sharing Available Supply:  55</a:t>
            </a:r>
            <a:r>
              <a:rPr lang="en-US" sz="2600" dirty="0"/>
              <a:t>% CVP / 45% SWP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Export Capacity During Periods of Export Constraints</a:t>
            </a:r>
            <a:endParaRPr lang="en-US" sz="2800" dirty="0"/>
          </a:p>
          <a:p>
            <a:pPr marL="6858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Shared 50% CVP / 50% SWP</a:t>
            </a:r>
          </a:p>
          <a:p>
            <a:pPr marL="6858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smtClean="0"/>
              <a:t>“</a:t>
            </a:r>
            <a:r>
              <a:rPr lang="en-US" sz="2600" dirty="0"/>
              <a:t>Handshake” agreement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9D8211F-5B38-45E6-A8C7-C48E0A5F6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49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1056" y="227014"/>
            <a:ext cx="8631936" cy="7350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Key </a:t>
            </a:r>
            <a:r>
              <a:rPr lang="en-US" sz="4000" b="1" dirty="0" smtClean="0"/>
              <a:t>1986 COA </a:t>
            </a:r>
            <a:r>
              <a:rPr lang="en-US" sz="4000" b="1" dirty="0"/>
              <a:t>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0703" y="1540765"/>
            <a:ext cx="10067545" cy="3922776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1986 Regulatory Conditions (D-1485)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Specific CVP and SWP Facilities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Specific CVP and SWP Demands (including In-basin Uses)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Agreement based on assumed yield under 1928-1934 Drought Conditions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Periodic </a:t>
            </a:r>
            <a:r>
              <a:rPr lang="en-US" sz="2800" dirty="0" smtClean="0"/>
              <a:t>review</a:t>
            </a:r>
            <a:endParaRPr lang="en-US" sz="28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9360752-F27F-44E2-9E83-AE321998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6C137-D0E4-4291-BB2E-89BB7FDDE36C}" type="slidenum">
              <a:rPr lang="en-US">
                <a:solidFill>
                  <a:schemeClr val="bg1">
                    <a:lumMod val="50000"/>
                  </a:schemeClr>
                </a:solidFill>
                <a:latin typeface="Calibri" panose="020F0502020204030204"/>
              </a:rPr>
              <a:pPr>
                <a:defRPr/>
              </a:pPr>
              <a:t>6</a:t>
            </a:fld>
            <a:endParaRPr lang="en-US" dirty="0">
              <a:solidFill>
                <a:schemeClr val="bg1">
                  <a:lumMod val="50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3713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8409" y="222248"/>
            <a:ext cx="5953125" cy="676275"/>
          </a:xfrm>
        </p:spPr>
        <p:txBody>
          <a:bodyPr>
            <a:normAutofit/>
          </a:bodyPr>
          <a:lstStyle/>
          <a:p>
            <a:r>
              <a:rPr lang="en-US" sz="4000" b="1" dirty="0"/>
              <a:t>System Changes Since 1986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9" y="1143000"/>
            <a:ext cx="10049255" cy="5294376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New facilities </a:t>
            </a:r>
            <a:r>
              <a:rPr lang="en-US" sz="2800" dirty="0" smtClean="0"/>
              <a:t>added - CVP, SWP, and Others</a:t>
            </a:r>
            <a:endParaRPr lang="en-US" sz="2800" dirty="0"/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SWRCB </a:t>
            </a:r>
            <a:r>
              <a:rPr lang="en-US" sz="2800" dirty="0"/>
              <a:t>established New Delta Standards in 1995 and 2000 (WQCP)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Biological Opinions issued pursuant to ESA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Changes have resulted in restrictions on operations and affected the ability of the Projects to achieve water supply objectives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Sharing of responsibilities for meeting New Delta Standards and export capacity during export constraints was not addressed in COA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17BD061-AEB6-4ED1-8FA5-CF6D11134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4362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7874" y="167823"/>
            <a:ext cx="8499566" cy="733425"/>
          </a:xfrm>
        </p:spPr>
        <p:txBody>
          <a:bodyPr>
            <a:normAutofit/>
          </a:bodyPr>
          <a:lstStyle/>
          <a:p>
            <a:r>
              <a:rPr lang="en-US" sz="4000" b="1" dirty="0"/>
              <a:t>Addendum to COA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0704" y="1143000"/>
            <a:ext cx="10058400" cy="5257801"/>
          </a:xfrm>
        </p:spPr>
        <p:txBody>
          <a:bodyPr>
            <a:normAutofit/>
          </a:bodyPr>
          <a:lstStyle/>
          <a:p>
            <a:pPr marL="3429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Recent drought highlighted need for review of COA</a:t>
            </a:r>
          </a:p>
          <a:p>
            <a:pPr marL="3429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Sharing formulas developed and negotiated using methods similar to those used for COA (1986)</a:t>
            </a:r>
          </a:p>
          <a:p>
            <a:pPr marL="3429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Environmental Assessment resulted in Finding of No Significant Impact (FONSI)</a:t>
            </a:r>
          </a:p>
          <a:p>
            <a:pPr marL="3429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Signed by DWR and Reclamation on December 12, 2018</a:t>
            </a:r>
          </a:p>
          <a:p>
            <a:pPr marL="342900" lvl="1" indent="-3429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Implementation began January 1, 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13BC7C-567C-4D45-ADA1-EAB88990B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5522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Valley River System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889" t="8063" r="14194" b="5104"/>
          <a:stretch>
            <a:fillRect/>
          </a:stretch>
        </p:blipFill>
        <p:spPr bwMode="auto">
          <a:xfrm>
            <a:off x="6046788" y="-6350"/>
            <a:ext cx="5230812" cy="808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7566025" y="736601"/>
            <a:ext cx="1017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Shasta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5203825" y="1143001"/>
            <a:ext cx="1817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009900"/>
                </a:solidFill>
              </a:rPr>
              <a:t>Trinity Import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480426" y="2339976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Oroville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8561389" y="3400426"/>
            <a:ext cx="1087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Folsom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8480426" y="5715001"/>
            <a:ext cx="172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009900"/>
                </a:solidFill>
              </a:rPr>
              <a:t>CVP Exports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620115" y="337779"/>
            <a:ext cx="443644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/>
              <a:t>Sharing Responsibility for Meeting IBU During Balanced Conditions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489825" y="6019801"/>
            <a:ext cx="177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SWP Exports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5661025" y="2819401"/>
            <a:ext cx="17091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 smtClean="0"/>
              <a:t>In-basin </a:t>
            </a:r>
            <a:r>
              <a:rPr lang="en-US" altLang="en-US" sz="2000" b="1" dirty="0"/>
              <a:t>Use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6270626" y="4953001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Outflow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8099426" y="5181601"/>
            <a:ext cx="804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Delta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0584911"/>
              </p:ext>
            </p:extLst>
          </p:nvPr>
        </p:nvGraphicFramePr>
        <p:xfrm>
          <a:off x="1183214" y="4312131"/>
          <a:ext cx="2466451" cy="1986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8024">
                  <a:extLst>
                    <a:ext uri="{9D8B030D-6E8A-4147-A177-3AD203B41FA5}">
                      <a16:colId xmlns:a16="http://schemas.microsoft.com/office/drawing/2014/main" xmlns="" val="906286859"/>
                    </a:ext>
                  </a:extLst>
                </a:gridCol>
                <a:gridCol w="978427">
                  <a:extLst>
                    <a:ext uri="{9D8B030D-6E8A-4147-A177-3AD203B41FA5}">
                      <a16:colId xmlns:a16="http://schemas.microsoft.com/office/drawing/2014/main" xmlns="" val="223284224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40-30-30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289963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effectLst/>
                        </a:rPr>
                        <a:t>Year Type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solidFill>
                            <a:srgbClr val="FF0000"/>
                          </a:solidFill>
                          <a:effectLst/>
                        </a:rPr>
                        <a:t>SWP</a:t>
                      </a:r>
                      <a:endParaRPr lang="en-US" sz="1800" b="1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609522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Wet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7994980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Above Normal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781661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Below Normal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645483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Dry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35%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652419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Critical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87274003"/>
                  </a:ext>
                </a:extLst>
              </a:tr>
            </a:tbl>
          </a:graphicData>
        </a:graphic>
      </p:graphicFrame>
      <p:pic>
        <p:nvPicPr>
          <p:cNvPr id="29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6902" y="2092231"/>
            <a:ext cx="3289948" cy="1888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2543062" y="1845272"/>
            <a:ext cx="697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/>
              <a:t>1986</a:t>
            </a:r>
          </a:p>
        </p:txBody>
      </p:sp>
      <p:sp>
        <p:nvSpPr>
          <p:cNvPr id="31" name="Text Box 19"/>
          <p:cNvSpPr txBox="1">
            <a:spLocks noChangeArrowheads="1"/>
          </p:cNvSpPr>
          <p:nvPr/>
        </p:nvSpPr>
        <p:spPr bwMode="auto">
          <a:xfrm>
            <a:off x="1040339" y="2479676"/>
            <a:ext cx="704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25%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SWP</a:t>
            </a:r>
          </a:p>
        </p:txBody>
      </p: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4080627" y="2479676"/>
            <a:ext cx="654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009900"/>
                </a:solidFill>
              </a:rPr>
              <a:t>75%</a:t>
            </a:r>
          </a:p>
          <a:p>
            <a:r>
              <a:rPr lang="en-US" altLang="en-US">
                <a:solidFill>
                  <a:srgbClr val="009900"/>
                </a:solidFill>
              </a:rPr>
              <a:t>CVP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2590687" y="4004967"/>
            <a:ext cx="697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/>
              <a:t>2019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3728792"/>
              </p:ext>
            </p:extLst>
          </p:nvPr>
        </p:nvGraphicFramePr>
        <p:xfrm>
          <a:off x="3642063" y="4312131"/>
          <a:ext cx="978427" cy="1986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427">
                  <a:extLst>
                    <a:ext uri="{9D8B030D-6E8A-4147-A177-3AD203B41FA5}">
                      <a16:colId xmlns:a16="http://schemas.microsoft.com/office/drawing/2014/main" xmlns="" val="293941557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8467721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solidFill>
                            <a:srgbClr val="00B050"/>
                          </a:solidFill>
                          <a:effectLst/>
                        </a:rPr>
                        <a:t>CVP</a:t>
                      </a:r>
                      <a:endParaRPr lang="en-US" sz="1800" b="1" i="0" u="sng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4067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80%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997745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80%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76306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75%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656247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65%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139204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60%</a:t>
                      </a:r>
                      <a:endParaRPr lang="en-US" sz="18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29173108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3E176A5B-BAFC-408F-926D-FC15B48ED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30D54-AE79-4B3F-9C90-E7F22818206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328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653</Words>
  <Application>Microsoft Office PowerPoint</Application>
  <PresentationFormat>Custom</PresentationFormat>
  <Paragraphs>163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Summary of COA and Addendum</vt:lpstr>
      <vt:lpstr>History and Background</vt:lpstr>
      <vt:lpstr>History and Background</vt:lpstr>
      <vt:lpstr>Key 1986 COA Definitions</vt:lpstr>
      <vt:lpstr>1986 COA Article 6 Sharing</vt:lpstr>
      <vt:lpstr>Key 1986 COA Assumptions</vt:lpstr>
      <vt:lpstr>System Changes Since 1986</vt:lpstr>
      <vt:lpstr>Addendum to COA</vt:lpstr>
      <vt:lpstr>Slide 9</vt:lpstr>
      <vt:lpstr>Slide 10</vt:lpstr>
      <vt:lpstr>Slide 11</vt:lpstr>
      <vt:lpstr>Conclusions</vt:lpstr>
      <vt:lpstr>Questions?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Walter Bourez</dc:creator>
  <cp:lastModifiedBy>Melinda Terry</cp:lastModifiedBy>
  <cp:revision>67</cp:revision>
  <cp:lastPrinted>2019-02-06T16:01:46Z</cp:lastPrinted>
  <dcterms:created xsi:type="dcterms:W3CDTF">2019-01-28T18:37:14Z</dcterms:created>
  <dcterms:modified xsi:type="dcterms:W3CDTF">2019-03-28T20:54:50Z</dcterms:modified>
</cp:coreProperties>
</file>