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4" r:id="rId4"/>
  </p:sldMasterIdLst>
  <p:notesMasterIdLst>
    <p:notesMasterId r:id="rId30"/>
  </p:notesMasterIdLst>
  <p:handoutMasterIdLst>
    <p:handoutMasterId r:id="rId31"/>
  </p:handoutMasterIdLst>
  <p:sldIdLst>
    <p:sldId id="738" r:id="rId5"/>
    <p:sldId id="808" r:id="rId6"/>
    <p:sldId id="760" r:id="rId7"/>
    <p:sldId id="810" r:id="rId8"/>
    <p:sldId id="812" r:id="rId9"/>
    <p:sldId id="811" r:id="rId10"/>
    <p:sldId id="813" r:id="rId11"/>
    <p:sldId id="817" r:id="rId12"/>
    <p:sldId id="818" r:id="rId13"/>
    <p:sldId id="819" r:id="rId14"/>
    <p:sldId id="809" r:id="rId15"/>
    <p:sldId id="796" r:id="rId16"/>
    <p:sldId id="797" r:id="rId17"/>
    <p:sldId id="820" r:id="rId18"/>
    <p:sldId id="814" r:id="rId19"/>
    <p:sldId id="821" r:id="rId20"/>
    <p:sldId id="815" r:id="rId21"/>
    <p:sldId id="822" r:id="rId22"/>
    <p:sldId id="823" r:id="rId23"/>
    <p:sldId id="824" r:id="rId24"/>
    <p:sldId id="825" r:id="rId25"/>
    <p:sldId id="826" r:id="rId26"/>
    <p:sldId id="805" r:id="rId27"/>
    <p:sldId id="807" r:id="rId28"/>
    <p:sldId id="775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Mullins" initials="DM" lastIdx="3" clrIdx="0">
    <p:extLst>
      <p:ext uri="{19B8F6BF-5375-455C-9EA6-DF929625EA0E}">
        <p15:presenceInfo xmlns:p15="http://schemas.microsoft.com/office/powerpoint/2012/main" userId="S::Debra.Mullins@powerschool.com::7fd173d0-551c-4ff3-9be6-49d5376210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C"/>
    <a:srgbClr val="333333"/>
    <a:srgbClr val="00B050"/>
    <a:srgbClr val="FF0000"/>
    <a:srgbClr val="F6A81E"/>
    <a:srgbClr val="00B6EF"/>
    <a:srgbClr val="0000AD"/>
    <a:srgbClr val="DAB950"/>
    <a:srgbClr val="9DC19E"/>
    <a:srgbClr val="00B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0027" autoAdjust="0"/>
  </p:normalViewPr>
  <p:slideViewPr>
    <p:cSldViewPr snapToGrid="0">
      <p:cViewPr varScale="1">
        <p:scale>
          <a:sx n="47" d="100"/>
          <a:sy n="47" d="100"/>
        </p:scale>
        <p:origin x="141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3F6E24-72C8-FF49-B1ED-23DBFD10164F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EB8FC6-28AE-184A-852C-EF80C536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95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54A481-D5F0-A34E-9419-99A36BEE80A5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6AD67D-7B24-9047-8DC7-D61D1B76FF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AD67D-7B24-9047-8DC7-D61D1B76FF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03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07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7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3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106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566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239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16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71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6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59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747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097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73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760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30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3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AD67D-7B24-9047-8DC7-D61D1B76FF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3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54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0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10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62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AD67D-7B24-9047-8DC7-D61D1B76F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8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148964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215" y="365125"/>
            <a:ext cx="5211619" cy="1168111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216" y="1653309"/>
            <a:ext cx="5211618" cy="412865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74707" y="-15243"/>
            <a:ext cx="5360093" cy="6263640"/>
          </a:xfrm>
          <a:custGeom>
            <a:avLst/>
            <a:gdLst>
              <a:gd name="connsiteX0" fmla="*/ 0 w 5809673"/>
              <a:gd name="connsiteY0" fmla="*/ 0 h 6858000"/>
              <a:gd name="connsiteX1" fmla="*/ 5809673 w 5809673"/>
              <a:gd name="connsiteY1" fmla="*/ 0 h 6858000"/>
              <a:gd name="connsiteX2" fmla="*/ 5809673 w 5809673"/>
              <a:gd name="connsiteY2" fmla="*/ 6858000 h 6858000"/>
              <a:gd name="connsiteX3" fmla="*/ 0 w 5809673"/>
              <a:gd name="connsiteY3" fmla="*/ 6858000 h 6858000"/>
              <a:gd name="connsiteX4" fmla="*/ 0 w 5809673"/>
              <a:gd name="connsiteY4" fmla="*/ 0 h 6858000"/>
              <a:gd name="connsiteX0" fmla="*/ 0 w 5809673"/>
              <a:gd name="connsiteY0" fmla="*/ 0 h 6858000"/>
              <a:gd name="connsiteX1" fmla="*/ 5809673 w 5809673"/>
              <a:gd name="connsiteY1" fmla="*/ 0 h 6858000"/>
              <a:gd name="connsiteX2" fmla="*/ 4537133 w 5809673"/>
              <a:gd name="connsiteY2" fmla="*/ 6271260 h 6858000"/>
              <a:gd name="connsiteX3" fmla="*/ 0 w 5809673"/>
              <a:gd name="connsiteY3" fmla="*/ 6858000 h 6858000"/>
              <a:gd name="connsiteX4" fmla="*/ 0 w 5809673"/>
              <a:gd name="connsiteY4" fmla="*/ 0 h 6858000"/>
              <a:gd name="connsiteX0" fmla="*/ 0 w 5375333"/>
              <a:gd name="connsiteY0" fmla="*/ 7620 h 6865620"/>
              <a:gd name="connsiteX1" fmla="*/ 5375333 w 5375333"/>
              <a:gd name="connsiteY1" fmla="*/ 0 h 6865620"/>
              <a:gd name="connsiteX2" fmla="*/ 4537133 w 5375333"/>
              <a:gd name="connsiteY2" fmla="*/ 6278880 h 6865620"/>
              <a:gd name="connsiteX3" fmla="*/ 0 w 5375333"/>
              <a:gd name="connsiteY3" fmla="*/ 6865620 h 6865620"/>
              <a:gd name="connsiteX4" fmla="*/ 0 w 5375333"/>
              <a:gd name="connsiteY4" fmla="*/ 7620 h 6865620"/>
              <a:gd name="connsiteX0" fmla="*/ 0 w 5375333"/>
              <a:gd name="connsiteY0" fmla="*/ 7620 h 6278880"/>
              <a:gd name="connsiteX1" fmla="*/ 5375333 w 5375333"/>
              <a:gd name="connsiteY1" fmla="*/ 0 h 6278880"/>
              <a:gd name="connsiteX2" fmla="*/ 4537133 w 5375333"/>
              <a:gd name="connsiteY2" fmla="*/ 6278880 h 6278880"/>
              <a:gd name="connsiteX3" fmla="*/ 0 w 5375333"/>
              <a:gd name="connsiteY3" fmla="*/ 6164580 h 6278880"/>
              <a:gd name="connsiteX4" fmla="*/ 0 w 5375333"/>
              <a:gd name="connsiteY4" fmla="*/ 7620 h 6278880"/>
              <a:gd name="connsiteX0" fmla="*/ 0 w 5375333"/>
              <a:gd name="connsiteY0" fmla="*/ 7620 h 6278880"/>
              <a:gd name="connsiteX1" fmla="*/ 5375333 w 5375333"/>
              <a:gd name="connsiteY1" fmla="*/ 0 h 6278880"/>
              <a:gd name="connsiteX2" fmla="*/ 4537133 w 5375333"/>
              <a:gd name="connsiteY2" fmla="*/ 6278880 h 6278880"/>
              <a:gd name="connsiteX3" fmla="*/ 0 w 5375333"/>
              <a:gd name="connsiteY3" fmla="*/ 6111240 h 6278880"/>
              <a:gd name="connsiteX4" fmla="*/ 0 w 5375333"/>
              <a:gd name="connsiteY4" fmla="*/ 7620 h 6278880"/>
              <a:gd name="connsiteX0" fmla="*/ 7620 w 5382953"/>
              <a:gd name="connsiteY0" fmla="*/ 7620 h 6278880"/>
              <a:gd name="connsiteX1" fmla="*/ 5382953 w 5382953"/>
              <a:gd name="connsiteY1" fmla="*/ 0 h 6278880"/>
              <a:gd name="connsiteX2" fmla="*/ 4544753 w 5382953"/>
              <a:gd name="connsiteY2" fmla="*/ 6278880 h 6278880"/>
              <a:gd name="connsiteX3" fmla="*/ 0 w 5382953"/>
              <a:gd name="connsiteY3" fmla="*/ 6073140 h 6278880"/>
              <a:gd name="connsiteX4" fmla="*/ 7620 w 5382953"/>
              <a:gd name="connsiteY4" fmla="*/ 7620 h 6278880"/>
              <a:gd name="connsiteX0" fmla="*/ 7620 w 5382953"/>
              <a:gd name="connsiteY0" fmla="*/ 7620 h 6248400"/>
              <a:gd name="connsiteX1" fmla="*/ 5382953 w 5382953"/>
              <a:gd name="connsiteY1" fmla="*/ 0 h 6248400"/>
              <a:gd name="connsiteX2" fmla="*/ 4521893 w 5382953"/>
              <a:gd name="connsiteY2" fmla="*/ 6248400 h 6248400"/>
              <a:gd name="connsiteX3" fmla="*/ 0 w 5382953"/>
              <a:gd name="connsiteY3" fmla="*/ 6073140 h 6248400"/>
              <a:gd name="connsiteX4" fmla="*/ 7620 w 5382953"/>
              <a:gd name="connsiteY4" fmla="*/ 7620 h 6248400"/>
              <a:gd name="connsiteX0" fmla="*/ 7620 w 5352473"/>
              <a:gd name="connsiteY0" fmla="*/ 7620 h 6248400"/>
              <a:gd name="connsiteX1" fmla="*/ 5352473 w 5352473"/>
              <a:gd name="connsiteY1" fmla="*/ 0 h 6248400"/>
              <a:gd name="connsiteX2" fmla="*/ 4521893 w 5352473"/>
              <a:gd name="connsiteY2" fmla="*/ 6248400 h 6248400"/>
              <a:gd name="connsiteX3" fmla="*/ 0 w 5352473"/>
              <a:gd name="connsiteY3" fmla="*/ 6073140 h 6248400"/>
              <a:gd name="connsiteX4" fmla="*/ 7620 w 5352473"/>
              <a:gd name="connsiteY4" fmla="*/ 7620 h 6248400"/>
              <a:gd name="connsiteX0" fmla="*/ 0 w 5352473"/>
              <a:gd name="connsiteY0" fmla="*/ 0 h 6256020"/>
              <a:gd name="connsiteX1" fmla="*/ 5352473 w 5352473"/>
              <a:gd name="connsiteY1" fmla="*/ 7620 h 6256020"/>
              <a:gd name="connsiteX2" fmla="*/ 4521893 w 5352473"/>
              <a:gd name="connsiteY2" fmla="*/ 6256020 h 6256020"/>
              <a:gd name="connsiteX3" fmla="*/ 0 w 5352473"/>
              <a:gd name="connsiteY3" fmla="*/ 6080760 h 6256020"/>
              <a:gd name="connsiteX4" fmla="*/ 0 w 5352473"/>
              <a:gd name="connsiteY4" fmla="*/ 0 h 6256020"/>
              <a:gd name="connsiteX0" fmla="*/ 0 w 5360093"/>
              <a:gd name="connsiteY0" fmla="*/ 7620 h 6263640"/>
              <a:gd name="connsiteX1" fmla="*/ 5360093 w 5360093"/>
              <a:gd name="connsiteY1" fmla="*/ 0 h 6263640"/>
              <a:gd name="connsiteX2" fmla="*/ 4521893 w 5360093"/>
              <a:gd name="connsiteY2" fmla="*/ 6263640 h 6263640"/>
              <a:gd name="connsiteX3" fmla="*/ 0 w 5360093"/>
              <a:gd name="connsiteY3" fmla="*/ 6088380 h 6263640"/>
              <a:gd name="connsiteX4" fmla="*/ 0 w 5360093"/>
              <a:gd name="connsiteY4" fmla="*/ 7620 h 626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0093" h="6263640">
                <a:moveTo>
                  <a:pt x="0" y="7620"/>
                </a:moveTo>
                <a:lnTo>
                  <a:pt x="5360093" y="0"/>
                </a:lnTo>
                <a:lnTo>
                  <a:pt x="4521893" y="6263640"/>
                </a:lnTo>
                <a:lnTo>
                  <a:pt x="0" y="6088380"/>
                </a:lnTo>
                <a:lnTo>
                  <a:pt x="0" y="762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742508" y="1122363"/>
            <a:ext cx="9485746" cy="2387600"/>
          </a:xfrm>
        </p:spPr>
        <p:txBody>
          <a:bodyPr anchor="b"/>
          <a:lstStyle>
            <a:lvl1pPr algn="l">
              <a:defRPr sz="60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42508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657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86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rgbClr val="41B1FF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1" y="6207430"/>
            <a:ext cx="1847477" cy="3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41714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10583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406636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235874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41034" y="2239506"/>
            <a:ext cx="5921762" cy="1595922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41034" y="3927503"/>
            <a:ext cx="6665680" cy="66774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7" y="581185"/>
            <a:ext cx="2819983" cy="607741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30090" y="6167760"/>
            <a:ext cx="2719388" cy="4810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Date</a:t>
            </a:r>
          </a:p>
        </p:txBody>
      </p:sp>
    </p:spTree>
    <p:extLst>
      <p:ext uri="{BB962C8B-B14F-4D97-AF65-F5344CB8AC3E}">
        <p14:creationId xmlns:p14="http://schemas.microsoft.com/office/powerpoint/2010/main" val="392164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20" y="365125"/>
            <a:ext cx="10515600" cy="1168111"/>
          </a:xfrm>
        </p:spPr>
        <p:txBody>
          <a:bodyPr anchor="b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220" y="1653309"/>
            <a:ext cx="10515600" cy="42764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220" y="1653309"/>
            <a:ext cx="526038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958" y="1647046"/>
            <a:ext cx="5234553" cy="42655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3219" y="365125"/>
            <a:ext cx="10630543" cy="1168111"/>
          </a:xfrm>
        </p:spPr>
        <p:txBody>
          <a:bodyPr anchor="b"/>
          <a:lstStyle>
            <a:lvl1pPr>
              <a:defRPr b="1">
                <a:solidFill>
                  <a:srgbClr val="00B8F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88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B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508" y="1122363"/>
            <a:ext cx="9485746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508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9" y="6178503"/>
            <a:ext cx="1897532" cy="45320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4109" y="6356350"/>
            <a:ext cx="1213691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5BC0326E-34C8-9742-80DF-381DF5318F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3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326E-34C8-9742-80DF-381DF5318F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B8F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mailto:james.swaney@powerschool.co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doug.quinton@powerschool.com" TargetMode="External"/><Relationship Id="rId5" Type="http://schemas.openxmlformats.org/officeDocument/2006/relationships/hyperlink" Target="mailto:debra.mullins@powerschool.com" TargetMode="External"/><Relationship Id="rId4" Type="http://schemas.openxmlformats.org/officeDocument/2006/relationships/hyperlink" Target="mailto:curtis.coulter@powerschool.com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28972-AE3C-4F4A-AA24-A3CE0D37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0090" y="3544326"/>
            <a:ext cx="7021817" cy="159592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TN Attendance Conference</a:t>
            </a:r>
            <a:br>
              <a:rPr lang="en-US" dirty="0"/>
            </a:br>
            <a:br>
              <a:rPr lang="en-US" sz="3100" dirty="0">
                <a:solidFill>
                  <a:srgbClr val="00417C"/>
                </a:solidFill>
              </a:rPr>
            </a:br>
            <a:br>
              <a:rPr lang="en-US" sz="3100" dirty="0">
                <a:solidFill>
                  <a:srgbClr val="00417C"/>
                </a:solidFill>
              </a:rPr>
            </a:br>
            <a:r>
              <a:rPr lang="en-US" sz="2700" b="0" dirty="0">
                <a:solidFill>
                  <a:srgbClr val="00417C"/>
                </a:solidFill>
              </a:rPr>
              <a:t>Debra Mullins | Sr. Product Manager</a:t>
            </a:r>
            <a:br>
              <a:rPr lang="en-US" sz="2700" b="0" dirty="0">
                <a:solidFill>
                  <a:srgbClr val="00417C"/>
                </a:solidFill>
              </a:rPr>
            </a:br>
            <a:r>
              <a:rPr lang="en-US" sz="2700" b="0" dirty="0">
                <a:solidFill>
                  <a:srgbClr val="00417C"/>
                </a:solidFill>
              </a:rPr>
              <a:t>debra.mullins@powerschool.com</a:t>
            </a:r>
            <a:br>
              <a:rPr lang="en-US" sz="2700" b="0" dirty="0"/>
            </a:br>
            <a:endParaRPr lang="en-US" sz="2700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September 25,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37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167250"/>
            <a:ext cx="10630543" cy="815824"/>
          </a:xfrm>
        </p:spPr>
        <p:txBody>
          <a:bodyPr>
            <a:normAutofit/>
          </a:bodyPr>
          <a:lstStyle/>
          <a:p>
            <a:r>
              <a:rPr lang="en-US" dirty="0"/>
              <a:t>TN Support Levels: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70E5FD-CFA1-4C61-B692-878CF2B2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2276475"/>
            <a:ext cx="120015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6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1701" y="3968846"/>
            <a:ext cx="6401981" cy="62899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cs typeface="Calibri"/>
              </a:rPr>
            </a:br>
            <a:r>
              <a:rPr lang="en-US" sz="6700" dirty="0">
                <a:cs typeface="Calibri"/>
              </a:rPr>
              <a:t>Support and Process update – Open Discussion and Questions?</a:t>
            </a:r>
            <a:endParaRPr lang="en-US" sz="1600" i="1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picture containing indoor, wall, sitting&#10;&#10;Description automatically generated">
            <a:extLst>
              <a:ext uri="{FF2B5EF4-FFF2-40B4-BE49-F238E27FC236}">
                <a16:creationId xmlns:a16="http://schemas.microsoft.com/office/drawing/2014/main" id="{84C51296-5102-4AAC-819C-C5BD9AADA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1859517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134" y="2305050"/>
            <a:ext cx="6970907" cy="2055113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TN Compliance - PS</a:t>
            </a:r>
            <a:br>
              <a:rPr lang="en-US" dirty="0"/>
            </a:br>
            <a:r>
              <a:rPr lang="en-US" dirty="0"/>
              <a:t>The Road Ahead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721154" y="4482253"/>
            <a:ext cx="5413094" cy="667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417C"/>
                </a:solidFill>
              </a:rPr>
              <a:t>Debra Mullins|Sr. Product Manager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2209E9-DB5D-4D81-B8AC-8F0415E9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017" y="2267282"/>
            <a:ext cx="4896967" cy="36725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37EB2-2E8B-4F99-AA13-A4D46D91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94" y="74399"/>
            <a:ext cx="2462480" cy="240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6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128" y="839732"/>
            <a:ext cx="9076946" cy="712567"/>
          </a:xfrm>
        </p:spPr>
        <p:txBody>
          <a:bodyPr>
            <a:normAutofit/>
          </a:bodyPr>
          <a:lstStyle/>
          <a:p>
            <a:r>
              <a:rPr lang="en-US" dirty="0"/>
              <a:t>Compliance – Roadmap 2019 Q4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1DE0C-3C22-4056-BD61-A196B684E7D8}"/>
              </a:ext>
            </a:extLst>
          </p:cNvPr>
          <p:cNvSpPr txBox="1">
            <a:spLocks/>
          </p:cNvSpPr>
          <p:nvPr/>
        </p:nvSpPr>
        <p:spPr>
          <a:xfrm>
            <a:off x="2881978" y="1626966"/>
            <a:ext cx="9173849" cy="4712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dirty="0">
                <a:solidFill>
                  <a:srgbClr val="00417C"/>
                </a:solidFill>
              </a:rPr>
              <a:t>Continued efforts – Stability Phase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Defect resolution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dirty="0"/>
              <a:t>Improvements for compliance product stability and reaction time: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1600" dirty="0"/>
              <a:t>Expanded regression testing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1600" dirty="0"/>
              <a:t>Escalated items follow a retrospective review</a:t>
            </a:r>
          </a:p>
          <a:p>
            <a:pPr marL="914400" lvl="2" indent="0" fontAlgn="base">
              <a:buNone/>
            </a:pPr>
            <a:endParaRPr lang="en-US" sz="16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Communication and Documentation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dirty="0"/>
              <a:t>Improvements:</a:t>
            </a: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1600" dirty="0"/>
              <a:t>Extract updates – Beta 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1600" dirty="0"/>
              <a:t>Product touchpoints – reach out to Compliance Product for urgent issues, escalations and/or status of a ticket where needed.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Performance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000" dirty="0"/>
              <a:t>Improvements for Extract performance time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sz="1600" dirty="0"/>
              <a:t>Each monthly release will include a performance enhancement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 fontAlgn="base">
              <a:buNone/>
            </a:pPr>
            <a:endParaRPr lang="en-US" sz="20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BEDE-17D2-430B-B0D7-A9DAF967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3" y="163568"/>
            <a:ext cx="2115396" cy="2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71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128" y="839732"/>
            <a:ext cx="9076946" cy="712567"/>
          </a:xfrm>
        </p:spPr>
        <p:txBody>
          <a:bodyPr>
            <a:normAutofit/>
          </a:bodyPr>
          <a:lstStyle/>
          <a:p>
            <a:r>
              <a:rPr lang="en-US" dirty="0"/>
              <a:t>Compliance – Roadmap 2019 Q4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1DE0C-3C22-4056-BD61-A196B684E7D8}"/>
              </a:ext>
            </a:extLst>
          </p:cNvPr>
          <p:cNvSpPr txBox="1">
            <a:spLocks/>
          </p:cNvSpPr>
          <p:nvPr/>
        </p:nvSpPr>
        <p:spPr>
          <a:xfrm>
            <a:off x="2881978" y="1626966"/>
            <a:ext cx="9173849" cy="47129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b="1" dirty="0">
                <a:solidFill>
                  <a:srgbClr val="00417C"/>
                </a:solidFill>
              </a:rPr>
              <a:t>NEW Extracts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Updated architecture to Audit-Based Extracts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Removal of State Event Queue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Removal of old processing and over developed extracts with Core dependencies.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Extracts that require a Core release.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Each extract will be moved to Audit-Based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Slow removal of current extracts</a:t>
            </a:r>
          </a:p>
          <a:p>
            <a:pPr marL="457200" lvl="1" indent="0" fontAlgn="base">
              <a:buNone/>
            </a:pP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 fontAlgn="base">
              <a:buNone/>
            </a:pPr>
            <a:endParaRPr lang="en-US" sz="20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BEDE-17D2-430B-B0D7-A9DAF967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3" y="163568"/>
            <a:ext cx="2115396" cy="2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3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54" y="839733"/>
            <a:ext cx="9076946" cy="712567"/>
          </a:xfrm>
        </p:spPr>
        <p:txBody>
          <a:bodyPr>
            <a:normAutofit fontScale="90000"/>
          </a:bodyPr>
          <a:lstStyle/>
          <a:p>
            <a:r>
              <a:rPr lang="en-US" dirty="0"/>
              <a:t>NEW </a:t>
            </a:r>
            <a:br>
              <a:rPr lang="en-US" dirty="0"/>
            </a:br>
            <a:r>
              <a:rPr lang="en-US" dirty="0"/>
              <a:t>TN Extracts – Audit Based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1DE0C-3C22-4056-BD61-A196B684E7D8}"/>
              </a:ext>
            </a:extLst>
          </p:cNvPr>
          <p:cNvSpPr txBox="1">
            <a:spLocks/>
          </p:cNvSpPr>
          <p:nvPr/>
        </p:nvSpPr>
        <p:spPr>
          <a:xfrm>
            <a:off x="3103369" y="2833275"/>
            <a:ext cx="6531993" cy="1191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4800" dirty="0">
                <a:solidFill>
                  <a:srgbClr val="00417C"/>
                </a:solidFill>
              </a:rPr>
              <a:t>What will this look like?</a:t>
            </a:r>
            <a:endParaRPr lang="en-US" sz="48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4800" dirty="0"/>
          </a:p>
          <a:p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BEDE-17D2-430B-B0D7-A9DAF967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3" y="163568"/>
            <a:ext cx="2115396" cy="2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3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51F58-6C52-4D01-BCAD-116146F6C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349" y="0"/>
            <a:ext cx="8943760" cy="618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8B81E0-4343-48F3-A246-C1AAB87A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35417"/>
            <a:ext cx="10858500" cy="5991225"/>
          </a:xfrm>
          <a:prstGeom prst="rect">
            <a:avLst/>
          </a:prstGeom>
        </p:spPr>
      </p:pic>
      <p:sp>
        <p:nvSpPr>
          <p:cNvPr id="12" name="New “Quick Create” tool makes it significantly easier to quickly create a new incident!">
            <a:extLst>
              <a:ext uri="{FF2B5EF4-FFF2-40B4-BE49-F238E27FC236}">
                <a16:creationId xmlns:a16="http://schemas.microsoft.com/office/drawing/2014/main" id="{62DF377C-254C-4119-AA22-D7F22CB4F619}"/>
              </a:ext>
            </a:extLst>
          </p:cNvPr>
          <p:cNvSpPr/>
          <p:nvPr/>
        </p:nvSpPr>
        <p:spPr>
          <a:xfrm>
            <a:off x="5382227" y="2955828"/>
            <a:ext cx="2714934" cy="148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21"/>
                </a:moveTo>
                <a:lnTo>
                  <a:pt x="0" y="1279"/>
                </a:lnTo>
                <a:cubicBezTo>
                  <a:pt x="0" y="573"/>
                  <a:pt x="161" y="0"/>
                  <a:pt x="359" y="0"/>
                </a:cubicBezTo>
                <a:lnTo>
                  <a:pt x="21241" y="0"/>
                </a:lnTo>
                <a:cubicBezTo>
                  <a:pt x="21439" y="0"/>
                  <a:pt x="21600" y="573"/>
                  <a:pt x="21600" y="1279"/>
                </a:cubicBezTo>
                <a:lnTo>
                  <a:pt x="21600" y="20321"/>
                </a:lnTo>
                <a:cubicBezTo>
                  <a:pt x="21600" y="21027"/>
                  <a:pt x="21439" y="21600"/>
                  <a:pt x="21241" y="21600"/>
                </a:cubicBezTo>
                <a:lnTo>
                  <a:pt x="359" y="21600"/>
                </a:lnTo>
                <a:cubicBezTo>
                  <a:pt x="161" y="21600"/>
                  <a:pt x="0" y="21027"/>
                  <a:pt x="0" y="20321"/>
                </a:cubicBezTo>
                <a:close/>
              </a:path>
            </a:pathLst>
          </a:custGeom>
          <a:solidFill>
            <a:srgbClr val="F9CE33"/>
          </a:solidFill>
          <a:ln w="127000">
            <a:solidFill>
              <a:schemeClr val="accent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6000" b="1" spc="-300">
                <a:solidFill>
                  <a:srgbClr val="00427C"/>
                </a:solidFill>
              </a:defRPr>
            </a:lvl1pPr>
          </a:lstStyle>
          <a:p>
            <a:r>
              <a:rPr lang="en-US" sz="4000" dirty="0"/>
              <a:t>Extracts listed by Category</a:t>
            </a:r>
            <a:r>
              <a:rPr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22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B59CA-5181-446D-B0A3-436D1E81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92" y="231"/>
            <a:ext cx="10559415" cy="6126411"/>
          </a:xfrm>
          <a:prstGeom prst="rect">
            <a:avLst/>
          </a:prstGeom>
        </p:spPr>
      </p:pic>
      <p:sp>
        <p:nvSpPr>
          <p:cNvPr id="8" name="New “Quick Create” tool makes it significantly easier to quickly create a new incident!">
            <a:extLst>
              <a:ext uri="{FF2B5EF4-FFF2-40B4-BE49-F238E27FC236}">
                <a16:creationId xmlns:a16="http://schemas.microsoft.com/office/drawing/2014/main" id="{A4238F23-ECA1-42AA-A669-B48ACB190CF8}"/>
              </a:ext>
            </a:extLst>
          </p:cNvPr>
          <p:cNvSpPr/>
          <p:nvPr/>
        </p:nvSpPr>
        <p:spPr>
          <a:xfrm>
            <a:off x="3116699" y="3063436"/>
            <a:ext cx="2714934" cy="148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21"/>
                </a:moveTo>
                <a:lnTo>
                  <a:pt x="0" y="1279"/>
                </a:lnTo>
                <a:cubicBezTo>
                  <a:pt x="0" y="573"/>
                  <a:pt x="161" y="0"/>
                  <a:pt x="359" y="0"/>
                </a:cubicBezTo>
                <a:lnTo>
                  <a:pt x="21241" y="0"/>
                </a:lnTo>
                <a:cubicBezTo>
                  <a:pt x="21439" y="0"/>
                  <a:pt x="21600" y="573"/>
                  <a:pt x="21600" y="1279"/>
                </a:cubicBezTo>
                <a:lnTo>
                  <a:pt x="21600" y="20321"/>
                </a:lnTo>
                <a:cubicBezTo>
                  <a:pt x="21600" y="21027"/>
                  <a:pt x="21439" y="21600"/>
                  <a:pt x="21241" y="21600"/>
                </a:cubicBezTo>
                <a:lnTo>
                  <a:pt x="359" y="21600"/>
                </a:lnTo>
                <a:cubicBezTo>
                  <a:pt x="161" y="21600"/>
                  <a:pt x="0" y="21027"/>
                  <a:pt x="0" y="20321"/>
                </a:cubicBezTo>
                <a:close/>
              </a:path>
            </a:pathLst>
          </a:custGeom>
          <a:solidFill>
            <a:srgbClr val="F9CE33"/>
          </a:solidFill>
          <a:ln w="127000">
            <a:solidFill>
              <a:schemeClr val="accent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6000" b="1" spc="-300">
                <a:solidFill>
                  <a:srgbClr val="00427C"/>
                </a:solidFill>
              </a:defRPr>
            </a:lvl1pPr>
          </a:lstStyle>
          <a:p>
            <a:r>
              <a:rPr lang="en-US" sz="4000" dirty="0"/>
              <a:t>Current Error handling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705638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033DC-CE9E-46FB-A842-39383B969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527" y="1626966"/>
            <a:ext cx="9076946" cy="3747067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0ABB247-3E88-4902-B625-7206DB06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58898"/>
            <a:ext cx="9076946" cy="712567"/>
          </a:xfrm>
        </p:spPr>
        <p:txBody>
          <a:bodyPr>
            <a:normAutofit fontScale="90000"/>
          </a:bodyPr>
          <a:lstStyle/>
          <a:p>
            <a:r>
              <a:rPr lang="en-US" dirty="0"/>
              <a:t>NEW TN Extracts – Features for 2020</a:t>
            </a:r>
            <a:br>
              <a:rPr lang="en-US" dirty="0"/>
            </a:br>
            <a:r>
              <a:rPr lang="en-US" dirty="0">
                <a:solidFill>
                  <a:srgbClr val="00417C"/>
                </a:solidFill>
              </a:rPr>
              <a:t>Error Handling Dashboard</a:t>
            </a:r>
          </a:p>
        </p:txBody>
      </p:sp>
      <p:sp>
        <p:nvSpPr>
          <p:cNvPr id="9" name="New “Quick Create” tool makes it significantly easier to quickly create a new incident!">
            <a:extLst>
              <a:ext uri="{FF2B5EF4-FFF2-40B4-BE49-F238E27FC236}">
                <a16:creationId xmlns:a16="http://schemas.microsoft.com/office/drawing/2014/main" id="{E5A46461-2D68-46B4-A23A-0D31148451AF}"/>
              </a:ext>
            </a:extLst>
          </p:cNvPr>
          <p:cNvSpPr/>
          <p:nvPr/>
        </p:nvSpPr>
        <p:spPr>
          <a:xfrm>
            <a:off x="2088107" y="4133850"/>
            <a:ext cx="3193316" cy="148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21"/>
                </a:moveTo>
                <a:lnTo>
                  <a:pt x="0" y="1279"/>
                </a:lnTo>
                <a:cubicBezTo>
                  <a:pt x="0" y="573"/>
                  <a:pt x="161" y="0"/>
                  <a:pt x="359" y="0"/>
                </a:cubicBezTo>
                <a:lnTo>
                  <a:pt x="21241" y="0"/>
                </a:lnTo>
                <a:cubicBezTo>
                  <a:pt x="21439" y="0"/>
                  <a:pt x="21600" y="573"/>
                  <a:pt x="21600" y="1279"/>
                </a:cubicBezTo>
                <a:lnTo>
                  <a:pt x="21600" y="20321"/>
                </a:lnTo>
                <a:cubicBezTo>
                  <a:pt x="21600" y="21027"/>
                  <a:pt x="21439" y="21600"/>
                  <a:pt x="21241" y="21600"/>
                </a:cubicBezTo>
                <a:lnTo>
                  <a:pt x="359" y="21600"/>
                </a:lnTo>
                <a:cubicBezTo>
                  <a:pt x="161" y="21600"/>
                  <a:pt x="0" y="21027"/>
                  <a:pt x="0" y="20321"/>
                </a:cubicBezTo>
                <a:close/>
              </a:path>
            </a:pathLst>
          </a:custGeom>
          <a:solidFill>
            <a:srgbClr val="F9CE33"/>
          </a:solidFill>
          <a:ln w="127000">
            <a:solidFill>
              <a:schemeClr val="accent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6000" b="1" spc="-300">
                <a:solidFill>
                  <a:srgbClr val="00427C"/>
                </a:solidFill>
              </a:defRPr>
            </a:lvl1pPr>
          </a:lstStyle>
          <a:p>
            <a:r>
              <a:rPr lang="en-US" sz="4000" dirty="0"/>
              <a:t>New interactive Error handling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3776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3DA7-A492-4CAF-A4EA-39B2D2FC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446" y="523316"/>
            <a:ext cx="10946354" cy="546307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9:00am – 9:30am	Debra Mullins		Introductions, PS SIS Updates, Support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9:30am – 10:30am	Debra Mullins		Compliance Roadmap and Open Discussion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10:30am – 11:30am	Doug Quinton		Ed-Fi Roadmap, Pending Updates and Open 							Discussion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11:30am – 1:00pm	Break			Lunch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1:00pm – 2:00pm	Curtis Coulter		EIS Processing troubleshooting, Important Setup 						and FAQ’s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2:00pm – 2:15pm	Break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2:15pm – 3:00pm	Tim Jones		Power User Session – Student Classification 							Customization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2600" dirty="0"/>
              <a:t>3:00pm – 4:00pm	PowerSchool Team	Breakout Session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11" y="106991"/>
            <a:ext cx="10630543" cy="815823"/>
          </a:xfrm>
        </p:spPr>
        <p:txBody>
          <a:bodyPr>
            <a:normAutofit/>
          </a:bodyPr>
          <a:lstStyle/>
          <a:p>
            <a:r>
              <a:rPr lang="en-US" dirty="0"/>
              <a:t>Wednesday Agenda:</a:t>
            </a:r>
          </a:p>
        </p:txBody>
      </p:sp>
    </p:spTree>
    <p:extLst>
      <p:ext uri="{BB962C8B-B14F-4D97-AF65-F5344CB8AC3E}">
        <p14:creationId xmlns:p14="http://schemas.microsoft.com/office/powerpoint/2010/main" val="390037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0ABB247-3E88-4902-B625-7206DB06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58898"/>
            <a:ext cx="9076946" cy="712567"/>
          </a:xfrm>
        </p:spPr>
        <p:txBody>
          <a:bodyPr>
            <a:normAutofit fontScale="90000"/>
          </a:bodyPr>
          <a:lstStyle/>
          <a:p>
            <a:r>
              <a:rPr lang="en-US" dirty="0"/>
              <a:t>NEW TN Extracts – Features for 2020</a:t>
            </a:r>
            <a:br>
              <a:rPr lang="en-US" dirty="0"/>
            </a:br>
            <a:r>
              <a:rPr lang="en-US" dirty="0">
                <a:solidFill>
                  <a:srgbClr val="00417C"/>
                </a:solidFill>
              </a:rPr>
              <a:t>Extract Submission Automation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E7E29-202A-4C16-BF78-04E94870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463" y="1830033"/>
            <a:ext cx="5872079" cy="4269069"/>
          </a:xfrm>
          <a:prstGeom prst="rect">
            <a:avLst/>
          </a:prstGeom>
        </p:spPr>
      </p:pic>
      <p:sp>
        <p:nvSpPr>
          <p:cNvPr id="9" name="New “Quick Create” tool makes it significantly easier to quickly create a new incident!">
            <a:extLst>
              <a:ext uri="{FF2B5EF4-FFF2-40B4-BE49-F238E27FC236}">
                <a16:creationId xmlns:a16="http://schemas.microsoft.com/office/drawing/2014/main" id="{FFC78580-9AC4-4A64-AFE6-EB4BCCA56978}"/>
              </a:ext>
            </a:extLst>
          </p:cNvPr>
          <p:cNvSpPr/>
          <p:nvPr/>
        </p:nvSpPr>
        <p:spPr>
          <a:xfrm>
            <a:off x="0" y="2957366"/>
            <a:ext cx="4333010" cy="2254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21"/>
                </a:moveTo>
                <a:lnTo>
                  <a:pt x="0" y="1279"/>
                </a:lnTo>
                <a:cubicBezTo>
                  <a:pt x="0" y="573"/>
                  <a:pt x="161" y="0"/>
                  <a:pt x="359" y="0"/>
                </a:cubicBezTo>
                <a:lnTo>
                  <a:pt x="21241" y="0"/>
                </a:lnTo>
                <a:cubicBezTo>
                  <a:pt x="21439" y="0"/>
                  <a:pt x="21600" y="573"/>
                  <a:pt x="21600" y="1279"/>
                </a:cubicBezTo>
                <a:lnTo>
                  <a:pt x="21600" y="20321"/>
                </a:lnTo>
                <a:cubicBezTo>
                  <a:pt x="21600" y="21027"/>
                  <a:pt x="21439" y="21600"/>
                  <a:pt x="21241" y="21600"/>
                </a:cubicBezTo>
                <a:lnTo>
                  <a:pt x="359" y="21600"/>
                </a:lnTo>
                <a:cubicBezTo>
                  <a:pt x="161" y="21600"/>
                  <a:pt x="0" y="21027"/>
                  <a:pt x="0" y="20321"/>
                </a:cubicBezTo>
                <a:close/>
              </a:path>
            </a:pathLst>
          </a:custGeom>
          <a:solidFill>
            <a:srgbClr val="F9CE33"/>
          </a:solidFill>
          <a:ln w="127000">
            <a:solidFill>
              <a:schemeClr val="accent3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algn="ctr">
              <a:lnSpc>
                <a:spcPct val="80000"/>
              </a:lnSpc>
              <a:spcBef>
                <a:spcPts val="0"/>
              </a:spcBef>
              <a:defRPr sz="6000" b="1" spc="-300">
                <a:solidFill>
                  <a:srgbClr val="00427C"/>
                </a:solidFill>
              </a:defRPr>
            </a:lvl1pPr>
          </a:lstStyle>
          <a:p>
            <a:r>
              <a:rPr lang="en-US" sz="4000" dirty="0"/>
              <a:t>Automated or Manual Extract Processing/Submission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3461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128" y="839732"/>
            <a:ext cx="9076946" cy="712567"/>
          </a:xfrm>
        </p:spPr>
        <p:txBody>
          <a:bodyPr>
            <a:normAutofit fontScale="90000"/>
          </a:bodyPr>
          <a:lstStyle/>
          <a:p>
            <a:r>
              <a:rPr lang="en-US" dirty="0"/>
              <a:t>Compliance – Roadmap for New Extracts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1DE0C-3C22-4056-BD61-A196B684E7D8}"/>
              </a:ext>
            </a:extLst>
          </p:cNvPr>
          <p:cNvSpPr txBox="1">
            <a:spLocks/>
          </p:cNvSpPr>
          <p:nvPr/>
        </p:nvSpPr>
        <p:spPr>
          <a:xfrm>
            <a:off x="2572128" y="1552300"/>
            <a:ext cx="9483699" cy="4787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b="1" dirty="0">
                <a:solidFill>
                  <a:srgbClr val="00417C"/>
                </a:solidFill>
              </a:rPr>
              <a:t>Timeline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Kickoff 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Beta (TN_40) – September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October Release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TN_40 &amp; TN_49 (all customers)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Monthly Releases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Will include 2-3 extracts until completion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Upon Completion of New Extract project: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New Extract Error Handling Dashboard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Extract Automation to EIS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fontAlgn="base">
              <a:buNone/>
            </a:pP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1" indent="0" fontAlgn="base">
              <a:buNone/>
            </a:pPr>
            <a:endParaRPr lang="en-US" sz="2800" dirty="0"/>
          </a:p>
          <a:p>
            <a:pPr marL="457200" lvl="1" indent="0" fontAlgn="base">
              <a:buNone/>
            </a:pP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 fontAlgn="base">
              <a:buNone/>
            </a:pPr>
            <a:endParaRPr lang="en-US" sz="20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BEDE-17D2-430B-B0D7-A9DAF967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3" y="163568"/>
            <a:ext cx="2115396" cy="2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4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8CCC4E-B743-4807-A07F-7F1303BF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128" y="839732"/>
            <a:ext cx="9076946" cy="712567"/>
          </a:xfrm>
        </p:spPr>
        <p:txBody>
          <a:bodyPr>
            <a:normAutofit/>
          </a:bodyPr>
          <a:lstStyle/>
          <a:p>
            <a:r>
              <a:rPr lang="en-US" dirty="0"/>
              <a:t>Compliance – Reminders</a:t>
            </a: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9E2C4312-8070-427E-9E81-6BECC39C2A31}"/>
              </a:ext>
            </a:extLst>
          </p:cNvPr>
          <p:cNvSpPr txBox="1">
            <a:spLocks/>
          </p:cNvSpPr>
          <p:nvPr/>
        </p:nvSpPr>
        <p:spPr>
          <a:xfrm>
            <a:off x="1089659" y="2400300"/>
            <a:ext cx="10559415" cy="3467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417C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31DE0C-3C22-4056-BD61-A196B684E7D8}"/>
              </a:ext>
            </a:extLst>
          </p:cNvPr>
          <p:cNvSpPr txBox="1">
            <a:spLocks/>
          </p:cNvSpPr>
          <p:nvPr/>
        </p:nvSpPr>
        <p:spPr>
          <a:xfrm>
            <a:off x="2572128" y="1552300"/>
            <a:ext cx="9483699" cy="47876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sz="3600" b="1" dirty="0">
                <a:solidFill>
                  <a:srgbClr val="00417C"/>
                </a:solidFill>
              </a:rPr>
              <a:t>September Release  9.26.19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US" sz="3200" dirty="0"/>
              <a:t>Key Items: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dirty="0"/>
              <a:t>Performance updates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dirty="0"/>
              <a:t>Vocational Codes for 2019-20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dirty="0"/>
              <a:t>New Staff Fields (Hire Entry/Exit Dates and Cell Phone)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dirty="0"/>
              <a:t>Extract All – pulling students missing State Id’s </a:t>
            </a:r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r>
              <a:rPr lang="en-US" dirty="0"/>
              <a:t>TN_41 and TN_48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0" indent="0" fontAlgn="base">
              <a:buNone/>
            </a:pPr>
            <a:r>
              <a:rPr lang="en-US" sz="3200" b="1" dirty="0">
                <a:solidFill>
                  <a:srgbClr val="00417C"/>
                </a:solidFill>
              </a:rPr>
              <a:t>User Group Call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Monthly</a:t>
            </a:r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r>
              <a:rPr lang="en-US" sz="2800" dirty="0"/>
              <a:t>Let me know if you’d like to attend.</a:t>
            </a:r>
          </a:p>
          <a:p>
            <a:pPr marL="457200" lvl="1" indent="0" fontAlgn="base">
              <a:buNone/>
            </a:pPr>
            <a:endParaRPr lang="en-US" sz="2800" dirty="0"/>
          </a:p>
          <a:p>
            <a:pPr marL="914400" lvl="1" indent="-457200" fontAlgn="base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 fontAlgn="base">
              <a:buNone/>
            </a:pP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lvl="1" indent="0" fontAlgn="base">
              <a:buNone/>
            </a:pPr>
            <a:endParaRPr lang="en-US" sz="2800" dirty="0"/>
          </a:p>
          <a:p>
            <a:pPr marL="457200" lvl="1" indent="0" fontAlgn="base">
              <a:buNone/>
            </a:pPr>
            <a:endParaRPr lang="en-US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 fontAlgn="base">
              <a:buNone/>
            </a:pPr>
            <a:endParaRPr lang="en-US" sz="20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371600" lvl="2" indent="-457200" fontAlgn="base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BEDE-17D2-430B-B0D7-A9DAF9673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3" y="163568"/>
            <a:ext cx="2115396" cy="2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47216" y="3792021"/>
            <a:ext cx="7424613" cy="628996"/>
          </a:xfrm>
        </p:spPr>
        <p:txBody>
          <a:bodyPr>
            <a:normAutofit fontScale="90000"/>
          </a:bodyPr>
          <a:lstStyle/>
          <a:p>
            <a:br>
              <a:rPr lang="en-US" dirty="0">
                <a:cs typeface="Calibri"/>
              </a:rPr>
            </a:br>
            <a:r>
              <a:rPr lang="en-US" sz="6700" dirty="0">
                <a:cs typeface="Calibri"/>
              </a:rPr>
              <a:t>Compliance Questions?</a:t>
            </a:r>
            <a:br>
              <a:rPr lang="en-US" sz="6700" dirty="0">
                <a:cs typeface="Calibri"/>
              </a:rPr>
            </a:br>
            <a:br>
              <a:rPr lang="en-US" sz="1600" i="1" dirty="0">
                <a:cs typeface="Calibri"/>
              </a:rPr>
            </a:br>
            <a:endParaRPr lang="en-US" sz="1600" i="1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682906" y="914399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3" descr="A picture containing indoor, wall, sitting&#10;&#10;Description automatically generated">
            <a:extLst>
              <a:ext uri="{FF2B5EF4-FFF2-40B4-BE49-F238E27FC236}">
                <a16:creationId xmlns:a16="http://schemas.microsoft.com/office/drawing/2014/main" id="{84C51296-5102-4AAC-819C-C5BD9AADA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040" y="2910233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40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30949" y="266638"/>
            <a:ext cx="6437769" cy="1712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cs typeface="Calibri"/>
              </a:rPr>
            </a:br>
            <a:r>
              <a:rPr lang="en-US" sz="6000" dirty="0">
                <a:cs typeface="Calibri"/>
              </a:rPr>
              <a:t>Thank you!</a:t>
            </a:r>
            <a:br>
              <a:rPr lang="en-US" sz="6000" dirty="0">
                <a:cs typeface="Calibri"/>
              </a:rPr>
            </a:br>
            <a:br>
              <a:rPr lang="en-US" dirty="0">
                <a:cs typeface="Calibri"/>
              </a:rPr>
            </a:br>
            <a:br>
              <a:rPr lang="en-US" sz="1600" i="1" dirty="0">
                <a:cs typeface="Calibri"/>
              </a:rPr>
            </a:br>
            <a:endParaRPr lang="en-US" sz="1600" i="1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3DA7-A492-4CAF-A4EA-39B2D2FC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447" y="963555"/>
            <a:ext cx="10720953" cy="50123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861447" y="1119114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7EF54-5E94-440E-9969-881B7728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79"/>
            <a:ext cx="3819525" cy="3648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6C2B7-24EA-457F-97EB-BDE56ECA89FA}"/>
              </a:ext>
            </a:extLst>
          </p:cNvPr>
          <p:cNvSpPr txBox="1"/>
          <p:nvPr/>
        </p:nvSpPr>
        <p:spPr>
          <a:xfrm>
            <a:off x="4731884" y="1132759"/>
            <a:ext cx="44371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417C"/>
                </a:solidFill>
              </a:rPr>
              <a:t>Your PowerSchool Team</a:t>
            </a:r>
          </a:p>
          <a:p>
            <a:r>
              <a:rPr lang="en-US" sz="2400" u="sng" dirty="0">
                <a:solidFill>
                  <a:srgbClr val="00417C"/>
                </a:solidFill>
              </a:rPr>
              <a:t>Contact Information:</a:t>
            </a:r>
          </a:p>
          <a:p>
            <a:endParaRPr lang="en-US" sz="2400" dirty="0">
              <a:solidFill>
                <a:srgbClr val="00417C"/>
              </a:solidFill>
            </a:endParaRPr>
          </a:p>
          <a:p>
            <a:r>
              <a:rPr lang="en-US" sz="2000" dirty="0">
                <a:solidFill>
                  <a:srgbClr val="00417C"/>
                </a:solidFill>
              </a:rPr>
              <a:t>Curtis Coulter</a:t>
            </a:r>
          </a:p>
          <a:p>
            <a:r>
              <a:rPr lang="en-US" sz="2000" dirty="0">
                <a:solidFill>
                  <a:srgbClr val="00417C"/>
                </a:solidFill>
                <a:hlinkClick r:id="rId4"/>
              </a:rPr>
              <a:t>curtis.coulter@powerschool.com</a:t>
            </a:r>
            <a:endParaRPr lang="en-US" sz="2000" dirty="0">
              <a:solidFill>
                <a:srgbClr val="00417C"/>
              </a:solidFill>
            </a:endParaRPr>
          </a:p>
          <a:p>
            <a:endParaRPr lang="en-US" sz="2000" dirty="0">
              <a:solidFill>
                <a:srgbClr val="00417C"/>
              </a:solidFill>
            </a:endParaRPr>
          </a:p>
          <a:p>
            <a:r>
              <a:rPr lang="en-US" sz="2000" dirty="0">
                <a:solidFill>
                  <a:srgbClr val="00417C"/>
                </a:solidFill>
              </a:rPr>
              <a:t>Debra Mullins</a:t>
            </a:r>
          </a:p>
          <a:p>
            <a:r>
              <a:rPr lang="en-US" sz="2000" dirty="0">
                <a:solidFill>
                  <a:srgbClr val="00417C"/>
                </a:solidFill>
                <a:hlinkClick r:id="rId5"/>
              </a:rPr>
              <a:t>debra.mullins@powerschool.com</a:t>
            </a:r>
            <a:r>
              <a:rPr lang="en-US" sz="2000" dirty="0">
                <a:solidFill>
                  <a:srgbClr val="00417C"/>
                </a:solidFill>
              </a:rPr>
              <a:t> </a:t>
            </a:r>
          </a:p>
          <a:p>
            <a:r>
              <a:rPr lang="en-US" sz="2000" dirty="0">
                <a:solidFill>
                  <a:srgbClr val="00417C"/>
                </a:solidFill>
              </a:rPr>
              <a:t>1.916.693.7747</a:t>
            </a:r>
          </a:p>
          <a:p>
            <a:endParaRPr lang="en-US" sz="2000" dirty="0">
              <a:solidFill>
                <a:srgbClr val="00417C"/>
              </a:solidFill>
            </a:endParaRPr>
          </a:p>
          <a:p>
            <a:r>
              <a:rPr lang="en-US" sz="2000" dirty="0">
                <a:solidFill>
                  <a:srgbClr val="00417C"/>
                </a:solidFill>
              </a:rPr>
              <a:t>Doug Quinton</a:t>
            </a:r>
          </a:p>
          <a:p>
            <a:r>
              <a:rPr lang="en-US" sz="2000" dirty="0">
                <a:solidFill>
                  <a:srgbClr val="00417C"/>
                </a:solidFill>
                <a:hlinkClick r:id="rId6"/>
              </a:rPr>
              <a:t>doug.quinton@powerschool.com</a:t>
            </a:r>
            <a:endParaRPr lang="en-US" sz="2000" dirty="0">
              <a:solidFill>
                <a:srgbClr val="00417C"/>
              </a:solidFill>
            </a:endParaRPr>
          </a:p>
          <a:p>
            <a:endParaRPr lang="en-US" sz="2000" dirty="0">
              <a:solidFill>
                <a:srgbClr val="00417C"/>
              </a:solidFill>
            </a:endParaRPr>
          </a:p>
          <a:p>
            <a:r>
              <a:rPr lang="en-US" sz="2000" dirty="0">
                <a:solidFill>
                  <a:srgbClr val="00417C"/>
                </a:solidFill>
              </a:rPr>
              <a:t>Jim Swaney</a:t>
            </a:r>
          </a:p>
          <a:p>
            <a:r>
              <a:rPr lang="en-US" sz="2000" dirty="0">
                <a:solidFill>
                  <a:srgbClr val="00417C"/>
                </a:solidFill>
                <a:hlinkClick r:id="rId7"/>
              </a:rPr>
              <a:t>james.swaney@powerschool.com</a:t>
            </a:r>
            <a:r>
              <a:rPr lang="en-US" sz="2000" dirty="0">
                <a:solidFill>
                  <a:srgbClr val="00417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020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1361A-0F0F-47E3-B0C7-382B9A95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79692" y="575862"/>
            <a:ext cx="6437769" cy="1712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cs typeface="Calibri"/>
              </a:rPr>
            </a:br>
            <a:r>
              <a:rPr lang="en-US" sz="6000" dirty="0">
                <a:cs typeface="Calibri"/>
              </a:rPr>
              <a:t>Welcome!</a:t>
            </a:r>
            <a:br>
              <a:rPr lang="en-US" sz="6000" dirty="0">
                <a:cs typeface="Calibri"/>
              </a:rPr>
            </a:br>
            <a:r>
              <a:rPr lang="en-US" dirty="0">
                <a:cs typeface="Calibri"/>
              </a:rPr>
              <a:t>Wednesday, September 25th</a:t>
            </a:r>
            <a:br>
              <a:rPr lang="en-US" dirty="0">
                <a:cs typeface="Calibri"/>
              </a:rPr>
            </a:br>
            <a:br>
              <a:rPr lang="en-US" sz="1600" i="1" dirty="0">
                <a:cs typeface="Calibri"/>
              </a:rPr>
            </a:br>
            <a:endParaRPr lang="en-US" sz="1600" i="1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3DA7-A492-4CAF-A4EA-39B2D2FC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447" y="963555"/>
            <a:ext cx="10720953" cy="50123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89104C-4B81-46ED-A03B-CDC5D651EF3B}"/>
              </a:ext>
            </a:extLst>
          </p:cNvPr>
          <p:cNvSpPr txBox="1"/>
          <p:nvPr/>
        </p:nvSpPr>
        <p:spPr>
          <a:xfrm>
            <a:off x="861447" y="1119114"/>
            <a:ext cx="9398642" cy="209288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sz="28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7EF54-5E94-440E-9969-881B7728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179" y="1885781"/>
            <a:ext cx="3819525" cy="3648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6C2B7-24EA-457F-97EB-BDE56ECA89FA}"/>
              </a:ext>
            </a:extLst>
          </p:cNvPr>
          <p:cNvSpPr txBox="1"/>
          <p:nvPr/>
        </p:nvSpPr>
        <p:spPr>
          <a:xfrm>
            <a:off x="794294" y="2498052"/>
            <a:ext cx="729882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417C"/>
                </a:solidFill>
              </a:rPr>
              <a:t>TN - PowerSchool Team:</a:t>
            </a:r>
          </a:p>
          <a:p>
            <a:endParaRPr lang="en-US" sz="2400" dirty="0">
              <a:solidFill>
                <a:srgbClr val="00417C"/>
              </a:solidFill>
            </a:endParaRPr>
          </a:p>
          <a:p>
            <a:pPr lvl="1"/>
            <a:r>
              <a:rPr lang="en-US" sz="2400" dirty="0">
                <a:solidFill>
                  <a:srgbClr val="00417C"/>
                </a:solidFill>
              </a:rPr>
              <a:t>Curtis Coulter – Compliance Coordinator</a:t>
            </a:r>
          </a:p>
          <a:p>
            <a:pPr lvl="1"/>
            <a:endParaRPr lang="en-US" sz="2400" dirty="0">
              <a:solidFill>
                <a:srgbClr val="00417C"/>
              </a:solidFill>
            </a:endParaRPr>
          </a:p>
          <a:p>
            <a:pPr lvl="1"/>
            <a:r>
              <a:rPr lang="en-US" sz="2400" dirty="0">
                <a:solidFill>
                  <a:srgbClr val="00417C"/>
                </a:solidFill>
              </a:rPr>
              <a:t>Debra Mullins – Compliance, Sr. Product Manager</a:t>
            </a:r>
          </a:p>
          <a:p>
            <a:pPr lvl="1"/>
            <a:endParaRPr lang="en-US" sz="2400" dirty="0">
              <a:solidFill>
                <a:srgbClr val="00417C"/>
              </a:solidFill>
            </a:endParaRPr>
          </a:p>
          <a:p>
            <a:pPr lvl="1"/>
            <a:r>
              <a:rPr lang="en-US" sz="2400" dirty="0">
                <a:solidFill>
                  <a:srgbClr val="00417C"/>
                </a:solidFill>
              </a:rPr>
              <a:t>Doug Quinton – EdFi, Development Product Manager</a:t>
            </a:r>
          </a:p>
          <a:p>
            <a:pPr lvl="1"/>
            <a:endParaRPr lang="en-US" sz="2400" dirty="0">
              <a:solidFill>
                <a:srgbClr val="00417C"/>
              </a:solidFill>
            </a:endParaRPr>
          </a:p>
          <a:p>
            <a:pPr lvl="1"/>
            <a:r>
              <a:rPr lang="en-US" sz="2400" dirty="0">
                <a:solidFill>
                  <a:srgbClr val="00417C"/>
                </a:solidFill>
              </a:rPr>
              <a:t>Jim Swaney – TN Sales Rep</a:t>
            </a:r>
          </a:p>
        </p:txBody>
      </p:sp>
    </p:spTree>
    <p:extLst>
      <p:ext uri="{BB962C8B-B14F-4D97-AF65-F5344CB8AC3E}">
        <p14:creationId xmlns:p14="http://schemas.microsoft.com/office/powerpoint/2010/main" val="25528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5512A-8C2C-4028-A6C0-E6E90AB9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0326E-34C8-9742-80DF-381DF5318F1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530804B-8E28-48A6-BFDB-CEE6C262B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761" y="2157618"/>
            <a:ext cx="5921762" cy="1595922"/>
          </a:xfrm>
        </p:spPr>
        <p:txBody>
          <a:bodyPr/>
          <a:lstStyle/>
          <a:p>
            <a:r>
              <a:rPr lang="en-US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809426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3DA7-A492-4CAF-A4EA-39B2D2FC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446" y="595268"/>
            <a:ext cx="10946354" cy="547798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dirty="0"/>
              <a:t>Implemented, January 2019 to grow TN Knowledge within support. Curtis and I worked with support leadership to expand our process that will help with TN knowledge within Support.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Knowledge Transfer</a:t>
            </a:r>
          </a:p>
          <a:p>
            <a:pPr lvl="1"/>
            <a:r>
              <a:rPr lang="en-US" dirty="0"/>
              <a:t>Videos – EIS troubleshooting on high traffic areas, such as EIS processing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Knowledge based documentation</a:t>
            </a:r>
          </a:p>
          <a:p>
            <a:pPr lvl="2"/>
            <a:r>
              <a:rPr lang="en-US" dirty="0"/>
              <a:t>Extract level troubleshooting tips</a:t>
            </a:r>
          </a:p>
          <a:p>
            <a:pPr lvl="2"/>
            <a:r>
              <a:rPr lang="en-US" dirty="0"/>
              <a:t>Report FAQ’s</a:t>
            </a:r>
          </a:p>
          <a:p>
            <a:pPr lvl="2"/>
            <a:r>
              <a:rPr lang="en-US" dirty="0"/>
              <a:t>Setup for EIS</a:t>
            </a:r>
          </a:p>
          <a:p>
            <a:pPr lvl="2"/>
            <a:r>
              <a:rPr lang="en-US" dirty="0"/>
              <a:t>Etc.</a:t>
            </a:r>
          </a:p>
          <a:p>
            <a:pPr lvl="2"/>
            <a:r>
              <a:rPr lang="en-US" dirty="0"/>
              <a:t>Support is converting these documentations to a consumable format and they will be shared on Community for all users.</a:t>
            </a:r>
          </a:p>
          <a:p>
            <a:r>
              <a:rPr lang="en-US" b="1" dirty="0"/>
              <a:t>Known Issues</a:t>
            </a:r>
          </a:p>
          <a:p>
            <a:pPr lvl="1"/>
            <a:r>
              <a:rPr lang="en-US" dirty="0"/>
              <a:t>Support is kept up to date on any EIS extract issues and will reach out to development as needed.</a:t>
            </a:r>
          </a:p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11" y="106991"/>
            <a:ext cx="10630543" cy="1168111"/>
          </a:xfrm>
        </p:spPr>
        <p:txBody>
          <a:bodyPr>
            <a:normAutofit/>
          </a:bodyPr>
          <a:lstStyle/>
          <a:p>
            <a:r>
              <a:rPr lang="en-US" dirty="0"/>
              <a:t>TN Support Initiative:</a:t>
            </a:r>
          </a:p>
        </p:txBody>
      </p:sp>
    </p:spTree>
    <p:extLst>
      <p:ext uri="{BB962C8B-B14F-4D97-AF65-F5344CB8AC3E}">
        <p14:creationId xmlns:p14="http://schemas.microsoft.com/office/powerpoint/2010/main" val="159066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73DA7-A492-4CAF-A4EA-39B2D2FC1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446" y="382137"/>
            <a:ext cx="10946354" cy="5827593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lvl="1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3800" b="1" dirty="0"/>
              <a:t>Support Resources</a:t>
            </a:r>
          </a:p>
          <a:p>
            <a:endParaRPr lang="en-US" dirty="0"/>
          </a:p>
          <a:p>
            <a:pPr lvl="1"/>
            <a:r>
              <a:rPr lang="en-US" sz="2900" b="1" dirty="0"/>
              <a:t>Support</a:t>
            </a:r>
            <a:r>
              <a:rPr lang="en-US" sz="2900" dirty="0"/>
              <a:t> </a:t>
            </a:r>
          </a:p>
          <a:p>
            <a:pPr lvl="2"/>
            <a:r>
              <a:rPr lang="en-US" sz="2900" dirty="0"/>
              <a:t>Having a case number is crucial to improving TN support and for having your PS team members escalate issues to development or to high levels within support.</a:t>
            </a:r>
          </a:p>
          <a:p>
            <a:pPr lvl="2"/>
            <a:r>
              <a:rPr lang="en-US" sz="2900" dirty="0"/>
              <a:t>Your PS team will always ask for a case prior to assisting.</a:t>
            </a:r>
          </a:p>
          <a:p>
            <a:pPr lvl="2"/>
            <a:r>
              <a:rPr lang="en-US" sz="2900" b="1" dirty="0"/>
              <a:t>Reminders:  Set correct Priority, Include STR’s and Submission timeline for your item.  This will speed the work necessary on your case.</a:t>
            </a:r>
          </a:p>
          <a:p>
            <a:pPr lvl="2"/>
            <a:endParaRPr lang="en-US" sz="2900" dirty="0"/>
          </a:p>
          <a:p>
            <a:pPr lvl="1"/>
            <a:r>
              <a:rPr lang="en-US" sz="2900" b="1" dirty="0"/>
              <a:t>Product Manager</a:t>
            </a:r>
          </a:p>
          <a:p>
            <a:pPr lvl="2"/>
            <a:r>
              <a:rPr lang="en-US" sz="2900" dirty="0"/>
              <a:t>If you have a support case that is critical OR you are concerned with the time it’s taking for support to respond, send an email to the PM.  The PM will…</a:t>
            </a:r>
          </a:p>
          <a:p>
            <a:pPr lvl="3"/>
            <a:r>
              <a:rPr lang="en-US" sz="2900" dirty="0"/>
              <a:t>Escalate the case to support</a:t>
            </a:r>
          </a:p>
          <a:p>
            <a:pPr lvl="3"/>
            <a:r>
              <a:rPr lang="en-US" sz="2900" dirty="0"/>
              <a:t>Review the case for possible known issues, workarounds or customer guidance</a:t>
            </a:r>
          </a:p>
          <a:p>
            <a:pPr lvl="3"/>
            <a:r>
              <a:rPr lang="en-US" sz="2900" dirty="0"/>
              <a:t>Arrange assistance outside of support, if necessary.</a:t>
            </a:r>
          </a:p>
          <a:p>
            <a:pPr marL="914400" lvl="2" indent="0">
              <a:buNone/>
            </a:pPr>
            <a:endParaRPr lang="en-US" sz="2900" dirty="0"/>
          </a:p>
          <a:p>
            <a:pPr lvl="1"/>
            <a:r>
              <a:rPr lang="en-US" sz="2900" b="1" dirty="0"/>
              <a:t>Curtis Coulter, Compliance Coordinator</a:t>
            </a:r>
          </a:p>
          <a:p>
            <a:pPr lvl="2"/>
            <a:r>
              <a:rPr lang="en-US" sz="2900" dirty="0"/>
              <a:t>Support will reach out to Curtis if they are blocked by any TN support case and work directly with him to troubleshoot.</a:t>
            </a:r>
          </a:p>
          <a:p>
            <a:pPr lvl="2"/>
            <a:r>
              <a:rPr lang="en-US" sz="2900" dirty="0"/>
              <a:t>Escalated items from support – sent to Curtis as his availability allows.</a:t>
            </a:r>
          </a:p>
          <a:p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167250"/>
            <a:ext cx="10630543" cy="815824"/>
          </a:xfrm>
        </p:spPr>
        <p:txBody>
          <a:bodyPr>
            <a:normAutofit/>
          </a:bodyPr>
          <a:lstStyle/>
          <a:p>
            <a:r>
              <a:rPr lang="en-US" dirty="0"/>
              <a:t>TN Support Initiative:</a:t>
            </a:r>
          </a:p>
        </p:txBody>
      </p:sp>
    </p:spTree>
    <p:extLst>
      <p:ext uri="{BB962C8B-B14F-4D97-AF65-F5344CB8AC3E}">
        <p14:creationId xmlns:p14="http://schemas.microsoft.com/office/powerpoint/2010/main" val="73097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167250"/>
            <a:ext cx="10630543" cy="815824"/>
          </a:xfrm>
        </p:spPr>
        <p:txBody>
          <a:bodyPr>
            <a:normAutofit/>
          </a:bodyPr>
          <a:lstStyle/>
          <a:p>
            <a:r>
              <a:rPr lang="en-US" dirty="0"/>
              <a:t>TN Support Levels: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EB01E1-7130-462D-AAEB-F035546AC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569927"/>
            <a:ext cx="116014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167250"/>
            <a:ext cx="10630543" cy="815824"/>
          </a:xfrm>
        </p:spPr>
        <p:txBody>
          <a:bodyPr>
            <a:normAutofit/>
          </a:bodyPr>
          <a:lstStyle/>
          <a:p>
            <a:r>
              <a:rPr lang="en-US" dirty="0"/>
              <a:t>TN Support Levels: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CC8A1-373A-4D56-81F3-9D1575E7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1795462"/>
            <a:ext cx="121634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5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B2CC28-5972-4F3D-9961-3B0238CE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4109" y="6385884"/>
            <a:ext cx="1213691" cy="365125"/>
          </a:xfrm>
        </p:spPr>
        <p:txBody>
          <a:bodyPr/>
          <a:lstStyle/>
          <a:p>
            <a:fld id="{5BC0326E-34C8-9742-80DF-381DF5318F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068EB8F-9699-488B-B3FF-7C2FE5B8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11" y="167250"/>
            <a:ext cx="10630543" cy="815824"/>
          </a:xfrm>
        </p:spPr>
        <p:txBody>
          <a:bodyPr>
            <a:normAutofit/>
          </a:bodyPr>
          <a:lstStyle/>
          <a:p>
            <a:r>
              <a:rPr lang="en-US" dirty="0"/>
              <a:t>TN Support Levels: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66D65-CD60-452B-BA5B-705E718E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181225"/>
            <a:ext cx="118300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29560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PowerSchool">
      <a:dk1>
        <a:srgbClr val="585958"/>
      </a:dk1>
      <a:lt1>
        <a:srgbClr val="FFFFFF"/>
      </a:lt1>
      <a:dk2>
        <a:srgbClr val="585958"/>
      </a:dk2>
      <a:lt2>
        <a:srgbClr val="E7E6E6"/>
      </a:lt2>
      <a:accent1>
        <a:srgbClr val="EE4B1F"/>
      </a:accent1>
      <a:accent2>
        <a:srgbClr val="FFE000"/>
      </a:accent2>
      <a:accent3>
        <a:srgbClr val="A500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SchoolPPT_TemplateBlue[3] 2018" id="{97125A61-F2F8-474A-A490-222069B8A4E9}" vid="{519F672F-0BAD-4AEB-8B96-79F7E38CD2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BC0B738F1D43479CE719178B6931A8" ma:contentTypeVersion="6" ma:contentTypeDescription="Create a new document." ma:contentTypeScope="" ma:versionID="5db70010bdc686a1de23386d2e604bb1">
  <xsd:schema xmlns:xsd="http://www.w3.org/2001/XMLSchema" xmlns:xs="http://www.w3.org/2001/XMLSchema" xmlns:p="http://schemas.microsoft.com/office/2006/metadata/properties" xmlns:ns2="409ebcef-bf8f-46a5-8678-bbbc109701e1" xmlns:ns3="283627e5-d3a3-4cc8-8b33-5940629ddb25" targetNamespace="http://schemas.microsoft.com/office/2006/metadata/properties" ma:root="true" ma:fieldsID="d8ff912ce23de9fa8965174d9c8cf199" ns2:_="" ns3:_="">
    <xsd:import namespace="409ebcef-bf8f-46a5-8678-bbbc109701e1"/>
    <xsd:import namespace="283627e5-d3a3-4cc8-8b33-5940629dd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9ebcef-bf8f-46a5-8678-bbbc10970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627e5-d3a3-4cc8-8b33-5940629ddb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1F0BF0-482F-48C3-90F6-CD3CC39E6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9ebcef-bf8f-46a5-8678-bbbc109701e1"/>
    <ds:schemaRef ds:uri="283627e5-d3a3-4cc8-8b33-5940629ddb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446A3-A39C-4B11-AB8B-225B728CB6A0}">
  <ds:schemaRefs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09ebcef-bf8f-46a5-8678-bbbc109701e1"/>
    <ds:schemaRef ds:uri="http://schemas.microsoft.com/office/2006/documentManagement/types"/>
    <ds:schemaRef ds:uri="http://schemas.microsoft.com/office/infopath/2007/PartnerControls"/>
    <ds:schemaRef ds:uri="283627e5-d3a3-4cc8-8b33-5940629ddb2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8C2610-E1CB-4ACC-8BF8-F01F261A05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40587</TotalTime>
  <Words>716</Words>
  <Application>Microsoft Office PowerPoint</Application>
  <PresentationFormat>Widescreen</PresentationFormat>
  <Paragraphs>298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5_Office Theme</vt:lpstr>
      <vt:lpstr>TN Attendance Conference   Debra Mullins | Sr. Product Manager debra.mullins@powerschool.com </vt:lpstr>
      <vt:lpstr>Wednesday Agenda:</vt:lpstr>
      <vt:lpstr> Welcome! Wednesday, September 25th  </vt:lpstr>
      <vt:lpstr>Support</vt:lpstr>
      <vt:lpstr>TN Support Initiative:</vt:lpstr>
      <vt:lpstr>TN Support Initiative:</vt:lpstr>
      <vt:lpstr>TN Support Levels:</vt:lpstr>
      <vt:lpstr>TN Support Levels:</vt:lpstr>
      <vt:lpstr>TN Support Levels:</vt:lpstr>
      <vt:lpstr>TN Support Levels:</vt:lpstr>
      <vt:lpstr> Support and Process update – Open Discussion and Questions?</vt:lpstr>
      <vt:lpstr> TN Compliance - PS The Road Ahead</vt:lpstr>
      <vt:lpstr>Compliance – Roadmap 2019 Q4</vt:lpstr>
      <vt:lpstr>Compliance – Roadmap 2019 Q4</vt:lpstr>
      <vt:lpstr>NEW  TN Extracts – Audit Based</vt:lpstr>
      <vt:lpstr>PowerPoint Presentation</vt:lpstr>
      <vt:lpstr>PowerPoint Presentation</vt:lpstr>
      <vt:lpstr>PowerPoint Presentation</vt:lpstr>
      <vt:lpstr>NEW TN Extracts – Features for 2020 Error Handling Dashboard</vt:lpstr>
      <vt:lpstr>NEW TN Extracts – Features for 2020 Extract Submission Automation</vt:lpstr>
      <vt:lpstr>Compliance – Roadmap for New Extracts</vt:lpstr>
      <vt:lpstr>Compliance – Reminders</vt:lpstr>
      <vt:lpstr> Compliance Questions?  </vt:lpstr>
      <vt:lpstr> Thank you!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Deck</dc:title>
  <dc:creator>Caiti Slattery</dc:creator>
  <cp:lastModifiedBy>Debra Mullins</cp:lastModifiedBy>
  <cp:revision>190</cp:revision>
  <cp:lastPrinted>2018-08-31T18:12:41Z</cp:lastPrinted>
  <dcterms:modified xsi:type="dcterms:W3CDTF">2019-09-27T03:07:24Z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0x010100CABC0B738F1D43479CE719178B6931A8</vt:lpwstr>
  </property>
  <property fmtid="{D5CDD505-2E9C-101B-9397-08002B2CF9AE}" pid="3" name="AuthorIds_UIVersion_1536">
    <vt:lpwstr>25</vt:lpwstr>
  </property>
  <property fmtid="{D5CDD505-2E9C-101B-9397-08002B2CF9AE}" pid="4" name="AuthorIds_UIVersion_3584">
    <vt:lpwstr>25</vt:lpwstr>
  </property>
  <property fmtid="{D5CDD505-2E9C-101B-9397-08002B2CF9AE}" pid="5" name="AuthorIds_UIVersion_11264">
    <vt:lpwstr>25</vt:lpwstr>
  </property>
</Properties>
</file>