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notesMasterIdLst>
    <p:notesMasterId r:id="rId11"/>
  </p:notesMasterIdLst>
  <p:sldIdLst>
    <p:sldId id="316" r:id="rId2"/>
    <p:sldId id="257" r:id="rId3"/>
    <p:sldId id="258" r:id="rId4"/>
    <p:sldId id="299" r:id="rId5"/>
    <p:sldId id="259" r:id="rId6"/>
    <p:sldId id="314" r:id="rId7"/>
    <p:sldId id="315" r:id="rId8"/>
    <p:sldId id="317" r:id="rId9"/>
    <p:sldId id="276" r:id="rId10"/>
  </p:sldIdLst>
  <p:sldSz cx="9144000" cy="6858000" type="screen4x3"/>
  <p:notesSz cx="6985000" cy="92837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7754" autoAdjust="0"/>
    <p:restoredTop sz="94660"/>
  </p:normalViewPr>
  <p:slideViewPr>
    <p:cSldViewPr snapToGrid="0">
      <p:cViewPr varScale="1">
        <p:scale>
          <a:sx n="85" d="100"/>
          <a:sy n="85" d="100"/>
        </p:scale>
        <p:origin x="66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3026833" cy="464185"/>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3" name="Shape 3"/>
          <p:cNvSpPr txBox="1">
            <a:spLocks noGrp="1"/>
          </p:cNvSpPr>
          <p:nvPr>
            <p:ph type="dt" idx="10"/>
          </p:nvPr>
        </p:nvSpPr>
        <p:spPr>
          <a:xfrm>
            <a:off x="3956550" y="0"/>
            <a:ext cx="3026833" cy="464185"/>
          </a:xfrm>
          <a:prstGeom prst="rect">
            <a:avLst/>
          </a:prstGeom>
          <a:noFill/>
          <a:ln>
            <a:noFill/>
          </a:ln>
        </p:spPr>
        <p:txBody>
          <a:bodyPr lIns="91425" tIns="91425" rIns="91425" bIns="91425" anchor="t" anchorCtr="0"/>
          <a:lstStyle>
            <a:lvl1pPr marL="0" marR="0" indent="0" algn="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4" name="Shape 4"/>
          <p:cNvSpPr>
            <a:spLocks noGrp="1" noRot="1" noChangeAspect="1"/>
          </p:cNvSpPr>
          <p:nvPr>
            <p:ph type="sldImg" idx="3"/>
          </p:nvPr>
        </p:nvSpPr>
        <p:spPr>
          <a:xfrm>
            <a:off x="1171575" y="696912"/>
            <a:ext cx="4641849" cy="34813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98500" y="4409757"/>
            <a:ext cx="5588000" cy="4177663"/>
          </a:xfrm>
          <a:prstGeom prst="rect">
            <a:avLst/>
          </a:prstGeom>
          <a:noFill/>
          <a:ln>
            <a:noFill/>
          </a:ln>
        </p:spPr>
        <p:txBody>
          <a:bodyPr lIns="91425" tIns="91425" rIns="91425" bIns="91425" anchor="ctr"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ftr" idx="11"/>
          </p:nvPr>
        </p:nvSpPr>
        <p:spPr>
          <a:xfrm>
            <a:off x="0" y="8817903"/>
            <a:ext cx="3026833" cy="464185"/>
          </a:xfrm>
          <a:prstGeom prst="rect">
            <a:avLst/>
          </a:prstGeom>
          <a:noFill/>
          <a:ln>
            <a:noFill/>
          </a:ln>
        </p:spPr>
        <p:txBody>
          <a:bodyPr lIns="91425" tIns="91425" rIns="91425" bIns="91425" anchor="b"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7" name="Shape 7"/>
          <p:cNvSpPr txBox="1">
            <a:spLocks noGrp="1"/>
          </p:cNvSpPr>
          <p:nvPr>
            <p:ph type="sldNum" idx="12"/>
          </p:nvPr>
        </p:nvSpPr>
        <p:spPr>
          <a:xfrm>
            <a:off x="3956550" y="8817903"/>
            <a:ext cx="3026833" cy="464185"/>
          </a:xfrm>
          <a:prstGeom prst="rect">
            <a:avLst/>
          </a:prstGeom>
          <a:noFill/>
          <a:ln>
            <a:noFill/>
          </a:ln>
        </p:spPr>
        <p:txBody>
          <a:bodyPr lIns="91425" tIns="91425" rIns="91425" bIns="91425" anchor="b" anchorCtr="0"/>
          <a:lstStyle>
            <a:lvl1pPr marL="0" marR="0" indent="0" algn="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Tree>
    <p:extLst>
      <p:ext uri="{BB962C8B-B14F-4D97-AF65-F5344CB8AC3E}">
        <p14:creationId xmlns:p14="http://schemas.microsoft.com/office/powerpoint/2010/main" val="412512654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698500" y="4409757"/>
            <a:ext cx="5588000" cy="4177663"/>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800" b="0" i="0" u="none" strike="noStrike" cap="none" baseline="0"/>
          </a:p>
        </p:txBody>
      </p:sp>
      <p:sp>
        <p:nvSpPr>
          <p:cNvPr id="43" name="Shape 43"/>
          <p:cNvSpPr>
            <a:spLocks noGrp="1" noRot="1" noChangeAspect="1"/>
          </p:cNvSpPr>
          <p:nvPr>
            <p:ph type="sldImg" idx="2"/>
          </p:nvPr>
        </p:nvSpPr>
        <p:spPr>
          <a:xfrm>
            <a:off x="1171575" y="696913"/>
            <a:ext cx="4641850" cy="34813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568043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698500" y="4409757"/>
            <a:ext cx="5588000" cy="4177663"/>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800" b="0" i="0" u="none" strike="noStrike" cap="none" baseline="0"/>
          </a:p>
        </p:txBody>
      </p:sp>
      <p:sp>
        <p:nvSpPr>
          <p:cNvPr id="49" name="Shape 49"/>
          <p:cNvSpPr>
            <a:spLocks noGrp="1" noRot="1" noChangeAspect="1"/>
          </p:cNvSpPr>
          <p:nvPr>
            <p:ph type="sldImg" idx="2"/>
          </p:nvPr>
        </p:nvSpPr>
        <p:spPr>
          <a:xfrm>
            <a:off x="1171575" y="696913"/>
            <a:ext cx="4641850" cy="34813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580543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txBox="1">
            <a:spLocks noGrp="1"/>
          </p:cNvSpPr>
          <p:nvPr>
            <p:ph type="body" idx="1"/>
          </p:nvPr>
        </p:nvSpPr>
        <p:spPr>
          <a:xfrm>
            <a:off x="698500" y="4409757"/>
            <a:ext cx="5588000" cy="4177663"/>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800" b="0" i="0" u="none" strike="noStrike" cap="none" baseline="0" dirty="0"/>
          </a:p>
        </p:txBody>
      </p:sp>
      <p:sp>
        <p:nvSpPr>
          <p:cNvPr id="57" name="Shape 57"/>
          <p:cNvSpPr>
            <a:spLocks noGrp="1" noRot="1" noChangeAspect="1"/>
          </p:cNvSpPr>
          <p:nvPr>
            <p:ph type="sldImg" idx="2"/>
          </p:nvPr>
        </p:nvSpPr>
        <p:spPr>
          <a:xfrm>
            <a:off x="1171575" y="696913"/>
            <a:ext cx="4641850" cy="34813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008060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txBox="1">
            <a:spLocks noGrp="1"/>
          </p:cNvSpPr>
          <p:nvPr>
            <p:ph type="body" idx="1"/>
          </p:nvPr>
        </p:nvSpPr>
        <p:spPr>
          <a:xfrm>
            <a:off x="698500" y="4409757"/>
            <a:ext cx="5588000" cy="4177663"/>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800" b="0" i="0" u="none" strike="noStrike" cap="none" baseline="0" dirty="0"/>
          </a:p>
        </p:txBody>
      </p:sp>
      <p:sp>
        <p:nvSpPr>
          <p:cNvPr id="57" name="Shape 57"/>
          <p:cNvSpPr>
            <a:spLocks noGrp="1" noRot="1" noChangeAspect="1"/>
          </p:cNvSpPr>
          <p:nvPr>
            <p:ph type="sldImg" idx="2"/>
          </p:nvPr>
        </p:nvSpPr>
        <p:spPr>
          <a:xfrm>
            <a:off x="1171575" y="696913"/>
            <a:ext cx="4641850" cy="34813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330530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txBox="1">
            <a:spLocks noGrp="1"/>
          </p:cNvSpPr>
          <p:nvPr>
            <p:ph type="body" idx="1"/>
          </p:nvPr>
        </p:nvSpPr>
        <p:spPr>
          <a:xfrm>
            <a:off x="698500" y="4409757"/>
            <a:ext cx="5588000" cy="4177663"/>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800" b="0" i="0" u="none" strike="noStrike" cap="none" baseline="0" dirty="0"/>
          </a:p>
        </p:txBody>
      </p:sp>
      <p:sp>
        <p:nvSpPr>
          <p:cNvPr id="57" name="Shape 57"/>
          <p:cNvSpPr>
            <a:spLocks noGrp="1" noRot="1" noChangeAspect="1"/>
          </p:cNvSpPr>
          <p:nvPr>
            <p:ph type="sldImg" idx="2"/>
          </p:nvPr>
        </p:nvSpPr>
        <p:spPr>
          <a:xfrm>
            <a:off x="1171575" y="696913"/>
            <a:ext cx="4641850" cy="34813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6743716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ubtitle">
    <p:spTree>
      <p:nvGrpSpPr>
        <p:cNvPr id="1" name=""/>
        <p:cNvGrpSpPr/>
        <p:nvPr/>
      </p:nvGrpSpPr>
      <p:grpSpPr>
        <a:xfrm>
          <a:off x="0" y="0"/>
          <a:ext cx="0" cy="0"/>
          <a:chOff x="0" y="0"/>
          <a:chExt cx="0" cy="0"/>
        </a:xfrm>
      </p:grpSpPr>
      <p:pic>
        <p:nvPicPr>
          <p:cNvPr id="6" name="Picture 5" descr="BoI2016_1_SECTION copy.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9144000" cy="5499100"/>
          </a:xfrm>
          <a:prstGeom prst="rect">
            <a:avLst/>
          </a:prstGeom>
        </p:spPr>
      </p:pic>
      <p:sp>
        <p:nvSpPr>
          <p:cNvPr id="2" name="Title 1"/>
          <p:cNvSpPr>
            <a:spLocks noGrp="1"/>
          </p:cNvSpPr>
          <p:nvPr>
            <p:ph type="title"/>
          </p:nvPr>
        </p:nvSpPr>
        <p:spPr>
          <a:xfrm>
            <a:off x="1820862" y="2525713"/>
            <a:ext cx="5380037" cy="3790419"/>
          </a:xfrm>
        </p:spPr>
        <p:txBody>
          <a:bodyPr>
            <a:normAutofit/>
          </a:bodyPr>
          <a:lstStyle>
            <a:lvl1pPr>
              <a:defRPr sz="3600" b="1">
                <a:solidFill>
                  <a:srgbClr val="22337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0129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9674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31800" y="1600200"/>
            <a:ext cx="3784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600200"/>
            <a:ext cx="4076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59839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492878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1144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571500"/>
            <a:ext cx="8318500" cy="990600"/>
          </a:xfrm>
        </p:spPr>
        <p:txBody>
          <a:bodyPr/>
          <a:lstStyle>
            <a:lvl1pPr>
              <a:defRPr>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31800" y="1816100"/>
            <a:ext cx="7772400" cy="1066800"/>
          </a:xfr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96113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No st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7521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p:cNvSpPr/>
          <p:nvPr/>
        </p:nvSpPr>
        <p:spPr>
          <a:xfrm>
            <a:off x="0" y="0"/>
            <a:ext cx="9144000" cy="478748"/>
          </a:xfrm>
          <a:prstGeom prst="rect">
            <a:avLst/>
          </a:prstGeom>
          <a:solidFill>
            <a:srgbClr val="F4F2B2"/>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 name="Title Placeholder 1"/>
          <p:cNvSpPr>
            <a:spLocks noGrp="1"/>
          </p:cNvSpPr>
          <p:nvPr>
            <p:ph type="title"/>
          </p:nvPr>
        </p:nvSpPr>
        <p:spPr>
          <a:xfrm>
            <a:off x="431800" y="660400"/>
            <a:ext cx="8255000" cy="1079500"/>
          </a:xfrm>
          <a:prstGeom prst="rect">
            <a:avLst/>
          </a:prstGeom>
        </p:spPr>
        <p:txBody>
          <a:bodyPr vert="horz" lIns="0" tIns="0" rIns="0" bIns="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31800" y="1739900"/>
            <a:ext cx="8255000" cy="4775200"/>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4"/>
          <p:cNvSpPr txBox="1">
            <a:spLocks/>
          </p:cNvSpPr>
          <p:nvPr/>
        </p:nvSpPr>
        <p:spPr>
          <a:xfrm>
            <a:off x="8686800" y="6474960"/>
            <a:ext cx="482600" cy="365125"/>
          </a:xfrm>
          <a:prstGeom prst="rect">
            <a:avLst/>
          </a:prstGeom>
        </p:spPr>
        <p:txBody>
          <a:bodyPr anchor="t" anchorCtr="0">
            <a:prstTxWarp prst="textNoShape">
              <a:avLst/>
            </a:prstTxWarp>
          </a:bodyPr>
          <a:lstStyle/>
          <a:p>
            <a:pPr algn="l">
              <a:defRPr/>
            </a:pPr>
            <a:fld id="{5CB79D4A-299C-1543-B4CF-99A2939CC7C6}" type="slidenum">
              <a:rPr lang="en-US" sz="1000">
                <a:solidFill>
                  <a:srgbClr val="898989"/>
                </a:solidFill>
                <a:latin typeface="Arial"/>
              </a:rPr>
              <a:pPr algn="l">
                <a:defRPr/>
              </a:pPr>
              <a:t>‹#›</a:t>
            </a:fld>
            <a:endParaRPr lang="en-US" sz="1000" dirty="0">
              <a:solidFill>
                <a:srgbClr val="898989"/>
              </a:solidFill>
              <a:latin typeface="Arial"/>
            </a:endParaRPr>
          </a:p>
        </p:txBody>
      </p:sp>
      <p:sp>
        <p:nvSpPr>
          <p:cNvPr id="9" name="TextBox 8"/>
          <p:cNvSpPr txBox="1"/>
          <p:nvPr/>
        </p:nvSpPr>
        <p:spPr>
          <a:xfrm>
            <a:off x="6079067" y="6506031"/>
            <a:ext cx="2474383" cy="215444"/>
          </a:xfrm>
          <a:prstGeom prst="rect">
            <a:avLst/>
          </a:prstGeom>
          <a:noFill/>
        </p:spPr>
        <p:txBody>
          <a:bodyPr wrap="square" rtlCol="0">
            <a:spAutoFit/>
          </a:bodyPr>
          <a:lstStyle/>
          <a:p>
            <a:pPr algn="r"/>
            <a:r>
              <a:rPr lang="en-US" sz="800" kern="1200" dirty="0" smtClean="0">
                <a:solidFill>
                  <a:schemeClr val="tx1"/>
                </a:solidFill>
                <a:latin typeface="+mn-lt"/>
                <a:ea typeface="+mn-ea"/>
                <a:cs typeface="+mn-cs"/>
              </a:rPr>
              <a:t>NBOA BUSINESS OFFICER</a:t>
            </a:r>
            <a:r>
              <a:rPr lang="en-US" sz="800" kern="1200" baseline="0" dirty="0" smtClean="0">
                <a:solidFill>
                  <a:schemeClr val="tx1"/>
                </a:solidFill>
                <a:latin typeface="+mn-lt"/>
                <a:ea typeface="+mn-ea"/>
                <a:cs typeface="+mn-cs"/>
              </a:rPr>
              <a:t> INSTITUTE</a:t>
            </a:r>
            <a:endParaRPr lang="en-US" sz="800" b="0" i="0" baseline="0" dirty="0">
              <a:solidFill>
                <a:schemeClr val="tx1"/>
              </a:solidFill>
            </a:endParaRPr>
          </a:p>
        </p:txBody>
      </p:sp>
      <p:pic>
        <p:nvPicPr>
          <p:cNvPr id="6" name="Picture 5" descr="BOI_title.png"/>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6451599" y="165103"/>
            <a:ext cx="2286000" cy="178594"/>
          </a:xfrm>
          <a:prstGeom prst="rect">
            <a:avLst/>
          </a:prstGeom>
        </p:spPr>
      </p:pic>
    </p:spTree>
    <p:extLst>
      <p:ext uri="{BB962C8B-B14F-4D97-AF65-F5344CB8AC3E}">
        <p14:creationId xmlns:p14="http://schemas.microsoft.com/office/powerpoint/2010/main" val="280991595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Lst>
  <p:txStyles>
    <p:titleStyle>
      <a:lvl1pPr algn="l" defTabSz="457200" rtl="0" eaLnBrk="1" latinLnBrk="0" hangingPunct="1">
        <a:spcBef>
          <a:spcPct val="0"/>
        </a:spcBef>
        <a:buNone/>
        <a:defRPr sz="3200" b="1" i="0" kern="1200" baseline="0">
          <a:solidFill>
            <a:srgbClr val="223370"/>
          </a:solidFill>
          <a:latin typeface="Arial"/>
          <a:ea typeface="+mj-ea"/>
          <a:cs typeface="+mj-cs"/>
        </a:defRPr>
      </a:lvl1pPr>
    </p:titleStyle>
    <p:bodyStyle>
      <a:lvl1pPr marL="342900" indent="-342900" algn="l" defTabSz="457200" rtl="0" eaLnBrk="1" latinLnBrk="0" hangingPunct="1">
        <a:spcBef>
          <a:spcPct val="20000"/>
        </a:spcBef>
        <a:buClr>
          <a:srgbClr val="FF0000"/>
        </a:buClr>
        <a:buFont typeface="Wingdings" charset="2"/>
        <a:buChar char="§"/>
        <a:defRPr sz="2600" kern="1200">
          <a:solidFill>
            <a:srgbClr val="5F5F5F"/>
          </a:solidFill>
          <a:latin typeface="Arial"/>
          <a:ea typeface="+mn-ea"/>
          <a:cs typeface="+mn-cs"/>
        </a:defRPr>
      </a:lvl1pPr>
      <a:lvl2pPr marL="649224" indent="-285750" algn="l" defTabSz="457200" rtl="0" eaLnBrk="1" latinLnBrk="0" hangingPunct="1">
        <a:spcBef>
          <a:spcPct val="20000"/>
        </a:spcBef>
        <a:buFont typeface="Wingdings" charset="2"/>
        <a:buChar char="§"/>
        <a:defRPr sz="2400" kern="1200">
          <a:solidFill>
            <a:srgbClr val="5F5F5F"/>
          </a:solidFill>
          <a:latin typeface="Arial"/>
          <a:ea typeface="+mn-ea"/>
          <a:cs typeface="+mn-cs"/>
        </a:defRPr>
      </a:lvl2pPr>
      <a:lvl3pPr marL="914400" indent="-228600" algn="l" defTabSz="457200" rtl="0" eaLnBrk="1" latinLnBrk="0" hangingPunct="1">
        <a:spcBef>
          <a:spcPct val="20000"/>
        </a:spcBef>
        <a:buFont typeface="Wingdings" charset="2"/>
        <a:buChar char="§"/>
        <a:defRPr sz="2400" kern="1200">
          <a:solidFill>
            <a:srgbClr val="5F5F5F"/>
          </a:solidFill>
          <a:latin typeface="Arial"/>
          <a:ea typeface="+mn-ea"/>
          <a:cs typeface="+mn-cs"/>
        </a:defRPr>
      </a:lvl3pPr>
      <a:lvl4pPr marL="1143000" indent="-228600" algn="l" defTabSz="457200" rtl="0" eaLnBrk="1" latinLnBrk="0" hangingPunct="1">
        <a:spcBef>
          <a:spcPct val="20000"/>
        </a:spcBef>
        <a:buFont typeface="Arial"/>
        <a:buChar char="–"/>
        <a:defRPr sz="2000" kern="1200">
          <a:solidFill>
            <a:srgbClr val="5F5F5F"/>
          </a:solidFill>
          <a:latin typeface="Arial"/>
          <a:ea typeface="+mn-ea"/>
          <a:cs typeface="+mn-cs"/>
        </a:defRPr>
      </a:lvl4pPr>
      <a:lvl5pPr marL="1371600" indent="-228600" algn="l" defTabSz="457200" rtl="0" eaLnBrk="1" latinLnBrk="0" hangingPunct="1">
        <a:spcBef>
          <a:spcPct val="20000"/>
        </a:spcBef>
        <a:buFont typeface="Arial"/>
        <a:buChar char="»"/>
        <a:defRPr sz="2000" kern="1200">
          <a:solidFill>
            <a:srgbClr val="5F5F5F"/>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oI2016_1_TITLE.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2524951" y="3636603"/>
            <a:ext cx="6878637" cy="553998"/>
          </a:xfrm>
          <a:prstGeom prst="rect">
            <a:avLst/>
          </a:prstGeom>
          <a:noFill/>
        </p:spPr>
        <p:txBody>
          <a:bodyPr wrap="square" lIns="0" tIns="0" rIns="0" bIns="0" rtlCol="0">
            <a:spAutoFit/>
          </a:bodyPr>
          <a:lstStyle/>
          <a:p>
            <a:r>
              <a:rPr lang="en-US" sz="3600" b="1" dirty="0">
                <a:solidFill>
                  <a:schemeClr val="bg2"/>
                </a:solidFill>
              </a:rPr>
              <a:t>The Savvy Business Officer</a:t>
            </a:r>
            <a:endParaRPr lang="en-US" sz="3600" b="1" dirty="0">
              <a:solidFill>
                <a:schemeClr val="bg2"/>
              </a:solidFill>
              <a:latin typeface="+mj-lt"/>
            </a:endParaRPr>
          </a:p>
        </p:txBody>
      </p:sp>
      <p:sp>
        <p:nvSpPr>
          <p:cNvPr id="3" name="TextBox 2"/>
          <p:cNvSpPr txBox="1"/>
          <p:nvPr/>
        </p:nvSpPr>
        <p:spPr>
          <a:xfrm>
            <a:off x="2559050" y="4583376"/>
            <a:ext cx="6291072" cy="461665"/>
          </a:xfrm>
          <a:prstGeom prst="rect">
            <a:avLst/>
          </a:prstGeom>
          <a:noFill/>
        </p:spPr>
        <p:txBody>
          <a:bodyPr wrap="square" rtlCol="0">
            <a:spAutoFit/>
          </a:bodyPr>
          <a:lstStyle/>
          <a:p>
            <a:pPr lvl="0" defTabSz="457200">
              <a:spcBef>
                <a:spcPct val="20000"/>
              </a:spcBef>
              <a:buClr>
                <a:srgbClr val="FF0000"/>
              </a:buClr>
            </a:pPr>
            <a:r>
              <a:rPr lang="en-US" sz="2400" kern="1200" dirty="0" smtClean="0">
                <a:solidFill>
                  <a:schemeClr val="bg2"/>
                </a:solidFill>
              </a:rPr>
              <a:t>School / Business Office Calendar</a:t>
            </a:r>
            <a:endParaRPr lang="en-US" sz="2400" kern="1200" dirty="0">
              <a:solidFill>
                <a:schemeClr val="bg2"/>
              </a:solidFill>
            </a:endParaRPr>
          </a:p>
        </p:txBody>
      </p:sp>
      <p:sp>
        <p:nvSpPr>
          <p:cNvPr id="5" name="Rectangle 4"/>
          <p:cNvSpPr/>
          <p:nvPr/>
        </p:nvSpPr>
        <p:spPr>
          <a:xfrm>
            <a:off x="2097278" y="5251329"/>
            <a:ext cx="6752844" cy="1169551"/>
          </a:xfrm>
          <a:prstGeom prst="rect">
            <a:avLst/>
          </a:prstGeom>
        </p:spPr>
        <p:txBody>
          <a:bodyPr wrap="square">
            <a:spAutoFit/>
          </a:bodyPr>
          <a:lstStyle/>
          <a:p>
            <a:pPr algn="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Palmer D. Ball			Palmer D. Ball</a:t>
            </a:r>
          </a:p>
          <a:p>
            <a:pPr eaLnBrk="1" hangingPunct="1"/>
            <a:r>
              <a:rPr lang="en-US" altLang="en-US" dirty="0">
                <a:latin typeface="Arial" panose="020B0604020202020204" pitchFamily="34" charset="0"/>
              </a:rPr>
              <a:t>Business Manager	 		Palmer Ball Consulting, LLC</a:t>
            </a:r>
          </a:p>
          <a:p>
            <a:pPr eaLnBrk="1" hangingPunct="1"/>
            <a:r>
              <a:rPr lang="en-US" altLang="en-US" dirty="0">
                <a:latin typeface="Arial" panose="020B0604020202020204" pitchFamily="34" charset="0"/>
              </a:rPr>
              <a:t>Spartanburg Day School		palmerballconsulting@gmail.com</a:t>
            </a:r>
          </a:p>
          <a:p>
            <a:pPr eaLnBrk="1" hangingPunct="1"/>
            <a:r>
              <a:rPr lang="en-US" altLang="en-US" dirty="0">
                <a:latin typeface="Arial" panose="020B0604020202020204" pitchFamily="34" charset="0"/>
              </a:rPr>
              <a:t>864-582-7539			864-266-8175</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104" y="5550288"/>
            <a:ext cx="1744296" cy="881839"/>
          </a:xfrm>
          <a:prstGeom prst="rect">
            <a:avLst/>
          </a:prstGeom>
        </p:spPr>
      </p:pic>
    </p:spTree>
    <p:extLst>
      <p:ext uri="{BB962C8B-B14F-4D97-AF65-F5344CB8AC3E}">
        <p14:creationId xmlns:p14="http://schemas.microsoft.com/office/powerpoint/2010/main" val="772444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20200" y="660400"/>
            <a:ext cx="9023998" cy="739059"/>
          </a:xfrm>
          <a:prstGeom prst="rect">
            <a:avLst/>
          </a:prstGeom>
          <a:noFill/>
          <a:ln>
            <a:noFill/>
          </a:ln>
        </p:spPr>
        <p:txBody>
          <a:bodyPr lIns="0" tIns="0" rIns="0" bIns="0" anchor="t" anchorCtr="0">
            <a:noAutofit/>
          </a:bodyPr>
          <a:lstStyle/>
          <a:p>
            <a:pPr lvl="0">
              <a:buSzPct val="25000"/>
            </a:pPr>
            <a:r>
              <a:rPr lang="en-US" dirty="0"/>
              <a:t>Calendar </a:t>
            </a:r>
            <a:r>
              <a:rPr lang="en-US" dirty="0" smtClean="0"/>
              <a:t>Dynamics</a:t>
            </a:r>
            <a:endParaRPr lang="en-US" b="0" i="0" u="none" strike="noStrike" cap="none" baseline="0" dirty="0">
              <a:latin typeface="Arial"/>
              <a:ea typeface="Arial"/>
              <a:cs typeface="Arial"/>
              <a:sym typeface="Arial"/>
            </a:endParaRPr>
          </a:p>
        </p:txBody>
      </p:sp>
      <p:sp>
        <p:nvSpPr>
          <p:cNvPr id="40" name="Shape 40"/>
          <p:cNvSpPr txBox="1">
            <a:spLocks noGrp="1"/>
          </p:cNvSpPr>
          <p:nvPr>
            <p:ph idx="1"/>
          </p:nvPr>
        </p:nvSpPr>
        <p:spPr>
          <a:xfrm>
            <a:off x="284573" y="1297859"/>
            <a:ext cx="8427625" cy="3959941"/>
          </a:xfrm>
          <a:prstGeom prst="rect">
            <a:avLst/>
          </a:prstGeom>
          <a:noFill/>
          <a:ln>
            <a:noFill/>
          </a:ln>
        </p:spPr>
        <p:txBody>
          <a:bodyPr lIns="91425" tIns="91425" rIns="91425" bIns="91425" anchor="t" anchorCtr="0">
            <a:noAutofit/>
          </a:bodyPr>
          <a:lstStyle/>
          <a:p>
            <a:pPr lvl="0" indent="-177800">
              <a:spcBef>
                <a:spcPts val="0"/>
              </a:spcBef>
              <a:buSzPct val="100000"/>
            </a:pPr>
            <a:r>
              <a:rPr lang="en-US" sz="2800" dirty="0"/>
              <a:t>Schools are busy, a lot of events get squeezed into a short period of time</a:t>
            </a:r>
          </a:p>
          <a:p>
            <a:pPr lvl="0" indent="-177800">
              <a:spcBef>
                <a:spcPts val="0"/>
              </a:spcBef>
              <a:buSzPct val="100000"/>
            </a:pPr>
            <a:r>
              <a:rPr lang="en-US" sz="2800" dirty="0"/>
              <a:t>Flow of the business office doesn’t line up perfectly with the rest of the school</a:t>
            </a:r>
          </a:p>
          <a:p>
            <a:pPr lvl="0" indent="-177800">
              <a:spcBef>
                <a:spcPts val="0"/>
              </a:spcBef>
              <a:buSzPct val="100000"/>
            </a:pPr>
            <a:r>
              <a:rPr lang="en-US" sz="2800" dirty="0"/>
              <a:t>How do you manage the flow of meetings?</a:t>
            </a:r>
          </a:p>
          <a:p>
            <a:pPr lvl="0" indent="-177800">
              <a:spcBef>
                <a:spcPts val="0"/>
              </a:spcBef>
              <a:buSzPct val="100000"/>
            </a:pPr>
            <a:r>
              <a:rPr lang="en-US" sz="2800" dirty="0"/>
              <a:t>What data do you need, when and from who?</a:t>
            </a:r>
          </a:p>
          <a:p>
            <a:pPr lvl="0" indent="-177800">
              <a:spcBef>
                <a:spcPts val="0"/>
              </a:spcBef>
              <a:buSzPct val="100000"/>
            </a:pPr>
            <a:r>
              <a:rPr lang="en-US" sz="2800" dirty="0"/>
              <a:t>Who do you need to meet with regularly?</a:t>
            </a:r>
          </a:p>
          <a:p>
            <a:pPr lvl="1" indent="-177800">
              <a:spcBef>
                <a:spcPts val="0"/>
              </a:spcBef>
              <a:buSzPct val="100000"/>
            </a:pPr>
            <a:r>
              <a:rPr lang="en-US" sz="2800" dirty="0"/>
              <a:t>Controller, Facilities, Security, School store</a:t>
            </a:r>
            <a:r>
              <a:rPr lang="en-US" sz="2800" dirty="0" smtClean="0"/>
              <a:t>?</a:t>
            </a:r>
            <a:endParaRPr lang="en-US" sz="2800" dirty="0"/>
          </a:p>
          <a:p>
            <a:pPr indent="-177800">
              <a:spcBef>
                <a:spcPts val="0"/>
              </a:spcBef>
              <a:buSzPct val="100000"/>
            </a:pPr>
            <a:r>
              <a:rPr lang="en-US" sz="2800" dirty="0"/>
              <a:t> There are always surprises!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6173" y="5568639"/>
            <a:ext cx="1744296" cy="881839"/>
          </a:xfrm>
          <a:prstGeom prst="rect">
            <a:avLst/>
          </a:prstGeom>
        </p:spPr>
      </p:pic>
      <p:pic>
        <p:nvPicPr>
          <p:cNvPr id="5" name="Picture 5" descr="NBOA 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666771" y="553720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20002" y="520700"/>
            <a:ext cx="9023998" cy="73905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1676AF"/>
              </a:buClr>
              <a:buSzPct val="25000"/>
              <a:buFont typeface="Arial"/>
              <a:buNone/>
            </a:pPr>
            <a:r>
              <a:rPr lang="en-US" b="0" i="0" u="none" strike="noStrike" cap="none" baseline="0" dirty="0">
                <a:ea typeface="Arial"/>
                <a:cs typeface="Arial"/>
                <a:sym typeface="Arial"/>
              </a:rPr>
              <a:t>Business Officer Role / The Calendar</a:t>
            </a:r>
          </a:p>
        </p:txBody>
      </p:sp>
      <p:sp>
        <p:nvSpPr>
          <p:cNvPr id="46" name="Shape 46"/>
          <p:cNvSpPr txBox="1">
            <a:spLocks noGrp="1"/>
          </p:cNvSpPr>
          <p:nvPr>
            <p:ph idx="1"/>
          </p:nvPr>
        </p:nvSpPr>
        <p:spPr>
          <a:xfrm>
            <a:off x="259173" y="1028701"/>
            <a:ext cx="8427625" cy="5486398"/>
          </a:xfrm>
          <a:prstGeom prst="rect">
            <a:avLst/>
          </a:prstGeom>
          <a:noFill/>
          <a:ln>
            <a:noFill/>
          </a:ln>
        </p:spPr>
        <p:txBody>
          <a:bodyPr lIns="91425" tIns="91425" rIns="91425" bIns="91425" anchor="t" anchorCtr="0">
            <a:noAutofit/>
          </a:bodyPr>
          <a:lstStyle/>
          <a:p>
            <a:pPr lvl="0" indent="-177800">
              <a:spcBef>
                <a:spcPts val="0"/>
              </a:spcBef>
              <a:buSzPct val="100000"/>
            </a:pPr>
            <a:r>
              <a:rPr lang="en-US" sz="2800" dirty="0"/>
              <a:t>It’s Alumni Weekend and you have a 25</a:t>
            </a:r>
            <a:r>
              <a:rPr lang="en-US" sz="2800" baseline="30000" dirty="0"/>
              <a:t>th</a:t>
            </a:r>
            <a:r>
              <a:rPr lang="en-US" sz="2800" dirty="0"/>
              <a:t> Reunion reception is scheduled in the building</a:t>
            </a:r>
          </a:p>
          <a:p>
            <a:pPr lvl="0" indent="-177800">
              <a:buSzPct val="100000"/>
            </a:pPr>
            <a:r>
              <a:rPr lang="en-US" sz="2800" dirty="0"/>
              <a:t>There is terrible storm and it knocks out the HVAC to the room.</a:t>
            </a:r>
          </a:p>
          <a:p>
            <a:pPr lvl="0" indent="-177800">
              <a:buSzPct val="100000"/>
            </a:pPr>
            <a:r>
              <a:rPr lang="en-US" sz="2800" dirty="0"/>
              <a:t>The </a:t>
            </a:r>
            <a:r>
              <a:rPr lang="en-US" sz="2800" dirty="0" smtClean="0"/>
              <a:t>school-wide </a:t>
            </a:r>
            <a:r>
              <a:rPr lang="en-US" sz="2800" dirty="0"/>
              <a:t>fire alarm goes off due to smoke from a motor overheating during a power surge</a:t>
            </a:r>
          </a:p>
          <a:p>
            <a:pPr lvl="0" indent="-177800">
              <a:buSzPct val="100000"/>
            </a:pPr>
            <a:r>
              <a:rPr lang="en-US" sz="2800" dirty="0"/>
              <a:t>And the </a:t>
            </a:r>
            <a:r>
              <a:rPr lang="en-US" sz="2800" dirty="0" smtClean="0"/>
              <a:t>Chair </a:t>
            </a:r>
            <a:r>
              <a:rPr lang="en-US" sz="2800" dirty="0"/>
              <a:t>of the Finance Committee just asked you to revise the dashboard with five new pieces of information for the board meeting tomorrow morning.</a:t>
            </a:r>
          </a:p>
          <a:p>
            <a:pPr marL="342900" marR="0" lvl="0" indent="0" algn="l" rtl="0">
              <a:lnSpc>
                <a:spcPct val="100000"/>
              </a:lnSpc>
              <a:spcBef>
                <a:spcPts val="520"/>
              </a:spcBef>
              <a:spcAft>
                <a:spcPts val="0"/>
              </a:spcAft>
              <a:buClr>
                <a:srgbClr val="FF0000"/>
              </a:buClr>
              <a:buFont typeface="Arial"/>
              <a:buNone/>
            </a:pPr>
            <a:endParaRPr sz="2800" b="0" i="0" u="none" strike="noStrike" cap="none" baseline="0" dirty="0">
              <a:solidFill>
                <a:srgbClr val="000000"/>
              </a:solidFill>
              <a:latin typeface="Arial"/>
              <a:ea typeface="Arial"/>
              <a:cs typeface="Arial"/>
              <a:sym typeface="Arial"/>
            </a:endParaRPr>
          </a:p>
          <a:p>
            <a:pPr marL="342900" marR="0" lvl="0" indent="0" algn="l" rtl="0">
              <a:lnSpc>
                <a:spcPct val="100000"/>
              </a:lnSpc>
              <a:spcBef>
                <a:spcPts val="520"/>
              </a:spcBef>
              <a:spcAft>
                <a:spcPts val="0"/>
              </a:spcAft>
              <a:buClr>
                <a:srgbClr val="FF0000"/>
              </a:buClr>
              <a:buFont typeface="Arial"/>
              <a:buNone/>
            </a:pPr>
            <a:endParaRPr sz="2800" b="0" i="0" u="none" strike="noStrike" cap="none" baseline="0" dirty="0">
              <a:solidFill>
                <a:srgbClr val="000000"/>
              </a:solidFill>
              <a:latin typeface="Arial"/>
              <a:ea typeface="Arial"/>
              <a:cs typeface="Arial"/>
              <a:sym typeface="Aria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9173" y="5633260"/>
            <a:ext cx="1744296" cy="881839"/>
          </a:xfrm>
          <a:prstGeom prst="rect">
            <a:avLst/>
          </a:prstGeom>
        </p:spPr>
      </p:pic>
      <p:pic>
        <p:nvPicPr>
          <p:cNvPr id="5" name="Picture 5" descr="NBOA 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02398" y="5581649"/>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2" y="660400"/>
            <a:ext cx="8707582" cy="1079499"/>
          </a:xfrm>
        </p:spPr>
        <p:txBody>
          <a:bodyPr>
            <a:normAutofit/>
          </a:bodyPr>
          <a:lstStyle/>
          <a:p>
            <a:r>
              <a:rPr lang="en-US" dirty="0"/>
              <a:t>Business Officer Role / The Calendar</a:t>
            </a:r>
          </a:p>
        </p:txBody>
      </p:sp>
      <p:sp>
        <p:nvSpPr>
          <p:cNvPr id="3" name="Text Placeholder 2"/>
          <p:cNvSpPr>
            <a:spLocks noGrp="1"/>
          </p:cNvSpPr>
          <p:nvPr>
            <p:ph idx="1"/>
          </p:nvPr>
        </p:nvSpPr>
        <p:spPr/>
        <p:txBody>
          <a:bodyPr/>
          <a:lstStyle/>
          <a:p>
            <a:pPr lvl="0" indent="-177800">
              <a:spcBef>
                <a:spcPts val="0"/>
              </a:spcBef>
              <a:buSzPct val="100000"/>
            </a:pPr>
            <a:r>
              <a:rPr lang="en-US" sz="2800" dirty="0"/>
              <a:t>There’s never a dull moment….</a:t>
            </a:r>
          </a:p>
          <a:p>
            <a:pPr lvl="0" indent="-177800">
              <a:buNone/>
            </a:pPr>
            <a:endParaRPr lang="en-US" sz="2800" dirty="0"/>
          </a:p>
          <a:p>
            <a:pPr lvl="0" indent="-177800">
              <a:buSzPct val="100000"/>
            </a:pPr>
            <a:r>
              <a:rPr lang="en-US" sz="2800" dirty="0"/>
              <a:t>But you don’t panic!</a:t>
            </a:r>
          </a:p>
          <a:p>
            <a:pPr lvl="0" indent="-177800">
              <a:buNone/>
            </a:pPr>
            <a:endParaRPr lang="en-US" sz="2800" dirty="0"/>
          </a:p>
          <a:p>
            <a:pPr lvl="0" indent="-177800">
              <a:buSzPct val="100000"/>
            </a:pPr>
            <a:r>
              <a:rPr lang="en-US" sz="2800" dirty="0"/>
              <a:t>You are organized and have planned for the many things that happen concurrently in the life of the school and the life of the Business Office!</a:t>
            </a:r>
          </a:p>
          <a:p>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9382" y="5581650"/>
            <a:ext cx="1744296" cy="881839"/>
          </a:xfrm>
          <a:prstGeom prst="rect">
            <a:avLst/>
          </a:prstGeom>
        </p:spPr>
      </p:pic>
      <p:pic>
        <p:nvPicPr>
          <p:cNvPr id="5" name="Picture 5"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55816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0737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3" name="Shape 53"/>
          <p:cNvSpPr/>
          <p:nvPr/>
        </p:nvSpPr>
        <p:spPr>
          <a:xfrm>
            <a:off x="1735713" y="1339419"/>
            <a:ext cx="5533401" cy="5240260"/>
          </a:xfrm>
          <a:prstGeom prst="rect">
            <a:avLst/>
          </a:prstGeom>
          <a:noFill/>
          <a:ln>
            <a:noFill/>
          </a:ln>
        </p:spPr>
        <p:txBody>
          <a:bodyPr lIns="91425" tIns="91425" rIns="91425" bIns="91425" anchor="ctr" anchorCtr="0">
            <a:noAutofit/>
          </a:bodyPr>
          <a:lstStyle/>
          <a:p>
            <a:pPr>
              <a:spcBef>
                <a:spcPts val="0"/>
              </a:spcBef>
              <a:buNone/>
            </a:pPr>
            <a:endParaRPr/>
          </a:p>
        </p:txBody>
      </p:sp>
      <p:pic>
        <p:nvPicPr>
          <p:cNvPr id="54" name="Shape 54"/>
          <p:cNvPicPr preferRelativeResize="0"/>
          <p:nvPr/>
        </p:nvPicPr>
        <p:blipFill>
          <a:blip r:embed="rId3"/>
          <a:stretch>
            <a:fillRect/>
          </a:stretch>
        </p:blipFill>
        <p:spPr>
          <a:xfrm>
            <a:off x="990600" y="525168"/>
            <a:ext cx="6775269" cy="6332832"/>
          </a:xfrm>
          <a:prstGeom prst="rect">
            <a:avLst/>
          </a:prstGeom>
          <a:noFill/>
          <a:ln>
            <a:noFill/>
          </a:ln>
        </p:spPr>
      </p:pic>
      <p:sp>
        <p:nvSpPr>
          <p:cNvPr id="2" name="Rectangle 1"/>
          <p:cNvSpPr/>
          <p:nvPr/>
        </p:nvSpPr>
        <p:spPr>
          <a:xfrm>
            <a:off x="120244" y="0"/>
            <a:ext cx="6204356" cy="400110"/>
          </a:xfrm>
          <a:prstGeom prst="rect">
            <a:avLst/>
          </a:prstGeom>
        </p:spPr>
        <p:txBody>
          <a:bodyPr wrap="square">
            <a:spAutoFit/>
          </a:bodyPr>
          <a:lstStyle/>
          <a:p>
            <a:r>
              <a:rPr lang="en-US" sz="2000" dirty="0">
                <a:solidFill>
                  <a:schemeClr val="bg2"/>
                </a:solidFill>
              </a:rPr>
              <a:t>Business Officer Role – The Calendar </a:t>
            </a:r>
            <a:r>
              <a:rPr lang="en-US" sz="2000" dirty="0" smtClean="0">
                <a:solidFill>
                  <a:schemeClr val="bg2"/>
                </a:solidFill>
              </a:rPr>
              <a:t>July – Dec</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pic>
        <p:nvPicPr>
          <p:cNvPr id="3" name="Content Placeholder 2"/>
          <p:cNvPicPr>
            <a:picLocks noGrp="1" noChangeAspect="1"/>
          </p:cNvPicPr>
          <p:nvPr>
            <p:ph idx="1"/>
          </p:nvPr>
        </p:nvPicPr>
        <p:blipFill>
          <a:blip r:embed="rId3"/>
          <a:stretch>
            <a:fillRect/>
          </a:stretch>
        </p:blipFill>
        <p:spPr>
          <a:xfrm>
            <a:off x="1443745" y="767667"/>
            <a:ext cx="6117336" cy="5705116"/>
          </a:xfrm>
          <a:prstGeom prst="rect">
            <a:avLst/>
          </a:prstGeom>
        </p:spPr>
      </p:pic>
      <p:sp>
        <p:nvSpPr>
          <p:cNvPr id="53" name="Shape 53"/>
          <p:cNvSpPr/>
          <p:nvPr/>
        </p:nvSpPr>
        <p:spPr>
          <a:xfrm>
            <a:off x="1735713" y="1339419"/>
            <a:ext cx="5533401" cy="5240260"/>
          </a:xfrm>
          <a:prstGeom prst="rect">
            <a:avLst/>
          </a:prstGeom>
          <a:noFill/>
          <a:ln>
            <a:noFill/>
          </a:ln>
        </p:spPr>
        <p:txBody>
          <a:bodyPr lIns="91425" tIns="91425" rIns="91425" bIns="91425" anchor="ctr" anchorCtr="0">
            <a:noAutofit/>
          </a:bodyPr>
          <a:lstStyle/>
          <a:p>
            <a:pPr>
              <a:spcBef>
                <a:spcPts val="0"/>
              </a:spcBef>
              <a:buNone/>
            </a:pPr>
            <a:endParaRPr/>
          </a:p>
        </p:txBody>
      </p:sp>
      <p:sp>
        <p:nvSpPr>
          <p:cNvPr id="2" name="TextBox 1"/>
          <p:cNvSpPr txBox="1"/>
          <p:nvPr/>
        </p:nvSpPr>
        <p:spPr>
          <a:xfrm>
            <a:off x="0" y="9144"/>
            <a:ext cx="6382512" cy="400110"/>
          </a:xfrm>
          <a:prstGeom prst="rect">
            <a:avLst/>
          </a:prstGeom>
          <a:noFill/>
        </p:spPr>
        <p:txBody>
          <a:bodyPr wrap="square" rtlCol="0">
            <a:spAutoFit/>
          </a:bodyPr>
          <a:lstStyle/>
          <a:p>
            <a:r>
              <a:rPr lang="en-US" sz="2000" dirty="0">
                <a:solidFill>
                  <a:schemeClr val="bg2"/>
                </a:solidFill>
              </a:rPr>
              <a:t>Business Officer Role – </a:t>
            </a:r>
            <a:r>
              <a:rPr lang="en-US" sz="2000" dirty="0" smtClean="0">
                <a:solidFill>
                  <a:schemeClr val="bg2"/>
                </a:solidFill>
              </a:rPr>
              <a:t>The Calendar Jan-June</a:t>
            </a:r>
            <a:endParaRPr lang="en-US" sz="2000" dirty="0">
              <a:solidFill>
                <a:schemeClr val="bg2"/>
              </a:solidFill>
            </a:endParaRPr>
          </a:p>
        </p:txBody>
      </p:sp>
    </p:spTree>
    <p:extLst>
      <p:ext uri="{BB962C8B-B14F-4D97-AF65-F5344CB8AC3E}">
        <p14:creationId xmlns:p14="http://schemas.microsoft.com/office/powerpoint/2010/main" val="2297448117"/>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120002" y="451079"/>
            <a:ext cx="9023998" cy="674023"/>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1676AF"/>
              </a:buClr>
              <a:buSzPct val="25000"/>
              <a:buFont typeface="Arial"/>
              <a:buNone/>
            </a:pPr>
            <a:r>
              <a:rPr lang="en-US" b="0" i="0" u="none" strike="noStrike" cap="none" baseline="0" dirty="0">
                <a:ea typeface="Arial"/>
                <a:cs typeface="Arial"/>
                <a:sym typeface="Arial"/>
              </a:rPr>
              <a:t>Business Officer Role / The Calendar</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531717566"/>
              </p:ext>
            </p:extLst>
          </p:nvPr>
        </p:nvGraphicFramePr>
        <p:xfrm>
          <a:off x="1645920" y="1339418"/>
          <a:ext cx="5233851" cy="4120855"/>
        </p:xfrm>
        <a:graphic>
          <a:graphicData uri="http://schemas.openxmlformats.org/drawingml/2006/table">
            <a:tbl>
              <a:tblPr firstRow="1" firstCol="1" bandRow="1"/>
              <a:tblGrid>
                <a:gridCol w="1955870"/>
                <a:gridCol w="3277981"/>
              </a:tblGrid>
              <a:tr h="316989">
                <a:tc>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2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Business Office Calendar</a:t>
                      </a:r>
                      <a:endParaRPr lang="en-US" sz="12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r>
              <a:tr h="2535911">
                <a:tc>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Quarterly +/-</a:t>
                      </a:r>
                      <a:endParaRPr lang="en-US" sz="12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anose="02020603050405020304" pitchFamily="18" charset="0"/>
                        </a:rPr>
                        <a:t>*Trustee Committee meetings – Finance, Investment, Human Resources, Buildings &amp; Grounds, Long Range Planning</a:t>
                      </a:r>
                      <a:endParaRPr lang="en-US" sz="1200">
                        <a:effectLst/>
                        <a:latin typeface="Cambria" panose="02040503050406030204" pitchFamily="18" charset="0"/>
                        <a:ea typeface="Cambria" panose="02040503050406030204" pitchFamily="18" charset="0"/>
                        <a:cs typeface="Times New Roman" panose="02020603050405020304" pitchFamily="18" charset="0"/>
                      </a:endParaRPr>
                    </a:p>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anose="02020603050405020304" pitchFamily="18" charset="0"/>
                        </a:rPr>
                        <a:t>*Sales tax reporting</a:t>
                      </a:r>
                      <a:endParaRPr lang="en-US" sz="1200">
                        <a:effectLst/>
                        <a:latin typeface="Cambria" panose="02040503050406030204" pitchFamily="18" charset="0"/>
                        <a:ea typeface="Cambria" panose="02040503050406030204" pitchFamily="18" charset="0"/>
                        <a:cs typeface="Times New Roman" panose="02020603050405020304" pitchFamily="18" charset="0"/>
                      </a:endParaRPr>
                    </a:p>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anose="02020603050405020304" pitchFamily="18" charset="0"/>
                        </a:rPr>
                        <a:t>*Property and Sales taxes paid</a:t>
                      </a:r>
                      <a:endParaRPr lang="en-US" sz="1200">
                        <a:effectLst/>
                        <a:latin typeface="Cambria" panose="02040503050406030204" pitchFamily="18" charset="0"/>
                        <a:ea typeface="Cambria" panose="02040503050406030204" pitchFamily="18" charset="0"/>
                        <a:cs typeface="Times New Roman" panose="02020603050405020304" pitchFamily="18" charset="0"/>
                      </a:endParaRPr>
                    </a:p>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anose="02020603050405020304" pitchFamily="18" charset="0"/>
                        </a:rPr>
                        <a:t>*Fire/Life safety inspections *Fire/Weather/Lockdown drills</a:t>
                      </a:r>
                      <a:endParaRPr lang="en-US" sz="1200">
                        <a:effectLst/>
                        <a:latin typeface="Cambria" panose="02040503050406030204" pitchFamily="18" charset="0"/>
                        <a:ea typeface="Cambria" panose="02040503050406030204" pitchFamily="18" charset="0"/>
                        <a:cs typeface="Times New Roman" panose="02020603050405020304" pitchFamily="18" charset="0"/>
                      </a:endParaRPr>
                    </a:p>
                    <a:p>
                      <a:pPr marL="0" marR="0">
                        <a:spcBef>
                          <a:spcPts val="0"/>
                        </a:spcBef>
                        <a:spcAft>
                          <a:spcPts val="0"/>
                        </a:spcAft>
                      </a:pPr>
                      <a:r>
                        <a:rPr lang="en-US" sz="1100">
                          <a:effectLst/>
                          <a:latin typeface="Cambria" panose="02040503050406030204" pitchFamily="18" charset="0"/>
                          <a:ea typeface="Cambria" panose="02040503050406030204" pitchFamily="18" charset="0"/>
                          <a:cs typeface="Times New Roman" panose="02020603050405020304" pitchFamily="18" charset="0"/>
                        </a:rPr>
                        <a:t>*Safety Meetings</a:t>
                      </a:r>
                      <a:endParaRPr lang="en-US" sz="12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1267955">
                <a:tc>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Annual</a:t>
                      </a:r>
                      <a:endParaRPr lang="en-US" sz="12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Cambria" panose="02040503050406030204" pitchFamily="18" charset="0"/>
                          <a:ea typeface="Cambria" panose="02040503050406030204" pitchFamily="18" charset="0"/>
                          <a:cs typeface="Times New Roman" panose="02020603050405020304" pitchFamily="18" charset="0"/>
                        </a:rPr>
                        <a:t>*Backflow preventers certified</a:t>
                      </a:r>
                      <a:endParaRPr lang="en-US" sz="1200" dirty="0">
                        <a:effectLst/>
                        <a:latin typeface="Cambria" panose="02040503050406030204" pitchFamily="18" charset="0"/>
                        <a:ea typeface="Cambria" panose="02040503050406030204" pitchFamily="18" charset="0"/>
                        <a:cs typeface="Times New Roman" panose="02020603050405020304" pitchFamily="18" charset="0"/>
                      </a:endParaRPr>
                    </a:p>
                    <a:p>
                      <a:pPr marL="0" marR="0">
                        <a:spcBef>
                          <a:spcPts val="0"/>
                        </a:spcBef>
                        <a:spcAft>
                          <a:spcPts val="0"/>
                        </a:spcAft>
                      </a:pPr>
                      <a:r>
                        <a:rPr lang="en-US" sz="1100" dirty="0" smtClean="0">
                          <a:effectLst/>
                          <a:latin typeface="Cambria" panose="02040503050406030204" pitchFamily="18" charset="0"/>
                          <a:ea typeface="Cambria" panose="02040503050406030204" pitchFamily="18" charset="0"/>
                          <a:cs typeface="Times New Roman" panose="02020603050405020304" pitchFamily="18" charset="0"/>
                        </a:rPr>
                        <a:t>*ERISA</a:t>
                      </a:r>
                      <a:r>
                        <a:rPr lang="en-US" sz="1100" baseline="0" dirty="0" smtClean="0">
                          <a:effectLst/>
                          <a:latin typeface="Cambria" panose="02040503050406030204" pitchFamily="18" charset="0"/>
                          <a:ea typeface="Cambria" panose="02040503050406030204" pitchFamily="18" charset="0"/>
                          <a:cs typeface="Times New Roman" panose="02020603050405020304" pitchFamily="18" charset="0"/>
                        </a:rPr>
                        <a:t> </a:t>
                      </a:r>
                      <a:r>
                        <a:rPr lang="en-US" sz="1100" dirty="0" smtClean="0">
                          <a:effectLst/>
                          <a:latin typeface="Cambria" panose="02040503050406030204" pitchFamily="18" charset="0"/>
                          <a:ea typeface="Cambria" panose="02040503050406030204" pitchFamily="18" charset="0"/>
                          <a:cs typeface="Times New Roman" panose="02020603050405020304" pitchFamily="18" charset="0"/>
                        </a:rPr>
                        <a:t>filings</a:t>
                      </a:r>
                      <a:endParaRPr lang="en-US" sz="1200" dirty="0">
                        <a:effectLst/>
                        <a:latin typeface="Cambria" panose="02040503050406030204" pitchFamily="18" charset="0"/>
                        <a:ea typeface="Cambria" panose="02040503050406030204" pitchFamily="18" charset="0"/>
                        <a:cs typeface="Times New Roman" panose="02020603050405020304" pitchFamily="18" charset="0"/>
                      </a:endParaRPr>
                    </a:p>
                    <a:p>
                      <a:pPr marL="0" marR="0">
                        <a:spcBef>
                          <a:spcPts val="0"/>
                        </a:spcBef>
                        <a:spcAft>
                          <a:spcPts val="0"/>
                        </a:spcAft>
                      </a:pPr>
                      <a:r>
                        <a:rPr lang="en-US" sz="1100" dirty="0">
                          <a:effectLst/>
                          <a:latin typeface="Cambria" panose="02040503050406030204" pitchFamily="18" charset="0"/>
                          <a:ea typeface="Cambria" panose="02040503050406030204" pitchFamily="18" charset="0"/>
                          <a:cs typeface="Times New Roman" panose="02020603050405020304" pitchFamily="18" charset="0"/>
                        </a:rPr>
                        <a:t>*990</a:t>
                      </a:r>
                      <a:endParaRPr lang="en-US" sz="1200" dirty="0">
                        <a:effectLst/>
                        <a:latin typeface="Cambria" panose="02040503050406030204" pitchFamily="18" charset="0"/>
                        <a:ea typeface="Cambria" panose="02040503050406030204" pitchFamily="18" charset="0"/>
                        <a:cs typeface="Times New Roman" panose="02020603050405020304" pitchFamily="18" charset="0"/>
                      </a:endParaRPr>
                    </a:p>
                    <a:p>
                      <a:pPr marL="0" marR="0">
                        <a:spcBef>
                          <a:spcPts val="0"/>
                        </a:spcBef>
                        <a:spcAft>
                          <a:spcPts val="0"/>
                        </a:spcAft>
                      </a:pPr>
                      <a:r>
                        <a:rPr lang="en-US" sz="1100" dirty="0">
                          <a:effectLst/>
                          <a:latin typeface="Cambria" panose="02040503050406030204" pitchFamily="18" charset="0"/>
                          <a:ea typeface="Cambria" panose="02040503050406030204" pitchFamily="18" charset="0"/>
                          <a:cs typeface="Times New Roman" panose="02020603050405020304" pitchFamily="18" charset="0"/>
                        </a:rPr>
                        <a:t>*Audit for retirement plans</a:t>
                      </a:r>
                      <a:endParaRPr lang="en-US" sz="12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
        <p:nvSpPr>
          <p:cNvPr id="53" name="Shape 53"/>
          <p:cNvSpPr/>
          <p:nvPr/>
        </p:nvSpPr>
        <p:spPr>
          <a:xfrm>
            <a:off x="1735713" y="1339419"/>
            <a:ext cx="5533401" cy="5240260"/>
          </a:xfrm>
          <a:prstGeom prst="rect">
            <a:avLst/>
          </a:prstGeom>
          <a:noFill/>
          <a:ln>
            <a:noFill/>
          </a:ln>
        </p:spPr>
        <p:txBody>
          <a:bodyPr lIns="91425" tIns="91425" rIns="91425" bIns="91425" anchor="ctr" anchorCtr="0">
            <a:noAutofit/>
          </a:bodyPr>
          <a:lstStyle/>
          <a:p>
            <a:pPr>
              <a:spcBef>
                <a:spcPts val="0"/>
              </a:spcBef>
              <a:buNone/>
            </a:pPr>
            <a:endParaRPr/>
          </a:p>
        </p:txBody>
      </p:sp>
    </p:spTree>
    <p:extLst>
      <p:ext uri="{BB962C8B-B14F-4D97-AF65-F5344CB8AC3E}">
        <p14:creationId xmlns:p14="http://schemas.microsoft.com/office/powerpoint/2010/main" val="1950742048"/>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60" y="564444"/>
            <a:ext cx="8707582" cy="515055"/>
          </a:xfrm>
        </p:spPr>
        <p:txBody>
          <a:bodyPr>
            <a:normAutofit/>
          </a:bodyPr>
          <a:lstStyle/>
          <a:p>
            <a:r>
              <a:rPr lang="en-US" dirty="0"/>
              <a:t>Business Officer Role / The Calendar</a:t>
            </a:r>
          </a:p>
        </p:txBody>
      </p:sp>
      <p:sp>
        <p:nvSpPr>
          <p:cNvPr id="3" name="Text Placeholder 2"/>
          <p:cNvSpPr>
            <a:spLocks noGrp="1"/>
          </p:cNvSpPr>
          <p:nvPr>
            <p:ph idx="1"/>
          </p:nvPr>
        </p:nvSpPr>
        <p:spPr>
          <a:xfrm>
            <a:off x="485551" y="1247369"/>
            <a:ext cx="8255000" cy="4775200"/>
          </a:xfrm>
        </p:spPr>
        <p:txBody>
          <a:bodyPr>
            <a:normAutofit/>
          </a:bodyPr>
          <a:lstStyle/>
          <a:p>
            <a:pPr lvl="0" indent="-177800">
              <a:spcBef>
                <a:spcPts val="0"/>
              </a:spcBef>
              <a:buSzPct val="100000"/>
            </a:pPr>
            <a:r>
              <a:rPr lang="en-US" sz="2400" dirty="0" smtClean="0"/>
              <a:t>Also see calendar I use at Spartanburg Day School to populate my calendar each </a:t>
            </a:r>
            <a:r>
              <a:rPr lang="en-US" sz="2400" dirty="0" smtClean="0"/>
              <a:t>month </a:t>
            </a:r>
            <a:r>
              <a:rPr lang="en-US" sz="2400" b="1" i="1" dirty="0" smtClean="0"/>
              <a:t>(located in BOI 2016 Community).</a:t>
            </a:r>
            <a:endParaRPr lang="en-US" sz="2400" b="1" i="1" dirty="0" smtClean="0"/>
          </a:p>
          <a:p>
            <a:pPr marL="165100" lvl="0" indent="0">
              <a:spcBef>
                <a:spcPts val="0"/>
              </a:spcBef>
              <a:buSzPct val="100000"/>
              <a:buNone/>
            </a:pPr>
            <a:endParaRPr lang="en-US" sz="2400" dirty="0" smtClean="0"/>
          </a:p>
          <a:p>
            <a:pPr lvl="0" indent="-177800">
              <a:spcBef>
                <a:spcPts val="0"/>
              </a:spcBef>
              <a:buSzPct val="100000"/>
            </a:pPr>
            <a:r>
              <a:rPr lang="en-US" sz="2400" dirty="0" smtClean="0"/>
              <a:t>I have included firm dates (Form 990 Due Date), as well as reminders to meet monthly with on site Food Service Manager and quarterly with Food Service Regional Manager and Vice President.</a:t>
            </a:r>
          </a:p>
          <a:p>
            <a:pPr marL="165100" lvl="0" indent="0">
              <a:spcBef>
                <a:spcPts val="0"/>
              </a:spcBef>
              <a:buSzPct val="100000"/>
              <a:buNone/>
            </a:pPr>
            <a:endParaRPr lang="en-US" sz="2400" dirty="0" smtClean="0"/>
          </a:p>
          <a:p>
            <a:pPr lvl="0" indent="-177800">
              <a:spcBef>
                <a:spcPts val="0"/>
              </a:spcBef>
              <a:buSzPct val="100000"/>
            </a:pPr>
            <a:r>
              <a:rPr lang="en-US" sz="2400" dirty="0" smtClean="0"/>
              <a:t>These dates are loaded on my calendar and pop up each month.</a:t>
            </a:r>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9382" y="5581650"/>
            <a:ext cx="1744296" cy="881839"/>
          </a:xfrm>
          <a:prstGeom prst="rect">
            <a:avLst/>
          </a:prstGeom>
        </p:spPr>
      </p:pic>
      <p:pic>
        <p:nvPicPr>
          <p:cNvPr id="5" name="Picture 5"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55816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41474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2" y="825500"/>
            <a:ext cx="8255000" cy="1079500"/>
          </a:xfrm>
        </p:spPr>
        <p:txBody>
          <a:bodyPr>
            <a:normAutofit fontScale="90000"/>
          </a:bodyPr>
          <a:lstStyle/>
          <a:p>
            <a:pPr algn="ctr">
              <a:defRPr/>
            </a:pPr>
            <a:r>
              <a:rPr lang="en-US" sz="4000" dirty="0">
                <a:latin typeface="Arial" charset="0"/>
              </a:rPr>
              <a:t>Any </a:t>
            </a:r>
            <a:r>
              <a:rPr lang="en-US" sz="4000" dirty="0" smtClean="0">
                <a:latin typeface="Arial" charset="0"/>
              </a:rPr>
              <a:t>questions or </a:t>
            </a:r>
            <a:r>
              <a:rPr lang="en-US" sz="4000" dirty="0">
                <a:latin typeface="Arial" charset="0"/>
              </a:rPr>
              <a:t>suggestions?</a:t>
            </a:r>
            <a:br>
              <a:rPr lang="en-US" sz="4000" dirty="0">
                <a:latin typeface="Arial" charset="0"/>
              </a:rPr>
            </a:br>
            <a:r>
              <a:rPr lang="en-US" sz="4000" dirty="0">
                <a:latin typeface="Arial" charset="0"/>
              </a:rPr>
              <a:t/>
            </a:r>
            <a:br>
              <a:rPr lang="en-US" sz="4000" dirty="0">
                <a:latin typeface="Arial" charset="0"/>
              </a:rPr>
            </a:br>
            <a:r>
              <a:rPr lang="en-US" sz="4000" dirty="0">
                <a:latin typeface="Arial" charset="0"/>
              </a:rPr>
              <a:t>The End</a:t>
            </a:r>
            <a:br>
              <a:rPr lang="en-US" sz="4000" dirty="0">
                <a:latin typeface="Arial" charset="0"/>
              </a:rPr>
            </a:br>
            <a:r>
              <a:rPr lang="en-US" sz="4000" dirty="0">
                <a:latin typeface="Arial" charset="0"/>
              </a:rPr>
              <a:t/>
            </a:r>
            <a:br>
              <a:rPr lang="en-US" sz="4000" dirty="0">
                <a:latin typeface="Arial" charset="0"/>
              </a:rPr>
            </a:br>
            <a:r>
              <a:rPr lang="en-US" sz="4000" i="1" dirty="0">
                <a:latin typeface="Arial" charset="0"/>
              </a:rPr>
              <a:t>Go ‘</a:t>
            </a:r>
            <a:r>
              <a:rPr lang="en-US" sz="4000" i="1" dirty="0" err="1" smtClean="0">
                <a:latin typeface="Arial" charset="0"/>
              </a:rPr>
              <a:t>Dores</a:t>
            </a:r>
            <a:r>
              <a:rPr lang="en-US" sz="4000" i="1" dirty="0" smtClean="0">
                <a:latin typeface="Arial" charset="0"/>
              </a:rPr>
              <a:t/>
            </a:r>
            <a:br>
              <a:rPr lang="en-US" sz="4000" i="1" dirty="0" smtClean="0">
                <a:latin typeface="Arial" charset="0"/>
              </a:rPr>
            </a:br>
            <a:r>
              <a:rPr lang="en-US" sz="4000" i="1" dirty="0">
                <a:latin typeface="Arial" charset="0"/>
              </a:rPr>
              <a:t/>
            </a:r>
            <a:br>
              <a:rPr lang="en-US" sz="4000" i="1" dirty="0">
                <a:latin typeface="Arial" charset="0"/>
              </a:rPr>
            </a:br>
            <a:r>
              <a:rPr lang="en-US" sz="4000" i="1" dirty="0">
                <a:latin typeface="Arial" charset="0"/>
              </a:rPr>
              <a:t/>
            </a:r>
            <a:br>
              <a:rPr lang="en-US" sz="4000" i="1" dirty="0">
                <a:latin typeface="Arial" charset="0"/>
              </a:rPr>
            </a:br>
            <a:endParaRPr lang="en-US" sz="4000" dirty="0"/>
          </a:p>
        </p:txBody>
      </p:sp>
      <p:pic>
        <p:nvPicPr>
          <p:cNvPr id="6" name="Picture 13" descr="https://lh3.googleusercontent.com/GPpPcMFkkPTxNJOGHvLACwPaXzcFMr3ppm3QNMFlx6nLO9n8TvYckX-erGAksHT7EZOvqw=s1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6100" y="3955319"/>
            <a:ext cx="3200400" cy="2407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6489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BOI2016_Template">
  <a:themeElements>
    <a:clrScheme name="EP Colors">
      <a:dk1>
        <a:srgbClr val="004080"/>
      </a:dk1>
      <a:lt1>
        <a:srgbClr val="FFFFFF"/>
      </a:lt1>
      <a:dk2>
        <a:srgbClr val="000000"/>
      </a:dk2>
      <a:lt2>
        <a:srgbClr val="004080"/>
      </a:lt2>
      <a:accent1>
        <a:srgbClr val="408000"/>
      </a:accent1>
      <a:accent2>
        <a:srgbClr val="FF8000"/>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BOI2016_Template</Template>
  <TotalTime>822</TotalTime>
  <Words>375</Words>
  <Application>Microsoft Office PowerPoint</Application>
  <PresentationFormat>On-screen Show (4:3)</PresentationFormat>
  <Paragraphs>49</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Cambria</vt:lpstr>
      <vt:lpstr>Times New Roman</vt:lpstr>
      <vt:lpstr>Wingdings</vt:lpstr>
      <vt:lpstr>BOI2016_Template</vt:lpstr>
      <vt:lpstr>PowerPoint Presentation</vt:lpstr>
      <vt:lpstr>Calendar Dynamics</vt:lpstr>
      <vt:lpstr>Business Officer Role / The Calendar</vt:lpstr>
      <vt:lpstr>Business Officer Role / The Calendar</vt:lpstr>
      <vt:lpstr>PowerPoint Presentation</vt:lpstr>
      <vt:lpstr>PowerPoint Presentation</vt:lpstr>
      <vt:lpstr>Business Officer Role / The Calendar</vt:lpstr>
      <vt:lpstr>Business Officer Role / The Calendar</vt:lpstr>
      <vt:lpstr>Any questions or suggestions?  The End  Go ‘Dores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Savvy Officer  Nancy Greene, Bolles School Chuck McCullagh, Williston Northampton Sandi Pierce, Cate School  June 17, 2014</dc:title>
  <dc:creator>Chris Kalavsky</dc:creator>
  <cp:lastModifiedBy>palmerball</cp:lastModifiedBy>
  <cp:revision>65</cp:revision>
  <dcterms:modified xsi:type="dcterms:W3CDTF">2016-06-15T21:24:31Z</dcterms:modified>
</cp:coreProperties>
</file>