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9" r:id="rId3"/>
    <p:sldId id="262" r:id="rId4"/>
    <p:sldId id="257" r:id="rId5"/>
    <p:sldId id="261" r:id="rId6"/>
    <p:sldId id="260" r:id="rId7"/>
    <p:sldId id="263" r:id="rId8"/>
    <p:sldId id="264" r:id="rId9"/>
    <p:sldId id="265" r:id="rId10"/>
    <p:sldId id="266" r:id="rId11"/>
    <p:sldId id="268" r:id="rId12"/>
    <p:sldId id="269" r:id="rId13"/>
    <p:sldId id="270" r:id="rId14"/>
    <p:sldId id="271" r:id="rId15"/>
    <p:sldId id="272" r:id="rId16"/>
    <p:sldId id="273" r:id="rId17"/>
    <p:sldId id="274" r:id="rId18"/>
    <p:sldId id="276" r:id="rId19"/>
    <p:sldId id="277" r:id="rId20"/>
    <p:sldId id="279" r:id="rId21"/>
    <p:sldId id="278" r:id="rId22"/>
    <p:sldId id="282" r:id="rId23"/>
    <p:sldId id="283" r:id="rId24"/>
    <p:sldId id="284" r:id="rId25"/>
    <p:sldId id="285" r:id="rId26"/>
    <p:sldId id="288"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20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79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909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84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71549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707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576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528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44558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061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36124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135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594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5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510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1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2806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GregArnold@sovereign-roots.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73F7-60D8-4696-A701-0AFBBC21D22F}"/>
              </a:ext>
            </a:extLst>
          </p:cNvPr>
          <p:cNvSpPr>
            <a:spLocks noGrp="1"/>
          </p:cNvSpPr>
          <p:nvPr>
            <p:ph type="ctrTitle"/>
          </p:nvPr>
        </p:nvSpPr>
        <p:spPr>
          <a:xfrm>
            <a:off x="2692398" y="2968978"/>
            <a:ext cx="6815669" cy="1603022"/>
          </a:xfrm>
        </p:spPr>
        <p:txBody>
          <a:bodyPr/>
          <a:lstStyle/>
          <a:p>
            <a:r>
              <a:rPr lang="en-US" sz="4800" dirty="0"/>
              <a:t>Indian Treaties, Taxes and Reservations: Effective Representation of North American Indian Tribes and Nations</a:t>
            </a:r>
          </a:p>
        </p:txBody>
      </p:sp>
      <p:sp>
        <p:nvSpPr>
          <p:cNvPr id="3" name="Subtitle 2">
            <a:extLst>
              <a:ext uri="{FF2B5EF4-FFF2-40B4-BE49-F238E27FC236}">
                <a16:creationId xmlns:a16="http://schemas.microsoft.com/office/drawing/2014/main" id="{0F7FCA64-4706-4E0B-A8E4-A38CB7B36005}"/>
              </a:ext>
            </a:extLst>
          </p:cNvPr>
          <p:cNvSpPr>
            <a:spLocks noGrp="1"/>
          </p:cNvSpPr>
          <p:nvPr>
            <p:ph type="subTitle" idx="1"/>
          </p:nvPr>
        </p:nvSpPr>
        <p:spPr>
          <a:xfrm>
            <a:off x="2692398" y="3657597"/>
            <a:ext cx="6815669" cy="1429308"/>
          </a:xfrm>
        </p:spPr>
        <p:txBody>
          <a:bodyPr/>
          <a:lstStyle/>
          <a:p>
            <a:endParaRPr lang="en-US" dirty="0"/>
          </a:p>
          <a:p>
            <a:endParaRPr lang="en-US" dirty="0"/>
          </a:p>
        </p:txBody>
      </p:sp>
      <p:pic>
        <p:nvPicPr>
          <p:cNvPr id="5" name="Picture 4" descr="Diagram&#10;&#10;Description automatically generated">
            <a:extLst>
              <a:ext uri="{FF2B5EF4-FFF2-40B4-BE49-F238E27FC236}">
                <a16:creationId xmlns:a16="http://schemas.microsoft.com/office/drawing/2014/main" id="{CC761FCB-3BD2-42DF-B5A3-9C0365304397}"/>
              </a:ext>
            </a:extLst>
          </p:cNvPr>
          <p:cNvPicPr>
            <a:picLocks noChangeAspect="1"/>
          </p:cNvPicPr>
          <p:nvPr/>
        </p:nvPicPr>
        <p:blipFill>
          <a:blip r:embed="rId2"/>
          <a:stretch>
            <a:fillRect/>
          </a:stretch>
        </p:blipFill>
        <p:spPr>
          <a:xfrm>
            <a:off x="393213" y="3770489"/>
            <a:ext cx="4287928" cy="4025703"/>
          </a:xfrm>
          <a:prstGeom prst="rect">
            <a:avLst/>
          </a:prstGeom>
        </p:spPr>
      </p:pic>
    </p:spTree>
    <p:extLst>
      <p:ext uri="{BB962C8B-B14F-4D97-AF65-F5344CB8AC3E}">
        <p14:creationId xmlns:p14="http://schemas.microsoft.com/office/powerpoint/2010/main" val="56507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F597-4447-4DFD-854D-F506DD7EBD23}"/>
              </a:ext>
            </a:extLst>
          </p:cNvPr>
          <p:cNvSpPr>
            <a:spLocks noGrp="1"/>
          </p:cNvSpPr>
          <p:nvPr>
            <p:ph type="title"/>
          </p:nvPr>
        </p:nvSpPr>
        <p:spPr/>
        <p:txBody>
          <a:bodyPr/>
          <a:lstStyle/>
          <a:p>
            <a:r>
              <a:rPr lang="en-US" dirty="0"/>
              <a:t>Treaty Abrogation</a:t>
            </a:r>
          </a:p>
        </p:txBody>
      </p:sp>
      <p:sp>
        <p:nvSpPr>
          <p:cNvPr id="3" name="Content Placeholder 2">
            <a:extLst>
              <a:ext uri="{FF2B5EF4-FFF2-40B4-BE49-F238E27FC236}">
                <a16:creationId xmlns:a16="http://schemas.microsoft.com/office/drawing/2014/main" id="{B8DC6FF8-D8E0-41E6-A2D0-1920338EE3FB}"/>
              </a:ext>
            </a:extLst>
          </p:cNvPr>
          <p:cNvSpPr>
            <a:spLocks noGrp="1"/>
          </p:cNvSpPr>
          <p:nvPr>
            <p:ph idx="1"/>
          </p:nvPr>
        </p:nvSpPr>
        <p:spPr>
          <a:xfrm>
            <a:off x="135468" y="2486025"/>
            <a:ext cx="11084982" cy="3790949"/>
          </a:xfrm>
        </p:spPr>
        <p:txBody>
          <a:bodyPr>
            <a:normAutofit/>
          </a:bodyPr>
          <a:lstStyle/>
          <a:p>
            <a:r>
              <a:rPr lang="en-US" dirty="0"/>
              <a:t>After </a:t>
            </a:r>
            <a:r>
              <a:rPr lang="en-US" i="1" dirty="0"/>
              <a:t>Dion</a:t>
            </a:r>
            <a:r>
              <a:rPr lang="en-US" dirty="0"/>
              <a:t> the Court has decided more treaty abrogation cases but always applied the ‘clear evidence’ test from </a:t>
            </a:r>
            <a:r>
              <a:rPr lang="en-US" i="1" dirty="0"/>
              <a:t>Dion</a:t>
            </a:r>
            <a:r>
              <a:rPr lang="en-US" dirty="0"/>
              <a:t>. </a:t>
            </a:r>
          </a:p>
          <a:p>
            <a:pPr lvl="1"/>
            <a:r>
              <a:rPr lang="en-US" sz="2400" i="1" dirty="0"/>
              <a:t>Herrera v. Wyoming </a:t>
            </a:r>
            <a:r>
              <a:rPr lang="en-US" sz="2400" dirty="0"/>
              <a:t>(2019) </a:t>
            </a:r>
          </a:p>
          <a:p>
            <a:pPr lvl="2"/>
            <a:r>
              <a:rPr lang="en-US" sz="2200" dirty="0"/>
              <a:t>Like the Act discussed in </a:t>
            </a:r>
            <a:r>
              <a:rPr lang="en-US" sz="2200" i="1" dirty="0"/>
              <a:t>Mille Lacs </a:t>
            </a:r>
            <a:r>
              <a:rPr lang="en-US" sz="2200" dirty="0"/>
              <a:t>, the Wyoming Statehood Act "makes no mention of Indian treaty rights" and "provides no clue that Congress considered the reserved rights of the [Crow Tribe] and decided to abrogate those rights when it passed the Act."</a:t>
            </a:r>
            <a:endParaRPr lang="en-US" sz="2400" i="1" dirty="0"/>
          </a:p>
        </p:txBody>
      </p:sp>
    </p:spTree>
    <p:extLst>
      <p:ext uri="{BB962C8B-B14F-4D97-AF65-F5344CB8AC3E}">
        <p14:creationId xmlns:p14="http://schemas.microsoft.com/office/powerpoint/2010/main" val="61593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2DFF-21CD-43D5-9276-B56631A0CA46}"/>
              </a:ext>
            </a:extLst>
          </p:cNvPr>
          <p:cNvSpPr>
            <a:spLocks noGrp="1"/>
          </p:cNvSpPr>
          <p:nvPr>
            <p:ph type="title"/>
          </p:nvPr>
        </p:nvSpPr>
        <p:spPr>
          <a:xfrm>
            <a:off x="929139" y="972766"/>
            <a:ext cx="3800905" cy="1254868"/>
          </a:xfrm>
        </p:spPr>
        <p:txBody>
          <a:bodyPr anchor="b">
            <a:normAutofit/>
          </a:bodyPr>
          <a:lstStyle/>
          <a:p>
            <a:r>
              <a:rPr lang="en-US" sz="3400" b="1" dirty="0">
                <a:solidFill>
                  <a:srgbClr val="002060"/>
                </a:solidFill>
              </a:rPr>
              <a:t>Reservation Diminishment</a:t>
            </a:r>
          </a:p>
        </p:txBody>
      </p:sp>
      <p:sp>
        <p:nvSpPr>
          <p:cNvPr id="8" name="Content Placeholder 7">
            <a:extLst>
              <a:ext uri="{FF2B5EF4-FFF2-40B4-BE49-F238E27FC236}">
                <a16:creationId xmlns:a16="http://schemas.microsoft.com/office/drawing/2014/main" id="{C26F1E6E-4D23-47BF-A789-8CD2AFD500C5}"/>
              </a:ext>
            </a:extLst>
          </p:cNvPr>
          <p:cNvSpPr>
            <a:spLocks noGrp="1"/>
          </p:cNvSpPr>
          <p:nvPr>
            <p:ph idx="1"/>
          </p:nvPr>
        </p:nvSpPr>
        <p:spPr>
          <a:xfrm>
            <a:off x="929141" y="2430471"/>
            <a:ext cx="2835464" cy="3552039"/>
          </a:xfrm>
        </p:spPr>
        <p:txBody>
          <a:bodyPr>
            <a:normAutofit/>
          </a:bodyPr>
          <a:lstStyle/>
          <a:p>
            <a:r>
              <a:rPr lang="en-US" dirty="0">
                <a:solidFill>
                  <a:srgbClr val="262626"/>
                </a:solidFill>
              </a:rPr>
              <a:t>Between 1887 and 1934 many Indian reservations were allotted by Congress. </a:t>
            </a:r>
          </a:p>
          <a:p>
            <a:r>
              <a:rPr lang="en-US" dirty="0">
                <a:solidFill>
                  <a:srgbClr val="262626"/>
                </a:solidFill>
              </a:rPr>
              <a:t>Some allotment acts diminished or disestablished Indian reservations</a:t>
            </a:r>
          </a:p>
        </p:txBody>
      </p:sp>
      <p:pic>
        <p:nvPicPr>
          <p:cNvPr id="4" name="Picture 2" descr="C:\Documents and Settings\gchristensen\Desktop\allotment.gif">
            <a:extLst>
              <a:ext uri="{FF2B5EF4-FFF2-40B4-BE49-F238E27FC236}">
                <a16:creationId xmlns:a16="http://schemas.microsoft.com/office/drawing/2014/main" id="{BD87B9CE-B318-47A2-BB8D-D5AFD58306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7262" y="635125"/>
            <a:ext cx="3089914" cy="55877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26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318A-8992-4647-855B-6371CE233D92}"/>
              </a:ext>
            </a:extLst>
          </p:cNvPr>
          <p:cNvSpPr>
            <a:spLocks noGrp="1"/>
          </p:cNvSpPr>
          <p:nvPr>
            <p:ph type="title"/>
          </p:nvPr>
        </p:nvSpPr>
        <p:spPr/>
        <p:txBody>
          <a:bodyPr/>
          <a:lstStyle/>
          <a:p>
            <a:r>
              <a:rPr lang="en-US" dirty="0">
                <a:solidFill>
                  <a:srgbClr val="002060"/>
                </a:solidFill>
              </a:rPr>
              <a:t>Reservation Diminishment</a:t>
            </a:r>
          </a:p>
        </p:txBody>
      </p:sp>
      <p:sp>
        <p:nvSpPr>
          <p:cNvPr id="3" name="Content Placeholder 2">
            <a:extLst>
              <a:ext uri="{FF2B5EF4-FFF2-40B4-BE49-F238E27FC236}">
                <a16:creationId xmlns:a16="http://schemas.microsoft.com/office/drawing/2014/main" id="{88DE8343-F547-4AB7-9A3C-646C877FC37E}"/>
              </a:ext>
            </a:extLst>
          </p:cNvPr>
          <p:cNvSpPr>
            <a:spLocks noGrp="1"/>
          </p:cNvSpPr>
          <p:nvPr>
            <p:ph idx="1"/>
          </p:nvPr>
        </p:nvSpPr>
        <p:spPr>
          <a:xfrm>
            <a:off x="214489" y="2556932"/>
            <a:ext cx="11034536" cy="3500968"/>
          </a:xfrm>
        </p:spPr>
        <p:txBody>
          <a:bodyPr>
            <a:normAutofit/>
          </a:bodyPr>
          <a:lstStyle/>
          <a:p>
            <a:r>
              <a:rPr lang="en-US" dirty="0"/>
              <a:t>There are more than 40 Supreme Court cases dealing with diminishment of allotted reservations going back to the Nineteenth Century</a:t>
            </a:r>
          </a:p>
          <a:p>
            <a:r>
              <a:rPr lang="en-US" dirty="0"/>
              <a:t>The modern test for diminishment goes back to </a:t>
            </a:r>
            <a:r>
              <a:rPr lang="en-US" i="1" dirty="0" err="1"/>
              <a:t>Solem</a:t>
            </a:r>
            <a:r>
              <a:rPr lang="en-US" i="1" dirty="0"/>
              <a:t> v. Bartlett</a:t>
            </a:r>
            <a:r>
              <a:rPr lang="en-US" dirty="0"/>
              <a:t> (1984)</a:t>
            </a:r>
          </a:p>
          <a:p>
            <a:pPr lvl="1"/>
            <a:r>
              <a:rPr lang="en-US" sz="2400" dirty="0"/>
              <a:t>“only Congress can divest a reservation of its land and diminish its boundaries… Diminishment moreover, will not be lightly inferred. Our analysis… requires Congress clearly evince an ‘intent’… to change… boundaries before diminishment will be found.”</a:t>
            </a:r>
          </a:p>
          <a:p>
            <a:r>
              <a:rPr lang="en-US" dirty="0"/>
              <a:t>To determine if an Allotment Act diminished a reservation </a:t>
            </a:r>
            <a:r>
              <a:rPr lang="en-US" i="1" dirty="0" err="1"/>
              <a:t>Solem</a:t>
            </a:r>
            <a:r>
              <a:rPr lang="en-US" i="1" dirty="0"/>
              <a:t> </a:t>
            </a:r>
            <a:r>
              <a:rPr lang="en-US" dirty="0"/>
              <a:t>looked at 3-factors</a:t>
            </a:r>
          </a:p>
        </p:txBody>
      </p:sp>
    </p:spTree>
    <p:extLst>
      <p:ext uri="{BB962C8B-B14F-4D97-AF65-F5344CB8AC3E}">
        <p14:creationId xmlns:p14="http://schemas.microsoft.com/office/powerpoint/2010/main" val="306162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318A-8992-4647-855B-6371CE233D92}"/>
              </a:ext>
            </a:extLst>
          </p:cNvPr>
          <p:cNvSpPr>
            <a:spLocks noGrp="1"/>
          </p:cNvSpPr>
          <p:nvPr>
            <p:ph type="title"/>
          </p:nvPr>
        </p:nvSpPr>
        <p:spPr/>
        <p:txBody>
          <a:bodyPr/>
          <a:lstStyle/>
          <a:p>
            <a:r>
              <a:rPr lang="en-US" dirty="0">
                <a:solidFill>
                  <a:srgbClr val="002060"/>
                </a:solidFill>
              </a:rPr>
              <a:t>Reservation Diminishment</a:t>
            </a:r>
          </a:p>
        </p:txBody>
      </p:sp>
      <p:sp>
        <p:nvSpPr>
          <p:cNvPr id="3" name="Content Placeholder 2">
            <a:extLst>
              <a:ext uri="{FF2B5EF4-FFF2-40B4-BE49-F238E27FC236}">
                <a16:creationId xmlns:a16="http://schemas.microsoft.com/office/drawing/2014/main" id="{88DE8343-F547-4AB7-9A3C-646C877FC37E}"/>
              </a:ext>
            </a:extLst>
          </p:cNvPr>
          <p:cNvSpPr>
            <a:spLocks noGrp="1"/>
          </p:cNvSpPr>
          <p:nvPr>
            <p:ph idx="1"/>
          </p:nvPr>
        </p:nvSpPr>
        <p:spPr>
          <a:xfrm>
            <a:off x="79022" y="1524001"/>
            <a:ext cx="11170003" cy="4725880"/>
          </a:xfrm>
        </p:spPr>
        <p:txBody>
          <a:bodyPr>
            <a:normAutofit/>
          </a:bodyPr>
          <a:lstStyle/>
          <a:p>
            <a:r>
              <a:rPr lang="en-US" dirty="0"/>
              <a:t>The modern test for diminishment goes back to </a:t>
            </a:r>
            <a:r>
              <a:rPr lang="en-US" i="1" dirty="0" err="1"/>
              <a:t>Solem</a:t>
            </a:r>
            <a:r>
              <a:rPr lang="en-US" i="1" dirty="0"/>
              <a:t> v. Bartlett</a:t>
            </a:r>
            <a:r>
              <a:rPr lang="en-US" dirty="0"/>
              <a:t> (1984)</a:t>
            </a:r>
          </a:p>
          <a:p>
            <a:pPr lvl="1"/>
            <a:r>
              <a:rPr lang="en-US" b="1" dirty="0"/>
              <a:t>Statutory Language</a:t>
            </a:r>
            <a:r>
              <a:rPr lang="en-US" dirty="0"/>
              <a:t>: “The most probative evidence of Congressional intent is the statutory language used to open the Indian lands. Explicit reference to cession… buttressed by an unconditional commitment from Congress to compensate the Indian tribe for its open land, there is an almost insurmountable presumption that Congress meant for the tribe’s reservation to be diminished”</a:t>
            </a:r>
          </a:p>
          <a:p>
            <a:pPr lvl="1"/>
            <a:r>
              <a:rPr lang="en-US" b="1" dirty="0"/>
              <a:t>Events Surrounding Passage</a:t>
            </a:r>
            <a:r>
              <a:rPr lang="en-US" dirty="0"/>
              <a:t>: “Congress’s own treatment of the affected areas, particularly in the years immediately following the opening, has some evidentiary value, as does the manner which the Bureau of Indian Affairs and local judicial authorities dealt with unallocated open lands”</a:t>
            </a:r>
          </a:p>
          <a:p>
            <a:pPr lvl="1"/>
            <a:r>
              <a:rPr lang="en-US" b="1" dirty="0"/>
              <a:t>Indian Character</a:t>
            </a:r>
            <a:r>
              <a:rPr lang="en-US" dirty="0"/>
              <a:t>: “we have also recognized that who actually moved onto opened reservation lands is also relevant to deciding whether a surplus land act diminished a reservation. Where non-Indian settlers flooded into the opened portion of a reservation and the area has long since lost its Indian character, we have acknowledged de facto if not de jure diminishment”</a:t>
            </a:r>
          </a:p>
          <a:p>
            <a:pPr lvl="1"/>
            <a:endParaRPr lang="en-US" dirty="0"/>
          </a:p>
          <a:p>
            <a:pPr lvl="1"/>
            <a:endParaRPr lang="en-US" dirty="0"/>
          </a:p>
        </p:txBody>
      </p:sp>
    </p:spTree>
    <p:extLst>
      <p:ext uri="{BB962C8B-B14F-4D97-AF65-F5344CB8AC3E}">
        <p14:creationId xmlns:p14="http://schemas.microsoft.com/office/powerpoint/2010/main" val="360364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318A-8992-4647-855B-6371CE233D92}"/>
              </a:ext>
            </a:extLst>
          </p:cNvPr>
          <p:cNvSpPr>
            <a:spLocks noGrp="1"/>
          </p:cNvSpPr>
          <p:nvPr>
            <p:ph type="title"/>
          </p:nvPr>
        </p:nvSpPr>
        <p:spPr/>
        <p:txBody>
          <a:bodyPr/>
          <a:lstStyle/>
          <a:p>
            <a:r>
              <a:rPr lang="en-US" dirty="0">
                <a:solidFill>
                  <a:srgbClr val="002060"/>
                </a:solidFill>
              </a:rPr>
              <a:t>Reservation Diminishment</a:t>
            </a:r>
          </a:p>
        </p:txBody>
      </p:sp>
      <p:sp>
        <p:nvSpPr>
          <p:cNvPr id="3" name="Content Placeholder 2">
            <a:extLst>
              <a:ext uri="{FF2B5EF4-FFF2-40B4-BE49-F238E27FC236}">
                <a16:creationId xmlns:a16="http://schemas.microsoft.com/office/drawing/2014/main" id="{88DE8343-F547-4AB7-9A3C-646C877FC37E}"/>
              </a:ext>
            </a:extLst>
          </p:cNvPr>
          <p:cNvSpPr>
            <a:spLocks noGrp="1"/>
          </p:cNvSpPr>
          <p:nvPr>
            <p:ph idx="1"/>
          </p:nvPr>
        </p:nvSpPr>
        <p:spPr>
          <a:xfrm>
            <a:off x="-79022" y="2020711"/>
            <a:ext cx="11328047" cy="4229169"/>
          </a:xfrm>
        </p:spPr>
        <p:txBody>
          <a:bodyPr>
            <a:normAutofit/>
          </a:bodyPr>
          <a:lstStyle/>
          <a:p>
            <a:r>
              <a:rPr lang="en-US" dirty="0"/>
              <a:t>The Supreme Court just decided </a:t>
            </a:r>
            <a:r>
              <a:rPr lang="en-US" i="1" dirty="0"/>
              <a:t>McGirt v. Oklahoma</a:t>
            </a:r>
            <a:r>
              <a:rPr lang="en-US" dirty="0"/>
              <a:t> (2020) which arguably modified the test. </a:t>
            </a:r>
          </a:p>
          <a:p>
            <a:pPr lvl="1"/>
            <a:r>
              <a:rPr lang="en-US" dirty="0"/>
              <a:t>“On the far end of the Trail of Tears was a promise. *** Today we are asked whether the land these treaties promised remains an Indian reservation for purposes of federal criminal law. Because Congress has not said otherwise, we hold the government to its word.”</a:t>
            </a:r>
          </a:p>
          <a:p>
            <a:pPr lvl="1"/>
            <a:r>
              <a:rPr lang="en-US" dirty="0"/>
              <a:t>“[C]</a:t>
            </a:r>
            <a:r>
              <a:rPr lang="en-US" dirty="0" err="1"/>
              <a:t>ourts</a:t>
            </a:r>
            <a:r>
              <a:rPr lang="en-US" dirty="0"/>
              <a:t> have no proper role in the adjustment of reservation borders. Mustering the broad social consensus required to pass new legislation is a deliberately hard business under our Constitution. Faced with this daunting task, Congress sometimes might wish an inconvenient reservation would simply disappear. *** But wishes don’t make for laws, and saving the political branches the embarrassment of disestablishing a reservation is not one of our constitutionally assigned prerogatives.”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1173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318A-8992-4647-855B-6371CE233D92}"/>
              </a:ext>
            </a:extLst>
          </p:cNvPr>
          <p:cNvSpPr>
            <a:spLocks noGrp="1"/>
          </p:cNvSpPr>
          <p:nvPr>
            <p:ph type="title"/>
          </p:nvPr>
        </p:nvSpPr>
        <p:spPr/>
        <p:txBody>
          <a:bodyPr/>
          <a:lstStyle/>
          <a:p>
            <a:r>
              <a:rPr lang="en-US" dirty="0">
                <a:solidFill>
                  <a:srgbClr val="002060"/>
                </a:solidFill>
              </a:rPr>
              <a:t>Reservation Diminishment</a:t>
            </a:r>
          </a:p>
        </p:txBody>
      </p:sp>
      <p:sp>
        <p:nvSpPr>
          <p:cNvPr id="3" name="Content Placeholder 2">
            <a:extLst>
              <a:ext uri="{FF2B5EF4-FFF2-40B4-BE49-F238E27FC236}">
                <a16:creationId xmlns:a16="http://schemas.microsoft.com/office/drawing/2014/main" id="{88DE8343-F547-4AB7-9A3C-646C877FC37E}"/>
              </a:ext>
            </a:extLst>
          </p:cNvPr>
          <p:cNvSpPr>
            <a:spLocks noGrp="1"/>
          </p:cNvSpPr>
          <p:nvPr>
            <p:ph idx="1"/>
          </p:nvPr>
        </p:nvSpPr>
        <p:spPr>
          <a:xfrm>
            <a:off x="101601" y="2450237"/>
            <a:ext cx="11147424" cy="3799643"/>
          </a:xfrm>
        </p:spPr>
        <p:txBody>
          <a:bodyPr>
            <a:normAutofit/>
          </a:bodyPr>
          <a:lstStyle/>
          <a:p>
            <a:r>
              <a:rPr lang="en-US" dirty="0"/>
              <a:t>The Supreme Court just decided </a:t>
            </a:r>
            <a:r>
              <a:rPr lang="en-US" i="1" dirty="0"/>
              <a:t>McGirt v. Oklahoma</a:t>
            </a:r>
            <a:r>
              <a:rPr lang="en-US" dirty="0"/>
              <a:t> (2020) which arguably modified the test. </a:t>
            </a:r>
          </a:p>
          <a:p>
            <a:pPr lvl="1"/>
            <a:r>
              <a:rPr lang="en-US" dirty="0"/>
              <a:t>“When interpreting Congress’s work in this arena, no less than any other, our charge is usually to ascertain and follow the original meaning of the law before us. *** That is the only “step” proper for a court of law. To be sure, if during the course of our work an ambiguous statutory term or phrase emerges, we will sometimes consult contemporaneous usages, customs, and practices to the extent they shed light on the meaning of the language in question at the time of enactment. . . . But Oklahoma does not point to any ambiguous language in any of the relevant statutes that could plausibly be read as an Act of disestablishment. Nor may a court favor contemporaneous or later practices instead of the laws Congress passed.”</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295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56A7-8CE7-4149-9D0E-F9E194F95472}"/>
              </a:ext>
            </a:extLst>
          </p:cNvPr>
          <p:cNvSpPr>
            <a:spLocks noGrp="1"/>
          </p:cNvSpPr>
          <p:nvPr>
            <p:ph type="title"/>
          </p:nvPr>
        </p:nvSpPr>
        <p:spPr/>
        <p:txBody>
          <a:bodyPr/>
          <a:lstStyle/>
          <a:p>
            <a:r>
              <a:rPr lang="en-US" dirty="0">
                <a:solidFill>
                  <a:srgbClr val="002060"/>
                </a:solidFill>
              </a:rPr>
              <a:t>Reservation Diminishment</a:t>
            </a:r>
          </a:p>
        </p:txBody>
      </p:sp>
      <p:sp>
        <p:nvSpPr>
          <p:cNvPr id="3" name="Content Placeholder 2">
            <a:extLst>
              <a:ext uri="{FF2B5EF4-FFF2-40B4-BE49-F238E27FC236}">
                <a16:creationId xmlns:a16="http://schemas.microsoft.com/office/drawing/2014/main" id="{E6F29926-19BB-4FC1-89A3-33F3620A407B}"/>
              </a:ext>
            </a:extLst>
          </p:cNvPr>
          <p:cNvSpPr>
            <a:spLocks noGrp="1"/>
          </p:cNvSpPr>
          <p:nvPr>
            <p:ph idx="1"/>
          </p:nvPr>
        </p:nvSpPr>
        <p:spPr>
          <a:xfrm>
            <a:off x="701336" y="2556932"/>
            <a:ext cx="10839635" cy="3318936"/>
          </a:xfrm>
        </p:spPr>
        <p:txBody>
          <a:bodyPr>
            <a:normAutofit fontScale="85000" lnSpcReduction="10000"/>
          </a:bodyPr>
          <a:lstStyle/>
          <a:p>
            <a:r>
              <a:rPr lang="en-US" dirty="0"/>
              <a:t>The Cases</a:t>
            </a:r>
          </a:p>
          <a:p>
            <a:pPr lvl="1"/>
            <a:r>
              <a:rPr lang="en-US" sz="2400" i="1" dirty="0" err="1"/>
              <a:t>Mattz</a:t>
            </a:r>
            <a:r>
              <a:rPr lang="en-US" sz="2400" i="1" dirty="0"/>
              <a:t> v. Arnett </a:t>
            </a:r>
            <a:r>
              <a:rPr lang="en-US" sz="2400" dirty="0"/>
              <a:t>(1973) – Past tense reference to the Klamath Reservation did not diminish the reservation when legislative history suggests otherwise.</a:t>
            </a:r>
          </a:p>
          <a:p>
            <a:pPr lvl="1"/>
            <a:r>
              <a:rPr lang="en-US" sz="2400" i="1" dirty="0" err="1"/>
              <a:t>DeCoteau</a:t>
            </a:r>
            <a:r>
              <a:rPr lang="en-US" sz="2400" i="1" dirty="0"/>
              <a:t> v. District Court </a:t>
            </a:r>
            <a:r>
              <a:rPr lang="en-US" sz="2400" dirty="0"/>
              <a:t>(1975) - Relinquishment of ‘all’ of the tribe’s ‘claim, right, title, and interest’ coupled with a sum certain per acre was enough to constitute diminishment</a:t>
            </a:r>
            <a:endParaRPr lang="en-US" sz="2400" i="1" dirty="0"/>
          </a:p>
          <a:p>
            <a:pPr lvl="1"/>
            <a:r>
              <a:rPr lang="en-US" sz="2400" i="1" dirty="0"/>
              <a:t>Rosebud Sioux Tribe v. </a:t>
            </a:r>
            <a:r>
              <a:rPr lang="en-US" sz="2400" i="1" dirty="0" err="1"/>
              <a:t>Kneip</a:t>
            </a:r>
            <a:r>
              <a:rPr lang="en-US" sz="2400" dirty="0"/>
              <a:t> (1977) – “return to the public domain” along with legislative history resulted in diminishment even though there was no sum certain. </a:t>
            </a:r>
          </a:p>
          <a:p>
            <a:pPr lvl="1"/>
            <a:r>
              <a:rPr lang="en-US" sz="2400" i="1" dirty="0" err="1"/>
              <a:t>Solem</a:t>
            </a:r>
            <a:r>
              <a:rPr lang="en-US" sz="2400" i="1" dirty="0"/>
              <a:t> v. Bartlett</a:t>
            </a:r>
            <a:r>
              <a:rPr lang="en-US" sz="2400" dirty="0"/>
              <a:t> (1984) – The government acted as a sales agent, no cession language or sum certain payment meant no diminishment of Cheyenne River Reservation. </a:t>
            </a:r>
          </a:p>
          <a:p>
            <a:endParaRPr lang="en-US" i="1" dirty="0"/>
          </a:p>
        </p:txBody>
      </p:sp>
    </p:spTree>
    <p:extLst>
      <p:ext uri="{BB962C8B-B14F-4D97-AF65-F5344CB8AC3E}">
        <p14:creationId xmlns:p14="http://schemas.microsoft.com/office/powerpoint/2010/main" val="240422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56A7-8CE7-4149-9D0E-F9E194F95472}"/>
              </a:ext>
            </a:extLst>
          </p:cNvPr>
          <p:cNvSpPr>
            <a:spLocks noGrp="1"/>
          </p:cNvSpPr>
          <p:nvPr>
            <p:ph type="title"/>
          </p:nvPr>
        </p:nvSpPr>
        <p:spPr/>
        <p:txBody>
          <a:bodyPr/>
          <a:lstStyle/>
          <a:p>
            <a:r>
              <a:rPr lang="en-US" dirty="0">
                <a:solidFill>
                  <a:srgbClr val="002060"/>
                </a:solidFill>
              </a:rPr>
              <a:t>Diminishment</a:t>
            </a:r>
          </a:p>
        </p:txBody>
      </p:sp>
      <p:sp>
        <p:nvSpPr>
          <p:cNvPr id="3" name="Content Placeholder 2">
            <a:extLst>
              <a:ext uri="{FF2B5EF4-FFF2-40B4-BE49-F238E27FC236}">
                <a16:creationId xmlns:a16="http://schemas.microsoft.com/office/drawing/2014/main" id="{E6F29926-19BB-4FC1-89A3-33F3620A407B}"/>
              </a:ext>
            </a:extLst>
          </p:cNvPr>
          <p:cNvSpPr>
            <a:spLocks noGrp="1"/>
          </p:cNvSpPr>
          <p:nvPr>
            <p:ph idx="1"/>
          </p:nvPr>
        </p:nvSpPr>
        <p:spPr>
          <a:xfrm>
            <a:off x="825623" y="2556932"/>
            <a:ext cx="10395752" cy="3462128"/>
          </a:xfrm>
        </p:spPr>
        <p:txBody>
          <a:bodyPr>
            <a:normAutofit fontScale="92500" lnSpcReduction="20000"/>
          </a:bodyPr>
          <a:lstStyle/>
          <a:p>
            <a:r>
              <a:rPr lang="en-US" dirty="0"/>
              <a:t>The Cases</a:t>
            </a:r>
          </a:p>
          <a:p>
            <a:pPr lvl="1"/>
            <a:r>
              <a:rPr lang="en-US" sz="2400" i="1" dirty="0"/>
              <a:t>Hagen v. Utah</a:t>
            </a:r>
            <a:r>
              <a:rPr lang="en-US" sz="2400" dirty="0"/>
              <a:t> (1994) – “return to the public domain” is clear cession language resulting in diminishment of the Uintah Reservation. </a:t>
            </a:r>
            <a:endParaRPr lang="en-US" sz="2400" i="1" dirty="0"/>
          </a:p>
          <a:p>
            <a:pPr lvl="1"/>
            <a:r>
              <a:rPr lang="en-US" sz="2400" i="1" dirty="0"/>
              <a:t>South Dakota v. Yankton Sioux </a:t>
            </a:r>
            <a:r>
              <a:rPr lang="en-US" sz="2400" dirty="0"/>
              <a:t>(1998) – “cede” plus payment of sum certain was textbook presumption of congressional diminishment. </a:t>
            </a:r>
          </a:p>
          <a:p>
            <a:pPr lvl="1"/>
            <a:r>
              <a:rPr lang="en-US" sz="2400" i="1" dirty="0"/>
              <a:t>Nebraska v. Parker</a:t>
            </a:r>
            <a:r>
              <a:rPr lang="en-US" sz="2400" dirty="0"/>
              <a:t> (2016) – When acting like a sales agent, it doesn’t matter that just 1% of the opened area retains its Indian character, and statements by single legislators do not establish congressional intent. </a:t>
            </a:r>
          </a:p>
          <a:p>
            <a:pPr lvl="1"/>
            <a:r>
              <a:rPr lang="en-US" sz="2400" i="1" dirty="0"/>
              <a:t>McGirt v. Oklahoma</a:t>
            </a:r>
            <a:r>
              <a:rPr lang="en-US" sz="2400" dirty="0"/>
              <a:t> (2020) – The intent of Congress not to diminish the Muscogee Reservation was clear from the text of the Allotment Act</a:t>
            </a:r>
            <a:endParaRPr lang="en-US" sz="2400" i="1" dirty="0"/>
          </a:p>
          <a:p>
            <a:endParaRPr lang="en-US" i="1" dirty="0"/>
          </a:p>
        </p:txBody>
      </p:sp>
    </p:spTree>
    <p:extLst>
      <p:ext uri="{BB962C8B-B14F-4D97-AF65-F5344CB8AC3E}">
        <p14:creationId xmlns:p14="http://schemas.microsoft.com/office/powerpoint/2010/main" val="174163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B196-8C03-4EA2-AC96-3504412EA42D}"/>
              </a:ext>
            </a:extLst>
          </p:cNvPr>
          <p:cNvSpPr>
            <a:spLocks noGrp="1"/>
          </p:cNvSpPr>
          <p:nvPr>
            <p:ph type="title"/>
          </p:nvPr>
        </p:nvSpPr>
        <p:spPr>
          <a:xfrm>
            <a:off x="929140" y="972766"/>
            <a:ext cx="4354060" cy="1008434"/>
          </a:xfrm>
        </p:spPr>
        <p:txBody>
          <a:bodyPr anchor="b">
            <a:normAutofit fontScale="90000"/>
          </a:bodyPr>
          <a:lstStyle/>
          <a:p>
            <a:r>
              <a:rPr lang="en-US" sz="3300" b="1" dirty="0">
                <a:solidFill>
                  <a:schemeClr val="accent5"/>
                </a:solidFill>
              </a:rPr>
              <a:t>Sovereignty Infringement</a:t>
            </a:r>
          </a:p>
        </p:txBody>
      </p:sp>
      <p:sp>
        <p:nvSpPr>
          <p:cNvPr id="8" name="Content Placeholder 7">
            <a:extLst>
              <a:ext uri="{FF2B5EF4-FFF2-40B4-BE49-F238E27FC236}">
                <a16:creationId xmlns:a16="http://schemas.microsoft.com/office/drawing/2014/main" id="{05F2F011-8E68-473B-88A1-1B1F008FE60B}"/>
              </a:ext>
            </a:extLst>
          </p:cNvPr>
          <p:cNvSpPr>
            <a:spLocks noGrp="1"/>
          </p:cNvSpPr>
          <p:nvPr>
            <p:ph idx="1"/>
          </p:nvPr>
        </p:nvSpPr>
        <p:spPr>
          <a:xfrm>
            <a:off x="658049" y="2171700"/>
            <a:ext cx="9129417" cy="3952875"/>
          </a:xfrm>
        </p:spPr>
        <p:txBody>
          <a:bodyPr>
            <a:normAutofit/>
          </a:bodyPr>
          <a:lstStyle/>
          <a:p>
            <a:r>
              <a:rPr lang="en-US" sz="2200" dirty="0">
                <a:solidFill>
                  <a:srgbClr val="262626"/>
                </a:solidFill>
              </a:rPr>
              <a:t>Infringement is based on tribal sovereignty</a:t>
            </a:r>
          </a:p>
          <a:p>
            <a:endParaRPr lang="en-US" sz="2200" dirty="0">
              <a:solidFill>
                <a:srgbClr val="262626"/>
              </a:solidFill>
            </a:endParaRPr>
          </a:p>
          <a:p>
            <a:pPr marL="0" indent="0">
              <a:buNone/>
            </a:pPr>
            <a:endParaRPr lang="en-US" sz="2200" dirty="0">
              <a:solidFill>
                <a:srgbClr val="262626"/>
              </a:solidFill>
            </a:endParaRPr>
          </a:p>
          <a:p>
            <a:r>
              <a:rPr lang="en-US" sz="2200" dirty="0">
                <a:solidFill>
                  <a:srgbClr val="262626"/>
                </a:solidFill>
              </a:rPr>
              <a:t>“[A]</a:t>
            </a:r>
            <a:r>
              <a:rPr lang="en-US" sz="2200" dirty="0" err="1">
                <a:solidFill>
                  <a:srgbClr val="262626"/>
                </a:solidFill>
              </a:rPr>
              <a:t>bsent</a:t>
            </a:r>
            <a:r>
              <a:rPr lang="en-US" sz="2200" dirty="0">
                <a:solidFill>
                  <a:srgbClr val="262626"/>
                </a:solidFill>
              </a:rPr>
              <a:t> governing Acts of Congress”, the question is “whether the state action infringed” on the right of “Indians to make their own laws and be ruled by them” –</a:t>
            </a:r>
            <a:r>
              <a:rPr lang="en-US" sz="2200" b="1" i="1" dirty="0">
                <a:solidFill>
                  <a:srgbClr val="262626"/>
                </a:solidFill>
              </a:rPr>
              <a:t>Williams v. Lee</a:t>
            </a:r>
            <a:r>
              <a:rPr lang="en-US" sz="2200" b="1" dirty="0">
                <a:solidFill>
                  <a:srgbClr val="262626"/>
                </a:solidFill>
              </a:rPr>
              <a:t> </a:t>
            </a:r>
            <a:r>
              <a:rPr lang="en-US" sz="2200" dirty="0">
                <a:solidFill>
                  <a:srgbClr val="262626"/>
                </a:solidFill>
              </a:rPr>
              <a:t>(1959)</a:t>
            </a:r>
          </a:p>
          <a:p>
            <a:endParaRPr lang="en-US" sz="2200" dirty="0">
              <a:solidFill>
                <a:srgbClr val="262626"/>
              </a:solidFill>
            </a:endParaRPr>
          </a:p>
        </p:txBody>
      </p:sp>
    </p:spTree>
    <p:extLst>
      <p:ext uri="{BB962C8B-B14F-4D97-AF65-F5344CB8AC3E}">
        <p14:creationId xmlns:p14="http://schemas.microsoft.com/office/powerpoint/2010/main" val="281843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40B5-9018-46AE-9162-C13BAD18DAA8}"/>
              </a:ext>
            </a:extLst>
          </p:cNvPr>
          <p:cNvSpPr>
            <a:spLocks noGrp="1"/>
          </p:cNvSpPr>
          <p:nvPr>
            <p:ph type="title"/>
          </p:nvPr>
        </p:nvSpPr>
        <p:spPr>
          <a:xfrm>
            <a:off x="903111" y="625876"/>
            <a:ext cx="8596668" cy="1320800"/>
          </a:xfrm>
        </p:spPr>
        <p:txBody>
          <a:bodyPr/>
          <a:lstStyle/>
          <a:p>
            <a:r>
              <a:rPr lang="en-US" dirty="0">
                <a:solidFill>
                  <a:schemeClr val="accent5"/>
                </a:solidFill>
              </a:rPr>
              <a:t>Sovereignty Infringement</a:t>
            </a:r>
          </a:p>
        </p:txBody>
      </p:sp>
      <p:sp>
        <p:nvSpPr>
          <p:cNvPr id="3" name="Content Placeholder 2">
            <a:extLst>
              <a:ext uri="{FF2B5EF4-FFF2-40B4-BE49-F238E27FC236}">
                <a16:creationId xmlns:a16="http://schemas.microsoft.com/office/drawing/2014/main" id="{6EA2F9ED-FDE0-4AAB-85A4-444FCDC2DEDA}"/>
              </a:ext>
            </a:extLst>
          </p:cNvPr>
          <p:cNvSpPr>
            <a:spLocks noGrp="1"/>
          </p:cNvSpPr>
          <p:nvPr>
            <p:ph idx="1"/>
          </p:nvPr>
        </p:nvSpPr>
        <p:spPr>
          <a:xfrm>
            <a:off x="0" y="1365956"/>
            <a:ext cx="10896597" cy="5492044"/>
          </a:xfrm>
        </p:spPr>
        <p:txBody>
          <a:bodyPr>
            <a:normAutofit/>
          </a:bodyPr>
          <a:lstStyle/>
          <a:p>
            <a:r>
              <a:rPr lang="en-US" dirty="0"/>
              <a:t>Generally, the doctrine of Infringement applies when the legal incidence of the tax falls</a:t>
            </a:r>
          </a:p>
          <a:p>
            <a:pPr marL="0" indent="0">
              <a:buNone/>
            </a:pPr>
            <a:r>
              <a:rPr lang="en-US" dirty="0"/>
              <a:t> directly upon the tribe, but does not apply when the tax is imposed on non-Indians. </a:t>
            </a:r>
          </a:p>
          <a:p>
            <a:pPr lvl="1"/>
            <a:r>
              <a:rPr lang="en-US" sz="2200" b="1" i="1" dirty="0">
                <a:latin typeface="Times New Roman" panose="02020603050405020304" pitchFamily="18" charset="0"/>
                <a:cs typeface="Times New Roman" panose="02020603050405020304" pitchFamily="18" charset="0"/>
              </a:rPr>
              <a:t>Moe v. Salish &amp; Kootenai Tribes of the Flathead Reservation</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(1976): state can</a:t>
            </a:r>
          </a:p>
          <a:p>
            <a:pPr marL="457200" lvl="1" indent="0">
              <a:buNone/>
            </a:pPr>
            <a:r>
              <a:rPr lang="en-US" sz="2200" dirty="0">
                <a:latin typeface="Times New Roman" panose="02020603050405020304" pitchFamily="18" charset="0"/>
                <a:cs typeface="Times New Roman" panose="02020603050405020304" pitchFamily="18" charset="0"/>
              </a:rPr>
              <a:t> assert its tax over cigarettes sold by a tribal member to non-members on the</a:t>
            </a:r>
          </a:p>
          <a:p>
            <a:pPr marL="457200" lvl="1" indent="0">
              <a:buNone/>
            </a:pPr>
            <a:r>
              <a:rPr lang="en-US" sz="2200" dirty="0">
                <a:latin typeface="Times New Roman" panose="02020603050405020304" pitchFamily="18" charset="0"/>
                <a:cs typeface="Times New Roman" panose="02020603050405020304" pitchFamily="18" charset="0"/>
              </a:rPr>
              <a:t> reservation, and tribe can be forced to collect and remit those taxes. </a:t>
            </a:r>
          </a:p>
          <a:p>
            <a:pPr lvl="1"/>
            <a:r>
              <a:rPr lang="en-US" sz="2200" b="1" i="1" dirty="0">
                <a:latin typeface="Times New Roman" panose="02020603050405020304" pitchFamily="18" charset="0"/>
                <a:cs typeface="Times New Roman" panose="02020603050405020304" pitchFamily="18" charset="0"/>
              </a:rPr>
              <a:t>Washington v. Confederated Tribes of the Colville Reservation </a:t>
            </a:r>
            <a:r>
              <a:rPr lang="en-US" sz="2200" dirty="0">
                <a:latin typeface="Times New Roman" panose="02020603050405020304" pitchFamily="18" charset="0"/>
                <a:cs typeface="Times New Roman" panose="02020603050405020304" pitchFamily="18" charset="0"/>
              </a:rPr>
              <a:t>(1980): state can still assert its tax over cigarettes sold by the tribes themselves to non-members.</a:t>
            </a:r>
          </a:p>
          <a:p>
            <a:pPr lvl="1"/>
            <a:r>
              <a:rPr lang="en-US" sz="2200" b="1" i="1" dirty="0">
                <a:latin typeface="Times New Roman" panose="02020603050405020304" pitchFamily="18" charset="0"/>
                <a:cs typeface="Times New Roman" panose="02020603050405020304" pitchFamily="18" charset="0"/>
              </a:rPr>
              <a:t>Oklahoma Tax Commission v. Citizen Band Potawatomi </a:t>
            </a:r>
            <a:r>
              <a:rPr lang="en-US" sz="2200" dirty="0">
                <a:latin typeface="Times New Roman" panose="02020603050405020304" pitchFamily="18" charset="0"/>
                <a:cs typeface="Times New Roman" panose="02020603050405020304" pitchFamily="18" charset="0"/>
              </a:rPr>
              <a:t>(1991): “Indian retailers on an Indian reservation may be required to collect all state taxes applicable to sales to non-Indians” </a:t>
            </a:r>
            <a:endParaRPr lang="en-US" i="1" dirty="0"/>
          </a:p>
        </p:txBody>
      </p:sp>
    </p:spTree>
    <p:extLst>
      <p:ext uri="{BB962C8B-B14F-4D97-AF65-F5344CB8AC3E}">
        <p14:creationId xmlns:p14="http://schemas.microsoft.com/office/powerpoint/2010/main" val="84279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6408-29F8-4CE0-B5E1-CDBBDB5416FB}"/>
              </a:ext>
            </a:extLst>
          </p:cNvPr>
          <p:cNvSpPr>
            <a:spLocks noGrp="1"/>
          </p:cNvSpPr>
          <p:nvPr>
            <p:ph type="title"/>
          </p:nvPr>
        </p:nvSpPr>
        <p:spPr>
          <a:xfrm>
            <a:off x="3420532" y="609600"/>
            <a:ext cx="5853469" cy="1320800"/>
          </a:xfrm>
        </p:spPr>
        <p:txBody>
          <a:bodyPr/>
          <a:lstStyle/>
          <a:p>
            <a:r>
              <a:rPr lang="en-US" dirty="0"/>
              <a:t>Many Issues</a:t>
            </a:r>
          </a:p>
        </p:txBody>
      </p:sp>
      <p:sp>
        <p:nvSpPr>
          <p:cNvPr id="3" name="Text Placeholder 2">
            <a:extLst>
              <a:ext uri="{FF2B5EF4-FFF2-40B4-BE49-F238E27FC236}">
                <a16:creationId xmlns:a16="http://schemas.microsoft.com/office/drawing/2014/main" id="{B3D0E131-F95E-42C3-B71D-BCDC805A9FBF}"/>
              </a:ext>
            </a:extLst>
          </p:cNvPr>
          <p:cNvSpPr>
            <a:spLocks noGrp="1"/>
          </p:cNvSpPr>
          <p:nvPr>
            <p:ph type="body" idx="1"/>
          </p:nvPr>
        </p:nvSpPr>
        <p:spPr>
          <a:xfrm>
            <a:off x="914399" y="2658533"/>
            <a:ext cx="8669867" cy="576262"/>
          </a:xfrm>
        </p:spPr>
        <p:txBody>
          <a:bodyPr/>
          <a:lstStyle/>
          <a:p>
            <a:r>
              <a:rPr lang="en-US" dirty="0"/>
              <a:t>Status of Indian Treaties; Status of Tribes Under Federal Law</a:t>
            </a:r>
          </a:p>
        </p:txBody>
      </p:sp>
      <p:sp>
        <p:nvSpPr>
          <p:cNvPr id="4" name="Content Placeholder 3">
            <a:extLst>
              <a:ext uri="{FF2B5EF4-FFF2-40B4-BE49-F238E27FC236}">
                <a16:creationId xmlns:a16="http://schemas.microsoft.com/office/drawing/2014/main" id="{A01A8219-A36E-4832-AB53-E4116362DA56}"/>
              </a:ext>
            </a:extLst>
          </p:cNvPr>
          <p:cNvSpPr>
            <a:spLocks noGrp="1"/>
          </p:cNvSpPr>
          <p:nvPr>
            <p:ph sz="half" idx="2"/>
          </p:nvPr>
        </p:nvSpPr>
        <p:spPr>
          <a:xfrm>
            <a:off x="914400" y="3243262"/>
            <a:ext cx="4718304" cy="2632605"/>
          </a:xfrm>
        </p:spPr>
        <p:txBody>
          <a:bodyPr>
            <a:normAutofit/>
          </a:bodyPr>
          <a:lstStyle/>
          <a:p>
            <a:r>
              <a:rPr lang="en-US" b="1" dirty="0">
                <a:solidFill>
                  <a:schemeClr val="accent2"/>
                </a:solidFill>
              </a:rPr>
              <a:t>Treaty Abrogation</a:t>
            </a:r>
            <a:r>
              <a:rPr lang="en-US" dirty="0"/>
              <a:t> </a:t>
            </a:r>
          </a:p>
          <a:p>
            <a:r>
              <a:rPr lang="en-US" b="1" dirty="0">
                <a:solidFill>
                  <a:schemeClr val="tx2"/>
                </a:solidFill>
              </a:rPr>
              <a:t>Reservation Diminishment</a:t>
            </a:r>
            <a:endParaRPr lang="en-US" b="1" dirty="0"/>
          </a:p>
          <a:p>
            <a:endParaRPr lang="en-US" dirty="0"/>
          </a:p>
        </p:txBody>
      </p:sp>
      <p:sp>
        <p:nvSpPr>
          <p:cNvPr id="5" name="Text Placeholder 4">
            <a:extLst>
              <a:ext uri="{FF2B5EF4-FFF2-40B4-BE49-F238E27FC236}">
                <a16:creationId xmlns:a16="http://schemas.microsoft.com/office/drawing/2014/main" id="{36A4BEEB-D897-45ED-A0EA-D916C78CB558}"/>
              </a:ext>
            </a:extLst>
          </p:cNvPr>
          <p:cNvSpPr>
            <a:spLocks noGrp="1"/>
          </p:cNvSpPr>
          <p:nvPr>
            <p:ph type="body" sz="quarter" idx="3"/>
          </p:nvPr>
        </p:nvSpPr>
        <p:spPr>
          <a:xfrm>
            <a:off x="5632704" y="2658533"/>
            <a:ext cx="5266270" cy="576262"/>
          </a:xfrm>
        </p:spPr>
        <p:txBody>
          <a:bodyPr/>
          <a:lstStyle/>
          <a:p>
            <a:r>
              <a:rPr lang="en-US" dirty="0"/>
              <a:t> </a:t>
            </a:r>
          </a:p>
        </p:txBody>
      </p:sp>
      <p:sp>
        <p:nvSpPr>
          <p:cNvPr id="6" name="Content Placeholder 5">
            <a:extLst>
              <a:ext uri="{FF2B5EF4-FFF2-40B4-BE49-F238E27FC236}">
                <a16:creationId xmlns:a16="http://schemas.microsoft.com/office/drawing/2014/main" id="{664A3D9E-916D-484B-8A77-B266182B7638}"/>
              </a:ext>
            </a:extLst>
          </p:cNvPr>
          <p:cNvSpPr>
            <a:spLocks noGrp="1"/>
          </p:cNvSpPr>
          <p:nvPr>
            <p:ph sz="quarter" idx="4"/>
          </p:nvPr>
        </p:nvSpPr>
        <p:spPr>
          <a:xfrm>
            <a:off x="5504155" y="3243262"/>
            <a:ext cx="5948039" cy="2811309"/>
          </a:xfrm>
        </p:spPr>
        <p:txBody>
          <a:bodyPr>
            <a:normAutofit/>
          </a:bodyPr>
          <a:lstStyle/>
          <a:p>
            <a:r>
              <a:rPr lang="en-US" b="1" dirty="0">
                <a:solidFill>
                  <a:schemeClr val="accent5"/>
                </a:solidFill>
              </a:rPr>
              <a:t>Sovereignty Infringement</a:t>
            </a:r>
            <a:r>
              <a:rPr lang="en-US" b="1" dirty="0"/>
              <a:t> </a:t>
            </a:r>
          </a:p>
          <a:p>
            <a:r>
              <a:rPr lang="en-US" b="1" dirty="0">
                <a:solidFill>
                  <a:schemeClr val="accent3">
                    <a:lumMod val="75000"/>
                  </a:schemeClr>
                </a:solidFill>
              </a:rPr>
              <a:t>State-Law Preemption</a:t>
            </a:r>
          </a:p>
        </p:txBody>
      </p:sp>
    </p:spTree>
    <p:extLst>
      <p:ext uri="{BB962C8B-B14F-4D97-AF65-F5344CB8AC3E}">
        <p14:creationId xmlns:p14="http://schemas.microsoft.com/office/powerpoint/2010/main" val="2940200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D6D8-E9E4-4D75-BBBA-0AD21B67C82E}"/>
              </a:ext>
            </a:extLst>
          </p:cNvPr>
          <p:cNvSpPr>
            <a:spLocks noGrp="1"/>
          </p:cNvSpPr>
          <p:nvPr>
            <p:ph type="title"/>
          </p:nvPr>
        </p:nvSpPr>
        <p:spPr/>
        <p:txBody>
          <a:bodyPr/>
          <a:lstStyle/>
          <a:p>
            <a:r>
              <a:rPr lang="en-US" dirty="0">
                <a:solidFill>
                  <a:schemeClr val="accent5"/>
                </a:solidFill>
              </a:rPr>
              <a:t>Sovereignty Infringement</a:t>
            </a:r>
          </a:p>
        </p:txBody>
      </p:sp>
      <p:sp>
        <p:nvSpPr>
          <p:cNvPr id="3" name="Content Placeholder 2">
            <a:extLst>
              <a:ext uri="{FF2B5EF4-FFF2-40B4-BE49-F238E27FC236}">
                <a16:creationId xmlns:a16="http://schemas.microsoft.com/office/drawing/2014/main" id="{7455EE48-307A-4AAF-8081-50795BE06ECE}"/>
              </a:ext>
            </a:extLst>
          </p:cNvPr>
          <p:cNvSpPr>
            <a:spLocks noGrp="1"/>
          </p:cNvSpPr>
          <p:nvPr>
            <p:ph idx="1"/>
          </p:nvPr>
        </p:nvSpPr>
        <p:spPr/>
        <p:txBody>
          <a:bodyPr/>
          <a:lstStyle/>
          <a:p>
            <a:r>
              <a:rPr lang="en-US" dirty="0"/>
              <a:t>The location of the activity also effects the application of infringement. </a:t>
            </a:r>
          </a:p>
          <a:p>
            <a:endParaRPr lang="en-US" dirty="0"/>
          </a:p>
          <a:p>
            <a:pPr marL="0" indent="0">
              <a:buNone/>
            </a:pPr>
            <a:endParaRPr lang="en-US" dirty="0"/>
          </a:p>
          <a:p>
            <a:r>
              <a:rPr lang="en-US" b="1" i="1" dirty="0"/>
              <a:t>McClanahan v. Arizona State Tax Comm’n </a:t>
            </a:r>
            <a:r>
              <a:rPr lang="en-US" dirty="0"/>
              <a:t>(1973) – A state cannot tax income earned by a tribal member who lives on the reservation and who earns his or her income from the reservation. However, the state can tax activity outside the reservation and tribal members who live outside of the reservation. </a:t>
            </a:r>
          </a:p>
        </p:txBody>
      </p:sp>
    </p:spTree>
    <p:extLst>
      <p:ext uri="{BB962C8B-B14F-4D97-AF65-F5344CB8AC3E}">
        <p14:creationId xmlns:p14="http://schemas.microsoft.com/office/powerpoint/2010/main" val="147899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0534-688E-4647-B124-3AFFB450B9C6}"/>
              </a:ext>
            </a:extLst>
          </p:cNvPr>
          <p:cNvSpPr>
            <a:spLocks noGrp="1"/>
          </p:cNvSpPr>
          <p:nvPr>
            <p:ph type="title"/>
          </p:nvPr>
        </p:nvSpPr>
        <p:spPr/>
        <p:txBody>
          <a:bodyPr/>
          <a:lstStyle/>
          <a:p>
            <a:r>
              <a:rPr lang="en-US" dirty="0">
                <a:solidFill>
                  <a:schemeClr val="accent5"/>
                </a:solidFill>
              </a:rPr>
              <a:t>Sovereignty Infringement</a:t>
            </a:r>
          </a:p>
        </p:txBody>
      </p:sp>
      <p:sp>
        <p:nvSpPr>
          <p:cNvPr id="3" name="Content Placeholder 2">
            <a:extLst>
              <a:ext uri="{FF2B5EF4-FFF2-40B4-BE49-F238E27FC236}">
                <a16:creationId xmlns:a16="http://schemas.microsoft.com/office/drawing/2014/main" id="{469E8370-F1DD-4BDB-863A-87357926E9C8}"/>
              </a:ext>
            </a:extLst>
          </p:cNvPr>
          <p:cNvSpPr>
            <a:spLocks noGrp="1"/>
          </p:cNvSpPr>
          <p:nvPr>
            <p:ph idx="1"/>
          </p:nvPr>
        </p:nvSpPr>
        <p:spPr>
          <a:xfrm>
            <a:off x="0" y="2556932"/>
            <a:ext cx="11327907" cy="3318936"/>
          </a:xfrm>
        </p:spPr>
        <p:txBody>
          <a:bodyPr/>
          <a:lstStyle/>
          <a:p>
            <a:r>
              <a:rPr lang="en-US" dirty="0"/>
              <a:t>Infringement is more likely to apply to bar state activity on the reservation when the tribal</a:t>
            </a:r>
          </a:p>
          <a:p>
            <a:pPr marL="0" indent="0">
              <a:buNone/>
            </a:pPr>
            <a:r>
              <a:rPr lang="en-US" dirty="0"/>
              <a:t> activity has added value. </a:t>
            </a:r>
          </a:p>
          <a:p>
            <a:pPr lvl="1"/>
            <a:r>
              <a:rPr lang="en-US" b="1" i="1" dirty="0"/>
              <a:t>California v. Cabazon Band of Mission Indians</a:t>
            </a:r>
            <a:r>
              <a:rPr lang="en-US" b="1" dirty="0"/>
              <a:t> </a:t>
            </a:r>
            <a:r>
              <a:rPr lang="en-US" dirty="0"/>
              <a:t>(1987) – State regulation of tribal card club would </a:t>
            </a:r>
          </a:p>
          <a:p>
            <a:pPr marL="457200" lvl="1" indent="0">
              <a:buNone/>
            </a:pPr>
            <a:r>
              <a:rPr lang="en-US" dirty="0"/>
              <a:t>infringe on the tribal government’s right to make its own laws in part because the tribe had built the</a:t>
            </a:r>
          </a:p>
          <a:p>
            <a:pPr marL="457200" lvl="1" indent="0">
              <a:buNone/>
            </a:pPr>
            <a:r>
              <a:rPr lang="en-US" dirty="0"/>
              <a:t> club and created new economic value instead of marketing an exemption.</a:t>
            </a:r>
          </a:p>
          <a:p>
            <a:pPr lvl="1"/>
            <a:r>
              <a:rPr lang="en-US" b="1" i="1" dirty="0" err="1"/>
              <a:t>Wagnon</a:t>
            </a:r>
            <a:r>
              <a:rPr lang="en-US" b="1" i="1" dirty="0"/>
              <a:t> v. Prairie Band Potawatomi</a:t>
            </a:r>
            <a:r>
              <a:rPr lang="en-US" b="1" dirty="0"/>
              <a:t> </a:t>
            </a:r>
            <a:r>
              <a:rPr lang="en-US" dirty="0"/>
              <a:t>(2005) – State could impose its tax on wholesale fuel distribution</a:t>
            </a:r>
          </a:p>
          <a:p>
            <a:pPr marL="457200" lvl="1" indent="0">
              <a:buNone/>
            </a:pPr>
            <a:r>
              <a:rPr lang="en-US" dirty="0"/>
              <a:t> received by tribal gas station because the incidence of the tax was off the reservation despite the station</a:t>
            </a:r>
          </a:p>
          <a:p>
            <a:pPr marL="457200" lvl="1" indent="0">
              <a:buNone/>
            </a:pPr>
            <a:r>
              <a:rPr lang="en-US" dirty="0"/>
              <a:t> serving a market created by the tribe’s casino. </a:t>
            </a:r>
            <a:endParaRPr lang="en-US" i="1" dirty="0"/>
          </a:p>
        </p:txBody>
      </p:sp>
    </p:spTree>
    <p:extLst>
      <p:ext uri="{BB962C8B-B14F-4D97-AF65-F5344CB8AC3E}">
        <p14:creationId xmlns:p14="http://schemas.microsoft.com/office/powerpoint/2010/main" val="75959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B196-8C03-4EA2-AC96-3504412EA42D}"/>
              </a:ext>
            </a:extLst>
          </p:cNvPr>
          <p:cNvSpPr>
            <a:spLocks noGrp="1"/>
          </p:cNvSpPr>
          <p:nvPr>
            <p:ph type="title"/>
          </p:nvPr>
        </p:nvSpPr>
        <p:spPr>
          <a:xfrm>
            <a:off x="2506134" y="733425"/>
            <a:ext cx="5937954" cy="1008434"/>
          </a:xfrm>
        </p:spPr>
        <p:txBody>
          <a:bodyPr anchor="b">
            <a:normAutofit/>
          </a:bodyPr>
          <a:lstStyle/>
          <a:p>
            <a:r>
              <a:rPr lang="en-US" sz="3800" b="1" dirty="0">
                <a:solidFill>
                  <a:schemeClr val="accent3">
                    <a:lumMod val="75000"/>
                  </a:schemeClr>
                </a:solidFill>
              </a:rPr>
              <a:t>State-Law Preemption</a:t>
            </a:r>
          </a:p>
        </p:txBody>
      </p:sp>
      <p:sp>
        <p:nvSpPr>
          <p:cNvPr id="8" name="Content Placeholder 7">
            <a:extLst>
              <a:ext uri="{FF2B5EF4-FFF2-40B4-BE49-F238E27FC236}">
                <a16:creationId xmlns:a16="http://schemas.microsoft.com/office/drawing/2014/main" id="{05F2F011-8E68-473B-88A1-1B1F008FE60B}"/>
              </a:ext>
            </a:extLst>
          </p:cNvPr>
          <p:cNvSpPr>
            <a:spLocks noGrp="1"/>
          </p:cNvSpPr>
          <p:nvPr>
            <p:ph idx="1"/>
          </p:nvPr>
        </p:nvSpPr>
        <p:spPr>
          <a:xfrm>
            <a:off x="658049" y="2171700"/>
            <a:ext cx="9072973" cy="3952875"/>
          </a:xfrm>
        </p:spPr>
        <p:txBody>
          <a:bodyPr>
            <a:normAutofit/>
          </a:bodyPr>
          <a:lstStyle/>
          <a:p>
            <a:r>
              <a:rPr lang="en-US" sz="2200" dirty="0">
                <a:solidFill>
                  <a:srgbClr val="262626"/>
                </a:solidFill>
              </a:rPr>
              <a:t>Indian Preemption is distinguished from than other Constitutional doctrines of preemption</a:t>
            </a:r>
          </a:p>
          <a:p>
            <a:endParaRPr lang="en-US" sz="2200" dirty="0">
              <a:solidFill>
                <a:srgbClr val="262626"/>
              </a:solidFill>
            </a:endParaRPr>
          </a:p>
          <a:p>
            <a:pPr marL="0" indent="0">
              <a:buNone/>
            </a:pPr>
            <a:endParaRPr lang="en-US" sz="2200" dirty="0">
              <a:solidFill>
                <a:srgbClr val="262626"/>
              </a:solidFill>
            </a:endParaRPr>
          </a:p>
          <a:p>
            <a:r>
              <a:rPr lang="en-US" sz="2200" dirty="0">
                <a:solidFill>
                  <a:srgbClr val="262626"/>
                </a:solidFill>
              </a:rPr>
              <a:t>Balance the tribal, state, and federal interests against each other to determine if the state authority is preempted. </a:t>
            </a:r>
          </a:p>
        </p:txBody>
      </p:sp>
    </p:spTree>
    <p:extLst>
      <p:ext uri="{BB962C8B-B14F-4D97-AF65-F5344CB8AC3E}">
        <p14:creationId xmlns:p14="http://schemas.microsoft.com/office/powerpoint/2010/main" val="237575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BAF1-C57D-4828-9704-7EAE45ECCCD5}"/>
              </a:ext>
            </a:extLst>
          </p:cNvPr>
          <p:cNvSpPr>
            <a:spLocks noGrp="1"/>
          </p:cNvSpPr>
          <p:nvPr>
            <p:ph type="title"/>
          </p:nvPr>
        </p:nvSpPr>
        <p:spPr>
          <a:xfrm>
            <a:off x="2935110" y="609600"/>
            <a:ext cx="6338891" cy="1320800"/>
          </a:xfrm>
        </p:spPr>
        <p:txBody>
          <a:bodyPr/>
          <a:lstStyle/>
          <a:p>
            <a:r>
              <a:rPr lang="en-US" dirty="0">
                <a:solidFill>
                  <a:schemeClr val="accent3">
                    <a:lumMod val="75000"/>
                  </a:schemeClr>
                </a:solidFill>
              </a:rPr>
              <a:t>State-Law Preemption</a:t>
            </a:r>
          </a:p>
        </p:txBody>
      </p:sp>
      <p:sp>
        <p:nvSpPr>
          <p:cNvPr id="3" name="Content Placeholder 2">
            <a:extLst>
              <a:ext uri="{FF2B5EF4-FFF2-40B4-BE49-F238E27FC236}">
                <a16:creationId xmlns:a16="http://schemas.microsoft.com/office/drawing/2014/main" id="{36DA184D-35A9-4D25-9EB1-7F44FE5A6B2D}"/>
              </a:ext>
            </a:extLst>
          </p:cNvPr>
          <p:cNvSpPr>
            <a:spLocks noGrp="1"/>
          </p:cNvSpPr>
          <p:nvPr>
            <p:ph idx="1"/>
          </p:nvPr>
        </p:nvSpPr>
        <p:spPr/>
        <p:txBody>
          <a:bodyPr/>
          <a:lstStyle/>
          <a:p>
            <a:r>
              <a:rPr lang="en-US" altLang="en-US" dirty="0"/>
              <a:t>“Under certain circumstances a State may validly assert authority over the activities of nonmembers on a reservation, and… in exceptional circumstances a State may assert jurisdiction over on-reservation activities of tribal members” - </a:t>
            </a:r>
            <a:r>
              <a:rPr lang="en-US" altLang="en-US" b="1" i="1" dirty="0"/>
              <a:t>California v. Cabazon Band </a:t>
            </a:r>
            <a:r>
              <a:rPr lang="en-US" altLang="en-US" i="1" dirty="0"/>
              <a:t>of </a:t>
            </a:r>
            <a:r>
              <a:rPr lang="en-US" altLang="en-US" b="1" i="1" dirty="0"/>
              <a:t>Mission Indians </a:t>
            </a:r>
            <a:r>
              <a:rPr lang="en-US" altLang="en-US" dirty="0"/>
              <a:t>(1987)</a:t>
            </a:r>
          </a:p>
          <a:p>
            <a:endParaRPr lang="en-US" altLang="en-US" dirty="0"/>
          </a:p>
          <a:p>
            <a:pPr marL="0" indent="0">
              <a:buNone/>
            </a:pPr>
            <a:endParaRPr lang="en-US" altLang="en-US" dirty="0"/>
          </a:p>
          <a:p>
            <a:r>
              <a:rPr lang="en-US" altLang="en-US" dirty="0"/>
              <a:t>An individualized analysis is required which balanced the state, federal, and tribal interests. </a:t>
            </a:r>
          </a:p>
          <a:p>
            <a:endParaRPr lang="en-US" dirty="0"/>
          </a:p>
        </p:txBody>
      </p:sp>
    </p:spTree>
    <p:extLst>
      <p:ext uri="{BB962C8B-B14F-4D97-AF65-F5344CB8AC3E}">
        <p14:creationId xmlns:p14="http://schemas.microsoft.com/office/powerpoint/2010/main" val="224346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786A-3A34-4F90-AE58-F1C7208C41CB}"/>
              </a:ext>
            </a:extLst>
          </p:cNvPr>
          <p:cNvSpPr>
            <a:spLocks noGrp="1"/>
          </p:cNvSpPr>
          <p:nvPr>
            <p:ph type="title"/>
          </p:nvPr>
        </p:nvSpPr>
        <p:spPr>
          <a:xfrm>
            <a:off x="2777066" y="609600"/>
            <a:ext cx="6496935" cy="1320800"/>
          </a:xfrm>
        </p:spPr>
        <p:txBody>
          <a:bodyPr/>
          <a:lstStyle/>
          <a:p>
            <a:r>
              <a:rPr lang="en-US" dirty="0">
                <a:solidFill>
                  <a:schemeClr val="accent3">
                    <a:lumMod val="75000"/>
                  </a:schemeClr>
                </a:solidFill>
              </a:rPr>
              <a:t>State-Law Preemption</a:t>
            </a:r>
          </a:p>
        </p:txBody>
      </p:sp>
      <p:sp>
        <p:nvSpPr>
          <p:cNvPr id="3" name="Content Placeholder 2">
            <a:extLst>
              <a:ext uri="{FF2B5EF4-FFF2-40B4-BE49-F238E27FC236}">
                <a16:creationId xmlns:a16="http://schemas.microsoft.com/office/drawing/2014/main" id="{3485AF80-DBB7-4A3C-A18B-0D4740AF1D68}"/>
              </a:ext>
            </a:extLst>
          </p:cNvPr>
          <p:cNvSpPr>
            <a:spLocks noGrp="1"/>
          </p:cNvSpPr>
          <p:nvPr>
            <p:ph idx="1"/>
          </p:nvPr>
        </p:nvSpPr>
        <p:spPr>
          <a:xfrm>
            <a:off x="857250" y="1930400"/>
            <a:ext cx="10039347" cy="4260850"/>
          </a:xfrm>
        </p:spPr>
        <p:txBody>
          <a:bodyPr>
            <a:normAutofit/>
          </a:bodyPr>
          <a:lstStyle/>
          <a:p>
            <a:r>
              <a:rPr lang="en-US" i="1" dirty="0"/>
              <a:t>Cabazon </a:t>
            </a:r>
            <a:r>
              <a:rPr lang="en-US" dirty="0"/>
              <a:t> - gaming</a:t>
            </a:r>
          </a:p>
          <a:p>
            <a:pPr lvl="1">
              <a:defRPr/>
            </a:pPr>
            <a:r>
              <a:rPr lang="en-US" dirty="0"/>
              <a:t>Federal Interest</a:t>
            </a:r>
          </a:p>
          <a:p>
            <a:pPr lvl="2">
              <a:defRPr/>
            </a:pPr>
            <a:r>
              <a:rPr lang="en-US" sz="2000" dirty="0"/>
              <a:t>Tribal Economic Development</a:t>
            </a:r>
          </a:p>
          <a:p>
            <a:pPr lvl="2">
              <a:defRPr/>
            </a:pPr>
            <a:r>
              <a:rPr lang="en-US" sz="2000" dirty="0"/>
              <a:t>Indian Sovereignty</a:t>
            </a:r>
          </a:p>
          <a:p>
            <a:pPr lvl="1">
              <a:defRPr/>
            </a:pPr>
            <a:r>
              <a:rPr lang="en-US" dirty="0"/>
              <a:t>Tribal Interest</a:t>
            </a:r>
          </a:p>
          <a:p>
            <a:pPr lvl="2">
              <a:defRPr/>
            </a:pPr>
            <a:r>
              <a:rPr lang="en-US" sz="2000" dirty="0"/>
              <a:t>Sole source of revenue</a:t>
            </a:r>
          </a:p>
          <a:p>
            <a:pPr lvl="2">
              <a:defRPr/>
            </a:pPr>
            <a:r>
              <a:rPr lang="en-US" sz="2000" dirty="0"/>
              <a:t>Significant employment</a:t>
            </a:r>
          </a:p>
          <a:p>
            <a:pPr lvl="1">
              <a:defRPr/>
            </a:pPr>
            <a:r>
              <a:rPr lang="en-US" dirty="0"/>
              <a:t>State Interest</a:t>
            </a:r>
          </a:p>
          <a:p>
            <a:pPr lvl="2">
              <a:defRPr/>
            </a:pPr>
            <a:r>
              <a:rPr lang="en-US" sz="2000" dirty="0"/>
              <a:t>Prevent organized crime from operating in a state</a:t>
            </a:r>
          </a:p>
        </p:txBody>
      </p:sp>
    </p:spTree>
    <p:extLst>
      <p:ext uri="{BB962C8B-B14F-4D97-AF65-F5344CB8AC3E}">
        <p14:creationId xmlns:p14="http://schemas.microsoft.com/office/powerpoint/2010/main" val="199026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AF0C-0D75-4F54-A2A3-EC2AA246017E}"/>
              </a:ext>
            </a:extLst>
          </p:cNvPr>
          <p:cNvSpPr>
            <a:spLocks noGrp="1"/>
          </p:cNvSpPr>
          <p:nvPr>
            <p:ph type="title"/>
          </p:nvPr>
        </p:nvSpPr>
        <p:spPr/>
        <p:txBody>
          <a:bodyPr/>
          <a:lstStyle/>
          <a:p>
            <a:r>
              <a:rPr lang="en-US" dirty="0">
                <a:solidFill>
                  <a:schemeClr val="accent3">
                    <a:lumMod val="75000"/>
                  </a:schemeClr>
                </a:solidFill>
              </a:rPr>
              <a:t>State-Law Preemption</a:t>
            </a:r>
          </a:p>
        </p:txBody>
      </p:sp>
      <p:sp>
        <p:nvSpPr>
          <p:cNvPr id="3" name="Content Placeholder 2">
            <a:extLst>
              <a:ext uri="{FF2B5EF4-FFF2-40B4-BE49-F238E27FC236}">
                <a16:creationId xmlns:a16="http://schemas.microsoft.com/office/drawing/2014/main" id="{7ECF2E70-F619-4DB4-9D96-5F956932E2B5}"/>
              </a:ext>
            </a:extLst>
          </p:cNvPr>
          <p:cNvSpPr>
            <a:spLocks noGrp="1"/>
          </p:cNvSpPr>
          <p:nvPr>
            <p:ph idx="1"/>
          </p:nvPr>
        </p:nvSpPr>
        <p:spPr>
          <a:xfrm>
            <a:off x="677334" y="1253067"/>
            <a:ext cx="8596668" cy="4788295"/>
          </a:xfrm>
        </p:spPr>
        <p:txBody>
          <a:bodyPr>
            <a:normAutofit lnSpcReduction="10000"/>
          </a:bodyPr>
          <a:lstStyle/>
          <a:p>
            <a:r>
              <a:rPr lang="en-US" dirty="0"/>
              <a:t>The Court has decided many Preemption cases</a:t>
            </a:r>
          </a:p>
          <a:p>
            <a:pPr lvl="1"/>
            <a:r>
              <a:rPr lang="en-US" sz="2200" b="1" i="1" dirty="0"/>
              <a:t>Warren Trading Post v. Arizona Tax Comm’n </a:t>
            </a:r>
            <a:r>
              <a:rPr lang="en-US" sz="2200" dirty="0"/>
              <a:t>(1965) – the federal Indian Trader scheme was so comprehensive it preempted 2% state sales tax</a:t>
            </a:r>
          </a:p>
          <a:p>
            <a:pPr marL="457200" lvl="1" indent="0">
              <a:buNone/>
            </a:pPr>
            <a:endParaRPr lang="en-US" sz="2200" dirty="0"/>
          </a:p>
          <a:p>
            <a:pPr lvl="1"/>
            <a:r>
              <a:rPr lang="en-US" sz="2200" b="1" i="1" dirty="0"/>
              <a:t>Central Machinery v. Arizona Tax Comm’n </a:t>
            </a:r>
            <a:r>
              <a:rPr lang="en-US" sz="2200" dirty="0"/>
              <a:t>(1979) – Non-Indians off a reservation do not have to pay a Transaction Privileges Tax because, even though they are not  licensed Indian Traders, the federal interests preempted the tax</a:t>
            </a:r>
          </a:p>
          <a:p>
            <a:pPr marL="457200" lvl="1" indent="0">
              <a:buNone/>
            </a:pPr>
            <a:endParaRPr lang="en-US" sz="2200" dirty="0"/>
          </a:p>
          <a:p>
            <a:pPr lvl="1"/>
            <a:r>
              <a:rPr lang="en-US" sz="2200" b="1" i="1" dirty="0"/>
              <a:t>White Mountain Apache Tribe v. </a:t>
            </a:r>
            <a:r>
              <a:rPr lang="en-US" sz="2200" b="1" i="1" dirty="0" err="1"/>
              <a:t>Bracker</a:t>
            </a:r>
            <a:r>
              <a:rPr lang="en-US" sz="2200" b="1" i="1" dirty="0"/>
              <a:t> </a:t>
            </a:r>
            <a:r>
              <a:rPr lang="en-US" sz="2200" dirty="0"/>
              <a:t>(1980) – Federal statutes regulating timber preempt a state fuel tax with a general state interest in raising money for roads</a:t>
            </a:r>
          </a:p>
        </p:txBody>
      </p:sp>
    </p:spTree>
    <p:extLst>
      <p:ext uri="{BB962C8B-B14F-4D97-AF65-F5344CB8AC3E}">
        <p14:creationId xmlns:p14="http://schemas.microsoft.com/office/powerpoint/2010/main" val="2038117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AF0C-0D75-4F54-A2A3-EC2AA246017E}"/>
              </a:ext>
            </a:extLst>
          </p:cNvPr>
          <p:cNvSpPr>
            <a:spLocks noGrp="1"/>
          </p:cNvSpPr>
          <p:nvPr>
            <p:ph type="title"/>
          </p:nvPr>
        </p:nvSpPr>
        <p:spPr/>
        <p:txBody>
          <a:bodyPr/>
          <a:lstStyle/>
          <a:p>
            <a:r>
              <a:rPr lang="en-US" dirty="0">
                <a:solidFill>
                  <a:schemeClr val="accent3">
                    <a:lumMod val="75000"/>
                  </a:schemeClr>
                </a:solidFill>
              </a:rPr>
              <a:t>State-Law Preemption</a:t>
            </a:r>
          </a:p>
        </p:txBody>
      </p:sp>
      <p:sp>
        <p:nvSpPr>
          <p:cNvPr id="3" name="Content Placeholder 2">
            <a:extLst>
              <a:ext uri="{FF2B5EF4-FFF2-40B4-BE49-F238E27FC236}">
                <a16:creationId xmlns:a16="http://schemas.microsoft.com/office/drawing/2014/main" id="{7ECF2E70-F619-4DB4-9D96-5F956932E2B5}"/>
              </a:ext>
            </a:extLst>
          </p:cNvPr>
          <p:cNvSpPr>
            <a:spLocks noGrp="1"/>
          </p:cNvSpPr>
          <p:nvPr>
            <p:ph idx="1"/>
          </p:nvPr>
        </p:nvSpPr>
        <p:spPr/>
        <p:txBody>
          <a:bodyPr/>
          <a:lstStyle/>
          <a:p>
            <a:r>
              <a:rPr lang="en-US" dirty="0"/>
              <a:t>The Court has decided many Preemption cases</a:t>
            </a:r>
          </a:p>
          <a:p>
            <a:pPr lvl="1"/>
            <a:r>
              <a:rPr lang="en-US" sz="2200" b="1" i="1" dirty="0"/>
              <a:t>Ramah Navajo School Bd. v. New Mexico Bd. </a:t>
            </a:r>
            <a:r>
              <a:rPr lang="en-US" sz="2200" i="1" dirty="0"/>
              <a:t>of </a:t>
            </a:r>
            <a:r>
              <a:rPr lang="en-US" sz="2200" b="1" i="1" dirty="0"/>
              <a:t>Revenue</a:t>
            </a:r>
            <a:r>
              <a:rPr lang="en-US" sz="2200" i="1" dirty="0"/>
              <a:t> </a:t>
            </a:r>
            <a:r>
              <a:rPr lang="en-US" sz="2200" dirty="0"/>
              <a:t>(1982) – Federal statutes related to schools and Indian education preempt a NM gross receipts tax on a non-Indian construction company building a school on the reservation. </a:t>
            </a:r>
          </a:p>
          <a:p>
            <a:pPr lvl="1"/>
            <a:r>
              <a:rPr lang="en-US" sz="2200" b="1" i="1" dirty="0"/>
              <a:t>Arizona Dept of Revenue v. Blaze Construction </a:t>
            </a:r>
            <a:r>
              <a:rPr lang="en-US" sz="2200" dirty="0"/>
              <a:t>(1999) – Arizona could impose its Transaction Privileges Tax on a construction company’s profits for work done on an Indian reservation when the contract was with the BIA. </a:t>
            </a:r>
          </a:p>
          <a:p>
            <a:endParaRPr lang="en-US" dirty="0"/>
          </a:p>
        </p:txBody>
      </p:sp>
    </p:spTree>
    <p:extLst>
      <p:ext uri="{BB962C8B-B14F-4D97-AF65-F5344CB8AC3E}">
        <p14:creationId xmlns:p14="http://schemas.microsoft.com/office/powerpoint/2010/main" val="3031776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D135-DA29-45B6-A652-355E150CAB18}"/>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86D08927-08FB-461C-977C-C5411F0AB241}"/>
              </a:ext>
            </a:extLst>
          </p:cNvPr>
          <p:cNvSpPr>
            <a:spLocks noGrp="1"/>
          </p:cNvSpPr>
          <p:nvPr>
            <p:ph type="subTitle" idx="1"/>
          </p:nvPr>
        </p:nvSpPr>
        <p:spPr/>
        <p:txBody>
          <a:bodyPr>
            <a:normAutofit lnSpcReduction="10000"/>
          </a:bodyPr>
          <a:lstStyle/>
          <a:p>
            <a:r>
              <a:rPr lang="en-US" dirty="0"/>
              <a:t>Contact Gregory Arnold</a:t>
            </a:r>
          </a:p>
          <a:p>
            <a:r>
              <a:rPr lang="en-US" dirty="0">
                <a:hlinkClick r:id="rId2"/>
              </a:rPr>
              <a:t>GregArnold@sovereign-roots.org</a:t>
            </a:r>
            <a:endParaRPr lang="en-US" dirty="0"/>
          </a:p>
          <a:p>
            <a:r>
              <a:rPr lang="en-US" dirty="0"/>
              <a:t>(509) 212-5311</a:t>
            </a:r>
          </a:p>
        </p:txBody>
      </p:sp>
      <p:pic>
        <p:nvPicPr>
          <p:cNvPr id="5" name="Picture 4" descr="Diagram&#10;&#10;Description automatically generated">
            <a:extLst>
              <a:ext uri="{FF2B5EF4-FFF2-40B4-BE49-F238E27FC236}">
                <a16:creationId xmlns:a16="http://schemas.microsoft.com/office/drawing/2014/main" id="{F17BF234-7499-452D-8F28-755AC7B3C84D}"/>
              </a:ext>
            </a:extLst>
          </p:cNvPr>
          <p:cNvPicPr>
            <a:picLocks noChangeAspect="1"/>
          </p:cNvPicPr>
          <p:nvPr/>
        </p:nvPicPr>
        <p:blipFill>
          <a:blip r:embed="rId3"/>
          <a:stretch>
            <a:fillRect/>
          </a:stretch>
        </p:blipFill>
        <p:spPr>
          <a:xfrm>
            <a:off x="1408236" y="723948"/>
            <a:ext cx="3543591" cy="3326885"/>
          </a:xfrm>
          <a:prstGeom prst="rect">
            <a:avLst/>
          </a:prstGeom>
        </p:spPr>
      </p:pic>
    </p:spTree>
    <p:extLst>
      <p:ext uri="{BB962C8B-B14F-4D97-AF65-F5344CB8AC3E}">
        <p14:creationId xmlns:p14="http://schemas.microsoft.com/office/powerpoint/2010/main" val="20147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EEEC-2195-47F5-85C7-9639B846A65C}"/>
              </a:ext>
            </a:extLst>
          </p:cNvPr>
          <p:cNvSpPr>
            <a:spLocks noGrp="1"/>
          </p:cNvSpPr>
          <p:nvPr>
            <p:ph type="title"/>
          </p:nvPr>
        </p:nvSpPr>
        <p:spPr>
          <a:xfrm>
            <a:off x="3770142" y="211016"/>
            <a:ext cx="5458264" cy="858130"/>
          </a:xfrm>
        </p:spPr>
        <p:txBody>
          <a:bodyPr anchor="b">
            <a:noAutofit/>
          </a:bodyPr>
          <a:lstStyle/>
          <a:p>
            <a:r>
              <a:rPr lang="en-US" sz="4500" b="1" dirty="0">
                <a:solidFill>
                  <a:schemeClr val="accent2">
                    <a:lumMod val="75000"/>
                  </a:schemeClr>
                </a:solidFill>
              </a:rPr>
              <a:t>Treaty Abrogation</a:t>
            </a:r>
          </a:p>
        </p:txBody>
      </p:sp>
      <p:sp>
        <p:nvSpPr>
          <p:cNvPr id="8" name="Content Placeholder 7">
            <a:extLst>
              <a:ext uri="{FF2B5EF4-FFF2-40B4-BE49-F238E27FC236}">
                <a16:creationId xmlns:a16="http://schemas.microsoft.com/office/drawing/2014/main" id="{FE739245-E17C-47D5-9550-63981586BD56}"/>
              </a:ext>
            </a:extLst>
          </p:cNvPr>
          <p:cNvSpPr>
            <a:spLocks noGrp="1"/>
          </p:cNvSpPr>
          <p:nvPr>
            <p:ph idx="1"/>
          </p:nvPr>
        </p:nvSpPr>
        <p:spPr>
          <a:xfrm>
            <a:off x="5345723" y="1561513"/>
            <a:ext cx="4389119" cy="4420997"/>
          </a:xfrm>
        </p:spPr>
        <p:txBody>
          <a:bodyPr>
            <a:normAutofit/>
          </a:bodyPr>
          <a:lstStyle/>
          <a:p>
            <a:r>
              <a:rPr lang="en-US" dirty="0"/>
              <a:t>The Supreme Court established that Congress may unilaterally abrogate a treaty with an Indian tribe using its ‘plenary power</a:t>
            </a:r>
            <a:r>
              <a:rPr lang="en-US" b="1" dirty="0"/>
              <a:t>’. </a:t>
            </a:r>
            <a:r>
              <a:rPr lang="en-US" b="1" i="1" dirty="0"/>
              <a:t>Lone Wolf v. Hitchcock</a:t>
            </a:r>
            <a:r>
              <a:rPr lang="en-US" i="1" dirty="0"/>
              <a:t> </a:t>
            </a:r>
            <a:r>
              <a:rPr lang="en-US" dirty="0"/>
              <a:t>(1903)</a:t>
            </a:r>
          </a:p>
          <a:p>
            <a:endParaRPr lang="en-US" sz="1800" dirty="0">
              <a:solidFill>
                <a:srgbClr val="262626"/>
              </a:solidFill>
            </a:endParaRPr>
          </a:p>
        </p:txBody>
      </p:sp>
      <p:pic>
        <p:nvPicPr>
          <p:cNvPr id="4" name="Picture 2" descr="C:\Documents and Settings\gchristensen\Desktop\treaty1.jpg">
            <a:extLst>
              <a:ext uri="{FF2B5EF4-FFF2-40B4-BE49-F238E27FC236}">
                <a16:creationId xmlns:a16="http://schemas.microsoft.com/office/drawing/2014/main" id="{D832601F-95DE-4A1D-ABB5-2D5D17AF48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5417" y="2198303"/>
            <a:ext cx="3784208" cy="3784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80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0DE7-8F3C-4A91-A069-CE185C99D90B}"/>
              </a:ext>
            </a:extLst>
          </p:cNvPr>
          <p:cNvSpPr>
            <a:spLocks noGrp="1"/>
          </p:cNvSpPr>
          <p:nvPr>
            <p:ph type="title"/>
          </p:nvPr>
        </p:nvSpPr>
        <p:spPr/>
        <p:txBody>
          <a:bodyPr/>
          <a:lstStyle/>
          <a:p>
            <a:r>
              <a:rPr lang="en-US" dirty="0"/>
              <a:t>Treaty Abrogation</a:t>
            </a:r>
          </a:p>
        </p:txBody>
      </p:sp>
      <p:sp>
        <p:nvSpPr>
          <p:cNvPr id="3" name="Content Placeholder 2">
            <a:extLst>
              <a:ext uri="{FF2B5EF4-FFF2-40B4-BE49-F238E27FC236}">
                <a16:creationId xmlns:a16="http://schemas.microsoft.com/office/drawing/2014/main" id="{22713D44-CE0C-4917-8AD8-4715D87B2822}"/>
              </a:ext>
            </a:extLst>
          </p:cNvPr>
          <p:cNvSpPr>
            <a:spLocks noGrp="1"/>
          </p:cNvSpPr>
          <p:nvPr>
            <p:ph idx="1"/>
          </p:nvPr>
        </p:nvSpPr>
        <p:spPr>
          <a:xfrm>
            <a:off x="0" y="1512711"/>
            <a:ext cx="10896598" cy="4675025"/>
          </a:xfrm>
        </p:spPr>
        <p:txBody>
          <a:bodyPr>
            <a:normAutofit/>
          </a:bodyPr>
          <a:lstStyle/>
          <a:p>
            <a:r>
              <a:rPr lang="en-US" sz="2800" dirty="0"/>
              <a:t>Origins of the modern test date back to </a:t>
            </a:r>
            <a:r>
              <a:rPr lang="en-US" sz="2800" i="1" dirty="0"/>
              <a:t>Menominee v. United States</a:t>
            </a:r>
            <a:r>
              <a:rPr lang="en-US" sz="2800" dirty="0"/>
              <a:t> (1968) – Justice Douglas writing for the majority:</a:t>
            </a:r>
          </a:p>
          <a:p>
            <a:pPr lvl="1"/>
            <a:r>
              <a:rPr lang="en-US" sz="2400" dirty="0"/>
              <a:t>“While the power to abrogate [hunting and fishing] rights exists</a:t>
            </a:r>
          </a:p>
          <a:p>
            <a:pPr marL="457200" lvl="1" indent="0">
              <a:buNone/>
            </a:pPr>
            <a:r>
              <a:rPr lang="en-US" sz="2400" dirty="0"/>
              <a:t>(see </a:t>
            </a:r>
            <a:r>
              <a:rPr lang="en-US" sz="2400" b="1" i="1" dirty="0"/>
              <a:t>Lone Wolf v. Hitchcock</a:t>
            </a:r>
            <a:r>
              <a:rPr lang="en-US" sz="2400" dirty="0"/>
              <a:t>) the intent to abrogate or modify a </a:t>
            </a:r>
          </a:p>
          <a:p>
            <a:pPr marL="457200" lvl="1" indent="0">
              <a:buNone/>
            </a:pPr>
            <a:r>
              <a:rPr lang="en-US" sz="2400" dirty="0"/>
              <a:t>treaty is not to be lightly imputed to Congress… We find it difficult</a:t>
            </a:r>
          </a:p>
          <a:p>
            <a:pPr marL="457200" lvl="1" indent="0">
              <a:buNone/>
            </a:pPr>
            <a:r>
              <a:rPr lang="en-US" sz="2400" dirty="0"/>
              <a:t>to believe that Congress, without explicit statement, would subject</a:t>
            </a:r>
          </a:p>
          <a:p>
            <a:pPr marL="457200" lvl="1" indent="0">
              <a:buNone/>
            </a:pPr>
            <a:r>
              <a:rPr lang="en-US" sz="2400" dirty="0"/>
              <a:t>the United States to a claim for compensation by destroying property</a:t>
            </a:r>
          </a:p>
          <a:p>
            <a:pPr marL="457200" lvl="1" indent="0">
              <a:buNone/>
            </a:pPr>
            <a:r>
              <a:rPr lang="en-US" sz="2400" dirty="0"/>
              <a:t> rights conferred by treaty”</a:t>
            </a:r>
          </a:p>
          <a:p>
            <a:pPr marL="0" indent="0">
              <a:buNone/>
            </a:pPr>
            <a:endParaRPr lang="en-US" dirty="0"/>
          </a:p>
        </p:txBody>
      </p:sp>
    </p:spTree>
    <p:extLst>
      <p:ext uri="{BB962C8B-B14F-4D97-AF65-F5344CB8AC3E}">
        <p14:creationId xmlns:p14="http://schemas.microsoft.com/office/powerpoint/2010/main" val="385924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50FD-10A2-4BDE-8421-CCE1CD8E1C8B}"/>
              </a:ext>
            </a:extLst>
          </p:cNvPr>
          <p:cNvSpPr>
            <a:spLocks noGrp="1"/>
          </p:cNvSpPr>
          <p:nvPr>
            <p:ph type="title"/>
          </p:nvPr>
        </p:nvSpPr>
        <p:spPr/>
        <p:txBody>
          <a:bodyPr/>
          <a:lstStyle/>
          <a:p>
            <a:r>
              <a:rPr lang="en-US" dirty="0"/>
              <a:t>Treaty Abrogation</a:t>
            </a:r>
          </a:p>
        </p:txBody>
      </p:sp>
      <p:sp>
        <p:nvSpPr>
          <p:cNvPr id="3" name="Content Placeholder 2">
            <a:extLst>
              <a:ext uri="{FF2B5EF4-FFF2-40B4-BE49-F238E27FC236}">
                <a16:creationId xmlns:a16="http://schemas.microsoft.com/office/drawing/2014/main" id="{5F63D46A-BF72-417F-B351-CFE85F8749A5}"/>
              </a:ext>
            </a:extLst>
          </p:cNvPr>
          <p:cNvSpPr>
            <a:spLocks noGrp="1"/>
          </p:cNvSpPr>
          <p:nvPr>
            <p:ph idx="1"/>
          </p:nvPr>
        </p:nvSpPr>
        <p:spPr>
          <a:xfrm>
            <a:off x="316089" y="1636889"/>
            <a:ext cx="10580508" cy="4639624"/>
          </a:xfrm>
        </p:spPr>
        <p:txBody>
          <a:bodyPr>
            <a:normAutofit/>
          </a:bodyPr>
          <a:lstStyle/>
          <a:p>
            <a:r>
              <a:rPr lang="en-US" dirty="0"/>
              <a:t>After </a:t>
            </a:r>
            <a:r>
              <a:rPr lang="en-US" i="1" dirty="0"/>
              <a:t>Menominee</a:t>
            </a:r>
            <a:r>
              <a:rPr lang="en-US" dirty="0"/>
              <a:t> – Courts, including the Supreme Court, generally followed the </a:t>
            </a:r>
          </a:p>
          <a:p>
            <a:pPr marL="0" indent="0">
              <a:buNone/>
            </a:pPr>
            <a:r>
              <a:rPr lang="en-US" dirty="0"/>
              <a:t>requirement that to abrogate an Indian treaty required “a clear and explicit statement </a:t>
            </a:r>
          </a:p>
          <a:p>
            <a:pPr marL="0" indent="0">
              <a:buNone/>
            </a:pPr>
            <a:r>
              <a:rPr lang="en-US" dirty="0"/>
              <a:t>by Congress – in a statute or reliable legislative history – before finding an intent to </a:t>
            </a:r>
          </a:p>
          <a:p>
            <a:pPr marL="0" indent="0">
              <a:buNone/>
            </a:pPr>
            <a:r>
              <a:rPr lang="en-US" dirty="0"/>
              <a:t>extinguish treaty rights” </a:t>
            </a:r>
          </a:p>
          <a:p>
            <a:pPr lvl="1"/>
            <a:r>
              <a:rPr lang="en-US" i="1" dirty="0"/>
              <a:t>Washington v. Commercial Passenger Fishing Vessel </a:t>
            </a:r>
            <a:r>
              <a:rPr lang="en-US" i="1" dirty="0" err="1"/>
              <a:t>Ass’n</a:t>
            </a:r>
            <a:r>
              <a:rPr lang="en-US" i="1" dirty="0"/>
              <a:t> </a:t>
            </a:r>
            <a:r>
              <a:rPr lang="en-US" dirty="0"/>
              <a:t>(1979) – the absence of an explicit statement supports construing treaty rights in Indian’s favor. </a:t>
            </a:r>
          </a:p>
          <a:p>
            <a:pPr lvl="1"/>
            <a:r>
              <a:rPr lang="en-US" i="1" dirty="0"/>
              <a:t>County of Oneida v. Oneida Indian Nation </a:t>
            </a:r>
            <a:r>
              <a:rPr lang="en-US" dirty="0"/>
              <a:t>(1985) – Intent to extinguish Indian title must be “plain and unambiguous” </a:t>
            </a:r>
          </a:p>
          <a:p>
            <a:r>
              <a:rPr lang="en-US" i="1" dirty="0"/>
              <a:t>Dion, 1986.</a:t>
            </a:r>
            <a:endParaRPr lang="en-US" dirty="0"/>
          </a:p>
          <a:p>
            <a:endParaRPr lang="en-US" dirty="0"/>
          </a:p>
        </p:txBody>
      </p:sp>
    </p:spTree>
    <p:extLst>
      <p:ext uri="{BB962C8B-B14F-4D97-AF65-F5344CB8AC3E}">
        <p14:creationId xmlns:p14="http://schemas.microsoft.com/office/powerpoint/2010/main" val="141097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1A8-7F59-42D6-9745-C74F9B94BA3D}"/>
              </a:ext>
            </a:extLst>
          </p:cNvPr>
          <p:cNvSpPr>
            <a:spLocks noGrp="1"/>
          </p:cNvSpPr>
          <p:nvPr>
            <p:ph type="title"/>
          </p:nvPr>
        </p:nvSpPr>
        <p:spPr/>
        <p:txBody>
          <a:bodyPr/>
          <a:lstStyle/>
          <a:p>
            <a:r>
              <a:rPr lang="en-US" dirty="0"/>
              <a:t>Treaty Abrogation</a:t>
            </a:r>
          </a:p>
        </p:txBody>
      </p:sp>
      <p:sp>
        <p:nvSpPr>
          <p:cNvPr id="3" name="Content Placeholder 2">
            <a:extLst>
              <a:ext uri="{FF2B5EF4-FFF2-40B4-BE49-F238E27FC236}">
                <a16:creationId xmlns:a16="http://schemas.microsoft.com/office/drawing/2014/main" id="{37B75353-B9BE-480F-8CE8-4AF99E5C8EFC}"/>
              </a:ext>
            </a:extLst>
          </p:cNvPr>
          <p:cNvSpPr>
            <a:spLocks noGrp="1"/>
          </p:cNvSpPr>
          <p:nvPr>
            <p:ph idx="1"/>
          </p:nvPr>
        </p:nvSpPr>
        <p:spPr/>
        <p:txBody>
          <a:bodyPr/>
          <a:lstStyle/>
          <a:p>
            <a:r>
              <a:rPr lang="en-US" dirty="0"/>
              <a:t>The Court loosened the test in </a:t>
            </a:r>
            <a:r>
              <a:rPr lang="en-US" i="1" dirty="0"/>
              <a:t>United State v. Dion</a:t>
            </a:r>
            <a:r>
              <a:rPr lang="en-US" dirty="0"/>
              <a:t> (1986)</a:t>
            </a:r>
          </a:p>
          <a:p>
            <a:pPr lvl="1"/>
            <a:r>
              <a:rPr lang="en-US" dirty="0"/>
              <a:t>“What is essential is clear evidence that Congress actually considered the conflict between its intended action on the one hand and Indian treaty rights on the other, and chose to resolve the conflict by abrogating the treaty”</a:t>
            </a:r>
          </a:p>
          <a:p>
            <a:r>
              <a:rPr lang="en-US" dirty="0"/>
              <a:t>What is “clear evidence”? </a:t>
            </a:r>
          </a:p>
          <a:p>
            <a:pPr lvl="1"/>
            <a:endParaRPr lang="en-US" dirty="0"/>
          </a:p>
        </p:txBody>
      </p:sp>
    </p:spTree>
    <p:extLst>
      <p:ext uri="{BB962C8B-B14F-4D97-AF65-F5344CB8AC3E}">
        <p14:creationId xmlns:p14="http://schemas.microsoft.com/office/powerpoint/2010/main" val="216378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52A6-61F4-42FB-9074-0CDF1A160040}"/>
              </a:ext>
            </a:extLst>
          </p:cNvPr>
          <p:cNvSpPr>
            <a:spLocks noGrp="1"/>
          </p:cNvSpPr>
          <p:nvPr>
            <p:ph type="title"/>
          </p:nvPr>
        </p:nvSpPr>
        <p:spPr/>
        <p:txBody>
          <a:bodyPr/>
          <a:lstStyle/>
          <a:p>
            <a:r>
              <a:rPr lang="en-US" dirty="0"/>
              <a:t>Treaty Abrogation</a:t>
            </a:r>
          </a:p>
        </p:txBody>
      </p:sp>
      <p:sp>
        <p:nvSpPr>
          <p:cNvPr id="3" name="Content Placeholder 2">
            <a:extLst>
              <a:ext uri="{FF2B5EF4-FFF2-40B4-BE49-F238E27FC236}">
                <a16:creationId xmlns:a16="http://schemas.microsoft.com/office/drawing/2014/main" id="{5DBE60FB-9BE4-4DB2-B2C9-F8DF645E06DA}"/>
              </a:ext>
            </a:extLst>
          </p:cNvPr>
          <p:cNvSpPr>
            <a:spLocks noGrp="1"/>
          </p:cNvSpPr>
          <p:nvPr>
            <p:ph idx="1"/>
          </p:nvPr>
        </p:nvSpPr>
        <p:spPr/>
        <p:txBody>
          <a:bodyPr>
            <a:normAutofit fontScale="92500"/>
          </a:bodyPr>
          <a:lstStyle/>
          <a:p>
            <a:r>
              <a:rPr lang="en-US" sz="2600" dirty="0"/>
              <a:t>Clear Evidence:</a:t>
            </a:r>
            <a:r>
              <a:rPr lang="en-US" dirty="0"/>
              <a:t> </a:t>
            </a:r>
          </a:p>
          <a:p>
            <a:pPr lvl="1"/>
            <a:r>
              <a:rPr lang="en-US" sz="2400" dirty="0"/>
              <a:t>Clear Evidence exists when Congress issues an “express declaration of its intent to abrogate treaty rights” and an “[e]</a:t>
            </a:r>
            <a:r>
              <a:rPr lang="en-US" sz="2400" dirty="0" err="1"/>
              <a:t>xplicit</a:t>
            </a:r>
            <a:r>
              <a:rPr lang="en-US" sz="2400" dirty="0"/>
              <a:t> statement by Congress is preferable for the purpose of ensuring legislative accountability” BUT</a:t>
            </a:r>
          </a:p>
          <a:p>
            <a:pPr lvl="1"/>
            <a:r>
              <a:rPr lang="en-US" sz="2400" dirty="0"/>
              <a:t>It may exist absent an “express declaration” – “where the evidence of congressional intent to abrogate is sufficiently compelling, the weight of authority indicates that such an intent can also be found by a reviewing court from clear and reliable evidence in the legislative history of a statute”</a:t>
            </a:r>
          </a:p>
          <a:p>
            <a:endParaRPr lang="en-US" dirty="0"/>
          </a:p>
        </p:txBody>
      </p:sp>
    </p:spTree>
    <p:extLst>
      <p:ext uri="{BB962C8B-B14F-4D97-AF65-F5344CB8AC3E}">
        <p14:creationId xmlns:p14="http://schemas.microsoft.com/office/powerpoint/2010/main" val="116354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F597-4447-4DFD-854D-F506DD7EBD23}"/>
              </a:ext>
            </a:extLst>
          </p:cNvPr>
          <p:cNvSpPr>
            <a:spLocks noGrp="1"/>
          </p:cNvSpPr>
          <p:nvPr>
            <p:ph type="title"/>
          </p:nvPr>
        </p:nvSpPr>
        <p:spPr/>
        <p:txBody>
          <a:bodyPr/>
          <a:lstStyle/>
          <a:p>
            <a:r>
              <a:rPr lang="en-US" dirty="0"/>
              <a:t>Treaty Abrogation</a:t>
            </a:r>
          </a:p>
        </p:txBody>
      </p:sp>
      <p:sp>
        <p:nvSpPr>
          <p:cNvPr id="3" name="Content Placeholder 2">
            <a:extLst>
              <a:ext uri="{FF2B5EF4-FFF2-40B4-BE49-F238E27FC236}">
                <a16:creationId xmlns:a16="http://schemas.microsoft.com/office/drawing/2014/main" id="{B8DC6FF8-D8E0-41E6-A2D0-1920338EE3FB}"/>
              </a:ext>
            </a:extLst>
          </p:cNvPr>
          <p:cNvSpPr>
            <a:spLocks noGrp="1"/>
          </p:cNvSpPr>
          <p:nvPr>
            <p:ph idx="1"/>
          </p:nvPr>
        </p:nvSpPr>
        <p:spPr>
          <a:xfrm>
            <a:off x="0" y="1625601"/>
            <a:ext cx="11220449" cy="4651374"/>
          </a:xfrm>
        </p:spPr>
        <p:txBody>
          <a:bodyPr>
            <a:normAutofit/>
          </a:bodyPr>
          <a:lstStyle/>
          <a:p>
            <a:r>
              <a:rPr lang="en-US" dirty="0"/>
              <a:t>After </a:t>
            </a:r>
            <a:r>
              <a:rPr lang="en-US" i="1" dirty="0"/>
              <a:t>Dion</a:t>
            </a:r>
            <a:r>
              <a:rPr lang="en-US" dirty="0"/>
              <a:t> the Court has decided more treaty abrogation cases but always applied the</a:t>
            </a:r>
          </a:p>
          <a:p>
            <a:pPr marL="0" indent="0">
              <a:buNone/>
            </a:pPr>
            <a:r>
              <a:rPr lang="en-US" dirty="0"/>
              <a:t> ‘clear evidence’ test from </a:t>
            </a:r>
            <a:r>
              <a:rPr lang="en-US" i="1" dirty="0"/>
              <a:t>Dion</a:t>
            </a:r>
            <a:r>
              <a:rPr lang="en-US" dirty="0"/>
              <a:t>. </a:t>
            </a:r>
          </a:p>
          <a:p>
            <a:pPr lvl="1"/>
            <a:r>
              <a:rPr lang="en-US" sz="2400" i="1" dirty="0"/>
              <a:t>South Dakota v. </a:t>
            </a:r>
            <a:r>
              <a:rPr lang="en-US" sz="2400" i="1" dirty="0" err="1"/>
              <a:t>Bourland</a:t>
            </a:r>
            <a:r>
              <a:rPr lang="en-US" sz="2400" i="1" dirty="0"/>
              <a:t> </a:t>
            </a:r>
            <a:r>
              <a:rPr lang="en-US" sz="2400" dirty="0"/>
              <a:t>(1993) </a:t>
            </a:r>
          </a:p>
          <a:p>
            <a:pPr lvl="2"/>
            <a:r>
              <a:rPr lang="en-US" sz="2200" dirty="0"/>
              <a:t>Justice Thomas (Majority): “the sum paid by the Government to the </a:t>
            </a:r>
          </a:p>
          <a:p>
            <a:pPr marL="914400" lvl="2" indent="0">
              <a:buNone/>
            </a:pPr>
            <a:r>
              <a:rPr lang="en-US" sz="2200" dirty="0"/>
              <a:t>Tribe for former trust lands taken for the Oahe Dam… shall be in final and complete settlement of all claims, rights, and demands of the Tribe or its allottees”</a:t>
            </a:r>
          </a:p>
          <a:p>
            <a:pPr lvl="2"/>
            <a:r>
              <a:rPr lang="en-US" sz="2200" dirty="0"/>
              <a:t>Justice Blackmun (Dissenting): Majority cannot demonstrate that Congress</a:t>
            </a:r>
          </a:p>
          <a:p>
            <a:pPr marL="914400" lvl="2" indent="0">
              <a:buNone/>
            </a:pPr>
            <a:r>
              <a:rPr lang="en-US" sz="2200" dirty="0"/>
              <a:t> actually considered the possibility that the taking would deprive the</a:t>
            </a:r>
          </a:p>
          <a:p>
            <a:pPr marL="914400" lvl="2" indent="0">
              <a:buNone/>
            </a:pPr>
            <a:r>
              <a:rPr lang="en-US" sz="2200" dirty="0"/>
              <a:t> tribe of its ability to regulate non-Indian hunting and fishing on the land. </a:t>
            </a:r>
          </a:p>
          <a:p>
            <a:pPr lvl="1"/>
            <a:endParaRPr lang="en-US" sz="2400" i="1" dirty="0"/>
          </a:p>
        </p:txBody>
      </p:sp>
    </p:spTree>
    <p:extLst>
      <p:ext uri="{BB962C8B-B14F-4D97-AF65-F5344CB8AC3E}">
        <p14:creationId xmlns:p14="http://schemas.microsoft.com/office/powerpoint/2010/main" val="421959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F597-4447-4DFD-854D-F506DD7EBD23}"/>
              </a:ext>
            </a:extLst>
          </p:cNvPr>
          <p:cNvSpPr>
            <a:spLocks noGrp="1"/>
          </p:cNvSpPr>
          <p:nvPr>
            <p:ph type="title"/>
          </p:nvPr>
        </p:nvSpPr>
        <p:spPr/>
        <p:txBody>
          <a:bodyPr/>
          <a:lstStyle/>
          <a:p>
            <a:r>
              <a:rPr lang="en-US" dirty="0"/>
              <a:t>Treaty Abrogation</a:t>
            </a:r>
          </a:p>
        </p:txBody>
      </p:sp>
      <p:sp>
        <p:nvSpPr>
          <p:cNvPr id="3" name="Content Placeholder 2">
            <a:extLst>
              <a:ext uri="{FF2B5EF4-FFF2-40B4-BE49-F238E27FC236}">
                <a16:creationId xmlns:a16="http://schemas.microsoft.com/office/drawing/2014/main" id="{B8DC6FF8-D8E0-41E6-A2D0-1920338EE3FB}"/>
              </a:ext>
            </a:extLst>
          </p:cNvPr>
          <p:cNvSpPr>
            <a:spLocks noGrp="1"/>
          </p:cNvSpPr>
          <p:nvPr>
            <p:ph idx="1"/>
          </p:nvPr>
        </p:nvSpPr>
        <p:spPr>
          <a:xfrm>
            <a:off x="0" y="2486025"/>
            <a:ext cx="11220449" cy="3790949"/>
          </a:xfrm>
        </p:spPr>
        <p:txBody>
          <a:bodyPr>
            <a:normAutofit lnSpcReduction="10000"/>
          </a:bodyPr>
          <a:lstStyle/>
          <a:p>
            <a:r>
              <a:rPr lang="en-US" dirty="0"/>
              <a:t>After </a:t>
            </a:r>
            <a:r>
              <a:rPr lang="en-US" i="1" dirty="0"/>
              <a:t>Dion</a:t>
            </a:r>
            <a:r>
              <a:rPr lang="en-US" dirty="0"/>
              <a:t> the Court has decided more treaty abrogation cases but always applied the ‘clear evidence’ test from </a:t>
            </a:r>
            <a:r>
              <a:rPr lang="en-US" i="1" dirty="0"/>
              <a:t>Dion</a:t>
            </a:r>
            <a:r>
              <a:rPr lang="en-US" dirty="0"/>
              <a:t>. </a:t>
            </a:r>
          </a:p>
          <a:p>
            <a:pPr lvl="1"/>
            <a:r>
              <a:rPr lang="en-US" sz="2400" i="1" dirty="0"/>
              <a:t>Minnesota v. Mille Lacs Band of Chippewa Indians </a:t>
            </a:r>
            <a:r>
              <a:rPr lang="en-US" sz="2400" dirty="0"/>
              <a:t>(1999) </a:t>
            </a:r>
          </a:p>
          <a:p>
            <a:pPr lvl="2"/>
            <a:r>
              <a:rPr lang="en-US" sz="2200" dirty="0"/>
              <a:t>The 1855 Treaty “is devoid of any language expressly mentioning – much less abrogating </a:t>
            </a:r>
            <a:r>
              <a:rPr lang="en-US" sz="2200" dirty="0" err="1"/>
              <a:t>usufructury</a:t>
            </a:r>
            <a:r>
              <a:rPr lang="en-US" sz="2200" dirty="0"/>
              <a:t> rights… There is no such ‘clear evidence’ of Congressional intent to abrogate the Chippewa treaty rights here. The relevant statute… makes no mention of Indian treaty rights; it provides no clue that Congress considered the reserved rights of the Chippewa and decided to abrogate those rights when it passed the act… the State does not point to any legislative history describing the effect of the Act on Indian treaty rights”</a:t>
            </a:r>
          </a:p>
          <a:p>
            <a:pPr lvl="1"/>
            <a:endParaRPr lang="en-US" sz="2400" i="1" dirty="0"/>
          </a:p>
        </p:txBody>
      </p:sp>
    </p:spTree>
    <p:extLst>
      <p:ext uri="{BB962C8B-B14F-4D97-AF65-F5344CB8AC3E}">
        <p14:creationId xmlns:p14="http://schemas.microsoft.com/office/powerpoint/2010/main" val="12295739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848</TotalTime>
  <Words>2355</Words>
  <Application>Microsoft Office PowerPoint</Application>
  <PresentationFormat>Widescreen</PresentationFormat>
  <Paragraphs>149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Times New Roman</vt:lpstr>
      <vt:lpstr>Trebuchet MS</vt:lpstr>
      <vt:lpstr>Wingdings 3</vt:lpstr>
      <vt:lpstr>Facet</vt:lpstr>
      <vt:lpstr>Indian Treaties, Taxes and Reservations: Effective Representation of North American Indian Tribes and Nations</vt:lpstr>
      <vt:lpstr>Many Issues</vt:lpstr>
      <vt:lpstr>Treaty Abrogation</vt:lpstr>
      <vt:lpstr>Treaty Abrogation</vt:lpstr>
      <vt:lpstr>Treaty Abrogation</vt:lpstr>
      <vt:lpstr>Treaty Abrogation</vt:lpstr>
      <vt:lpstr>Treaty Abrogation</vt:lpstr>
      <vt:lpstr>Treaty Abrogation</vt:lpstr>
      <vt:lpstr>Treaty Abrogation</vt:lpstr>
      <vt:lpstr>Treaty Abrogation</vt:lpstr>
      <vt:lpstr>Reservation Diminishment</vt:lpstr>
      <vt:lpstr>Reservation Diminishment</vt:lpstr>
      <vt:lpstr>Reservation Diminishment</vt:lpstr>
      <vt:lpstr>Reservation Diminishment</vt:lpstr>
      <vt:lpstr>Reservation Diminishment</vt:lpstr>
      <vt:lpstr>Reservation Diminishment</vt:lpstr>
      <vt:lpstr>Diminishment</vt:lpstr>
      <vt:lpstr>Sovereignty Infringement</vt:lpstr>
      <vt:lpstr>Sovereignty Infringement</vt:lpstr>
      <vt:lpstr>Sovereignty Infringement</vt:lpstr>
      <vt:lpstr>Sovereignty Infringement</vt:lpstr>
      <vt:lpstr>State-Law Preemption</vt:lpstr>
      <vt:lpstr>State-Law Preemption</vt:lpstr>
      <vt:lpstr>State-Law Preemption</vt:lpstr>
      <vt:lpstr>State-Law Preemption</vt:lpstr>
      <vt:lpstr>State-Law Preemption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Treaties and Reservations: Effective Representation of North American Indian Tribes and Nations</dc:title>
  <cp:lastModifiedBy>Gregory Arnold</cp:lastModifiedBy>
  <cp:revision>3</cp:revision>
  <dcterms:created xsi:type="dcterms:W3CDTF">2021-02-25T12:00:26Z</dcterms:created>
  <dcterms:modified xsi:type="dcterms:W3CDTF">2021-03-01T16:16:21Z</dcterms:modified>
</cp:coreProperties>
</file>