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3"/>
  </p:handoutMasterIdLst>
  <p:sldIdLst>
    <p:sldId id="256" r:id="rId2"/>
    <p:sldId id="268" r:id="rId3"/>
    <p:sldId id="269" r:id="rId4"/>
    <p:sldId id="280" r:id="rId5"/>
    <p:sldId id="281" r:id="rId6"/>
    <p:sldId id="282" r:id="rId7"/>
    <p:sldId id="284" r:id="rId8"/>
    <p:sldId id="283" r:id="rId9"/>
    <p:sldId id="285" r:id="rId10"/>
    <p:sldId id="279" r:id="rId11"/>
    <p:sldId id="287" r:id="rId12"/>
    <p:sldId id="288" r:id="rId13"/>
    <p:sldId id="289" r:id="rId14"/>
    <p:sldId id="271" r:id="rId15"/>
    <p:sldId id="273" r:id="rId16"/>
    <p:sldId id="291" r:id="rId17"/>
    <p:sldId id="292" r:id="rId18"/>
    <p:sldId id="290" r:id="rId19"/>
    <p:sldId id="293" r:id="rId20"/>
    <p:sldId id="294" r:id="rId21"/>
    <p:sldId id="278" r:id="rId22"/>
  </p:sldIdLst>
  <p:sldSz cx="9144000" cy="6858000" type="screen4x3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# Individual Members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 Goal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# Individual Members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Actual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# Individual Members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11968"/>
        <c:axId val="134103040"/>
      </c:barChart>
      <c:catAx>
        <c:axId val="133411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4103040"/>
        <c:crosses val="autoZero"/>
        <c:auto val="1"/>
        <c:lblAlgn val="ctr"/>
        <c:lblOffset val="100"/>
        <c:noMultiLvlLbl val="0"/>
      </c:catAx>
      <c:valAx>
        <c:axId val="13410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411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Jan-16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Balance</c:v>
                </c:pt>
              </c:strCache>
            </c:strRef>
          </c:cat>
          <c:val>
            <c:numRef>
              <c:f>Sheet1!$B$2</c:f>
              <c:numCache>
                <c:formatCode>"$"#,##0.00</c:formatCode>
                <c:ptCount val="1"/>
                <c:pt idx="0">
                  <c:v>4173.08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Sep-16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Balance</c:v>
                </c:pt>
              </c:strCache>
            </c:strRef>
          </c:cat>
          <c:val>
            <c:numRef>
              <c:f>Sheet1!$C$2</c:f>
              <c:numCache>
                <c:formatCode>"$"#,##0.00</c:formatCode>
                <c:ptCount val="1"/>
                <c:pt idx="0">
                  <c:v>6554.09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25728"/>
        <c:axId val="76886784"/>
      </c:barChart>
      <c:catAx>
        <c:axId val="7682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76886784"/>
        <c:crosses val="autoZero"/>
        <c:auto val="1"/>
        <c:lblAlgn val="ctr"/>
        <c:lblOffset val="100"/>
        <c:noMultiLvlLbl val="0"/>
      </c:catAx>
      <c:valAx>
        <c:axId val="76886784"/>
        <c:scaling>
          <c:orientation val="minMax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76825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# Corporate Members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 Goal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# Corporate Members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Actual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# Corporate Members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545600"/>
        <c:axId val="138383360"/>
      </c:barChart>
      <c:catAx>
        <c:axId val="13754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38383360"/>
        <c:crosses val="autoZero"/>
        <c:auto val="1"/>
        <c:lblAlgn val="ctr"/>
        <c:lblOffset val="100"/>
        <c:noMultiLvlLbl val="0"/>
      </c:catAx>
      <c:valAx>
        <c:axId val="13838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545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$ Raised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 Goal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$ Raised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Actual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$ Raised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184192"/>
        <c:axId val="136934528"/>
      </c:barChart>
      <c:catAx>
        <c:axId val="13618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36934528"/>
        <c:crosses val="autoZero"/>
        <c:auto val="1"/>
        <c:lblAlgn val="ctr"/>
        <c:lblOffset val="100"/>
        <c:noMultiLvlLbl val="0"/>
      </c:catAx>
      <c:valAx>
        <c:axId val="13693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184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$ Raised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1826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 Goal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$ Raised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Actual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$ Raised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00064"/>
        <c:axId val="78689408"/>
      </c:barChart>
      <c:catAx>
        <c:axId val="7700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78689408"/>
        <c:crosses val="autoZero"/>
        <c:auto val="1"/>
        <c:lblAlgn val="ctr"/>
        <c:lblOffset val="100"/>
        <c:noMultiLvlLbl val="0"/>
      </c:catAx>
      <c:valAx>
        <c:axId val="7868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0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# Crafters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 Goal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# Crafters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Actual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# Crafters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616448"/>
        <c:axId val="76617984"/>
      </c:barChart>
      <c:catAx>
        <c:axId val="76616448"/>
        <c:scaling>
          <c:orientation val="minMax"/>
        </c:scaling>
        <c:delete val="0"/>
        <c:axPos val="b"/>
        <c:majorTickMark val="out"/>
        <c:minorTickMark val="none"/>
        <c:tickLblPos val="nextTo"/>
        <c:crossAx val="76617984"/>
        <c:crosses val="autoZero"/>
        <c:auto val="1"/>
        <c:lblAlgn val="ctr"/>
        <c:lblOffset val="100"/>
        <c:noMultiLvlLbl val="0"/>
      </c:catAx>
      <c:valAx>
        <c:axId val="7661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616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Cost % of $ Raised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 Goal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Cost % of $ Raised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Actual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Cost % of $ Raised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83296"/>
        <c:axId val="76584832"/>
      </c:barChart>
      <c:catAx>
        <c:axId val="76583296"/>
        <c:scaling>
          <c:orientation val="minMax"/>
        </c:scaling>
        <c:delete val="0"/>
        <c:axPos val="b"/>
        <c:majorTickMark val="out"/>
        <c:minorTickMark val="none"/>
        <c:tickLblPos val="nextTo"/>
        <c:crossAx val="76584832"/>
        <c:crosses val="autoZero"/>
        <c:auto val="1"/>
        <c:lblAlgn val="ctr"/>
        <c:lblOffset val="100"/>
        <c:noMultiLvlLbl val="0"/>
      </c:catAx>
      <c:valAx>
        <c:axId val="7658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83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# Signs to be Installed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Goal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# Signs to be Installed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Actual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# Signs to be Installed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304320"/>
        <c:axId val="137331840"/>
      </c:barChart>
      <c:catAx>
        <c:axId val="137304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7331840"/>
        <c:crosses val="autoZero"/>
        <c:auto val="1"/>
        <c:lblAlgn val="ctr"/>
        <c:lblOffset val="100"/>
        <c:noMultiLvlLbl val="0"/>
      </c:catAx>
      <c:valAx>
        <c:axId val="13733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304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Jan-16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Facebook Followers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Nov-16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Facebook Followers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95968"/>
        <c:axId val="76630656"/>
      </c:barChart>
      <c:catAx>
        <c:axId val="76595968"/>
        <c:scaling>
          <c:orientation val="minMax"/>
        </c:scaling>
        <c:delete val="0"/>
        <c:axPos val="b"/>
        <c:majorTickMark val="out"/>
        <c:minorTickMark val="none"/>
        <c:tickLblPos val="nextTo"/>
        <c:crossAx val="76630656"/>
        <c:crosses val="autoZero"/>
        <c:auto val="1"/>
        <c:lblAlgn val="ctr"/>
        <c:lblOffset val="100"/>
        <c:noMultiLvlLbl val="0"/>
      </c:catAx>
      <c:valAx>
        <c:axId val="7663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95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Events Attended/Presentations Made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Events Attended/Presentations Made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38112"/>
        <c:axId val="76600448"/>
      </c:barChart>
      <c:catAx>
        <c:axId val="66538112"/>
        <c:scaling>
          <c:orientation val="minMax"/>
        </c:scaling>
        <c:delete val="0"/>
        <c:axPos val="b"/>
        <c:majorTickMark val="out"/>
        <c:minorTickMark val="none"/>
        <c:tickLblPos val="nextTo"/>
        <c:crossAx val="76600448"/>
        <c:crosses val="autoZero"/>
        <c:auto val="1"/>
        <c:lblAlgn val="ctr"/>
        <c:lblOffset val="100"/>
        <c:noMultiLvlLbl val="0"/>
      </c:catAx>
      <c:valAx>
        <c:axId val="7660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538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753" cy="353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223" y="0"/>
            <a:ext cx="4057753" cy="353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644F7-C3D2-4465-878F-41208E41A0BD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02"/>
            <a:ext cx="4057753" cy="353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223" y="6721902"/>
            <a:ext cx="4057753" cy="353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4708-989E-4071-B4AB-27E9A361B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0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CD9AFA-D468-40CB-A985-532AAD9A597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89C683-EAE6-431A-A8C1-42EC841C181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AFA-D468-40CB-A985-532AAD9A597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C683-EAE6-431A-A8C1-42EC841C181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AFA-D468-40CB-A985-532AAD9A597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C683-EAE6-431A-A8C1-42EC841C181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AFA-D468-40CB-A985-532AAD9A597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C683-EAE6-431A-A8C1-42EC841C1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AFA-D468-40CB-A985-532AAD9A597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C683-EAE6-431A-A8C1-42EC841C18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AFA-D468-40CB-A985-532AAD9A597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C683-EAE6-431A-A8C1-42EC841C18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AFA-D468-40CB-A985-532AAD9A597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C683-EAE6-431A-A8C1-42EC841C1817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AFA-D468-40CB-A985-532AAD9A597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C683-EAE6-431A-A8C1-42EC841C181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AFA-D468-40CB-A985-532AAD9A597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C683-EAE6-431A-A8C1-42EC841C1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AFA-D468-40CB-A985-532AAD9A597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C683-EAE6-431A-A8C1-42EC841C1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AFA-D468-40CB-A985-532AAD9A597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C683-EAE6-431A-A8C1-42EC841C1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CD9AFA-D468-40CB-A985-532AAD9A5972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C89C683-EAE6-431A-A8C1-42EC841C18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Georgia" panose="02040502050405020303" pitchFamily="18" charset="0"/>
              </a:rPr>
              <a:t>Annual Report 2016</a:t>
            </a:r>
            <a:endParaRPr lang="en-US" sz="40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38" y="609600"/>
            <a:ext cx="6248400" cy="2297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65" y="4495800"/>
            <a:ext cx="3104946" cy="19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391255"/>
            <a:ext cx="780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Interpretive </a:t>
            </a:r>
            <a:r>
              <a:rPr lang="en-US" sz="3600" b="1" dirty="0" smtClean="0"/>
              <a:t>Sign </a:t>
            </a:r>
            <a:r>
              <a:rPr lang="en-US" sz="3600" b="1" dirty="0" smtClean="0"/>
              <a:t>No. 1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27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45724"/>
            <a:ext cx="3002346" cy="43975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36" y="2671379"/>
            <a:ext cx="4638675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6357937" y="4876800"/>
            <a:ext cx="914400" cy="612648"/>
          </a:xfrm>
          <a:prstGeom prst="wedgeRectCallout">
            <a:avLst>
              <a:gd name="adj1" fmla="val -82902"/>
              <a:gd name="adj2" fmla="val -1202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799" y="4803671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 No. 1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4973" y="2133600"/>
            <a:ext cx="457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Installed June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18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391255"/>
            <a:ext cx="780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Interpretive </a:t>
            </a:r>
            <a:r>
              <a:rPr lang="en-US" sz="3600" b="1" dirty="0" smtClean="0"/>
              <a:t>Sign </a:t>
            </a:r>
            <a:r>
              <a:rPr lang="en-US" sz="3600" b="1" dirty="0" smtClean="0"/>
              <a:t>No. 2 – Side 1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27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37586"/>
            <a:ext cx="7345680" cy="45910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14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391255"/>
            <a:ext cx="780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Interpretive </a:t>
            </a:r>
            <a:r>
              <a:rPr lang="en-US" sz="3600" b="1" dirty="0" smtClean="0"/>
              <a:t>Sign </a:t>
            </a:r>
            <a:r>
              <a:rPr lang="en-US" sz="3600" b="1" dirty="0" smtClean="0"/>
              <a:t>No. 2 – Side 2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27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55" y="2037586"/>
            <a:ext cx="7342570" cy="45910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68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391255"/>
            <a:ext cx="780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Interpretive </a:t>
            </a:r>
            <a:r>
              <a:rPr lang="en-US" sz="3600" b="1" dirty="0" smtClean="0"/>
              <a:t>Sign </a:t>
            </a:r>
            <a:r>
              <a:rPr lang="en-US" sz="3600" b="1" dirty="0" smtClean="0"/>
              <a:t>No. 2 – Location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27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22" y="2438400"/>
            <a:ext cx="4638675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2895600" y="2686930"/>
            <a:ext cx="914400" cy="612648"/>
          </a:xfrm>
          <a:prstGeom prst="wedgeRectCallout">
            <a:avLst>
              <a:gd name="adj1" fmla="val 50041"/>
              <a:gd name="adj2" fmla="val 842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268693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 No.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17570" y="1368419"/>
            <a:ext cx="478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Fundraising - </a:t>
            </a:r>
            <a:r>
              <a:rPr lang="en-US" sz="3600" b="1" dirty="0" smtClean="0"/>
              <a:t>Raffles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98723"/>
            <a:ext cx="2946400" cy="3657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0" y="3886200"/>
            <a:ext cx="2971800" cy="28125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2916595" cy="21874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71600"/>
            <a:ext cx="2213467" cy="2949446"/>
          </a:xfrm>
          <a:prstGeom prst="rect">
            <a:avLst/>
          </a:prstGeom>
          <a:ln w="12700">
            <a:solidFill>
              <a:schemeClr val="accent1">
                <a:shade val="50000"/>
                <a:shade val="75000"/>
                <a:lumMod val="9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52" y="4495800"/>
            <a:ext cx="3279986" cy="203571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01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2181" y="1471343"/>
            <a:ext cx="425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2016 Marketing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36432" y="2057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Leveraged free and low cost opportunities.</a:t>
            </a:r>
            <a:endParaRPr lang="en-US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5066494"/>
              </p:ext>
            </p:extLst>
          </p:nvPr>
        </p:nvGraphicFramePr>
        <p:xfrm>
          <a:off x="1600200" y="2509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42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6952" y="1371600"/>
            <a:ext cx="425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2016 Networking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76765067"/>
              </p:ext>
            </p:extLst>
          </p:nvPr>
        </p:nvGraphicFramePr>
        <p:xfrm>
          <a:off x="1512533" y="2590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3033" y="1981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Directly resulted in sponsorships and memberships.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99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6952" y="1371600"/>
            <a:ext cx="425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2016 Networking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03033" y="1981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Outreach resulted in a spot on CBS3 Dream Drives</a:t>
            </a:r>
          </a:p>
          <a:p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514600"/>
            <a:ext cx="5724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9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2181" y="1457417"/>
            <a:ext cx="425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2016 Financials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09800" y="6160532"/>
            <a:ext cx="491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 </a:t>
            </a:r>
            <a:r>
              <a:rPr lang="en-US" dirty="0"/>
              <a:t>Net Income			</a:t>
            </a:r>
            <a:r>
              <a:rPr lang="en-US" b="1" dirty="0"/>
              <a:t>$</a:t>
            </a:r>
            <a:r>
              <a:rPr lang="en-US" b="1" dirty="0" smtClean="0"/>
              <a:t>2,381.01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03424805"/>
              </p:ext>
            </p:extLst>
          </p:nvPr>
        </p:nvGraphicFramePr>
        <p:xfrm>
          <a:off x="1512532" y="20965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92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Tara\AppData\Local\Microsoft\Windows\INetCache\IE\1X2XQL3X\DSC_00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35543"/>
            <a:ext cx="3311549" cy="22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8600"/>
            <a:ext cx="3554133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2181" y="1457417"/>
            <a:ext cx="425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Exciting News!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07732" y="2103748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County Alcoholic Beverages Policy!</a:t>
            </a:r>
            <a:endParaRPr lang="en-US" sz="2800" dirty="0"/>
          </a:p>
        </p:txBody>
      </p:sp>
      <p:pic>
        <p:nvPicPr>
          <p:cNvPr id="8194" name="Picture 2" descr="C:\Users\Tara\AppData\Local\Microsoft\Windows\INetCache\IE\2R68EF37\Degustazione-vini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8" y="2819400"/>
            <a:ext cx="3349100" cy="224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0576" y="127805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Past Accomplishments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53981"/>
            <a:ext cx="205740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91000"/>
            <a:ext cx="2262272" cy="232169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27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24" y="3657600"/>
            <a:ext cx="2260283" cy="30137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3" y="1988084"/>
            <a:ext cx="2654730" cy="41360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74" y="2362200"/>
            <a:ext cx="2305050" cy="16938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80576" y="195426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3501" y="6152694"/>
            <a:ext cx="68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2010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2008404"/>
            <a:ext cx="80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6407" y="23925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4191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2181" y="1457417"/>
            <a:ext cx="425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Ahead for 2017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1932" y="2743200"/>
            <a:ext cx="8077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Exciting and fun events for the public and for members.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Completion of sign campaign (3 more signs).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Assist with needs related to new visitors building/ museum shop.</a:t>
            </a:r>
          </a:p>
        </p:txBody>
      </p:sp>
    </p:spTree>
    <p:extLst>
      <p:ext uri="{BB962C8B-B14F-4D97-AF65-F5344CB8AC3E}">
        <p14:creationId xmlns:p14="http://schemas.microsoft.com/office/powerpoint/2010/main" val="13335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1447800" y="2514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Thank you!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68786"/>
            <a:ext cx="3878062" cy="1426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33" y="3823673"/>
            <a:ext cx="3856395" cy="257093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605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27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1447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2016 Strategic Plan Objectives and Outcomes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73365" y="1981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Individual Membership</a:t>
            </a:r>
            <a:endParaRPr lang="en-US" sz="24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77881065"/>
              </p:ext>
            </p:extLst>
          </p:nvPr>
        </p:nvGraphicFramePr>
        <p:xfrm>
          <a:off x="1524000" y="246242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12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27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1447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2016 Strategic Plan Objectives and Outcomes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981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Corporate Membership</a:t>
            </a:r>
            <a:endParaRPr lang="en-US" sz="24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52445837"/>
              </p:ext>
            </p:extLst>
          </p:nvPr>
        </p:nvGraphicFramePr>
        <p:xfrm>
          <a:off x="1524000" y="246242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02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27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1447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2016 Strategic Plan Objectives and Outcomes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981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Fundraising – Civil War Event</a:t>
            </a:r>
            <a:endParaRPr lang="en-US" sz="24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71590694"/>
              </p:ext>
            </p:extLst>
          </p:nvPr>
        </p:nvGraphicFramePr>
        <p:xfrm>
          <a:off x="1524000" y="246242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78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Fully funded!!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27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1447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2016 Strategic Plan Objectives and Outcomes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981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Fundraising – Craft Marketplace</a:t>
            </a:r>
            <a:endParaRPr lang="en-US" sz="24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72777006"/>
              </p:ext>
            </p:extLst>
          </p:nvPr>
        </p:nvGraphicFramePr>
        <p:xfrm>
          <a:off x="1524000" y="246242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78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27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1447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2016 Strategic Plan Objectives and Outcomes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981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Fundraising – Craft Marketplace</a:t>
            </a:r>
            <a:endParaRPr lang="en-US" sz="24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07723393"/>
              </p:ext>
            </p:extLst>
          </p:nvPr>
        </p:nvGraphicFramePr>
        <p:xfrm>
          <a:off x="1524000" y="246242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27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27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1447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2016 Strategic Plan Objectives and Outcomes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Fundraising – Craft Marketplace Cost of Fundraising</a:t>
            </a:r>
            <a:endParaRPr lang="en-US" sz="24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17140255"/>
              </p:ext>
            </p:extLst>
          </p:nvPr>
        </p:nvGraphicFramePr>
        <p:xfrm>
          <a:off x="1524000" y="246242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64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27" y="228600"/>
            <a:ext cx="2720266" cy="1000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1447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2016 Strategic Plan Objectives and Outcomes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Fundraising – Interpretive Signs Campaign</a:t>
            </a:r>
            <a:endParaRPr lang="en-US" sz="24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70337656"/>
              </p:ext>
            </p:extLst>
          </p:nvPr>
        </p:nvGraphicFramePr>
        <p:xfrm>
          <a:off x="1524000" y="246242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07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10065</TotalTime>
  <Words>207</Words>
  <Application>Microsoft Office PowerPoint</Application>
  <PresentationFormat>On-screen Show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Flynn</dc:creator>
  <cp:lastModifiedBy>Tara Flynn</cp:lastModifiedBy>
  <cp:revision>87</cp:revision>
  <cp:lastPrinted>2016-11-12T23:20:51Z</cp:lastPrinted>
  <dcterms:created xsi:type="dcterms:W3CDTF">2016-05-01T15:19:11Z</dcterms:created>
  <dcterms:modified xsi:type="dcterms:W3CDTF">2016-11-13T00:36:07Z</dcterms:modified>
</cp:coreProperties>
</file>