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299" r:id="rId2"/>
    <p:sldId id="3648" r:id="rId3"/>
    <p:sldId id="3988" r:id="rId4"/>
    <p:sldId id="4114" r:id="rId5"/>
    <p:sldId id="3435" r:id="rId6"/>
    <p:sldId id="3513" r:id="rId7"/>
    <p:sldId id="4115" r:id="rId8"/>
    <p:sldId id="3407" r:id="rId9"/>
    <p:sldId id="3406" r:id="rId10"/>
    <p:sldId id="3405" r:id="rId11"/>
    <p:sldId id="3404" r:id="rId12"/>
    <p:sldId id="3403" r:id="rId13"/>
    <p:sldId id="3402" r:id="rId14"/>
    <p:sldId id="3401" r:id="rId15"/>
    <p:sldId id="3400" r:id="rId16"/>
    <p:sldId id="3399" r:id="rId17"/>
    <p:sldId id="3398" r:id="rId18"/>
    <p:sldId id="3744" r:id="rId19"/>
    <p:sldId id="4116" r:id="rId20"/>
    <p:sldId id="3423" r:id="rId21"/>
    <p:sldId id="4015" r:id="rId22"/>
    <p:sldId id="3426" r:id="rId23"/>
    <p:sldId id="3427" r:id="rId24"/>
    <p:sldId id="3428" r:id="rId25"/>
    <p:sldId id="3430" r:id="rId26"/>
    <p:sldId id="4016" r:id="rId27"/>
    <p:sldId id="3432" r:id="rId28"/>
    <p:sldId id="4017" r:id="rId29"/>
    <p:sldId id="4117" r:id="rId30"/>
    <p:sldId id="363" r:id="rId31"/>
    <p:sldId id="4005" r:id="rId32"/>
    <p:sldId id="4006" r:id="rId33"/>
    <p:sldId id="4007" r:id="rId34"/>
    <p:sldId id="365" r:id="rId35"/>
    <p:sldId id="368" r:id="rId36"/>
    <p:sldId id="4011" r:id="rId37"/>
    <p:sldId id="4118" r:id="rId38"/>
    <p:sldId id="4119" r:id="rId39"/>
    <p:sldId id="3607" r:id="rId40"/>
    <p:sldId id="313" r:id="rId41"/>
    <p:sldId id="3854" r:id="rId42"/>
    <p:sldId id="4129" r:id="rId43"/>
    <p:sldId id="4132" r:id="rId44"/>
    <p:sldId id="4134" r:id="rId45"/>
    <p:sldId id="3694" r:id="rId46"/>
    <p:sldId id="4133" r:id="rId47"/>
    <p:sldId id="3703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DAN SIMON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  <a:srgbClr val="FF8AD8"/>
    <a:srgbClr val="FF2600"/>
    <a:srgbClr val="76D6FF"/>
    <a:srgbClr val="FF9300"/>
    <a:srgbClr val="011893"/>
    <a:srgbClr val="009051"/>
    <a:srgbClr val="FFFC00"/>
    <a:srgbClr val="8EFA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100" autoAdjust="0"/>
    <p:restoredTop sz="96561" autoAdjust="0"/>
  </p:normalViewPr>
  <p:slideViewPr>
    <p:cSldViewPr snapToGrid="0">
      <p:cViewPr varScale="1">
        <p:scale>
          <a:sx n="133" d="100"/>
          <a:sy n="133" d="100"/>
        </p:scale>
        <p:origin x="376" y="192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481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5847511445136548E-2"/>
          <c:y val="2.1347727508142761E-2"/>
          <c:w val="0.94415248855486344"/>
          <c:h val="0.880130744530251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Kindergarten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4th</c:v>
                </c:pt>
                <c:pt idx="5">
                  <c:v>5th</c:v>
                </c:pt>
                <c:pt idx="6">
                  <c:v>6th</c:v>
                </c:pt>
                <c:pt idx="7">
                  <c:v>7th</c:v>
                </c:pt>
                <c:pt idx="8">
                  <c:v>8th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158</c:v>
                </c:pt>
                <c:pt idx="1">
                  <c:v>126</c:v>
                </c:pt>
                <c:pt idx="2">
                  <c:v>147</c:v>
                </c:pt>
                <c:pt idx="3">
                  <c:v>334</c:v>
                </c:pt>
                <c:pt idx="4">
                  <c:v>400</c:v>
                </c:pt>
                <c:pt idx="5">
                  <c:v>415</c:v>
                </c:pt>
                <c:pt idx="6">
                  <c:v>553</c:v>
                </c:pt>
                <c:pt idx="7">
                  <c:v>459</c:v>
                </c:pt>
                <c:pt idx="8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C1-9B4B-866A-B7363594B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3714560"/>
        <c:axId val="1255719440"/>
        <c:axId val="0"/>
      </c:bar3DChart>
      <c:catAx>
        <c:axId val="125371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defRPr>
            </a:pPr>
            <a:endParaRPr lang="en-US"/>
          </a:p>
        </c:txPr>
        <c:crossAx val="1255719440"/>
        <c:crosses val="autoZero"/>
        <c:auto val="1"/>
        <c:lblAlgn val="ctr"/>
        <c:lblOffset val="100"/>
        <c:noMultiLvlLbl val="0"/>
      </c:catAx>
      <c:valAx>
        <c:axId val="125571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defRPr>
            </a:pPr>
            <a:endParaRPr lang="en-US"/>
          </a:p>
        </c:txPr>
        <c:crossAx val="125371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E19696-914B-0849-98BB-4551FE2771F9}" type="doc">
      <dgm:prSet loTypeId="urn:microsoft.com/office/officeart/2005/8/layout/cycle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1C0382-3CE1-5546-BF78-316EBEBD8936}">
      <dgm:prSet phldrT="[Text]"/>
      <dgm:spPr/>
      <dgm:t>
        <a:bodyPr/>
        <a:lstStyle/>
        <a:p>
          <a:r>
            <a:rPr lang="en-US" dirty="0"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Listening</a:t>
          </a:r>
        </a:p>
      </dgm:t>
    </dgm:pt>
    <dgm:pt modelId="{8D91458B-621A-CF4B-851E-D1418650EFF4}" type="parTrans" cxnId="{60098AA0-D323-2548-AA66-7D6C9289B079}">
      <dgm:prSet/>
      <dgm:spPr/>
      <dgm:t>
        <a:bodyPr/>
        <a:lstStyle/>
        <a:p>
          <a:endParaRPr lang="en-US"/>
        </a:p>
      </dgm:t>
    </dgm:pt>
    <dgm:pt modelId="{26B262D9-B62F-1045-89CA-489C5CE4FFBE}" type="sibTrans" cxnId="{60098AA0-D323-2548-AA66-7D6C9289B079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C810120D-ADBF-2144-9B5D-3F1DDDD77EA2}">
      <dgm:prSet phldrT="[Text]"/>
      <dgm:spPr/>
      <dgm:t>
        <a:bodyPr/>
        <a:lstStyle/>
        <a:p>
          <a:r>
            <a:rPr lang="en-US" dirty="0"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Speaking</a:t>
          </a:r>
        </a:p>
      </dgm:t>
    </dgm:pt>
    <dgm:pt modelId="{B3BC3797-1F17-5F49-B3DE-A5F494B12B62}" type="parTrans" cxnId="{AF0D2872-FF97-DC4A-BD3C-B9B734FF2F41}">
      <dgm:prSet/>
      <dgm:spPr/>
      <dgm:t>
        <a:bodyPr/>
        <a:lstStyle/>
        <a:p>
          <a:endParaRPr lang="en-US"/>
        </a:p>
      </dgm:t>
    </dgm:pt>
    <dgm:pt modelId="{AA9A4380-1847-254C-AC37-811807373081}" type="sibTrans" cxnId="{AF0D2872-FF97-DC4A-BD3C-B9B734FF2F41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24FE7809-98F9-9049-9D4F-1D6DB0DFF8C4}">
      <dgm:prSet phldrT="[Text]"/>
      <dgm:spPr/>
      <dgm:t>
        <a:bodyPr/>
        <a:lstStyle/>
        <a:p>
          <a:r>
            <a:rPr lang="en-US" dirty="0"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Reading</a:t>
          </a:r>
        </a:p>
      </dgm:t>
    </dgm:pt>
    <dgm:pt modelId="{B3857768-7670-024E-8ECF-90335AC813A3}" type="parTrans" cxnId="{10067E31-644B-0B45-8FF2-042A4C906782}">
      <dgm:prSet/>
      <dgm:spPr/>
      <dgm:t>
        <a:bodyPr/>
        <a:lstStyle/>
        <a:p>
          <a:endParaRPr lang="en-US"/>
        </a:p>
      </dgm:t>
    </dgm:pt>
    <dgm:pt modelId="{95CDDA64-85E8-2C47-9A5C-F09402BE1B7F}" type="sibTrans" cxnId="{10067E31-644B-0B45-8FF2-042A4C906782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08DBCE4F-A18A-F44C-AD8A-B08EE042509E}">
      <dgm:prSet phldrT="[Text]"/>
      <dgm:spPr/>
      <dgm:t>
        <a:bodyPr/>
        <a:lstStyle/>
        <a:p>
          <a:r>
            <a:rPr lang="en-US" dirty="0"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Writing</a:t>
          </a:r>
        </a:p>
      </dgm:t>
    </dgm:pt>
    <dgm:pt modelId="{6C47FFF9-2C34-3D40-990A-BC66F71E791B}" type="parTrans" cxnId="{95F46DB3-ECAA-EF46-9AAF-37CB5D9CDE82}">
      <dgm:prSet/>
      <dgm:spPr/>
      <dgm:t>
        <a:bodyPr/>
        <a:lstStyle/>
        <a:p>
          <a:endParaRPr lang="en-US"/>
        </a:p>
      </dgm:t>
    </dgm:pt>
    <dgm:pt modelId="{3BD89C4A-C757-604A-B51E-DD7176ADC1F7}" type="sibTrans" cxnId="{95F46DB3-ECAA-EF46-9AAF-37CB5D9CDE82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5FC72398-04AF-7149-A3D6-66C24A2E1EC7}" type="pres">
      <dgm:prSet presAssocID="{CDE19696-914B-0849-98BB-4551FE2771F9}" presName="cycle" presStyleCnt="0">
        <dgm:presLayoutVars>
          <dgm:dir/>
          <dgm:resizeHandles val="exact"/>
        </dgm:presLayoutVars>
      </dgm:prSet>
      <dgm:spPr/>
    </dgm:pt>
    <dgm:pt modelId="{2F58F6FB-72A2-9440-87A1-4FEE0EDFE9E9}" type="pres">
      <dgm:prSet presAssocID="{BB1C0382-3CE1-5546-BF78-316EBEBD8936}" presName="node" presStyleLbl="node1" presStyleIdx="0" presStyleCnt="4">
        <dgm:presLayoutVars>
          <dgm:bulletEnabled val="1"/>
        </dgm:presLayoutVars>
      </dgm:prSet>
      <dgm:spPr/>
    </dgm:pt>
    <dgm:pt modelId="{1914E923-56CA-8240-B565-F737F88CABAA}" type="pres">
      <dgm:prSet presAssocID="{BB1C0382-3CE1-5546-BF78-316EBEBD8936}" presName="spNode" presStyleCnt="0"/>
      <dgm:spPr/>
    </dgm:pt>
    <dgm:pt modelId="{9B931B3C-7EED-AA4A-9A87-3CB4B3D07BC6}" type="pres">
      <dgm:prSet presAssocID="{26B262D9-B62F-1045-89CA-489C5CE4FFBE}" presName="sibTrans" presStyleLbl="sibTrans1D1" presStyleIdx="0" presStyleCnt="4"/>
      <dgm:spPr/>
    </dgm:pt>
    <dgm:pt modelId="{B6DCDB8F-D6D8-F94B-970C-9459A3F2EC81}" type="pres">
      <dgm:prSet presAssocID="{C810120D-ADBF-2144-9B5D-3F1DDDD77EA2}" presName="node" presStyleLbl="node1" presStyleIdx="1" presStyleCnt="4" custRadScaleRad="131923" custRadScaleInc="-963">
        <dgm:presLayoutVars>
          <dgm:bulletEnabled val="1"/>
        </dgm:presLayoutVars>
      </dgm:prSet>
      <dgm:spPr/>
    </dgm:pt>
    <dgm:pt modelId="{B68384C6-B829-E144-99B0-8BAB8893A736}" type="pres">
      <dgm:prSet presAssocID="{C810120D-ADBF-2144-9B5D-3F1DDDD77EA2}" presName="spNode" presStyleCnt="0"/>
      <dgm:spPr/>
    </dgm:pt>
    <dgm:pt modelId="{47184358-EFF9-5545-A3AB-C458BA12FE9D}" type="pres">
      <dgm:prSet presAssocID="{AA9A4380-1847-254C-AC37-811807373081}" presName="sibTrans" presStyleLbl="sibTrans1D1" presStyleIdx="1" presStyleCnt="4"/>
      <dgm:spPr/>
    </dgm:pt>
    <dgm:pt modelId="{9E43B656-71F0-8941-82FC-F9C5E723E605}" type="pres">
      <dgm:prSet presAssocID="{24FE7809-98F9-9049-9D4F-1D6DB0DFF8C4}" presName="node" presStyleLbl="node1" presStyleIdx="2" presStyleCnt="4">
        <dgm:presLayoutVars>
          <dgm:bulletEnabled val="1"/>
        </dgm:presLayoutVars>
      </dgm:prSet>
      <dgm:spPr/>
    </dgm:pt>
    <dgm:pt modelId="{E5FDB0F8-7ADE-9E49-BDE8-76BD51564310}" type="pres">
      <dgm:prSet presAssocID="{24FE7809-98F9-9049-9D4F-1D6DB0DFF8C4}" presName="spNode" presStyleCnt="0"/>
      <dgm:spPr/>
    </dgm:pt>
    <dgm:pt modelId="{F231706D-F0A2-0249-AAB9-5AD2B3D3FB17}" type="pres">
      <dgm:prSet presAssocID="{95CDDA64-85E8-2C47-9A5C-F09402BE1B7F}" presName="sibTrans" presStyleLbl="sibTrans1D1" presStyleIdx="2" presStyleCnt="4"/>
      <dgm:spPr/>
    </dgm:pt>
    <dgm:pt modelId="{1D39C7BD-3560-4046-83B0-B276A0BDE029}" type="pres">
      <dgm:prSet presAssocID="{08DBCE4F-A18A-F44C-AD8A-B08EE042509E}" presName="node" presStyleLbl="node1" presStyleIdx="3" presStyleCnt="4" custRadScaleRad="131258" custRadScaleInc="968">
        <dgm:presLayoutVars>
          <dgm:bulletEnabled val="1"/>
        </dgm:presLayoutVars>
      </dgm:prSet>
      <dgm:spPr/>
    </dgm:pt>
    <dgm:pt modelId="{02864819-355C-BB4C-9BD0-AC85BEA2CD7D}" type="pres">
      <dgm:prSet presAssocID="{08DBCE4F-A18A-F44C-AD8A-B08EE042509E}" presName="spNode" presStyleCnt="0"/>
      <dgm:spPr/>
    </dgm:pt>
    <dgm:pt modelId="{2F575F66-D63F-894E-87D3-5FB6B2BE89C2}" type="pres">
      <dgm:prSet presAssocID="{3BD89C4A-C757-604A-B51E-DD7176ADC1F7}" presName="sibTrans" presStyleLbl="sibTrans1D1" presStyleIdx="3" presStyleCnt="4"/>
      <dgm:spPr/>
    </dgm:pt>
  </dgm:ptLst>
  <dgm:cxnLst>
    <dgm:cxn modelId="{84C64A23-0A33-0C41-9BCE-09D956DC790C}" type="presOf" srcId="{95CDDA64-85E8-2C47-9A5C-F09402BE1B7F}" destId="{F231706D-F0A2-0249-AAB9-5AD2B3D3FB17}" srcOrd="0" destOrd="0" presId="urn:microsoft.com/office/officeart/2005/8/layout/cycle6"/>
    <dgm:cxn modelId="{DC106E25-38BE-114E-A168-11647473DFE2}" type="presOf" srcId="{26B262D9-B62F-1045-89CA-489C5CE4FFBE}" destId="{9B931B3C-7EED-AA4A-9A87-3CB4B3D07BC6}" srcOrd="0" destOrd="0" presId="urn:microsoft.com/office/officeart/2005/8/layout/cycle6"/>
    <dgm:cxn modelId="{275A342E-35BA-3741-89D6-5FF9C4CD3348}" type="presOf" srcId="{3BD89C4A-C757-604A-B51E-DD7176ADC1F7}" destId="{2F575F66-D63F-894E-87D3-5FB6B2BE89C2}" srcOrd="0" destOrd="0" presId="urn:microsoft.com/office/officeart/2005/8/layout/cycle6"/>
    <dgm:cxn modelId="{10067E31-644B-0B45-8FF2-042A4C906782}" srcId="{CDE19696-914B-0849-98BB-4551FE2771F9}" destId="{24FE7809-98F9-9049-9D4F-1D6DB0DFF8C4}" srcOrd="2" destOrd="0" parTransId="{B3857768-7670-024E-8ECF-90335AC813A3}" sibTransId="{95CDDA64-85E8-2C47-9A5C-F09402BE1B7F}"/>
    <dgm:cxn modelId="{857D2B46-1342-FD40-A540-95A851F9D830}" type="presOf" srcId="{24FE7809-98F9-9049-9D4F-1D6DB0DFF8C4}" destId="{9E43B656-71F0-8941-82FC-F9C5E723E605}" srcOrd="0" destOrd="0" presId="urn:microsoft.com/office/officeart/2005/8/layout/cycle6"/>
    <dgm:cxn modelId="{91A7355A-16F6-0840-869F-DC592B74BF72}" type="presOf" srcId="{AA9A4380-1847-254C-AC37-811807373081}" destId="{47184358-EFF9-5545-A3AB-C458BA12FE9D}" srcOrd="0" destOrd="0" presId="urn:microsoft.com/office/officeart/2005/8/layout/cycle6"/>
    <dgm:cxn modelId="{A4F84E6B-9298-C540-93E0-B1803788D57B}" type="presOf" srcId="{08DBCE4F-A18A-F44C-AD8A-B08EE042509E}" destId="{1D39C7BD-3560-4046-83B0-B276A0BDE029}" srcOrd="0" destOrd="0" presId="urn:microsoft.com/office/officeart/2005/8/layout/cycle6"/>
    <dgm:cxn modelId="{AF0D2872-FF97-DC4A-BD3C-B9B734FF2F41}" srcId="{CDE19696-914B-0849-98BB-4551FE2771F9}" destId="{C810120D-ADBF-2144-9B5D-3F1DDDD77EA2}" srcOrd="1" destOrd="0" parTransId="{B3BC3797-1F17-5F49-B3DE-A5F494B12B62}" sibTransId="{AA9A4380-1847-254C-AC37-811807373081}"/>
    <dgm:cxn modelId="{60098AA0-D323-2548-AA66-7D6C9289B079}" srcId="{CDE19696-914B-0849-98BB-4551FE2771F9}" destId="{BB1C0382-3CE1-5546-BF78-316EBEBD8936}" srcOrd="0" destOrd="0" parTransId="{8D91458B-621A-CF4B-851E-D1418650EFF4}" sibTransId="{26B262D9-B62F-1045-89CA-489C5CE4FFBE}"/>
    <dgm:cxn modelId="{75380AAC-D24A-F242-AFCF-01972C15D073}" type="presOf" srcId="{BB1C0382-3CE1-5546-BF78-316EBEBD8936}" destId="{2F58F6FB-72A2-9440-87A1-4FEE0EDFE9E9}" srcOrd="0" destOrd="0" presId="urn:microsoft.com/office/officeart/2005/8/layout/cycle6"/>
    <dgm:cxn modelId="{95F46DB3-ECAA-EF46-9AAF-37CB5D9CDE82}" srcId="{CDE19696-914B-0849-98BB-4551FE2771F9}" destId="{08DBCE4F-A18A-F44C-AD8A-B08EE042509E}" srcOrd="3" destOrd="0" parTransId="{6C47FFF9-2C34-3D40-990A-BC66F71E791B}" sibTransId="{3BD89C4A-C757-604A-B51E-DD7176ADC1F7}"/>
    <dgm:cxn modelId="{3B2655B4-B906-CE4B-98D3-424AD8E6497A}" type="presOf" srcId="{CDE19696-914B-0849-98BB-4551FE2771F9}" destId="{5FC72398-04AF-7149-A3D6-66C24A2E1EC7}" srcOrd="0" destOrd="0" presId="urn:microsoft.com/office/officeart/2005/8/layout/cycle6"/>
    <dgm:cxn modelId="{6C5E29CD-A9B4-CB4B-AF79-E398A05B206A}" type="presOf" srcId="{C810120D-ADBF-2144-9B5D-3F1DDDD77EA2}" destId="{B6DCDB8F-D6D8-F94B-970C-9459A3F2EC81}" srcOrd="0" destOrd="0" presId="urn:microsoft.com/office/officeart/2005/8/layout/cycle6"/>
    <dgm:cxn modelId="{79D9C5A8-E523-9143-AA8B-542EDFB45416}" type="presParOf" srcId="{5FC72398-04AF-7149-A3D6-66C24A2E1EC7}" destId="{2F58F6FB-72A2-9440-87A1-4FEE0EDFE9E9}" srcOrd="0" destOrd="0" presId="urn:microsoft.com/office/officeart/2005/8/layout/cycle6"/>
    <dgm:cxn modelId="{39AA4C27-82E0-384F-8AC9-8C6658D005F9}" type="presParOf" srcId="{5FC72398-04AF-7149-A3D6-66C24A2E1EC7}" destId="{1914E923-56CA-8240-B565-F737F88CABAA}" srcOrd="1" destOrd="0" presId="urn:microsoft.com/office/officeart/2005/8/layout/cycle6"/>
    <dgm:cxn modelId="{9440B16B-76F6-2545-9ECA-402A756C04FB}" type="presParOf" srcId="{5FC72398-04AF-7149-A3D6-66C24A2E1EC7}" destId="{9B931B3C-7EED-AA4A-9A87-3CB4B3D07BC6}" srcOrd="2" destOrd="0" presId="urn:microsoft.com/office/officeart/2005/8/layout/cycle6"/>
    <dgm:cxn modelId="{8C742AA8-396C-7B40-B386-D1F6D7F2748F}" type="presParOf" srcId="{5FC72398-04AF-7149-A3D6-66C24A2E1EC7}" destId="{B6DCDB8F-D6D8-F94B-970C-9459A3F2EC81}" srcOrd="3" destOrd="0" presId="urn:microsoft.com/office/officeart/2005/8/layout/cycle6"/>
    <dgm:cxn modelId="{F6FAA3CD-3035-AF43-A399-8B36B6E3A862}" type="presParOf" srcId="{5FC72398-04AF-7149-A3D6-66C24A2E1EC7}" destId="{B68384C6-B829-E144-99B0-8BAB8893A736}" srcOrd="4" destOrd="0" presId="urn:microsoft.com/office/officeart/2005/8/layout/cycle6"/>
    <dgm:cxn modelId="{AD1D49EF-2A8C-7F4E-AC52-D62F3BD3BD1B}" type="presParOf" srcId="{5FC72398-04AF-7149-A3D6-66C24A2E1EC7}" destId="{47184358-EFF9-5545-A3AB-C458BA12FE9D}" srcOrd="5" destOrd="0" presId="urn:microsoft.com/office/officeart/2005/8/layout/cycle6"/>
    <dgm:cxn modelId="{8E325EA2-1144-EC42-969E-24C168B751F3}" type="presParOf" srcId="{5FC72398-04AF-7149-A3D6-66C24A2E1EC7}" destId="{9E43B656-71F0-8941-82FC-F9C5E723E605}" srcOrd="6" destOrd="0" presId="urn:microsoft.com/office/officeart/2005/8/layout/cycle6"/>
    <dgm:cxn modelId="{E8F44DB8-862C-3846-8254-994DCA7B84AF}" type="presParOf" srcId="{5FC72398-04AF-7149-A3D6-66C24A2E1EC7}" destId="{E5FDB0F8-7ADE-9E49-BDE8-76BD51564310}" srcOrd="7" destOrd="0" presId="urn:microsoft.com/office/officeart/2005/8/layout/cycle6"/>
    <dgm:cxn modelId="{000AE3A6-B3D5-0642-BFE0-395CC39E7A41}" type="presParOf" srcId="{5FC72398-04AF-7149-A3D6-66C24A2E1EC7}" destId="{F231706D-F0A2-0249-AAB9-5AD2B3D3FB17}" srcOrd="8" destOrd="0" presId="urn:microsoft.com/office/officeart/2005/8/layout/cycle6"/>
    <dgm:cxn modelId="{0F628A89-FABA-B040-A937-B5E2AAD66759}" type="presParOf" srcId="{5FC72398-04AF-7149-A3D6-66C24A2E1EC7}" destId="{1D39C7BD-3560-4046-83B0-B276A0BDE029}" srcOrd="9" destOrd="0" presId="urn:microsoft.com/office/officeart/2005/8/layout/cycle6"/>
    <dgm:cxn modelId="{F0EFD04C-89FF-1E43-AB2C-F9239FACC292}" type="presParOf" srcId="{5FC72398-04AF-7149-A3D6-66C24A2E1EC7}" destId="{02864819-355C-BB4C-9BD0-AC85BEA2CD7D}" srcOrd="10" destOrd="0" presId="urn:microsoft.com/office/officeart/2005/8/layout/cycle6"/>
    <dgm:cxn modelId="{A5761338-87BF-9C4C-8651-81EB6A753A54}" type="presParOf" srcId="{5FC72398-04AF-7149-A3D6-66C24A2E1EC7}" destId="{2F575F66-D63F-894E-87D3-5FB6B2BE89C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D77C4D-12D3-B44B-82E6-9355390FFD6C}" type="doc">
      <dgm:prSet loTypeId="urn:microsoft.com/office/officeart/2005/8/layout/cycle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369E9E9-C232-E942-A89F-1C6D610392CF}">
      <dgm:prSet phldrT="[Text]" custT="1"/>
      <dgm:spPr/>
      <dgm:t>
        <a:bodyPr/>
        <a:lstStyle/>
        <a:p>
          <a:pPr rtl="0"/>
          <a:r>
            <a:rPr lang="en-US" sz="1500" dirty="0">
              <a:latin typeface="Klee Medium" panose="02020600000000000000" pitchFamily="18" charset="-128"/>
              <a:ea typeface="Klee Medium" panose="02020600000000000000" pitchFamily="18" charset="-128"/>
            </a:rPr>
            <a:t>Reading the problem</a:t>
          </a:r>
        </a:p>
      </dgm:t>
    </dgm:pt>
    <dgm:pt modelId="{6093441A-C1D1-B349-A10F-61BA8BC72E8E}" type="parTrans" cxnId="{D8C7FEA0-1E49-0F47-A85D-71C4807BBEDA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C81F35A2-EBC3-B44F-BE28-F0A4CCB64E11}" type="sibTrans" cxnId="{D8C7FEA0-1E49-0F47-A85D-71C4807BBEDA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F57EB2A4-759E-4E4D-BFB4-96919019E481}">
      <dgm:prSet phldrT="[Text]" custT="1"/>
      <dgm:spPr/>
      <dgm:t>
        <a:bodyPr/>
        <a:lstStyle/>
        <a:p>
          <a:r>
            <a:rPr lang="en-US" sz="1500" dirty="0">
              <a:latin typeface="Klee Medium" panose="02020600000000000000" pitchFamily="18" charset="-128"/>
              <a:ea typeface="Klee Medium" panose="02020600000000000000" pitchFamily="18" charset="-128"/>
            </a:rPr>
            <a:t>Understanding the vocabulary</a:t>
          </a:r>
        </a:p>
      </dgm:t>
    </dgm:pt>
    <dgm:pt modelId="{59A7AC21-D546-3840-86D2-20468A403C47}" type="parTrans" cxnId="{21623FBB-B854-0745-AD97-F761937054AD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0A77DAC9-0165-0041-847B-C9F7F709DE9B}" type="sibTrans" cxnId="{21623FBB-B854-0745-AD97-F761937054AD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7FC547CD-33D2-0249-AEFC-245BAE928F90}">
      <dgm:prSet phldrT="[Text]" custT="1"/>
      <dgm:spPr/>
      <dgm:t>
        <a:bodyPr/>
        <a:lstStyle/>
        <a:p>
          <a:pPr rtl="0"/>
          <a:r>
            <a:rPr lang="en-US" sz="1500" dirty="0">
              <a:latin typeface="Klee Medium" panose="02020600000000000000" pitchFamily="18" charset="-128"/>
              <a:ea typeface="Klee Medium" panose="02020600000000000000" pitchFamily="18" charset="-128"/>
            </a:rPr>
            <a:t>Identifying important information</a:t>
          </a:r>
        </a:p>
      </dgm:t>
    </dgm:pt>
    <dgm:pt modelId="{413EB385-7FE4-1642-B891-B9E98473D581}" type="parTrans" cxnId="{AA5B2A2F-BCF8-BE45-80BC-5DE629BD7E48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F9A0B708-7A5B-6E4F-AB0E-8BA40FB4CC2E}" type="sibTrans" cxnId="{AA5B2A2F-BCF8-BE45-80BC-5DE629BD7E48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0E0C2725-AEA2-074B-9B28-B364F7AB1B66}">
      <dgm:prSet phldrT="[Text]" custT="1"/>
      <dgm:spPr/>
      <dgm:t>
        <a:bodyPr/>
        <a:lstStyle/>
        <a:p>
          <a:pPr rtl="0"/>
          <a:r>
            <a:rPr lang="en-US" sz="1500" dirty="0">
              <a:latin typeface="Klee Medium" panose="02020600000000000000" pitchFamily="18" charset="-128"/>
              <a:ea typeface="Klee Medium" panose="02020600000000000000" pitchFamily="18" charset="-128"/>
            </a:rPr>
            <a:t>Ignoring irrelevant information</a:t>
          </a:r>
        </a:p>
      </dgm:t>
    </dgm:pt>
    <dgm:pt modelId="{2426B5F3-BD93-A448-A229-7012B026B9DE}" type="parTrans" cxnId="{E464162C-CDCB-0E41-AEB5-E5B3DC8D077B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01F22A00-CBBE-6044-A7C3-35EB6FD14E3E}" type="sibTrans" cxnId="{E464162C-CDCB-0E41-AEB5-E5B3DC8D077B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90535E2C-17B9-854B-93E9-6F16EA369E59}">
      <dgm:prSet phldrT="[Text]" custT="1"/>
      <dgm:spPr/>
      <dgm:t>
        <a:bodyPr/>
        <a:lstStyle/>
        <a:p>
          <a:pPr rtl="0"/>
          <a:r>
            <a:rPr lang="en-US" sz="1500" dirty="0">
              <a:latin typeface="Klee Medium" panose="02020600000000000000" pitchFamily="18" charset="-128"/>
              <a:ea typeface="Klee Medium" panose="02020600000000000000" pitchFamily="18" charset="-128"/>
            </a:rPr>
            <a:t>Reading charts and graphs</a:t>
          </a:r>
        </a:p>
      </dgm:t>
    </dgm:pt>
    <dgm:pt modelId="{53908F7D-853A-B844-8B80-01944D3B26A5}" type="parTrans" cxnId="{930BD218-B95B-8E40-AAC3-24AC681C4567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7EAB03B6-F07B-CB40-B4B4-4F0124BA4AC8}" type="sibTrans" cxnId="{930BD218-B95B-8E40-AAC3-24AC681C4567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72AD9FA4-585B-EF45-B931-A64B6B3CD22B}">
      <dgm:prSet phldrT="[Text]" custT="1"/>
      <dgm:spPr/>
      <dgm:t>
        <a:bodyPr/>
        <a:lstStyle/>
        <a:p>
          <a:pPr rtl="0"/>
          <a:r>
            <a:rPr lang="en-US" sz="1500" dirty="0">
              <a:latin typeface="Klee Medium" panose="02020600000000000000" pitchFamily="18" charset="-128"/>
              <a:ea typeface="Klee Medium" panose="02020600000000000000" pitchFamily="18" charset="-128"/>
            </a:rPr>
            <a:t>Selecting operation(s)</a:t>
          </a:r>
        </a:p>
      </dgm:t>
    </dgm:pt>
    <dgm:pt modelId="{1B817190-EC44-2343-94BC-BEBA236B3264}" type="parTrans" cxnId="{E8EECCB4-ED55-9149-95F1-488549DB646F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16C7B894-57C8-8947-A50D-F8F9F7A33EC6}" type="sibTrans" cxnId="{E8EECCB4-ED55-9149-95F1-488549DB646F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D472C38A-C3EB-5C40-BEDA-567B74F5B1BE}">
      <dgm:prSet phldrT="[Text]" custT="1"/>
      <dgm:spPr/>
      <dgm:t>
        <a:bodyPr/>
        <a:lstStyle/>
        <a:p>
          <a:pPr rtl="0"/>
          <a:r>
            <a:rPr lang="en-US" sz="1500" dirty="0">
              <a:latin typeface="Klee Medium" panose="02020600000000000000" pitchFamily="18" charset="-128"/>
              <a:ea typeface="Klee Medium" panose="02020600000000000000" pitchFamily="18" charset="-128"/>
            </a:rPr>
            <a:t>Doing the computation(s)</a:t>
          </a:r>
        </a:p>
      </dgm:t>
    </dgm:pt>
    <dgm:pt modelId="{D257CDF8-C7E0-4A49-B488-65FE11CD90A8}" type="parTrans" cxnId="{90D38DAF-C6C7-914E-81E3-B18686BC94EC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C0EF8219-2C27-164E-B83F-0862AEE079D9}" type="sibTrans" cxnId="{90D38DAF-C6C7-914E-81E3-B18686BC94EC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C3A75060-FFC3-644F-9A25-98015ABAD498}" type="pres">
      <dgm:prSet presAssocID="{B1D77C4D-12D3-B44B-82E6-9355390FFD6C}" presName="Name0" presStyleCnt="0">
        <dgm:presLayoutVars>
          <dgm:dir/>
          <dgm:resizeHandles val="exact"/>
        </dgm:presLayoutVars>
      </dgm:prSet>
      <dgm:spPr/>
    </dgm:pt>
    <dgm:pt modelId="{D9F7528F-2B11-454D-B03D-34BC57726E9F}" type="pres">
      <dgm:prSet presAssocID="{B1D77C4D-12D3-B44B-82E6-9355390FFD6C}" presName="cycle" presStyleCnt="0"/>
      <dgm:spPr/>
    </dgm:pt>
    <dgm:pt modelId="{15EF0D59-C413-8243-8CAF-C29573A9D15E}" type="pres">
      <dgm:prSet presAssocID="{0369E9E9-C232-E942-A89F-1C6D610392CF}" presName="nodeFirstNode" presStyleLbl="node1" presStyleIdx="0" presStyleCnt="7">
        <dgm:presLayoutVars>
          <dgm:bulletEnabled val="1"/>
        </dgm:presLayoutVars>
      </dgm:prSet>
      <dgm:spPr/>
    </dgm:pt>
    <dgm:pt modelId="{405674F7-1525-6147-97C3-F529484B1DB2}" type="pres">
      <dgm:prSet presAssocID="{C81F35A2-EBC3-B44F-BE28-F0A4CCB64E11}" presName="sibTransFirstNode" presStyleLbl="bgShp" presStyleIdx="0" presStyleCnt="1"/>
      <dgm:spPr/>
    </dgm:pt>
    <dgm:pt modelId="{4BCFB025-5C30-5B48-B601-A1A9FF05937C}" type="pres">
      <dgm:prSet presAssocID="{F57EB2A4-759E-4E4D-BFB4-96919019E481}" presName="nodeFollowingNodes" presStyleLbl="node1" presStyleIdx="1" presStyleCnt="7">
        <dgm:presLayoutVars>
          <dgm:bulletEnabled val="1"/>
        </dgm:presLayoutVars>
      </dgm:prSet>
      <dgm:spPr/>
    </dgm:pt>
    <dgm:pt modelId="{BAE0422A-7A18-764E-A636-2E199970ED73}" type="pres">
      <dgm:prSet presAssocID="{7FC547CD-33D2-0249-AEFC-245BAE928F90}" presName="nodeFollowingNodes" presStyleLbl="node1" presStyleIdx="2" presStyleCnt="7">
        <dgm:presLayoutVars>
          <dgm:bulletEnabled val="1"/>
        </dgm:presLayoutVars>
      </dgm:prSet>
      <dgm:spPr/>
    </dgm:pt>
    <dgm:pt modelId="{B8F75057-ABF3-9546-9D13-4DFC8D0AD9E9}" type="pres">
      <dgm:prSet presAssocID="{0E0C2725-AEA2-074B-9B28-B364F7AB1B66}" presName="nodeFollowingNodes" presStyleLbl="node1" presStyleIdx="3" presStyleCnt="7">
        <dgm:presLayoutVars>
          <dgm:bulletEnabled val="1"/>
        </dgm:presLayoutVars>
      </dgm:prSet>
      <dgm:spPr/>
    </dgm:pt>
    <dgm:pt modelId="{A9CCB76D-33EB-FC4A-AD2A-A95C548F0C2F}" type="pres">
      <dgm:prSet presAssocID="{90535E2C-17B9-854B-93E9-6F16EA369E59}" presName="nodeFollowingNodes" presStyleLbl="node1" presStyleIdx="4" presStyleCnt="7">
        <dgm:presLayoutVars>
          <dgm:bulletEnabled val="1"/>
        </dgm:presLayoutVars>
      </dgm:prSet>
      <dgm:spPr/>
    </dgm:pt>
    <dgm:pt modelId="{F3D614AA-5122-7241-9B80-0EA3BA146D4A}" type="pres">
      <dgm:prSet presAssocID="{72AD9FA4-585B-EF45-B931-A64B6B3CD22B}" presName="nodeFollowingNodes" presStyleLbl="node1" presStyleIdx="5" presStyleCnt="7">
        <dgm:presLayoutVars>
          <dgm:bulletEnabled val="1"/>
        </dgm:presLayoutVars>
      </dgm:prSet>
      <dgm:spPr/>
    </dgm:pt>
    <dgm:pt modelId="{9F4E38DF-23CB-7047-AC63-EF7C2C0DD19C}" type="pres">
      <dgm:prSet presAssocID="{D472C38A-C3EB-5C40-BEDA-567B74F5B1BE}" presName="nodeFollowingNodes" presStyleLbl="node1" presStyleIdx="6" presStyleCnt="7">
        <dgm:presLayoutVars>
          <dgm:bulletEnabled val="1"/>
        </dgm:presLayoutVars>
      </dgm:prSet>
      <dgm:spPr/>
    </dgm:pt>
  </dgm:ptLst>
  <dgm:cxnLst>
    <dgm:cxn modelId="{930BD218-B95B-8E40-AAC3-24AC681C4567}" srcId="{B1D77C4D-12D3-B44B-82E6-9355390FFD6C}" destId="{90535E2C-17B9-854B-93E9-6F16EA369E59}" srcOrd="4" destOrd="0" parTransId="{53908F7D-853A-B844-8B80-01944D3B26A5}" sibTransId="{7EAB03B6-F07B-CB40-B4B4-4F0124BA4AC8}"/>
    <dgm:cxn modelId="{E464162C-CDCB-0E41-AEB5-E5B3DC8D077B}" srcId="{B1D77C4D-12D3-B44B-82E6-9355390FFD6C}" destId="{0E0C2725-AEA2-074B-9B28-B364F7AB1B66}" srcOrd="3" destOrd="0" parTransId="{2426B5F3-BD93-A448-A229-7012B026B9DE}" sibTransId="{01F22A00-CBBE-6044-A7C3-35EB6FD14E3E}"/>
    <dgm:cxn modelId="{AA5B2A2F-BCF8-BE45-80BC-5DE629BD7E48}" srcId="{B1D77C4D-12D3-B44B-82E6-9355390FFD6C}" destId="{7FC547CD-33D2-0249-AEFC-245BAE928F90}" srcOrd="2" destOrd="0" parTransId="{413EB385-7FE4-1642-B891-B9E98473D581}" sibTransId="{F9A0B708-7A5B-6E4F-AB0E-8BA40FB4CC2E}"/>
    <dgm:cxn modelId="{AB6DD038-A7EC-D546-84D1-02F442B11255}" type="presOf" srcId="{90535E2C-17B9-854B-93E9-6F16EA369E59}" destId="{A9CCB76D-33EB-FC4A-AD2A-A95C548F0C2F}" srcOrd="0" destOrd="0" presId="urn:microsoft.com/office/officeart/2005/8/layout/cycle3"/>
    <dgm:cxn modelId="{9489F739-724A-564F-BCA4-798AD17C7E38}" type="presOf" srcId="{0E0C2725-AEA2-074B-9B28-B364F7AB1B66}" destId="{B8F75057-ABF3-9546-9D13-4DFC8D0AD9E9}" srcOrd="0" destOrd="0" presId="urn:microsoft.com/office/officeart/2005/8/layout/cycle3"/>
    <dgm:cxn modelId="{840A0581-300C-C84D-98BB-E1AF676BC1D9}" type="presOf" srcId="{0369E9E9-C232-E942-A89F-1C6D610392CF}" destId="{15EF0D59-C413-8243-8CAF-C29573A9D15E}" srcOrd="0" destOrd="0" presId="urn:microsoft.com/office/officeart/2005/8/layout/cycle3"/>
    <dgm:cxn modelId="{1E42D998-5757-7C4F-AD42-9472B8B044CD}" type="presOf" srcId="{72AD9FA4-585B-EF45-B931-A64B6B3CD22B}" destId="{F3D614AA-5122-7241-9B80-0EA3BA146D4A}" srcOrd="0" destOrd="0" presId="urn:microsoft.com/office/officeart/2005/8/layout/cycle3"/>
    <dgm:cxn modelId="{D8C7FEA0-1E49-0F47-A85D-71C4807BBEDA}" srcId="{B1D77C4D-12D3-B44B-82E6-9355390FFD6C}" destId="{0369E9E9-C232-E942-A89F-1C6D610392CF}" srcOrd="0" destOrd="0" parTransId="{6093441A-C1D1-B349-A10F-61BA8BC72E8E}" sibTransId="{C81F35A2-EBC3-B44F-BE28-F0A4CCB64E11}"/>
    <dgm:cxn modelId="{90D38DAF-C6C7-914E-81E3-B18686BC94EC}" srcId="{B1D77C4D-12D3-B44B-82E6-9355390FFD6C}" destId="{D472C38A-C3EB-5C40-BEDA-567B74F5B1BE}" srcOrd="6" destOrd="0" parTransId="{D257CDF8-C7E0-4A49-B488-65FE11CD90A8}" sibTransId="{C0EF8219-2C27-164E-B83F-0862AEE079D9}"/>
    <dgm:cxn modelId="{E8EECCB4-ED55-9149-95F1-488549DB646F}" srcId="{B1D77C4D-12D3-B44B-82E6-9355390FFD6C}" destId="{72AD9FA4-585B-EF45-B931-A64B6B3CD22B}" srcOrd="5" destOrd="0" parTransId="{1B817190-EC44-2343-94BC-BEBA236B3264}" sibTransId="{16C7B894-57C8-8947-A50D-F8F9F7A33EC6}"/>
    <dgm:cxn modelId="{21623FBB-B854-0745-AD97-F761937054AD}" srcId="{B1D77C4D-12D3-B44B-82E6-9355390FFD6C}" destId="{F57EB2A4-759E-4E4D-BFB4-96919019E481}" srcOrd="1" destOrd="0" parTransId="{59A7AC21-D546-3840-86D2-20468A403C47}" sibTransId="{0A77DAC9-0165-0041-847B-C9F7F709DE9B}"/>
    <dgm:cxn modelId="{0C8E7EC1-4AA1-1C4D-941A-FF4378E8C03B}" type="presOf" srcId="{F57EB2A4-759E-4E4D-BFB4-96919019E481}" destId="{4BCFB025-5C30-5B48-B601-A1A9FF05937C}" srcOrd="0" destOrd="0" presId="urn:microsoft.com/office/officeart/2005/8/layout/cycle3"/>
    <dgm:cxn modelId="{AA24F0DE-3949-D848-9EB0-F2D46E56B230}" type="presOf" srcId="{7FC547CD-33D2-0249-AEFC-245BAE928F90}" destId="{BAE0422A-7A18-764E-A636-2E199970ED73}" srcOrd="0" destOrd="0" presId="urn:microsoft.com/office/officeart/2005/8/layout/cycle3"/>
    <dgm:cxn modelId="{B9BCDCDF-992F-1245-A3A2-A6DC6A738F12}" type="presOf" srcId="{D472C38A-C3EB-5C40-BEDA-567B74F5B1BE}" destId="{9F4E38DF-23CB-7047-AC63-EF7C2C0DD19C}" srcOrd="0" destOrd="0" presId="urn:microsoft.com/office/officeart/2005/8/layout/cycle3"/>
    <dgm:cxn modelId="{40FCD6E4-89A8-2744-AD80-C13E2C095742}" type="presOf" srcId="{C81F35A2-EBC3-B44F-BE28-F0A4CCB64E11}" destId="{405674F7-1525-6147-97C3-F529484B1DB2}" srcOrd="0" destOrd="0" presId="urn:microsoft.com/office/officeart/2005/8/layout/cycle3"/>
    <dgm:cxn modelId="{FEDA36E7-8870-C94C-B47F-A436DB501673}" type="presOf" srcId="{B1D77C4D-12D3-B44B-82E6-9355390FFD6C}" destId="{C3A75060-FFC3-644F-9A25-98015ABAD498}" srcOrd="0" destOrd="0" presId="urn:microsoft.com/office/officeart/2005/8/layout/cycle3"/>
    <dgm:cxn modelId="{2F0DEAE9-7AB9-3048-B22B-E04D39009186}" type="presParOf" srcId="{C3A75060-FFC3-644F-9A25-98015ABAD498}" destId="{D9F7528F-2B11-454D-B03D-34BC57726E9F}" srcOrd="0" destOrd="0" presId="urn:microsoft.com/office/officeart/2005/8/layout/cycle3"/>
    <dgm:cxn modelId="{F318590B-F04A-944A-8068-D3B18DC64F9A}" type="presParOf" srcId="{D9F7528F-2B11-454D-B03D-34BC57726E9F}" destId="{15EF0D59-C413-8243-8CAF-C29573A9D15E}" srcOrd="0" destOrd="0" presId="urn:microsoft.com/office/officeart/2005/8/layout/cycle3"/>
    <dgm:cxn modelId="{89B4FD4E-53BF-8C42-9E9A-3CF96DCB00B3}" type="presParOf" srcId="{D9F7528F-2B11-454D-B03D-34BC57726E9F}" destId="{405674F7-1525-6147-97C3-F529484B1DB2}" srcOrd="1" destOrd="0" presId="urn:microsoft.com/office/officeart/2005/8/layout/cycle3"/>
    <dgm:cxn modelId="{162C3657-6A44-C649-A855-05160D44DB7F}" type="presParOf" srcId="{D9F7528F-2B11-454D-B03D-34BC57726E9F}" destId="{4BCFB025-5C30-5B48-B601-A1A9FF05937C}" srcOrd="2" destOrd="0" presId="urn:microsoft.com/office/officeart/2005/8/layout/cycle3"/>
    <dgm:cxn modelId="{4203101C-ACAF-D94B-97FF-EC6763B4C328}" type="presParOf" srcId="{D9F7528F-2B11-454D-B03D-34BC57726E9F}" destId="{BAE0422A-7A18-764E-A636-2E199970ED73}" srcOrd="3" destOrd="0" presId="urn:microsoft.com/office/officeart/2005/8/layout/cycle3"/>
    <dgm:cxn modelId="{E36DDBDA-1EAF-FF45-9C5B-ACC5A0AB7FEF}" type="presParOf" srcId="{D9F7528F-2B11-454D-B03D-34BC57726E9F}" destId="{B8F75057-ABF3-9546-9D13-4DFC8D0AD9E9}" srcOrd="4" destOrd="0" presId="urn:microsoft.com/office/officeart/2005/8/layout/cycle3"/>
    <dgm:cxn modelId="{E88F3A86-D225-2140-B03A-53C02DAD7972}" type="presParOf" srcId="{D9F7528F-2B11-454D-B03D-34BC57726E9F}" destId="{A9CCB76D-33EB-FC4A-AD2A-A95C548F0C2F}" srcOrd="5" destOrd="0" presId="urn:microsoft.com/office/officeart/2005/8/layout/cycle3"/>
    <dgm:cxn modelId="{3B4AF5DB-29E5-2C45-9FAE-9FDDD72FB2D3}" type="presParOf" srcId="{D9F7528F-2B11-454D-B03D-34BC57726E9F}" destId="{F3D614AA-5122-7241-9B80-0EA3BA146D4A}" srcOrd="6" destOrd="0" presId="urn:microsoft.com/office/officeart/2005/8/layout/cycle3"/>
    <dgm:cxn modelId="{92739CF4-3584-ED46-B7F7-53BED3C1A9C6}" type="presParOf" srcId="{D9F7528F-2B11-454D-B03D-34BC57726E9F}" destId="{9F4E38DF-23CB-7047-AC63-EF7C2C0DD19C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58F6FB-72A2-9440-87A1-4FEE0EDFE9E9}">
      <dsp:nvSpPr>
        <dsp:cNvPr id="0" name=""/>
        <dsp:cNvSpPr/>
      </dsp:nvSpPr>
      <dsp:spPr>
        <a:xfrm>
          <a:off x="3462649" y="396"/>
          <a:ext cx="1462052" cy="9503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Listening</a:t>
          </a:r>
        </a:p>
      </dsp:txBody>
      <dsp:txXfrm>
        <a:off x="3509040" y="46787"/>
        <a:ext cx="1369270" cy="857552"/>
      </dsp:txXfrm>
    </dsp:sp>
    <dsp:sp modelId="{9B931B3C-7EED-AA4A-9A87-3CB4B3D07BC6}">
      <dsp:nvSpPr>
        <dsp:cNvPr id="0" name=""/>
        <dsp:cNvSpPr/>
      </dsp:nvSpPr>
      <dsp:spPr>
        <a:xfrm>
          <a:off x="3211585" y="649564"/>
          <a:ext cx="3142241" cy="3142241"/>
        </a:xfrm>
        <a:custGeom>
          <a:avLst/>
          <a:gdLst/>
          <a:ahLst/>
          <a:cxnLst/>
          <a:rect l="0" t="0" r="0" b="0"/>
          <a:pathLst>
            <a:path>
              <a:moveTo>
                <a:pt x="1728753" y="7927"/>
              </a:moveTo>
              <a:arcTo wR="1571120" hR="1571120" stAng="16545496" swAng="353066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DCDB8F-D6D8-F94B-970C-9459A3F2EC81}">
      <dsp:nvSpPr>
        <dsp:cNvPr id="0" name=""/>
        <dsp:cNvSpPr/>
      </dsp:nvSpPr>
      <dsp:spPr>
        <a:xfrm>
          <a:off x="5535292" y="1561066"/>
          <a:ext cx="1462052" cy="9503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Speaking</a:t>
          </a:r>
        </a:p>
      </dsp:txBody>
      <dsp:txXfrm>
        <a:off x="5581683" y="1607457"/>
        <a:ext cx="1369270" cy="857552"/>
      </dsp:txXfrm>
    </dsp:sp>
    <dsp:sp modelId="{47184358-EFF9-5545-A3AB-C458BA12FE9D}">
      <dsp:nvSpPr>
        <dsp:cNvPr id="0" name=""/>
        <dsp:cNvSpPr/>
      </dsp:nvSpPr>
      <dsp:spPr>
        <a:xfrm>
          <a:off x="3206829" y="302002"/>
          <a:ext cx="3142241" cy="3142241"/>
        </a:xfrm>
        <a:custGeom>
          <a:avLst/>
          <a:gdLst/>
          <a:ahLst/>
          <a:cxnLst/>
          <a:rect l="0" t="0" r="0" b="0"/>
          <a:pathLst>
            <a:path>
              <a:moveTo>
                <a:pt x="3000226" y="2223866"/>
              </a:moveTo>
              <a:arcTo wR="1571120" hR="1571120" stAng="1472918" swAng="357078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43B656-71F0-8941-82FC-F9C5E723E605}">
      <dsp:nvSpPr>
        <dsp:cNvPr id="0" name=""/>
        <dsp:cNvSpPr/>
      </dsp:nvSpPr>
      <dsp:spPr>
        <a:xfrm>
          <a:off x="3462649" y="3142637"/>
          <a:ext cx="1462052" cy="9503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Reading</a:t>
          </a:r>
        </a:p>
      </dsp:txBody>
      <dsp:txXfrm>
        <a:off x="3509040" y="3189028"/>
        <a:ext cx="1369270" cy="857552"/>
      </dsp:txXfrm>
    </dsp:sp>
    <dsp:sp modelId="{F231706D-F0A2-0249-AAB9-5AD2B3D3FB17}">
      <dsp:nvSpPr>
        <dsp:cNvPr id="0" name=""/>
        <dsp:cNvSpPr/>
      </dsp:nvSpPr>
      <dsp:spPr>
        <a:xfrm>
          <a:off x="2049488" y="303094"/>
          <a:ext cx="3142241" cy="3142241"/>
        </a:xfrm>
        <a:custGeom>
          <a:avLst/>
          <a:gdLst/>
          <a:ahLst/>
          <a:cxnLst/>
          <a:rect l="0" t="0" r="0" b="0"/>
          <a:pathLst>
            <a:path>
              <a:moveTo>
                <a:pt x="1397465" y="3132614"/>
              </a:moveTo>
              <a:arcTo wR="1571120" hR="1571120" stAng="5780749" swAng="354914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39C7BD-3560-4046-83B0-B276A0BDE029}">
      <dsp:nvSpPr>
        <dsp:cNvPr id="0" name=""/>
        <dsp:cNvSpPr/>
      </dsp:nvSpPr>
      <dsp:spPr>
        <a:xfrm>
          <a:off x="1400454" y="1561065"/>
          <a:ext cx="1462052" cy="9503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Writing</a:t>
          </a:r>
        </a:p>
      </dsp:txBody>
      <dsp:txXfrm>
        <a:off x="1446845" y="1607456"/>
        <a:ext cx="1369270" cy="857552"/>
      </dsp:txXfrm>
    </dsp:sp>
    <dsp:sp modelId="{2F575F66-D63F-894E-87D3-5FB6B2BE89C2}">
      <dsp:nvSpPr>
        <dsp:cNvPr id="0" name=""/>
        <dsp:cNvSpPr/>
      </dsp:nvSpPr>
      <dsp:spPr>
        <a:xfrm>
          <a:off x="2044762" y="648503"/>
          <a:ext cx="3142241" cy="3142241"/>
        </a:xfrm>
        <a:custGeom>
          <a:avLst/>
          <a:gdLst/>
          <a:ahLst/>
          <a:cxnLst/>
          <a:rect l="0" t="0" r="0" b="0"/>
          <a:pathLst>
            <a:path>
              <a:moveTo>
                <a:pt x="151302" y="898411"/>
              </a:moveTo>
              <a:arcTo wR="1571120" hR="1571120" stAng="12321094" swAng="350890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674F7-1525-6147-97C3-F529484B1DB2}">
      <dsp:nvSpPr>
        <dsp:cNvPr id="0" name=""/>
        <dsp:cNvSpPr/>
      </dsp:nvSpPr>
      <dsp:spPr>
        <a:xfrm>
          <a:off x="1672786" y="-30668"/>
          <a:ext cx="5014655" cy="5014655"/>
        </a:xfrm>
        <a:prstGeom prst="circularArrow">
          <a:avLst>
            <a:gd name="adj1" fmla="val 5544"/>
            <a:gd name="adj2" fmla="val 330680"/>
            <a:gd name="adj3" fmla="val 14498985"/>
            <a:gd name="adj4" fmla="val 16959840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EF0D59-C413-8243-8CAF-C29573A9D15E}">
      <dsp:nvSpPr>
        <dsp:cNvPr id="0" name=""/>
        <dsp:cNvSpPr/>
      </dsp:nvSpPr>
      <dsp:spPr>
        <a:xfrm>
          <a:off x="3390219" y="2728"/>
          <a:ext cx="1579789" cy="7898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Klee Medium" panose="02020600000000000000" pitchFamily="18" charset="-128"/>
              <a:ea typeface="Klee Medium" panose="02020600000000000000" pitchFamily="18" charset="-128"/>
            </a:rPr>
            <a:t>Reading the problem</a:t>
          </a:r>
        </a:p>
      </dsp:txBody>
      <dsp:txXfrm>
        <a:off x="3428778" y="41287"/>
        <a:ext cx="1502671" cy="712776"/>
      </dsp:txXfrm>
    </dsp:sp>
    <dsp:sp modelId="{4BCFB025-5C30-5B48-B601-A1A9FF05937C}">
      <dsp:nvSpPr>
        <dsp:cNvPr id="0" name=""/>
        <dsp:cNvSpPr/>
      </dsp:nvSpPr>
      <dsp:spPr>
        <a:xfrm>
          <a:off x="5062124" y="807875"/>
          <a:ext cx="1579789" cy="7898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Klee Medium" panose="02020600000000000000" pitchFamily="18" charset="-128"/>
              <a:ea typeface="Klee Medium" panose="02020600000000000000" pitchFamily="18" charset="-128"/>
            </a:rPr>
            <a:t>Understanding the vocabulary</a:t>
          </a:r>
        </a:p>
      </dsp:txBody>
      <dsp:txXfrm>
        <a:off x="5100683" y="846434"/>
        <a:ext cx="1502671" cy="712776"/>
      </dsp:txXfrm>
    </dsp:sp>
    <dsp:sp modelId="{BAE0422A-7A18-764E-A636-2E199970ED73}">
      <dsp:nvSpPr>
        <dsp:cNvPr id="0" name=""/>
        <dsp:cNvSpPr/>
      </dsp:nvSpPr>
      <dsp:spPr>
        <a:xfrm>
          <a:off x="5475050" y="2617023"/>
          <a:ext cx="1579789" cy="78989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Klee Medium" panose="02020600000000000000" pitchFamily="18" charset="-128"/>
              <a:ea typeface="Klee Medium" panose="02020600000000000000" pitchFamily="18" charset="-128"/>
            </a:rPr>
            <a:t>Identifying important information</a:t>
          </a:r>
        </a:p>
      </dsp:txBody>
      <dsp:txXfrm>
        <a:off x="5513609" y="2655582"/>
        <a:ext cx="1502671" cy="712776"/>
      </dsp:txXfrm>
    </dsp:sp>
    <dsp:sp modelId="{B8F75057-ABF3-9546-9D13-4DFC8D0AD9E9}">
      <dsp:nvSpPr>
        <dsp:cNvPr id="0" name=""/>
        <dsp:cNvSpPr/>
      </dsp:nvSpPr>
      <dsp:spPr>
        <a:xfrm>
          <a:off x="4318056" y="4067847"/>
          <a:ext cx="1579789" cy="78989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Klee Medium" panose="02020600000000000000" pitchFamily="18" charset="-128"/>
              <a:ea typeface="Klee Medium" panose="02020600000000000000" pitchFamily="18" charset="-128"/>
            </a:rPr>
            <a:t>Ignoring irrelevant information</a:t>
          </a:r>
        </a:p>
      </dsp:txBody>
      <dsp:txXfrm>
        <a:off x="4356615" y="4106406"/>
        <a:ext cx="1502671" cy="712776"/>
      </dsp:txXfrm>
    </dsp:sp>
    <dsp:sp modelId="{A9CCB76D-33EB-FC4A-AD2A-A95C548F0C2F}">
      <dsp:nvSpPr>
        <dsp:cNvPr id="0" name=""/>
        <dsp:cNvSpPr/>
      </dsp:nvSpPr>
      <dsp:spPr>
        <a:xfrm>
          <a:off x="2462382" y="4067847"/>
          <a:ext cx="1579789" cy="78989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Klee Medium" panose="02020600000000000000" pitchFamily="18" charset="-128"/>
              <a:ea typeface="Klee Medium" panose="02020600000000000000" pitchFamily="18" charset="-128"/>
            </a:rPr>
            <a:t>Reading charts and graphs</a:t>
          </a:r>
        </a:p>
      </dsp:txBody>
      <dsp:txXfrm>
        <a:off x="2500941" y="4106406"/>
        <a:ext cx="1502671" cy="712776"/>
      </dsp:txXfrm>
    </dsp:sp>
    <dsp:sp modelId="{F3D614AA-5122-7241-9B80-0EA3BA146D4A}">
      <dsp:nvSpPr>
        <dsp:cNvPr id="0" name=""/>
        <dsp:cNvSpPr/>
      </dsp:nvSpPr>
      <dsp:spPr>
        <a:xfrm>
          <a:off x="1305389" y="2617023"/>
          <a:ext cx="1579789" cy="7898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Klee Medium" panose="02020600000000000000" pitchFamily="18" charset="-128"/>
              <a:ea typeface="Klee Medium" panose="02020600000000000000" pitchFamily="18" charset="-128"/>
            </a:rPr>
            <a:t>Selecting operation(s)</a:t>
          </a:r>
        </a:p>
      </dsp:txBody>
      <dsp:txXfrm>
        <a:off x="1343948" y="2655582"/>
        <a:ext cx="1502671" cy="712776"/>
      </dsp:txXfrm>
    </dsp:sp>
    <dsp:sp modelId="{9F4E38DF-23CB-7047-AC63-EF7C2C0DD19C}">
      <dsp:nvSpPr>
        <dsp:cNvPr id="0" name=""/>
        <dsp:cNvSpPr/>
      </dsp:nvSpPr>
      <dsp:spPr>
        <a:xfrm>
          <a:off x="1718315" y="807875"/>
          <a:ext cx="1579789" cy="7898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Klee Medium" panose="02020600000000000000" pitchFamily="18" charset="-128"/>
              <a:ea typeface="Klee Medium" panose="02020600000000000000" pitchFamily="18" charset="-128"/>
            </a:rPr>
            <a:t>Doing the computation(s)</a:t>
          </a:r>
        </a:p>
      </dsp:txBody>
      <dsp:txXfrm>
        <a:off x="1756874" y="846434"/>
        <a:ext cx="1502671" cy="712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24BDA-D6BF-4386-9525-DF906CDAA658}" type="datetimeFigureOut">
              <a:rPr lang="en-US" smtClean="0"/>
              <a:t>3/28/22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48857-A4E2-47A3-BE24-C42D3BE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1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B8A71-C697-4FEB-8778-C5F523E41333}" type="datetimeFigureOut">
              <a:rPr lang="en-US" smtClean="0"/>
              <a:t>3/28/22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28B76-325F-4EB6-B770-D7CFC87B8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58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81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B616-07E6-0148-BF87-30EC47C44E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94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28B76-325F-4EB6-B770-D7CFC87B80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38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0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A3F8D-C5E3-9940-8911-D250427A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AD53D-92E9-C347-B9C8-822C9A67E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58E8D-8668-714B-A8A1-8C3CDC8D9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0C641-F93E-6F41-964B-B03DE58C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7C10B-D44F-AF41-AC93-C61AD9A045BB}" type="datetimeFigureOut">
              <a:rPr lang="en-US" smtClean="0"/>
              <a:t>3/28/22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C35C6-2414-A746-8F67-6AD000D7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1352" y="6520749"/>
            <a:ext cx="1785667" cy="1538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BC3C8-672D-F14B-A492-44744ACE2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673633B0-2AE4-C447-9FBE-48C239E3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0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31" y="3962400"/>
            <a:ext cx="9137650" cy="289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39484"/>
            <a:ext cx="8686800" cy="1353965"/>
          </a:xfrm>
        </p:spPr>
        <p:txBody>
          <a:bodyPr anchor="t" anchorCtr="0"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16280"/>
            <a:ext cx="8686800" cy="69494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978771" y="6479523"/>
            <a:ext cx="1936630" cy="153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34" y="4496619"/>
            <a:ext cx="4138682" cy="845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055" y="4675708"/>
            <a:ext cx="3568974" cy="3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9739"/>
            <a:ext cx="8686800" cy="114300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230890"/>
            <a:ext cx="8686800" cy="9509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8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8686800" cy="4632325"/>
          </a:xfrm>
        </p:spPr>
        <p:txBody>
          <a:bodyPr>
            <a:normAutofit/>
          </a:bodyPr>
          <a:lstStyle>
            <a:lvl1pPr marL="457200" indent="-457200">
              <a:defRPr sz="1800"/>
            </a:lvl1pPr>
            <a:lvl2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2pPr>
            <a:lvl3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3pPr>
            <a:lvl4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4pPr>
            <a:lvl5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1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8686800" cy="1143000"/>
          </a:xfrm>
        </p:spPr>
        <p:txBody>
          <a:bodyPr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2357120"/>
            <a:ext cx="8686800" cy="2971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1588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08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87526" y="2055813"/>
            <a:ext cx="8224699" cy="385200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2pPr>
            <a:lvl3pPr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3pPr>
            <a:lvl4pPr marL="9159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4pPr>
            <a:lvl5pPr marL="11430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5pPr>
            <a:lvl6pPr marL="137795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6pPr>
            <a:lvl7pPr marL="1597025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7pPr>
            <a:lvl8pPr marL="18303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8pPr>
            <a:lvl9pPr marL="20574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</a:t>
            </a:r>
          </a:p>
          <a:p>
            <a:pPr lvl="4"/>
            <a:r>
              <a:rPr lang="en-US" dirty="0"/>
              <a:t>Five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	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gray">
          <a:xfrm>
            <a:off x="8755131" y="6507316"/>
            <a:ext cx="157094" cy="153888"/>
          </a:xfrm>
          <a:prstGeom prst="rect">
            <a:avLst/>
          </a:prstGeom>
        </p:spPr>
        <p:txBody>
          <a:bodyPr wrap="none" anchor="b" anchorCtr="0"/>
          <a:lstStyle/>
          <a:p>
            <a:pPr algn="r"/>
            <a:fld id="{F3477EC8-074D-41C4-94AE-E9EA7CEEA348}" type="slidenum">
              <a:rPr>
                <a:solidFill>
                  <a:srgbClr val="FFFFFF">
                    <a:lumMod val="75000"/>
                  </a:srgbClr>
                </a:solidFill>
              </a:rPr>
              <a:pPr algn="r"/>
              <a:t>‹#›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7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88" y="6178549"/>
            <a:ext cx="9137650" cy="680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5128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20063F8-1DA9-5F4C-88A8-8CD04F267F2B}"/>
              </a:ext>
            </a:extLst>
          </p:cNvPr>
          <p:cNvSpPr txBox="1">
            <a:spLocks/>
          </p:cNvSpPr>
          <p:nvPr userDrawn="1"/>
        </p:nvSpPr>
        <p:spPr>
          <a:xfrm>
            <a:off x="-779616" y="6675001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Copyright 2022 Sarah R. Powell, Ph.D.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5F3D5B-C25B-7041-9090-543DDFDAA81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02" y="6263652"/>
            <a:ext cx="2074607" cy="54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2" r:id="rId10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rgbClr val="FF93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chemeClr val="accent4">
            <a:lumMod val="75000"/>
          </a:schemeClr>
        </a:buClr>
        <a:buFont typeface="Arial" panose="020B0604020202020204" pitchFamily="34" charset="0"/>
        <a:buNone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344488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571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798513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10287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intensiveintervention.org/intensive-intervention-math-cours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56847"/>
            <a:ext cx="91575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930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Bridging Mathematics </a:t>
            </a:r>
          </a:p>
          <a:p>
            <a:pPr algn="ctr"/>
            <a:r>
              <a:rPr lang="en-US" sz="5000" b="1" dirty="0">
                <a:solidFill>
                  <a:srgbClr val="FF930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and the Home</a:t>
            </a:r>
          </a:p>
        </p:txBody>
      </p:sp>
    </p:spTree>
    <p:extLst>
      <p:ext uri="{BB962C8B-B14F-4D97-AF65-F5344CB8AC3E}">
        <p14:creationId xmlns:p14="http://schemas.microsoft.com/office/powerpoint/2010/main" val="234286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019E7D-1B36-CE40-BCB0-9B3CFE71C82D}"/>
              </a:ext>
            </a:extLst>
          </p:cNvPr>
          <p:cNvSpPr/>
          <p:nvPr/>
        </p:nvSpPr>
        <p:spPr>
          <a:xfrm>
            <a:off x="1444854" y="2034531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trapezoid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3A7935-D173-C940-87A1-2104940CC0FE}"/>
              </a:ext>
            </a:extLst>
          </p:cNvPr>
          <p:cNvSpPr/>
          <p:nvPr/>
        </p:nvSpPr>
        <p:spPr>
          <a:xfrm>
            <a:off x="3356781" y="1826460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numerator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C3F731-51C3-FD40-B276-B3CC44CDD48A}"/>
              </a:ext>
            </a:extLst>
          </p:cNvPr>
          <p:cNvSpPr/>
          <p:nvPr/>
        </p:nvSpPr>
        <p:spPr>
          <a:xfrm>
            <a:off x="5268709" y="2175944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parallelogram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592F-DBFB-C842-B255-568A2CCE110C}"/>
              </a:ext>
            </a:extLst>
          </p:cNvPr>
          <p:cNvSpPr txBox="1"/>
          <p:nvPr/>
        </p:nvSpPr>
        <p:spPr>
          <a:xfrm>
            <a:off x="6676658" y="590022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3000306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E9C942-27D1-304E-A462-7C647761273B}"/>
              </a:ext>
            </a:extLst>
          </p:cNvPr>
          <p:cNvSpPr/>
          <p:nvPr/>
        </p:nvSpPr>
        <p:spPr>
          <a:xfrm>
            <a:off x="1019562" y="2775998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round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4B8943-D50D-9F45-BC54-CC2D002372F0}"/>
              </a:ext>
            </a:extLst>
          </p:cNvPr>
          <p:cNvSpPr/>
          <p:nvPr/>
        </p:nvSpPr>
        <p:spPr>
          <a:xfrm>
            <a:off x="3066570" y="2549065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square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B5BF59-BB97-C249-947C-4AF94601CD95}"/>
              </a:ext>
            </a:extLst>
          </p:cNvPr>
          <p:cNvSpPr/>
          <p:nvPr/>
        </p:nvSpPr>
        <p:spPr>
          <a:xfrm>
            <a:off x="5113579" y="2969281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second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C040FB-78A2-BC42-A99A-4983227F1288}"/>
              </a:ext>
            </a:extLst>
          </p:cNvPr>
          <p:cNvSpPr/>
          <p:nvPr/>
        </p:nvSpPr>
        <p:spPr>
          <a:xfrm>
            <a:off x="7142646" y="2738265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base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C9AC0D-29F3-ED43-B1B0-56404EE3F482}"/>
              </a:ext>
            </a:extLst>
          </p:cNvPr>
          <p:cNvSpPr txBox="1"/>
          <p:nvPr/>
        </p:nvSpPr>
        <p:spPr>
          <a:xfrm>
            <a:off x="6676658" y="590022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1785037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A25E4A-527B-D341-A1A5-87A3E6C95CB4}"/>
              </a:ext>
            </a:extLst>
          </p:cNvPr>
          <p:cNvSpPr/>
          <p:nvPr/>
        </p:nvSpPr>
        <p:spPr>
          <a:xfrm>
            <a:off x="1213921" y="3497594"/>
            <a:ext cx="1734028" cy="1233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divide vs. Continental Divide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C8B6D2-4A13-EF4C-8041-8044C1E61B83}"/>
              </a:ext>
            </a:extLst>
          </p:cNvPr>
          <p:cNvSpPr/>
          <p:nvPr/>
        </p:nvSpPr>
        <p:spPr>
          <a:xfrm>
            <a:off x="3509376" y="3201507"/>
            <a:ext cx="1734028" cy="1233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variable vs. variably cloudy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FCA388-F1C1-0749-9E4A-71D0D67EBD23}"/>
              </a:ext>
            </a:extLst>
          </p:cNvPr>
          <p:cNvSpPr txBox="1"/>
          <p:nvPr/>
        </p:nvSpPr>
        <p:spPr>
          <a:xfrm>
            <a:off x="6676658" y="590022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3598053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A5950E-E573-CF4A-884F-EFC08E7A12F3}"/>
              </a:ext>
            </a:extLst>
          </p:cNvPr>
          <p:cNvSpPr/>
          <p:nvPr/>
        </p:nvSpPr>
        <p:spPr>
          <a:xfrm>
            <a:off x="1019727" y="3760080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eight vs. 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9D6D25-31AB-AD4C-9753-419E9434B106}"/>
              </a:ext>
            </a:extLst>
          </p:cNvPr>
          <p:cNvSpPr/>
          <p:nvPr/>
        </p:nvSpPr>
        <p:spPr>
          <a:xfrm>
            <a:off x="2983609" y="350580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sum vs. some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71310A-3891-2841-9633-304939055C52}"/>
              </a:ext>
            </a:extLst>
          </p:cNvPr>
          <p:cNvSpPr/>
          <p:nvPr/>
        </p:nvSpPr>
        <p:spPr>
          <a:xfrm>
            <a:off x="4947491" y="3994666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rows vs. rose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3013ED-FEE3-3B43-8B8B-265D31362D53}"/>
              </a:ext>
            </a:extLst>
          </p:cNvPr>
          <p:cNvSpPr/>
          <p:nvPr/>
        </p:nvSpPr>
        <p:spPr>
          <a:xfrm>
            <a:off x="6911372" y="3658083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base vs. bass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2E8D9-AD18-E248-B5DD-6F1AE596CBB6}"/>
              </a:ext>
            </a:extLst>
          </p:cNvPr>
          <p:cNvSpPr txBox="1"/>
          <p:nvPr/>
        </p:nvSpPr>
        <p:spPr>
          <a:xfrm>
            <a:off x="6676658" y="590022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1726287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66E9F8-527F-2B45-924B-091145F0ACCB}"/>
              </a:ext>
            </a:extLst>
          </p:cNvPr>
          <p:cNvSpPr/>
          <p:nvPr/>
        </p:nvSpPr>
        <p:spPr>
          <a:xfrm>
            <a:off x="1512992" y="4365831"/>
            <a:ext cx="1734028" cy="99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factor vs. multiple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31F8AC-8ABD-B042-9810-F449928107D7}"/>
              </a:ext>
            </a:extLst>
          </p:cNvPr>
          <p:cNvSpPr/>
          <p:nvPr/>
        </p:nvSpPr>
        <p:spPr>
          <a:xfrm>
            <a:off x="3811978" y="4206687"/>
            <a:ext cx="1734028" cy="99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hundreds vs. hundredths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6E11A-711B-BE42-8D0C-6A9E6D7BA9E3}"/>
              </a:ext>
            </a:extLst>
          </p:cNvPr>
          <p:cNvSpPr/>
          <p:nvPr/>
        </p:nvSpPr>
        <p:spPr>
          <a:xfrm>
            <a:off x="5973287" y="4570973"/>
            <a:ext cx="1734028" cy="99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numerators vs. denominator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23C892-5BA1-6547-A6AE-E7DD8B1C0A85}"/>
              </a:ext>
            </a:extLst>
          </p:cNvPr>
          <p:cNvSpPr txBox="1"/>
          <p:nvPr/>
        </p:nvSpPr>
        <p:spPr>
          <a:xfrm>
            <a:off x="6676658" y="590022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1852708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4269B5-4DBB-0A4D-A792-146D2AD46021}"/>
              </a:ext>
            </a:extLst>
          </p:cNvPr>
          <p:cNvSpPr/>
          <p:nvPr/>
        </p:nvSpPr>
        <p:spPr>
          <a:xfrm>
            <a:off x="2191436" y="4777258"/>
            <a:ext cx="1734028" cy="992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mesa vs. </a:t>
            </a:r>
            <a:r>
              <a:rPr lang="en-US" b="1" dirty="0" err="1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tabla</a:t>
            </a:r>
            <a:endPara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88667B-E876-C448-BB36-C43C4E3EA8A3}"/>
              </a:ext>
            </a:extLst>
          </p:cNvPr>
          <p:cNvSpPr txBox="1"/>
          <p:nvPr/>
        </p:nvSpPr>
        <p:spPr>
          <a:xfrm>
            <a:off x="6676658" y="590022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2852691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C41D66-C735-244B-A500-C699E0DED504}"/>
              </a:ext>
            </a:extLst>
          </p:cNvPr>
          <p:cNvSpPr/>
          <p:nvPr/>
        </p:nvSpPr>
        <p:spPr>
          <a:xfrm>
            <a:off x="730135" y="4735014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9. English spelling and usage may have irregularities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EF516C-3DDA-A544-85BD-7E11F85F09AF}"/>
              </a:ext>
            </a:extLst>
          </p:cNvPr>
          <p:cNvSpPr/>
          <p:nvPr/>
        </p:nvSpPr>
        <p:spPr>
          <a:xfrm>
            <a:off x="5153167" y="5114019"/>
            <a:ext cx="1734028" cy="6989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four vs. forty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B579D9-8DFE-B74C-80BA-0D15392BF2D1}"/>
              </a:ext>
            </a:extLst>
          </p:cNvPr>
          <p:cNvSpPr txBox="1"/>
          <p:nvPr/>
        </p:nvSpPr>
        <p:spPr>
          <a:xfrm>
            <a:off x="6676658" y="590022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1839150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C41D66-C735-244B-A500-C699E0DED504}"/>
              </a:ext>
            </a:extLst>
          </p:cNvPr>
          <p:cNvSpPr/>
          <p:nvPr/>
        </p:nvSpPr>
        <p:spPr>
          <a:xfrm>
            <a:off x="730135" y="4735014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9. English spelling and usage may have irregularities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4DC324-36F0-5B44-8BB7-61098FCB9641}"/>
              </a:ext>
            </a:extLst>
          </p:cNvPr>
          <p:cNvSpPr/>
          <p:nvPr/>
        </p:nvSpPr>
        <p:spPr>
          <a:xfrm>
            <a:off x="722490" y="5295106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10. Some math concepts are verbalized in more than one way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380BAC-C916-114C-9CF6-D050E62E1E21}"/>
              </a:ext>
            </a:extLst>
          </p:cNvPr>
          <p:cNvSpPr/>
          <p:nvPr/>
        </p:nvSpPr>
        <p:spPr>
          <a:xfrm>
            <a:off x="7326899" y="3985868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skip count vs. multiples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6C2CFF-9AAF-EA40-84DB-6D937599357C}"/>
              </a:ext>
            </a:extLst>
          </p:cNvPr>
          <p:cNvSpPr/>
          <p:nvPr/>
        </p:nvSpPr>
        <p:spPr>
          <a:xfrm>
            <a:off x="7032764" y="4934693"/>
            <a:ext cx="1734028" cy="8969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one-fourth vs. one quarter</a:t>
            </a:r>
          </a:p>
        </p:txBody>
      </p:sp>
    </p:spTree>
    <p:extLst>
      <p:ext uri="{BB962C8B-B14F-4D97-AF65-F5344CB8AC3E}">
        <p14:creationId xmlns:p14="http://schemas.microsoft.com/office/powerpoint/2010/main" val="2638447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C41D66-C735-244B-A500-C699E0DED504}"/>
              </a:ext>
            </a:extLst>
          </p:cNvPr>
          <p:cNvSpPr/>
          <p:nvPr/>
        </p:nvSpPr>
        <p:spPr>
          <a:xfrm>
            <a:off x="730135" y="4735014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9. English spelling and usage may have irregularities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4DC324-36F0-5B44-8BB7-61098FCB9641}"/>
              </a:ext>
            </a:extLst>
          </p:cNvPr>
          <p:cNvSpPr/>
          <p:nvPr/>
        </p:nvSpPr>
        <p:spPr>
          <a:xfrm>
            <a:off x="722490" y="5295106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10. Some math concepts are verbalized in more than one way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B370E7-7180-9C47-AE1F-1633FADC6E45}"/>
              </a:ext>
            </a:extLst>
          </p:cNvPr>
          <p:cNvSpPr/>
          <p:nvPr/>
        </p:nvSpPr>
        <p:spPr>
          <a:xfrm>
            <a:off x="713458" y="5815127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11. Informal terms may be used for formal math terms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BE0009-68FC-2D48-91CE-F60585A1404A}"/>
              </a:ext>
            </a:extLst>
          </p:cNvPr>
          <p:cNvSpPr/>
          <p:nvPr/>
        </p:nvSpPr>
        <p:spPr>
          <a:xfrm>
            <a:off x="6785992" y="4596139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rhombus vs. diamond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F1BBF9-1C73-E144-A450-EBC653C6E643}"/>
              </a:ext>
            </a:extLst>
          </p:cNvPr>
          <p:cNvSpPr/>
          <p:nvPr/>
        </p:nvSpPr>
        <p:spPr>
          <a:xfrm>
            <a:off x="7199578" y="5424247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vertex vs. corner</a:t>
            </a:r>
          </a:p>
        </p:txBody>
      </p:sp>
    </p:spTree>
    <p:extLst>
      <p:ext uri="{BB962C8B-B14F-4D97-AF65-F5344CB8AC3E}">
        <p14:creationId xmlns:p14="http://schemas.microsoft.com/office/powerpoint/2010/main" val="695285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C0E8B4-9E2B-5247-A58C-BA2C910D47B2}"/>
              </a:ext>
            </a:extLst>
          </p:cNvPr>
          <p:cNvSpPr/>
          <p:nvPr/>
        </p:nvSpPr>
        <p:spPr>
          <a:xfrm>
            <a:off x="906780" y="1082040"/>
            <a:ext cx="7330440" cy="234696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Klee Medium" panose="02020600000000000000" pitchFamily="18" charset="-128"/>
                <a:ea typeface="Klee Medium" panose="02020600000000000000" pitchFamily="18" charset="-128"/>
              </a:rPr>
              <a:t>Math Vocabulary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3A7A08E6-3AC1-174E-9CCD-6F9042E98120}"/>
              </a:ext>
            </a:extLst>
          </p:cNvPr>
          <p:cNvSpPr txBox="1">
            <a:spLocks/>
          </p:cNvSpPr>
          <p:nvPr/>
        </p:nvSpPr>
        <p:spPr>
          <a:xfrm>
            <a:off x="742277" y="3066631"/>
            <a:ext cx="7651446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What are ways you can use math language appropriately?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908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541" y="1969566"/>
            <a:ext cx="8686800" cy="3715289"/>
          </a:xfrm>
        </p:spPr>
        <p:txBody>
          <a:bodyPr>
            <a:normAutofit lnSpcReduction="10000"/>
          </a:bodyPr>
          <a:lstStyle/>
          <a:p>
            <a:pPr marL="1588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r>
              <a:rPr lang="en-US" sz="2800" dirty="0" err="1">
                <a:latin typeface="Klee Medium" panose="02020600000000000000" pitchFamily="18" charset="-128"/>
                <a:ea typeface="Klee Medium" panose="02020600000000000000" pitchFamily="18" charset="-128"/>
              </a:rPr>
              <a:t>www.sarahpowellphd.com</a:t>
            </a: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r>
              <a:rPr lang="en-US" sz="2800" dirty="0" err="1">
                <a:latin typeface="Klee Medium" panose="02020600000000000000" pitchFamily="18" charset="-128"/>
                <a:ea typeface="Klee Medium" panose="02020600000000000000" pitchFamily="18" charset="-128"/>
              </a:rPr>
              <a:t>srpowell@utexas.edu</a:t>
            </a: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@sarahpowellphd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36" y="3792194"/>
            <a:ext cx="809834" cy="612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18" y="4947928"/>
            <a:ext cx="1262270" cy="12622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AA2B24-5EAD-404B-8FE4-14CB465137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20" y="1883639"/>
            <a:ext cx="1502197" cy="15021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80CAD5-B1FA-7245-BC9D-EC8DCE53B9CF}"/>
              </a:ext>
            </a:extLst>
          </p:cNvPr>
          <p:cNvSpPr/>
          <p:nvPr/>
        </p:nvSpPr>
        <p:spPr>
          <a:xfrm>
            <a:off x="6718569" y="115557"/>
            <a:ext cx="2248091" cy="2875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70EE7B-AE2C-D04F-B4AE-1B889356C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615" y="176518"/>
            <a:ext cx="2246807" cy="29377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C94B11-3B6C-BA4B-B16A-13D3D54082CA}"/>
              </a:ext>
            </a:extLst>
          </p:cNvPr>
          <p:cNvSpPr txBox="1"/>
          <p:nvPr/>
        </p:nvSpPr>
        <p:spPr>
          <a:xfrm>
            <a:off x="180739" y="115557"/>
            <a:ext cx="43300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Klee Demibold" panose="02020600000000000000" pitchFamily="18" charset="-128"/>
                <a:ea typeface="Klee Demibold" panose="02020600000000000000" pitchFamily="18" charset="-128"/>
              </a:rPr>
              <a:t>Sarah R. Powell, Ph.D.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D6412D-4242-494D-B6E5-976AA05732F0}"/>
              </a:ext>
            </a:extLst>
          </p:cNvPr>
          <p:cNvSpPr txBox="1"/>
          <p:nvPr/>
        </p:nvSpPr>
        <p:spPr>
          <a:xfrm>
            <a:off x="416275" y="627063"/>
            <a:ext cx="8270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Klee Demibold" panose="02020600000000000000" pitchFamily="18" charset="-128"/>
                <a:ea typeface="Klee Demibold" panose="02020600000000000000" pitchFamily="18" charset="-128"/>
              </a:rPr>
              <a:t>Associate Professor</a:t>
            </a:r>
          </a:p>
          <a:p>
            <a:r>
              <a:rPr lang="en-US" sz="2400" b="1" dirty="0">
                <a:solidFill>
                  <a:schemeClr val="bg1"/>
                </a:solidFill>
                <a:latin typeface="Klee Demibold" panose="02020600000000000000" pitchFamily="18" charset="-128"/>
                <a:ea typeface="Klee Demibold" panose="02020600000000000000" pitchFamily="18" charset="-128"/>
              </a:rPr>
              <a:t>The University of Texas at Austin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0BCD2-7B7A-1B4A-8690-0051E54FD6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68" y="3627265"/>
            <a:ext cx="2404192" cy="240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54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634A2D-F147-934E-8760-D08FE12E99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9003"/>
            <a:ext cx="9144000" cy="513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81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FF71B-F216-FD4B-979A-9F15E580AD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469"/>
            <a:ext cx="9144000" cy="514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70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BC6718-D992-0A47-994E-91E021A3C7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7557"/>
            <a:ext cx="9144000" cy="5122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5A0BBA-D6AF-A941-81C2-ADC284330D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3077"/>
            <a:ext cx="9144000" cy="515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23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568B13-3590-A842-859C-0189D0A02D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6015"/>
            <a:ext cx="9144000" cy="512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12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8534C-F807-7748-8A76-5A758E351C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1544"/>
            <a:ext cx="9144000" cy="51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07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4C4FCF-46FB-AA4D-9240-98785C1013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9562"/>
            <a:ext cx="9144000" cy="5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1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B823BB-9A9D-C344-9DBD-6B34B13113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469"/>
            <a:ext cx="9144000" cy="514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52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8284C4-DC6D-9D4E-B616-9BF60E5489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5937"/>
            <a:ext cx="9144000" cy="51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02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ECBC7E6B-6BEC-8045-AA6D-73D7B0E8FACC}"/>
              </a:ext>
            </a:extLst>
          </p:cNvPr>
          <p:cNvSpPr txBox="1">
            <a:spLocks/>
          </p:cNvSpPr>
          <p:nvPr/>
        </p:nvSpPr>
        <p:spPr>
          <a:xfrm>
            <a:off x="2205872" y="569755"/>
            <a:ext cx="6938128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2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What are examples of, 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2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“Instead of ___, Say ___?”</a:t>
            </a:r>
            <a:endParaRPr lang="en-US" dirty="0">
              <a:solidFill>
                <a:schemeClr val="accent2"/>
              </a:solidFill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46E4FF44-83CB-1247-A928-4881A87E96C0}"/>
              </a:ext>
            </a:extLst>
          </p:cNvPr>
          <p:cNvSpPr txBox="1">
            <a:spLocks/>
          </p:cNvSpPr>
          <p:nvPr/>
        </p:nvSpPr>
        <p:spPr>
          <a:xfrm>
            <a:off x="1756916" y="3429000"/>
            <a:ext cx="7861646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</a:pPr>
            <a:endParaRPr lang="en-US" dirty="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961F4-6E0F-5A44-BB03-24803B8BD7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11" y="569755"/>
            <a:ext cx="1502197" cy="150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97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C0E8B4-9E2B-5247-A58C-BA2C910D47B2}"/>
              </a:ext>
            </a:extLst>
          </p:cNvPr>
          <p:cNvSpPr/>
          <p:nvPr/>
        </p:nvSpPr>
        <p:spPr>
          <a:xfrm>
            <a:off x="906780" y="1082040"/>
            <a:ext cx="7330440" cy="234696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Klee Medium" panose="02020600000000000000" pitchFamily="18" charset="-128"/>
                <a:ea typeface="Klee Medium" panose="02020600000000000000" pitchFamily="18" charset="-128"/>
              </a:rPr>
              <a:t>Math Vocabulary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3A7A08E6-3AC1-174E-9CCD-6F9042E98120}"/>
              </a:ext>
            </a:extLst>
          </p:cNvPr>
          <p:cNvSpPr txBox="1">
            <a:spLocks/>
          </p:cNvSpPr>
          <p:nvPr/>
        </p:nvSpPr>
        <p:spPr>
          <a:xfrm>
            <a:off x="742277" y="3066631"/>
            <a:ext cx="7651446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What are ways you can help your child with math language in the home?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178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787" y="3441685"/>
            <a:ext cx="1262270" cy="1262270"/>
          </a:xfrm>
          <a:prstGeom prst="rect">
            <a:avLst/>
          </a:prstGeom>
        </p:spPr>
      </p:pic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A61A00D2-365F-274C-8D3E-E62E89D2F643}"/>
              </a:ext>
            </a:extLst>
          </p:cNvPr>
          <p:cNvSpPr txBox="1">
            <a:spLocks/>
          </p:cNvSpPr>
          <p:nvPr/>
        </p:nvSpPr>
        <p:spPr>
          <a:xfrm>
            <a:off x="2166057" y="217942"/>
            <a:ext cx="6874247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r>
              <a:rPr lang="en-US" sz="28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Introduce yourself.</a:t>
            </a:r>
          </a:p>
          <a:p>
            <a:pPr marL="342900" lvl="1" indent="0">
              <a:buNone/>
            </a:pPr>
            <a:r>
              <a:rPr lang="en-US" sz="28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Describe the math you work on with your child/children.</a:t>
            </a:r>
          </a:p>
          <a:p>
            <a:pPr marL="342900" lvl="1" indent="0">
              <a:buNone/>
            </a:pPr>
            <a:endParaRPr lang="en-US" sz="2800" b="1" dirty="0">
              <a:solidFill>
                <a:schemeClr val="accent2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b="1" dirty="0">
              <a:solidFill>
                <a:schemeClr val="accent2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b="1" dirty="0">
              <a:solidFill>
                <a:schemeClr val="accent2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r>
              <a:rPr lang="en-US" sz="28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Share fun things from tonight and tag @</a:t>
            </a:r>
            <a:r>
              <a:rPr lang="en-US" sz="2800" b="1" dirty="0" err="1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sarahpowellphd</a:t>
            </a:r>
            <a:r>
              <a:rPr lang="en-US" sz="28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!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D8BACE-7AE5-D74F-ABA7-584EEBD9E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81" y="877799"/>
            <a:ext cx="1502197" cy="150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6B00-DFCD-AC4C-B9C4-02E0F44BF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Use graphic organizers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BA8BDE-8AC4-B448-816A-F1B8DF169D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75" y="827011"/>
            <a:ext cx="4216078" cy="2170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DF2F58-F063-234B-8491-6255604085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780" y="3112834"/>
            <a:ext cx="4838620" cy="26872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A59E39-6E8C-6E4A-BDD0-39CE3146F655}"/>
              </a:ext>
            </a:extLst>
          </p:cNvPr>
          <p:cNvSpPr txBox="1"/>
          <p:nvPr/>
        </p:nvSpPr>
        <p:spPr>
          <a:xfrm>
            <a:off x="4952291" y="5800041"/>
            <a:ext cx="3469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Dunston &amp; Tyminski (2013)</a:t>
            </a:r>
          </a:p>
        </p:txBody>
      </p:sp>
    </p:spTree>
    <p:extLst>
      <p:ext uri="{BB962C8B-B14F-4D97-AF65-F5344CB8AC3E}">
        <p14:creationId xmlns:p14="http://schemas.microsoft.com/office/powerpoint/2010/main" val="1527287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6B00-DFCD-AC4C-B9C4-02E0F44BF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Use graphic organizers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A59E39-6E8C-6E4A-BDD0-39CE3146F655}"/>
              </a:ext>
            </a:extLst>
          </p:cNvPr>
          <p:cNvSpPr txBox="1"/>
          <p:nvPr/>
        </p:nvSpPr>
        <p:spPr>
          <a:xfrm>
            <a:off x="4952291" y="5800041"/>
            <a:ext cx="3469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Dunston &amp; Tyminski (2013)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B10E5-9F4C-8D4D-8285-3F0DC3074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" y="1371600"/>
            <a:ext cx="74549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95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6B00-DFCD-AC4C-B9C4-02E0F44BF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Have students create vocabulary cards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E8A5D4-2E61-FB4C-AC74-FE825AE587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62" y="2049110"/>
            <a:ext cx="4209483" cy="2360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F356B3-C07B-AA42-A48D-91AE97663B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473" y="1053688"/>
            <a:ext cx="3756209" cy="485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174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6B00-DFCD-AC4C-B9C4-02E0F44BF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Have students create glossaries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A0381-8B61-F540-A52F-88467C4F41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93" y="960120"/>
            <a:ext cx="4473297" cy="2616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3F965A-E9D8-4746-948C-3BE27E536F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602" y="3680749"/>
            <a:ext cx="4518798" cy="231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916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6B00-DFCD-AC4C-B9C4-02E0F44BF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Create a word wall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4E95D-921B-4D43-AFD5-529C8C6E3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94" y="1226339"/>
            <a:ext cx="7933585" cy="439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31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8416-0507-1848-8574-BF3CEC4BC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Do word games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F56EB6-5A23-FF4C-A931-AB8DB76563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22" y="1316160"/>
            <a:ext cx="3873608" cy="3861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70E60D-2D97-594B-9D00-F597960314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966" y="423088"/>
            <a:ext cx="3488149" cy="53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12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8416-0507-1848-8574-BF3CEC4BC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FOT-Klee Pro M" panose="02020600000000000000" pitchFamily="18" charset="-128"/>
                <a:ea typeface="FOT-Klee Pro M" panose="02020600000000000000" pitchFamily="18" charset="-128"/>
              </a:rPr>
              <a:t>Use </a:t>
            </a:r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D64A8-A548-6641-981E-7521FE90EA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598" y="1820898"/>
            <a:ext cx="4387894" cy="3827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CB088-15EF-EC46-A9F3-D7237325ED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16" y="1076445"/>
            <a:ext cx="4415990" cy="28667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A04D93-5471-354C-A7E0-973E4CE3E592}"/>
              </a:ext>
            </a:extLst>
          </p:cNvPr>
          <p:cNvSpPr txBox="1"/>
          <p:nvPr/>
        </p:nvSpPr>
        <p:spPr>
          <a:xfrm>
            <a:off x="897487" y="3943219"/>
            <a:ext cx="2844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Math Learning Center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03492C-D161-5247-8342-BEFB7289A86A}"/>
              </a:ext>
            </a:extLst>
          </p:cNvPr>
          <p:cNvSpPr txBox="1"/>
          <p:nvPr/>
        </p:nvSpPr>
        <p:spPr>
          <a:xfrm>
            <a:off x="6293219" y="5648852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Math Lingo</a:t>
            </a:r>
          </a:p>
        </p:txBody>
      </p:sp>
    </p:spTree>
    <p:extLst>
      <p:ext uri="{BB962C8B-B14F-4D97-AF65-F5344CB8AC3E}">
        <p14:creationId xmlns:p14="http://schemas.microsoft.com/office/powerpoint/2010/main" val="301418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C0E8B4-9E2B-5247-A58C-BA2C910D47B2}"/>
              </a:ext>
            </a:extLst>
          </p:cNvPr>
          <p:cNvSpPr/>
          <p:nvPr/>
        </p:nvSpPr>
        <p:spPr>
          <a:xfrm>
            <a:off x="906780" y="1082040"/>
            <a:ext cx="7330440" cy="234696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Klee Medium" panose="02020600000000000000" pitchFamily="18" charset="-128"/>
                <a:ea typeface="Klee Medium" panose="02020600000000000000" pitchFamily="18" charset="-128"/>
              </a:rPr>
              <a:t>Math Vocabulary</a:t>
            </a:r>
          </a:p>
        </p:txBody>
      </p:sp>
    </p:spTree>
    <p:extLst>
      <p:ext uri="{BB962C8B-B14F-4D97-AF65-F5344CB8AC3E}">
        <p14:creationId xmlns:p14="http://schemas.microsoft.com/office/powerpoint/2010/main" val="12640683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C0E8B4-9E2B-5247-A58C-BA2C910D47B2}"/>
              </a:ext>
            </a:extLst>
          </p:cNvPr>
          <p:cNvSpPr/>
          <p:nvPr/>
        </p:nvSpPr>
        <p:spPr>
          <a:xfrm>
            <a:off x="906780" y="1082040"/>
            <a:ext cx="7330440" cy="23469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Klee Medium" panose="02020600000000000000" pitchFamily="18" charset="-128"/>
                <a:ea typeface="Klee Medium" panose="02020600000000000000" pitchFamily="18" charset="-128"/>
              </a:rPr>
              <a:t>Math Word Problems</a:t>
            </a:r>
          </a:p>
        </p:txBody>
      </p:sp>
    </p:spTree>
    <p:extLst>
      <p:ext uri="{BB962C8B-B14F-4D97-AF65-F5344CB8AC3E}">
        <p14:creationId xmlns:p14="http://schemas.microsoft.com/office/powerpoint/2010/main" val="482634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B4D5CE-5E93-894C-AF70-0BD276596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162046"/>
            <a:ext cx="75819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57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C0E8B4-9E2B-5247-A58C-BA2C910D47B2}"/>
              </a:ext>
            </a:extLst>
          </p:cNvPr>
          <p:cNvSpPr/>
          <p:nvPr/>
        </p:nvSpPr>
        <p:spPr>
          <a:xfrm>
            <a:off x="906780" y="1082040"/>
            <a:ext cx="7330440" cy="234696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Klee Medium" panose="02020600000000000000" pitchFamily="18" charset="-128"/>
                <a:ea typeface="Klee Medium" panose="02020600000000000000" pitchFamily="18" charset="-128"/>
              </a:rPr>
              <a:t>Math Vocabulary</a:t>
            </a:r>
          </a:p>
        </p:txBody>
      </p:sp>
    </p:spTree>
    <p:extLst>
      <p:ext uri="{BB962C8B-B14F-4D97-AF65-F5344CB8AC3E}">
        <p14:creationId xmlns:p14="http://schemas.microsoft.com/office/powerpoint/2010/main" val="35103784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F04DA58-D9AD-694E-BEAD-63E7E5DADE36}"/>
              </a:ext>
            </a:extLst>
          </p:cNvPr>
          <p:cNvGraphicFramePr/>
          <p:nvPr/>
        </p:nvGraphicFramePr>
        <p:xfrm>
          <a:off x="391885" y="614415"/>
          <a:ext cx="8360229" cy="4860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5224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1030152" y="95064"/>
            <a:ext cx="6876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Have an attack strategy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0F8BA3-A871-FA40-8B54-E9BB28768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969" y="802950"/>
            <a:ext cx="3656621" cy="51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28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0CC1EA-4E39-0042-A8E9-5BE2F433B937}"/>
              </a:ext>
            </a:extLst>
          </p:cNvPr>
          <p:cNvSpPr/>
          <p:nvPr/>
        </p:nvSpPr>
        <p:spPr>
          <a:xfrm>
            <a:off x="127864" y="130108"/>
            <a:ext cx="2381114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Total</a:t>
            </a:r>
            <a:endParaRPr lang="en-US" sz="3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F42A7-9AF0-7B43-8199-4FB6EA830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71" t="17633" r="2980" b="4396"/>
          <a:stretch/>
        </p:blipFill>
        <p:spPr>
          <a:xfrm rot="16200000">
            <a:off x="2899991" y="46170"/>
            <a:ext cx="5463103" cy="591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067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937EBD-2A2B-9142-877E-15B41E3E7C80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Equal Groups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2F106-7CAD-4246-B055-E64658FD4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61" y="1161143"/>
            <a:ext cx="7103346" cy="408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580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6A15F0-9E84-F644-B941-379361394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52" y="182882"/>
            <a:ext cx="6198668" cy="3542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1992CA-9404-2C4A-AB0E-C3D86723C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064" y="3854517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607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397C71-7480-CB40-88A1-A63054CEEFD5}"/>
              </a:ext>
            </a:extLst>
          </p:cNvPr>
          <p:cNvSpPr txBox="1"/>
          <p:nvPr/>
        </p:nvSpPr>
        <p:spPr>
          <a:xfrm>
            <a:off x="913274" y="175229"/>
            <a:ext cx="7510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https://intensiveintervention.org/intensive-intervention-math-course</a:t>
            </a:r>
            <a:endParaRPr lang="en-US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A3929F-CCDC-4D45-A7E0-49D9CEE8A7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38" y="591218"/>
            <a:ext cx="5697897" cy="4663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6EFC1-87CB-3A4C-9FDF-4F0A736100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479" y="758020"/>
            <a:ext cx="2041177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A580CE-3CA1-4944-8452-C38A4F6F8D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997" y="2008641"/>
            <a:ext cx="2034614" cy="1828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4E6F8D-E821-BE4F-9267-1B64F4E8C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1906" y="3969218"/>
            <a:ext cx="2070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85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397C71-7480-CB40-88A1-A63054CEEFD5}"/>
              </a:ext>
            </a:extLst>
          </p:cNvPr>
          <p:cNvSpPr txBox="1"/>
          <p:nvPr/>
        </p:nvSpPr>
        <p:spPr>
          <a:xfrm>
            <a:off x="913274" y="175229"/>
            <a:ext cx="407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www.thescienceofmath.com</a:t>
            </a:r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371A31-FB09-5B4B-8BFD-F16529936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66" y="703878"/>
            <a:ext cx="5951176" cy="3634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0E89B6-FBDE-D649-8CE9-70C26A251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335" y="3882190"/>
            <a:ext cx="19685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637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541" y="1969566"/>
            <a:ext cx="8686800" cy="3715289"/>
          </a:xfrm>
        </p:spPr>
        <p:txBody>
          <a:bodyPr>
            <a:normAutofit lnSpcReduction="10000"/>
          </a:bodyPr>
          <a:lstStyle/>
          <a:p>
            <a:pPr marL="1588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r>
              <a:rPr lang="en-US" sz="2800" dirty="0" err="1">
                <a:latin typeface="Klee Medium" panose="02020600000000000000" pitchFamily="18" charset="-128"/>
                <a:ea typeface="Klee Medium" panose="02020600000000000000" pitchFamily="18" charset="-128"/>
              </a:rPr>
              <a:t>www.sarahpowellphd.com</a:t>
            </a: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r>
              <a:rPr lang="en-US" sz="2800" dirty="0" err="1">
                <a:latin typeface="Klee Medium" panose="02020600000000000000" pitchFamily="18" charset="-128"/>
                <a:ea typeface="Klee Medium" panose="02020600000000000000" pitchFamily="18" charset="-128"/>
              </a:rPr>
              <a:t>srpowell@utexas.edu</a:t>
            </a: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@sarahpowellphd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4154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119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36" y="3792194"/>
            <a:ext cx="809834" cy="612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18" y="4947928"/>
            <a:ext cx="1262270" cy="12622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AA2B24-5EAD-404B-8FE4-14CB465137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20" y="1883639"/>
            <a:ext cx="1502197" cy="15021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80CAD5-B1FA-7245-BC9D-EC8DCE53B9CF}"/>
              </a:ext>
            </a:extLst>
          </p:cNvPr>
          <p:cNvSpPr/>
          <p:nvPr/>
        </p:nvSpPr>
        <p:spPr>
          <a:xfrm>
            <a:off x="6718569" y="115557"/>
            <a:ext cx="2248091" cy="2875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70EE7B-AE2C-D04F-B4AE-1B889356C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615" y="176518"/>
            <a:ext cx="2246807" cy="29377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C94B11-3B6C-BA4B-B16A-13D3D54082CA}"/>
              </a:ext>
            </a:extLst>
          </p:cNvPr>
          <p:cNvSpPr txBox="1"/>
          <p:nvPr/>
        </p:nvSpPr>
        <p:spPr>
          <a:xfrm>
            <a:off x="180739" y="115557"/>
            <a:ext cx="43300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Klee Demibold" panose="02020600000000000000" pitchFamily="18" charset="-128"/>
                <a:ea typeface="Klee Demibold" panose="02020600000000000000" pitchFamily="18" charset="-128"/>
              </a:rPr>
              <a:t>Sarah R. Powell, Ph.D.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D6412D-4242-494D-B6E5-976AA05732F0}"/>
              </a:ext>
            </a:extLst>
          </p:cNvPr>
          <p:cNvSpPr txBox="1"/>
          <p:nvPr/>
        </p:nvSpPr>
        <p:spPr>
          <a:xfrm>
            <a:off x="416275" y="627063"/>
            <a:ext cx="8270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Klee Demibold" panose="02020600000000000000" pitchFamily="18" charset="-128"/>
                <a:ea typeface="Klee Demibold" panose="02020600000000000000" pitchFamily="18" charset="-128"/>
              </a:rPr>
              <a:t>Associate Professor</a:t>
            </a:r>
          </a:p>
          <a:p>
            <a:r>
              <a:rPr lang="en-US" sz="2400" b="1" dirty="0">
                <a:solidFill>
                  <a:schemeClr val="bg1"/>
                </a:solidFill>
                <a:latin typeface="Klee Demibold" panose="02020600000000000000" pitchFamily="18" charset="-128"/>
                <a:ea typeface="Klee Demibold" panose="02020600000000000000" pitchFamily="18" charset="-128"/>
              </a:rPr>
              <a:t>The University of Texas at Austin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E928F9-A9D1-8844-BC89-EE1CEA4C0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68" y="3627265"/>
            <a:ext cx="2404192" cy="240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2466936-F9C1-E94B-9774-4DCEBBE4482F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80963" y="1528763"/>
          <a:ext cx="8587978" cy="3800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1FFA2DA-D975-BE46-BF9B-4177B155085B}"/>
              </a:ext>
            </a:extLst>
          </p:cNvPr>
          <p:cNvSpPr/>
          <p:nvPr/>
        </p:nvSpPr>
        <p:spPr>
          <a:xfrm rot="16200000">
            <a:off x="6742584" y="3810381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rgbClr val="C0000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Powell, Bos, &amp; Lin (2019)</a:t>
            </a:r>
          </a:p>
        </p:txBody>
      </p:sp>
    </p:spTree>
    <p:extLst>
      <p:ext uri="{BB962C8B-B14F-4D97-AF65-F5344CB8AC3E}">
        <p14:creationId xmlns:p14="http://schemas.microsoft.com/office/powerpoint/2010/main" val="756760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A5F07F4-6346-AB48-90E8-565B8D80A2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5094438"/>
              </p:ext>
            </p:extLst>
          </p:nvPr>
        </p:nvGraphicFramePr>
        <p:xfrm>
          <a:off x="347239" y="281861"/>
          <a:ext cx="8387351" cy="4093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BA8E5FB3-F2E1-A54C-A6D5-31685A88AAB3}"/>
              </a:ext>
            </a:extLst>
          </p:cNvPr>
          <p:cNvSpPr/>
          <p:nvPr/>
        </p:nvSpPr>
        <p:spPr>
          <a:xfrm>
            <a:off x="3058280" y="1144988"/>
            <a:ext cx="2965267" cy="236711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0E1C296D-7F48-D149-8585-4A4DCBE16F48}"/>
              </a:ext>
            </a:extLst>
          </p:cNvPr>
          <p:cNvSpPr txBox="1">
            <a:spLocks/>
          </p:cNvSpPr>
          <p:nvPr/>
        </p:nvSpPr>
        <p:spPr>
          <a:xfrm>
            <a:off x="2254554" y="4438231"/>
            <a:ext cx="6323898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Which of these is easiest for your child? Most difficult?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1AEDC6-F9FF-0B41-9A2B-2CE3A0D9959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27" y="4687799"/>
            <a:ext cx="1502197" cy="150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C0E8B4-9E2B-5247-A58C-BA2C910D47B2}"/>
              </a:ext>
            </a:extLst>
          </p:cNvPr>
          <p:cNvSpPr/>
          <p:nvPr/>
        </p:nvSpPr>
        <p:spPr>
          <a:xfrm>
            <a:off x="906780" y="1082040"/>
            <a:ext cx="7330440" cy="234696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Klee Medium" panose="02020600000000000000" pitchFamily="18" charset="-128"/>
                <a:ea typeface="Klee Medium" panose="02020600000000000000" pitchFamily="18" charset="-128"/>
              </a:rPr>
              <a:t>Math Vocabulary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3A7A08E6-3AC1-174E-9CCD-6F9042E98120}"/>
              </a:ext>
            </a:extLst>
          </p:cNvPr>
          <p:cNvSpPr txBox="1">
            <a:spLocks/>
          </p:cNvSpPr>
          <p:nvPr/>
        </p:nvSpPr>
        <p:spPr>
          <a:xfrm>
            <a:off x="742277" y="3066631"/>
            <a:ext cx="7651446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Why is math vocabulary difficult for children?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688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12467D-C158-064A-9F73-6959D97D6CBD}"/>
              </a:ext>
            </a:extLst>
          </p:cNvPr>
          <p:cNvSpPr/>
          <p:nvPr/>
        </p:nvSpPr>
        <p:spPr>
          <a:xfrm>
            <a:off x="1236181" y="65584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base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831562-2A5B-0B49-A2ED-9B2EEDE23313}"/>
              </a:ext>
            </a:extLst>
          </p:cNvPr>
          <p:cNvSpPr/>
          <p:nvPr/>
        </p:nvSpPr>
        <p:spPr>
          <a:xfrm>
            <a:off x="3420197" y="39433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right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2728E9-4A15-4E41-9003-FB2E19B5A327}"/>
              </a:ext>
            </a:extLst>
          </p:cNvPr>
          <p:cNvSpPr/>
          <p:nvPr/>
        </p:nvSpPr>
        <p:spPr>
          <a:xfrm>
            <a:off x="5604213" y="65584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degree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C96D0-4878-834E-B531-3DA995AC00F0}"/>
              </a:ext>
            </a:extLst>
          </p:cNvPr>
          <p:cNvSpPr txBox="1"/>
          <p:nvPr/>
        </p:nvSpPr>
        <p:spPr>
          <a:xfrm>
            <a:off x="6676658" y="590022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3663508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668563-0C22-084C-A0EB-7952BCC7EFAC}"/>
              </a:ext>
            </a:extLst>
          </p:cNvPr>
          <p:cNvSpPr/>
          <p:nvPr/>
        </p:nvSpPr>
        <p:spPr>
          <a:xfrm>
            <a:off x="1265166" y="1159772"/>
            <a:ext cx="1734028" cy="6989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CD3ABB-1910-1243-832E-73446789F08D}"/>
              </a:ext>
            </a:extLst>
          </p:cNvPr>
          <p:cNvSpPr/>
          <p:nvPr/>
        </p:nvSpPr>
        <p:spPr>
          <a:xfrm>
            <a:off x="3197876" y="1409153"/>
            <a:ext cx="1734028" cy="6989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even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8A051-D521-8241-B83D-1D1DF8827243}"/>
              </a:ext>
            </a:extLst>
          </p:cNvPr>
          <p:cNvSpPr txBox="1"/>
          <p:nvPr/>
        </p:nvSpPr>
        <p:spPr>
          <a:xfrm>
            <a:off x="6676658" y="590022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2259715873"/>
      </p:ext>
    </p:extLst>
  </p:cSld>
  <p:clrMapOvr>
    <a:masterClrMapping/>
  </p:clrMapOvr>
</p:sld>
</file>

<file path=ppt/theme/theme1.xml><?xml version="1.0" encoding="utf-8"?>
<a:theme xmlns:a="http://schemas.openxmlformats.org/drawingml/2006/main" name="NCII-Ucon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CII Math">
      <a:majorFont>
        <a:latin typeface="Cambria"/>
        <a:ea typeface=""/>
        <a:cs typeface=""/>
      </a:majorFont>
      <a:minorFont>
        <a:latin typeface="Cambria Math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F050D9-9AA2-404C-B961-E0977648D0AC}" vid="{AB4D45C6-BB0D-4775-B63D-4A3801F8F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CEC DR Showcase srp 4-6-16</Template>
  <TotalTime>6632</TotalTime>
  <Words>1233</Words>
  <Application>Microsoft Macintosh PowerPoint</Application>
  <PresentationFormat>On-screen Show (4:3)</PresentationFormat>
  <Paragraphs>194</Paragraphs>
  <Slides>47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FOT-Klee Pro M</vt:lpstr>
      <vt:lpstr>Klee Demibold</vt:lpstr>
      <vt:lpstr>Klee Medium</vt:lpstr>
      <vt:lpstr>Arial</vt:lpstr>
      <vt:lpstr>Calibri</vt:lpstr>
      <vt:lpstr>Cambria Math</vt:lpstr>
      <vt:lpstr>Franklin Gothic Book</vt:lpstr>
      <vt:lpstr>Verdana</vt:lpstr>
      <vt:lpstr>NCII-Uconn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graphic organizers</vt:lpstr>
      <vt:lpstr>Use graphic organizers</vt:lpstr>
      <vt:lpstr>Have students create vocabulary cards</vt:lpstr>
      <vt:lpstr>Have students create glossaries</vt:lpstr>
      <vt:lpstr>Create a word wall</vt:lpstr>
      <vt:lpstr>Do word games</vt:lpstr>
      <vt:lpstr>Use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Explicit Instructional Delivery: Modeling Learning</dc:title>
  <dc:creator>Devin Kearns</dc:creator>
  <cp:lastModifiedBy>Sarah Powell</cp:lastModifiedBy>
  <cp:revision>711</cp:revision>
  <dcterms:created xsi:type="dcterms:W3CDTF">2016-08-16T05:11:43Z</dcterms:created>
  <dcterms:modified xsi:type="dcterms:W3CDTF">2022-03-28T21:57:54Z</dcterms:modified>
</cp:coreProperties>
</file>