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26"/>
  </p:notesMasterIdLst>
  <p:handoutMasterIdLst>
    <p:handoutMasterId r:id="rId27"/>
  </p:handoutMasterIdLst>
  <p:sldIdLst>
    <p:sldId id="257" r:id="rId3"/>
    <p:sldId id="280" r:id="rId4"/>
    <p:sldId id="285" r:id="rId5"/>
    <p:sldId id="282" r:id="rId6"/>
    <p:sldId id="259" r:id="rId7"/>
    <p:sldId id="286" r:id="rId8"/>
    <p:sldId id="273" r:id="rId9"/>
    <p:sldId id="274" r:id="rId10"/>
    <p:sldId id="275" r:id="rId11"/>
    <p:sldId id="281" r:id="rId12"/>
    <p:sldId id="283" r:id="rId13"/>
    <p:sldId id="284" r:id="rId14"/>
    <p:sldId id="288" r:id="rId15"/>
    <p:sldId id="290" r:id="rId16"/>
    <p:sldId id="289" r:id="rId17"/>
    <p:sldId id="294" r:id="rId18"/>
    <p:sldId id="264" r:id="rId19"/>
    <p:sldId id="291" r:id="rId20"/>
    <p:sldId id="292" r:id="rId21"/>
    <p:sldId id="293" r:id="rId22"/>
    <p:sldId id="276" r:id="rId23"/>
    <p:sldId id="278" r:id="rId24"/>
    <p:sldId id="277" r:id="rId25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87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C8529-D149-42D1-8F4C-2A715440EEB0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3B207-C689-4523-A0B2-16A756861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E145F-C6F0-452B-9CF7-C100BE1F2A06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01FD-62BB-4B2C-AFCF-21ACFDA917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Compliance</a:t>
            </a:r>
            <a:r>
              <a:rPr lang="en-US" baseline="0" dirty="0" smtClean="0"/>
              <a:t> – Jason Godfrey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10/24/2008 7:57 AM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hf sldNum="0"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hf sldNum="0"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5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6.png"/><Relationship Id="rId9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ncosc.net/programs/risk_mitigation_pci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tatel.com/" TargetMode="External"/><Relationship Id="rId5" Type="http://schemas.openxmlformats.org/officeDocument/2006/relationships/hyperlink" Target="https://www.pcisecuritystandards.org/education/webinars.shtml" TargetMode="External"/><Relationship Id="rId4" Type="http://schemas.openxmlformats.org/officeDocument/2006/relationships/hyperlink" Target="https://www.pcisecuritystandards.org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support@trustwave.com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vanmetrek@nccommunitycolleges.ed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odfreyj@nccommunitycolleges.edu" TargetMode="External"/><Relationship Id="rId5" Type="http://schemas.openxmlformats.org/officeDocument/2006/relationships/hyperlink" Target="mailto:baucomj@nccommunitycolleges.edu" TargetMode="External"/><Relationship Id="rId4" Type="http://schemas.openxmlformats.org/officeDocument/2006/relationships/hyperlink" Target="http://www.ncosc.net/SECP/SECP_PCIOverview.htm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Payment Card Industry (PCI) Compliance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681913" cy="159861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Jay Baucom, Chief Information Officer</a:t>
            </a:r>
          </a:p>
          <a:p>
            <a:r>
              <a:rPr lang="en-US" dirty="0" smtClean="0"/>
              <a:t>Arthur Hohnsbehn, Director of Information Technology</a:t>
            </a:r>
          </a:p>
          <a:p>
            <a:r>
              <a:rPr lang="en-US" dirty="0" smtClean="0"/>
              <a:t>Jason Godfrey, Security Manager</a:t>
            </a:r>
          </a:p>
          <a:p>
            <a:r>
              <a:rPr lang="en-US" dirty="0" smtClean="0"/>
              <a:t>North Carolina Community College System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38746"/>
          </a:xfrm>
        </p:spPr>
        <p:txBody>
          <a:bodyPr/>
          <a:lstStyle/>
          <a:p>
            <a:r>
              <a:rPr sz="4300"/>
              <a:t>Payment Card Industry (PCI) </a:t>
            </a:r>
            <a:r>
              <a:rPr sz="4300" smtClean="0"/>
              <a:t>Compliance</a:t>
            </a:r>
            <a:br>
              <a:rPr sz="4300" smtClean="0"/>
            </a:br>
            <a:r>
              <a:rPr sz="3200" smtClean="0">
                <a:solidFill>
                  <a:schemeClr val="tx2"/>
                </a:solidFill>
              </a:rPr>
              <a:t>Datatel Colleague </a:t>
            </a:r>
            <a:r>
              <a:rPr lang="en-US" sz="3200" smtClean="0">
                <a:solidFill>
                  <a:schemeClr val="tx2"/>
                </a:solidFill>
              </a:rPr>
              <a:t> </a:t>
            </a:r>
            <a:r>
              <a:rPr sz="3200" smtClean="0">
                <a:solidFill>
                  <a:schemeClr val="tx2"/>
                </a:solidFill>
              </a:rPr>
              <a:t>e-Commerce</a:t>
            </a:r>
            <a:endParaRPr lang="en-US" sz="3200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Datatel defines any payment card transaction processed via Colleague to a payment provider (PayPal\OPC) as an </a:t>
            </a:r>
            <a:r>
              <a:rPr lang="en-US" sz="32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e-Commerce transaction</a:t>
            </a:r>
            <a:r>
              <a:rPr lang="en-US" sz="3200" dirty="0" smtClean="0"/>
              <a:t>. Payment card information is processed and transmitted, but never stored.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3200" dirty="0" smtClean="0"/>
              <a:t>Datatel defines any payment card information </a:t>
            </a:r>
            <a:r>
              <a:rPr lang="en-US" sz="32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entered </a:t>
            </a:r>
            <a:r>
              <a:rPr lang="en-US" sz="3200" dirty="0" smtClean="0"/>
              <a:t>into Colleague </a:t>
            </a:r>
            <a:r>
              <a:rPr lang="en-US" sz="32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(CREN)</a:t>
            </a:r>
            <a:r>
              <a:rPr lang="en-US" sz="3200" dirty="0" smtClean="0"/>
              <a:t> as a </a:t>
            </a:r>
            <a:r>
              <a:rPr lang="en-US" sz="32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Non e-Commerce transaction</a:t>
            </a:r>
            <a:r>
              <a:rPr lang="en-US" sz="3200" dirty="0" smtClean="0"/>
              <a:t>. This information is encrypted.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38746"/>
          </a:xfrm>
        </p:spPr>
        <p:txBody>
          <a:bodyPr/>
          <a:lstStyle/>
          <a:p>
            <a:r>
              <a:rPr sz="4300"/>
              <a:t>Payment Card Industry (PCI) </a:t>
            </a:r>
            <a:r>
              <a:rPr sz="4300" smtClean="0"/>
              <a:t>Compliance</a:t>
            </a:r>
            <a:br>
              <a:rPr sz="4300" smtClean="0"/>
            </a:br>
            <a:r>
              <a:rPr sz="3200" smtClean="0">
                <a:solidFill>
                  <a:schemeClr val="tx2"/>
                </a:solidFill>
              </a:rPr>
              <a:t>Datatel Colleague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sz="3200" smtClean="0">
                <a:solidFill>
                  <a:schemeClr val="tx2"/>
                </a:solidFill>
              </a:rPr>
              <a:t>e-Commerce</a:t>
            </a:r>
            <a:endParaRPr lang="en-US" sz="3200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100" dirty="0" smtClean="0"/>
              <a:t>Datatel e-Commerce requires:</a:t>
            </a:r>
          </a:p>
          <a:p>
            <a:pPr lvl="1"/>
            <a:r>
              <a:rPr lang="en-US" sz="3100" dirty="0" smtClean="0"/>
              <a:t>Licensing e-Commerce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3100" dirty="0" smtClean="0"/>
              <a:t>Installing e-Commerce (InstallShield)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3100" dirty="0" smtClean="0"/>
              <a:t>Enabling e-Commerce</a:t>
            </a:r>
          </a:p>
          <a:p>
            <a:pPr lvl="2"/>
            <a:r>
              <a:rPr lang="en-US" sz="3100" dirty="0" smtClean="0"/>
              <a:t>CORE – ECS (e-Commerce Setup)</a:t>
            </a:r>
          </a:p>
          <a:p>
            <a:pPr lvl="3">
              <a:lnSpc>
                <a:spcPct val="70000"/>
              </a:lnSpc>
            </a:pPr>
            <a:r>
              <a:rPr lang="en-US" sz="2200" dirty="0" smtClean="0"/>
              <a:t>ECPR – e-Commerce Providers</a:t>
            </a:r>
          </a:p>
          <a:p>
            <a:pPr lvl="3">
              <a:lnSpc>
                <a:spcPct val="70000"/>
              </a:lnSpc>
            </a:pPr>
            <a:r>
              <a:rPr lang="en-US" sz="2200" dirty="0" smtClean="0"/>
              <a:t>ECPA – e-Commerce Provider Account</a:t>
            </a:r>
          </a:p>
          <a:p>
            <a:pPr lvl="3">
              <a:lnSpc>
                <a:spcPct val="70000"/>
              </a:lnSpc>
            </a:pPr>
            <a:r>
              <a:rPr lang="en-US" sz="2200" dirty="0" smtClean="0"/>
              <a:t>EPAM - e-Comm Provider Acct Mapping</a:t>
            </a:r>
          </a:p>
          <a:p>
            <a:pPr lvl="2"/>
            <a:r>
              <a:rPr lang="en-US" sz="3100" dirty="0" smtClean="0"/>
              <a:t>ST – FIWP (Financial Web Parameters)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38746"/>
          </a:xfrm>
        </p:spPr>
        <p:txBody>
          <a:bodyPr/>
          <a:lstStyle/>
          <a:p>
            <a:r>
              <a:rPr sz="4300"/>
              <a:t>Payment Card Industry (PCI) </a:t>
            </a:r>
            <a:r>
              <a:rPr sz="4300" smtClean="0"/>
              <a:t>Compliance</a:t>
            </a:r>
            <a:br>
              <a:rPr sz="4300" smtClean="0"/>
            </a:br>
            <a:r>
              <a:rPr sz="3200" smtClean="0">
                <a:solidFill>
                  <a:schemeClr val="tx2"/>
                </a:solidFill>
              </a:rPr>
              <a:t>e-Commerce Documentation</a:t>
            </a:r>
            <a:endParaRPr lang="en-US" sz="3200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lvl="1">
              <a:lnSpc>
                <a:spcPct val="70000"/>
              </a:lnSpc>
            </a:pPr>
            <a:r>
              <a:rPr lang="en-US" sz="3100" dirty="0" smtClean="0"/>
              <a:t>e-Commerce 3.7 Release Highlights (Release18.0) (September 18, 2006)</a:t>
            </a:r>
          </a:p>
          <a:p>
            <a:pPr lvl="1">
              <a:lnSpc>
                <a:spcPct val="70000"/>
              </a:lnSpc>
            </a:pPr>
            <a:endParaRPr lang="en-US" sz="2000" dirty="0" smtClean="0"/>
          </a:p>
          <a:p>
            <a:pPr lvl="1">
              <a:lnSpc>
                <a:spcPct val="70000"/>
              </a:lnSpc>
            </a:pPr>
            <a:r>
              <a:rPr lang="en-US" sz="3100" dirty="0" smtClean="0"/>
              <a:t>e-Commerce Installation and Administration (August 5, 2008) </a:t>
            </a:r>
          </a:p>
          <a:p>
            <a:pPr lvl="1">
              <a:buNone/>
            </a:pPr>
            <a:endParaRPr lang="en-US" sz="31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2362200"/>
            <a:ext cx="7690114" cy="2590800"/>
          </a:xfrm>
        </p:spPr>
        <p:txBody>
          <a:bodyPr/>
          <a:lstStyle/>
          <a:p>
            <a:pPr algn="ctr"/>
            <a:r>
              <a:rPr sz="8000" smtClean="0"/>
              <a:t>Determining My PCI Validation Type - SAQ</a:t>
            </a:r>
            <a:endParaRPr lang="en-US" sz="80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Validation Type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1447800"/>
            <a:ext cx="7690114" cy="4800600"/>
          </a:xfrm>
        </p:spPr>
        <p:txBody>
          <a:bodyPr/>
          <a:lstStyle/>
          <a:p>
            <a:pPr marL="0" lvl="1" indent="0">
              <a:buNone/>
            </a:pPr>
            <a:r>
              <a:rPr lang="en-US" sz="30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Type 1 (SAQ A) </a:t>
            </a:r>
            <a:r>
              <a:rPr lang="en-US" sz="3000" dirty="0" smtClean="0"/>
              <a:t>– All cardholder data is outsourced.</a:t>
            </a:r>
          </a:p>
          <a:p>
            <a:pPr marL="0" lvl="1" indent="0">
              <a:buNone/>
            </a:pPr>
            <a:endParaRPr lang="en-US" sz="1000" dirty="0" smtClean="0"/>
          </a:p>
          <a:p>
            <a:pPr marL="0" lvl="1" indent="0">
              <a:buNone/>
            </a:pPr>
            <a:r>
              <a:rPr lang="en-US" sz="30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Type 2 (SAQ B) </a:t>
            </a:r>
            <a:r>
              <a:rPr lang="en-US" sz="3000" b="0" dirty="0" smtClean="0"/>
              <a:t>– Imprint only, no electronic cardholder data is stored.</a:t>
            </a:r>
          </a:p>
          <a:p>
            <a:pPr marL="0" lvl="1" indent="0">
              <a:buNone/>
            </a:pPr>
            <a:endParaRPr lang="en-US" sz="1000" b="0" dirty="0" smtClean="0"/>
          </a:p>
          <a:p>
            <a:pPr marL="0" lvl="1" indent="0">
              <a:buNone/>
            </a:pPr>
            <a:r>
              <a:rPr lang="en-US" sz="30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Type 3 (SAQ B) </a:t>
            </a:r>
            <a:r>
              <a:rPr lang="en-US" sz="3000" dirty="0" smtClean="0"/>
              <a:t>– Standalone dial-out terminals only, no electronic cardholder data is stored.</a:t>
            </a:r>
          </a:p>
          <a:p>
            <a:pPr marL="0" lvl="1" indent="0">
              <a:buNone/>
            </a:pPr>
            <a:endParaRPr lang="en-US" sz="1000" dirty="0" smtClean="0"/>
          </a:p>
          <a:p>
            <a:pPr marL="0" lvl="1" indent="0">
              <a:buNone/>
            </a:pPr>
            <a:r>
              <a:rPr lang="en-US" sz="30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Type 4 (SAQ C) </a:t>
            </a:r>
            <a:r>
              <a:rPr lang="en-US" sz="3000" b="0" dirty="0" smtClean="0"/>
              <a:t>– POS or payment system connected to the Internet, </a:t>
            </a:r>
            <a:r>
              <a:rPr lang="en-US" sz="3000" dirty="0" smtClean="0"/>
              <a:t>no electronic cardholder data is stored.</a:t>
            </a:r>
          </a:p>
          <a:p>
            <a:pPr marL="0" lvl="1" indent="0">
              <a:buNone/>
            </a:pPr>
            <a:endParaRPr lang="en-US" sz="1000" dirty="0" smtClean="0"/>
          </a:p>
          <a:p>
            <a:pPr marL="0" lvl="1" indent="0">
              <a:buNone/>
            </a:pPr>
            <a:r>
              <a:rPr lang="en-US" sz="30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Type 5 (SAQ D) </a:t>
            </a:r>
            <a:r>
              <a:rPr lang="en-US" sz="3000" dirty="0" smtClean="0"/>
              <a:t>– All other merchants and all service providers.</a:t>
            </a:r>
          </a:p>
          <a:p>
            <a:pPr marL="0" lvl="1" indent="0">
              <a:buNone/>
            </a:pPr>
            <a:endParaRPr lang="en-US" sz="3000" dirty="0" smtClean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Validation Types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1524000"/>
            <a:ext cx="7690114" cy="4800600"/>
          </a:xfrm>
        </p:spPr>
        <p:txBody>
          <a:bodyPr/>
          <a:lstStyle/>
          <a:p>
            <a:pPr marL="0" lvl="1" indent="0">
              <a:buNone/>
            </a:pPr>
            <a:r>
              <a:rPr lang="en-US" sz="4200" b="1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Conclusion:</a:t>
            </a:r>
          </a:p>
          <a:p>
            <a:pPr marL="0" lvl="1" indent="0">
              <a:buNone/>
            </a:pPr>
            <a:r>
              <a:rPr lang="en-US" sz="3600" dirty="0" smtClean="0"/>
              <a:t>With exception of payment card transactions processed utilizing a stand alone dial-up terminal where paper receipts are kept for refund purposes; all other payment card transactions within Colleague (CREN) or utilizing Datatel’s e-Commerce would require a college to submit SAQ D.</a:t>
            </a:r>
            <a:endParaRPr lang="en-US" sz="3600" b="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Validation Types - Continued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1524000"/>
            <a:ext cx="7690114" cy="4800600"/>
          </a:xfrm>
        </p:spPr>
        <p:txBody>
          <a:bodyPr/>
          <a:lstStyle/>
          <a:p>
            <a:pPr marL="0" lvl="1" indent="0">
              <a:buNone/>
            </a:pPr>
            <a:r>
              <a:rPr lang="en-US" sz="3800" b="1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What is the impact to the colleges?</a:t>
            </a:r>
          </a:p>
          <a:p>
            <a:pPr marL="0" lvl="1" indent="0">
              <a:buNone/>
            </a:pPr>
            <a:r>
              <a:rPr lang="en-US" sz="3600" dirty="0" smtClean="0"/>
              <a:t>Arthur to provide some insight to what the colleges will be doing in addition to their normal processes.</a:t>
            </a:r>
            <a:endParaRPr lang="en-US" sz="3600" b="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Impact</a:t>
            </a:r>
            <a:r>
              <a:rPr lang="en-US" sz="36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 of V</a:t>
            </a: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alidation Type </a:t>
            </a:r>
            <a:r>
              <a:rPr lang="en-US" sz="36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D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334000" y="1600200"/>
            <a:ext cx="1028700" cy="1219200"/>
            <a:chOff x="2057400" y="2743200"/>
            <a:chExt cx="1714500" cy="1924050"/>
          </a:xfrm>
        </p:grpSpPr>
        <p:pic>
          <p:nvPicPr>
            <p:cNvPr id="20" name="Picture 10" descr="C:\Users\ncccsuser\AppData\Local\Microsoft\Windows\Temporary Internet Files\Content.IE5\A2H1XMN2\j0434847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7400" y="2743200"/>
              <a:ext cx="1714500" cy="1714500"/>
            </a:xfrm>
            <a:prstGeom prst="rect">
              <a:avLst/>
            </a:prstGeom>
            <a:noFill/>
          </p:spPr>
        </p:pic>
        <p:pic>
          <p:nvPicPr>
            <p:cNvPr id="21" name="Picture 11" descr="C:\Users\ncccsuser\AppData\Local\Microsoft\Windows\Temporary Internet Files\Content.IE5\T0Q8NEXK\j0431631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4600" y="3733800"/>
              <a:ext cx="933450" cy="933450"/>
            </a:xfrm>
            <a:prstGeom prst="rect">
              <a:avLst/>
            </a:prstGeom>
            <a:noFill/>
          </p:spPr>
        </p:pic>
      </p:grpSp>
      <p:pic>
        <p:nvPicPr>
          <p:cNvPr id="9" name="Picture 4" descr="C:\Users\ncccsuser\AppData\Local\Microsoft\Windows\Temporary Internet Files\Content.IE5\A2H1XMN2\j0433861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3962400"/>
            <a:ext cx="914286" cy="914286"/>
          </a:xfrm>
          <a:prstGeom prst="rect">
            <a:avLst/>
          </a:prstGeom>
          <a:noFill/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7043208" cy="461665"/>
          </a:xfrm>
        </p:spPr>
        <p:txBody>
          <a:bodyPr/>
          <a:lstStyle/>
          <a:p>
            <a:r>
              <a:rPr lang="en-US" dirty="0" smtClean="0"/>
              <a:t>Accepting Payment via Telephone (TREG)</a:t>
            </a:r>
            <a:endParaRPr lang="en-US" dirty="0"/>
          </a:p>
        </p:txBody>
      </p:sp>
      <p:pic>
        <p:nvPicPr>
          <p:cNvPr id="8" name="Picture 17" descr="C:\Program Files\Microsoft Resource DVD Artwork\DVD_ART\Artwork_Imagery\Shapes and Graphics\Internet Cloud\cloud illustration 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5181599" y="2895599"/>
            <a:ext cx="1295401" cy="1110401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3657600" y="3657600"/>
            <a:ext cx="1295400" cy="1447800"/>
            <a:chOff x="7010400" y="1066800"/>
            <a:chExt cx="1085850" cy="1219200"/>
          </a:xfrm>
        </p:grpSpPr>
        <p:pic>
          <p:nvPicPr>
            <p:cNvPr id="10" name="Picture 5" descr="C:\Users\ncccsuser\AppData\Local\Microsoft\Windows\Temporary Internet Files\Content.IE5\W0ZQMFB9\j0431637[1]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010400" y="1066800"/>
              <a:ext cx="1085850" cy="1085850"/>
            </a:xfrm>
            <a:prstGeom prst="rect">
              <a:avLst/>
            </a:prstGeom>
            <a:noFill/>
          </p:spPr>
        </p:pic>
        <p:pic>
          <p:nvPicPr>
            <p:cNvPr id="2050" name="Picture 2" descr="C:\Users\ncccsuser\AppData\Local\Microsoft\Windows\Temporary Internet Files\Content.IE5\T0Q8NEXK\j0433907[1].pn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315200" y="1600200"/>
              <a:ext cx="685800" cy="685800"/>
            </a:xfrm>
            <a:prstGeom prst="rect">
              <a:avLst/>
            </a:prstGeom>
            <a:noFill/>
          </p:spPr>
        </p:pic>
      </p:grpSp>
      <p:sp>
        <p:nvSpPr>
          <p:cNvPr id="15" name="Subtitle 4"/>
          <p:cNvSpPr txBox="1">
            <a:spLocks/>
          </p:cNvSpPr>
          <p:nvPr/>
        </p:nvSpPr>
        <p:spPr>
          <a:xfrm>
            <a:off x="6705600" y="4953000"/>
            <a:ext cx="19050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Colleague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 via DMI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ubtitle 4"/>
          <p:cNvSpPr txBox="1">
            <a:spLocks/>
          </p:cNvSpPr>
          <p:nvPr/>
        </p:nvSpPr>
        <p:spPr>
          <a:xfrm>
            <a:off x="3352800" y="5105400"/>
            <a:ext cx="19050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EPOS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(TREG)</a:t>
            </a: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71600" y="4038600"/>
            <a:ext cx="609600" cy="48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Subtitle 4"/>
          <p:cNvSpPr txBox="1">
            <a:spLocks/>
          </p:cNvSpPr>
          <p:nvPr/>
        </p:nvSpPr>
        <p:spPr>
          <a:xfrm>
            <a:off x="3962400" y="1828800"/>
            <a:ext cx="12954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Payment Verification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3886200" cy="1384994"/>
          </a:xfrm>
        </p:spPr>
        <p:txBody>
          <a:bodyPr/>
          <a:lstStyle/>
          <a:p>
            <a:r>
              <a:rPr lang="en-US" sz="7200" dirty="0" smtClean="0"/>
              <a:t>Scenario 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Datatel Colleague Environment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27" name="Subtitle 4"/>
          <p:cNvSpPr txBox="1">
            <a:spLocks/>
          </p:cNvSpPr>
          <p:nvPr/>
        </p:nvSpPr>
        <p:spPr>
          <a:xfrm>
            <a:off x="7696200" y="1676400"/>
            <a:ext cx="1143000" cy="91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CC Clearing</a:t>
            </a: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House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34200" y="1981200"/>
            <a:ext cx="549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 descr="Host Integration Server (HIS) sm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3429000"/>
            <a:ext cx="1066800" cy="1545223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6705600" y="1600200"/>
            <a:ext cx="1028700" cy="1219200"/>
            <a:chOff x="2057400" y="2743200"/>
            <a:chExt cx="1714500" cy="1924050"/>
          </a:xfrm>
        </p:grpSpPr>
        <p:pic>
          <p:nvPicPr>
            <p:cNvPr id="25" name="Picture 10" descr="C:\Users\ncccsuser\AppData\Local\Microsoft\Windows\Temporary Internet Files\Content.IE5\A2H1XMN2\j0434847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7400" y="2743200"/>
              <a:ext cx="1714500" cy="1714500"/>
            </a:xfrm>
            <a:prstGeom prst="rect">
              <a:avLst/>
            </a:prstGeom>
            <a:noFill/>
          </p:spPr>
        </p:pic>
        <p:pic>
          <p:nvPicPr>
            <p:cNvPr id="26" name="Picture 11" descr="C:\Users\ncccsuser\AppData\Local\Microsoft\Windows\Temporary Internet Files\Content.IE5\T0Q8NEXK\j0431631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4600" y="3733800"/>
              <a:ext cx="933450" cy="933450"/>
            </a:xfrm>
            <a:prstGeom prst="rect">
              <a:avLst/>
            </a:prstGeom>
            <a:noFill/>
          </p:spPr>
        </p:pic>
      </p:grpSp>
      <p:sp>
        <p:nvSpPr>
          <p:cNvPr id="30" name="Subtitle 4"/>
          <p:cNvSpPr txBox="1">
            <a:spLocks/>
          </p:cNvSpPr>
          <p:nvPr/>
        </p:nvSpPr>
        <p:spPr>
          <a:xfrm>
            <a:off x="5257800" y="3276600"/>
            <a:ext cx="11430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1.08027E-6 L 0.35191 1.08027E-6 C 0.39774 1.08027E-6 0.45399 -0.09184 0.45399 -0.16655 L 0.45399 -0.3331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399 -0.3331 L 0.60399 -0.33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4233 L -0.15608 -0.042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04 -0.04233 L -0.15104 0.12306 C -0.15104 0.19732 -0.20278 0.28869 -0.24479 0.28869 L -0.33837 0.28869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504 0.29077 L 0.0283 0.288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ason\AppData\Local\Microsoft\Windows\Temporary Internet Files\Low\Content.IE5\LO1IIQV8\j043264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429000"/>
            <a:ext cx="1219057" cy="1219057"/>
          </a:xfrm>
          <a:prstGeom prst="rect">
            <a:avLst/>
          </a:prstGeom>
          <a:noFill/>
        </p:spPr>
      </p:pic>
      <p:grpSp>
        <p:nvGrpSpPr>
          <p:cNvPr id="2" name="Group 21"/>
          <p:cNvGrpSpPr/>
          <p:nvPr/>
        </p:nvGrpSpPr>
        <p:grpSpPr>
          <a:xfrm>
            <a:off x="5334000" y="1600200"/>
            <a:ext cx="1028700" cy="1219200"/>
            <a:chOff x="2057400" y="2743200"/>
            <a:chExt cx="1714500" cy="1924050"/>
          </a:xfrm>
        </p:grpSpPr>
        <p:pic>
          <p:nvPicPr>
            <p:cNvPr id="20" name="Picture 10" descr="C:\Users\ncccsuser\AppData\Local\Microsoft\Windows\Temporary Internet Files\Content.IE5\A2H1XMN2\j0434847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57400" y="2743200"/>
              <a:ext cx="1714500" cy="1714500"/>
            </a:xfrm>
            <a:prstGeom prst="rect">
              <a:avLst/>
            </a:prstGeom>
            <a:noFill/>
          </p:spPr>
        </p:pic>
        <p:pic>
          <p:nvPicPr>
            <p:cNvPr id="21" name="Picture 11" descr="C:\Users\ncccsuser\AppData\Local\Microsoft\Windows\Temporary Internet Files\Content.IE5\T0Q8NEXK\j0431631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4600" y="3733800"/>
              <a:ext cx="933450" cy="933450"/>
            </a:xfrm>
            <a:prstGeom prst="rect">
              <a:avLst/>
            </a:prstGeom>
            <a:noFill/>
          </p:spPr>
        </p:pic>
      </p:grp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7043208" cy="461665"/>
          </a:xfrm>
        </p:spPr>
        <p:txBody>
          <a:bodyPr/>
          <a:lstStyle/>
          <a:p>
            <a:r>
              <a:rPr lang="en-US" dirty="0" smtClean="0"/>
              <a:t>Accepting Payment via WebAdvisor (WA)</a:t>
            </a:r>
            <a:endParaRPr lang="en-US" dirty="0"/>
          </a:p>
        </p:txBody>
      </p:sp>
      <p:pic>
        <p:nvPicPr>
          <p:cNvPr id="8" name="Picture 17" descr="C:\Program Files\Microsoft Resource DVD Artwork\DVD_ART\Artwork_Imagery\Shapes and Graphics\Internet Cloud\cloud illustration 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5181599" y="2895599"/>
            <a:ext cx="1295401" cy="1110401"/>
          </a:xfrm>
          <a:prstGeom prst="rect">
            <a:avLst/>
          </a:prstGeom>
          <a:noFill/>
        </p:spPr>
      </p:pic>
      <p:pic>
        <p:nvPicPr>
          <p:cNvPr id="10" name="Picture 5" descr="C:\Users\ncccsuser\AppData\Local\Microsoft\Windows\Temporary Internet Files\Content.IE5\W0ZQMFB9\j0431637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3657600"/>
            <a:ext cx="1295400" cy="1289447"/>
          </a:xfrm>
          <a:prstGeom prst="rect">
            <a:avLst/>
          </a:prstGeom>
          <a:noFill/>
        </p:spPr>
      </p:pic>
      <p:sp>
        <p:nvSpPr>
          <p:cNvPr id="15" name="Subtitle 4"/>
          <p:cNvSpPr txBox="1">
            <a:spLocks/>
          </p:cNvSpPr>
          <p:nvPr/>
        </p:nvSpPr>
        <p:spPr>
          <a:xfrm>
            <a:off x="6705600" y="4953000"/>
            <a:ext cx="19050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Colleague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 defTabSz="914363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Server via DMI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ubtitle 4"/>
          <p:cNvSpPr txBox="1">
            <a:spLocks/>
          </p:cNvSpPr>
          <p:nvPr/>
        </p:nvSpPr>
        <p:spPr>
          <a:xfrm>
            <a:off x="3200400" y="4953000"/>
            <a:ext cx="19050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 Server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71600" y="4038600"/>
            <a:ext cx="609600" cy="48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Subtitle 4"/>
          <p:cNvSpPr txBox="1">
            <a:spLocks/>
          </p:cNvSpPr>
          <p:nvPr/>
        </p:nvSpPr>
        <p:spPr>
          <a:xfrm>
            <a:off x="3962400" y="1828800"/>
            <a:ext cx="12954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Payment Verification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3886200" cy="1384994"/>
          </a:xfrm>
        </p:spPr>
        <p:txBody>
          <a:bodyPr/>
          <a:lstStyle/>
          <a:p>
            <a:r>
              <a:rPr lang="en-US" sz="7200" dirty="0" smtClean="0"/>
              <a:t>Scenario 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Datatel Colleague Environment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27" name="Subtitle 4"/>
          <p:cNvSpPr txBox="1">
            <a:spLocks/>
          </p:cNvSpPr>
          <p:nvPr/>
        </p:nvSpPr>
        <p:spPr>
          <a:xfrm>
            <a:off x="7696200" y="1676400"/>
            <a:ext cx="1143000" cy="91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CC Clearing</a:t>
            </a: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House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34200" y="1981200"/>
            <a:ext cx="549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 descr="Host Integration Server (HIS) sm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3429000"/>
            <a:ext cx="1066800" cy="1545223"/>
          </a:xfrm>
          <a:prstGeom prst="rect">
            <a:avLst/>
          </a:prstGeom>
          <a:noFill/>
        </p:spPr>
      </p:pic>
      <p:grpSp>
        <p:nvGrpSpPr>
          <p:cNvPr id="4" name="Group 18"/>
          <p:cNvGrpSpPr/>
          <p:nvPr/>
        </p:nvGrpSpPr>
        <p:grpSpPr>
          <a:xfrm>
            <a:off x="6705600" y="1600200"/>
            <a:ext cx="1028700" cy="1219200"/>
            <a:chOff x="2057400" y="2743200"/>
            <a:chExt cx="1714500" cy="1924050"/>
          </a:xfrm>
        </p:grpSpPr>
        <p:pic>
          <p:nvPicPr>
            <p:cNvPr id="25" name="Picture 10" descr="C:\Users\ncccsuser\AppData\Local\Microsoft\Windows\Temporary Internet Files\Content.IE5\A2H1XMN2\j0434847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57400" y="2743200"/>
              <a:ext cx="1714500" cy="1714500"/>
            </a:xfrm>
            <a:prstGeom prst="rect">
              <a:avLst/>
            </a:prstGeom>
            <a:noFill/>
          </p:spPr>
        </p:pic>
        <p:pic>
          <p:nvPicPr>
            <p:cNvPr id="26" name="Picture 11" descr="C:\Users\ncccsuser\AppData\Local\Microsoft\Windows\Temporary Internet Files\Content.IE5\T0Q8NEXK\j0431631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4600" y="3733800"/>
              <a:ext cx="933450" cy="933450"/>
            </a:xfrm>
            <a:prstGeom prst="rect">
              <a:avLst/>
            </a:prstGeom>
            <a:noFill/>
          </p:spPr>
        </p:pic>
      </p:grpSp>
      <p:sp>
        <p:nvSpPr>
          <p:cNvPr id="30" name="Subtitle 4"/>
          <p:cNvSpPr txBox="1">
            <a:spLocks/>
          </p:cNvSpPr>
          <p:nvPr/>
        </p:nvSpPr>
        <p:spPr>
          <a:xfrm>
            <a:off x="5257800" y="3276600"/>
            <a:ext cx="11430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1.08027E-6 L 0.35191 1.08027E-6 C 0.39774 1.08027E-6 0.45399 -0.09184 0.45399 -0.16655 L 0.45399 -0.3331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399 -0.3331 L 0.60399 -0.33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4233 L -0.15608 -0.042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04 -0.04233 L -0.15104 0.12306 C -0.15104 0.19732 -0.20278 0.28869 -0.24479 0.28869 L -0.33837 0.28869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504 0.29077 L 0.0283 0.288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6" descr="C:\Users\Jason\AppData\Local\Microsoft\Windows\Temporary Internet Files\Low\Content.IE5\H7Z4JMKP\j043484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657600"/>
            <a:ext cx="1142857" cy="1142857"/>
          </a:xfrm>
          <a:prstGeom prst="rect">
            <a:avLst/>
          </a:prstGeom>
          <a:noFill/>
        </p:spPr>
      </p:pic>
      <p:pic>
        <p:nvPicPr>
          <p:cNvPr id="3074" name="Picture 2" descr="C:\Users\Jason\AppData\Local\Microsoft\Windows\Temporary Internet Files\Low\Content.IE5\UMSOGNF0\j0433888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3886200"/>
            <a:ext cx="914400" cy="914400"/>
          </a:xfrm>
          <a:prstGeom prst="rect">
            <a:avLst/>
          </a:prstGeom>
          <a:noFill/>
        </p:spPr>
      </p:pic>
      <p:grpSp>
        <p:nvGrpSpPr>
          <p:cNvPr id="2" name="Group 21"/>
          <p:cNvGrpSpPr/>
          <p:nvPr/>
        </p:nvGrpSpPr>
        <p:grpSpPr>
          <a:xfrm>
            <a:off x="5334000" y="1600200"/>
            <a:ext cx="1028700" cy="1219200"/>
            <a:chOff x="2057400" y="2743200"/>
            <a:chExt cx="1714500" cy="1924050"/>
          </a:xfrm>
        </p:grpSpPr>
        <p:pic>
          <p:nvPicPr>
            <p:cNvPr id="20" name="Picture 10" descr="C:\Users\ncccsuser\AppData\Local\Microsoft\Windows\Temporary Internet Files\Content.IE5\A2H1XMN2\j0434847[1]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57400" y="2743200"/>
              <a:ext cx="1714500" cy="1714500"/>
            </a:xfrm>
            <a:prstGeom prst="rect">
              <a:avLst/>
            </a:prstGeom>
            <a:noFill/>
          </p:spPr>
        </p:pic>
        <p:pic>
          <p:nvPicPr>
            <p:cNvPr id="21" name="Picture 11" descr="C:\Users\ncccsuser\AppData\Local\Microsoft\Windows\Temporary Internet Files\Content.IE5\T0Q8NEXK\j0431631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14600" y="3733800"/>
              <a:ext cx="933450" cy="933450"/>
            </a:xfrm>
            <a:prstGeom prst="rect">
              <a:avLst/>
            </a:prstGeom>
            <a:noFill/>
          </p:spPr>
        </p:pic>
      </p:grp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7043208" cy="461665"/>
          </a:xfrm>
        </p:spPr>
        <p:txBody>
          <a:bodyPr/>
          <a:lstStyle/>
          <a:p>
            <a:r>
              <a:rPr lang="en-US" dirty="0" smtClean="0"/>
              <a:t>Accepting Payment via Colleague (CREN)</a:t>
            </a:r>
            <a:endParaRPr lang="en-US" dirty="0"/>
          </a:p>
        </p:txBody>
      </p:sp>
      <p:sp>
        <p:nvSpPr>
          <p:cNvPr id="15" name="Subtitle 4"/>
          <p:cNvSpPr txBox="1">
            <a:spLocks/>
          </p:cNvSpPr>
          <p:nvPr/>
        </p:nvSpPr>
        <p:spPr>
          <a:xfrm>
            <a:off x="6705600" y="4953000"/>
            <a:ext cx="19050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Colleague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 defTabSz="914363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Server via DMI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ubtitle 4"/>
          <p:cNvSpPr txBox="1">
            <a:spLocks/>
          </p:cNvSpPr>
          <p:nvPr/>
        </p:nvSpPr>
        <p:spPr>
          <a:xfrm>
            <a:off x="1828800" y="4876800"/>
            <a:ext cx="19050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Side Terminal (CC entered via CREN)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6268" y="4191001"/>
            <a:ext cx="5727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Subtitle 4"/>
          <p:cNvSpPr txBox="1">
            <a:spLocks/>
          </p:cNvSpPr>
          <p:nvPr/>
        </p:nvSpPr>
        <p:spPr>
          <a:xfrm>
            <a:off x="3962400" y="1828800"/>
            <a:ext cx="12954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Payment Verification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3886200" cy="1384994"/>
          </a:xfrm>
        </p:spPr>
        <p:txBody>
          <a:bodyPr/>
          <a:lstStyle/>
          <a:p>
            <a:r>
              <a:rPr lang="en-US" sz="7200" dirty="0" smtClean="0"/>
              <a:t>Scenario 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Datatel Colleague Environment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27" name="Subtitle 4"/>
          <p:cNvSpPr txBox="1">
            <a:spLocks/>
          </p:cNvSpPr>
          <p:nvPr/>
        </p:nvSpPr>
        <p:spPr>
          <a:xfrm>
            <a:off x="7696200" y="1676400"/>
            <a:ext cx="1143000" cy="91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CC Clearing</a:t>
            </a: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House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953000" y="2895600"/>
            <a:ext cx="1295401" cy="1110401"/>
            <a:chOff x="4419600" y="2895600"/>
            <a:chExt cx="1295401" cy="1110401"/>
          </a:xfrm>
        </p:grpSpPr>
        <p:pic>
          <p:nvPicPr>
            <p:cNvPr id="8" name="Picture 17" descr="C:\Program Files\Microsoft Resource DVD Artwork\DVD_ART\Artwork_Imagery\Shapes and Graphics\Internet Cloud\cloud illustration icon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10800000">
              <a:off x="4419600" y="2895600"/>
              <a:ext cx="1295401" cy="1110401"/>
            </a:xfrm>
            <a:prstGeom prst="rect">
              <a:avLst/>
            </a:prstGeom>
            <a:noFill/>
          </p:spPr>
        </p:pic>
        <p:sp>
          <p:nvSpPr>
            <p:cNvPr id="30" name="Subtitle 4"/>
            <p:cNvSpPr txBox="1">
              <a:spLocks/>
            </p:cNvSpPr>
            <p:nvPr/>
          </p:nvSpPr>
          <p:spPr>
            <a:xfrm>
              <a:off x="4495801" y="3276601"/>
              <a:ext cx="1143000" cy="381000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algn="ctr" defTabSz="91436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Internet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781800" y="1752600"/>
            <a:ext cx="701450" cy="791431"/>
            <a:chOff x="2133600" y="2743200"/>
            <a:chExt cx="701450" cy="791431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286000" y="2743200"/>
              <a:ext cx="54905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133600" y="3048000"/>
              <a:ext cx="609600" cy="486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4" name="Picture 6" descr="Host Integration Server (HIS) sm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3429000"/>
            <a:ext cx="1066800" cy="1545223"/>
          </a:xfrm>
          <a:prstGeom prst="rect">
            <a:avLst/>
          </a:prstGeom>
          <a:noFill/>
        </p:spPr>
      </p:pic>
      <p:grpSp>
        <p:nvGrpSpPr>
          <p:cNvPr id="3" name="Group 18"/>
          <p:cNvGrpSpPr/>
          <p:nvPr/>
        </p:nvGrpSpPr>
        <p:grpSpPr>
          <a:xfrm>
            <a:off x="6705600" y="1600200"/>
            <a:ext cx="1028700" cy="1219200"/>
            <a:chOff x="2057400" y="2743200"/>
            <a:chExt cx="1714500" cy="1924050"/>
          </a:xfrm>
        </p:grpSpPr>
        <p:pic>
          <p:nvPicPr>
            <p:cNvPr id="25" name="Picture 10" descr="C:\Users\ncccsuser\AppData\Local\Microsoft\Windows\Temporary Internet Files\Content.IE5\A2H1XMN2\j0434847[1]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57400" y="2743200"/>
              <a:ext cx="1714500" cy="1714500"/>
            </a:xfrm>
            <a:prstGeom prst="rect">
              <a:avLst/>
            </a:prstGeom>
            <a:noFill/>
          </p:spPr>
        </p:pic>
        <p:pic>
          <p:nvPicPr>
            <p:cNvPr id="26" name="Picture 11" descr="C:\Users\ncccsuser\AppData\Local\Microsoft\Windows\Temporary Internet Files\Content.IE5\T0Q8NEXK\j0431631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14600" y="3733800"/>
              <a:ext cx="933450" cy="9334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85E-6 L 0.475 2.775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8.88272E-7 L 0.37916 8.88272E-7 C 0.33593 8.88272E-7 0.28333 -0.09507 0.28333 -0.1721 L 0.28333 -0.34421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33 -0.34421 L 0.43975 -0.344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78834E-6 L -0.15 4.7883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12 -0.01319 L -0.15312 0.15336 C -0.15312 0.22808 -0.09861 0.31991 -0.05416 0.31991 L 0.04497 0.31991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95548"/>
          </a:xfrm>
        </p:spPr>
        <p:txBody>
          <a:bodyPr/>
          <a:lstStyle/>
          <a:p>
            <a:r>
              <a:rPr sz="4300"/>
              <a:t>Payment Card Industry (PCI) </a:t>
            </a:r>
            <a:r>
              <a:rPr sz="4300" smtClean="0"/>
              <a:t>Compliance</a:t>
            </a:r>
            <a:endParaRPr lang="en-US" sz="3200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47800"/>
            <a:ext cx="8382000" cy="43434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4000" i="1" dirty="0" smtClean="0"/>
              <a:t>The PCI Security Standards Council is</a:t>
            </a:r>
          </a:p>
          <a:p>
            <a:pPr lvl="1">
              <a:buNone/>
            </a:pPr>
            <a:r>
              <a:rPr lang="en-US" sz="4000" i="1" dirty="0" smtClean="0"/>
              <a:t>an open global forum for the ongoing</a:t>
            </a:r>
          </a:p>
          <a:p>
            <a:pPr lvl="1">
              <a:buNone/>
            </a:pPr>
            <a:r>
              <a:rPr lang="en-US" sz="4000" i="1" dirty="0" smtClean="0"/>
              <a:t>development, enhancement, storage,</a:t>
            </a:r>
          </a:p>
          <a:p>
            <a:pPr lvl="1">
              <a:buNone/>
            </a:pPr>
            <a:r>
              <a:rPr lang="en-US" sz="4000" i="1" dirty="0" smtClean="0"/>
              <a:t>dissemination and implementation of</a:t>
            </a:r>
          </a:p>
          <a:p>
            <a:pPr lvl="1">
              <a:buNone/>
            </a:pPr>
            <a:r>
              <a:rPr lang="en-US" sz="4000" i="1" dirty="0" smtClean="0"/>
              <a:t>security standards for account</a:t>
            </a:r>
          </a:p>
          <a:p>
            <a:pPr lvl="1">
              <a:buNone/>
            </a:pPr>
            <a:r>
              <a:rPr lang="en-US" sz="4000" i="1" dirty="0" smtClean="0"/>
              <a:t>data protection.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Datatel Best Practices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382000" cy="4953000"/>
          </a:xfrm>
        </p:spPr>
        <p:txBody>
          <a:bodyPr/>
          <a:lstStyle/>
          <a:p>
            <a:pPr marL="914400" lvl="1" indent="-396875" algn="l">
              <a:buBlip>
                <a:blip r:embed="rId3"/>
              </a:buBlip>
            </a:pPr>
            <a:r>
              <a:rPr lang="en-US" sz="2600" dirty="0" smtClean="0">
                <a:solidFill>
                  <a:schemeClr val="tx1"/>
                </a:solidFill>
              </a:rPr>
              <a:t>Develop a policy for maintaining payment card data. Non e-Commerce should be purged via </a:t>
            </a:r>
            <a:r>
              <a:rPr lang="en-US" sz="26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COCD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396875" algn="l"/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396875" algn="l">
              <a:buBlip>
                <a:blip r:embed="rId3"/>
              </a:buBlip>
            </a:pPr>
            <a:r>
              <a:rPr lang="en-US" sz="2600" dirty="0" smtClean="0">
                <a:solidFill>
                  <a:schemeClr val="tx1"/>
                </a:solidFill>
              </a:rPr>
              <a:t>Purge payment card information in Production before cloning the Production environment to Test using </a:t>
            </a:r>
            <a:r>
              <a:rPr lang="en-US" sz="26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COCD</a:t>
            </a:r>
            <a:r>
              <a:rPr lang="en-US" sz="2600" dirty="0" smtClean="0">
                <a:solidFill>
                  <a:schemeClr val="tx1"/>
                </a:solidFill>
              </a:rPr>
              <a:t>. </a:t>
            </a:r>
          </a:p>
          <a:p>
            <a:pPr marL="914400" lvl="1" indent="-396875" algn="l"/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396875" algn="l">
              <a:buBlip>
                <a:blip r:embed="rId3"/>
              </a:buBlip>
            </a:pPr>
            <a:r>
              <a:rPr lang="en-US" sz="2600" dirty="0" smtClean="0">
                <a:solidFill>
                  <a:schemeClr val="tx1"/>
                </a:solidFill>
              </a:rPr>
              <a:t>If troubleshooting e-Commerce with the DMI listener in debug ( </a:t>
            </a:r>
            <a:r>
              <a:rPr lang="en-US" sz="26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-t –v </a:t>
            </a:r>
            <a:r>
              <a:rPr lang="en-US" sz="2600" dirty="0" smtClean="0">
                <a:solidFill>
                  <a:schemeClr val="tx1"/>
                </a:solidFill>
              </a:rPr>
              <a:t>options), remove the log immediately after the debug information has been obtained. </a:t>
            </a:r>
            <a:r>
              <a:rPr lang="en-US" sz="2600" u="sng" dirty="0" smtClean="0">
                <a:solidFill>
                  <a:schemeClr val="tx1"/>
                </a:solidFill>
              </a:rPr>
              <a:t>You are not compliant with debug turned on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396875" algn="l">
              <a:buBlip>
                <a:blip r:embed="rId3"/>
              </a:buBlip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396875" algn="l">
              <a:buBlip>
                <a:blip r:embed="rId3"/>
              </a:buBlip>
            </a:pPr>
            <a:r>
              <a:rPr lang="en-US" sz="2600" dirty="0" smtClean="0">
                <a:solidFill>
                  <a:schemeClr val="tx1"/>
                </a:solidFill>
              </a:rPr>
              <a:t>Work with your Bookstore provider to determine compliance.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Additional Information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7043208" cy="4953000"/>
          </a:xfrm>
        </p:spPr>
        <p:txBody>
          <a:bodyPr/>
          <a:lstStyle/>
          <a:p>
            <a:pPr marL="914400" lvl="1" indent="-396875" algn="l">
              <a:buBlip>
                <a:blip r:embed="rId3"/>
              </a:buBlip>
            </a:pPr>
            <a:r>
              <a:rPr lang="en-US" sz="2600" dirty="0" smtClean="0">
                <a:solidFill>
                  <a:schemeClr val="tx1"/>
                </a:solidFill>
              </a:rPr>
              <a:t>PCI Security Standards Council</a:t>
            </a:r>
          </a:p>
          <a:p>
            <a:pPr marL="914400" lvl="1" indent="-396875" algn="l"/>
            <a:r>
              <a:rPr lang="en-US" sz="2600" dirty="0" smtClean="0">
                <a:solidFill>
                  <a:schemeClr val="tx1"/>
                </a:solidFill>
              </a:rPr>
              <a:t>  	</a:t>
            </a:r>
            <a:r>
              <a:rPr lang="en-US" sz="2600" dirty="0" smtClean="0">
                <a:solidFill>
                  <a:schemeClr val="tx1"/>
                </a:solidFill>
                <a:hlinkClick r:id="rId4"/>
              </a:rPr>
              <a:t>https://www.pcisecuritystandards.org/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914400" lvl="1" indent="-396875" algn="l"/>
            <a:r>
              <a:rPr lang="en-US" sz="2600" dirty="0" smtClean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  <a:hlinkClick r:id="rId5"/>
              </a:rPr>
              <a:t>https://www.pcisecuritystandards.org/education/webinars.shtml</a:t>
            </a:r>
            <a:r>
              <a:rPr lang="en-US" sz="2600" dirty="0" smtClean="0">
                <a:solidFill>
                  <a:schemeClr val="tx1"/>
                </a:solidFill>
              </a:rPr>
              <a:t> (webinars)</a:t>
            </a:r>
          </a:p>
          <a:p>
            <a:pPr marL="914400" lvl="1" indent="-396875" algn="l"/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396875" algn="l">
              <a:buBlip>
                <a:blip r:embed="rId3"/>
              </a:buBlip>
            </a:pPr>
            <a:r>
              <a:rPr lang="en-US" sz="2600" dirty="0" smtClean="0">
                <a:solidFill>
                  <a:schemeClr val="tx1"/>
                </a:solidFill>
              </a:rPr>
              <a:t>Datatel AnswerNet Document #4397 - How to remove sensitive credit card data for PCI Compliance </a:t>
            </a:r>
            <a:r>
              <a:rPr lang="en-US" sz="2600" dirty="0" smtClean="0">
                <a:solidFill>
                  <a:schemeClr val="tx1"/>
                </a:solidFill>
                <a:hlinkClick r:id="rId6"/>
              </a:rPr>
              <a:t>http://www.datatel.com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914400" lvl="1" indent="-396875" algn="l"/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396875" algn="l">
              <a:buBlip>
                <a:blip r:embed="rId3"/>
              </a:buBlip>
            </a:pPr>
            <a:r>
              <a:rPr lang="en-US" sz="2600" dirty="0" smtClean="0">
                <a:solidFill>
                  <a:schemeClr val="tx1"/>
                </a:solidFill>
              </a:rPr>
              <a:t>NC Office of the State Controller</a:t>
            </a:r>
          </a:p>
          <a:p>
            <a:pPr marL="914400" lvl="1" indent="-396875" algn="l"/>
            <a:r>
              <a:rPr lang="en-US" sz="2600" dirty="0" smtClean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  <a:hlinkClick r:id="rId7"/>
              </a:rPr>
              <a:t>http://www.ncosc.net/programs/risk_mitigation_pci.html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lang="en-US" sz="36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Contact </a:t>
            </a: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Information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7848600" cy="5029200"/>
          </a:xfrm>
        </p:spPr>
        <p:txBody>
          <a:bodyPr/>
          <a:lstStyle/>
          <a:p>
            <a:pPr marL="457218" indent="-396875">
              <a:buBlip>
                <a:blip r:embed="rId3"/>
              </a:buBlip>
            </a:pPr>
            <a:r>
              <a:rPr lang="en-US" sz="3000" dirty="0" smtClean="0">
                <a:solidFill>
                  <a:schemeClr val="tx1"/>
                </a:solidFill>
              </a:rPr>
              <a:t>NC Office of State Controller</a:t>
            </a:r>
          </a:p>
          <a:p>
            <a:pPr marL="914400" lvl="1" indent="-396875" algn="l"/>
            <a:r>
              <a:rPr lang="en-US" sz="2000" dirty="0" smtClean="0">
                <a:solidFill>
                  <a:schemeClr val="tx1"/>
                </a:solidFill>
                <a:hlinkClick r:id="rId4"/>
              </a:rPr>
              <a:t>http://www.ncosc.net/SECP/SECP_PCIOverview.html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396875" algn="l"/>
            <a:endParaRPr lang="en-US" sz="2000" dirty="0" smtClean="0">
              <a:solidFill>
                <a:schemeClr val="tx1"/>
              </a:solidFill>
            </a:endParaRPr>
          </a:p>
          <a:p>
            <a:pPr marL="457218" indent="-396875">
              <a:buBlip>
                <a:blip r:embed="rId3"/>
              </a:buBlip>
            </a:pPr>
            <a:r>
              <a:rPr lang="en-US" sz="3000" dirty="0" smtClean="0">
                <a:solidFill>
                  <a:schemeClr val="tx1"/>
                </a:solidFill>
              </a:rPr>
              <a:t>NCCCS System Office</a:t>
            </a:r>
          </a:p>
          <a:p>
            <a:pPr marL="914400" lvl="1" indent="-396875" algn="l">
              <a:buBlip>
                <a:blip r:embed="rId3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Jay Baucom - (919) 807-6988</a:t>
            </a:r>
          </a:p>
          <a:p>
            <a:pPr marL="914400" lvl="1" indent="-396875" algn="l"/>
            <a:r>
              <a:rPr lang="en-US" sz="2000" dirty="0" smtClean="0">
                <a:solidFill>
                  <a:schemeClr val="tx1"/>
                </a:solidFill>
              </a:rPr>
              <a:t>	 </a:t>
            </a:r>
            <a:r>
              <a:rPr lang="en-US" sz="2000" dirty="0" smtClean="0">
                <a:solidFill>
                  <a:schemeClr val="tx1"/>
                </a:solidFill>
                <a:hlinkClick r:id="rId5"/>
              </a:rPr>
              <a:t>baucomj@nccommunitycolleges.edu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396875" algn="l">
              <a:buBlip>
                <a:blip r:embed="rId3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Jason Godfrey - (919) 807-7054</a:t>
            </a:r>
          </a:p>
          <a:p>
            <a:pPr marL="914400" lvl="1" indent="-396875" algn="l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hlinkClick r:id="rId6"/>
              </a:rPr>
              <a:t>godfreyj@nccommunitycolleges.edu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396875" algn="l">
              <a:buBlip>
                <a:blip r:embed="rId3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Kim Van Metre - </a:t>
            </a:r>
            <a:r>
              <a:rPr lang="en-US" sz="2000" dirty="0" smtClean="0"/>
              <a:t>(919) 807-7071</a:t>
            </a:r>
          </a:p>
          <a:p>
            <a:pPr marL="914400" lvl="1" indent="-396875" algn="l"/>
            <a:r>
              <a:rPr lang="en-US" sz="2000" dirty="0" smtClean="0">
                <a:solidFill>
                  <a:schemeClr val="tx1"/>
                </a:solidFill>
              </a:rPr>
              <a:t>	 </a:t>
            </a:r>
            <a:r>
              <a:rPr lang="en-US" sz="2000" dirty="0" smtClean="0">
                <a:solidFill>
                  <a:schemeClr val="tx1"/>
                </a:solidFill>
                <a:hlinkClick r:id="rId7"/>
              </a:rPr>
              <a:t>vanmetrek@nccommunitycolleges.edu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396875" algn="l"/>
            <a:endParaRPr lang="en-US" sz="2000" dirty="0" smtClean="0">
              <a:solidFill>
                <a:schemeClr val="tx1"/>
              </a:solidFill>
            </a:endParaRPr>
          </a:p>
          <a:p>
            <a:pPr marL="457218" lvl="1" indent="-396875" algn="l">
              <a:spcBef>
                <a:spcPts val="0"/>
              </a:spcBef>
              <a:buBlip>
                <a:blip r:embed="rId3"/>
              </a:buBlip>
            </a:pPr>
            <a:r>
              <a:rPr lang="en-US" sz="3000" dirty="0" smtClean="0">
                <a:solidFill>
                  <a:schemeClr val="tx1"/>
                </a:solidFill>
              </a:rPr>
              <a:t>Trustwave</a:t>
            </a:r>
          </a:p>
          <a:p>
            <a:pPr marL="914400" lvl="1" indent="-396875" algn="l"/>
            <a:r>
              <a:rPr lang="en-US" sz="2000" dirty="0" smtClean="0">
                <a:solidFill>
                  <a:schemeClr val="tx1"/>
                </a:solidFill>
              </a:rPr>
              <a:t>General Questions – (800) 363-1621</a:t>
            </a:r>
          </a:p>
          <a:p>
            <a:pPr marL="914400" lvl="1" indent="-396875" algn="l"/>
            <a:r>
              <a:rPr lang="en-US" sz="2000" dirty="0" smtClean="0">
                <a:solidFill>
                  <a:schemeClr val="tx1"/>
                </a:solidFill>
                <a:hlinkClick r:id="rId8"/>
              </a:rPr>
              <a:t>support@trustwave.com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</a:p>
          <a:p>
            <a:pPr marL="914400" lvl="1" indent="-396875" algn="l"/>
            <a:endParaRPr lang="en-US" sz="23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smtClean="0"/>
              <a:t>Q &amp; A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230188"/>
            <a:ext cx="8382000" cy="11633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 fontScale="75000" lnSpcReduction="20000"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Payment Card Industry (PCI) Compliance</a:t>
            </a:r>
            <a:br>
              <a:rPr kumimoji="0" 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Additional Information</a:t>
            </a: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95548"/>
          </a:xfrm>
        </p:spPr>
        <p:txBody>
          <a:bodyPr/>
          <a:lstStyle/>
          <a:p>
            <a:r>
              <a:rPr sz="4300"/>
              <a:t>Payment Card Industry (PCI) </a:t>
            </a:r>
            <a:r>
              <a:rPr sz="4300" smtClean="0"/>
              <a:t>Compliance</a:t>
            </a:r>
            <a:endParaRPr lang="en-US" sz="3200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838200"/>
            <a:ext cx="8382000" cy="58674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3800" i="1" dirty="0" smtClean="0"/>
              <a:t>The PCI Security Standards Council’s</a:t>
            </a:r>
          </a:p>
          <a:p>
            <a:pPr lvl="1">
              <a:buNone/>
            </a:pPr>
            <a:r>
              <a:rPr lang="en-US" sz="3800" i="1" dirty="0" smtClean="0"/>
              <a:t>mission is to enhance payment</a:t>
            </a:r>
          </a:p>
          <a:p>
            <a:pPr lvl="1">
              <a:buNone/>
            </a:pPr>
            <a:r>
              <a:rPr lang="en-US" sz="3800" i="1" dirty="0" smtClean="0"/>
              <a:t>account data security by driving</a:t>
            </a:r>
          </a:p>
          <a:p>
            <a:pPr lvl="1">
              <a:buNone/>
            </a:pPr>
            <a:r>
              <a:rPr lang="en-US" sz="3800" i="1" dirty="0" smtClean="0"/>
              <a:t>education and awareness of the PCI</a:t>
            </a:r>
          </a:p>
          <a:p>
            <a:pPr lvl="1">
              <a:buNone/>
            </a:pPr>
            <a:r>
              <a:rPr lang="en-US" sz="3800" i="1" dirty="0" smtClean="0"/>
              <a:t>Security Standards. The organization</a:t>
            </a:r>
          </a:p>
          <a:p>
            <a:pPr lvl="1">
              <a:buNone/>
            </a:pPr>
            <a:r>
              <a:rPr lang="en-US" sz="3800" i="1" dirty="0" smtClean="0"/>
              <a:t>was founded by American Express,</a:t>
            </a:r>
          </a:p>
          <a:p>
            <a:pPr lvl="1">
              <a:buNone/>
            </a:pPr>
            <a:r>
              <a:rPr lang="en-US" sz="3800" i="1" dirty="0" smtClean="0"/>
              <a:t>Discover Financial Services, JCB</a:t>
            </a:r>
          </a:p>
          <a:p>
            <a:pPr lvl="1">
              <a:buNone/>
            </a:pPr>
            <a:r>
              <a:rPr lang="en-US" sz="3800" i="1" dirty="0" smtClean="0"/>
              <a:t>International, MasterCard Worldwide,</a:t>
            </a:r>
          </a:p>
          <a:p>
            <a:pPr lvl="1">
              <a:buNone/>
            </a:pPr>
            <a:r>
              <a:rPr lang="en-US" sz="3800" i="1" dirty="0" smtClean="0"/>
              <a:t>and Visa, Inc.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38746"/>
          </a:xfrm>
        </p:spPr>
        <p:txBody>
          <a:bodyPr/>
          <a:lstStyle/>
          <a:p>
            <a:r>
              <a:rPr sz="4300"/>
              <a:t>Payment Card Industry (PCI) </a:t>
            </a:r>
            <a:r>
              <a:rPr sz="4300" smtClean="0"/>
              <a:t>Compliance</a:t>
            </a:r>
            <a:br>
              <a:rPr sz="4300" smtClean="0"/>
            </a:br>
            <a:r>
              <a:rPr sz="3200" smtClean="0">
                <a:solidFill>
                  <a:schemeClr val="tx2"/>
                </a:solidFill>
              </a:rPr>
              <a:t>PCI Documentation</a:t>
            </a:r>
            <a:endParaRPr lang="en-US" sz="3200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00200"/>
            <a:ext cx="8382000" cy="4876800"/>
          </a:xfrm>
        </p:spPr>
        <p:txBody>
          <a:bodyPr>
            <a:noAutofit/>
          </a:bodyPr>
          <a:lstStyle/>
          <a:p>
            <a:pPr lvl="1">
              <a:lnSpc>
                <a:spcPct val="70000"/>
              </a:lnSpc>
            </a:pPr>
            <a:r>
              <a:rPr lang="en-US" dirty="0" smtClean="0"/>
              <a:t>Payment Card Industry (PCI) Data Security Standard (DSS) Navigating PCI DSS – </a:t>
            </a:r>
            <a:r>
              <a:rPr lang="en-US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Understanding the Intent of the Requirements (version 1.1, February 2008)</a:t>
            </a:r>
          </a:p>
          <a:p>
            <a:pPr lvl="1">
              <a:lnSpc>
                <a:spcPct val="70000"/>
              </a:lnSpc>
              <a:buNone/>
            </a:pPr>
            <a:endParaRPr lang="en-US" sz="2000" spc="-150" dirty="0" smtClean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  <a:p>
            <a:pPr lvl="1">
              <a:lnSpc>
                <a:spcPct val="70000"/>
              </a:lnSpc>
            </a:pPr>
            <a:r>
              <a:rPr lang="en-US" dirty="0" smtClean="0"/>
              <a:t>Payment Card Industry (PCI) Data Security Standard (DSS) </a:t>
            </a:r>
            <a:r>
              <a:rPr lang="en-US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Self–Assessment Questionnaire – Instructions and Guidelines (version 1.1, February 2008)</a:t>
            </a:r>
          </a:p>
          <a:p>
            <a:pPr lvl="1">
              <a:lnSpc>
                <a:spcPct val="70000"/>
              </a:lnSpc>
              <a:buNone/>
            </a:pPr>
            <a:endParaRPr lang="en-US" sz="2000" spc="-150" dirty="0" smtClean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  <a:p>
            <a:pPr lvl="1">
              <a:lnSpc>
                <a:spcPct val="70000"/>
              </a:lnSpc>
            </a:pPr>
            <a:r>
              <a:rPr lang="en-US" dirty="0" smtClean="0"/>
              <a:t>Payment Card Industry (PCI) Data Security Standard (DSS) </a:t>
            </a:r>
            <a:r>
              <a:rPr lang="en-US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Self–Assessment Questionnaire D and Attestation of Compliance All other Merchants and all SAQ-Eligible Service Providers (version 1.1, February 2008)</a:t>
            </a:r>
          </a:p>
          <a:p>
            <a:pPr lvl="1">
              <a:lnSpc>
                <a:spcPct val="70000"/>
              </a:lnSpc>
              <a:buNone/>
            </a:pPr>
            <a:endParaRPr lang="en-US" sz="2000" spc="-150" dirty="0" smtClean="0">
              <a:ln w="3175"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  <a:p>
            <a:pPr lvl="1">
              <a:lnSpc>
                <a:spcPct val="70000"/>
              </a:lnSpc>
            </a:pPr>
            <a:r>
              <a:rPr lang="en-US" dirty="0" smtClean="0"/>
              <a:t>Payment Card Industry (PCI) Data Security Standard (DSS) </a:t>
            </a:r>
            <a:r>
              <a:rPr lang="en-US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Glossary, Abbreviations and Acronyms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63395"/>
          </a:xfrm>
        </p:spPr>
        <p:txBody>
          <a:bodyPr>
            <a:normAutofit fontScale="90000"/>
          </a:bodyPr>
          <a:lstStyle/>
          <a:p>
            <a:r>
              <a:rPr/>
              <a:t>Payment Card Industry (PCI) Compliance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2"/>
                </a:solidFill>
              </a:rPr>
              <a:t>Common Terms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1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Account Number or PAN (Primary Account Number): </a:t>
            </a:r>
            <a:r>
              <a:rPr lang="en-US" sz="3100" dirty="0" smtClean="0"/>
              <a:t>payment card number that identifies the issuer and card holder.</a:t>
            </a:r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31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Acquirer:</a:t>
            </a:r>
            <a:r>
              <a:rPr lang="en-US" sz="3100" dirty="0" smtClean="0"/>
              <a:t> Bankcard association member that initiates and maintains relationships with the merchants that accept payment cards.</a:t>
            </a:r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31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Cardholder data: </a:t>
            </a:r>
            <a:r>
              <a:rPr lang="en-US" sz="3100" dirty="0" smtClean="0"/>
              <a:t>Full magnetic strip or the PAN plus any of the following:</a:t>
            </a:r>
          </a:p>
          <a:p>
            <a:pPr lvl="2"/>
            <a:r>
              <a:rPr lang="en-US" sz="2600" dirty="0" smtClean="0"/>
              <a:t>Cardholder name</a:t>
            </a:r>
          </a:p>
          <a:p>
            <a:pPr lvl="2"/>
            <a:r>
              <a:rPr lang="en-US" sz="2600" dirty="0" smtClean="0"/>
              <a:t>Expiration date</a:t>
            </a:r>
          </a:p>
          <a:p>
            <a:pPr lvl="2"/>
            <a:r>
              <a:rPr lang="en-US" sz="2600" dirty="0" smtClean="0"/>
              <a:t>Service Code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63395"/>
          </a:xfrm>
        </p:spPr>
        <p:txBody>
          <a:bodyPr>
            <a:normAutofit fontScale="90000"/>
          </a:bodyPr>
          <a:lstStyle/>
          <a:p>
            <a:r>
              <a:rPr/>
              <a:t>Payment Card Industry (PCI) Compliance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2"/>
                </a:solidFill>
              </a:rPr>
              <a:t>Common Terms - Continued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lvl="1"/>
            <a:r>
              <a:rPr lang="en-US" sz="29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DSS:</a:t>
            </a:r>
            <a:r>
              <a:rPr lang="en-US" sz="2900" dirty="0" smtClean="0"/>
              <a:t> Data Security Standard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9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Penetration Test: </a:t>
            </a:r>
            <a:r>
              <a:rPr lang="en-US" sz="2900" dirty="0" smtClean="0"/>
              <a:t>Security-oriented probing of computer system or network to seek out vulnerabilities that an attacker could exploit.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9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Threat:</a:t>
            </a:r>
            <a:r>
              <a:rPr lang="en-US" sz="3200" dirty="0" smtClean="0"/>
              <a:t> </a:t>
            </a:r>
            <a:r>
              <a:rPr lang="en-US" sz="2900" dirty="0" smtClean="0"/>
              <a:t>Condition that may cause information or information processing resources to be intentionally or accidentally lost, modified, exposed, made inaccessible, or otherwise affected to the detriment of the organization.</a:t>
            </a:r>
          </a:p>
          <a:p>
            <a:pPr lvl="1"/>
            <a:endParaRPr lang="en-US" sz="29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63395"/>
          </a:xfrm>
        </p:spPr>
        <p:txBody>
          <a:bodyPr>
            <a:normAutofit fontScale="90000"/>
          </a:bodyPr>
          <a:lstStyle/>
          <a:p>
            <a:r>
              <a:rPr/>
              <a:t>Payment Card Industry (PCI) Compliance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2"/>
                </a:solidFill>
              </a:rPr>
              <a:t>Common Terms - Continued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lvl="1"/>
            <a:r>
              <a:rPr lang="en-US" sz="29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Vulnerability:</a:t>
            </a:r>
            <a:r>
              <a:rPr lang="en-US" sz="2600" dirty="0" smtClean="0"/>
              <a:t> Weakness in system security procedures, system design, implementation, or internal controls that could be exploited to violate system security policy.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9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Vulnerability Scan: </a:t>
            </a:r>
            <a:r>
              <a:rPr lang="en-US" sz="2600" dirty="0" smtClean="0"/>
              <a:t>Scans used to identify vulnerabilities in operating systems, services, and devices that could be used by hackers to target the company’s private network.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9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Payment Provider: </a:t>
            </a:r>
            <a:r>
              <a:rPr lang="en-US" sz="2600" dirty="0" smtClean="0"/>
              <a:t>PayPal (Verisign) or Official Payments (OPC).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63395"/>
          </a:xfrm>
        </p:spPr>
        <p:txBody>
          <a:bodyPr>
            <a:normAutofit fontScale="90000"/>
          </a:bodyPr>
          <a:lstStyle/>
          <a:p>
            <a:r>
              <a:rPr/>
              <a:t>Payment Card Industry (PCI) Compliance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2"/>
                </a:solidFill>
              </a:rPr>
              <a:t>Trustwave Services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95400"/>
            <a:ext cx="8382000" cy="5181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dirty="0" smtClean="0"/>
              <a:t>The Office of State Controller (OSC) has a master service agreement with Trustwave to perform vulnerability scans, online SAQ and answer general questions.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600" dirty="0" smtClean="0"/>
              <a:t>30 of the 58 colleges participate in the OSC’s master agreement. Colleges work directly with the OSC for portal access, service delivery, and remediation. The acquirer (bank) is SunTrust.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600" dirty="0" smtClean="0"/>
              <a:t>The remaining 28 colleges are offered services through a supplemental agreement under the OSC master agreement. Colleges work directly with the NCCCS for portal access, service delivery, and remediation. The acquirer (bank) is selected by the college. 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 bwMode="auto">
          <a:xfrm>
            <a:off x="1600200" y="5105400"/>
            <a:ext cx="5943600" cy="12192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Attestation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38746"/>
          </a:xfrm>
        </p:spPr>
        <p:txBody>
          <a:bodyPr/>
          <a:lstStyle/>
          <a:p>
            <a:r>
              <a:rPr sz="4300"/>
              <a:t>Payment Card Industry (PCI) </a:t>
            </a:r>
            <a:r>
              <a:rPr sz="4300" smtClean="0"/>
              <a:t>Compliance</a:t>
            </a:r>
            <a:br>
              <a:rPr sz="4300" smtClean="0"/>
            </a:br>
            <a:r>
              <a:rPr sz="3200" smtClean="0">
                <a:solidFill>
                  <a:schemeClr val="tx2"/>
                </a:solidFill>
              </a:rPr>
              <a:t>Basic Steps to Compliance</a:t>
            </a:r>
            <a:endParaRPr lang="en-US" sz="3200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1600200" y="1524000"/>
            <a:ext cx="5943600" cy="12192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(Process\Procedures)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1600200" y="3352800"/>
            <a:ext cx="5943600" cy="12192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 (SAQ\ Vulnerability Scans)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62400" y="2438400"/>
            <a:ext cx="1159002" cy="1159002"/>
            <a:chOff x="4799838" y="1401698"/>
            <a:chExt cx="1159002" cy="1159002"/>
          </a:xfrm>
        </p:grpSpPr>
        <p:sp>
          <p:nvSpPr>
            <p:cNvPr id="20" name="Down Arrow 19"/>
            <p:cNvSpPr/>
            <p:nvPr/>
          </p:nvSpPr>
          <p:spPr>
            <a:xfrm>
              <a:off x="4799838" y="1401698"/>
              <a:ext cx="1159002" cy="115900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Down Arrow 4"/>
            <p:cNvSpPr/>
            <p:nvPr/>
          </p:nvSpPr>
          <p:spPr>
            <a:xfrm>
              <a:off x="5060613" y="1401698"/>
              <a:ext cx="637452" cy="872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62400" y="4267200"/>
            <a:ext cx="1159002" cy="1159002"/>
            <a:chOff x="4799838" y="1401698"/>
            <a:chExt cx="1159002" cy="1159002"/>
          </a:xfrm>
        </p:grpSpPr>
        <p:sp>
          <p:nvSpPr>
            <p:cNvPr id="24" name="Down Arrow 23"/>
            <p:cNvSpPr/>
            <p:nvPr/>
          </p:nvSpPr>
          <p:spPr>
            <a:xfrm>
              <a:off x="4799838" y="1401698"/>
              <a:ext cx="1159002" cy="115900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Down Arrow 4"/>
            <p:cNvSpPr/>
            <p:nvPr/>
          </p:nvSpPr>
          <p:spPr>
            <a:xfrm>
              <a:off x="5060613" y="1401698"/>
              <a:ext cx="637452" cy="872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Sample presentation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1139</TotalTime>
  <Words>1160</Words>
  <Application>Microsoft Office PowerPoint</Application>
  <PresentationFormat>On-screen Show (4:3)</PresentationFormat>
  <Paragraphs>182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Sample presentation slides</vt:lpstr>
      <vt:lpstr>White with Courier font for code slides</vt:lpstr>
      <vt:lpstr>Payment Card Industry (PCI) Compliance</vt:lpstr>
      <vt:lpstr>Payment Card Industry (PCI) Compliance</vt:lpstr>
      <vt:lpstr>Payment Card Industry (PCI) Compliance</vt:lpstr>
      <vt:lpstr>Payment Card Industry (PCI) Compliance PCI Documentation</vt:lpstr>
      <vt:lpstr>Payment Card Industry (PCI) Compliance Common Terms </vt:lpstr>
      <vt:lpstr>Payment Card Industry (PCI) Compliance Common Terms - Continued</vt:lpstr>
      <vt:lpstr>Payment Card Industry (PCI) Compliance Common Terms - Continued</vt:lpstr>
      <vt:lpstr>Payment Card Industry (PCI) Compliance Trustwave Services</vt:lpstr>
      <vt:lpstr>Payment Card Industry (PCI) Compliance Basic Steps to Compliance</vt:lpstr>
      <vt:lpstr>Payment Card Industry (PCI) Compliance Datatel Colleague  e-Commerce</vt:lpstr>
      <vt:lpstr>Payment Card Industry (PCI) Compliance Datatel Colleague e-Commerce</vt:lpstr>
      <vt:lpstr>Payment Card Industry (PCI) Compliance e-Commerce Documentation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Card Industry (PCI) Compliance</dc:title>
  <dc:creator>Jason Godfrey</dc:creator>
  <cp:lastModifiedBy>Jason Godfrey</cp:lastModifiedBy>
  <cp:revision>189</cp:revision>
  <dcterms:created xsi:type="dcterms:W3CDTF">2008-10-14T12:42:08Z</dcterms:created>
  <dcterms:modified xsi:type="dcterms:W3CDTF">2008-10-24T11:58:11Z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TC102867061033</vt:lpwstr>
  </property>
</Properties>
</file>