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64" r:id="rId3"/>
    <p:sldId id="299" r:id="rId4"/>
    <p:sldId id="300" r:id="rId5"/>
    <p:sldId id="307" r:id="rId6"/>
    <p:sldId id="309" r:id="rId7"/>
    <p:sldId id="323" r:id="rId8"/>
    <p:sldId id="327" r:id="rId9"/>
    <p:sldId id="426" r:id="rId10"/>
    <p:sldId id="436" r:id="rId11"/>
    <p:sldId id="427" r:id="rId12"/>
    <p:sldId id="428" r:id="rId13"/>
    <p:sldId id="328" r:id="rId14"/>
    <p:sldId id="329" r:id="rId15"/>
    <p:sldId id="330" r:id="rId16"/>
    <p:sldId id="331" r:id="rId17"/>
    <p:sldId id="415" r:id="rId18"/>
    <p:sldId id="332" r:id="rId19"/>
    <p:sldId id="333" r:id="rId20"/>
    <p:sldId id="334" r:id="rId21"/>
    <p:sldId id="420" r:id="rId22"/>
    <p:sldId id="416" r:id="rId23"/>
    <p:sldId id="421" r:id="rId24"/>
    <p:sldId id="422" r:id="rId25"/>
    <p:sldId id="423" r:id="rId26"/>
    <p:sldId id="431" r:id="rId27"/>
    <p:sldId id="424" r:id="rId28"/>
    <p:sldId id="430" r:id="rId29"/>
    <p:sldId id="425" r:id="rId30"/>
    <p:sldId id="429" r:id="rId31"/>
    <p:sldId id="417" r:id="rId32"/>
    <p:sldId id="418" r:id="rId33"/>
    <p:sldId id="419" r:id="rId34"/>
    <p:sldId id="433" r:id="rId35"/>
    <p:sldId id="432" r:id="rId36"/>
    <p:sldId id="434" r:id="rId37"/>
    <p:sldId id="435" r:id="rId38"/>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3414" autoAdjust="0"/>
  </p:normalViewPr>
  <p:slideViewPr>
    <p:cSldViewPr>
      <p:cViewPr varScale="1">
        <p:scale>
          <a:sx n="58" d="100"/>
          <a:sy n="58" d="100"/>
        </p:scale>
        <p:origin x="1522"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75444D-1C01-4184-AD19-CAED89B327ED}"/>
              </a:ext>
            </a:extLst>
          </p:cNvPr>
          <p:cNvSpPr>
            <a:spLocks noGrp="1"/>
          </p:cNvSpPr>
          <p:nvPr>
            <p:ph type="hdr" sz="quarter"/>
          </p:nvPr>
        </p:nvSpPr>
        <p:spPr>
          <a:xfrm>
            <a:off x="0" y="0"/>
            <a:ext cx="3077739" cy="469424"/>
          </a:xfrm>
          <a:prstGeom prst="rect">
            <a:avLst/>
          </a:prstGeom>
        </p:spPr>
        <p:txBody>
          <a:bodyPr vert="horz" lIns="94229" tIns="47114" rIns="94229" bIns="47114"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C2E876E1-F0C6-437E-AA2A-B91E43904DEF}"/>
              </a:ext>
            </a:extLst>
          </p:cNvPr>
          <p:cNvSpPr>
            <a:spLocks noGrp="1"/>
          </p:cNvSpPr>
          <p:nvPr>
            <p:ph type="dt" idx="1"/>
          </p:nvPr>
        </p:nvSpPr>
        <p:spPr>
          <a:xfrm>
            <a:off x="4023092" y="0"/>
            <a:ext cx="3077739" cy="469424"/>
          </a:xfrm>
          <a:prstGeom prst="rect">
            <a:avLst/>
          </a:prstGeom>
        </p:spPr>
        <p:txBody>
          <a:bodyPr vert="horz" lIns="94229" tIns="47114" rIns="94229" bIns="47114" rtlCol="0"/>
          <a:lstStyle>
            <a:lvl1pPr algn="r" eaLnBrk="1" fontAlgn="auto" hangingPunct="1">
              <a:spcBef>
                <a:spcPts val="0"/>
              </a:spcBef>
              <a:spcAft>
                <a:spcPts val="0"/>
              </a:spcAft>
              <a:defRPr sz="1200">
                <a:latin typeface="+mn-lt"/>
                <a:cs typeface="+mn-cs"/>
              </a:defRPr>
            </a:lvl1pPr>
          </a:lstStyle>
          <a:p>
            <a:pPr>
              <a:defRPr/>
            </a:pPr>
            <a:fld id="{7A83B16D-5456-4B79-9FFE-28E9EEAC7697}" type="datetimeFigureOut">
              <a:rPr lang="en-US"/>
              <a:pPr>
                <a:defRPr/>
              </a:pPr>
              <a:t>9/26/2019</a:t>
            </a:fld>
            <a:endParaRPr lang="en-US"/>
          </a:p>
        </p:txBody>
      </p:sp>
      <p:sp>
        <p:nvSpPr>
          <p:cNvPr id="4" name="Slide Image Placeholder 3">
            <a:extLst>
              <a:ext uri="{FF2B5EF4-FFF2-40B4-BE49-F238E27FC236}">
                <a16:creationId xmlns:a16="http://schemas.microsoft.com/office/drawing/2014/main" id="{C9831434-FF87-4356-99FD-695F2A0856C8}"/>
              </a:ext>
            </a:extLst>
          </p:cNvPr>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pPr lvl="0"/>
            <a:endParaRPr lang="en-US" noProof="0"/>
          </a:p>
        </p:txBody>
      </p:sp>
      <p:sp>
        <p:nvSpPr>
          <p:cNvPr id="5" name="Notes Placeholder 4">
            <a:extLst>
              <a:ext uri="{FF2B5EF4-FFF2-40B4-BE49-F238E27FC236}">
                <a16:creationId xmlns:a16="http://schemas.microsoft.com/office/drawing/2014/main" id="{489CC067-E2B5-46E6-AFE4-6465CBEBD980}"/>
              </a:ext>
            </a:extLst>
          </p:cNvPr>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BB2EB38-F2F9-458A-9D83-CB6233342D87}"/>
              </a:ext>
            </a:extLst>
          </p:cNvPr>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AD832AEB-70F2-4FFE-8B1E-39C23C1F1AB0}"/>
              </a:ext>
            </a:extLst>
          </p:cNvPr>
          <p:cNvSpPr>
            <a:spLocks noGrp="1"/>
          </p:cNvSpPr>
          <p:nvPr>
            <p:ph type="sldNum" sz="quarter" idx="5"/>
          </p:nvPr>
        </p:nvSpPr>
        <p:spPr>
          <a:xfrm>
            <a:off x="4023092" y="8917422"/>
            <a:ext cx="3077739" cy="469424"/>
          </a:xfrm>
          <a:prstGeom prst="rect">
            <a:avLst/>
          </a:prstGeom>
        </p:spPr>
        <p:txBody>
          <a:bodyPr vert="horz" wrap="square" lIns="94229" tIns="47114" rIns="94229" bIns="4711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42DBC18-3DDF-4ABD-B3E4-4A65C3242A4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B6A8F4AA-9B37-46AC-B48D-A083B3FA0A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A0DE0070-D447-42DB-B57D-7DD29E7EEE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607DD39F-A926-46DE-9DC7-546324A409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168BE8E-2813-4492-8A1B-5D40D84B32B6}" type="slidenum">
              <a:rPr lang="en-US" altLang="en-US" smtClean="0">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587183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3085837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3407440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13</a:t>
            </a:fld>
            <a:endParaRPr lang="en-US" altLang="en-US">
              <a:latin typeface="Calibri" panose="020F0502020204030204" pitchFamily="34" charset="0"/>
            </a:endParaRPr>
          </a:p>
        </p:txBody>
      </p:sp>
    </p:spTree>
    <p:extLst>
      <p:ext uri="{BB962C8B-B14F-4D97-AF65-F5344CB8AC3E}">
        <p14:creationId xmlns:p14="http://schemas.microsoft.com/office/powerpoint/2010/main" val="305884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592167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15</a:t>
            </a:fld>
            <a:endParaRPr lang="en-US" altLang="en-US">
              <a:latin typeface="Calibri" panose="020F0502020204030204" pitchFamily="34" charset="0"/>
            </a:endParaRPr>
          </a:p>
        </p:txBody>
      </p:sp>
    </p:spTree>
    <p:extLst>
      <p:ext uri="{BB962C8B-B14F-4D97-AF65-F5344CB8AC3E}">
        <p14:creationId xmlns:p14="http://schemas.microsoft.com/office/powerpoint/2010/main" val="3195431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16</a:t>
            </a:fld>
            <a:endParaRPr lang="en-US" altLang="en-US">
              <a:latin typeface="Calibri" panose="020F0502020204030204" pitchFamily="34" charset="0"/>
            </a:endParaRPr>
          </a:p>
        </p:txBody>
      </p:sp>
    </p:spTree>
    <p:extLst>
      <p:ext uri="{BB962C8B-B14F-4D97-AF65-F5344CB8AC3E}">
        <p14:creationId xmlns:p14="http://schemas.microsoft.com/office/powerpoint/2010/main" val="35353745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34481060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Tree>
    <p:extLst>
      <p:ext uri="{BB962C8B-B14F-4D97-AF65-F5344CB8AC3E}">
        <p14:creationId xmlns:p14="http://schemas.microsoft.com/office/powerpoint/2010/main" val="486974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20</a:t>
            </a:fld>
            <a:endParaRPr lang="en-US" altLang="en-US">
              <a:latin typeface="Calibri" panose="020F0502020204030204" pitchFamily="34" charset="0"/>
            </a:endParaRPr>
          </a:p>
        </p:txBody>
      </p:sp>
    </p:spTree>
    <p:extLst>
      <p:ext uri="{BB962C8B-B14F-4D97-AF65-F5344CB8AC3E}">
        <p14:creationId xmlns:p14="http://schemas.microsoft.com/office/powerpoint/2010/main" val="249751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Tree>
    <p:extLst>
      <p:ext uri="{BB962C8B-B14F-4D97-AF65-F5344CB8AC3E}">
        <p14:creationId xmlns:p14="http://schemas.microsoft.com/office/powerpoint/2010/main" val="8372090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23</a:t>
            </a:fld>
            <a:endParaRPr lang="en-US" altLang="en-US">
              <a:latin typeface="Calibri" panose="020F0502020204030204" pitchFamily="34" charset="0"/>
            </a:endParaRPr>
          </a:p>
        </p:txBody>
      </p:sp>
    </p:spTree>
    <p:extLst>
      <p:ext uri="{BB962C8B-B14F-4D97-AF65-F5344CB8AC3E}">
        <p14:creationId xmlns:p14="http://schemas.microsoft.com/office/powerpoint/2010/main" val="2740793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24</a:t>
            </a:fld>
            <a:endParaRPr lang="en-US" altLang="en-US">
              <a:latin typeface="Calibri" panose="020F0502020204030204" pitchFamily="34" charset="0"/>
            </a:endParaRPr>
          </a:p>
        </p:txBody>
      </p:sp>
    </p:spTree>
    <p:extLst>
      <p:ext uri="{BB962C8B-B14F-4D97-AF65-F5344CB8AC3E}">
        <p14:creationId xmlns:p14="http://schemas.microsoft.com/office/powerpoint/2010/main" val="1422070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31963125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26</a:t>
            </a:fld>
            <a:endParaRPr lang="en-US" altLang="en-US">
              <a:latin typeface="Calibri" panose="020F0502020204030204" pitchFamily="34" charset="0"/>
            </a:endParaRPr>
          </a:p>
        </p:txBody>
      </p:sp>
    </p:spTree>
    <p:extLst>
      <p:ext uri="{BB962C8B-B14F-4D97-AF65-F5344CB8AC3E}">
        <p14:creationId xmlns:p14="http://schemas.microsoft.com/office/powerpoint/2010/main" val="425056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27</a:t>
            </a:fld>
            <a:endParaRPr lang="en-US" altLang="en-US">
              <a:latin typeface="Calibri" panose="020F0502020204030204" pitchFamily="34" charset="0"/>
            </a:endParaRPr>
          </a:p>
        </p:txBody>
      </p:sp>
    </p:spTree>
    <p:extLst>
      <p:ext uri="{BB962C8B-B14F-4D97-AF65-F5344CB8AC3E}">
        <p14:creationId xmlns:p14="http://schemas.microsoft.com/office/powerpoint/2010/main" val="33211776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28</a:t>
            </a:fld>
            <a:endParaRPr lang="en-US" altLang="en-US">
              <a:latin typeface="Calibri" panose="020F0502020204030204" pitchFamily="34" charset="0"/>
            </a:endParaRPr>
          </a:p>
        </p:txBody>
      </p:sp>
    </p:spTree>
    <p:extLst>
      <p:ext uri="{BB962C8B-B14F-4D97-AF65-F5344CB8AC3E}">
        <p14:creationId xmlns:p14="http://schemas.microsoft.com/office/powerpoint/2010/main" val="35728885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29</a:t>
            </a:fld>
            <a:endParaRPr lang="en-US" altLang="en-US">
              <a:latin typeface="Calibri" panose="020F0502020204030204" pitchFamily="34" charset="0"/>
            </a:endParaRPr>
          </a:p>
        </p:txBody>
      </p:sp>
    </p:spTree>
    <p:extLst>
      <p:ext uri="{BB962C8B-B14F-4D97-AF65-F5344CB8AC3E}">
        <p14:creationId xmlns:p14="http://schemas.microsoft.com/office/powerpoint/2010/main" val="23053102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30</a:t>
            </a:fld>
            <a:endParaRPr lang="en-US" altLang="en-US">
              <a:latin typeface="Calibri" panose="020F0502020204030204" pitchFamily="34" charset="0"/>
            </a:endParaRPr>
          </a:p>
        </p:txBody>
      </p:sp>
    </p:spTree>
    <p:extLst>
      <p:ext uri="{BB962C8B-B14F-4D97-AF65-F5344CB8AC3E}">
        <p14:creationId xmlns:p14="http://schemas.microsoft.com/office/powerpoint/2010/main" val="18402408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34</a:t>
            </a:fld>
            <a:endParaRPr lang="en-US" altLang="en-US">
              <a:latin typeface="Calibri" panose="020F0502020204030204" pitchFamily="34" charset="0"/>
            </a:endParaRPr>
          </a:p>
        </p:txBody>
      </p:sp>
    </p:spTree>
    <p:extLst>
      <p:ext uri="{BB962C8B-B14F-4D97-AF65-F5344CB8AC3E}">
        <p14:creationId xmlns:p14="http://schemas.microsoft.com/office/powerpoint/2010/main" val="915324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a:t>
            </a:fld>
            <a:endParaRPr lang="en-US" altLang="en-US">
              <a:latin typeface="Calibri" panose="020F0502020204030204" pitchFamily="34" charset="0"/>
            </a:endParaRPr>
          </a:p>
        </p:txBody>
      </p:sp>
    </p:spTree>
    <p:extLst>
      <p:ext uri="{BB962C8B-B14F-4D97-AF65-F5344CB8AC3E}">
        <p14:creationId xmlns:p14="http://schemas.microsoft.com/office/powerpoint/2010/main" val="15129414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35</a:t>
            </a:fld>
            <a:endParaRPr lang="en-US" altLang="en-US">
              <a:latin typeface="Calibri" panose="020F0502020204030204" pitchFamily="34" charset="0"/>
            </a:endParaRPr>
          </a:p>
        </p:txBody>
      </p:sp>
    </p:spTree>
    <p:extLst>
      <p:ext uri="{BB962C8B-B14F-4D97-AF65-F5344CB8AC3E}">
        <p14:creationId xmlns:p14="http://schemas.microsoft.com/office/powerpoint/2010/main" val="29616266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36</a:t>
            </a:fld>
            <a:endParaRPr lang="en-US" altLang="en-US">
              <a:latin typeface="Calibri" panose="020F0502020204030204" pitchFamily="34" charset="0"/>
            </a:endParaRPr>
          </a:p>
        </p:txBody>
      </p:sp>
    </p:spTree>
    <p:extLst>
      <p:ext uri="{BB962C8B-B14F-4D97-AF65-F5344CB8AC3E}">
        <p14:creationId xmlns:p14="http://schemas.microsoft.com/office/powerpoint/2010/main" val="38408808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37</a:t>
            </a:fld>
            <a:endParaRPr lang="en-US" altLang="en-US">
              <a:latin typeface="Calibri" panose="020F0502020204030204" pitchFamily="34" charset="0"/>
            </a:endParaRPr>
          </a:p>
        </p:txBody>
      </p:sp>
    </p:spTree>
    <p:extLst>
      <p:ext uri="{BB962C8B-B14F-4D97-AF65-F5344CB8AC3E}">
        <p14:creationId xmlns:p14="http://schemas.microsoft.com/office/powerpoint/2010/main" val="335026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1021258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extLst>
      <p:ext uri="{BB962C8B-B14F-4D97-AF65-F5344CB8AC3E}">
        <p14:creationId xmlns:p14="http://schemas.microsoft.com/office/powerpoint/2010/main" val="3408978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Tree>
    <p:extLst>
      <p:ext uri="{BB962C8B-B14F-4D97-AF65-F5344CB8AC3E}">
        <p14:creationId xmlns:p14="http://schemas.microsoft.com/office/powerpoint/2010/main" val="3753826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7</a:t>
            </a:fld>
            <a:endParaRPr lang="en-US" altLang="en-US">
              <a:latin typeface="Calibri" panose="020F0502020204030204" pitchFamily="34" charset="0"/>
            </a:endParaRPr>
          </a:p>
        </p:txBody>
      </p:sp>
    </p:spTree>
    <p:extLst>
      <p:ext uri="{BB962C8B-B14F-4D97-AF65-F5344CB8AC3E}">
        <p14:creationId xmlns:p14="http://schemas.microsoft.com/office/powerpoint/2010/main" val="1768477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8</a:t>
            </a:fld>
            <a:endParaRPr lang="en-US" altLang="en-US">
              <a:latin typeface="Calibri" panose="020F0502020204030204" pitchFamily="34" charset="0"/>
            </a:endParaRPr>
          </a:p>
        </p:txBody>
      </p:sp>
    </p:spTree>
    <p:extLst>
      <p:ext uri="{BB962C8B-B14F-4D97-AF65-F5344CB8AC3E}">
        <p14:creationId xmlns:p14="http://schemas.microsoft.com/office/powerpoint/2010/main" val="3938013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A097D1C-3D8C-4136-A5DB-639FD9E1FE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298CA31-36E8-4B1D-9E3F-2878253A0A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A53924D9-4E3D-4E43-86B1-2C1A5187AF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5610" indent="-294465">
              <a:defRPr>
                <a:solidFill>
                  <a:schemeClr val="tx1"/>
                </a:solidFill>
                <a:latin typeface="Arial" panose="020B0604020202020204" pitchFamily="34" charset="0"/>
                <a:cs typeface="Arial" panose="020B0604020202020204" pitchFamily="34" charset="0"/>
              </a:defRPr>
            </a:lvl2pPr>
            <a:lvl3pPr marL="1177862" indent="-235572">
              <a:defRPr>
                <a:solidFill>
                  <a:schemeClr val="tx1"/>
                </a:solidFill>
                <a:latin typeface="Arial" panose="020B0604020202020204" pitchFamily="34" charset="0"/>
                <a:cs typeface="Arial" panose="020B0604020202020204" pitchFamily="34" charset="0"/>
              </a:defRPr>
            </a:lvl3pPr>
            <a:lvl4pPr marL="1649006" indent="-235572">
              <a:defRPr>
                <a:solidFill>
                  <a:schemeClr val="tx1"/>
                </a:solidFill>
                <a:latin typeface="Arial" panose="020B0604020202020204" pitchFamily="34" charset="0"/>
                <a:cs typeface="Arial" panose="020B0604020202020204" pitchFamily="34" charset="0"/>
              </a:defRPr>
            </a:lvl4pPr>
            <a:lvl5pPr marL="2120151" indent="-235572">
              <a:defRPr>
                <a:solidFill>
                  <a:schemeClr val="tx1"/>
                </a:solidFill>
                <a:latin typeface="Arial" panose="020B0604020202020204" pitchFamily="34" charset="0"/>
                <a:cs typeface="Arial" panose="020B0604020202020204" pitchFamily="34" charset="0"/>
              </a:defRPr>
            </a:lvl5pPr>
            <a:lvl6pPr marL="259129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62440"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33585"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04729" indent="-23557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11E57F-E453-4360-A3D0-1FFD8A70B8A7}"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3717123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9B1821D-6CE3-4544-AB85-BD7E017CD40D}"/>
              </a:ext>
            </a:extLst>
          </p:cNvPr>
          <p:cNvSpPr>
            <a:spLocks noGrp="1"/>
          </p:cNvSpPr>
          <p:nvPr>
            <p:ph type="dt" sz="half" idx="10"/>
          </p:nvPr>
        </p:nvSpPr>
        <p:spPr/>
        <p:txBody>
          <a:bodyPr/>
          <a:lstStyle>
            <a:lvl1pPr>
              <a:defRPr/>
            </a:lvl1pPr>
          </a:lstStyle>
          <a:p>
            <a:pPr>
              <a:defRPr/>
            </a:pPr>
            <a:fld id="{11C3492F-C220-46CF-A910-2BD15D2BAE8D}" type="datetimeFigureOut">
              <a:rPr lang="en-US"/>
              <a:pPr>
                <a:defRPr/>
              </a:pPr>
              <a:t>9/26/2019</a:t>
            </a:fld>
            <a:endParaRPr lang="en-US"/>
          </a:p>
        </p:txBody>
      </p:sp>
      <p:sp>
        <p:nvSpPr>
          <p:cNvPr id="5" name="Footer Placeholder 4">
            <a:extLst>
              <a:ext uri="{FF2B5EF4-FFF2-40B4-BE49-F238E27FC236}">
                <a16:creationId xmlns:a16="http://schemas.microsoft.com/office/drawing/2014/main" id="{312333CE-2729-4D01-9A84-40D2A647067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6EEFB9-6542-48A1-B556-72AD0549A172}"/>
              </a:ext>
            </a:extLst>
          </p:cNvPr>
          <p:cNvSpPr>
            <a:spLocks noGrp="1"/>
          </p:cNvSpPr>
          <p:nvPr>
            <p:ph type="sldNum" sz="quarter" idx="12"/>
          </p:nvPr>
        </p:nvSpPr>
        <p:spPr/>
        <p:txBody>
          <a:bodyPr/>
          <a:lstStyle>
            <a:lvl1pPr>
              <a:defRPr/>
            </a:lvl1pPr>
          </a:lstStyle>
          <a:p>
            <a:pPr>
              <a:defRPr/>
            </a:pPr>
            <a:fld id="{32AED9BB-78FB-44C3-B887-AB18DCF00BDF}" type="slidenum">
              <a:rPr lang="en-US" altLang="en-US"/>
              <a:pPr>
                <a:defRPr/>
              </a:pPr>
              <a:t>‹#›</a:t>
            </a:fld>
            <a:endParaRPr lang="en-US" altLang="en-US"/>
          </a:p>
        </p:txBody>
      </p:sp>
    </p:spTree>
    <p:extLst>
      <p:ext uri="{BB962C8B-B14F-4D97-AF65-F5344CB8AC3E}">
        <p14:creationId xmlns:p14="http://schemas.microsoft.com/office/powerpoint/2010/main" val="156994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E91DA-8BF3-4705-93A5-9D27A7ED1CDC}"/>
              </a:ext>
            </a:extLst>
          </p:cNvPr>
          <p:cNvSpPr>
            <a:spLocks noGrp="1"/>
          </p:cNvSpPr>
          <p:nvPr>
            <p:ph type="dt" sz="half" idx="10"/>
          </p:nvPr>
        </p:nvSpPr>
        <p:spPr/>
        <p:txBody>
          <a:bodyPr/>
          <a:lstStyle>
            <a:lvl1pPr>
              <a:defRPr/>
            </a:lvl1pPr>
          </a:lstStyle>
          <a:p>
            <a:pPr>
              <a:defRPr/>
            </a:pPr>
            <a:fld id="{79B32678-C843-4EA4-9912-05C4144A8082}" type="datetimeFigureOut">
              <a:rPr lang="en-US"/>
              <a:pPr>
                <a:defRPr/>
              </a:pPr>
              <a:t>9/26/2019</a:t>
            </a:fld>
            <a:endParaRPr lang="en-US"/>
          </a:p>
        </p:txBody>
      </p:sp>
      <p:sp>
        <p:nvSpPr>
          <p:cNvPr id="5" name="Footer Placeholder 4">
            <a:extLst>
              <a:ext uri="{FF2B5EF4-FFF2-40B4-BE49-F238E27FC236}">
                <a16:creationId xmlns:a16="http://schemas.microsoft.com/office/drawing/2014/main" id="{4713C075-A053-4A1A-972F-B842587E23A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17CE9D3-101F-4CFA-9081-ECA6E7B5BB3E}"/>
              </a:ext>
            </a:extLst>
          </p:cNvPr>
          <p:cNvSpPr>
            <a:spLocks noGrp="1"/>
          </p:cNvSpPr>
          <p:nvPr>
            <p:ph type="sldNum" sz="quarter" idx="12"/>
          </p:nvPr>
        </p:nvSpPr>
        <p:spPr/>
        <p:txBody>
          <a:bodyPr/>
          <a:lstStyle>
            <a:lvl1pPr>
              <a:defRPr/>
            </a:lvl1pPr>
          </a:lstStyle>
          <a:p>
            <a:pPr>
              <a:defRPr/>
            </a:pPr>
            <a:fld id="{C62599A9-9157-4796-BE62-82C008B4C7BC}" type="slidenum">
              <a:rPr lang="en-US" altLang="en-US"/>
              <a:pPr>
                <a:defRPr/>
              </a:pPr>
              <a:t>‹#›</a:t>
            </a:fld>
            <a:endParaRPr lang="en-US" altLang="en-US"/>
          </a:p>
        </p:txBody>
      </p:sp>
    </p:spTree>
    <p:extLst>
      <p:ext uri="{BB962C8B-B14F-4D97-AF65-F5344CB8AC3E}">
        <p14:creationId xmlns:p14="http://schemas.microsoft.com/office/powerpoint/2010/main" val="298340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8F33EE-52A9-4E4B-91A2-DC9E80F23FAD}"/>
              </a:ext>
            </a:extLst>
          </p:cNvPr>
          <p:cNvSpPr>
            <a:spLocks noGrp="1"/>
          </p:cNvSpPr>
          <p:nvPr>
            <p:ph type="dt" sz="half" idx="10"/>
          </p:nvPr>
        </p:nvSpPr>
        <p:spPr/>
        <p:txBody>
          <a:bodyPr/>
          <a:lstStyle>
            <a:lvl1pPr>
              <a:defRPr/>
            </a:lvl1pPr>
          </a:lstStyle>
          <a:p>
            <a:pPr>
              <a:defRPr/>
            </a:pPr>
            <a:fld id="{C26FE582-7A6D-4AC6-B254-AC95F279C917}" type="datetimeFigureOut">
              <a:rPr lang="en-US"/>
              <a:pPr>
                <a:defRPr/>
              </a:pPr>
              <a:t>9/26/2019</a:t>
            </a:fld>
            <a:endParaRPr lang="en-US"/>
          </a:p>
        </p:txBody>
      </p:sp>
      <p:sp>
        <p:nvSpPr>
          <p:cNvPr id="5" name="Footer Placeholder 4">
            <a:extLst>
              <a:ext uri="{FF2B5EF4-FFF2-40B4-BE49-F238E27FC236}">
                <a16:creationId xmlns:a16="http://schemas.microsoft.com/office/drawing/2014/main" id="{9DD7D215-0441-48F1-A744-2206DA3CD5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81A98A5-2435-4424-880E-0B18A25DA419}"/>
              </a:ext>
            </a:extLst>
          </p:cNvPr>
          <p:cNvSpPr>
            <a:spLocks noGrp="1"/>
          </p:cNvSpPr>
          <p:nvPr>
            <p:ph type="sldNum" sz="quarter" idx="12"/>
          </p:nvPr>
        </p:nvSpPr>
        <p:spPr/>
        <p:txBody>
          <a:bodyPr/>
          <a:lstStyle>
            <a:lvl1pPr>
              <a:defRPr/>
            </a:lvl1pPr>
          </a:lstStyle>
          <a:p>
            <a:pPr>
              <a:defRPr/>
            </a:pPr>
            <a:fld id="{0D957A91-7603-4CE7-8011-28FDD51E720E}" type="slidenum">
              <a:rPr lang="en-US" altLang="en-US"/>
              <a:pPr>
                <a:defRPr/>
              </a:pPr>
              <a:t>‹#›</a:t>
            </a:fld>
            <a:endParaRPr lang="en-US" altLang="en-US"/>
          </a:p>
        </p:txBody>
      </p:sp>
    </p:spTree>
    <p:extLst>
      <p:ext uri="{BB962C8B-B14F-4D97-AF65-F5344CB8AC3E}">
        <p14:creationId xmlns:p14="http://schemas.microsoft.com/office/powerpoint/2010/main" val="3328273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406499-8EC4-4086-A33B-816244C453CE}"/>
              </a:ext>
            </a:extLst>
          </p:cNvPr>
          <p:cNvSpPr>
            <a:spLocks noGrp="1"/>
          </p:cNvSpPr>
          <p:nvPr>
            <p:ph type="dt" sz="half" idx="10"/>
          </p:nvPr>
        </p:nvSpPr>
        <p:spPr/>
        <p:txBody>
          <a:bodyPr/>
          <a:lstStyle>
            <a:lvl1pPr>
              <a:defRPr/>
            </a:lvl1pPr>
          </a:lstStyle>
          <a:p>
            <a:pPr>
              <a:defRPr/>
            </a:pPr>
            <a:fld id="{1BEB218D-A5C5-4770-A8CF-4BABC13A5536}" type="datetimeFigureOut">
              <a:rPr lang="en-US"/>
              <a:pPr>
                <a:defRPr/>
              </a:pPr>
              <a:t>9/26/2019</a:t>
            </a:fld>
            <a:endParaRPr lang="en-US"/>
          </a:p>
        </p:txBody>
      </p:sp>
      <p:sp>
        <p:nvSpPr>
          <p:cNvPr id="5" name="Footer Placeholder 4">
            <a:extLst>
              <a:ext uri="{FF2B5EF4-FFF2-40B4-BE49-F238E27FC236}">
                <a16:creationId xmlns:a16="http://schemas.microsoft.com/office/drawing/2014/main" id="{E7D6300A-A589-4F67-AD01-97B4AB3BF51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E867C3C-4DDE-44FF-A127-5DEFD2F73B6C}"/>
              </a:ext>
            </a:extLst>
          </p:cNvPr>
          <p:cNvSpPr>
            <a:spLocks noGrp="1"/>
          </p:cNvSpPr>
          <p:nvPr>
            <p:ph type="sldNum" sz="quarter" idx="12"/>
          </p:nvPr>
        </p:nvSpPr>
        <p:spPr/>
        <p:txBody>
          <a:bodyPr/>
          <a:lstStyle>
            <a:lvl1pPr>
              <a:defRPr/>
            </a:lvl1pPr>
          </a:lstStyle>
          <a:p>
            <a:pPr>
              <a:defRPr/>
            </a:pPr>
            <a:fld id="{DBB31CE4-D91C-4A3F-B509-0F39733945CE}" type="slidenum">
              <a:rPr lang="en-US" altLang="en-US"/>
              <a:pPr>
                <a:defRPr/>
              </a:pPr>
              <a:t>‹#›</a:t>
            </a:fld>
            <a:endParaRPr lang="en-US" altLang="en-US"/>
          </a:p>
        </p:txBody>
      </p:sp>
    </p:spTree>
    <p:extLst>
      <p:ext uri="{BB962C8B-B14F-4D97-AF65-F5344CB8AC3E}">
        <p14:creationId xmlns:p14="http://schemas.microsoft.com/office/powerpoint/2010/main" val="239408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EC2E39-3595-44EB-BDED-B0B91142B67E}"/>
              </a:ext>
            </a:extLst>
          </p:cNvPr>
          <p:cNvSpPr>
            <a:spLocks noGrp="1"/>
          </p:cNvSpPr>
          <p:nvPr>
            <p:ph type="dt" sz="half" idx="10"/>
          </p:nvPr>
        </p:nvSpPr>
        <p:spPr/>
        <p:txBody>
          <a:bodyPr/>
          <a:lstStyle>
            <a:lvl1pPr>
              <a:defRPr/>
            </a:lvl1pPr>
          </a:lstStyle>
          <a:p>
            <a:pPr>
              <a:defRPr/>
            </a:pPr>
            <a:fld id="{5AC7DCBC-4EE4-404E-829F-93A81DC084EC}" type="datetimeFigureOut">
              <a:rPr lang="en-US"/>
              <a:pPr>
                <a:defRPr/>
              </a:pPr>
              <a:t>9/26/2019</a:t>
            </a:fld>
            <a:endParaRPr lang="en-US"/>
          </a:p>
        </p:txBody>
      </p:sp>
      <p:sp>
        <p:nvSpPr>
          <p:cNvPr id="5" name="Footer Placeholder 4">
            <a:extLst>
              <a:ext uri="{FF2B5EF4-FFF2-40B4-BE49-F238E27FC236}">
                <a16:creationId xmlns:a16="http://schemas.microsoft.com/office/drawing/2014/main" id="{374B29CE-3801-4725-9CB6-4F72BC47F9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E29C540-5534-4CCE-BE82-AD4EF253F2DA}"/>
              </a:ext>
            </a:extLst>
          </p:cNvPr>
          <p:cNvSpPr>
            <a:spLocks noGrp="1"/>
          </p:cNvSpPr>
          <p:nvPr>
            <p:ph type="sldNum" sz="quarter" idx="12"/>
          </p:nvPr>
        </p:nvSpPr>
        <p:spPr/>
        <p:txBody>
          <a:bodyPr/>
          <a:lstStyle>
            <a:lvl1pPr>
              <a:defRPr/>
            </a:lvl1pPr>
          </a:lstStyle>
          <a:p>
            <a:pPr>
              <a:defRPr/>
            </a:pPr>
            <a:fld id="{59388D3C-2079-48D7-B05D-316138ECA499}" type="slidenum">
              <a:rPr lang="en-US" altLang="en-US"/>
              <a:pPr>
                <a:defRPr/>
              </a:pPr>
              <a:t>‹#›</a:t>
            </a:fld>
            <a:endParaRPr lang="en-US" altLang="en-US"/>
          </a:p>
        </p:txBody>
      </p:sp>
    </p:spTree>
    <p:extLst>
      <p:ext uri="{BB962C8B-B14F-4D97-AF65-F5344CB8AC3E}">
        <p14:creationId xmlns:p14="http://schemas.microsoft.com/office/powerpoint/2010/main" val="3432813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89626FB-A3C4-4987-A4A6-D6CCF1874694}"/>
              </a:ext>
            </a:extLst>
          </p:cNvPr>
          <p:cNvSpPr>
            <a:spLocks noGrp="1"/>
          </p:cNvSpPr>
          <p:nvPr>
            <p:ph type="dt" sz="half" idx="10"/>
          </p:nvPr>
        </p:nvSpPr>
        <p:spPr/>
        <p:txBody>
          <a:bodyPr/>
          <a:lstStyle>
            <a:lvl1pPr>
              <a:defRPr/>
            </a:lvl1pPr>
          </a:lstStyle>
          <a:p>
            <a:pPr>
              <a:defRPr/>
            </a:pPr>
            <a:fld id="{B1845B7F-D9C0-4D3E-BB5D-4D6E89D8B345}" type="datetimeFigureOut">
              <a:rPr lang="en-US"/>
              <a:pPr>
                <a:defRPr/>
              </a:pPr>
              <a:t>9/26/2019</a:t>
            </a:fld>
            <a:endParaRPr lang="en-US"/>
          </a:p>
        </p:txBody>
      </p:sp>
      <p:sp>
        <p:nvSpPr>
          <p:cNvPr id="6" name="Footer Placeholder 4">
            <a:extLst>
              <a:ext uri="{FF2B5EF4-FFF2-40B4-BE49-F238E27FC236}">
                <a16:creationId xmlns:a16="http://schemas.microsoft.com/office/drawing/2014/main" id="{FCA068A6-416B-4E10-B179-A8D9DE1D69F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DEB3E71-2A84-46D0-A50D-64012EB8E1CA}"/>
              </a:ext>
            </a:extLst>
          </p:cNvPr>
          <p:cNvSpPr>
            <a:spLocks noGrp="1"/>
          </p:cNvSpPr>
          <p:nvPr>
            <p:ph type="sldNum" sz="quarter" idx="12"/>
          </p:nvPr>
        </p:nvSpPr>
        <p:spPr/>
        <p:txBody>
          <a:bodyPr/>
          <a:lstStyle>
            <a:lvl1pPr>
              <a:defRPr/>
            </a:lvl1pPr>
          </a:lstStyle>
          <a:p>
            <a:pPr>
              <a:defRPr/>
            </a:pPr>
            <a:fld id="{DD34212B-4ACA-49D1-8080-6E4D21B90BD4}" type="slidenum">
              <a:rPr lang="en-US" altLang="en-US"/>
              <a:pPr>
                <a:defRPr/>
              </a:pPr>
              <a:t>‹#›</a:t>
            </a:fld>
            <a:endParaRPr lang="en-US" altLang="en-US"/>
          </a:p>
        </p:txBody>
      </p:sp>
    </p:spTree>
    <p:extLst>
      <p:ext uri="{BB962C8B-B14F-4D97-AF65-F5344CB8AC3E}">
        <p14:creationId xmlns:p14="http://schemas.microsoft.com/office/powerpoint/2010/main" val="356687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AFFFC09-300D-468A-84D6-66DAA2D65568}"/>
              </a:ext>
            </a:extLst>
          </p:cNvPr>
          <p:cNvSpPr>
            <a:spLocks noGrp="1"/>
          </p:cNvSpPr>
          <p:nvPr>
            <p:ph type="dt" sz="half" idx="10"/>
          </p:nvPr>
        </p:nvSpPr>
        <p:spPr/>
        <p:txBody>
          <a:bodyPr/>
          <a:lstStyle>
            <a:lvl1pPr>
              <a:defRPr/>
            </a:lvl1pPr>
          </a:lstStyle>
          <a:p>
            <a:pPr>
              <a:defRPr/>
            </a:pPr>
            <a:fld id="{93E51DED-E52F-4955-9D29-46D0BD7DA87F}" type="datetimeFigureOut">
              <a:rPr lang="en-US"/>
              <a:pPr>
                <a:defRPr/>
              </a:pPr>
              <a:t>9/26/2019</a:t>
            </a:fld>
            <a:endParaRPr lang="en-US"/>
          </a:p>
        </p:txBody>
      </p:sp>
      <p:sp>
        <p:nvSpPr>
          <p:cNvPr id="8" name="Footer Placeholder 4">
            <a:extLst>
              <a:ext uri="{FF2B5EF4-FFF2-40B4-BE49-F238E27FC236}">
                <a16:creationId xmlns:a16="http://schemas.microsoft.com/office/drawing/2014/main" id="{8144DD6C-17C9-4933-B273-E764F272FAA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3BC551A-536B-43CE-BEB2-2D3ED38A858F}"/>
              </a:ext>
            </a:extLst>
          </p:cNvPr>
          <p:cNvSpPr>
            <a:spLocks noGrp="1"/>
          </p:cNvSpPr>
          <p:nvPr>
            <p:ph type="sldNum" sz="quarter" idx="12"/>
          </p:nvPr>
        </p:nvSpPr>
        <p:spPr/>
        <p:txBody>
          <a:bodyPr/>
          <a:lstStyle>
            <a:lvl1pPr>
              <a:defRPr/>
            </a:lvl1pPr>
          </a:lstStyle>
          <a:p>
            <a:pPr>
              <a:defRPr/>
            </a:pPr>
            <a:fld id="{2BD3BB5F-9C5B-47FB-8710-22A5AEEE453A}" type="slidenum">
              <a:rPr lang="en-US" altLang="en-US"/>
              <a:pPr>
                <a:defRPr/>
              </a:pPr>
              <a:t>‹#›</a:t>
            </a:fld>
            <a:endParaRPr lang="en-US" altLang="en-US"/>
          </a:p>
        </p:txBody>
      </p:sp>
    </p:spTree>
    <p:extLst>
      <p:ext uri="{BB962C8B-B14F-4D97-AF65-F5344CB8AC3E}">
        <p14:creationId xmlns:p14="http://schemas.microsoft.com/office/powerpoint/2010/main" val="1865498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4A1F836-5C91-4CD3-8F22-5615B2BDD822}"/>
              </a:ext>
            </a:extLst>
          </p:cNvPr>
          <p:cNvSpPr>
            <a:spLocks noGrp="1"/>
          </p:cNvSpPr>
          <p:nvPr>
            <p:ph type="dt" sz="half" idx="10"/>
          </p:nvPr>
        </p:nvSpPr>
        <p:spPr/>
        <p:txBody>
          <a:bodyPr/>
          <a:lstStyle>
            <a:lvl1pPr>
              <a:defRPr/>
            </a:lvl1pPr>
          </a:lstStyle>
          <a:p>
            <a:pPr>
              <a:defRPr/>
            </a:pPr>
            <a:fld id="{AA1BE2C3-A409-4300-8A60-6FD6A7ED07EB}" type="datetimeFigureOut">
              <a:rPr lang="en-US"/>
              <a:pPr>
                <a:defRPr/>
              </a:pPr>
              <a:t>9/26/2019</a:t>
            </a:fld>
            <a:endParaRPr lang="en-US"/>
          </a:p>
        </p:txBody>
      </p:sp>
      <p:sp>
        <p:nvSpPr>
          <p:cNvPr id="4" name="Footer Placeholder 4">
            <a:extLst>
              <a:ext uri="{FF2B5EF4-FFF2-40B4-BE49-F238E27FC236}">
                <a16:creationId xmlns:a16="http://schemas.microsoft.com/office/drawing/2014/main" id="{E6C81EC6-9B16-4D87-B58C-C7D84DCFAAF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E6F91DA-61D7-4442-8B0C-7BD78401F093}"/>
              </a:ext>
            </a:extLst>
          </p:cNvPr>
          <p:cNvSpPr>
            <a:spLocks noGrp="1"/>
          </p:cNvSpPr>
          <p:nvPr>
            <p:ph type="sldNum" sz="quarter" idx="12"/>
          </p:nvPr>
        </p:nvSpPr>
        <p:spPr/>
        <p:txBody>
          <a:bodyPr/>
          <a:lstStyle>
            <a:lvl1pPr>
              <a:defRPr/>
            </a:lvl1pPr>
          </a:lstStyle>
          <a:p>
            <a:pPr>
              <a:defRPr/>
            </a:pPr>
            <a:fld id="{10783B10-0FDB-4AC0-9952-234B175692B5}" type="slidenum">
              <a:rPr lang="en-US" altLang="en-US"/>
              <a:pPr>
                <a:defRPr/>
              </a:pPr>
              <a:t>‹#›</a:t>
            </a:fld>
            <a:endParaRPr lang="en-US" altLang="en-US"/>
          </a:p>
        </p:txBody>
      </p:sp>
    </p:spTree>
    <p:extLst>
      <p:ext uri="{BB962C8B-B14F-4D97-AF65-F5344CB8AC3E}">
        <p14:creationId xmlns:p14="http://schemas.microsoft.com/office/powerpoint/2010/main" val="402356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5748CF7-F73E-400D-AAD4-471DB675738A}"/>
              </a:ext>
            </a:extLst>
          </p:cNvPr>
          <p:cNvSpPr>
            <a:spLocks noGrp="1"/>
          </p:cNvSpPr>
          <p:nvPr>
            <p:ph type="dt" sz="half" idx="10"/>
          </p:nvPr>
        </p:nvSpPr>
        <p:spPr/>
        <p:txBody>
          <a:bodyPr/>
          <a:lstStyle>
            <a:lvl1pPr>
              <a:defRPr/>
            </a:lvl1pPr>
          </a:lstStyle>
          <a:p>
            <a:pPr>
              <a:defRPr/>
            </a:pPr>
            <a:fld id="{9E2FD92A-F60B-43E6-A0EA-5221D8F00EFA}" type="datetimeFigureOut">
              <a:rPr lang="en-US"/>
              <a:pPr>
                <a:defRPr/>
              </a:pPr>
              <a:t>9/26/2019</a:t>
            </a:fld>
            <a:endParaRPr lang="en-US"/>
          </a:p>
        </p:txBody>
      </p:sp>
      <p:sp>
        <p:nvSpPr>
          <p:cNvPr id="3" name="Footer Placeholder 4">
            <a:extLst>
              <a:ext uri="{FF2B5EF4-FFF2-40B4-BE49-F238E27FC236}">
                <a16:creationId xmlns:a16="http://schemas.microsoft.com/office/drawing/2014/main" id="{E2BC3C38-8CDE-4826-8B3B-5608DC8BDD0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D47CB99-A4C8-4CA3-B1FE-EC8DC51F4058}"/>
              </a:ext>
            </a:extLst>
          </p:cNvPr>
          <p:cNvSpPr>
            <a:spLocks noGrp="1"/>
          </p:cNvSpPr>
          <p:nvPr>
            <p:ph type="sldNum" sz="quarter" idx="12"/>
          </p:nvPr>
        </p:nvSpPr>
        <p:spPr/>
        <p:txBody>
          <a:bodyPr/>
          <a:lstStyle>
            <a:lvl1pPr>
              <a:defRPr/>
            </a:lvl1pPr>
          </a:lstStyle>
          <a:p>
            <a:pPr>
              <a:defRPr/>
            </a:pPr>
            <a:fld id="{E4E8F786-6B48-400B-AA9D-4FF1F9F19FBA}" type="slidenum">
              <a:rPr lang="en-US" altLang="en-US"/>
              <a:pPr>
                <a:defRPr/>
              </a:pPr>
              <a:t>‹#›</a:t>
            </a:fld>
            <a:endParaRPr lang="en-US" altLang="en-US"/>
          </a:p>
        </p:txBody>
      </p:sp>
    </p:spTree>
    <p:extLst>
      <p:ext uri="{BB962C8B-B14F-4D97-AF65-F5344CB8AC3E}">
        <p14:creationId xmlns:p14="http://schemas.microsoft.com/office/powerpoint/2010/main" val="2465406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AF6463A-E35D-426E-A9EC-43E4E8027B52}"/>
              </a:ext>
            </a:extLst>
          </p:cNvPr>
          <p:cNvSpPr>
            <a:spLocks noGrp="1"/>
          </p:cNvSpPr>
          <p:nvPr>
            <p:ph type="dt" sz="half" idx="10"/>
          </p:nvPr>
        </p:nvSpPr>
        <p:spPr/>
        <p:txBody>
          <a:bodyPr/>
          <a:lstStyle>
            <a:lvl1pPr>
              <a:defRPr/>
            </a:lvl1pPr>
          </a:lstStyle>
          <a:p>
            <a:pPr>
              <a:defRPr/>
            </a:pPr>
            <a:fld id="{34A2E6EC-A4AA-4209-8180-D55503EB3751}" type="datetimeFigureOut">
              <a:rPr lang="en-US"/>
              <a:pPr>
                <a:defRPr/>
              </a:pPr>
              <a:t>9/26/2019</a:t>
            </a:fld>
            <a:endParaRPr lang="en-US"/>
          </a:p>
        </p:txBody>
      </p:sp>
      <p:sp>
        <p:nvSpPr>
          <p:cNvPr id="6" name="Footer Placeholder 4">
            <a:extLst>
              <a:ext uri="{FF2B5EF4-FFF2-40B4-BE49-F238E27FC236}">
                <a16:creationId xmlns:a16="http://schemas.microsoft.com/office/drawing/2014/main" id="{22DC4CBB-876F-4B87-AAE5-EB26A8DEA47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4799522-8A4B-4713-A98B-2AB7D5098A07}"/>
              </a:ext>
            </a:extLst>
          </p:cNvPr>
          <p:cNvSpPr>
            <a:spLocks noGrp="1"/>
          </p:cNvSpPr>
          <p:nvPr>
            <p:ph type="sldNum" sz="quarter" idx="12"/>
          </p:nvPr>
        </p:nvSpPr>
        <p:spPr/>
        <p:txBody>
          <a:bodyPr/>
          <a:lstStyle>
            <a:lvl1pPr>
              <a:defRPr/>
            </a:lvl1pPr>
          </a:lstStyle>
          <a:p>
            <a:pPr>
              <a:defRPr/>
            </a:pPr>
            <a:fld id="{9A030886-D6AF-45C6-A062-24D4C45BC2F5}" type="slidenum">
              <a:rPr lang="en-US" altLang="en-US"/>
              <a:pPr>
                <a:defRPr/>
              </a:pPr>
              <a:t>‹#›</a:t>
            </a:fld>
            <a:endParaRPr lang="en-US" altLang="en-US"/>
          </a:p>
        </p:txBody>
      </p:sp>
    </p:spTree>
    <p:extLst>
      <p:ext uri="{BB962C8B-B14F-4D97-AF65-F5344CB8AC3E}">
        <p14:creationId xmlns:p14="http://schemas.microsoft.com/office/powerpoint/2010/main" val="2565331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A044391-CD66-4BD8-869A-B4E025F0E117}"/>
              </a:ext>
            </a:extLst>
          </p:cNvPr>
          <p:cNvSpPr>
            <a:spLocks noGrp="1"/>
          </p:cNvSpPr>
          <p:nvPr>
            <p:ph type="dt" sz="half" idx="10"/>
          </p:nvPr>
        </p:nvSpPr>
        <p:spPr/>
        <p:txBody>
          <a:bodyPr/>
          <a:lstStyle>
            <a:lvl1pPr>
              <a:defRPr/>
            </a:lvl1pPr>
          </a:lstStyle>
          <a:p>
            <a:pPr>
              <a:defRPr/>
            </a:pPr>
            <a:fld id="{942E22F7-4C63-4084-8A3E-AD3F6CB21F4D}" type="datetimeFigureOut">
              <a:rPr lang="en-US"/>
              <a:pPr>
                <a:defRPr/>
              </a:pPr>
              <a:t>9/26/2019</a:t>
            </a:fld>
            <a:endParaRPr lang="en-US"/>
          </a:p>
        </p:txBody>
      </p:sp>
      <p:sp>
        <p:nvSpPr>
          <p:cNvPr id="6" name="Footer Placeholder 4">
            <a:extLst>
              <a:ext uri="{FF2B5EF4-FFF2-40B4-BE49-F238E27FC236}">
                <a16:creationId xmlns:a16="http://schemas.microsoft.com/office/drawing/2014/main" id="{177B9FD4-9E7B-4562-A6FD-9D01C729A79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D4ED586-2471-4B0C-BE1E-50BE10A672C5}"/>
              </a:ext>
            </a:extLst>
          </p:cNvPr>
          <p:cNvSpPr>
            <a:spLocks noGrp="1"/>
          </p:cNvSpPr>
          <p:nvPr>
            <p:ph type="sldNum" sz="quarter" idx="12"/>
          </p:nvPr>
        </p:nvSpPr>
        <p:spPr/>
        <p:txBody>
          <a:bodyPr/>
          <a:lstStyle>
            <a:lvl1pPr>
              <a:defRPr/>
            </a:lvl1pPr>
          </a:lstStyle>
          <a:p>
            <a:pPr>
              <a:defRPr/>
            </a:pPr>
            <a:fld id="{048E8C68-58CD-408D-AE19-F587A1E2DB79}" type="slidenum">
              <a:rPr lang="en-US" altLang="en-US"/>
              <a:pPr>
                <a:defRPr/>
              </a:pPr>
              <a:t>‹#›</a:t>
            </a:fld>
            <a:endParaRPr lang="en-US" altLang="en-US"/>
          </a:p>
        </p:txBody>
      </p:sp>
    </p:spTree>
    <p:extLst>
      <p:ext uri="{BB962C8B-B14F-4D97-AF65-F5344CB8AC3E}">
        <p14:creationId xmlns:p14="http://schemas.microsoft.com/office/powerpoint/2010/main" val="211878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4D8246F-7B21-4F6A-B8AD-1138F0A5D32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0A6A207-A94C-413D-897D-BB3BE2A14D1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CCE0EDD-B6E2-4F51-A324-A8061D4C268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4B7BC10-5866-47DF-9C78-27CF763412BB}" type="datetimeFigureOut">
              <a:rPr lang="en-US"/>
              <a:pPr>
                <a:defRPr/>
              </a:pPr>
              <a:t>9/26/2019</a:t>
            </a:fld>
            <a:endParaRPr lang="en-US"/>
          </a:p>
        </p:txBody>
      </p:sp>
      <p:sp>
        <p:nvSpPr>
          <p:cNvPr id="5" name="Footer Placeholder 4">
            <a:extLst>
              <a:ext uri="{FF2B5EF4-FFF2-40B4-BE49-F238E27FC236}">
                <a16:creationId xmlns:a16="http://schemas.microsoft.com/office/drawing/2014/main" id="{C8DBFF02-A44C-49E3-AFAD-BD7D19A18D7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331E782-3106-492E-82BD-5E8EA752E07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432F4BF4-077C-4AB8-A35F-66DEDE65FF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5895E8-E658-40C8-84BC-DC0A127FE86F}"/>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75" name="Title 1">
            <a:extLst>
              <a:ext uri="{FF2B5EF4-FFF2-40B4-BE49-F238E27FC236}">
                <a16:creationId xmlns:a16="http://schemas.microsoft.com/office/drawing/2014/main" id="{35966C98-2192-4B69-981E-534C678522EA}"/>
              </a:ext>
            </a:extLst>
          </p:cNvPr>
          <p:cNvSpPr>
            <a:spLocks noGrp="1"/>
          </p:cNvSpPr>
          <p:nvPr>
            <p:ph type="ctrTitle"/>
          </p:nvPr>
        </p:nvSpPr>
        <p:spPr>
          <a:xfrm>
            <a:off x="609600" y="-9525"/>
            <a:ext cx="8153400" cy="1000125"/>
          </a:xfrm>
        </p:spPr>
        <p:txBody>
          <a:bodyPr/>
          <a:lstStyle/>
          <a:p>
            <a:pPr eaLnBrk="1" hangingPunct="1"/>
            <a:r>
              <a:rPr lang="en-US" altLang="en-US" b="1" dirty="0"/>
              <a:t>Ecclesiastes </a:t>
            </a:r>
            <a:endParaRPr lang="en-US" altLang="en-US" dirty="0"/>
          </a:p>
        </p:txBody>
      </p:sp>
      <p:pic>
        <p:nvPicPr>
          <p:cNvPr id="3076" name="Picture 2" descr="A picture containing clothing&#10;&#10;Description automatically generated">
            <a:extLst>
              <a:ext uri="{FF2B5EF4-FFF2-40B4-BE49-F238E27FC236}">
                <a16:creationId xmlns:a16="http://schemas.microsoft.com/office/drawing/2014/main" id="{17CE96E4-6312-4A14-8C8D-3CC8E1CD2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944080"/>
            <a:ext cx="8000999" cy="591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838200" y="182217"/>
            <a:ext cx="7010400" cy="1143000"/>
          </a:xfrm>
        </p:spPr>
        <p:txBody>
          <a:bodyPr/>
          <a:lstStyle/>
          <a:p>
            <a:r>
              <a:rPr lang="en-US" b="1" dirty="0" err="1"/>
              <a:t>Ecc</a:t>
            </a:r>
            <a:r>
              <a:rPr lang="en-US" b="1" dirty="0"/>
              <a:t>. 3 – Mystery of Time Study Questions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229600" cy="5029200"/>
          </a:xfrm>
        </p:spPr>
        <p:txBody>
          <a:bodyPr/>
          <a:lstStyle/>
          <a:p>
            <a:pPr marL="514350" lvl="0" indent="-514350">
              <a:buFont typeface="+mj-lt"/>
              <a:buAutoNum type="arabicPeriod" startAt="4"/>
            </a:pPr>
            <a:r>
              <a:rPr lang="en-US" dirty="0"/>
              <a:t>What four things has Solomon seen in relation to time? </a:t>
            </a:r>
          </a:p>
          <a:p>
            <a:pPr marL="971550" lvl="1" indent="-571500">
              <a:buFont typeface="+mj-lt"/>
              <a:buAutoNum type="romanUcPeriod"/>
            </a:pPr>
            <a:r>
              <a:rPr lang="en-US" dirty="0"/>
              <a:t>He gives tasks to occupy our time </a:t>
            </a:r>
          </a:p>
          <a:p>
            <a:pPr marL="971550" lvl="1" indent="-571500">
              <a:buFont typeface="+mj-lt"/>
              <a:buAutoNum type="romanUcPeriod"/>
            </a:pPr>
            <a:r>
              <a:rPr lang="en-US" dirty="0"/>
              <a:t>He makes everything beautiful in its time </a:t>
            </a:r>
          </a:p>
          <a:p>
            <a:pPr marL="971550" lvl="1" indent="-571500">
              <a:buFont typeface="+mj-lt"/>
              <a:buAutoNum type="romanUcPeriod"/>
            </a:pPr>
            <a:r>
              <a:rPr lang="en-US" dirty="0"/>
              <a:t>He places eternity in our hearts </a:t>
            </a:r>
          </a:p>
          <a:p>
            <a:pPr marL="971550" lvl="1" indent="-571500">
              <a:buFont typeface="+mj-lt"/>
              <a:buAutoNum type="romanUcPeriod"/>
            </a:pPr>
            <a:r>
              <a:rPr lang="en-US" dirty="0"/>
              <a:t>He desires us to do good</a:t>
            </a:r>
          </a:p>
          <a:p>
            <a:pPr marL="0" indent="0">
              <a:buNone/>
            </a:pPr>
            <a:endParaRPr lang="en-US" sz="3000" dirty="0"/>
          </a:p>
        </p:txBody>
      </p:sp>
    </p:spTree>
    <p:extLst>
      <p:ext uri="{BB962C8B-B14F-4D97-AF65-F5344CB8AC3E}">
        <p14:creationId xmlns:p14="http://schemas.microsoft.com/office/powerpoint/2010/main" val="107251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36443"/>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106557"/>
            <a:ext cx="8382000" cy="5599043"/>
          </a:xfrm>
        </p:spPr>
        <p:txBody>
          <a:bodyPr/>
          <a:lstStyle/>
          <a:p>
            <a:pPr marL="514350" indent="-514350">
              <a:buFont typeface="+mj-lt"/>
              <a:buAutoNum type="arabicPeriod" startAt="5"/>
            </a:pPr>
            <a:r>
              <a:rPr lang="en-US" sz="2800" dirty="0"/>
              <a:t>What does Solomon conclude as best for us when viewing time? Why?</a:t>
            </a:r>
          </a:p>
          <a:p>
            <a:pPr marL="514350" lvl="0" indent="-514350">
              <a:buFont typeface="+mj-lt"/>
              <a:buAutoNum type="arabicPeriod" startAt="5"/>
            </a:pPr>
            <a:r>
              <a:rPr lang="en-US" sz="3000" dirty="0"/>
              <a:t>What does it mean when the scriptures says, “He makes everything beautiful in its time?” (Table Talk) </a:t>
            </a:r>
          </a:p>
          <a:p>
            <a:pPr marL="514350" lvl="0" indent="-514350">
              <a:buFont typeface="+mj-lt"/>
              <a:buAutoNum type="arabicPeriod" startAt="5"/>
            </a:pPr>
            <a:r>
              <a:rPr lang="en-US" sz="3000" dirty="0"/>
              <a:t>Is there a parallel of this idea in the New Testament? Where? </a:t>
            </a:r>
          </a:p>
          <a:p>
            <a:pPr marL="514350" lvl="0" indent="-514350">
              <a:buFont typeface="+mj-lt"/>
              <a:buAutoNum type="arabicPeriod" startAt="5"/>
            </a:pPr>
            <a:r>
              <a:rPr lang="en-US" sz="3000" dirty="0"/>
              <a:t>What does scripture mean when it states, “God has set eternity in their hearts?” (Table Talk) </a:t>
            </a:r>
          </a:p>
        </p:txBody>
      </p:sp>
    </p:spTree>
    <p:extLst>
      <p:ext uri="{BB962C8B-B14F-4D97-AF65-F5344CB8AC3E}">
        <p14:creationId xmlns:p14="http://schemas.microsoft.com/office/powerpoint/2010/main" val="72949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36443"/>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106557"/>
            <a:ext cx="8382000" cy="5599043"/>
          </a:xfrm>
        </p:spPr>
        <p:txBody>
          <a:bodyPr/>
          <a:lstStyle/>
          <a:p>
            <a:pPr marL="514350" lvl="0" indent="-514350">
              <a:buFont typeface="+mj-lt"/>
              <a:buAutoNum type="arabicPeriod" startAt="9"/>
            </a:pPr>
            <a:r>
              <a:rPr lang="en-US" sz="3000" dirty="0"/>
              <a:t>Why does God make what He has done unchangeable? </a:t>
            </a:r>
          </a:p>
          <a:p>
            <a:pPr marL="514350" lvl="0" indent="-514350">
              <a:buFont typeface="+mj-lt"/>
              <a:buAutoNum type="arabicPeriod" startAt="9"/>
            </a:pPr>
            <a:r>
              <a:rPr lang="en-US" sz="3000" dirty="0"/>
              <a:t>When Solomon looks for Justice what does He find? What would he find today? </a:t>
            </a:r>
          </a:p>
          <a:p>
            <a:pPr marL="514350" lvl="0" indent="-514350">
              <a:buFont typeface="+mj-lt"/>
              <a:buAutoNum type="arabicPeriod" startAt="9"/>
            </a:pPr>
            <a:r>
              <a:rPr lang="en-US" sz="3000" dirty="0"/>
              <a:t>What is the difference between man and beasts? </a:t>
            </a:r>
          </a:p>
          <a:p>
            <a:pPr marL="914400" lvl="1" indent="-514350">
              <a:buFont typeface="+mj-lt"/>
              <a:buAutoNum type="alphaLcPeriod"/>
            </a:pPr>
            <a:r>
              <a:rPr lang="en-US" dirty="0"/>
              <a:t>Humans special creation – image of God – Gen. 1:27</a:t>
            </a:r>
          </a:p>
          <a:p>
            <a:pPr marL="914400" lvl="1" indent="-514350">
              <a:buFont typeface="+mj-lt"/>
              <a:buAutoNum type="alphaLcPeriod"/>
            </a:pPr>
            <a:r>
              <a:rPr lang="en-US" dirty="0"/>
              <a:t>Humans living creatures by the breath of God </a:t>
            </a:r>
          </a:p>
          <a:p>
            <a:pPr marL="914400" lvl="1" indent="-514350">
              <a:buFont typeface="+mj-lt"/>
              <a:buAutoNum type="alphaLcPeriod"/>
            </a:pPr>
            <a:r>
              <a:rPr lang="en-US" dirty="0"/>
              <a:t>Humans have spiritual relationship with God – 1 Cor. 2:10 - 16</a:t>
            </a:r>
          </a:p>
          <a:p>
            <a:pPr marL="914400" lvl="1" indent="-514350">
              <a:buFont typeface="+mj-lt"/>
              <a:buAutoNum type="alphaLcPeriod"/>
            </a:pPr>
            <a:r>
              <a:rPr lang="en-US" dirty="0"/>
              <a:t>Humans created by and for God – Col 1:16</a:t>
            </a:r>
          </a:p>
          <a:p>
            <a:pPr marL="514350" lvl="0" indent="-514350">
              <a:buFont typeface="+mj-lt"/>
              <a:buAutoNum type="arabicPeriod" startAt="9"/>
            </a:pPr>
            <a:endParaRPr lang="en-US" sz="3000" dirty="0"/>
          </a:p>
          <a:p>
            <a:pPr marL="0" indent="0">
              <a:buNone/>
            </a:pPr>
            <a:endParaRPr lang="en-US" sz="3000" dirty="0"/>
          </a:p>
        </p:txBody>
      </p:sp>
    </p:spTree>
    <p:extLst>
      <p:ext uri="{BB962C8B-B14F-4D97-AF65-F5344CB8AC3E}">
        <p14:creationId xmlns:p14="http://schemas.microsoft.com/office/powerpoint/2010/main" val="57996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0" indent="0">
              <a:buNone/>
            </a:pPr>
            <a:r>
              <a:rPr lang="en-US" dirty="0"/>
              <a:t>The older we get the more focused on time we become. Time is such a mystery to us. </a:t>
            </a:r>
          </a:p>
          <a:p>
            <a:pPr lvl="0"/>
            <a:r>
              <a:rPr lang="en-US" u="sng" dirty="0"/>
              <a:t>Time is precious </a:t>
            </a:r>
            <a:r>
              <a:rPr lang="en-US" dirty="0"/>
              <a:t>– We try to hang on to time with a loved one or to see our grandchildren grow up.  </a:t>
            </a:r>
          </a:p>
          <a:p>
            <a:pPr lvl="0"/>
            <a:r>
              <a:rPr lang="en-US" u="sng" dirty="0"/>
              <a:t>Time is fearful </a:t>
            </a:r>
            <a:r>
              <a:rPr lang="en-US" dirty="0"/>
              <a:t>– We don’t know what time will bring. Everyday we experience new challenges and set-backs. Growing old is filled with uncertainties.  </a:t>
            </a:r>
          </a:p>
          <a:p>
            <a:pPr marL="0" indent="0">
              <a:buNone/>
            </a:pPr>
            <a:endParaRPr lang="en-US" dirty="0"/>
          </a:p>
        </p:txBody>
      </p:sp>
    </p:spTree>
    <p:extLst>
      <p:ext uri="{BB962C8B-B14F-4D97-AF65-F5344CB8AC3E}">
        <p14:creationId xmlns:p14="http://schemas.microsoft.com/office/powerpoint/2010/main" val="232525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r>
              <a:rPr lang="en-US" u="sng" dirty="0"/>
              <a:t>Time is relative </a:t>
            </a:r>
            <a:r>
              <a:rPr lang="en-US" dirty="0"/>
              <a:t>– How often do  we sleep and it seems like hours and then  wake up and only 30 minutes have passed and then we can’t go back to sleep. It seems like when we were young time just lasted forever. But now that we are older time tends to fly by. </a:t>
            </a:r>
          </a:p>
          <a:p>
            <a:r>
              <a:rPr lang="en-US" u="sng" dirty="0"/>
              <a:t>Time is frustrating </a:t>
            </a:r>
            <a:r>
              <a:rPr lang="en-US" dirty="0"/>
              <a:t>– when we don’t have enough time to get something done. Things I used to do in a half hour now takes hours to get done. It just takes forever. </a:t>
            </a:r>
          </a:p>
          <a:p>
            <a:pPr marL="0" indent="0">
              <a:buNone/>
            </a:pPr>
            <a:endParaRPr lang="en-US" dirty="0"/>
          </a:p>
        </p:txBody>
      </p:sp>
    </p:spTree>
    <p:extLst>
      <p:ext uri="{BB962C8B-B14F-4D97-AF65-F5344CB8AC3E}">
        <p14:creationId xmlns:p14="http://schemas.microsoft.com/office/powerpoint/2010/main" val="378174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382000" cy="5287962"/>
          </a:xfrm>
        </p:spPr>
        <p:txBody>
          <a:bodyPr/>
          <a:lstStyle/>
          <a:p>
            <a:pPr lvl="0"/>
            <a:r>
              <a:rPr lang="en-US" u="sng" dirty="0"/>
              <a:t>Time is joyful – </a:t>
            </a:r>
            <a:r>
              <a:rPr lang="en-US" dirty="0"/>
              <a:t>when we are celebrating a birthday or special event. We both dread and rejoice in the milestones in our lives. Weddings anniversaries and birthdays are both joyful and yet sad because we often realize how many are missing from those events. </a:t>
            </a:r>
          </a:p>
          <a:p>
            <a:pPr lvl="0"/>
            <a:r>
              <a:rPr lang="en-US" u="sng" dirty="0"/>
              <a:t>Time is tedious </a:t>
            </a:r>
            <a:r>
              <a:rPr lang="en-US" dirty="0"/>
              <a:t>– When we are in pain or suffering. The longest hours are when we can’t find relief from pain or heartache. </a:t>
            </a:r>
          </a:p>
          <a:p>
            <a:pPr marL="0" indent="0">
              <a:buNone/>
            </a:pPr>
            <a:endParaRPr lang="en-US" dirty="0"/>
          </a:p>
        </p:txBody>
      </p:sp>
    </p:spTree>
    <p:extLst>
      <p:ext uri="{BB962C8B-B14F-4D97-AF65-F5344CB8AC3E}">
        <p14:creationId xmlns:p14="http://schemas.microsoft.com/office/powerpoint/2010/main" val="887256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r>
              <a:rPr lang="en-US" u="sng" dirty="0"/>
              <a:t>Time is mysterious </a:t>
            </a:r>
            <a:r>
              <a:rPr lang="en-US" dirty="0"/>
              <a:t>– in some ways we have control and yet we do not have control over time. We can’t stop time from marching on. We can’t go back and relive a moment of the past. Some of those moments are filled with regret from things said in haste or anger and some of those moments are filled with satisfaction because of an accomplishment or good deed that was done. </a:t>
            </a:r>
          </a:p>
          <a:p>
            <a:pPr marL="0" indent="0">
              <a:buNone/>
            </a:pPr>
            <a:endParaRPr lang="en-US" dirty="0"/>
          </a:p>
        </p:txBody>
      </p:sp>
    </p:spTree>
    <p:extLst>
      <p:ext uri="{BB962C8B-B14F-4D97-AF65-F5344CB8AC3E}">
        <p14:creationId xmlns:p14="http://schemas.microsoft.com/office/powerpoint/2010/main" val="3948736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DB577A-5723-4F7A-8125-D46B342D257C}"/>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CE4E7677-0757-4762-93A3-BE45A6B08EBB}"/>
              </a:ext>
            </a:extLst>
          </p:cNvPr>
          <p:cNvSpPr>
            <a:spLocks noGrp="1"/>
          </p:cNvSpPr>
          <p:nvPr>
            <p:ph type="title"/>
          </p:nvPr>
        </p:nvSpPr>
        <p:spPr>
          <a:xfrm>
            <a:off x="433552" y="0"/>
            <a:ext cx="8229600" cy="1143000"/>
          </a:xfrm>
        </p:spPr>
        <p:txBody>
          <a:bodyPr>
            <a:normAutofit/>
          </a:bodyPr>
          <a:lstStyle/>
          <a:p>
            <a:r>
              <a:rPr lang="en-US" b="1" dirty="0">
                <a:effectLst>
                  <a:outerShdw blurRad="38100" dist="38100" dir="2700000" algn="tl">
                    <a:srgbClr val="000000">
                      <a:alpha val="43137"/>
                    </a:srgbClr>
                  </a:outerShdw>
                </a:effectLst>
              </a:rPr>
              <a:t>Seasons and Times</a:t>
            </a:r>
          </a:p>
        </p:txBody>
      </p:sp>
      <p:sp>
        <p:nvSpPr>
          <p:cNvPr id="13" name="Content Placeholder 12">
            <a:extLst>
              <a:ext uri="{FF2B5EF4-FFF2-40B4-BE49-F238E27FC236}">
                <a16:creationId xmlns:a16="http://schemas.microsoft.com/office/drawing/2014/main" id="{252011D8-FF0F-4AEB-8AF5-934B4DFEE434}"/>
              </a:ext>
            </a:extLst>
          </p:cNvPr>
          <p:cNvSpPr>
            <a:spLocks noGrp="1"/>
          </p:cNvSpPr>
          <p:nvPr>
            <p:ph idx="1"/>
          </p:nvPr>
        </p:nvSpPr>
        <p:spPr>
          <a:xfrm>
            <a:off x="433553" y="1143000"/>
            <a:ext cx="8229599" cy="5486400"/>
          </a:xfrm>
        </p:spPr>
        <p:txBody>
          <a:bodyPr>
            <a:normAutofit/>
          </a:bodyPr>
          <a:lstStyle/>
          <a:p>
            <a:pPr marL="0" indent="0">
              <a:buNone/>
            </a:pPr>
            <a:r>
              <a:rPr lang="en-US" sz="3000" b="1" dirty="0"/>
              <a:t>Two Hebrew words </a:t>
            </a:r>
          </a:p>
          <a:p>
            <a:pPr marL="514350" indent="-514350">
              <a:spcBef>
                <a:spcPts val="0"/>
              </a:spcBef>
              <a:buFont typeface="+mj-lt"/>
              <a:buAutoNum type="arabicPeriod"/>
            </a:pPr>
            <a:r>
              <a:rPr lang="en-US" sz="3000" dirty="0"/>
              <a:t>“Zeman” – Season - It means appointed time, an opportune moment, or a due season.</a:t>
            </a:r>
          </a:p>
          <a:p>
            <a:pPr marL="514350" indent="-514350">
              <a:spcBef>
                <a:spcPts val="0"/>
              </a:spcBef>
              <a:buFont typeface="+mj-lt"/>
              <a:buAutoNum type="arabicPeriod"/>
            </a:pPr>
            <a:r>
              <a:rPr lang="en-US" sz="3000" dirty="0"/>
              <a:t>“Eth” – Time - ” Means time as it marches on in seconds, minutes, hours and days.  </a:t>
            </a:r>
          </a:p>
          <a:p>
            <a:pPr marL="0" indent="0">
              <a:spcBef>
                <a:spcPts val="0"/>
              </a:spcBef>
              <a:buNone/>
            </a:pPr>
            <a:r>
              <a:rPr lang="en-US" sz="3000" b="1" dirty="0"/>
              <a:t>Two Greek Words – (Septuagint Greek translation) </a:t>
            </a:r>
          </a:p>
          <a:p>
            <a:pPr marL="514350" indent="-514350">
              <a:spcBef>
                <a:spcPts val="0"/>
              </a:spcBef>
              <a:buFont typeface="+mj-lt"/>
              <a:buAutoNum type="arabicPeriod"/>
            </a:pPr>
            <a:r>
              <a:rPr lang="en-US" sz="3000" dirty="0"/>
              <a:t>Kronos - linear time by which we accomplish God’s purposes </a:t>
            </a:r>
          </a:p>
          <a:p>
            <a:pPr marL="514350" indent="-514350">
              <a:spcBef>
                <a:spcPts val="0"/>
              </a:spcBef>
              <a:buFont typeface="+mj-lt"/>
              <a:buAutoNum type="arabicPeriod"/>
            </a:pPr>
            <a:r>
              <a:rPr lang="en-US" sz="3000" dirty="0"/>
              <a:t>Kairos - God intersecting time to carryout his purposes </a:t>
            </a:r>
          </a:p>
          <a:p>
            <a:pPr marL="514350" indent="-514350">
              <a:buFont typeface="+mj-lt"/>
              <a:buAutoNum type="arabicPeriod"/>
            </a:pPr>
            <a:endParaRPr lang="en-US" dirty="0"/>
          </a:p>
          <a:p>
            <a:pPr marL="0" indent="0">
              <a:buNone/>
            </a:pPr>
            <a:endParaRPr lang="en-US" dirty="0"/>
          </a:p>
          <a:p>
            <a:pPr marL="514350" indent="-514350">
              <a:buFont typeface="+mj-lt"/>
              <a:buAutoNum type="arabicPeriod"/>
            </a:pPr>
            <a:endParaRPr lang="en-US" b="1" dirty="0"/>
          </a:p>
        </p:txBody>
      </p:sp>
    </p:spTree>
    <p:extLst>
      <p:ext uri="{BB962C8B-B14F-4D97-AF65-F5344CB8AC3E}">
        <p14:creationId xmlns:p14="http://schemas.microsoft.com/office/powerpoint/2010/main" val="3787782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–Seasons and Times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lvl="0"/>
            <a:r>
              <a:rPr lang="en-US" dirty="0"/>
              <a:t>Kairos is the larger perspective in which we see opportunities to help someone one or we reflect on our season of life. We realize that God has granted us time to get married, have children, have a career, have a retirement at TSJG. </a:t>
            </a:r>
          </a:p>
          <a:p>
            <a:pPr lvl="0"/>
            <a:r>
              <a:rPr lang="en-US" dirty="0"/>
              <a:t>Kairos allows God to enter the picture and for us to be thankful for the opportunities, challenges and cope with the disappointments and tragedies of life.</a:t>
            </a:r>
          </a:p>
        </p:txBody>
      </p:sp>
    </p:spTree>
    <p:extLst>
      <p:ext uri="{BB962C8B-B14F-4D97-AF65-F5344CB8AC3E}">
        <p14:creationId xmlns:p14="http://schemas.microsoft.com/office/powerpoint/2010/main" val="1406335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–Seasons and Times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382000" cy="5287962"/>
          </a:xfrm>
        </p:spPr>
        <p:txBody>
          <a:bodyPr/>
          <a:lstStyle/>
          <a:p>
            <a:pPr marL="0" indent="0">
              <a:buNone/>
            </a:pPr>
            <a:r>
              <a:rPr lang="en-US" dirty="0"/>
              <a:t>These two terms are extremely important in terms of how we live. </a:t>
            </a:r>
          </a:p>
          <a:p>
            <a:r>
              <a:rPr lang="en-US" b="1" dirty="0"/>
              <a:t>A Kronos perspective</a:t>
            </a:r>
            <a:r>
              <a:rPr lang="en-US" dirty="0"/>
              <a:t> is like a horse with blinders on that just runs straight ahead and never sees the broader view only what is directly in front. </a:t>
            </a:r>
          </a:p>
          <a:p>
            <a:r>
              <a:rPr lang="en-US" b="1" dirty="0"/>
              <a:t>A Kairos perspective is</a:t>
            </a:r>
            <a:r>
              <a:rPr lang="en-US" dirty="0"/>
              <a:t> like a hawk that has very keen eyesight and looks over all of the landscape and sees the big picture. </a:t>
            </a:r>
          </a:p>
        </p:txBody>
      </p:sp>
    </p:spTree>
    <p:extLst>
      <p:ext uri="{BB962C8B-B14F-4D97-AF65-F5344CB8AC3E}">
        <p14:creationId xmlns:p14="http://schemas.microsoft.com/office/powerpoint/2010/main" val="790422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7967"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459" name="Title 1">
            <a:extLst>
              <a:ext uri="{FF2B5EF4-FFF2-40B4-BE49-F238E27FC236}">
                <a16:creationId xmlns:a16="http://schemas.microsoft.com/office/drawing/2014/main" id="{14D9DFDD-85F8-4A31-9ECA-0EC74946A5E3}"/>
              </a:ext>
            </a:extLst>
          </p:cNvPr>
          <p:cNvSpPr>
            <a:spLocks noGrp="1"/>
          </p:cNvSpPr>
          <p:nvPr>
            <p:ph type="title"/>
          </p:nvPr>
        </p:nvSpPr>
        <p:spPr>
          <a:xfrm>
            <a:off x="1066799" y="645558"/>
            <a:ext cx="7772399" cy="597820"/>
          </a:xfrm>
        </p:spPr>
        <p:txBody>
          <a:bodyPr/>
          <a:lstStyle/>
          <a:p>
            <a:pPr eaLnBrk="1" hangingPunct="1"/>
            <a:r>
              <a:rPr lang="en-US" altLang="en-US" sz="2800" b="1" dirty="0"/>
              <a:t>Discovering a Life of Fullness in an Empty World </a:t>
            </a:r>
          </a:p>
        </p:txBody>
      </p:sp>
      <p:sp>
        <p:nvSpPr>
          <p:cNvPr id="2" name="Rectangle 1">
            <a:extLst>
              <a:ext uri="{FF2B5EF4-FFF2-40B4-BE49-F238E27FC236}">
                <a16:creationId xmlns:a16="http://schemas.microsoft.com/office/drawing/2014/main" id="{42C5FD1D-D5A8-4A2D-AF03-2A8085793784}"/>
              </a:ext>
            </a:extLst>
          </p:cNvPr>
          <p:cNvSpPr/>
          <p:nvPr/>
        </p:nvSpPr>
        <p:spPr>
          <a:xfrm>
            <a:off x="304801" y="2819400"/>
            <a:ext cx="8229599" cy="33528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arallelogram 2">
            <a:extLst>
              <a:ext uri="{FF2B5EF4-FFF2-40B4-BE49-F238E27FC236}">
                <a16:creationId xmlns:a16="http://schemas.microsoft.com/office/drawing/2014/main" id="{AE4DC175-2FD9-4F64-9F3E-3D45C60CAD48}"/>
              </a:ext>
            </a:extLst>
          </p:cNvPr>
          <p:cNvSpPr/>
          <p:nvPr/>
        </p:nvSpPr>
        <p:spPr>
          <a:xfrm>
            <a:off x="304801" y="1181100"/>
            <a:ext cx="8656982" cy="1638300"/>
          </a:xfrm>
          <a:prstGeom prst="parallelogram">
            <a:avLst>
              <a:gd name="adj" fmla="val 26932"/>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cxnSp>
        <p:nvCxnSpPr>
          <p:cNvPr id="6" name="Straight Connector 5">
            <a:extLst>
              <a:ext uri="{FF2B5EF4-FFF2-40B4-BE49-F238E27FC236}">
                <a16:creationId xmlns:a16="http://schemas.microsoft.com/office/drawing/2014/main" id="{649EE398-5FF9-4905-8BF4-3E592FEC490B}"/>
              </a:ext>
            </a:extLst>
          </p:cNvPr>
          <p:cNvCxnSpPr/>
          <p:nvPr/>
        </p:nvCxnSpPr>
        <p:spPr>
          <a:xfrm flipH="1">
            <a:off x="1676400" y="1181100"/>
            <a:ext cx="457200" cy="16383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AB7E59D-46B2-4D84-841F-E989ED9FCD70}"/>
              </a:ext>
            </a:extLst>
          </p:cNvPr>
          <p:cNvCxnSpPr/>
          <p:nvPr/>
        </p:nvCxnSpPr>
        <p:spPr>
          <a:xfrm flipH="1">
            <a:off x="4565374" y="1181100"/>
            <a:ext cx="457200" cy="16383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A5C2364-7D19-4F0F-9F95-E96999C675F4}"/>
              </a:ext>
            </a:extLst>
          </p:cNvPr>
          <p:cNvCxnSpPr/>
          <p:nvPr/>
        </p:nvCxnSpPr>
        <p:spPr>
          <a:xfrm flipH="1">
            <a:off x="7315200" y="1181100"/>
            <a:ext cx="457200" cy="16383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74E0381-E491-4515-B05B-D409DEFE55DB}"/>
              </a:ext>
            </a:extLst>
          </p:cNvPr>
          <p:cNvSpPr txBox="1"/>
          <p:nvPr/>
        </p:nvSpPr>
        <p:spPr>
          <a:xfrm rot="17309737">
            <a:off x="25227" y="1641342"/>
            <a:ext cx="2209800" cy="707886"/>
          </a:xfrm>
          <a:prstGeom prst="rect">
            <a:avLst/>
          </a:prstGeom>
          <a:noFill/>
        </p:spPr>
        <p:txBody>
          <a:bodyPr wrap="square" rtlCol="0">
            <a:spAutoFit/>
          </a:bodyPr>
          <a:lstStyle/>
          <a:p>
            <a:pPr algn="ctr"/>
            <a:r>
              <a:rPr lang="en-US" sz="2000" b="1" dirty="0"/>
              <a:t>The </a:t>
            </a:r>
          </a:p>
          <a:p>
            <a:pPr algn="ctr"/>
            <a:r>
              <a:rPr lang="en-US" sz="2000" b="1" dirty="0"/>
              <a:t>Preacher </a:t>
            </a:r>
          </a:p>
        </p:txBody>
      </p:sp>
      <p:cxnSp>
        <p:nvCxnSpPr>
          <p:cNvPr id="9" name="Straight Connector 8">
            <a:extLst>
              <a:ext uri="{FF2B5EF4-FFF2-40B4-BE49-F238E27FC236}">
                <a16:creationId xmlns:a16="http://schemas.microsoft.com/office/drawing/2014/main" id="{07E403CF-DC58-4AE2-921B-B24B42027AD4}"/>
              </a:ext>
            </a:extLst>
          </p:cNvPr>
          <p:cNvCxnSpPr>
            <a:cxnSpLocks/>
          </p:cNvCxnSpPr>
          <p:nvPr/>
        </p:nvCxnSpPr>
        <p:spPr>
          <a:xfrm>
            <a:off x="311428" y="3201952"/>
            <a:ext cx="822959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D74FFF2-EEB5-4E32-ACCB-D36EEEA9BEBE}"/>
              </a:ext>
            </a:extLst>
          </p:cNvPr>
          <p:cNvCxnSpPr>
            <a:cxnSpLocks/>
          </p:cNvCxnSpPr>
          <p:nvPr/>
        </p:nvCxnSpPr>
        <p:spPr>
          <a:xfrm>
            <a:off x="1676400" y="2819400"/>
            <a:ext cx="0" cy="3352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5E100E-D036-42E6-853D-2F8B8E0AE304}"/>
              </a:ext>
            </a:extLst>
          </p:cNvPr>
          <p:cNvCxnSpPr>
            <a:cxnSpLocks/>
          </p:cNvCxnSpPr>
          <p:nvPr/>
        </p:nvCxnSpPr>
        <p:spPr>
          <a:xfrm>
            <a:off x="4572000" y="2819400"/>
            <a:ext cx="0" cy="3352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0EBF0F1-DA7C-47E5-A65A-3CE3D465B8B6}"/>
              </a:ext>
            </a:extLst>
          </p:cNvPr>
          <p:cNvCxnSpPr>
            <a:cxnSpLocks/>
          </p:cNvCxnSpPr>
          <p:nvPr/>
        </p:nvCxnSpPr>
        <p:spPr>
          <a:xfrm>
            <a:off x="7326923" y="2819400"/>
            <a:ext cx="0" cy="3352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D77B216-FDB3-49CA-9E27-9FAF08A426ED}"/>
              </a:ext>
            </a:extLst>
          </p:cNvPr>
          <p:cNvSpPr txBox="1"/>
          <p:nvPr/>
        </p:nvSpPr>
        <p:spPr>
          <a:xfrm>
            <a:off x="1676393" y="2819400"/>
            <a:ext cx="6858007" cy="369332"/>
          </a:xfrm>
          <a:prstGeom prst="rect">
            <a:avLst/>
          </a:prstGeom>
          <a:noFill/>
          <a:ln>
            <a:noFill/>
          </a:ln>
        </p:spPr>
        <p:txBody>
          <a:bodyPr wrap="square" rtlCol="0">
            <a:spAutoFit/>
          </a:bodyPr>
          <a:lstStyle/>
          <a:p>
            <a:r>
              <a:rPr lang="en-US" dirty="0"/>
              <a:t>Emptiness of Exploration      Exasperation of Mystery    Exaltation </a:t>
            </a:r>
          </a:p>
        </p:txBody>
      </p:sp>
      <p:sp>
        <p:nvSpPr>
          <p:cNvPr id="18" name="TextBox 17">
            <a:extLst>
              <a:ext uri="{FF2B5EF4-FFF2-40B4-BE49-F238E27FC236}">
                <a16:creationId xmlns:a16="http://schemas.microsoft.com/office/drawing/2014/main" id="{1F6641C4-B073-432D-87ED-75D24E1B45D7}"/>
              </a:ext>
            </a:extLst>
          </p:cNvPr>
          <p:cNvSpPr txBox="1"/>
          <p:nvPr/>
        </p:nvSpPr>
        <p:spPr>
          <a:xfrm>
            <a:off x="1870647" y="2172299"/>
            <a:ext cx="1295400" cy="369332"/>
          </a:xfrm>
          <a:prstGeom prst="rect">
            <a:avLst/>
          </a:prstGeom>
          <a:noFill/>
        </p:spPr>
        <p:txBody>
          <a:bodyPr wrap="square" rtlCol="0">
            <a:spAutoFit/>
          </a:bodyPr>
          <a:lstStyle/>
          <a:p>
            <a:r>
              <a:rPr lang="en-US" b="1" dirty="0"/>
              <a:t>Cynicism </a:t>
            </a:r>
          </a:p>
        </p:txBody>
      </p:sp>
      <p:sp>
        <p:nvSpPr>
          <p:cNvPr id="24" name="TextBox 23">
            <a:extLst>
              <a:ext uri="{FF2B5EF4-FFF2-40B4-BE49-F238E27FC236}">
                <a16:creationId xmlns:a16="http://schemas.microsoft.com/office/drawing/2014/main" id="{0AF4D5E7-AB32-4759-A9E2-6212140BB8BE}"/>
              </a:ext>
            </a:extLst>
          </p:cNvPr>
          <p:cNvSpPr txBox="1"/>
          <p:nvPr/>
        </p:nvSpPr>
        <p:spPr>
          <a:xfrm>
            <a:off x="3699485" y="1582747"/>
            <a:ext cx="1295400" cy="369332"/>
          </a:xfrm>
          <a:prstGeom prst="rect">
            <a:avLst/>
          </a:prstGeom>
          <a:noFill/>
        </p:spPr>
        <p:txBody>
          <a:bodyPr wrap="square" rtlCol="0">
            <a:spAutoFit/>
          </a:bodyPr>
          <a:lstStyle/>
          <a:p>
            <a:r>
              <a:rPr lang="en-US" b="1" dirty="0"/>
              <a:t>Fatalism  </a:t>
            </a:r>
          </a:p>
        </p:txBody>
      </p:sp>
      <p:sp>
        <p:nvSpPr>
          <p:cNvPr id="25" name="TextBox 24">
            <a:extLst>
              <a:ext uri="{FF2B5EF4-FFF2-40B4-BE49-F238E27FC236}">
                <a16:creationId xmlns:a16="http://schemas.microsoft.com/office/drawing/2014/main" id="{79393B82-8806-4A79-8FBC-BED44BFA71D7}"/>
              </a:ext>
            </a:extLst>
          </p:cNvPr>
          <p:cNvSpPr txBox="1"/>
          <p:nvPr/>
        </p:nvSpPr>
        <p:spPr>
          <a:xfrm>
            <a:off x="4963007" y="1381479"/>
            <a:ext cx="1450091" cy="369332"/>
          </a:xfrm>
          <a:prstGeom prst="rect">
            <a:avLst/>
          </a:prstGeom>
          <a:noFill/>
        </p:spPr>
        <p:txBody>
          <a:bodyPr wrap="square" rtlCol="0">
            <a:spAutoFit/>
          </a:bodyPr>
          <a:lstStyle/>
          <a:p>
            <a:r>
              <a:rPr lang="en-US" b="1" dirty="0"/>
              <a:t>Frustration </a:t>
            </a:r>
          </a:p>
        </p:txBody>
      </p:sp>
      <p:sp>
        <p:nvSpPr>
          <p:cNvPr id="26" name="TextBox 25">
            <a:extLst>
              <a:ext uri="{FF2B5EF4-FFF2-40B4-BE49-F238E27FC236}">
                <a16:creationId xmlns:a16="http://schemas.microsoft.com/office/drawing/2014/main" id="{62E6B836-21A7-4154-892E-6FB4EEF426EB}"/>
              </a:ext>
            </a:extLst>
          </p:cNvPr>
          <p:cNvSpPr txBox="1"/>
          <p:nvPr/>
        </p:nvSpPr>
        <p:spPr>
          <a:xfrm>
            <a:off x="5889148" y="2191899"/>
            <a:ext cx="1216283" cy="369332"/>
          </a:xfrm>
          <a:prstGeom prst="rect">
            <a:avLst/>
          </a:prstGeom>
          <a:noFill/>
        </p:spPr>
        <p:txBody>
          <a:bodyPr wrap="square" rtlCol="0">
            <a:spAutoFit/>
          </a:bodyPr>
          <a:lstStyle/>
          <a:p>
            <a:r>
              <a:rPr lang="en-US" b="1" dirty="0"/>
              <a:t>Wisdom  </a:t>
            </a:r>
          </a:p>
        </p:txBody>
      </p:sp>
      <p:sp>
        <p:nvSpPr>
          <p:cNvPr id="27" name="TextBox 26">
            <a:extLst>
              <a:ext uri="{FF2B5EF4-FFF2-40B4-BE49-F238E27FC236}">
                <a16:creationId xmlns:a16="http://schemas.microsoft.com/office/drawing/2014/main" id="{AF95CB04-55D8-441B-B4AF-1525CEA48F6B}"/>
              </a:ext>
            </a:extLst>
          </p:cNvPr>
          <p:cNvSpPr txBox="1"/>
          <p:nvPr/>
        </p:nvSpPr>
        <p:spPr>
          <a:xfrm>
            <a:off x="6770072" y="1764419"/>
            <a:ext cx="785768" cy="369332"/>
          </a:xfrm>
          <a:prstGeom prst="rect">
            <a:avLst/>
          </a:prstGeom>
          <a:noFill/>
        </p:spPr>
        <p:txBody>
          <a:bodyPr wrap="square" rtlCol="0">
            <a:spAutoFit/>
          </a:bodyPr>
          <a:lstStyle/>
          <a:p>
            <a:r>
              <a:rPr lang="en-US" b="1" dirty="0"/>
              <a:t>Folly   </a:t>
            </a:r>
          </a:p>
        </p:txBody>
      </p:sp>
      <p:sp>
        <p:nvSpPr>
          <p:cNvPr id="28" name="TextBox 27">
            <a:extLst>
              <a:ext uri="{FF2B5EF4-FFF2-40B4-BE49-F238E27FC236}">
                <a16:creationId xmlns:a16="http://schemas.microsoft.com/office/drawing/2014/main" id="{5750A888-05CC-4241-A6D5-7A8E10BE27E6}"/>
              </a:ext>
            </a:extLst>
          </p:cNvPr>
          <p:cNvSpPr txBox="1"/>
          <p:nvPr/>
        </p:nvSpPr>
        <p:spPr>
          <a:xfrm>
            <a:off x="7639217" y="1967291"/>
            <a:ext cx="974593" cy="646331"/>
          </a:xfrm>
          <a:prstGeom prst="rect">
            <a:avLst/>
          </a:prstGeom>
          <a:noFill/>
        </p:spPr>
        <p:txBody>
          <a:bodyPr wrap="square" rtlCol="0">
            <a:spAutoFit/>
          </a:bodyPr>
          <a:lstStyle/>
          <a:p>
            <a:r>
              <a:rPr lang="en-US" b="1" dirty="0"/>
              <a:t>Fear </a:t>
            </a:r>
          </a:p>
          <a:p>
            <a:r>
              <a:rPr lang="en-US" sz="1600" dirty="0"/>
              <a:t>12:1-14</a:t>
            </a:r>
            <a:r>
              <a:rPr lang="en-US" b="1" dirty="0"/>
              <a:t>  </a:t>
            </a:r>
          </a:p>
        </p:txBody>
      </p:sp>
      <p:sp>
        <p:nvSpPr>
          <p:cNvPr id="29" name="TextBox 28">
            <a:extLst>
              <a:ext uri="{FF2B5EF4-FFF2-40B4-BE49-F238E27FC236}">
                <a16:creationId xmlns:a16="http://schemas.microsoft.com/office/drawing/2014/main" id="{DA9E1494-26E7-47C5-86F2-CCEF1BA09906}"/>
              </a:ext>
            </a:extLst>
          </p:cNvPr>
          <p:cNvSpPr txBox="1"/>
          <p:nvPr/>
        </p:nvSpPr>
        <p:spPr>
          <a:xfrm>
            <a:off x="8034923" y="1466426"/>
            <a:ext cx="785768" cy="369332"/>
          </a:xfrm>
          <a:prstGeom prst="rect">
            <a:avLst/>
          </a:prstGeom>
          <a:noFill/>
        </p:spPr>
        <p:txBody>
          <a:bodyPr wrap="square" rtlCol="0">
            <a:spAutoFit/>
          </a:bodyPr>
          <a:lstStyle/>
          <a:p>
            <a:r>
              <a:rPr lang="en-US" b="1" dirty="0"/>
              <a:t>Faith</a:t>
            </a:r>
          </a:p>
        </p:txBody>
      </p:sp>
      <p:sp>
        <p:nvSpPr>
          <p:cNvPr id="19" name="TextBox 18">
            <a:extLst>
              <a:ext uri="{FF2B5EF4-FFF2-40B4-BE49-F238E27FC236}">
                <a16:creationId xmlns:a16="http://schemas.microsoft.com/office/drawing/2014/main" id="{E02716EE-4387-41C2-AB15-6AEDCA736A14}"/>
              </a:ext>
            </a:extLst>
          </p:cNvPr>
          <p:cNvSpPr txBox="1"/>
          <p:nvPr/>
        </p:nvSpPr>
        <p:spPr>
          <a:xfrm>
            <a:off x="304801" y="3200400"/>
            <a:ext cx="1371592" cy="2862322"/>
          </a:xfrm>
          <a:prstGeom prst="rect">
            <a:avLst/>
          </a:prstGeom>
          <a:noFill/>
          <a:ln>
            <a:noFill/>
          </a:ln>
        </p:spPr>
        <p:txBody>
          <a:bodyPr wrap="square" rtlCol="0">
            <a:spAutoFit/>
          </a:bodyPr>
          <a:lstStyle/>
          <a:p>
            <a:pPr algn="ctr"/>
            <a:r>
              <a:rPr lang="en-US" dirty="0"/>
              <a:t>Vs.1:1-18 </a:t>
            </a:r>
          </a:p>
          <a:p>
            <a:pPr algn="ctr"/>
            <a:r>
              <a:rPr lang="en-US" dirty="0"/>
              <a:t>Preacher </a:t>
            </a:r>
          </a:p>
          <a:p>
            <a:pPr algn="ctr"/>
            <a:r>
              <a:rPr lang="en-US" dirty="0"/>
              <a:t>Precept</a:t>
            </a:r>
          </a:p>
          <a:p>
            <a:pPr algn="ctr"/>
            <a:r>
              <a:rPr lang="en-US" dirty="0"/>
              <a:t>Poem</a:t>
            </a:r>
          </a:p>
          <a:p>
            <a:pPr algn="ctr"/>
            <a:r>
              <a:rPr lang="en-US" dirty="0"/>
              <a:t>Problem</a:t>
            </a:r>
          </a:p>
          <a:p>
            <a:pPr algn="ctr"/>
            <a:endParaRPr lang="en-US" i="1" dirty="0"/>
          </a:p>
          <a:p>
            <a:pPr algn="ctr"/>
            <a:r>
              <a:rPr lang="en-US" i="1" dirty="0"/>
              <a:t>Explore everything under the sun </a:t>
            </a:r>
          </a:p>
        </p:txBody>
      </p:sp>
      <p:sp>
        <p:nvSpPr>
          <p:cNvPr id="22" name="TextBox 21">
            <a:extLst>
              <a:ext uri="{FF2B5EF4-FFF2-40B4-BE49-F238E27FC236}">
                <a16:creationId xmlns:a16="http://schemas.microsoft.com/office/drawing/2014/main" id="{568816D6-8B22-4A6F-A850-56E929C7D6F2}"/>
              </a:ext>
            </a:extLst>
          </p:cNvPr>
          <p:cNvSpPr txBox="1"/>
          <p:nvPr/>
        </p:nvSpPr>
        <p:spPr>
          <a:xfrm>
            <a:off x="1883582" y="3293495"/>
            <a:ext cx="2621135" cy="2862322"/>
          </a:xfrm>
          <a:prstGeom prst="rect">
            <a:avLst/>
          </a:prstGeom>
          <a:noFill/>
        </p:spPr>
        <p:txBody>
          <a:bodyPr wrap="square" rtlCol="0">
            <a:spAutoFit/>
          </a:bodyPr>
          <a:lstStyle/>
          <a:p>
            <a:pPr lvl="0"/>
            <a:r>
              <a:rPr lang="en-US" dirty="0"/>
              <a:t>Pleasure 2:1-3 </a:t>
            </a:r>
          </a:p>
          <a:p>
            <a:pPr lvl="0"/>
            <a:r>
              <a:rPr lang="en-US" dirty="0"/>
              <a:t>Possessions 2:4-11 </a:t>
            </a:r>
          </a:p>
          <a:p>
            <a:pPr lvl="0"/>
            <a:r>
              <a:rPr lang="en-US" dirty="0"/>
              <a:t>Madness/Folly 2:12-26 </a:t>
            </a:r>
          </a:p>
          <a:p>
            <a:pPr lvl="0"/>
            <a:r>
              <a:rPr lang="en-US" dirty="0">
                <a:highlight>
                  <a:srgbClr val="FFFF00"/>
                </a:highlight>
              </a:rPr>
              <a:t>Time 3:1-5 </a:t>
            </a:r>
          </a:p>
          <a:p>
            <a:pPr lvl="0"/>
            <a:r>
              <a:rPr lang="en-US" dirty="0">
                <a:highlight>
                  <a:srgbClr val="FFFF00"/>
                </a:highlight>
              </a:rPr>
              <a:t>Justice 3:16-22 </a:t>
            </a:r>
          </a:p>
          <a:p>
            <a:pPr lvl="0"/>
            <a:r>
              <a:rPr lang="en-US" dirty="0"/>
              <a:t>Oppression 4:1-3</a:t>
            </a:r>
          </a:p>
          <a:p>
            <a:pPr lvl="0"/>
            <a:r>
              <a:rPr lang="en-US" dirty="0"/>
              <a:t>Labor 4:4-16 </a:t>
            </a:r>
          </a:p>
          <a:p>
            <a:pPr lvl="0"/>
            <a:r>
              <a:rPr lang="en-US" dirty="0"/>
              <a:t>Religion 5:1-7 </a:t>
            </a:r>
          </a:p>
          <a:p>
            <a:pPr lvl="0"/>
            <a:r>
              <a:rPr lang="en-US" dirty="0"/>
              <a:t>Riches 5:10-6:9 </a:t>
            </a:r>
          </a:p>
          <a:p>
            <a:r>
              <a:rPr lang="en-US" dirty="0"/>
              <a:t>Refrain 6:10-12</a:t>
            </a:r>
          </a:p>
        </p:txBody>
      </p:sp>
      <p:sp>
        <p:nvSpPr>
          <p:cNvPr id="23" name="TextBox 22">
            <a:extLst>
              <a:ext uri="{FF2B5EF4-FFF2-40B4-BE49-F238E27FC236}">
                <a16:creationId xmlns:a16="http://schemas.microsoft.com/office/drawing/2014/main" id="{B9C91FFD-335F-4BB1-8512-CDA3A41E8385}"/>
              </a:ext>
            </a:extLst>
          </p:cNvPr>
          <p:cNvSpPr txBox="1"/>
          <p:nvPr/>
        </p:nvSpPr>
        <p:spPr>
          <a:xfrm>
            <a:off x="4572000" y="3243470"/>
            <a:ext cx="2754922" cy="3077766"/>
          </a:xfrm>
          <a:prstGeom prst="rect">
            <a:avLst/>
          </a:prstGeom>
          <a:noFill/>
        </p:spPr>
        <p:txBody>
          <a:bodyPr wrap="square" rtlCol="0">
            <a:spAutoFit/>
          </a:bodyPr>
          <a:lstStyle/>
          <a:p>
            <a:pPr lvl="0"/>
            <a:r>
              <a:rPr lang="en-US" sz="1600" dirty="0"/>
              <a:t>Mystery of Suffering </a:t>
            </a:r>
            <a:r>
              <a:rPr lang="en-US" sz="1400" dirty="0"/>
              <a:t>7:1-14</a:t>
            </a:r>
          </a:p>
          <a:p>
            <a:pPr lvl="0"/>
            <a:r>
              <a:rPr lang="en-US" sz="1600" dirty="0"/>
              <a:t>Mystery of Wickedness &amp; righteousness </a:t>
            </a:r>
            <a:r>
              <a:rPr lang="en-US" sz="1400" dirty="0"/>
              <a:t>7:15-22</a:t>
            </a:r>
          </a:p>
          <a:p>
            <a:pPr lvl="0"/>
            <a:r>
              <a:rPr lang="en-US" sz="1600" dirty="0"/>
              <a:t>Mystery of Wisdom </a:t>
            </a:r>
            <a:r>
              <a:rPr lang="en-US" sz="1400" dirty="0"/>
              <a:t>7:23-8:1 </a:t>
            </a:r>
          </a:p>
          <a:p>
            <a:pPr lvl="0"/>
            <a:r>
              <a:rPr lang="en-US" sz="1600" dirty="0"/>
              <a:t>Mystery of Authority </a:t>
            </a:r>
            <a:r>
              <a:rPr lang="en-US" sz="1400" dirty="0"/>
              <a:t>8:2-9</a:t>
            </a:r>
          </a:p>
          <a:p>
            <a:pPr lvl="0"/>
            <a:r>
              <a:rPr lang="en-US" sz="1600" dirty="0"/>
              <a:t>Mystery of Mortality </a:t>
            </a:r>
            <a:r>
              <a:rPr lang="en-US" sz="1400" dirty="0"/>
              <a:t>8:10-9:12 </a:t>
            </a:r>
          </a:p>
          <a:p>
            <a:pPr lvl="0"/>
            <a:r>
              <a:rPr lang="en-US" sz="1600" dirty="0"/>
              <a:t>Mystery of Folly </a:t>
            </a:r>
            <a:r>
              <a:rPr lang="en-US" sz="1400" dirty="0"/>
              <a:t>10:1-20 </a:t>
            </a:r>
          </a:p>
          <a:p>
            <a:pPr lvl="0"/>
            <a:r>
              <a:rPr lang="en-US" sz="1600" dirty="0"/>
              <a:t>Mystery of Sowing &amp; Reaping </a:t>
            </a:r>
            <a:r>
              <a:rPr lang="en-US" sz="1400" dirty="0"/>
              <a:t>11:1-6 </a:t>
            </a:r>
          </a:p>
          <a:p>
            <a:pPr lvl="0"/>
            <a:r>
              <a:rPr lang="en-US" sz="1600" dirty="0"/>
              <a:t>Mystery of Life’s Brevity </a:t>
            </a:r>
            <a:r>
              <a:rPr lang="en-US" sz="1400" dirty="0"/>
              <a:t>11:7-10 </a:t>
            </a:r>
          </a:p>
          <a:p>
            <a:endParaRPr lang="en-US" dirty="0"/>
          </a:p>
        </p:txBody>
      </p:sp>
      <p:sp>
        <p:nvSpPr>
          <p:cNvPr id="30" name="TextBox 29">
            <a:extLst>
              <a:ext uri="{FF2B5EF4-FFF2-40B4-BE49-F238E27FC236}">
                <a16:creationId xmlns:a16="http://schemas.microsoft.com/office/drawing/2014/main" id="{902C261D-10DA-4A0D-AFAA-24BA3D6DAF37}"/>
              </a:ext>
            </a:extLst>
          </p:cNvPr>
          <p:cNvSpPr txBox="1"/>
          <p:nvPr/>
        </p:nvSpPr>
        <p:spPr>
          <a:xfrm>
            <a:off x="7315201" y="3196697"/>
            <a:ext cx="1225826" cy="2800767"/>
          </a:xfrm>
          <a:prstGeom prst="rect">
            <a:avLst/>
          </a:prstGeom>
          <a:noFill/>
        </p:spPr>
        <p:txBody>
          <a:bodyPr wrap="square" rtlCol="0">
            <a:spAutoFit/>
          </a:bodyPr>
          <a:lstStyle/>
          <a:p>
            <a:pPr algn="ctr"/>
            <a:r>
              <a:rPr lang="en-US" sz="1600" dirty="0"/>
              <a:t>12:1-14</a:t>
            </a:r>
          </a:p>
          <a:p>
            <a:pPr algn="ctr"/>
            <a:r>
              <a:rPr lang="en-US" sz="1600" dirty="0"/>
              <a:t>Remember</a:t>
            </a:r>
          </a:p>
          <a:p>
            <a:pPr algn="ctr"/>
            <a:r>
              <a:rPr lang="en-US" sz="1600" dirty="0"/>
              <a:t>Creator</a:t>
            </a:r>
          </a:p>
          <a:p>
            <a:pPr algn="ctr"/>
            <a:endParaRPr lang="en-US" sz="800" dirty="0"/>
          </a:p>
          <a:p>
            <a:pPr algn="ctr"/>
            <a:r>
              <a:rPr lang="en-US" sz="1600" dirty="0"/>
              <a:t>Remember Time </a:t>
            </a:r>
          </a:p>
          <a:p>
            <a:pPr algn="ctr"/>
            <a:endParaRPr lang="en-US" sz="800" dirty="0"/>
          </a:p>
          <a:p>
            <a:pPr algn="ctr"/>
            <a:r>
              <a:rPr lang="en-US" sz="1600" dirty="0"/>
              <a:t>Remember </a:t>
            </a:r>
          </a:p>
          <a:p>
            <a:pPr algn="ctr"/>
            <a:r>
              <a:rPr lang="en-US" sz="1600" dirty="0"/>
              <a:t>Commands</a:t>
            </a:r>
          </a:p>
          <a:p>
            <a:pPr algn="ctr"/>
            <a:r>
              <a:rPr lang="en-US" sz="1600" dirty="0"/>
              <a:t> </a:t>
            </a:r>
          </a:p>
          <a:p>
            <a:pPr algn="ctr"/>
            <a:r>
              <a:rPr lang="en-US" sz="1600" dirty="0"/>
              <a:t>Remember </a:t>
            </a:r>
          </a:p>
          <a:p>
            <a:pPr algn="ctr"/>
            <a:r>
              <a:rPr lang="en-US" sz="1600" dirty="0"/>
              <a:t>Fear God </a:t>
            </a:r>
          </a:p>
        </p:txBody>
      </p:sp>
      <p:sp>
        <p:nvSpPr>
          <p:cNvPr id="31" name="TextBox 30">
            <a:extLst>
              <a:ext uri="{FF2B5EF4-FFF2-40B4-BE49-F238E27FC236}">
                <a16:creationId xmlns:a16="http://schemas.microsoft.com/office/drawing/2014/main" id="{D39B3F30-1F35-4158-87F5-D9220B9828DD}"/>
              </a:ext>
            </a:extLst>
          </p:cNvPr>
          <p:cNvSpPr txBox="1"/>
          <p:nvPr/>
        </p:nvSpPr>
        <p:spPr>
          <a:xfrm>
            <a:off x="304801" y="6172200"/>
            <a:ext cx="8236226" cy="646331"/>
          </a:xfrm>
          <a:prstGeom prst="rect">
            <a:avLst/>
          </a:prstGeom>
          <a:noFill/>
          <a:ln>
            <a:noFill/>
          </a:ln>
        </p:spPr>
        <p:txBody>
          <a:bodyPr wrap="square" rtlCol="0">
            <a:spAutoFit/>
          </a:bodyPr>
          <a:lstStyle/>
          <a:p>
            <a:pPr algn="ctr"/>
            <a:r>
              <a:rPr lang="en-US" dirty="0"/>
              <a:t>12:13 The conclusion when all has been heard is fear God and keep His commandments because this applies to every person. </a:t>
            </a:r>
          </a:p>
        </p:txBody>
      </p:sp>
      <p:sp>
        <p:nvSpPr>
          <p:cNvPr id="19456" name="TextBox 19455">
            <a:extLst>
              <a:ext uri="{FF2B5EF4-FFF2-40B4-BE49-F238E27FC236}">
                <a16:creationId xmlns:a16="http://schemas.microsoft.com/office/drawing/2014/main" id="{31F8E379-7F74-4E72-9EB9-7C56385F657D}"/>
              </a:ext>
            </a:extLst>
          </p:cNvPr>
          <p:cNvSpPr txBox="1"/>
          <p:nvPr/>
        </p:nvSpPr>
        <p:spPr>
          <a:xfrm>
            <a:off x="3324922" y="94390"/>
            <a:ext cx="2514599" cy="523220"/>
          </a:xfrm>
          <a:prstGeom prst="rect">
            <a:avLst/>
          </a:prstGeom>
          <a:noFill/>
        </p:spPr>
        <p:txBody>
          <a:bodyPr wrap="square" rtlCol="0">
            <a:spAutoFit/>
          </a:bodyPr>
          <a:lstStyle/>
          <a:p>
            <a:r>
              <a:rPr lang="en-US" sz="2800" b="1" dirty="0"/>
              <a:t>Ecclesiastes </a:t>
            </a:r>
          </a:p>
        </p:txBody>
      </p:sp>
      <p:sp>
        <p:nvSpPr>
          <p:cNvPr id="36" name="TextBox 35">
            <a:extLst>
              <a:ext uri="{FF2B5EF4-FFF2-40B4-BE49-F238E27FC236}">
                <a16:creationId xmlns:a16="http://schemas.microsoft.com/office/drawing/2014/main" id="{D8D47EF6-B09A-47A2-94CE-0BC600A980F2}"/>
              </a:ext>
            </a:extLst>
          </p:cNvPr>
          <p:cNvSpPr txBox="1"/>
          <p:nvPr/>
        </p:nvSpPr>
        <p:spPr>
          <a:xfrm>
            <a:off x="5744803" y="23889"/>
            <a:ext cx="3286537" cy="584775"/>
          </a:xfrm>
          <a:prstGeom prst="rect">
            <a:avLst/>
          </a:prstGeom>
          <a:noFill/>
        </p:spPr>
        <p:txBody>
          <a:bodyPr wrap="square" rtlCol="0">
            <a:spAutoFit/>
          </a:bodyPr>
          <a:lstStyle/>
          <a:p>
            <a:r>
              <a:rPr lang="en-US" sz="1600" b="1" dirty="0"/>
              <a:t>Hebrew – </a:t>
            </a:r>
            <a:r>
              <a:rPr lang="en-US" sz="1600" b="1" dirty="0" err="1"/>
              <a:t>Koheleth</a:t>
            </a:r>
            <a:r>
              <a:rPr lang="en-US" sz="1600" b="1" dirty="0"/>
              <a:t> – Preacher </a:t>
            </a:r>
          </a:p>
          <a:p>
            <a:r>
              <a:rPr lang="en-US" sz="1600" b="1" dirty="0"/>
              <a:t>Greek – Ecclesia  - Gathering  </a:t>
            </a:r>
          </a:p>
        </p:txBody>
      </p:sp>
      <p:cxnSp>
        <p:nvCxnSpPr>
          <p:cNvPr id="19458" name="Straight Connector 19457">
            <a:extLst>
              <a:ext uri="{FF2B5EF4-FFF2-40B4-BE49-F238E27FC236}">
                <a16:creationId xmlns:a16="http://schemas.microsoft.com/office/drawing/2014/main" id="{44533EAF-788F-4E30-ACBF-FD5F913873F0}"/>
              </a:ext>
            </a:extLst>
          </p:cNvPr>
          <p:cNvCxnSpPr>
            <a:cxnSpLocks/>
          </p:cNvCxnSpPr>
          <p:nvPr/>
        </p:nvCxnSpPr>
        <p:spPr>
          <a:xfrm>
            <a:off x="2141567" y="1217104"/>
            <a:ext cx="2459065" cy="162834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64" name="Straight Connector 19463">
            <a:extLst>
              <a:ext uri="{FF2B5EF4-FFF2-40B4-BE49-F238E27FC236}">
                <a16:creationId xmlns:a16="http://schemas.microsoft.com/office/drawing/2014/main" id="{E107C828-A299-4AD4-B0E3-6FD13008306B}"/>
              </a:ext>
            </a:extLst>
          </p:cNvPr>
          <p:cNvCxnSpPr>
            <a:cxnSpLocks/>
          </p:cNvCxnSpPr>
          <p:nvPr/>
        </p:nvCxnSpPr>
        <p:spPr>
          <a:xfrm flipV="1">
            <a:off x="4564033" y="1208158"/>
            <a:ext cx="3181862" cy="16192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A46E8EF6-451E-465C-BC57-0F089C210D49}"/>
              </a:ext>
            </a:extLst>
          </p:cNvPr>
          <p:cNvSpPr txBox="1"/>
          <p:nvPr/>
        </p:nvSpPr>
        <p:spPr>
          <a:xfrm rot="19983033">
            <a:off x="4565377" y="1702086"/>
            <a:ext cx="3055483" cy="338554"/>
          </a:xfrm>
          <a:prstGeom prst="rect">
            <a:avLst/>
          </a:prstGeom>
          <a:noFill/>
        </p:spPr>
        <p:txBody>
          <a:bodyPr wrap="square" rtlCol="0">
            <a:spAutoFit/>
          </a:bodyPr>
          <a:lstStyle/>
          <a:p>
            <a:r>
              <a:rPr lang="en-US" sz="1600" dirty="0"/>
              <a:t>Ascending towards faith 7-11  </a:t>
            </a:r>
            <a:r>
              <a:rPr lang="en-US" sz="1600" b="1" dirty="0"/>
              <a:t> </a:t>
            </a:r>
          </a:p>
        </p:txBody>
      </p:sp>
      <p:sp>
        <p:nvSpPr>
          <p:cNvPr id="52" name="TextBox 51">
            <a:extLst>
              <a:ext uri="{FF2B5EF4-FFF2-40B4-BE49-F238E27FC236}">
                <a16:creationId xmlns:a16="http://schemas.microsoft.com/office/drawing/2014/main" id="{2543FD3B-152C-444C-9FCA-7D4D88C0AD50}"/>
              </a:ext>
            </a:extLst>
          </p:cNvPr>
          <p:cNvSpPr txBox="1"/>
          <p:nvPr/>
        </p:nvSpPr>
        <p:spPr>
          <a:xfrm rot="2022858">
            <a:off x="2158471" y="1777304"/>
            <a:ext cx="2652601" cy="338554"/>
          </a:xfrm>
          <a:prstGeom prst="rect">
            <a:avLst/>
          </a:prstGeom>
          <a:noFill/>
        </p:spPr>
        <p:txBody>
          <a:bodyPr wrap="square" rtlCol="0">
            <a:spAutoFit/>
          </a:bodyPr>
          <a:lstStyle/>
          <a:p>
            <a:r>
              <a:rPr lang="en-US" sz="1600" dirty="0"/>
              <a:t>Descending to fatalism 2-6 </a:t>
            </a:r>
            <a:r>
              <a:rPr lang="en-US" sz="1600" b="1" dirty="0"/>
              <a:t> </a:t>
            </a:r>
          </a:p>
        </p:txBody>
      </p:sp>
      <p:sp>
        <p:nvSpPr>
          <p:cNvPr id="5" name="TextBox 4">
            <a:extLst>
              <a:ext uri="{FF2B5EF4-FFF2-40B4-BE49-F238E27FC236}">
                <a16:creationId xmlns:a16="http://schemas.microsoft.com/office/drawing/2014/main" id="{EFD18BEE-5A2C-404D-9205-6240DB21F044}"/>
              </a:ext>
            </a:extLst>
          </p:cNvPr>
          <p:cNvSpPr txBox="1"/>
          <p:nvPr/>
        </p:nvSpPr>
        <p:spPr>
          <a:xfrm>
            <a:off x="298174" y="2819400"/>
            <a:ext cx="1342959" cy="369332"/>
          </a:xfrm>
          <a:prstGeom prst="rect">
            <a:avLst/>
          </a:prstGeom>
          <a:noFill/>
        </p:spPr>
        <p:txBody>
          <a:bodyPr wrap="square" rtlCol="0">
            <a:spAutoFit/>
          </a:bodyPr>
          <a:lstStyle/>
          <a:p>
            <a:r>
              <a:rPr lang="en-US" sz="1600" dirty="0"/>
              <a:t>Experiment</a:t>
            </a:r>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4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P spid="7" grpId="0"/>
      <p:bldP spid="17" grpId="0"/>
      <p:bldP spid="18" grpId="0"/>
      <p:bldP spid="24" grpId="0"/>
      <p:bldP spid="25" grpId="0"/>
      <p:bldP spid="26" grpId="0"/>
      <p:bldP spid="27" grpId="0"/>
      <p:bldP spid="28" grpId="0"/>
      <p:bldP spid="29" grpId="0"/>
      <p:bldP spid="19" grpId="0"/>
      <p:bldP spid="22" grpId="0"/>
      <p:bldP spid="23" grpId="0"/>
      <p:bldP spid="30" grpId="0"/>
      <p:bldP spid="31" grpId="0"/>
      <p:bldP spid="43" grpId="0"/>
      <p:bldP spid="52"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–Seasons and Times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382000" cy="5287962"/>
          </a:xfrm>
        </p:spPr>
        <p:txBody>
          <a:bodyPr/>
          <a:lstStyle/>
          <a:p>
            <a:pPr marL="0" indent="0">
              <a:buNone/>
            </a:pPr>
            <a:r>
              <a:rPr lang="en-US" sz="3000" b="1" dirty="0"/>
              <a:t>Solomon shows us  we need both perspectives.</a:t>
            </a:r>
            <a:r>
              <a:rPr lang="en-US" sz="3000" dirty="0"/>
              <a:t> </a:t>
            </a:r>
          </a:p>
          <a:p>
            <a:r>
              <a:rPr lang="en-US" sz="3000" dirty="0"/>
              <a:t>We need to concentrate and make good use of our time but also to look up and see what is happening around us. </a:t>
            </a:r>
          </a:p>
          <a:p>
            <a:r>
              <a:rPr lang="en-US" sz="3000" dirty="0"/>
              <a:t>We get weary when we just live moment by moment and hour by hour. The hours and days seem endless and lack purpose. But when we look up and see the opportunities and bigger picture and how our lives have purpose and meaning because we are carrying out God’s plans then we are energized and renewed. </a:t>
            </a:r>
          </a:p>
          <a:p>
            <a:pPr marL="0" indent="0">
              <a:buNone/>
            </a:pPr>
            <a:endParaRPr lang="en-US" dirty="0"/>
          </a:p>
        </p:txBody>
      </p:sp>
    </p:spTree>
    <p:extLst>
      <p:ext uri="{BB962C8B-B14F-4D97-AF65-F5344CB8AC3E}">
        <p14:creationId xmlns:p14="http://schemas.microsoft.com/office/powerpoint/2010/main" val="4025474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–Seasons and Times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r>
              <a:rPr lang="en-US" dirty="0"/>
              <a:t>Solomon follows this long list of contrasting views of time by turning our focus to the Eternal Sovereign God the Universe who is not only </a:t>
            </a:r>
            <a:r>
              <a:rPr lang="en-US" dirty="0">
                <a:highlight>
                  <a:srgbClr val="FFFF00"/>
                </a:highlight>
              </a:rPr>
              <a:t>transcendent</a:t>
            </a:r>
            <a:r>
              <a:rPr lang="en-US" dirty="0"/>
              <a:t> but also </a:t>
            </a:r>
            <a:r>
              <a:rPr lang="en-US" dirty="0">
                <a:highlight>
                  <a:srgbClr val="FFFF00"/>
                </a:highlight>
              </a:rPr>
              <a:t>immanent</a:t>
            </a:r>
            <a:r>
              <a:rPr lang="en-US" dirty="0"/>
              <a:t> which means He is not only the creator and sustainer of the universe, but He comes into each of our lives and gives it meaning. </a:t>
            </a:r>
          </a:p>
          <a:p>
            <a:pPr marL="0" indent="0">
              <a:buNone/>
            </a:pPr>
            <a:endParaRPr lang="en-US" dirty="0"/>
          </a:p>
        </p:txBody>
      </p:sp>
    </p:spTree>
    <p:extLst>
      <p:ext uri="{BB962C8B-B14F-4D97-AF65-F5344CB8AC3E}">
        <p14:creationId xmlns:p14="http://schemas.microsoft.com/office/powerpoint/2010/main" val="1521225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DE30EF-58AC-4A2F-A0F6-1CBCF1E5CE6A}"/>
              </a:ext>
            </a:extLst>
          </p:cNvPr>
          <p:cNvSpPr/>
          <p:nvPr/>
        </p:nvSpPr>
        <p:spPr>
          <a:xfrm>
            <a:off x="0" y="0"/>
            <a:ext cx="9144000" cy="67818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CE4E7677-0757-4762-93A3-BE45A6B08EBB}"/>
              </a:ext>
            </a:extLst>
          </p:cNvPr>
          <p:cNvSpPr>
            <a:spLocks noGrp="1"/>
          </p:cNvSpPr>
          <p:nvPr>
            <p:ph type="title"/>
          </p:nvPr>
        </p:nvSpPr>
        <p:spPr>
          <a:xfrm>
            <a:off x="438035" y="800100"/>
            <a:ext cx="8229600" cy="1143000"/>
          </a:xfrm>
        </p:spPr>
        <p:txBody>
          <a:bodyPr>
            <a:normAutofit/>
          </a:bodyPr>
          <a:lstStyle/>
          <a:p>
            <a:r>
              <a:rPr lang="en-US" b="1" dirty="0">
                <a:effectLst>
                  <a:outerShdw blurRad="38100" dist="38100" dir="2700000" algn="tl">
                    <a:srgbClr val="000000">
                      <a:alpha val="43137"/>
                    </a:srgbClr>
                  </a:outerShdw>
                </a:effectLst>
              </a:rPr>
              <a:t>Four Kairos Perspectives </a:t>
            </a:r>
          </a:p>
        </p:txBody>
      </p:sp>
      <p:sp>
        <p:nvSpPr>
          <p:cNvPr id="13" name="Content Placeholder 12">
            <a:extLst>
              <a:ext uri="{FF2B5EF4-FFF2-40B4-BE49-F238E27FC236}">
                <a16:creationId xmlns:a16="http://schemas.microsoft.com/office/drawing/2014/main" id="{252011D8-FF0F-4AEB-8AF5-934B4DFEE434}"/>
              </a:ext>
            </a:extLst>
          </p:cNvPr>
          <p:cNvSpPr>
            <a:spLocks noGrp="1"/>
          </p:cNvSpPr>
          <p:nvPr>
            <p:ph idx="1"/>
          </p:nvPr>
        </p:nvSpPr>
        <p:spPr>
          <a:xfrm>
            <a:off x="842683" y="2438400"/>
            <a:ext cx="7824952" cy="3048000"/>
          </a:xfrm>
        </p:spPr>
        <p:txBody>
          <a:bodyPr>
            <a:normAutofit/>
          </a:bodyPr>
          <a:lstStyle/>
          <a:p>
            <a:pPr marL="514350" indent="-514350">
              <a:buFont typeface="+mj-lt"/>
              <a:buAutoNum type="arabicPeriod"/>
            </a:pPr>
            <a:r>
              <a:rPr lang="en-US" b="1" dirty="0"/>
              <a:t>He gives tasks to occupy our time</a:t>
            </a:r>
          </a:p>
          <a:p>
            <a:pPr marL="514350" indent="-514350">
              <a:buFont typeface="+mj-lt"/>
              <a:buAutoNum type="arabicPeriod"/>
            </a:pPr>
            <a:r>
              <a:rPr lang="en-US" b="1" dirty="0"/>
              <a:t>He makes everything beautiful in its time. </a:t>
            </a:r>
          </a:p>
          <a:p>
            <a:pPr marL="514350" indent="-514350">
              <a:buFont typeface="+mj-lt"/>
              <a:buAutoNum type="arabicPeriod"/>
            </a:pPr>
            <a:r>
              <a:rPr lang="en-US" b="1" dirty="0"/>
              <a:t>He places eternity in our hearts  </a:t>
            </a:r>
          </a:p>
          <a:p>
            <a:pPr marL="514350" indent="-514350">
              <a:buFont typeface="+mj-lt"/>
              <a:buAutoNum type="arabicPeriod"/>
            </a:pPr>
            <a:r>
              <a:rPr lang="en-US" b="1" dirty="0"/>
              <a:t>He desires us “to do good” </a:t>
            </a:r>
          </a:p>
        </p:txBody>
      </p:sp>
    </p:spTree>
    <p:extLst>
      <p:ext uri="{BB962C8B-B14F-4D97-AF65-F5344CB8AC3E}">
        <p14:creationId xmlns:p14="http://schemas.microsoft.com/office/powerpoint/2010/main" val="3202684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0" indent="0">
              <a:buNone/>
            </a:pPr>
            <a:r>
              <a:rPr lang="en-US" b="1" u="sng" dirty="0"/>
              <a:t>He gives tasks to occupy our time</a:t>
            </a:r>
            <a:r>
              <a:rPr lang="en-US" dirty="0"/>
              <a:t> –God created humankind to be busy and to find reward in the tasks that we do.  In Gen. 1 God says we were to shepherd, guard, multiply and bring his creation into fulfillment. The Creator God has made us co-regents with Him to care for and bring out the beauty of his creation. We find this truth expressed also in the New Testament. </a:t>
            </a:r>
          </a:p>
        </p:txBody>
      </p:sp>
    </p:spTree>
    <p:extLst>
      <p:ext uri="{BB962C8B-B14F-4D97-AF65-F5344CB8AC3E}">
        <p14:creationId xmlns:p14="http://schemas.microsoft.com/office/powerpoint/2010/main" val="931439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0" indent="0">
              <a:buNone/>
            </a:pPr>
            <a:r>
              <a:rPr lang="en-US" dirty="0"/>
              <a:t>We all know Eph. 2:8-9 but most of us forget verse 10. </a:t>
            </a:r>
          </a:p>
          <a:p>
            <a:pPr marL="0" indent="0">
              <a:buNone/>
            </a:pPr>
            <a:r>
              <a:rPr lang="en-US" i="1" dirty="0"/>
              <a:t>8 For by grace you have been saved through faith; and that not of yourselves, it is the gift of God; 9 not as a result of works, so that no one may boast. 10 For we are </a:t>
            </a:r>
            <a:r>
              <a:rPr lang="en-US" i="1" dirty="0">
                <a:highlight>
                  <a:srgbClr val="FFFF00"/>
                </a:highlight>
              </a:rPr>
              <a:t>His workmanship</a:t>
            </a:r>
            <a:r>
              <a:rPr lang="en-US" i="1" dirty="0"/>
              <a:t>, created in Christ Jesus for good works, which God prepared beforehand so that we would walk in them.</a:t>
            </a:r>
            <a:endParaRPr lang="en-US" dirty="0"/>
          </a:p>
          <a:p>
            <a:pPr marL="0" indent="0">
              <a:buNone/>
            </a:pPr>
            <a:endParaRPr lang="en-US" dirty="0"/>
          </a:p>
        </p:txBody>
      </p:sp>
    </p:spTree>
    <p:extLst>
      <p:ext uri="{BB962C8B-B14F-4D97-AF65-F5344CB8AC3E}">
        <p14:creationId xmlns:p14="http://schemas.microsoft.com/office/powerpoint/2010/main" val="29186469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487017"/>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752600"/>
            <a:ext cx="8229600" cy="4953000"/>
          </a:xfrm>
        </p:spPr>
        <p:txBody>
          <a:bodyPr/>
          <a:lstStyle/>
          <a:p>
            <a:pPr marL="0" indent="0">
              <a:buNone/>
            </a:pPr>
            <a:r>
              <a:rPr lang="en-US" b="1" u="sng" dirty="0"/>
              <a:t>He makes everything beautiful in its time.</a:t>
            </a:r>
            <a:r>
              <a:rPr lang="en-US" dirty="0"/>
              <a:t> Only the sovereign God can take the good and the bad, the harmony and chaos, the sensible and senseless and wrap them all together and make them beautiful in His time. This passage is the Romans 8:28 of the Old Testament. “And we know that God causes all things work together for good to those who are called according to his purpose.”</a:t>
            </a:r>
          </a:p>
        </p:txBody>
      </p:sp>
    </p:spTree>
    <p:extLst>
      <p:ext uri="{BB962C8B-B14F-4D97-AF65-F5344CB8AC3E}">
        <p14:creationId xmlns:p14="http://schemas.microsoft.com/office/powerpoint/2010/main" val="31221974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67139" y="487017"/>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2057400"/>
            <a:ext cx="8229600" cy="4648200"/>
          </a:xfrm>
        </p:spPr>
        <p:txBody>
          <a:bodyPr/>
          <a:lstStyle/>
          <a:p>
            <a:pPr marL="0" indent="0">
              <a:buNone/>
            </a:pPr>
            <a:r>
              <a:rPr lang="en-US" dirty="0"/>
              <a:t>As the Christian puts their faith in God through Christ, they are able to look beyond the heartbreak, the calamities, the unexplainable and see the grace and love of God and find peace and hope even in times of sorrow. </a:t>
            </a:r>
          </a:p>
        </p:txBody>
      </p:sp>
    </p:spTree>
    <p:extLst>
      <p:ext uri="{BB962C8B-B14F-4D97-AF65-F5344CB8AC3E}">
        <p14:creationId xmlns:p14="http://schemas.microsoft.com/office/powerpoint/2010/main" val="1804019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344556"/>
            <a:ext cx="8229600" cy="1255643"/>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00199"/>
            <a:ext cx="8458200" cy="5105401"/>
          </a:xfrm>
        </p:spPr>
        <p:txBody>
          <a:bodyPr/>
          <a:lstStyle/>
          <a:p>
            <a:pPr marL="0" indent="0">
              <a:buNone/>
            </a:pPr>
            <a:r>
              <a:rPr lang="en-US" b="1" u="sng" dirty="0"/>
              <a:t>He places eternity in our hearts</a:t>
            </a:r>
            <a:r>
              <a:rPr lang="en-US" dirty="0"/>
              <a:t> – We all have a curiosity about the future, we have an urge to discover eternity. Eternity is not time as an endless succession of days and years but time as wholeness, completeness, fulfillment (Shalom). We all have a God shaped vacuum in our hearts. Some try to fill it by occupying their minds with constant bombardment of ideas, entertainment, philosophy, education, busywork. </a:t>
            </a:r>
          </a:p>
          <a:p>
            <a:pPr marL="0" indent="0">
              <a:buNone/>
            </a:pPr>
            <a:endParaRPr lang="en-US" sz="3000" dirty="0"/>
          </a:p>
        </p:txBody>
      </p:sp>
    </p:spTree>
    <p:extLst>
      <p:ext uri="{BB962C8B-B14F-4D97-AF65-F5344CB8AC3E}">
        <p14:creationId xmlns:p14="http://schemas.microsoft.com/office/powerpoint/2010/main" val="3897439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376030"/>
            <a:ext cx="8229600" cy="1255643"/>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981199"/>
            <a:ext cx="8458200" cy="4724401"/>
          </a:xfrm>
        </p:spPr>
        <p:txBody>
          <a:bodyPr/>
          <a:lstStyle/>
          <a:p>
            <a:pPr marL="0" indent="0">
              <a:buNone/>
            </a:pPr>
            <a:r>
              <a:rPr lang="en-US" dirty="0"/>
              <a:t>However, that is never satisfying. It is only when we stop and acknowledge that we are fearfully and wonderfully made by the creator God of the universe that we find peace, wholeness, and contentment. Jesus said I have come that you might have life and have it more abundantly. </a:t>
            </a:r>
          </a:p>
          <a:p>
            <a:pPr marL="0" indent="0">
              <a:buNone/>
            </a:pPr>
            <a:endParaRPr lang="en-US" sz="3000" dirty="0"/>
          </a:p>
        </p:txBody>
      </p:sp>
    </p:spTree>
    <p:extLst>
      <p:ext uri="{BB962C8B-B14F-4D97-AF65-F5344CB8AC3E}">
        <p14:creationId xmlns:p14="http://schemas.microsoft.com/office/powerpoint/2010/main" val="1837413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266700"/>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382000" cy="5029200"/>
          </a:xfrm>
        </p:spPr>
        <p:txBody>
          <a:bodyPr/>
          <a:lstStyle/>
          <a:p>
            <a:pPr lvl="0"/>
            <a:r>
              <a:rPr lang="en-US" b="1" u="sng" dirty="0"/>
              <a:t>God desires us “to do good”</a:t>
            </a:r>
            <a:r>
              <a:rPr lang="en-US" dirty="0"/>
              <a:t> – This means to look beyond yourself to serving others. Selfishness is a cancer that will eat our soul. It leaves us isolated from others and filled with loneliness.  But selflessness is an action that brings life, joy, satisfaction, reward, and purpose. When we serve God’s creation, we recognize that all of humankind is created in the image of God and has great value to Him. </a:t>
            </a:r>
          </a:p>
        </p:txBody>
      </p:sp>
    </p:spTree>
    <p:extLst>
      <p:ext uri="{BB962C8B-B14F-4D97-AF65-F5344CB8AC3E}">
        <p14:creationId xmlns:p14="http://schemas.microsoft.com/office/powerpoint/2010/main" val="1052861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2 – Three Insights on </a:t>
            </a:r>
            <a:br>
              <a:rPr lang="en-US" b="1" dirty="0"/>
            </a:br>
            <a:r>
              <a:rPr lang="en-US" b="1" dirty="0"/>
              <a:t>Pleasure and Work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67139" y="1619734"/>
            <a:ext cx="8229600" cy="5287962"/>
          </a:xfrm>
        </p:spPr>
        <p:txBody>
          <a:bodyPr/>
          <a:lstStyle/>
          <a:p>
            <a:pPr marL="514350" indent="-514350">
              <a:buFont typeface="+mj-lt"/>
              <a:buAutoNum type="arabicPeriod"/>
            </a:pPr>
            <a:r>
              <a:rPr lang="en-US" b="1" dirty="0"/>
              <a:t>Work won’t bring satisfaction because you can’t control how the inheritance is used. (18-19)</a:t>
            </a:r>
          </a:p>
          <a:p>
            <a:pPr marL="914400" lvl="1" indent="-514350">
              <a:buFont typeface="+mj-lt"/>
              <a:buAutoNum type="alphaLcPeriod"/>
            </a:pPr>
            <a:r>
              <a:rPr lang="en-US" dirty="0"/>
              <a:t>All of our work will be left to a successor. </a:t>
            </a:r>
          </a:p>
          <a:p>
            <a:pPr marL="914400" lvl="1" indent="-514350">
              <a:buFont typeface="+mj-lt"/>
              <a:buAutoNum type="alphaLcPeriod"/>
            </a:pPr>
            <a:r>
              <a:rPr lang="en-US" dirty="0"/>
              <a:t>There is no guarantee the successor  will be wise. He may be a fool and squander the fruit of our labor. </a:t>
            </a:r>
          </a:p>
          <a:p>
            <a:pPr marL="914400" lvl="1" indent="-514350">
              <a:buFont typeface="+mj-lt"/>
              <a:buAutoNum type="alphaLcPeriod"/>
            </a:pPr>
            <a:r>
              <a:rPr lang="en-US" dirty="0"/>
              <a:t>There is no guarantee that your work will be used to benefit the next generation. (Harvard, Yale, YMCA, etc.)</a:t>
            </a:r>
          </a:p>
        </p:txBody>
      </p:sp>
    </p:spTree>
    <p:extLst>
      <p:ext uri="{BB962C8B-B14F-4D97-AF65-F5344CB8AC3E}">
        <p14:creationId xmlns:p14="http://schemas.microsoft.com/office/powerpoint/2010/main" val="2574448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36443"/>
            <a:ext cx="8229600" cy="1143000"/>
          </a:xfrm>
        </p:spPr>
        <p:txBody>
          <a:bodyPr/>
          <a:lstStyle/>
          <a:p>
            <a:r>
              <a:rPr lang="en-US" b="1" dirty="0" err="1"/>
              <a:t>Ecc</a:t>
            </a:r>
            <a:r>
              <a:rPr lang="en-US" b="1" dirty="0"/>
              <a:t>. 3 – Mystery of Time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382000" cy="5029200"/>
          </a:xfrm>
        </p:spPr>
        <p:txBody>
          <a:bodyPr/>
          <a:lstStyle/>
          <a:p>
            <a:pPr lvl="0"/>
            <a:r>
              <a:rPr lang="en-US" dirty="0"/>
              <a:t>In Acts. 10:38 the scriptures says: </a:t>
            </a:r>
            <a:r>
              <a:rPr lang="en-US" i="1" dirty="0"/>
              <a:t>"You know of Jesus of Nazareth, how God anointed Him with the Holy Spirit and with power, and how He </a:t>
            </a:r>
            <a:r>
              <a:rPr lang="en-US" i="1" dirty="0">
                <a:highlight>
                  <a:srgbClr val="FFFF00"/>
                </a:highlight>
              </a:rPr>
              <a:t>went about doing good </a:t>
            </a:r>
            <a:r>
              <a:rPr lang="en-US" i="1" dirty="0"/>
              <a:t>and healing all who were oppressed by the devil, for God was with Him.</a:t>
            </a:r>
            <a:endParaRPr lang="en-US" dirty="0"/>
          </a:p>
          <a:p>
            <a:pPr marL="0" indent="0">
              <a:buNone/>
            </a:pPr>
            <a:endParaRPr lang="en-US" sz="3000" dirty="0"/>
          </a:p>
        </p:txBody>
      </p:sp>
    </p:spTree>
    <p:extLst>
      <p:ext uri="{BB962C8B-B14F-4D97-AF65-F5344CB8AC3E}">
        <p14:creationId xmlns:p14="http://schemas.microsoft.com/office/powerpoint/2010/main" val="1418241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6F1AE4-1B6D-4776-BF4E-409767E6B08A}"/>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CE4E7677-0757-4762-93A3-BE45A6B08EBB}"/>
              </a:ext>
            </a:extLst>
          </p:cNvPr>
          <p:cNvSpPr>
            <a:spLocks noGrp="1"/>
          </p:cNvSpPr>
          <p:nvPr>
            <p:ph type="title"/>
          </p:nvPr>
        </p:nvSpPr>
        <p:spPr>
          <a:xfrm>
            <a:off x="433552" y="571500"/>
            <a:ext cx="8229600" cy="1143000"/>
          </a:xfrm>
        </p:spPr>
        <p:txBody>
          <a:bodyPr>
            <a:normAutofit/>
          </a:bodyPr>
          <a:lstStyle/>
          <a:p>
            <a:r>
              <a:rPr lang="en-US" b="1" dirty="0">
                <a:effectLst>
                  <a:outerShdw blurRad="38100" dist="38100" dir="2700000" algn="tl">
                    <a:srgbClr val="000000">
                      <a:alpha val="43137"/>
                    </a:srgbClr>
                  </a:outerShdw>
                </a:effectLst>
              </a:rPr>
              <a:t>Kairos Perspectives in N. T. </a:t>
            </a:r>
          </a:p>
        </p:txBody>
      </p:sp>
      <p:sp>
        <p:nvSpPr>
          <p:cNvPr id="13" name="Content Placeholder 12">
            <a:extLst>
              <a:ext uri="{FF2B5EF4-FFF2-40B4-BE49-F238E27FC236}">
                <a16:creationId xmlns:a16="http://schemas.microsoft.com/office/drawing/2014/main" id="{252011D8-FF0F-4AEB-8AF5-934B4DFEE434}"/>
              </a:ext>
            </a:extLst>
          </p:cNvPr>
          <p:cNvSpPr>
            <a:spLocks noGrp="1"/>
          </p:cNvSpPr>
          <p:nvPr>
            <p:ph idx="1"/>
          </p:nvPr>
        </p:nvSpPr>
        <p:spPr>
          <a:xfrm>
            <a:off x="397693" y="1714500"/>
            <a:ext cx="8229599" cy="4968688"/>
          </a:xfrm>
        </p:spPr>
        <p:txBody>
          <a:bodyPr>
            <a:normAutofit fontScale="92500"/>
          </a:bodyPr>
          <a:lstStyle/>
          <a:p>
            <a:pPr marL="0" lvl="0" indent="0">
              <a:buNone/>
            </a:pPr>
            <a:r>
              <a:rPr lang="en-US" b="1" dirty="0"/>
              <a:t>The Birth of Christ</a:t>
            </a:r>
            <a:r>
              <a:rPr lang="en-US" dirty="0"/>
              <a:t> – </a:t>
            </a:r>
          </a:p>
          <a:p>
            <a:r>
              <a:rPr lang="en-US" dirty="0"/>
              <a:t>Gal. 4:4 </a:t>
            </a:r>
            <a:r>
              <a:rPr lang="en-US" i="1" dirty="0"/>
              <a:t>But when the </a:t>
            </a:r>
            <a:r>
              <a:rPr lang="en-US" b="1" i="1" dirty="0"/>
              <a:t>fullness of the time </a:t>
            </a:r>
            <a:r>
              <a:rPr lang="en-US" i="1" dirty="0"/>
              <a:t>came, God sent forth His Son, born of a woman, born under the Law. </a:t>
            </a:r>
            <a:endParaRPr lang="en-US" dirty="0"/>
          </a:p>
          <a:p>
            <a:r>
              <a:rPr lang="en-US" dirty="0"/>
              <a:t>The birth of Christ was not an accident. But when just the right time had come. The Roman Empire in control, the Jewish nation under Roman Rule, the Temple in Jerusalem, Latin, Greek, Hebrew, Aramaic languages all in place. God placed Jesus on earth at just the right time. </a:t>
            </a:r>
          </a:p>
          <a:p>
            <a:pPr marL="0" indent="0">
              <a:buNone/>
            </a:pPr>
            <a:endParaRPr lang="en-US" dirty="0"/>
          </a:p>
          <a:p>
            <a:pPr marL="514350" indent="-514350">
              <a:buFont typeface="+mj-lt"/>
              <a:buAutoNum type="arabicPeriod"/>
            </a:pPr>
            <a:endParaRPr lang="en-US" b="1" dirty="0"/>
          </a:p>
        </p:txBody>
      </p:sp>
    </p:spTree>
    <p:extLst>
      <p:ext uri="{BB962C8B-B14F-4D97-AF65-F5344CB8AC3E}">
        <p14:creationId xmlns:p14="http://schemas.microsoft.com/office/powerpoint/2010/main" val="3258682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0656BA-9D17-4656-AB0D-7339BB8DFCB8}"/>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CE4E7677-0757-4762-93A3-BE45A6B08EBB}"/>
              </a:ext>
            </a:extLst>
          </p:cNvPr>
          <p:cNvSpPr>
            <a:spLocks noGrp="1"/>
          </p:cNvSpPr>
          <p:nvPr>
            <p:ph type="title"/>
          </p:nvPr>
        </p:nvSpPr>
        <p:spPr>
          <a:xfrm>
            <a:off x="433552" y="0"/>
            <a:ext cx="8229600" cy="1143000"/>
          </a:xfrm>
        </p:spPr>
        <p:txBody>
          <a:bodyPr>
            <a:normAutofit/>
          </a:bodyPr>
          <a:lstStyle/>
          <a:p>
            <a:r>
              <a:rPr lang="en-US" b="1" dirty="0">
                <a:effectLst>
                  <a:outerShdw blurRad="38100" dist="38100" dir="2700000" algn="tl">
                    <a:srgbClr val="000000">
                      <a:alpha val="43137"/>
                    </a:srgbClr>
                  </a:outerShdw>
                </a:effectLst>
              </a:rPr>
              <a:t>Kairos Perspectives N. T. </a:t>
            </a:r>
          </a:p>
        </p:txBody>
      </p:sp>
      <p:sp>
        <p:nvSpPr>
          <p:cNvPr id="13" name="Content Placeholder 12">
            <a:extLst>
              <a:ext uri="{FF2B5EF4-FFF2-40B4-BE49-F238E27FC236}">
                <a16:creationId xmlns:a16="http://schemas.microsoft.com/office/drawing/2014/main" id="{252011D8-FF0F-4AEB-8AF5-934B4DFEE434}"/>
              </a:ext>
            </a:extLst>
          </p:cNvPr>
          <p:cNvSpPr>
            <a:spLocks noGrp="1"/>
          </p:cNvSpPr>
          <p:nvPr>
            <p:ph idx="1"/>
          </p:nvPr>
        </p:nvSpPr>
        <p:spPr>
          <a:xfrm>
            <a:off x="433553" y="1447800"/>
            <a:ext cx="8229599" cy="5181600"/>
          </a:xfrm>
        </p:spPr>
        <p:txBody>
          <a:bodyPr>
            <a:normAutofit fontScale="92500" lnSpcReduction="20000"/>
          </a:bodyPr>
          <a:lstStyle/>
          <a:p>
            <a:pPr marL="0" lvl="0" indent="0">
              <a:buNone/>
            </a:pPr>
            <a:r>
              <a:rPr lang="en-US" b="1" dirty="0"/>
              <a:t>The timing of our salvation</a:t>
            </a:r>
            <a:r>
              <a:rPr lang="en-US" dirty="0"/>
              <a:t> – </a:t>
            </a:r>
          </a:p>
          <a:p>
            <a:r>
              <a:rPr lang="en-US" i="1" dirty="0"/>
              <a:t>Rom. 5:6-8 6 For while we were still helpless, </a:t>
            </a:r>
            <a:r>
              <a:rPr lang="en-US" b="1" i="1" dirty="0"/>
              <a:t>at the right time </a:t>
            </a:r>
            <a:r>
              <a:rPr lang="en-US" i="1" dirty="0"/>
              <a:t>Christ died for the ungodly. 7 For one will hardly die for a righteous man; though perhaps for the good man someone would dare even to die. 8 But God demonstrates His own love toward us, in that while we were yet sinners, Christ died for us.</a:t>
            </a:r>
            <a:endParaRPr lang="en-US" dirty="0"/>
          </a:p>
          <a:p>
            <a:r>
              <a:rPr lang="en-US" dirty="0"/>
              <a:t> This is the special Kairos moment when the God of the universe stepped into our lives and transformed us from enemies to become his children adopted through Christ into his glorious family</a:t>
            </a:r>
            <a:endParaRPr lang="en-US" b="1" dirty="0"/>
          </a:p>
        </p:txBody>
      </p:sp>
    </p:spTree>
    <p:extLst>
      <p:ext uri="{BB962C8B-B14F-4D97-AF65-F5344CB8AC3E}">
        <p14:creationId xmlns:p14="http://schemas.microsoft.com/office/powerpoint/2010/main" val="5776179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87E81A-C23C-44E1-92FA-A86FE1FFE836}"/>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CE4E7677-0757-4762-93A3-BE45A6B08EBB}"/>
              </a:ext>
            </a:extLst>
          </p:cNvPr>
          <p:cNvSpPr>
            <a:spLocks noGrp="1"/>
          </p:cNvSpPr>
          <p:nvPr>
            <p:ph type="title"/>
          </p:nvPr>
        </p:nvSpPr>
        <p:spPr>
          <a:xfrm>
            <a:off x="433552" y="0"/>
            <a:ext cx="8229600" cy="1143000"/>
          </a:xfrm>
        </p:spPr>
        <p:txBody>
          <a:bodyPr>
            <a:normAutofit/>
          </a:bodyPr>
          <a:lstStyle/>
          <a:p>
            <a:r>
              <a:rPr lang="en-US" b="1" dirty="0">
                <a:effectLst>
                  <a:outerShdw blurRad="38100" dist="38100" dir="2700000" algn="tl">
                    <a:srgbClr val="000000">
                      <a:alpha val="43137"/>
                    </a:srgbClr>
                  </a:outerShdw>
                </a:effectLst>
              </a:rPr>
              <a:t>Kairos Perspectives N. T. </a:t>
            </a:r>
          </a:p>
        </p:txBody>
      </p:sp>
      <p:sp>
        <p:nvSpPr>
          <p:cNvPr id="13" name="Content Placeholder 12">
            <a:extLst>
              <a:ext uri="{FF2B5EF4-FFF2-40B4-BE49-F238E27FC236}">
                <a16:creationId xmlns:a16="http://schemas.microsoft.com/office/drawing/2014/main" id="{252011D8-FF0F-4AEB-8AF5-934B4DFEE434}"/>
              </a:ext>
            </a:extLst>
          </p:cNvPr>
          <p:cNvSpPr>
            <a:spLocks noGrp="1"/>
          </p:cNvSpPr>
          <p:nvPr>
            <p:ph idx="1"/>
          </p:nvPr>
        </p:nvSpPr>
        <p:spPr>
          <a:xfrm>
            <a:off x="433553" y="1447800"/>
            <a:ext cx="8229599" cy="5181600"/>
          </a:xfrm>
        </p:spPr>
        <p:txBody>
          <a:bodyPr>
            <a:normAutofit/>
          </a:bodyPr>
          <a:lstStyle/>
          <a:p>
            <a:pPr marL="0" lvl="0" indent="0">
              <a:buNone/>
            </a:pPr>
            <a:r>
              <a:rPr lang="en-US" b="1" dirty="0"/>
              <a:t>The use of time </a:t>
            </a:r>
            <a:endParaRPr lang="en-US" dirty="0"/>
          </a:p>
          <a:p>
            <a:pPr marL="0" indent="0">
              <a:buNone/>
            </a:pPr>
            <a:r>
              <a:rPr lang="en-US" b="1" dirty="0"/>
              <a:t>Eph. 5:15-18</a:t>
            </a:r>
            <a:r>
              <a:rPr lang="en-US" dirty="0"/>
              <a:t> - </a:t>
            </a:r>
            <a:r>
              <a:rPr lang="en-US" i="1" dirty="0"/>
              <a:t>Therefore be careful how you walk, not as unwise men but as wise, 16 </a:t>
            </a:r>
            <a:r>
              <a:rPr lang="en-US" b="1" i="1" dirty="0"/>
              <a:t>making the most of your time (Kairos)  (buy up the time), </a:t>
            </a:r>
            <a:r>
              <a:rPr lang="en-US" i="1" dirty="0"/>
              <a:t>because the days are evil. 17 So then do not be foolish (reckless), but understand what the will of the Lord is. 18 And do not get drunk with wine, for that is dissipation, but be </a:t>
            </a:r>
            <a:r>
              <a:rPr lang="en-US" b="1" i="1" dirty="0"/>
              <a:t>filled with the Spirit. </a:t>
            </a:r>
            <a:endParaRPr lang="en-US" dirty="0"/>
          </a:p>
          <a:p>
            <a:pPr marL="0" lvl="0" indent="0">
              <a:buNone/>
            </a:pPr>
            <a:endParaRPr lang="en-US" b="1" dirty="0"/>
          </a:p>
        </p:txBody>
      </p:sp>
    </p:spTree>
    <p:extLst>
      <p:ext uri="{BB962C8B-B14F-4D97-AF65-F5344CB8AC3E}">
        <p14:creationId xmlns:p14="http://schemas.microsoft.com/office/powerpoint/2010/main" val="4245762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533400" y="381000"/>
            <a:ext cx="8229600" cy="1143000"/>
          </a:xfrm>
        </p:spPr>
        <p:txBody>
          <a:bodyPr/>
          <a:lstStyle/>
          <a:p>
            <a:r>
              <a:rPr lang="en-US" b="1" dirty="0"/>
              <a:t>Take </a:t>
            </a:r>
            <a:r>
              <a:rPr lang="en-US" b="1" dirty="0" err="1"/>
              <a:t>Aways</a:t>
            </a:r>
            <a:r>
              <a:rPr lang="en-US" b="1" dirty="0"/>
              <a:t>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524000"/>
            <a:ext cx="8153400" cy="5029200"/>
          </a:xfrm>
        </p:spPr>
        <p:txBody>
          <a:bodyPr/>
          <a:lstStyle/>
          <a:p>
            <a:pPr marL="514350" indent="-514350">
              <a:buFont typeface="+mj-lt"/>
              <a:buAutoNum type="arabicPeriod"/>
            </a:pPr>
            <a:r>
              <a:rPr lang="en-US" dirty="0"/>
              <a:t>Time is mysterious and precious, therefore we need to treasure every moment God gives to us. </a:t>
            </a:r>
          </a:p>
          <a:p>
            <a:pPr marL="514350" indent="-514350">
              <a:buFont typeface="+mj-lt"/>
              <a:buAutoNum type="arabicPeriod"/>
            </a:pPr>
            <a:r>
              <a:rPr lang="en-US" dirty="0"/>
              <a:t>We should not allow ourselves to be trapped in “</a:t>
            </a:r>
            <a:r>
              <a:rPr lang="en-US" dirty="0" err="1"/>
              <a:t>chronos</a:t>
            </a:r>
            <a:r>
              <a:rPr lang="en-US" dirty="0"/>
              <a:t>” time where life becomes repetitive and boring. </a:t>
            </a:r>
          </a:p>
          <a:p>
            <a:pPr marL="514350" indent="-514350">
              <a:buFont typeface="+mj-lt"/>
              <a:buAutoNum type="arabicPeriod"/>
            </a:pPr>
            <a:r>
              <a:rPr lang="en-US" dirty="0"/>
              <a:t>We need to focus and reflect on “Kairos” time where God intersects our lives and we discover this presence and peace. </a:t>
            </a:r>
          </a:p>
          <a:p>
            <a:pPr marL="514350" indent="-514350">
              <a:buFont typeface="+mj-lt"/>
              <a:buAutoNum type="arabicPeriod"/>
            </a:pPr>
            <a:endParaRPr lang="en-US" sz="3000" dirty="0"/>
          </a:p>
        </p:txBody>
      </p:sp>
    </p:spTree>
    <p:extLst>
      <p:ext uri="{BB962C8B-B14F-4D97-AF65-F5344CB8AC3E}">
        <p14:creationId xmlns:p14="http://schemas.microsoft.com/office/powerpoint/2010/main" val="4152899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533400" y="381000"/>
            <a:ext cx="8229600" cy="1143000"/>
          </a:xfrm>
        </p:spPr>
        <p:txBody>
          <a:bodyPr/>
          <a:lstStyle/>
          <a:p>
            <a:r>
              <a:rPr lang="en-US" b="1" dirty="0"/>
              <a:t>Take </a:t>
            </a:r>
            <a:r>
              <a:rPr lang="en-US" b="1" dirty="0" err="1"/>
              <a:t>Aways</a:t>
            </a:r>
            <a:r>
              <a:rPr lang="en-US" b="1" dirty="0"/>
              <a:t>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47800"/>
            <a:ext cx="8382000" cy="5029200"/>
          </a:xfrm>
        </p:spPr>
        <p:txBody>
          <a:bodyPr/>
          <a:lstStyle/>
          <a:p>
            <a:pPr marL="514350" indent="-514350">
              <a:buFont typeface="+mj-lt"/>
              <a:buAutoNum type="arabicPeriod" startAt="3"/>
            </a:pPr>
            <a:r>
              <a:rPr lang="en-US" sz="3000" dirty="0"/>
              <a:t>We should thank God every day for the talents and tasks that God gives to us and remember that we are His workmanship created unto good works</a:t>
            </a:r>
          </a:p>
          <a:p>
            <a:pPr marL="514350" indent="-514350">
              <a:buFont typeface="+mj-lt"/>
              <a:buAutoNum type="arabicPeriod" startAt="3"/>
            </a:pPr>
            <a:r>
              <a:rPr lang="en-US" sz="3000" dirty="0"/>
              <a:t>When crises occur, we need to place our trust in the sovereign God “who makes everything beautiful in its time.”</a:t>
            </a:r>
          </a:p>
          <a:p>
            <a:pPr marL="514350" indent="-514350">
              <a:buFont typeface="+mj-lt"/>
              <a:buAutoNum type="arabicPeriod" startAt="3"/>
            </a:pPr>
            <a:r>
              <a:rPr lang="en-US" sz="3000" dirty="0"/>
              <a:t> We need to follow the example of Christ and go about doing good. This takes our eyes off of our selves and places them on others.  </a:t>
            </a:r>
          </a:p>
        </p:txBody>
      </p:sp>
    </p:spTree>
    <p:extLst>
      <p:ext uri="{BB962C8B-B14F-4D97-AF65-F5344CB8AC3E}">
        <p14:creationId xmlns:p14="http://schemas.microsoft.com/office/powerpoint/2010/main" val="5887322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533400" y="381000"/>
            <a:ext cx="8229600" cy="1143000"/>
          </a:xfrm>
        </p:spPr>
        <p:txBody>
          <a:bodyPr/>
          <a:lstStyle/>
          <a:p>
            <a:r>
              <a:rPr lang="en-US" b="1" dirty="0"/>
              <a:t>Assignment for chaps 4 &amp; 5</a:t>
            </a:r>
            <a:br>
              <a:rPr lang="en-US" b="1" dirty="0"/>
            </a:br>
            <a:r>
              <a:rPr lang="en-US" b="1" dirty="0"/>
              <a:t>Oct. 10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382000" cy="5029200"/>
          </a:xfrm>
        </p:spPr>
        <p:txBody>
          <a:bodyPr/>
          <a:lstStyle/>
          <a:p>
            <a:pPr marL="514350" indent="-514350">
              <a:buFont typeface="+mj-lt"/>
              <a:buAutoNum type="arabicPeriod"/>
            </a:pPr>
            <a:r>
              <a:rPr lang="en-US" dirty="0"/>
              <a:t>Identify the key topics Solomon address in these two chapters. </a:t>
            </a:r>
          </a:p>
          <a:p>
            <a:pPr marL="514350" indent="-514350">
              <a:buFont typeface="+mj-lt"/>
              <a:buAutoNum type="arabicPeriod"/>
            </a:pPr>
            <a:r>
              <a:rPr lang="en-US" dirty="0"/>
              <a:t>How would you summarize what Solomon says about each of these topics? </a:t>
            </a:r>
          </a:p>
          <a:p>
            <a:pPr marL="514350" indent="-514350">
              <a:buFont typeface="+mj-lt"/>
              <a:buAutoNum type="arabicPeriod"/>
            </a:pPr>
            <a:r>
              <a:rPr lang="en-US" dirty="0"/>
              <a:t>What is the benefit of friendship as described in vss. 4:9-12?</a:t>
            </a:r>
          </a:p>
          <a:p>
            <a:pPr marL="514350" indent="-514350">
              <a:buFont typeface="+mj-lt"/>
              <a:buAutoNum type="arabicPeriod"/>
            </a:pPr>
            <a:r>
              <a:rPr lang="en-US" dirty="0"/>
              <a:t>What did you learn from Solomon’s instruction on going to the house of the Lord? 5:1-7</a:t>
            </a:r>
          </a:p>
        </p:txBody>
      </p:sp>
    </p:spTree>
    <p:extLst>
      <p:ext uri="{BB962C8B-B14F-4D97-AF65-F5344CB8AC3E}">
        <p14:creationId xmlns:p14="http://schemas.microsoft.com/office/powerpoint/2010/main" val="40550632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533400" y="381000"/>
            <a:ext cx="8229600" cy="1143000"/>
          </a:xfrm>
        </p:spPr>
        <p:txBody>
          <a:bodyPr/>
          <a:lstStyle/>
          <a:p>
            <a:r>
              <a:rPr lang="en-US" b="1" dirty="0"/>
              <a:t>Assignment for chaps 4 &amp; 5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382000" cy="5029200"/>
          </a:xfrm>
        </p:spPr>
        <p:txBody>
          <a:bodyPr/>
          <a:lstStyle/>
          <a:p>
            <a:pPr marL="514350" indent="-514350">
              <a:buFont typeface="+mj-lt"/>
              <a:buAutoNum type="arabicPeriod" startAt="5"/>
            </a:pPr>
            <a:r>
              <a:rPr lang="en-US" dirty="0"/>
              <a:t>What is Solomon trying to say about justice in 5:8-9? </a:t>
            </a:r>
          </a:p>
          <a:p>
            <a:pPr marL="514350" indent="-514350">
              <a:buFont typeface="+mj-lt"/>
              <a:buAutoNum type="arabicPeriod" startAt="5"/>
            </a:pPr>
            <a:r>
              <a:rPr lang="en-US" dirty="0"/>
              <a:t>What principles in dealing with riches do you find in 5:13-17? </a:t>
            </a:r>
          </a:p>
          <a:p>
            <a:pPr marL="514350" indent="-514350">
              <a:buFont typeface="+mj-lt"/>
              <a:buAutoNum type="arabicPeriod" startAt="5"/>
            </a:pPr>
            <a:r>
              <a:rPr lang="en-US" dirty="0"/>
              <a:t>What additional principles do you find about dealing with riches in 1 Timothy  6:6-11</a:t>
            </a:r>
          </a:p>
          <a:p>
            <a:pPr marL="514350" indent="-514350">
              <a:buFont typeface="+mj-lt"/>
              <a:buAutoNum type="arabicPeriod" startAt="5"/>
            </a:pPr>
            <a:r>
              <a:rPr lang="en-US" dirty="0"/>
              <a:t>What is Solomon’s conclusion concerning the reward of the common person and the wealthy? 5:18-20 </a:t>
            </a:r>
          </a:p>
        </p:txBody>
      </p:sp>
    </p:spTree>
    <p:extLst>
      <p:ext uri="{BB962C8B-B14F-4D97-AF65-F5344CB8AC3E}">
        <p14:creationId xmlns:p14="http://schemas.microsoft.com/office/powerpoint/2010/main" val="422073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err="1"/>
              <a:t>Ecc</a:t>
            </a:r>
            <a:r>
              <a:rPr lang="en-US" b="1" dirty="0"/>
              <a:t>. 2 – Pleasure and Work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0" indent="0">
              <a:buNone/>
            </a:pPr>
            <a:r>
              <a:rPr lang="en-US" b="1" dirty="0"/>
              <a:t>Work apart from a relationship with God brings despair because it can’t be preserved after death. (20-23) </a:t>
            </a:r>
          </a:p>
          <a:p>
            <a:pPr marL="914400" lvl="1" indent="-514350">
              <a:buFont typeface="+mj-lt"/>
              <a:buAutoNum type="arabicPeriod"/>
            </a:pPr>
            <a:r>
              <a:rPr lang="en-US" dirty="0"/>
              <a:t>Giving an inheritance to someone who has not toiled for it causes despair because they will not have the same appreciation for the hard work required to gain the inheritance. </a:t>
            </a:r>
          </a:p>
          <a:p>
            <a:pPr marL="914400" lvl="1" indent="-514350">
              <a:buFont typeface="+mj-lt"/>
              <a:buAutoNum type="arabicPeriod"/>
            </a:pPr>
            <a:r>
              <a:rPr lang="en-US" dirty="0"/>
              <a:t>Work which results in success is lost when one dies. The success can’t be taken past the grave therefore it is vanity. </a:t>
            </a:r>
          </a:p>
        </p:txBody>
      </p:sp>
    </p:spTree>
    <p:extLst>
      <p:ext uri="{BB962C8B-B14F-4D97-AF65-F5344CB8AC3E}">
        <p14:creationId xmlns:p14="http://schemas.microsoft.com/office/powerpoint/2010/main" val="53080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457200" y="152400"/>
            <a:ext cx="8229600" cy="838200"/>
          </a:xfrm>
        </p:spPr>
        <p:txBody>
          <a:bodyPr/>
          <a:lstStyle/>
          <a:p>
            <a:r>
              <a:rPr lang="en-US" b="1" dirty="0" err="1"/>
              <a:t>Ecc</a:t>
            </a:r>
            <a:r>
              <a:rPr lang="en-US" b="1" dirty="0"/>
              <a:t>. 2 – Pleasure and Work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990600"/>
            <a:ext cx="8229600" cy="5715000"/>
          </a:xfrm>
        </p:spPr>
        <p:txBody>
          <a:bodyPr/>
          <a:lstStyle/>
          <a:p>
            <a:pPr marL="0" indent="0">
              <a:buNone/>
            </a:pPr>
            <a:r>
              <a:rPr lang="en-US" b="1" dirty="0"/>
              <a:t>Work with a relationship with God brings satisfaction and joy because it is all under God’s control . (24-26)</a:t>
            </a:r>
          </a:p>
          <a:p>
            <a:pPr marL="514350" indent="-514350">
              <a:buFont typeface="+mj-lt"/>
              <a:buAutoNum type="arabicPeriod"/>
            </a:pPr>
            <a:r>
              <a:rPr lang="en-US" sz="2800" dirty="0"/>
              <a:t>Recognizing that everything we have is from God allows us to eat, drink and see labor as being good. </a:t>
            </a:r>
          </a:p>
          <a:p>
            <a:pPr marL="514350" indent="-514350">
              <a:buFont typeface="+mj-lt"/>
              <a:buAutoNum type="arabicPeriod"/>
            </a:pPr>
            <a:r>
              <a:rPr lang="en-US" sz="2800" dirty="0"/>
              <a:t>God is the source of our enjoyment and sustenance. </a:t>
            </a:r>
          </a:p>
          <a:p>
            <a:pPr marL="514350" indent="-514350">
              <a:buFont typeface="+mj-lt"/>
              <a:buAutoNum type="arabicPeriod"/>
            </a:pPr>
            <a:r>
              <a:rPr lang="en-US" sz="2800" dirty="0"/>
              <a:t>A relationship with God brings wisdom, knowledge and joy. (moth and rust can’t destroy these) </a:t>
            </a:r>
          </a:p>
          <a:p>
            <a:pPr marL="514350" indent="-514350">
              <a:buFont typeface="+mj-lt"/>
              <a:buAutoNum type="arabicPeriod"/>
            </a:pPr>
            <a:r>
              <a:rPr lang="en-US" sz="2800" dirty="0"/>
              <a:t>The sinner gathers and collects only to have it taken by God and (bestowed, granted, entrusted) to the righteous. Vs. 26 ??(Prov. 13:22; 28:8; Matt. 13:12) </a:t>
            </a:r>
            <a:endParaRPr lang="en-US" dirty="0"/>
          </a:p>
        </p:txBody>
      </p:sp>
    </p:spTree>
    <p:extLst>
      <p:ext uri="{BB962C8B-B14F-4D97-AF65-F5344CB8AC3E}">
        <p14:creationId xmlns:p14="http://schemas.microsoft.com/office/powerpoint/2010/main" val="422407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a:t>Take </a:t>
            </a:r>
            <a:r>
              <a:rPr lang="en-US" b="1" dirty="0" err="1"/>
              <a:t>Aways</a:t>
            </a:r>
            <a:endParaRPr lang="en-US" b="1" dirty="0"/>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514350" indent="-514350">
              <a:buFont typeface="+mj-lt"/>
              <a:buAutoNum type="arabicPeriod"/>
            </a:pPr>
            <a:r>
              <a:rPr lang="en-US" dirty="0"/>
              <a:t>Work and pleasure must be tempered by Godly perspective. </a:t>
            </a:r>
          </a:p>
          <a:p>
            <a:pPr marL="514350" indent="-514350">
              <a:buFont typeface="+mj-lt"/>
              <a:buAutoNum type="arabicPeriod"/>
            </a:pPr>
            <a:r>
              <a:rPr lang="en-US" dirty="0"/>
              <a:t>Christians resist hedonism because God is left out of the equation and pleasure becomes an end in itself.  </a:t>
            </a:r>
          </a:p>
          <a:p>
            <a:pPr marL="514350" indent="-514350">
              <a:buFont typeface="+mj-lt"/>
              <a:buAutoNum type="arabicPeriod"/>
            </a:pPr>
            <a:r>
              <a:rPr lang="en-US" dirty="0"/>
              <a:t>Christians overcome pain and suffering not by seeking pleasure or work  to dull the pain but by seeking a deeper relationship with Christ. </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981408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p:txBody>
          <a:bodyPr/>
          <a:lstStyle/>
          <a:p>
            <a:r>
              <a:rPr lang="en-US" b="1" dirty="0"/>
              <a:t>Take </a:t>
            </a:r>
            <a:r>
              <a:rPr lang="en-US" b="1" dirty="0" err="1"/>
              <a:t>Aways</a:t>
            </a:r>
            <a:r>
              <a:rPr lang="en-US" b="1" dirty="0"/>
              <a:t>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417638"/>
            <a:ext cx="8229600" cy="5287962"/>
          </a:xfrm>
        </p:spPr>
        <p:txBody>
          <a:bodyPr/>
          <a:lstStyle/>
          <a:p>
            <a:pPr marL="514350" lvl="0" indent="-514350">
              <a:buFont typeface="+mj-lt"/>
              <a:buAutoNum type="arabicPeriod" startAt="4"/>
            </a:pPr>
            <a:r>
              <a:rPr lang="en-US" dirty="0"/>
              <a:t>The pursuit of pleasure or happiness is healthy when it recognizes that all good gifts come from our heavenly Father above. </a:t>
            </a:r>
          </a:p>
          <a:p>
            <a:pPr marL="514350" lvl="0" indent="-514350">
              <a:buFont typeface="+mj-lt"/>
              <a:buAutoNum type="arabicPeriod" startAt="4"/>
            </a:pPr>
            <a:r>
              <a:rPr lang="en-US" dirty="0"/>
              <a:t>Christians should be wise in determining how their inheritance is distributed and trust the Lord for the future. </a:t>
            </a:r>
          </a:p>
          <a:p>
            <a:pPr marL="514350" lvl="0" indent="-514350">
              <a:buFont typeface="+mj-lt"/>
              <a:buAutoNum type="arabicPeriod" startAt="4"/>
            </a:pPr>
            <a:r>
              <a:rPr lang="en-US" dirty="0"/>
              <a:t>Work that contributes to the advancement of the Kingdom of God has eternal reward. </a:t>
            </a:r>
          </a:p>
          <a:p>
            <a:pPr marL="0" indent="0">
              <a:buNone/>
            </a:pPr>
            <a:endParaRPr lang="en-US" dirty="0"/>
          </a:p>
        </p:txBody>
      </p:sp>
    </p:spTree>
    <p:extLst>
      <p:ext uri="{BB962C8B-B14F-4D97-AF65-F5344CB8AC3E}">
        <p14:creationId xmlns:p14="http://schemas.microsoft.com/office/powerpoint/2010/main" val="3686323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0"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381000" y="729246"/>
            <a:ext cx="8382000" cy="598766"/>
          </a:xfrm>
        </p:spPr>
        <p:txBody>
          <a:bodyPr/>
          <a:lstStyle/>
          <a:p>
            <a:r>
              <a:rPr lang="en-US" sz="2800" b="1" dirty="0"/>
              <a:t>Facing Life’s Cycles Forces us to Fear the God of Eternity </a:t>
            </a:r>
          </a:p>
        </p:txBody>
      </p:sp>
      <p:sp>
        <p:nvSpPr>
          <p:cNvPr id="2" name="Hexagon 1">
            <a:extLst>
              <a:ext uri="{FF2B5EF4-FFF2-40B4-BE49-F238E27FC236}">
                <a16:creationId xmlns:a16="http://schemas.microsoft.com/office/drawing/2014/main" id="{6D9DD52D-5FDC-4CE0-A08E-761DE32996D1}"/>
              </a:ext>
            </a:extLst>
          </p:cNvPr>
          <p:cNvSpPr/>
          <p:nvPr/>
        </p:nvSpPr>
        <p:spPr>
          <a:xfrm>
            <a:off x="188845" y="1968320"/>
            <a:ext cx="2362200" cy="1905000"/>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Hexagon 6">
            <a:extLst>
              <a:ext uri="{FF2B5EF4-FFF2-40B4-BE49-F238E27FC236}">
                <a16:creationId xmlns:a16="http://schemas.microsoft.com/office/drawing/2014/main" id="{A912877F-8FE7-42E9-A38C-06A98BFCF2DF}"/>
              </a:ext>
            </a:extLst>
          </p:cNvPr>
          <p:cNvSpPr/>
          <p:nvPr/>
        </p:nvSpPr>
        <p:spPr>
          <a:xfrm>
            <a:off x="2547809" y="2015417"/>
            <a:ext cx="2362200" cy="1828800"/>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Hexagon 7">
            <a:extLst>
              <a:ext uri="{FF2B5EF4-FFF2-40B4-BE49-F238E27FC236}">
                <a16:creationId xmlns:a16="http://schemas.microsoft.com/office/drawing/2014/main" id="{DC1B74D9-3A44-4676-B793-37DAF015B516}"/>
              </a:ext>
            </a:extLst>
          </p:cNvPr>
          <p:cNvSpPr/>
          <p:nvPr/>
        </p:nvSpPr>
        <p:spPr>
          <a:xfrm>
            <a:off x="4927315" y="2070097"/>
            <a:ext cx="2146022" cy="1771650"/>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Hexagon 8">
            <a:extLst>
              <a:ext uri="{FF2B5EF4-FFF2-40B4-BE49-F238E27FC236}">
                <a16:creationId xmlns:a16="http://schemas.microsoft.com/office/drawing/2014/main" id="{DA7FC178-3F5B-45AB-BE11-81FD21AED7B5}"/>
              </a:ext>
            </a:extLst>
          </p:cNvPr>
          <p:cNvSpPr/>
          <p:nvPr/>
        </p:nvSpPr>
        <p:spPr>
          <a:xfrm>
            <a:off x="7083288" y="2111199"/>
            <a:ext cx="1908311" cy="1689445"/>
          </a:xfrm>
          <a:prstGeom prst="hex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F687BF5-7D0F-41B5-977C-B3A0BE5A328C}"/>
              </a:ext>
            </a:extLst>
          </p:cNvPr>
          <p:cNvSpPr txBox="1"/>
          <p:nvPr/>
        </p:nvSpPr>
        <p:spPr>
          <a:xfrm>
            <a:off x="623671" y="1260712"/>
            <a:ext cx="1676400" cy="646331"/>
          </a:xfrm>
          <a:prstGeom prst="rect">
            <a:avLst/>
          </a:prstGeom>
          <a:noFill/>
        </p:spPr>
        <p:txBody>
          <a:bodyPr wrap="square" rtlCol="0">
            <a:spAutoFit/>
          </a:bodyPr>
          <a:lstStyle/>
          <a:p>
            <a:pPr algn="ctr"/>
            <a:r>
              <a:rPr lang="en-US" b="1" dirty="0"/>
              <a:t>Beginnings &amp; Endings</a:t>
            </a:r>
          </a:p>
        </p:txBody>
      </p:sp>
      <p:sp>
        <p:nvSpPr>
          <p:cNvPr id="10" name="TextBox 9">
            <a:extLst>
              <a:ext uri="{FF2B5EF4-FFF2-40B4-BE49-F238E27FC236}">
                <a16:creationId xmlns:a16="http://schemas.microsoft.com/office/drawing/2014/main" id="{ED893CCE-6A75-4AEF-B408-9550797369B2}"/>
              </a:ext>
            </a:extLst>
          </p:cNvPr>
          <p:cNvSpPr txBox="1"/>
          <p:nvPr/>
        </p:nvSpPr>
        <p:spPr>
          <a:xfrm>
            <a:off x="2843399" y="1260712"/>
            <a:ext cx="1785731" cy="646331"/>
          </a:xfrm>
          <a:prstGeom prst="rect">
            <a:avLst/>
          </a:prstGeom>
          <a:noFill/>
        </p:spPr>
        <p:txBody>
          <a:bodyPr wrap="square" rtlCol="0">
            <a:spAutoFit/>
          </a:bodyPr>
          <a:lstStyle/>
          <a:p>
            <a:pPr algn="ctr"/>
            <a:r>
              <a:rPr lang="en-US" b="1" dirty="0"/>
              <a:t>Emotions &amp; Relationships </a:t>
            </a:r>
          </a:p>
        </p:txBody>
      </p:sp>
      <p:sp>
        <p:nvSpPr>
          <p:cNvPr id="11" name="TextBox 10">
            <a:extLst>
              <a:ext uri="{FF2B5EF4-FFF2-40B4-BE49-F238E27FC236}">
                <a16:creationId xmlns:a16="http://schemas.microsoft.com/office/drawing/2014/main" id="{D7E2A5DD-D46A-439A-837D-1B5B0D91953B}"/>
              </a:ext>
            </a:extLst>
          </p:cNvPr>
          <p:cNvSpPr txBox="1"/>
          <p:nvPr/>
        </p:nvSpPr>
        <p:spPr>
          <a:xfrm>
            <a:off x="5164218" y="1328615"/>
            <a:ext cx="1676400" cy="646331"/>
          </a:xfrm>
          <a:prstGeom prst="rect">
            <a:avLst/>
          </a:prstGeom>
          <a:noFill/>
        </p:spPr>
        <p:txBody>
          <a:bodyPr wrap="square" rtlCol="0">
            <a:spAutoFit/>
          </a:bodyPr>
          <a:lstStyle/>
          <a:p>
            <a:pPr algn="ctr"/>
            <a:r>
              <a:rPr lang="en-US" b="1" dirty="0"/>
              <a:t>Value &amp; Possessions </a:t>
            </a:r>
          </a:p>
        </p:txBody>
      </p:sp>
      <p:sp>
        <p:nvSpPr>
          <p:cNvPr id="12" name="TextBox 11">
            <a:extLst>
              <a:ext uri="{FF2B5EF4-FFF2-40B4-BE49-F238E27FC236}">
                <a16:creationId xmlns:a16="http://schemas.microsoft.com/office/drawing/2014/main" id="{5DA13CC1-8B7F-41D4-AB64-F1F8CA9798A6}"/>
              </a:ext>
            </a:extLst>
          </p:cNvPr>
          <p:cNvSpPr txBox="1"/>
          <p:nvPr/>
        </p:nvSpPr>
        <p:spPr>
          <a:xfrm>
            <a:off x="7221608" y="1369086"/>
            <a:ext cx="1676400" cy="646331"/>
          </a:xfrm>
          <a:prstGeom prst="rect">
            <a:avLst/>
          </a:prstGeom>
          <a:noFill/>
        </p:spPr>
        <p:txBody>
          <a:bodyPr wrap="square" rtlCol="0">
            <a:spAutoFit/>
          </a:bodyPr>
          <a:lstStyle/>
          <a:p>
            <a:pPr algn="ctr"/>
            <a:r>
              <a:rPr lang="en-US" b="1" dirty="0"/>
              <a:t>Action &amp; Convictions </a:t>
            </a:r>
          </a:p>
        </p:txBody>
      </p:sp>
      <p:sp>
        <p:nvSpPr>
          <p:cNvPr id="13" name="TextBox 12">
            <a:extLst>
              <a:ext uri="{FF2B5EF4-FFF2-40B4-BE49-F238E27FC236}">
                <a16:creationId xmlns:a16="http://schemas.microsoft.com/office/drawing/2014/main" id="{78EEADD3-083D-4D4C-9FB8-646963EFCF4F}"/>
              </a:ext>
            </a:extLst>
          </p:cNvPr>
          <p:cNvSpPr txBox="1"/>
          <p:nvPr/>
        </p:nvSpPr>
        <p:spPr>
          <a:xfrm>
            <a:off x="147430" y="2278020"/>
            <a:ext cx="2362200" cy="1323439"/>
          </a:xfrm>
          <a:prstGeom prst="rect">
            <a:avLst/>
          </a:prstGeom>
          <a:noFill/>
          <a:ln>
            <a:noFill/>
          </a:ln>
        </p:spPr>
        <p:txBody>
          <a:bodyPr wrap="square" rtlCol="0">
            <a:spAutoFit/>
          </a:bodyPr>
          <a:lstStyle/>
          <a:p>
            <a:pPr algn="ctr"/>
            <a:r>
              <a:rPr lang="en-US" sz="1600" dirty="0"/>
              <a:t>Life &amp; Death </a:t>
            </a:r>
          </a:p>
          <a:p>
            <a:pPr algn="ctr"/>
            <a:r>
              <a:rPr lang="en-US" sz="1600" dirty="0"/>
              <a:t>Planting/Harvesting</a:t>
            </a:r>
          </a:p>
          <a:p>
            <a:pPr algn="ctr"/>
            <a:r>
              <a:rPr lang="en-US" sz="1600" dirty="0"/>
              <a:t>Kill/Heal </a:t>
            </a:r>
          </a:p>
          <a:p>
            <a:pPr algn="ctr"/>
            <a:r>
              <a:rPr lang="en-US" sz="1600" dirty="0"/>
              <a:t>Tear Down/Build Up</a:t>
            </a:r>
          </a:p>
          <a:p>
            <a:pPr algn="ctr"/>
            <a:r>
              <a:rPr lang="en-US" sz="1600" dirty="0"/>
              <a:t>3:1-3  </a:t>
            </a:r>
          </a:p>
        </p:txBody>
      </p:sp>
      <p:sp>
        <p:nvSpPr>
          <p:cNvPr id="14" name="TextBox 13">
            <a:extLst>
              <a:ext uri="{FF2B5EF4-FFF2-40B4-BE49-F238E27FC236}">
                <a16:creationId xmlns:a16="http://schemas.microsoft.com/office/drawing/2014/main" id="{80C5CBB3-F50A-4FB8-BE7F-30816C8BD7FE}"/>
              </a:ext>
            </a:extLst>
          </p:cNvPr>
          <p:cNvSpPr txBox="1"/>
          <p:nvPr/>
        </p:nvSpPr>
        <p:spPr>
          <a:xfrm>
            <a:off x="2555164" y="2392756"/>
            <a:ext cx="2362200" cy="1323439"/>
          </a:xfrm>
          <a:prstGeom prst="rect">
            <a:avLst/>
          </a:prstGeom>
          <a:noFill/>
          <a:ln>
            <a:noFill/>
          </a:ln>
        </p:spPr>
        <p:txBody>
          <a:bodyPr wrap="square" rtlCol="0">
            <a:spAutoFit/>
          </a:bodyPr>
          <a:lstStyle/>
          <a:p>
            <a:pPr algn="ctr"/>
            <a:r>
              <a:rPr lang="en-US" sz="1600" dirty="0"/>
              <a:t>Weeping/Laughing</a:t>
            </a:r>
          </a:p>
          <a:p>
            <a:pPr algn="ctr"/>
            <a:r>
              <a:rPr lang="en-US" sz="1600" dirty="0"/>
              <a:t>Mourning/Dancing </a:t>
            </a:r>
          </a:p>
          <a:p>
            <a:pPr algn="ctr"/>
            <a:r>
              <a:rPr lang="en-US" sz="1600" dirty="0"/>
              <a:t>Throw/Gather Stones</a:t>
            </a:r>
          </a:p>
          <a:p>
            <a:pPr algn="ctr"/>
            <a:r>
              <a:rPr lang="en-US" sz="1600" dirty="0"/>
              <a:t>Embrace/Shun</a:t>
            </a:r>
          </a:p>
          <a:p>
            <a:pPr algn="ctr"/>
            <a:r>
              <a:rPr lang="en-US" sz="1600" dirty="0"/>
              <a:t>3:4-5  </a:t>
            </a:r>
          </a:p>
        </p:txBody>
      </p:sp>
      <p:sp>
        <p:nvSpPr>
          <p:cNvPr id="15" name="TextBox 14">
            <a:extLst>
              <a:ext uri="{FF2B5EF4-FFF2-40B4-BE49-F238E27FC236}">
                <a16:creationId xmlns:a16="http://schemas.microsoft.com/office/drawing/2014/main" id="{B55EF2D0-E443-4BA4-AF6D-FFA745F2A3F0}"/>
              </a:ext>
            </a:extLst>
          </p:cNvPr>
          <p:cNvSpPr txBox="1"/>
          <p:nvPr/>
        </p:nvSpPr>
        <p:spPr>
          <a:xfrm>
            <a:off x="5197359" y="2447125"/>
            <a:ext cx="1676400" cy="1077218"/>
          </a:xfrm>
          <a:prstGeom prst="rect">
            <a:avLst/>
          </a:prstGeom>
          <a:noFill/>
          <a:ln>
            <a:noFill/>
          </a:ln>
        </p:spPr>
        <p:txBody>
          <a:bodyPr wrap="square" rtlCol="0">
            <a:spAutoFit/>
          </a:bodyPr>
          <a:lstStyle/>
          <a:p>
            <a:pPr algn="ctr"/>
            <a:r>
              <a:rPr lang="en-US" sz="1600" dirty="0"/>
              <a:t>Search/Give Up </a:t>
            </a:r>
          </a:p>
          <a:p>
            <a:pPr algn="ctr"/>
            <a:r>
              <a:rPr lang="en-US" sz="1600" dirty="0"/>
              <a:t>Keep/Cast </a:t>
            </a:r>
          </a:p>
          <a:p>
            <a:pPr algn="ctr"/>
            <a:r>
              <a:rPr lang="en-US" sz="1600" dirty="0"/>
              <a:t>Tear/Sew</a:t>
            </a:r>
          </a:p>
          <a:p>
            <a:pPr algn="ctr"/>
            <a:r>
              <a:rPr lang="en-US" sz="1600" dirty="0"/>
              <a:t>3:6-7a</a:t>
            </a:r>
          </a:p>
        </p:txBody>
      </p:sp>
      <p:sp>
        <p:nvSpPr>
          <p:cNvPr id="16" name="TextBox 15">
            <a:extLst>
              <a:ext uri="{FF2B5EF4-FFF2-40B4-BE49-F238E27FC236}">
                <a16:creationId xmlns:a16="http://schemas.microsoft.com/office/drawing/2014/main" id="{E8703B7E-18EE-4EF7-8DBC-05BFB233FC84}"/>
              </a:ext>
            </a:extLst>
          </p:cNvPr>
          <p:cNvSpPr txBox="1"/>
          <p:nvPr/>
        </p:nvSpPr>
        <p:spPr>
          <a:xfrm>
            <a:off x="7143803" y="2447124"/>
            <a:ext cx="1676400" cy="1077218"/>
          </a:xfrm>
          <a:prstGeom prst="rect">
            <a:avLst/>
          </a:prstGeom>
          <a:noFill/>
          <a:ln>
            <a:noFill/>
          </a:ln>
        </p:spPr>
        <p:txBody>
          <a:bodyPr wrap="square" rtlCol="0">
            <a:spAutoFit/>
          </a:bodyPr>
          <a:lstStyle/>
          <a:p>
            <a:pPr algn="ctr"/>
            <a:r>
              <a:rPr lang="en-US" sz="1600" dirty="0"/>
              <a:t>Silent/Speak </a:t>
            </a:r>
          </a:p>
          <a:p>
            <a:pPr algn="ctr"/>
            <a:r>
              <a:rPr lang="en-US" sz="1600" dirty="0"/>
              <a:t>Love/Hate </a:t>
            </a:r>
          </a:p>
          <a:p>
            <a:pPr algn="ctr"/>
            <a:r>
              <a:rPr lang="en-US" sz="1600" dirty="0"/>
              <a:t>War/Peace</a:t>
            </a:r>
          </a:p>
          <a:p>
            <a:pPr algn="ctr"/>
            <a:r>
              <a:rPr lang="en-US" sz="1600" dirty="0"/>
              <a:t>3:7b-8 </a:t>
            </a:r>
          </a:p>
        </p:txBody>
      </p:sp>
      <p:sp>
        <p:nvSpPr>
          <p:cNvPr id="17" name="TextBox 16">
            <a:extLst>
              <a:ext uri="{FF2B5EF4-FFF2-40B4-BE49-F238E27FC236}">
                <a16:creationId xmlns:a16="http://schemas.microsoft.com/office/drawing/2014/main" id="{0EAAF6A7-7906-416B-81DD-19D0025739F8}"/>
              </a:ext>
            </a:extLst>
          </p:cNvPr>
          <p:cNvSpPr txBox="1"/>
          <p:nvPr/>
        </p:nvSpPr>
        <p:spPr>
          <a:xfrm>
            <a:off x="1750067" y="4126616"/>
            <a:ext cx="5758126" cy="2308324"/>
          </a:xfrm>
          <a:prstGeom prst="rect">
            <a:avLst/>
          </a:prstGeom>
          <a:noFill/>
          <a:ln w="28575">
            <a:solidFill>
              <a:schemeClr val="tx1"/>
            </a:solidFill>
          </a:ln>
        </p:spPr>
        <p:txBody>
          <a:bodyPr wrap="square" rtlCol="0">
            <a:spAutoFit/>
          </a:bodyPr>
          <a:lstStyle/>
          <a:p>
            <a:r>
              <a:rPr lang="en-US" sz="1600" dirty="0"/>
              <a:t>He gives tasks to occupy our time – 3:10</a:t>
            </a:r>
          </a:p>
          <a:p>
            <a:r>
              <a:rPr lang="en-US" sz="1600" dirty="0"/>
              <a:t>He makes everything beautiful in its time  - 3:11a</a:t>
            </a:r>
          </a:p>
          <a:p>
            <a:r>
              <a:rPr lang="en-US" sz="1600" dirty="0"/>
              <a:t>He places eternity in your hearts - 3:11b</a:t>
            </a:r>
          </a:p>
          <a:p>
            <a:r>
              <a:rPr lang="en-US" sz="1600" dirty="0"/>
              <a:t>He has hidden is purposes from us – 3:11c </a:t>
            </a:r>
          </a:p>
          <a:p>
            <a:r>
              <a:rPr lang="en-US" sz="1600" dirty="0"/>
              <a:t>He desires us to rejoice and trust His purposes – 3:12</a:t>
            </a:r>
          </a:p>
          <a:p>
            <a:r>
              <a:rPr lang="en-US" sz="1600" dirty="0"/>
              <a:t>He desires us to do good – 3:13</a:t>
            </a:r>
          </a:p>
          <a:p>
            <a:r>
              <a:rPr lang="en-US" sz="1600" dirty="0"/>
              <a:t>His works remain forever – 3:14</a:t>
            </a:r>
          </a:p>
          <a:p>
            <a:r>
              <a:rPr lang="en-US" sz="1600" dirty="0"/>
              <a:t>He Judges both the wicked and righteous – 3:16-17</a:t>
            </a:r>
          </a:p>
          <a:p>
            <a:r>
              <a:rPr lang="en-US" sz="1600" dirty="0"/>
              <a:t>He alone knows where the souls of man or beast go 3:18-22</a:t>
            </a:r>
          </a:p>
        </p:txBody>
      </p:sp>
      <p:sp>
        <p:nvSpPr>
          <p:cNvPr id="18" name="TextBox 17">
            <a:extLst>
              <a:ext uri="{FF2B5EF4-FFF2-40B4-BE49-F238E27FC236}">
                <a16:creationId xmlns:a16="http://schemas.microsoft.com/office/drawing/2014/main" id="{5CF491EA-9950-4484-8E2F-8E1D7AABA6F9}"/>
              </a:ext>
            </a:extLst>
          </p:cNvPr>
          <p:cNvSpPr txBox="1"/>
          <p:nvPr/>
        </p:nvSpPr>
        <p:spPr>
          <a:xfrm rot="16200000">
            <a:off x="322112" y="5064909"/>
            <a:ext cx="2382172" cy="369332"/>
          </a:xfrm>
          <a:prstGeom prst="rect">
            <a:avLst/>
          </a:prstGeom>
          <a:noFill/>
        </p:spPr>
        <p:txBody>
          <a:bodyPr wrap="square" rtlCol="0">
            <a:spAutoFit/>
          </a:bodyPr>
          <a:lstStyle/>
          <a:p>
            <a:r>
              <a:rPr lang="en-US" b="1" dirty="0"/>
              <a:t>The Sovereign God </a:t>
            </a:r>
          </a:p>
        </p:txBody>
      </p:sp>
      <p:sp>
        <p:nvSpPr>
          <p:cNvPr id="20" name="TextBox 19">
            <a:extLst>
              <a:ext uri="{FF2B5EF4-FFF2-40B4-BE49-F238E27FC236}">
                <a16:creationId xmlns:a16="http://schemas.microsoft.com/office/drawing/2014/main" id="{E7A9EDC1-B619-4E94-8C26-B25B5A3779B1}"/>
              </a:ext>
            </a:extLst>
          </p:cNvPr>
          <p:cNvSpPr txBox="1"/>
          <p:nvPr/>
        </p:nvSpPr>
        <p:spPr>
          <a:xfrm>
            <a:off x="304800" y="244965"/>
            <a:ext cx="1219200" cy="461665"/>
          </a:xfrm>
          <a:prstGeom prst="rect">
            <a:avLst/>
          </a:prstGeom>
          <a:noFill/>
        </p:spPr>
        <p:txBody>
          <a:bodyPr wrap="square" rtlCol="0">
            <a:spAutoFit/>
          </a:bodyPr>
          <a:lstStyle/>
          <a:p>
            <a:r>
              <a:rPr lang="en-US" sz="2400" b="1" dirty="0" err="1"/>
              <a:t>Ecc</a:t>
            </a:r>
            <a:r>
              <a:rPr lang="en-US" sz="2400" b="1" dirty="0"/>
              <a:t>. 3</a:t>
            </a:r>
          </a:p>
        </p:txBody>
      </p:sp>
    </p:spTree>
    <p:extLst>
      <p:ext uri="{BB962C8B-B14F-4D97-AF65-F5344CB8AC3E}">
        <p14:creationId xmlns:p14="http://schemas.microsoft.com/office/powerpoint/2010/main" val="105503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9" grpId="0" animBg="1"/>
      <p:bldP spid="3" grpId="0"/>
      <p:bldP spid="10" grpId="0"/>
      <p:bldP spid="11" grpId="0"/>
      <p:bldP spid="12" grpId="0"/>
      <p:bldP spid="13" grpId="0"/>
      <p:bldP spid="14" grpId="0"/>
      <p:bldP spid="15" grpId="0"/>
      <p:bldP spid="16" grpId="0"/>
      <p:bldP spid="17" grpId="0" animBg="1"/>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898BA-57A4-462E-9A89-60347928F556}"/>
              </a:ext>
            </a:extLst>
          </p:cNvPr>
          <p:cNvSpPr/>
          <p:nvPr/>
        </p:nvSpPr>
        <p:spPr>
          <a:xfrm>
            <a:off x="9939" y="0"/>
            <a:ext cx="9144000" cy="6858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itle 4">
            <a:extLst>
              <a:ext uri="{FF2B5EF4-FFF2-40B4-BE49-F238E27FC236}">
                <a16:creationId xmlns:a16="http://schemas.microsoft.com/office/drawing/2014/main" id="{B6F85CD3-4838-4DFD-AE93-604567CB554A}"/>
              </a:ext>
            </a:extLst>
          </p:cNvPr>
          <p:cNvSpPr>
            <a:spLocks noGrp="1"/>
          </p:cNvSpPr>
          <p:nvPr>
            <p:ph type="title"/>
          </p:nvPr>
        </p:nvSpPr>
        <p:spPr>
          <a:xfrm>
            <a:off x="838200" y="182217"/>
            <a:ext cx="7010400" cy="1143000"/>
          </a:xfrm>
        </p:spPr>
        <p:txBody>
          <a:bodyPr/>
          <a:lstStyle/>
          <a:p>
            <a:r>
              <a:rPr lang="en-US" b="1" dirty="0" err="1"/>
              <a:t>Ecc</a:t>
            </a:r>
            <a:r>
              <a:rPr lang="en-US" b="1" dirty="0"/>
              <a:t>. 3 – Mystery of Time Study Questions </a:t>
            </a:r>
          </a:p>
        </p:txBody>
      </p:sp>
      <p:sp>
        <p:nvSpPr>
          <p:cNvPr id="6" name="Content Placeholder 5">
            <a:extLst>
              <a:ext uri="{FF2B5EF4-FFF2-40B4-BE49-F238E27FC236}">
                <a16:creationId xmlns:a16="http://schemas.microsoft.com/office/drawing/2014/main" id="{673590BA-5D41-442C-ACE8-B2F30B51D967}"/>
              </a:ext>
            </a:extLst>
          </p:cNvPr>
          <p:cNvSpPr>
            <a:spLocks noGrp="1"/>
          </p:cNvSpPr>
          <p:nvPr>
            <p:ph idx="1"/>
          </p:nvPr>
        </p:nvSpPr>
        <p:spPr>
          <a:xfrm>
            <a:off x="457200" y="1676400"/>
            <a:ext cx="8229600" cy="5029200"/>
          </a:xfrm>
        </p:spPr>
        <p:txBody>
          <a:bodyPr/>
          <a:lstStyle/>
          <a:p>
            <a:pPr marL="514350" lvl="0" indent="-514350">
              <a:buFont typeface="+mj-lt"/>
              <a:buAutoNum type="arabicPeriod"/>
            </a:pPr>
            <a:r>
              <a:rPr lang="en-US" dirty="0"/>
              <a:t>Does Solomon’s statement “There is an appointed time for everything” encourage you or discourage you? Why? (Table Talk) </a:t>
            </a:r>
          </a:p>
          <a:p>
            <a:pPr marL="514350" lvl="0" indent="-514350">
              <a:buFont typeface="+mj-lt"/>
              <a:buAutoNum type="arabicPeriod"/>
            </a:pPr>
            <a:r>
              <a:rPr lang="en-US" dirty="0"/>
              <a:t>How does Solomon view time?</a:t>
            </a:r>
          </a:p>
          <a:p>
            <a:pPr marL="514350" lvl="0" indent="-514350">
              <a:buFont typeface="+mj-lt"/>
              <a:buAutoNum type="arabicPeriod"/>
            </a:pPr>
            <a:r>
              <a:rPr lang="en-US" dirty="0"/>
              <a:t>Out of Solomon’s list of time events which have the most meaning to you? Why? (Table Talk </a:t>
            </a:r>
          </a:p>
          <a:p>
            <a:pPr marL="0" indent="0">
              <a:buNone/>
            </a:pPr>
            <a:endParaRPr lang="en-US" sz="3000" dirty="0"/>
          </a:p>
        </p:txBody>
      </p:sp>
    </p:spTree>
    <p:extLst>
      <p:ext uri="{BB962C8B-B14F-4D97-AF65-F5344CB8AC3E}">
        <p14:creationId xmlns:p14="http://schemas.microsoft.com/office/powerpoint/2010/main" val="378730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6315</TotalTime>
  <Words>2908</Words>
  <Application>Microsoft Office PowerPoint</Application>
  <PresentationFormat>On-screen Show (4:3)</PresentationFormat>
  <Paragraphs>252</Paragraphs>
  <Slides>37</Slides>
  <Notes>32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Ecclesiastes </vt:lpstr>
      <vt:lpstr>Discovering a Life of Fullness in an Empty World </vt:lpstr>
      <vt:lpstr>Ecc. 2 – Three Insights on  Pleasure and Work </vt:lpstr>
      <vt:lpstr>Ecc. 2 – Pleasure and Work </vt:lpstr>
      <vt:lpstr>Ecc. 2 – Pleasure and Work </vt:lpstr>
      <vt:lpstr>Take Aways</vt:lpstr>
      <vt:lpstr>Take Aways </vt:lpstr>
      <vt:lpstr>Facing Life’s Cycles Forces us to Fear the God of Eternity </vt:lpstr>
      <vt:lpstr>Ecc. 3 – Mystery of Time Study Questions </vt:lpstr>
      <vt:lpstr>Ecc. 3 – Mystery of Time Study Questions </vt:lpstr>
      <vt:lpstr>Ecc. 3 – Mystery of Time </vt:lpstr>
      <vt:lpstr>Ecc. 3 – Mystery of Time </vt:lpstr>
      <vt:lpstr>Ecc. 3 – Mystery of Time </vt:lpstr>
      <vt:lpstr>Ecc. 3 – Mystery of Time </vt:lpstr>
      <vt:lpstr>Ecc. 3 – Mystery of Time </vt:lpstr>
      <vt:lpstr>Ecc. 3 – Mystery of Time </vt:lpstr>
      <vt:lpstr>Seasons and Times</vt:lpstr>
      <vt:lpstr>Ecc. 3 –Seasons and Times </vt:lpstr>
      <vt:lpstr>Ecc. 3 –Seasons and Times </vt:lpstr>
      <vt:lpstr>Ecc. 3 –Seasons and Times </vt:lpstr>
      <vt:lpstr>Ecc. 3 –Seasons and Times </vt:lpstr>
      <vt:lpstr>Four Kairos Perspectives </vt:lpstr>
      <vt:lpstr>Ecc. 3 – Mystery of Time </vt:lpstr>
      <vt:lpstr>Ecc. 3 – Mystery of Time </vt:lpstr>
      <vt:lpstr>Ecc. 3 – Mystery of Time </vt:lpstr>
      <vt:lpstr>Ecc. 3 – Mystery of Time </vt:lpstr>
      <vt:lpstr>Ecc. 3 – Mystery of Time </vt:lpstr>
      <vt:lpstr>Ecc. 3 – Mystery of Time </vt:lpstr>
      <vt:lpstr>Ecc. 3 – Mystery of Time </vt:lpstr>
      <vt:lpstr>Ecc. 3 – Mystery of Time </vt:lpstr>
      <vt:lpstr>Kairos Perspectives in N. T. </vt:lpstr>
      <vt:lpstr>Kairos Perspectives N. T. </vt:lpstr>
      <vt:lpstr>Kairos Perspectives N. T. </vt:lpstr>
      <vt:lpstr>Take Aways </vt:lpstr>
      <vt:lpstr>Take Aways </vt:lpstr>
      <vt:lpstr>Assignment for chaps 4 &amp; 5 Oct. 10  </vt:lpstr>
      <vt:lpstr>Assignment for chaps 4 &amp; 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Daniel  A Prophetic Voice in the World</dc:title>
  <dc:creator>Valued Acer Customer</dc:creator>
  <cp:lastModifiedBy>James Westgate</cp:lastModifiedBy>
  <cp:revision>169</cp:revision>
  <cp:lastPrinted>2019-09-26T17:26:54Z</cp:lastPrinted>
  <dcterms:created xsi:type="dcterms:W3CDTF">2013-01-13T04:49:47Z</dcterms:created>
  <dcterms:modified xsi:type="dcterms:W3CDTF">2019-09-27T00:22:04Z</dcterms:modified>
</cp:coreProperties>
</file>