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  <p:sldMasterId id="2147483662" r:id="rId3"/>
    <p:sldMasterId id="2147483686" r:id="rId4"/>
  </p:sldMasterIdLst>
  <p:notesMasterIdLst>
    <p:notesMasterId r:id="rId13"/>
  </p:notesMasterIdLst>
  <p:sldIdLst>
    <p:sldId id="261" r:id="rId5"/>
    <p:sldId id="262" r:id="rId6"/>
    <p:sldId id="269" r:id="rId7"/>
    <p:sldId id="270" r:id="rId8"/>
    <p:sldId id="271" r:id="rId9"/>
    <p:sldId id="272" r:id="rId10"/>
    <p:sldId id="268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71284" autoAdjust="0"/>
  </p:normalViewPr>
  <p:slideViewPr>
    <p:cSldViewPr>
      <p:cViewPr varScale="1">
        <p:scale>
          <a:sx n="70" d="100"/>
          <a:sy n="70" d="100"/>
        </p:scale>
        <p:origin x="259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91C4D-1A08-4418-8321-78531167E825}" type="datetimeFigureOut">
              <a:rPr lang="en-US" smtClean="0"/>
              <a:t>12/1/17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63387-E095-464F-970F-87C8E272C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67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3387-E095-464F-970F-87C8E272C6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78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A77E-E67E-704C-9CFD-E4F6C108433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4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A77E-E67E-704C-9CFD-E4F6C108433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7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3387-E095-464F-970F-87C8E272C6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3387-E095-464F-970F-87C8E272C6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29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/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63387-E095-464F-970F-87C8E272C6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0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" descr="Ocean surface head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6781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209800" y="304800"/>
            <a:ext cx="6781800" cy="7239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9DB6DE-E4CB-4FB9-AF58-9DC867E75C4C}" type="datetime1">
              <a:rPr lang="en-US" smtClean="0"/>
              <a:t>12/1/17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E2134A-F7E2-47D9-A46B-7F2EF3446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4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4694-C104-450A-BAEA-E30835F20483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8573-DCA4-4545-B668-1C6EA16D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8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358A-4E9B-4BB7-8F3E-517472C0C380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8573-DCA4-4545-B668-1C6EA16D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29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D1B4-ECA9-41F3-B357-74C8EB1B34A3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8573-DCA4-4545-B668-1C6EA16D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12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49BE-6499-4CDA-ADA9-029A39F452AE}" type="datetime1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8573-DCA4-4545-B668-1C6EA16D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75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AF75D-05A7-4469-8477-B1C8D72E7BC2}" type="datetime1">
              <a:rPr lang="en-US" smtClean="0"/>
              <a:t>12/1/17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8573-DCA4-4545-B668-1C6EA16D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91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0FC8-E294-463C-A099-E5793A5E493E}" type="datetime1">
              <a:rPr lang="en-US" smtClean="0"/>
              <a:t>12/1/17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8573-DCA4-4545-B668-1C6EA16D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1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52A7-F063-48CD-95E2-21CBE151220F}" type="datetime1">
              <a:rPr lang="en-US" smtClean="0"/>
              <a:t>12/1/17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8573-DCA4-4545-B668-1C6EA16D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89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5B360-5512-4944-9F7C-2C5E3EA5AE45}" type="datetime1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8573-DCA4-4545-B668-1C6EA16D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94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46FD-9BB2-4A2C-81DC-9B6257F0B260}" type="datetime1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8573-DCA4-4545-B668-1C6EA16D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72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8D7B-6ADE-402E-8CC8-79C191B803FA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8573-DCA4-4545-B668-1C6EA16D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2BF6-DC50-4246-B747-84DC6DD14DE6}" type="datetime1">
              <a:rPr lang="en-US" smtClean="0"/>
              <a:t>12/1/17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134A-F7E2-47D9-A46B-7F2EF3446B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50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5800D-5A04-4796-B91C-D9AF2CC487F9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8573-DCA4-4545-B668-1C6EA16D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34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C5F5-05C7-4EB3-9832-F044A853A728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FC07-3B16-44AA-98FA-3EABEEF7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40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8AFF-EB8A-446C-8BDA-C9127D11207F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FC07-3B16-44AA-98FA-3EABEEF7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86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D52E-CA60-438A-8309-D2CFE7231823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FC07-3B16-44AA-98FA-3EABEEF7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91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7DF6-984A-468B-9778-780411E9125D}" type="datetime1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FC07-3B16-44AA-98FA-3EABEEF7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23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54B-F5C7-4769-91AC-E31193CD24BB}" type="datetime1">
              <a:rPr lang="en-US" smtClean="0"/>
              <a:t>12/1/17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FC07-3B16-44AA-98FA-3EABEEF7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6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23A2-0E9D-4C13-A8C3-CA86821AE41E}" type="datetime1">
              <a:rPr lang="en-US" smtClean="0"/>
              <a:t>12/1/17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FC07-3B16-44AA-98FA-3EABEEF7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42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85D1-CEE6-44FC-8078-053A16306059}" type="datetime1">
              <a:rPr lang="en-US" smtClean="0"/>
              <a:t>12/1/17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FC07-3B16-44AA-98FA-3EABEEF7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42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BDDF-64BB-45A9-8E1C-763E28987197}" type="datetime1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FC07-3B16-44AA-98FA-3EABEEF7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74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F5C3-F58C-49D0-8B9E-A7E0B114C344}" type="datetime1">
              <a:rPr lang="en-US" smtClean="0"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FC07-3B16-44AA-98FA-3EABEEF7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1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209800" y="274638"/>
            <a:ext cx="6781800" cy="754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Click to edit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0143-1AD2-4959-A275-81E72041AB3C}" type="datetime1">
              <a:rPr lang="en-US" smtClean="0"/>
              <a:t>12/1/17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134A-F7E2-47D9-A46B-7F2EF3446B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38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B3C5-A38D-4A56-A167-7911D73173E5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FC07-3B16-44AA-98FA-3EABEEF7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45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67F-26B3-45FA-9972-EB3C822F23D7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FC07-3B16-44AA-98FA-3EABEEF7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67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8A6C-7B21-5542-82A8-B61C8C0659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9DAF-E0DF-AA46-A7D9-9F16E9CD5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66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8A6C-7B21-5542-82A8-B61C8C0659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9DAF-E0DF-AA46-A7D9-9F16E9CD5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61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8A6C-7B21-5542-82A8-B61C8C0659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9DAF-E0DF-AA46-A7D9-9F16E9CD5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23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8A6C-7B21-5542-82A8-B61C8C0659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9DAF-E0DF-AA46-A7D9-9F16E9CD5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58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8A6C-7B21-5542-82A8-B61C8C0659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9DAF-E0DF-AA46-A7D9-9F16E9CD5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04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8A6C-7B21-5542-82A8-B61C8C0659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9DAF-E0DF-AA46-A7D9-9F16E9CD5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67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8A6C-7B21-5542-82A8-B61C8C0659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9DAF-E0DF-AA46-A7D9-9F16E9CD5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541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8A6C-7B21-5542-82A8-B61C8C0659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9DAF-E0DF-AA46-A7D9-9F16E9CD5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5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DFDD-34CB-434D-9C7D-BBB5B0A961ED}" type="datetime1">
              <a:rPr lang="en-US" smtClean="0"/>
              <a:t>12/1/17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134A-F7E2-47D9-A46B-7F2EF3446B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640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8A6C-7B21-5542-82A8-B61C8C0659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9DAF-E0DF-AA46-A7D9-9F16E9CD5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962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8A6C-7B21-5542-82A8-B61C8C0659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9DAF-E0DF-AA46-A7D9-9F16E9CD5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423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8A6C-7B21-5542-82A8-B61C8C0659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19DAF-E0DF-AA46-A7D9-9F16E9CD5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67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763B-94A3-4962-82DA-973FC256229B}" type="datetime1">
              <a:rPr lang="en-US" smtClean="0"/>
              <a:t>12/1/17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134A-F7E2-47D9-A46B-7F2EF3446B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3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EC24-BD9B-41EE-A826-78D5C328397F}" type="datetime1">
              <a:rPr lang="en-US" smtClean="0"/>
              <a:t>12/1/17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134A-F7E2-47D9-A46B-7F2EF3446B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0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69A8-02DF-441E-B366-92243DA658E0}" type="datetime1">
              <a:rPr lang="en-US" smtClean="0"/>
              <a:t>12/1/17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134A-F7E2-47D9-A46B-7F2EF3446B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3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976E-F8BD-490D-B98D-CFD0BC55D4AE}" type="datetime1">
              <a:rPr lang="en-US" smtClean="0"/>
              <a:t>12/1/17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134A-F7E2-47D9-A46B-7F2EF3446B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CC66-6F15-4F99-A6A5-FDFADA446088}" type="datetime1">
              <a:rPr lang="en-US" smtClean="0"/>
              <a:t>12/1/17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134A-F7E2-47D9-A46B-7F2EF3446B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7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7" name="Picture 2" descr="Ocean surface head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6781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BOEM COLOR fina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9812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OI se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0096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781800" cy="754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019800" y="63452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3154B-2031-4960-944C-27881C576B69}" type="datetime1">
              <a:rPr lang="en-US" smtClean="0"/>
              <a:t>12/1/17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95600" y="63452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3452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134A-F7E2-47D9-A46B-7F2EF3446B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6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3" r:id="rId4"/>
    <p:sldLayoutId id="2147483652" r:id="rId5"/>
    <p:sldLayoutId id="2147483657" r:id="rId6"/>
    <p:sldLayoutId id="2147483656" r:id="rId7"/>
    <p:sldLayoutId id="2147483654" r:id="rId8"/>
    <p:sldLayoutId id="2147483655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83820-D67B-4ABA-9857-F5A986DE2613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98573-DCA4-4545-B668-1C6EA16DF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7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C62D-83E7-48AD-BE93-53E8AA156554}" type="datetime1">
              <a:rPr lang="en-US" smtClean="0"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9FC07-3B16-44AA-98FA-3EABEEF7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6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8A6C-7B21-5542-82A8-B61C8C0659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19DAF-E0DF-AA46-A7D9-9F16E9CD5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2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anzen@aoos.org" TargetMode="External"/><Relationship Id="rId4" Type="http://schemas.openxmlformats.org/officeDocument/2006/relationships/hyperlink" Target="mailto:jlkasper@alaska.edu)" TargetMode="External"/><Relationship Id="rId5" Type="http://schemas.openxmlformats.org/officeDocument/2006/relationships/hyperlink" Target="mailto:warren.horowitz@boem.gov)" TargetMode="External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2018 Field Efforts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447800"/>
            <a:ext cx="731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Arctic Waterways Safety Committee </a:t>
            </a:r>
          </a:p>
          <a:p>
            <a:pPr algn="ctr"/>
            <a:r>
              <a:rPr lang="en-US" sz="3200" dirty="0" smtClean="0"/>
              <a:t>December 5, 2017</a:t>
            </a:r>
            <a:endParaRPr lang="en-US" sz="4400" dirty="0" smtClean="0"/>
          </a:p>
          <a:p>
            <a:pPr algn="ctr"/>
            <a:r>
              <a:rPr lang="en-US" sz="3600" dirty="0" smtClean="0"/>
              <a:t>BOEM Environmental Sciences</a:t>
            </a:r>
          </a:p>
          <a:p>
            <a:pPr algn="ctr"/>
            <a:r>
              <a:rPr lang="en-US" sz="3600" dirty="0" smtClean="0"/>
              <a:t>https</a:t>
            </a:r>
            <a:r>
              <a:rPr lang="en-US" sz="3600" dirty="0"/>
              <a:t>://www.boem.gov/akstudies/</a:t>
            </a:r>
            <a:endParaRPr lang="en-US" sz="36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2800" dirty="0" smtClean="0"/>
              <a:t>Contact: Catherine.Coon@boem.gov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06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Efforts in 2018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23805"/>
              </p:ext>
            </p:extLst>
          </p:nvPr>
        </p:nvGraphicFramePr>
        <p:xfrm>
          <a:off x="228600" y="1219201"/>
          <a:ext cx="8686800" cy="1296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4009"/>
                <a:gridCol w="4764945"/>
                <a:gridCol w="1082942"/>
                <a:gridCol w="721962"/>
                <a:gridCol w="1082942"/>
              </a:tblGrid>
              <a:tr h="47317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2400" dirty="0" smtClean="0">
                          <a:effectLst/>
                        </a:rPr>
                        <a:t>PLANNED </a:t>
                      </a:r>
                      <a:r>
                        <a:rPr lang="en-US" sz="2400" dirty="0">
                          <a:effectLst/>
                        </a:rPr>
                        <a:t>NEW </a:t>
                      </a:r>
                      <a:r>
                        <a:rPr lang="en-US" sz="2400" dirty="0" smtClean="0">
                          <a:effectLst/>
                        </a:rPr>
                        <a:t>FIELD</a:t>
                      </a:r>
                      <a:r>
                        <a:rPr lang="en-US" sz="2400" baseline="0" dirty="0" smtClean="0">
                          <a:effectLst/>
                        </a:rPr>
                        <a:t> EFFORTS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(FY </a:t>
                      </a:r>
                      <a:r>
                        <a:rPr lang="en-US" sz="2400" dirty="0" smtClean="0">
                          <a:effectLst/>
                        </a:rPr>
                        <a:t>2018)</a:t>
                      </a:r>
                      <a:endParaRPr lang="en-US" sz="2000" b="1" dirty="0"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07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AK-17-01</a:t>
                      </a:r>
                      <a:endParaRPr lang="en-US" sz="2000" dirty="0">
                        <a:effectLst/>
                        <a:latin typeface="Georgia"/>
                        <a:ea typeface="Georgia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Wave and Hydrodynamic Modeling in the Nearshore Beaufort Sea</a:t>
                      </a:r>
                    </a:p>
                    <a:p>
                      <a:endParaRPr lang="en-US" dirty="0"/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Beaufort</a:t>
                      </a:r>
                      <a:endParaRPr lang="en-US" sz="2000" dirty="0">
                        <a:effectLst/>
                        <a:latin typeface="Georgia"/>
                        <a:ea typeface="Georg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2017</a:t>
                      </a:r>
                      <a:endParaRPr lang="en-US" sz="2000">
                        <a:effectLst/>
                        <a:latin typeface="Georgia"/>
                        <a:ea typeface="Georg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tabLst>
                          <a:tab pos="457200" algn="l"/>
                          <a:tab pos="1371600" algn="l"/>
                          <a:tab pos="29718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UAF/USGS/AOOS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Georgia"/>
                        <a:ea typeface="Georgia"/>
                        <a:cs typeface="Times New Roman"/>
                      </a:endParaRPr>
                    </a:p>
                  </a:txBody>
                  <a:tcPr marL="18415" marR="18415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134A-F7E2-47D9-A46B-7F2EF3446BB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86868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9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-149290"/>
            <a:ext cx="77152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8436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Central Beaufort Sea Wave and Sediment Transport Study</a:t>
            </a:r>
            <a:endParaRPr lang="en-US" dirty="0"/>
          </a:p>
        </p:txBody>
      </p:sp>
      <p:pic>
        <p:nvPicPr>
          <p:cNvPr id="6" name="Picture 5" descr="BOEM_logo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83" y="4532059"/>
            <a:ext cx="2109191" cy="1145733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5" b="32108"/>
          <a:stretch/>
        </p:blipFill>
        <p:spPr>
          <a:xfrm>
            <a:off x="775608" y="4601078"/>
            <a:ext cx="2042237" cy="1007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0" t="29468" r="16566" b="30546"/>
          <a:stretch/>
        </p:blipFill>
        <p:spPr>
          <a:xfrm>
            <a:off x="3350565" y="5755779"/>
            <a:ext cx="2052625" cy="1024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74" y="4670100"/>
            <a:ext cx="2536760" cy="7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3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4927"/>
            <a:ext cx="7886700" cy="1325563"/>
          </a:xfrm>
        </p:spPr>
        <p:txBody>
          <a:bodyPr/>
          <a:lstStyle/>
          <a:p>
            <a:r>
              <a:rPr lang="en-US" dirty="0" smtClean="0"/>
              <a:t>Tentative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20" y="1452400"/>
            <a:ext cx="4237265" cy="506396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Field work in Summer 2018, 2019, 2020 (July)</a:t>
            </a:r>
          </a:p>
          <a:p>
            <a:pPr lvl="1"/>
            <a:r>
              <a:rPr lang="en-US" dirty="0" smtClean="0"/>
              <a:t>~9 days of CTD, </a:t>
            </a:r>
            <a:r>
              <a:rPr lang="en-US" dirty="0" err="1" smtClean="0"/>
              <a:t>multibeam</a:t>
            </a:r>
            <a:r>
              <a:rPr lang="en-US" dirty="0"/>
              <a:t> </a:t>
            </a:r>
            <a:r>
              <a:rPr lang="en-US" dirty="0" smtClean="0"/>
              <a:t>sonar surveys and mooring deployments in 2018, 2019 from the R/V </a:t>
            </a:r>
            <a:r>
              <a:rPr lang="en-US" dirty="0" err="1" smtClean="0"/>
              <a:t>Ukpik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Most of the vessel-based work concentrated in- and around- Foggy Island Bay (red shaded area)</a:t>
            </a:r>
          </a:p>
          <a:p>
            <a:pPr lvl="1"/>
            <a:r>
              <a:rPr lang="en-US" dirty="0" smtClean="0"/>
              <a:t>Final mooring recoveries in 2020</a:t>
            </a:r>
          </a:p>
          <a:p>
            <a:pPr lvl="1"/>
            <a:r>
              <a:rPr lang="en-US" dirty="0" smtClean="0"/>
              <a:t>Real-time wave data from a buoy off NE of Narwhal Island in Summer/Fall 2018 and 2019</a:t>
            </a:r>
          </a:p>
          <a:p>
            <a:pPr lvl="1"/>
            <a:r>
              <a:rPr lang="en-US" dirty="0" smtClean="0"/>
              <a:t>Real-time met station (location TBD)</a:t>
            </a:r>
          </a:p>
          <a:p>
            <a:pPr lvl="1"/>
            <a:r>
              <a:rPr lang="en-US" dirty="0" smtClean="0"/>
              <a:t>Field work will be scheduled to avoid whaling activities</a:t>
            </a:r>
          </a:p>
          <a:p>
            <a:pPr lvl="1"/>
            <a:r>
              <a:rPr lang="en-US" dirty="0"/>
              <a:t>Field work will be scheduled to avoid whaling activities</a:t>
            </a:r>
          </a:p>
          <a:p>
            <a:pPr lvl="1"/>
            <a:r>
              <a:rPr lang="en-US" dirty="0" smtClean="0"/>
              <a:t>Wave buoy is 20+ miles from miles </a:t>
            </a:r>
            <a:r>
              <a:rPr lang="en-US" dirty="0"/>
              <a:t>from Cross Island to nearest mooring, ~64 miles as-the-crow-flies to </a:t>
            </a:r>
            <a:r>
              <a:rPr lang="en-US" dirty="0" err="1"/>
              <a:t>Nuiqsut</a:t>
            </a:r>
            <a:r>
              <a:rPr lang="en-US" dirty="0"/>
              <a:t>, ~14 miles to </a:t>
            </a:r>
            <a:r>
              <a:rPr lang="en-US" dirty="0" err="1"/>
              <a:t>Deadhorse</a:t>
            </a:r>
            <a:r>
              <a:rPr lang="en-US" dirty="0"/>
              <a:t> airport</a:t>
            </a:r>
          </a:p>
          <a:p>
            <a:pPr lvl="1"/>
            <a:endParaRPr lang="en-US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 t="10222" r="22036" b="6067"/>
          <a:stretch/>
        </p:blipFill>
        <p:spPr>
          <a:xfrm>
            <a:off x="4563253" y="3"/>
            <a:ext cx="3788228" cy="37695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21900" y="447870"/>
            <a:ext cx="129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</a:rPr>
              <a:t>Cross Island</a:t>
            </a: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>
            <a:off x="5812973" y="758892"/>
            <a:ext cx="335902" cy="248817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42901" y="1884783"/>
            <a:ext cx="13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prstClr val="black"/>
                </a:solidFill>
              </a:rPr>
              <a:t>Prudhoe Bay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55371" y="3051109"/>
            <a:ext cx="17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Foggy Island Bay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31" y="3963662"/>
            <a:ext cx="37909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9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60" y="3"/>
            <a:ext cx="4094972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Moorings, Real time wave buoy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95" y="979650"/>
            <a:ext cx="3994668" cy="58192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Moorings</a:t>
            </a:r>
          </a:p>
          <a:p>
            <a:r>
              <a:rPr lang="en-US" dirty="0" smtClean="0"/>
              <a:t>Compact frames that sit on the bottom, deployed year-round</a:t>
            </a:r>
          </a:p>
          <a:p>
            <a:r>
              <a:rPr lang="en-US" dirty="0" smtClean="0"/>
              <a:t>Instruments</a:t>
            </a:r>
          </a:p>
          <a:p>
            <a:pPr lvl="1"/>
            <a:r>
              <a:rPr lang="en-US" dirty="0" smtClean="0"/>
              <a:t>Conductivity/Temperature/Pressure logger</a:t>
            </a:r>
          </a:p>
          <a:p>
            <a:pPr lvl="1"/>
            <a:r>
              <a:rPr lang="en-US" dirty="0" smtClean="0"/>
              <a:t>Acoustic Doppler Current Profiler (frequencies of 600 kHz or 1 MHz, well outside marine mammal hearing ranges)</a:t>
            </a:r>
          </a:p>
          <a:p>
            <a:pPr lvl="1"/>
            <a:r>
              <a:rPr lang="en-US" dirty="0" smtClean="0"/>
              <a:t>Acoustic Doppler Velocimeter (frequency of 2 MHz or greater, well outside marine mammal hearing range) </a:t>
            </a:r>
          </a:p>
          <a:p>
            <a:pPr marL="0" indent="0">
              <a:buNone/>
            </a:pPr>
            <a:r>
              <a:rPr lang="en-US" dirty="0" smtClean="0"/>
              <a:t>Real-time wave buoy</a:t>
            </a:r>
          </a:p>
          <a:p>
            <a:r>
              <a:rPr lang="en-US" dirty="0" smtClean="0"/>
              <a:t>~15” buoy with satellite telemetry</a:t>
            </a:r>
          </a:p>
          <a:p>
            <a:r>
              <a:rPr lang="en-US" dirty="0" smtClean="0"/>
              <a:t>Data publically available via AOOS website</a:t>
            </a:r>
          </a:p>
          <a:p>
            <a:r>
              <a:rPr lang="en-US" dirty="0" smtClean="0"/>
              <a:t>Deployed for several months at a time in Fall 2018 and 2019.</a:t>
            </a:r>
            <a:endParaRPr lang="en-US" dirty="0"/>
          </a:p>
        </p:txBody>
      </p:sp>
      <p:pic>
        <p:nvPicPr>
          <p:cNvPr id="4" name="Picture 3" descr="../../AOOS%20Mooring/2016%20Deployment/Photos/IMG_236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"/>
            <a:ext cx="4457700" cy="445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48" y="3987282"/>
            <a:ext cx="3001653" cy="1967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55" y="4696411"/>
            <a:ext cx="1825617" cy="10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8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1349"/>
            <a:ext cx="7886700" cy="132556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Outreach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AOOS (C. Janzen) will lead outreach (locations &amp; method, TBD, </a:t>
            </a:r>
            <a:r>
              <a:rPr lang="en-US" sz="2000" dirty="0" err="1">
                <a:solidFill>
                  <a:prstClr val="black"/>
                </a:solidFill>
              </a:rPr>
              <a:t>Nuiqsut</a:t>
            </a:r>
            <a:r>
              <a:rPr lang="en-US" sz="2000" dirty="0">
                <a:solidFill>
                  <a:prstClr val="black"/>
                </a:solidFill>
              </a:rPr>
              <a:t> is the closest community)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Project website on AOOS page will be widely advertised by AOOS and UAF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UAF will participate in </a:t>
            </a:r>
            <a:r>
              <a:rPr lang="en-US" sz="2000" dirty="0" err="1">
                <a:solidFill>
                  <a:prstClr val="black"/>
                </a:solidFill>
              </a:rPr>
              <a:t>Kaktovik</a:t>
            </a:r>
            <a:r>
              <a:rPr lang="en-US" sz="2000" dirty="0">
                <a:solidFill>
                  <a:prstClr val="black"/>
                </a:solidFill>
              </a:rPr>
              <a:t> Youth Oceanography Program (UT, USGS, USFWS, BOEM</a:t>
            </a:r>
            <a:r>
              <a:rPr lang="en-US" sz="2000" dirty="0" smtClean="0">
                <a:solidFill>
                  <a:prstClr val="black"/>
                </a:solidFill>
              </a:rPr>
              <a:t>).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Field </a:t>
            </a:r>
            <a:r>
              <a:rPr lang="en-US" b="1" dirty="0">
                <a:solidFill>
                  <a:prstClr val="black"/>
                </a:solidFill>
              </a:rPr>
              <a:t>Work/Sensors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~1.5 weeks of vessel surveys in 2018, 2019</a:t>
            </a:r>
          </a:p>
          <a:p>
            <a:pPr lvl="1"/>
            <a:r>
              <a:rPr lang="en-US" sz="1700" dirty="0">
                <a:solidFill>
                  <a:prstClr val="black"/>
                </a:solidFill>
              </a:rPr>
              <a:t>Survey work will avoid subsistence whaling periods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Oceanographic moorings deployed from Summer 2018-2020</a:t>
            </a:r>
          </a:p>
          <a:p>
            <a:pPr lvl="1"/>
            <a:r>
              <a:rPr lang="en-US" sz="1700" dirty="0">
                <a:solidFill>
                  <a:prstClr val="black"/>
                </a:solidFill>
              </a:rPr>
              <a:t>Instruments are quiet and/or outside marine mammals’ hearing range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Real-time wave information (height, direction, period) will be publically accessible during periods when sensor is deployed (~Aug.-Oct. 2018, 2019).</a:t>
            </a:r>
          </a:p>
          <a:p>
            <a:pPr marL="0" lv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Questions/Concerns?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Outreach: Carol Janzen (</a:t>
            </a:r>
            <a:r>
              <a:rPr lang="en-US" sz="2000" dirty="0">
                <a:solidFill>
                  <a:prstClr val="black"/>
                </a:solidFill>
                <a:hlinkClick r:id="rId3"/>
              </a:rPr>
              <a:t>janzen@aoos.org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Science Lead: Jeremy Kasper (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jlkasper@alaska.edu)</a:t>
            </a:r>
            <a:r>
              <a:rPr lang="en-US" sz="2000" dirty="0">
                <a:solidFill>
                  <a:prstClr val="black"/>
                </a:solidFill>
              </a:rPr>
              <a:t>, 907 888-2534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Program Officer: Warren Horowitz (</a:t>
            </a:r>
            <a:r>
              <a:rPr lang="en-US" sz="2000" dirty="0">
                <a:solidFill>
                  <a:prstClr val="black"/>
                </a:solidFill>
                <a:hlinkClick r:id="rId5"/>
              </a:rPr>
              <a:t>warren.horowitz@boem.gov)</a:t>
            </a:r>
            <a:r>
              <a:rPr lang="en-US" sz="2000" dirty="0">
                <a:solidFill>
                  <a:prstClr val="black"/>
                </a:solidFill>
              </a:rPr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833610" cy="509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2018 Beaufort Sea Boulder Patch, Nearshore Fish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134A-F7E2-47D9-A46B-7F2EF3446BB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57600" y="1219200"/>
            <a:ext cx="5181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Field work,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July 12-18th access with the R/V Proteus (Small Boston Whaler)  </a:t>
            </a:r>
            <a:r>
              <a:rPr lang="en-US" dirty="0"/>
              <a:t>in the Stefansson Sound Boulder </a:t>
            </a:r>
            <a:r>
              <a:rPr lang="en-US" dirty="0" smtClean="0"/>
              <a:t>Patch.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July 18-30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USGS will be conducting fisheries sampling with </a:t>
            </a:r>
            <a:r>
              <a:rPr lang="en-US" dirty="0" err="1" smtClean="0"/>
              <a:t>fyke</a:t>
            </a:r>
            <a:r>
              <a:rPr lang="en-US" dirty="0" smtClean="0"/>
              <a:t> nets in </a:t>
            </a:r>
            <a:r>
              <a:rPr lang="en-US" dirty="0" err="1" smtClean="0"/>
              <a:t>Steffanson</a:t>
            </a:r>
            <a:r>
              <a:rPr lang="en-US" dirty="0" smtClean="0"/>
              <a:t> Sound and Simpson lagoon.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July 30-August 11</a:t>
            </a:r>
            <a:r>
              <a:rPr lang="en-US" baseline="30000" dirty="0" smtClean="0"/>
              <a:t>th</a:t>
            </a:r>
            <a:r>
              <a:rPr lang="en-US" dirty="0" smtClean="0"/>
              <a:t> LTER Allison Lagoon, </a:t>
            </a:r>
            <a:r>
              <a:rPr lang="en-US" dirty="0" err="1" smtClean="0"/>
              <a:t>Steffanson</a:t>
            </a:r>
            <a:r>
              <a:rPr lang="en-US" dirty="0" smtClean="0"/>
              <a:t> Sound, vicinity of Barter Island</a:t>
            </a:r>
          </a:p>
          <a:p>
            <a:endParaRPr lang="en-US" dirty="0"/>
          </a:p>
          <a:p>
            <a:r>
              <a:rPr lang="en-US" dirty="0" smtClean="0"/>
              <a:t>Also the </a:t>
            </a:r>
            <a:r>
              <a:rPr lang="en-US" dirty="0" err="1" smtClean="0"/>
              <a:t>Kakotvik</a:t>
            </a:r>
            <a:r>
              <a:rPr lang="en-US" dirty="0" smtClean="0"/>
              <a:t> Oceanography Program will be the 3rd week of August</a:t>
            </a:r>
          </a:p>
          <a:p>
            <a:r>
              <a:rPr lang="en-US" dirty="0" smtClean="0"/>
              <a:t>This is a week-long </a:t>
            </a:r>
            <a:r>
              <a:rPr lang="en-US" dirty="0"/>
              <a:t>K-12 Oceanography Program for the </a:t>
            </a:r>
            <a:r>
              <a:rPr lang="en-US" dirty="0" smtClean="0"/>
              <a:t>youth</a:t>
            </a:r>
          </a:p>
          <a:p>
            <a:r>
              <a:rPr lang="en-US" dirty="0" smtClean="0"/>
              <a:t> </a:t>
            </a:r>
            <a:r>
              <a:rPr lang="en-US" dirty="0"/>
              <a:t>daily field activities alongside scientists using a variety of instrumentation and gear. We engage the adult community through the kids through afternoon or evening K-12 student-led presentations, exhibits, and activities.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 smtClean="0"/>
              <a:t>t.</a:t>
            </a:r>
          </a:p>
          <a:p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715000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Questions/</a:t>
            </a:r>
            <a:r>
              <a:rPr lang="fr-FR" dirty="0" err="1"/>
              <a:t>Concerns</a:t>
            </a:r>
            <a:r>
              <a:rPr lang="fr-FR" dirty="0"/>
              <a:t>?</a:t>
            </a:r>
          </a:p>
          <a:p>
            <a:r>
              <a:rPr lang="fr-FR" dirty="0" smtClean="0"/>
              <a:t>Ken </a:t>
            </a:r>
            <a:r>
              <a:rPr lang="fr-FR" dirty="0" err="1" smtClean="0"/>
              <a:t>Dunton</a:t>
            </a:r>
            <a:r>
              <a:rPr lang="fr-FR" dirty="0" smtClean="0"/>
              <a:t> (ken.dunton@utexas.edu</a:t>
            </a:r>
            <a:r>
              <a:rPr lang="fr-FR" dirty="0"/>
              <a:t>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6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Marine Arctic Ecosystems Study (MARES):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5943600"/>
            <a:ext cx="7010400" cy="28892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2018 Activities will be to retrieve moorings (all in Canadian waters) Eastern Beaufort Sea, likely during end of September early October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coonc\Downloads\GliderTrack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764546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355572"/>
      </p:ext>
    </p:extLst>
  </p:cSld>
  <p:clrMapOvr>
    <a:masterClrMapping/>
  </p:clrMapOvr>
</p:sld>
</file>

<file path=ppt/theme/theme1.xml><?xml version="1.0" encoding="utf-8"?>
<a:theme xmlns:a="http://schemas.openxmlformats.org/drawingml/2006/main" name="BOEM Presentati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BOEM Presentation Template</Template>
  <TotalTime>888</TotalTime>
  <Words>584</Words>
  <Application>Microsoft Macintosh PowerPoint</Application>
  <PresentationFormat>On-screen Show (4:3)</PresentationFormat>
  <Paragraphs>82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Times New Roman</vt:lpstr>
      <vt:lpstr>Trebuchet MS</vt:lpstr>
      <vt:lpstr>BOEM Presentation Template</vt:lpstr>
      <vt:lpstr>1_Custom Design</vt:lpstr>
      <vt:lpstr>Custom Design</vt:lpstr>
      <vt:lpstr>Office Theme</vt:lpstr>
      <vt:lpstr>PowerPoint Presentation</vt:lpstr>
      <vt:lpstr>Field Efforts in 2018</vt:lpstr>
      <vt:lpstr>Central Beaufort Sea Wave and Sediment Transport Study</vt:lpstr>
      <vt:lpstr>Tentative Schedule</vt:lpstr>
      <vt:lpstr>Moorings, Real time wave buoy</vt:lpstr>
      <vt:lpstr>Summary</vt:lpstr>
      <vt:lpstr>2018 Beaufort Sea Boulder Patch, Nearshore Fish </vt:lpstr>
      <vt:lpstr>Marine Arctic Ecosystems Study (MARES): </vt:lpstr>
    </vt:vector>
  </TitlesOfParts>
  <Company>DOI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L Dake</dc:creator>
  <cp:lastModifiedBy>Jenny Evans</cp:lastModifiedBy>
  <cp:revision>76</cp:revision>
  <dcterms:created xsi:type="dcterms:W3CDTF">2012-02-21T15:27:32Z</dcterms:created>
  <dcterms:modified xsi:type="dcterms:W3CDTF">2017-12-02T00:23:57Z</dcterms:modified>
</cp:coreProperties>
</file>