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3" r:id="rId4"/>
    <p:sldId id="257" r:id="rId5"/>
    <p:sldId id="258" r:id="rId6"/>
    <p:sldId id="259"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B09394D-868B-48D7-B3D4-0ACD5D47D1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C5367A-3538-4FFE-A7EB-801B46AEDD95}" type="datetimeFigureOut">
              <a:rPr lang="en-US" smtClean="0"/>
              <a:t>6/6/2018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B09394D-868B-48D7-B3D4-0ACD5D47D18F}"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C5367A-3538-4FFE-A7EB-801B46AEDD95}" type="datetimeFigureOut">
              <a:rPr lang="en-US" smtClean="0"/>
              <a:t>6/6/2018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09394D-868B-48D7-B3D4-0ACD5D47D1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treasurer@mccpta.org" TargetMode="External"/><Relationship Id="rId2" Type="http://schemas.openxmlformats.org/officeDocument/2006/relationships/hyperlink" Target="mailto:mccpta_treasurers-subscribe@yahoogroup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dpta.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TREASURER FAQS</a:t>
            </a:r>
            <a:endParaRPr lang="en-US" dirty="0"/>
          </a:p>
        </p:txBody>
      </p:sp>
      <p:sp>
        <p:nvSpPr>
          <p:cNvPr id="3" name="Subtitle 2"/>
          <p:cNvSpPr>
            <a:spLocks noGrp="1"/>
          </p:cNvSpPr>
          <p:nvPr>
            <p:ph type="subTitle" idx="1"/>
          </p:nvPr>
        </p:nvSpPr>
        <p:spPr/>
        <p:txBody>
          <a:bodyPr/>
          <a:lstStyle/>
          <a:p>
            <a:r>
              <a:rPr lang="en-US" dirty="0" smtClean="0"/>
              <a:t>June 4, 2018</a:t>
            </a:r>
            <a:endParaRPr lang="en-US" dirty="0"/>
          </a:p>
        </p:txBody>
      </p:sp>
    </p:spTree>
    <p:extLst>
      <p:ext uri="{BB962C8B-B14F-4D97-AF65-F5344CB8AC3E}">
        <p14:creationId xmlns:p14="http://schemas.microsoft.com/office/powerpoint/2010/main" val="2848057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Resources</a:t>
            </a:r>
            <a:endParaRPr lang="en-US" dirty="0"/>
          </a:p>
        </p:txBody>
      </p:sp>
      <p:sp>
        <p:nvSpPr>
          <p:cNvPr id="3" name="Content Placeholder 2"/>
          <p:cNvSpPr>
            <a:spLocks noGrp="1"/>
          </p:cNvSpPr>
          <p:nvPr>
            <p:ph idx="1"/>
          </p:nvPr>
        </p:nvSpPr>
        <p:spPr>
          <a:xfrm>
            <a:off x="502920" y="530352"/>
            <a:ext cx="8183880" cy="4422648"/>
          </a:xfrm>
        </p:spPr>
        <p:txBody>
          <a:bodyPr/>
          <a:lstStyle/>
          <a:p>
            <a:pPr marL="0" indent="0">
              <a:buNone/>
            </a:pPr>
            <a:endParaRPr lang="en" sz="3000" b="1" kern="0" dirty="0" smtClean="0">
              <a:solidFill>
                <a:srgbClr val="000000"/>
              </a:solidFill>
              <a:latin typeface="Raleway"/>
              <a:sym typeface="Raleway"/>
            </a:endParaRPr>
          </a:p>
          <a:p>
            <a:pPr marL="457200" lvl="0" indent="-228600">
              <a:spcBef>
                <a:spcPts val="0"/>
              </a:spcBef>
            </a:pPr>
            <a:r>
              <a:rPr lang="en-US" dirty="0"/>
              <a:t>OTHER TREASURERS</a:t>
            </a:r>
          </a:p>
          <a:p>
            <a:pPr marL="457200" lvl="0" indent="0">
              <a:spcBef>
                <a:spcPts val="0"/>
              </a:spcBef>
              <a:buNone/>
            </a:pPr>
            <a:r>
              <a:rPr lang="en-US" dirty="0"/>
              <a:t>Join the MCCPTA Treasurers E-list by sending email to: </a:t>
            </a:r>
            <a:r>
              <a:rPr lang="en-US" u="sng" dirty="0">
                <a:solidFill>
                  <a:schemeClr val="hlink"/>
                </a:solidFill>
                <a:hlinkClick r:id="rId2"/>
              </a:rPr>
              <a:t>mccpta_treasurers-subscribe@yahoogroups.com</a:t>
            </a:r>
            <a:r>
              <a:rPr lang="en-US" dirty="0"/>
              <a:t> </a:t>
            </a:r>
          </a:p>
          <a:p>
            <a:pPr marL="457200" lvl="0" indent="0">
              <a:spcBef>
                <a:spcPts val="0"/>
              </a:spcBef>
              <a:buNone/>
            </a:pPr>
            <a:endParaRPr lang="en-US" dirty="0"/>
          </a:p>
          <a:p>
            <a:pPr marL="457200" lvl="0" indent="-228600">
              <a:spcBef>
                <a:spcPts val="0"/>
              </a:spcBef>
            </a:pPr>
            <a:r>
              <a:rPr lang="en-US" dirty="0"/>
              <a:t>MCCPTA TREASURER:  </a:t>
            </a:r>
            <a:r>
              <a:rPr lang="en-US" dirty="0">
                <a:hlinkClick r:id="rId3"/>
              </a:rPr>
              <a:t>treasurer@mccpta.org</a:t>
            </a:r>
            <a:endParaRPr lang="en-US" dirty="0"/>
          </a:p>
          <a:p>
            <a:pPr marL="0" indent="0">
              <a:buNone/>
            </a:pPr>
            <a:endParaRPr lang="en-US" dirty="0"/>
          </a:p>
        </p:txBody>
      </p:sp>
    </p:spTree>
    <p:extLst>
      <p:ext uri="{BB962C8B-B14F-4D97-AF65-F5344CB8AC3E}">
        <p14:creationId xmlns:p14="http://schemas.microsoft.com/office/powerpoint/2010/main" val="677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most important references</a:t>
            </a:r>
            <a:endParaRPr lang="en-US" dirty="0"/>
          </a:p>
        </p:txBody>
      </p:sp>
      <p:sp>
        <p:nvSpPr>
          <p:cNvPr id="3" name="Content Placeholder 2"/>
          <p:cNvSpPr>
            <a:spLocks noGrp="1"/>
          </p:cNvSpPr>
          <p:nvPr>
            <p:ph idx="1"/>
          </p:nvPr>
        </p:nvSpPr>
        <p:spPr/>
        <p:txBody>
          <a:bodyPr>
            <a:normAutofit fontScale="92500" lnSpcReduction="20000"/>
          </a:bodyPr>
          <a:lstStyle/>
          <a:p>
            <a:pPr marL="457200" lvl="0" indent="-228600">
              <a:buClr>
                <a:srgbClr val="000000"/>
              </a:buClr>
            </a:pPr>
            <a:endParaRPr lang="en" dirty="0" smtClean="0"/>
          </a:p>
          <a:p>
            <a:pPr marL="457200" lvl="0" indent="-228600">
              <a:buClr>
                <a:srgbClr val="000000"/>
              </a:buClr>
            </a:pPr>
            <a:r>
              <a:rPr lang="en" dirty="0" smtClean="0"/>
              <a:t>Maryland PTA</a:t>
            </a:r>
          </a:p>
          <a:p>
            <a:pPr marL="228600" lvl="0" indent="0">
              <a:buClr>
                <a:srgbClr val="000000"/>
              </a:buClr>
              <a:buNone/>
            </a:pPr>
            <a:r>
              <a:rPr lang="en" i="1" dirty="0" smtClean="0">
                <a:solidFill>
                  <a:srgbClr val="000000"/>
                </a:solidFill>
              </a:rPr>
              <a:t>	(</a:t>
            </a:r>
            <a:r>
              <a:rPr lang="en" i="1" dirty="0" smtClean="0">
                <a:solidFill>
                  <a:srgbClr val="000000"/>
                </a:solidFill>
                <a:hlinkClick r:id="rId2"/>
              </a:rPr>
              <a:t>www.mdpta.org</a:t>
            </a:r>
            <a:r>
              <a:rPr lang="en" i="1" dirty="0">
                <a:solidFill>
                  <a:srgbClr val="000000"/>
                </a:solidFill>
              </a:rPr>
              <a:t>, FORMS menu</a:t>
            </a:r>
            <a:r>
              <a:rPr lang="en" i="1" dirty="0" smtClean="0">
                <a:solidFill>
                  <a:srgbClr val="000000"/>
                </a:solidFill>
              </a:rPr>
              <a:t>)</a:t>
            </a:r>
            <a:r>
              <a:rPr lang="en" dirty="0" smtClean="0"/>
              <a:t>:</a:t>
            </a:r>
            <a:endParaRPr lang="en" dirty="0"/>
          </a:p>
          <a:p>
            <a:pPr marL="228600">
              <a:buNone/>
            </a:pPr>
            <a:r>
              <a:rPr lang="en" i="1" dirty="0"/>
              <a:t>	</a:t>
            </a:r>
            <a:r>
              <a:rPr lang="en" i="1" dirty="0" smtClean="0"/>
              <a:t>	Cash </a:t>
            </a:r>
            <a:r>
              <a:rPr lang="en" i="1" dirty="0"/>
              <a:t>Encounters</a:t>
            </a:r>
          </a:p>
          <a:p>
            <a:pPr marL="228600">
              <a:buNone/>
            </a:pPr>
            <a:r>
              <a:rPr lang="en" i="1" dirty="0"/>
              <a:t>	</a:t>
            </a:r>
            <a:r>
              <a:rPr lang="en" i="1" dirty="0" smtClean="0"/>
              <a:t>	Forms </a:t>
            </a:r>
            <a:r>
              <a:rPr lang="en" i="1" dirty="0"/>
              <a:t>&amp; Instructions</a:t>
            </a:r>
          </a:p>
          <a:p>
            <a:pPr marL="228600">
              <a:buNone/>
            </a:pPr>
            <a:r>
              <a:rPr lang="en" i="1" dirty="0"/>
              <a:t>	</a:t>
            </a:r>
            <a:r>
              <a:rPr lang="en" i="1" dirty="0" smtClean="0"/>
              <a:t>	Sample </a:t>
            </a:r>
            <a:r>
              <a:rPr lang="en" i="1" dirty="0"/>
              <a:t>Reports Guide</a:t>
            </a:r>
          </a:p>
          <a:p>
            <a:pPr marL="228600">
              <a:buNone/>
            </a:pPr>
            <a:r>
              <a:rPr lang="en" i="1" dirty="0"/>
              <a:t>	</a:t>
            </a:r>
            <a:r>
              <a:rPr lang="en" i="1" dirty="0" smtClean="0"/>
              <a:t>	Treasurer’s Timeline</a:t>
            </a:r>
          </a:p>
          <a:p>
            <a:pPr marL="228600">
              <a:buNone/>
            </a:pPr>
            <a:endParaRPr lang="en" i="1" dirty="0"/>
          </a:p>
          <a:p>
            <a:pPr marL="514350" indent="-285750"/>
            <a:r>
              <a:rPr lang="en" dirty="0" smtClean="0"/>
              <a:t>Bylaws</a:t>
            </a:r>
          </a:p>
          <a:p>
            <a:pPr marL="514350" indent="-285750"/>
            <a:endParaRPr lang="en" dirty="0"/>
          </a:p>
          <a:p>
            <a:pPr marL="514350" indent="-285750"/>
            <a:r>
              <a:rPr lang="en" dirty="0"/>
              <a:t>Insurance &amp; Loss Prevention Guide</a:t>
            </a:r>
          </a:p>
          <a:p>
            <a:endParaRPr lang="en-US" dirty="0"/>
          </a:p>
        </p:txBody>
      </p:sp>
    </p:spTree>
    <p:extLst>
      <p:ext uri="{BB962C8B-B14F-4D97-AF65-F5344CB8AC3E}">
        <p14:creationId xmlns:p14="http://schemas.microsoft.com/office/powerpoint/2010/main" val="1144553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my PTA have a raffle? Yes!</a:t>
            </a:r>
            <a:endParaRPr lang="en-US" dirty="0"/>
          </a:p>
        </p:txBody>
      </p:sp>
      <p:sp>
        <p:nvSpPr>
          <p:cNvPr id="3" name="Content Placeholder 2"/>
          <p:cNvSpPr>
            <a:spLocks noGrp="1"/>
          </p:cNvSpPr>
          <p:nvPr>
            <p:ph idx="1"/>
          </p:nvPr>
        </p:nvSpPr>
        <p:spPr>
          <a:xfrm>
            <a:off x="502920" y="530352"/>
            <a:ext cx="8183880" cy="4727448"/>
          </a:xfrm>
        </p:spPr>
        <p:txBody>
          <a:bodyPr>
            <a:normAutofit fontScale="92500" lnSpcReduction="10000"/>
          </a:bodyPr>
          <a:lstStyle/>
          <a:p>
            <a:pPr marL="0" indent="0">
              <a:buNone/>
            </a:pPr>
            <a:r>
              <a:rPr lang="en-US" dirty="0" smtClean="0"/>
              <a:t>What is a raffle?</a:t>
            </a:r>
          </a:p>
          <a:p>
            <a:pPr marL="0" indent="0">
              <a:buNone/>
            </a:pPr>
            <a:endParaRPr lang="en-US" dirty="0" smtClean="0"/>
          </a:p>
          <a:p>
            <a:pPr marL="0" indent="0">
              <a:buNone/>
            </a:pPr>
            <a:r>
              <a:rPr lang="en-US" dirty="0" smtClean="0"/>
              <a:t>A lottery in which the prize is won by one of numerous persons buying chances.</a:t>
            </a:r>
          </a:p>
          <a:p>
            <a:pPr marL="0" indent="0">
              <a:buNone/>
            </a:pPr>
            <a:endParaRPr lang="en-US" dirty="0" smtClean="0"/>
          </a:p>
          <a:p>
            <a:pPr>
              <a:buFont typeface="Arial" charset="0"/>
              <a:buChar char="•"/>
            </a:pPr>
            <a:r>
              <a:rPr lang="en-US" dirty="0" smtClean="0"/>
              <a:t>50/50 Raffle: No permit, as long as the prize does not exceed $300.</a:t>
            </a:r>
          </a:p>
          <a:p>
            <a:pPr marL="0" indent="0">
              <a:buNone/>
            </a:pPr>
            <a:endParaRPr lang="en-US" dirty="0" smtClean="0"/>
          </a:p>
          <a:p>
            <a:pPr>
              <a:buFont typeface="Arial" charset="0"/>
              <a:buChar char="•"/>
            </a:pPr>
            <a:r>
              <a:rPr lang="en-US" dirty="0" smtClean="0"/>
              <a:t>Other raffles: Apply for a Montgomery County permit at least 30 days before, Fee=$80</a:t>
            </a:r>
          </a:p>
          <a:p>
            <a:pPr marL="0" indent="0">
              <a:buNone/>
            </a:pPr>
            <a:endParaRPr lang="en-US" dirty="0" smtClean="0"/>
          </a:p>
          <a:p>
            <a:pPr>
              <a:buFont typeface="Arial" charset="0"/>
              <a:buChar char="•"/>
            </a:pPr>
            <a:r>
              <a:rPr lang="en-US" dirty="0" smtClean="0"/>
              <a:t>Same for Bingo (Fee=$50)</a:t>
            </a:r>
          </a:p>
          <a:p>
            <a:pPr>
              <a:buFont typeface="Arial" charset="0"/>
              <a:buChar char="•"/>
            </a:pPr>
            <a:endParaRPr lang="en-US" dirty="0" smtClean="0"/>
          </a:p>
          <a:p>
            <a:pPr>
              <a:buFont typeface="Arial" charset="0"/>
              <a:buChar char="•"/>
            </a:pPr>
            <a:endParaRPr lang="en-US" dirty="0"/>
          </a:p>
        </p:txBody>
      </p:sp>
    </p:spTree>
    <p:extLst>
      <p:ext uri="{BB962C8B-B14F-4D97-AF65-F5344CB8AC3E}">
        <p14:creationId xmlns:p14="http://schemas.microsoft.com/office/powerpoint/2010/main" val="937503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 Does my PTA pay?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Yes and no! (Sorry)</a:t>
            </a:r>
          </a:p>
          <a:p>
            <a:pPr marL="0" indent="0">
              <a:buNone/>
            </a:pPr>
            <a:endParaRPr lang="en-US" dirty="0" smtClean="0"/>
          </a:p>
          <a:p>
            <a:pPr marL="0" indent="0">
              <a:buNone/>
            </a:pPr>
            <a:r>
              <a:rPr lang="en-US" dirty="0" smtClean="0"/>
              <a:t>NO:</a:t>
            </a:r>
          </a:p>
          <a:p>
            <a:pPr marL="0" indent="0">
              <a:buNone/>
            </a:pPr>
            <a:endParaRPr lang="en-US" dirty="0" smtClean="0"/>
          </a:p>
          <a:p>
            <a:pPr>
              <a:buFont typeface="Arial" charset="0"/>
              <a:buChar char="•"/>
            </a:pPr>
            <a:r>
              <a:rPr lang="en-US" u="sng" dirty="0" smtClean="0"/>
              <a:t>Sales &amp; Use Tax </a:t>
            </a:r>
            <a:r>
              <a:rPr lang="en-US" i="1" u="sng" dirty="0" smtClean="0"/>
              <a:t>Exemption Certificate</a:t>
            </a:r>
            <a:r>
              <a:rPr lang="en-US" dirty="0" smtClean="0"/>
              <a:t>: Show this to vendors/retailers and do not pay sales tax. (Ex: pens from Staples)</a:t>
            </a:r>
          </a:p>
          <a:p>
            <a:pPr marL="0" indent="0">
              <a:buNone/>
            </a:pPr>
            <a:endParaRPr lang="en-US" dirty="0" smtClean="0"/>
          </a:p>
          <a:p>
            <a:pPr>
              <a:buFont typeface="Arial" charset="0"/>
              <a:buChar char="•"/>
            </a:pPr>
            <a:r>
              <a:rPr lang="en-US" u="sng" dirty="0" smtClean="0"/>
              <a:t>Sales &amp; Use Tax </a:t>
            </a:r>
            <a:r>
              <a:rPr lang="en-US" i="1" u="sng" dirty="0" smtClean="0"/>
              <a:t>Registration</a:t>
            </a:r>
            <a:r>
              <a:rPr lang="en-US" dirty="0" smtClean="0"/>
              <a:t>: Used to purchase items from a vendor tax-free for </a:t>
            </a:r>
            <a:r>
              <a:rPr lang="en-US" i="1" dirty="0" smtClean="0"/>
              <a:t>resale</a:t>
            </a:r>
            <a:r>
              <a:rPr lang="en-US" dirty="0" smtClean="0"/>
              <a:t>, accompanied with </a:t>
            </a:r>
            <a:r>
              <a:rPr lang="en-US" i="1" dirty="0" smtClean="0"/>
              <a:t>blanket resale certificate</a:t>
            </a:r>
            <a:r>
              <a:rPr lang="en-US" dirty="0" smtClean="0"/>
              <a:t> (Ex: t-shirts, yearbooks) [Close this, you don’t need it anymore</a:t>
            </a:r>
            <a:r>
              <a:rPr lang="en-US" dirty="0" smtClean="0"/>
              <a:t>. See later slide.]</a:t>
            </a:r>
            <a:endParaRPr lang="en-US" u="sng" dirty="0"/>
          </a:p>
        </p:txBody>
      </p:sp>
    </p:spTree>
    <p:extLst>
      <p:ext uri="{BB962C8B-B14F-4D97-AF65-F5344CB8AC3E}">
        <p14:creationId xmlns:p14="http://schemas.microsoft.com/office/powerpoint/2010/main" val="1908629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Sales Tax? Does my PTA collect?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Yes and no! (Sorry, again)</a:t>
            </a:r>
          </a:p>
          <a:p>
            <a:pPr marL="0" indent="0">
              <a:buNone/>
            </a:pPr>
            <a:endParaRPr lang="en-US" dirty="0" smtClean="0"/>
          </a:p>
          <a:p>
            <a:pPr marL="0" indent="0">
              <a:buNone/>
            </a:pPr>
            <a:r>
              <a:rPr lang="en-US" dirty="0" smtClean="0"/>
              <a:t>No:</a:t>
            </a:r>
          </a:p>
          <a:p>
            <a:pPr>
              <a:buFont typeface="Arial" charset="0"/>
              <a:buChar char="•"/>
            </a:pPr>
            <a:r>
              <a:rPr lang="en-US" dirty="0" smtClean="0"/>
              <a:t>If you’re having a bake sale, selling t-shirts, other items, for example. PTAs do not have to remit sales tax.</a:t>
            </a:r>
          </a:p>
          <a:p>
            <a:pPr marL="0" indent="0">
              <a:buNone/>
            </a:pPr>
            <a:endParaRPr lang="en-US" dirty="0" smtClean="0"/>
          </a:p>
          <a:p>
            <a:pPr marL="0" indent="0">
              <a:buNone/>
            </a:pPr>
            <a:r>
              <a:rPr lang="en-US" dirty="0" smtClean="0"/>
              <a:t>Yes:</a:t>
            </a:r>
          </a:p>
          <a:p>
            <a:pPr>
              <a:buFont typeface="Arial" charset="0"/>
              <a:buChar char="•"/>
            </a:pPr>
            <a:r>
              <a:rPr lang="en-US" dirty="0" smtClean="0"/>
              <a:t>When selling items for a third-party vendor (Scholastic), but the </a:t>
            </a:r>
            <a:r>
              <a:rPr lang="en-US" i="1" dirty="0" smtClean="0"/>
              <a:t>vendor</a:t>
            </a:r>
            <a:r>
              <a:rPr lang="en-US" dirty="0" smtClean="0"/>
              <a:t> should remit the tax (make sure it’s in the contract</a:t>
            </a:r>
            <a:r>
              <a:rPr lang="en-US" dirty="0" smtClean="0"/>
              <a:t>!) Some Scholastic reps are confused on this, but the company is not!</a:t>
            </a:r>
            <a:endParaRPr lang="en-US" dirty="0" smtClean="0"/>
          </a:p>
          <a:p>
            <a:pPr>
              <a:buFont typeface="Arial" charset="0"/>
              <a:buChar char="•"/>
            </a:pPr>
            <a:endParaRPr lang="en-US" dirty="0"/>
          </a:p>
        </p:txBody>
      </p:sp>
    </p:spTree>
    <p:extLst>
      <p:ext uri="{BB962C8B-B14F-4D97-AF65-F5344CB8AC3E}">
        <p14:creationId xmlns:p14="http://schemas.microsoft.com/office/powerpoint/2010/main" val="1933760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I report $0 sales tax quarterly?</a:t>
            </a:r>
            <a:endParaRPr lang="en-US" dirty="0"/>
          </a:p>
        </p:txBody>
      </p:sp>
      <p:sp>
        <p:nvSpPr>
          <p:cNvPr id="3" name="Content Placeholder 2"/>
          <p:cNvSpPr>
            <a:spLocks noGrp="1"/>
          </p:cNvSpPr>
          <p:nvPr>
            <p:ph idx="1"/>
          </p:nvPr>
        </p:nvSpPr>
        <p:spPr/>
        <p:txBody>
          <a:bodyPr/>
          <a:lstStyle/>
          <a:p>
            <a:pPr marL="0" indent="0">
              <a:buNone/>
            </a:pPr>
            <a:r>
              <a:rPr lang="en-US" dirty="0" smtClean="0"/>
              <a:t>No, not anymore!</a:t>
            </a:r>
          </a:p>
          <a:p>
            <a:pPr marL="0" indent="0">
              <a:buNone/>
            </a:pPr>
            <a:endParaRPr lang="en-US" dirty="0" smtClean="0"/>
          </a:p>
          <a:p>
            <a:pPr>
              <a:buFont typeface="Arial" charset="0"/>
              <a:buChar char="•"/>
            </a:pPr>
            <a:r>
              <a:rPr lang="en-US" dirty="0" smtClean="0"/>
              <a:t>Prior to </a:t>
            </a:r>
            <a:r>
              <a:rPr lang="en-US" dirty="0" smtClean="0"/>
              <a:t>about 2013</a:t>
            </a:r>
            <a:r>
              <a:rPr lang="en-US" dirty="0" smtClean="0"/>
              <a:t>, PTAs were not sales tax exempt.</a:t>
            </a:r>
          </a:p>
          <a:p>
            <a:pPr>
              <a:buFont typeface="Arial" charset="0"/>
              <a:buChar char="•"/>
            </a:pPr>
            <a:r>
              <a:rPr lang="en-US" dirty="0" smtClean="0"/>
              <a:t>Many PTAs had Sales &amp; Use Tax Accounts with the state.</a:t>
            </a:r>
          </a:p>
          <a:p>
            <a:pPr>
              <a:buFont typeface="Arial" charset="0"/>
              <a:buChar char="•"/>
            </a:pPr>
            <a:r>
              <a:rPr lang="en-US" dirty="0" smtClean="0"/>
              <a:t>If you never closed it, you need to report.</a:t>
            </a:r>
          </a:p>
          <a:p>
            <a:pPr>
              <a:buFont typeface="Arial" charset="0"/>
              <a:buChar char="•"/>
            </a:pPr>
            <a:r>
              <a:rPr lang="en-US" dirty="0" smtClean="0"/>
              <a:t>Close it! Comptroller’s Office: 410-260-7890.</a:t>
            </a:r>
            <a:endParaRPr lang="en-US" dirty="0"/>
          </a:p>
        </p:txBody>
      </p:sp>
    </p:spTree>
    <p:extLst>
      <p:ext uri="{BB962C8B-B14F-4D97-AF65-F5344CB8AC3E}">
        <p14:creationId xmlns:p14="http://schemas.microsoft.com/office/powerpoint/2010/main" val="126978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PTA is making a purchase for the school, can we use their tax exempt certificate?</a:t>
            </a:r>
            <a:endParaRPr lang="en-US" dirty="0"/>
          </a:p>
        </p:txBody>
      </p:sp>
      <p:sp>
        <p:nvSpPr>
          <p:cNvPr id="3" name="Content Placeholder 2"/>
          <p:cNvSpPr>
            <a:spLocks noGrp="1"/>
          </p:cNvSpPr>
          <p:nvPr>
            <p:ph idx="1"/>
          </p:nvPr>
        </p:nvSpPr>
        <p:spPr/>
        <p:txBody>
          <a:bodyPr/>
          <a:lstStyle/>
          <a:p>
            <a:pPr marL="0" indent="0">
              <a:buNone/>
            </a:pPr>
            <a:r>
              <a:rPr lang="en-US" dirty="0" smtClean="0"/>
              <a:t>No! (Illegal! Tax fraud!)</a:t>
            </a:r>
          </a:p>
          <a:p>
            <a:pPr marL="0" indent="0">
              <a:buNone/>
            </a:pPr>
            <a:endParaRPr lang="en-US" dirty="0"/>
          </a:p>
          <a:p>
            <a:pPr>
              <a:buFont typeface="Arial" charset="0"/>
              <a:buChar char="•"/>
            </a:pPr>
            <a:r>
              <a:rPr lang="en-US" dirty="0" smtClean="0"/>
              <a:t>Purchase the item and pay for it, using your sales &amp; use tax exemption certificate.</a:t>
            </a:r>
          </a:p>
          <a:p>
            <a:pPr>
              <a:buFont typeface="Arial" charset="0"/>
              <a:buChar char="•"/>
            </a:pPr>
            <a:endParaRPr lang="en-US" dirty="0" smtClean="0"/>
          </a:p>
          <a:p>
            <a:pPr>
              <a:buFont typeface="Arial" charset="0"/>
              <a:buChar char="•"/>
            </a:pPr>
            <a:r>
              <a:rPr lang="en-US" dirty="0" smtClean="0"/>
              <a:t>Grant the item to the school, following instructions in </a:t>
            </a:r>
            <a:r>
              <a:rPr lang="en-US" i="1" dirty="0" smtClean="0"/>
              <a:t>Cash Encounters</a:t>
            </a:r>
            <a:r>
              <a:rPr lang="en-US" dirty="0" smtClean="0"/>
              <a:t>.</a:t>
            </a:r>
            <a:endParaRPr lang="en-US" dirty="0"/>
          </a:p>
        </p:txBody>
      </p:sp>
    </p:spTree>
    <p:extLst>
      <p:ext uri="{BB962C8B-B14F-4D97-AF65-F5344CB8AC3E}">
        <p14:creationId xmlns:p14="http://schemas.microsoft.com/office/powerpoint/2010/main" val="2037009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I need a license for Movie Night?</a:t>
            </a:r>
            <a:endParaRPr lang="en-US" dirty="0"/>
          </a:p>
        </p:txBody>
      </p:sp>
      <p:sp>
        <p:nvSpPr>
          <p:cNvPr id="3" name="Content Placeholder 2"/>
          <p:cNvSpPr>
            <a:spLocks noGrp="1"/>
          </p:cNvSpPr>
          <p:nvPr>
            <p:ph idx="1"/>
          </p:nvPr>
        </p:nvSpPr>
        <p:spPr/>
        <p:txBody>
          <a:bodyPr/>
          <a:lstStyle/>
          <a:p>
            <a:pPr marL="0" indent="0">
              <a:buNone/>
            </a:pPr>
            <a:r>
              <a:rPr lang="en-US" dirty="0" smtClean="0"/>
              <a:t>Yes, but . . . </a:t>
            </a:r>
          </a:p>
          <a:p>
            <a:pPr marL="0" indent="0">
              <a:buNone/>
            </a:pPr>
            <a:endParaRPr lang="en-US" dirty="0"/>
          </a:p>
          <a:p>
            <a:pPr marL="0" indent="0">
              <a:buNone/>
            </a:pPr>
            <a:r>
              <a:rPr lang="en-US" dirty="0" smtClean="0"/>
              <a:t>Your school likely has one, and you can use that if you are having Movie Night at the school.  The MPCL Umbrella License is for the facility.  Many community centers also have them.</a:t>
            </a:r>
            <a:endParaRPr lang="en-US" dirty="0"/>
          </a:p>
        </p:txBody>
      </p:sp>
    </p:spTree>
    <p:extLst>
      <p:ext uri="{BB962C8B-B14F-4D97-AF65-F5344CB8AC3E}">
        <p14:creationId xmlns:p14="http://schemas.microsoft.com/office/powerpoint/2010/main" val="1982598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1108</TotalTime>
  <Words>439</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TREASURER FAQS</vt:lpstr>
      <vt:lpstr>Q&amp;A Resources</vt:lpstr>
      <vt:lpstr>Your most important references</vt:lpstr>
      <vt:lpstr>Can my PTA have a raffle? Yes!</vt:lpstr>
      <vt:lpstr>Sales Tax? Does my PTA pay?</vt:lpstr>
      <vt:lpstr>Sales Tax? Does my PTA collect?</vt:lpstr>
      <vt:lpstr>Do I report $0 sales tax quarterly?</vt:lpstr>
      <vt:lpstr>My PTA is making a purchase for the school, can we use their tax exempt certificate?</vt:lpstr>
      <vt:lpstr>Do I need a license for Movie Night?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FAQS</dc:title>
  <dc:creator>Cheryl</dc:creator>
  <cp:lastModifiedBy>Cheryl</cp:lastModifiedBy>
  <cp:revision>11</cp:revision>
  <dcterms:created xsi:type="dcterms:W3CDTF">2018-06-03T20:41:01Z</dcterms:created>
  <dcterms:modified xsi:type="dcterms:W3CDTF">2018-06-06T21:25:49Z</dcterms:modified>
</cp:coreProperties>
</file>