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8"/>
  </p:notesMasterIdLst>
  <p:sldIdLst>
    <p:sldId id="262" r:id="rId2"/>
    <p:sldId id="1361" r:id="rId3"/>
    <p:sldId id="1374" r:id="rId4"/>
    <p:sldId id="260" r:id="rId5"/>
    <p:sldId id="1376" r:id="rId6"/>
    <p:sldId id="137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/>
    <p:restoredTop sz="95871" autoAdjust="0"/>
  </p:normalViewPr>
  <p:slideViewPr>
    <p:cSldViewPr snapToGrid="0">
      <p:cViewPr varScale="1">
        <p:scale>
          <a:sx n="82" d="100"/>
          <a:sy n="82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94800"/>
            <a:ext cx="4571640" cy="34286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5760" cy="4568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dt"/>
          </p:nvPr>
        </p:nvSpPr>
        <p:spPr>
          <a:xfrm>
            <a:off x="3881880" y="0"/>
            <a:ext cx="2975760" cy="4568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01" name="PlaceHolder 5"/>
          <p:cNvSpPr>
            <a:spLocks noGrp="1"/>
          </p:cNvSpPr>
          <p:nvPr>
            <p:ph type="ftr"/>
          </p:nvPr>
        </p:nvSpPr>
        <p:spPr>
          <a:xfrm>
            <a:off x="0" y="8686800"/>
            <a:ext cx="2975760" cy="4568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400" b="0" strike="noStrike" spc="-1">
                <a:latin typeface="Times New Roman"/>
              </a:rPr>
              <a:t> </a:t>
            </a:r>
          </a:p>
        </p:txBody>
      </p:sp>
      <p:sp>
        <p:nvSpPr>
          <p:cNvPr id="102" name="PlaceHolder 6"/>
          <p:cNvSpPr>
            <a:spLocks noGrp="1"/>
          </p:cNvSpPr>
          <p:nvPr>
            <p:ph type="sldNum"/>
          </p:nvPr>
        </p:nvSpPr>
        <p:spPr>
          <a:xfrm>
            <a:off x="3881880" y="8686800"/>
            <a:ext cx="2975760" cy="4568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304CC9B-F9B9-42AD-9AB5-00363A09879F}" type="slidenum">
              <a:rPr lang="en-GB" sz="1400" b="0" strike="noStrike" spc="-1">
                <a:latin typeface="Times New Roman"/>
              </a:rPr>
              <a:t>‹#›</a:t>
            </a:fld>
            <a:endParaRPr lang="en-GB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95325"/>
            <a:ext cx="4568825" cy="3427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0304CC9B-F9B9-42AD-9AB5-00363A09879F}" type="slidenum">
              <a:rPr lang="en-GB" sz="1400" b="0" strike="noStrike" spc="-1" smtClean="0">
                <a:latin typeface="Times New Roman"/>
              </a:rPr>
              <a:t>1</a:t>
            </a:fld>
            <a:endParaRPr lang="en-GB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836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A32F-F2D8-1243-8E43-433D7E9D66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25C51-D7A2-BE4A-A40E-0A8F150844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4C018-EDBC-AC45-A960-3490BD8A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784E-178E-034E-810E-54208621078F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34F8-A2E9-4342-A7F7-891E6BDE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CB34-809C-164B-AF40-C144CE8B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6C51F-A97C-AE42-B068-38A74206B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1046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1A3F6-C6A6-524C-8A74-DB0A68801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E8038-09E9-6841-8D07-819BE32C6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A1B7D-898F-C143-B411-B2B816C1A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4784E-178E-034E-810E-54208621078F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15ED6-E4CF-884F-9E9A-0FF7D004F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EA7C0-9793-104F-BB16-58A1F0EA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6C51F-A97C-AE42-B068-38A74206B7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0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720" y="6166080"/>
            <a:ext cx="9142920" cy="215640"/>
          </a:xfrm>
          <a:prstGeom prst="rect">
            <a:avLst/>
          </a:prstGeom>
          <a:solidFill>
            <a:srgbClr val="2C56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2" name="Picture 7"/>
          <p:cNvPicPr/>
          <p:nvPr/>
        </p:nvPicPr>
        <p:blipFill>
          <a:blip r:embed="rId16"/>
          <a:stretch/>
        </p:blipFill>
        <p:spPr>
          <a:xfrm>
            <a:off x="6012000" y="260640"/>
            <a:ext cx="2840400" cy="1011600"/>
          </a:xfrm>
          <a:prstGeom prst="rect">
            <a:avLst/>
          </a:prstGeom>
          <a:ln>
            <a:noFill/>
          </a:ln>
        </p:spPr>
      </p:pic>
      <p:pic>
        <p:nvPicPr>
          <p:cNvPr id="53" name="Picture 8"/>
          <p:cNvPicPr/>
          <p:nvPr/>
        </p:nvPicPr>
        <p:blipFill>
          <a:blip r:embed="rId17"/>
          <a:stretch/>
        </p:blipFill>
        <p:spPr>
          <a:xfrm>
            <a:off x="467640" y="6454080"/>
            <a:ext cx="1728000" cy="358920"/>
          </a:xfrm>
          <a:prstGeom prst="rect">
            <a:avLst/>
          </a:prstGeom>
          <a:ln>
            <a:noFill/>
          </a:ln>
        </p:spPr>
      </p:pic>
      <p:pic>
        <p:nvPicPr>
          <p:cNvPr id="54" name="Picture 9"/>
          <p:cNvPicPr/>
          <p:nvPr/>
        </p:nvPicPr>
        <p:blipFill>
          <a:blip r:embed="rId18"/>
          <a:stretch/>
        </p:blipFill>
        <p:spPr>
          <a:xfrm>
            <a:off x="3813480" y="6382080"/>
            <a:ext cx="1494360" cy="478800"/>
          </a:xfrm>
          <a:prstGeom prst="rect">
            <a:avLst/>
          </a:prstGeom>
          <a:ln>
            <a:noFill/>
          </a:ln>
        </p:spPr>
      </p:pic>
      <p:pic>
        <p:nvPicPr>
          <p:cNvPr id="55" name="Picture 10"/>
          <p:cNvPicPr/>
          <p:nvPr/>
        </p:nvPicPr>
        <p:blipFill>
          <a:blip r:embed="rId19"/>
          <a:stretch/>
        </p:blipFill>
        <p:spPr>
          <a:xfrm>
            <a:off x="6948360" y="6381360"/>
            <a:ext cx="1439640" cy="427320"/>
          </a:xfrm>
          <a:prstGeom prst="rect">
            <a:avLst/>
          </a:prstGeom>
          <a:ln>
            <a:noFill/>
          </a:ln>
        </p:spPr>
      </p:pic>
      <p:sp>
        <p:nvSpPr>
          <p:cNvPr id="56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58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6529CAB-0C97-4C48-B5B1-530AB67E7EF7}" type="datetime">
              <a:rPr lang="en-GB" sz="1200" b="0" strike="noStrike" spc="-1">
                <a:solidFill>
                  <a:srgbClr val="8B8B8B"/>
                </a:solidFill>
                <a:latin typeface="Calibri"/>
              </a:rPr>
              <a:t>08/12/2020</a:t>
            </a:fld>
            <a:endParaRPr lang="en-GB" sz="1200" b="0" strike="noStrike" spc="-1"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GB" sz="2400" b="0" strike="noStrike" spc="-1">
              <a:latin typeface="Times New Roman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474EFBE1-1A25-4F44-B84D-2DDE7256971A}" type="slidenum">
              <a:rPr lang="en-GB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GB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3CD5-2810-994B-9143-50AFDD479D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MAGIC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8619F-7511-7C49-BE40-479D0316CE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Progress Report</a:t>
            </a:r>
          </a:p>
          <a:p>
            <a:r>
              <a:rPr lang="en-US" sz="2800" dirty="0"/>
              <a:t>December 8, 2020</a:t>
            </a:r>
          </a:p>
        </p:txBody>
      </p:sp>
    </p:spTree>
    <p:extLst>
      <p:ext uri="{BB962C8B-B14F-4D97-AF65-F5344CB8AC3E}">
        <p14:creationId xmlns:p14="http://schemas.microsoft.com/office/powerpoint/2010/main" val="3744444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59E2-65FA-754D-A625-D4B0382A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B93E2-2302-6F48-86DD-4BD7B6B8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Tall buildings</a:t>
            </a:r>
          </a:p>
          <a:p>
            <a:pPr lvl="1"/>
            <a:r>
              <a:rPr lang="en-US" dirty="0"/>
              <a:t>Wake effects</a:t>
            </a:r>
          </a:p>
          <a:p>
            <a:pPr lvl="1"/>
            <a:r>
              <a:rPr lang="en-US" dirty="0"/>
              <a:t>Roof detail</a:t>
            </a:r>
          </a:p>
          <a:p>
            <a:r>
              <a:rPr lang="en-US" dirty="0"/>
              <a:t>Field studies</a:t>
            </a:r>
          </a:p>
          <a:p>
            <a:pPr lvl="1"/>
            <a:r>
              <a:rPr lang="en-US" dirty="0"/>
              <a:t>Cambridge</a:t>
            </a:r>
          </a:p>
          <a:p>
            <a:pPr lvl="1"/>
            <a:r>
              <a:rPr lang="en-US" dirty="0"/>
              <a:t>London</a:t>
            </a:r>
          </a:p>
          <a:p>
            <a:r>
              <a:rPr lang="en-US" dirty="0"/>
              <a:t>Ventilation modelling</a:t>
            </a:r>
          </a:p>
          <a:p>
            <a:r>
              <a:rPr lang="en-US" dirty="0"/>
              <a:t>Puff ventilation</a:t>
            </a:r>
          </a:p>
          <a:p>
            <a:r>
              <a:rPr lang="en-US" dirty="0"/>
              <a:t>Planning advice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29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59E2-65FA-754D-A625-D4B0382A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B93E2-2302-6F48-86DD-4BD7B6B8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London field study September 2019</a:t>
            </a:r>
          </a:p>
          <a:p>
            <a:pPr lvl="1"/>
            <a:r>
              <a:rPr lang="en-US" dirty="0"/>
              <a:t>Traffic </a:t>
            </a:r>
          </a:p>
          <a:p>
            <a:pPr lvl="1"/>
            <a:r>
              <a:rPr lang="en-US" dirty="0"/>
              <a:t>Lidar</a:t>
            </a:r>
          </a:p>
          <a:p>
            <a:r>
              <a:rPr lang="en-US" dirty="0"/>
              <a:t>Ventilation modelling</a:t>
            </a:r>
          </a:p>
          <a:p>
            <a:r>
              <a:rPr lang="en-US" dirty="0"/>
              <a:t>Indoor geometry generation</a:t>
            </a:r>
          </a:p>
          <a:p>
            <a:r>
              <a:rPr lang="en-US" dirty="0"/>
              <a:t>Data assimilation</a:t>
            </a:r>
          </a:p>
          <a:p>
            <a:r>
              <a:rPr lang="en-US" dirty="0"/>
              <a:t>Green infrastructure in Fluidity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71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4927D-D892-2D42-AFBF-C5672420B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236296" cy="692696"/>
          </a:xfrm>
        </p:spPr>
        <p:txBody>
          <a:bodyPr>
            <a:normAutofit fontScale="90000"/>
          </a:bodyPr>
          <a:lstStyle/>
          <a:p>
            <a:pPr algn="l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650D89-FC65-5E4B-A5AF-67AF09E10802}"/>
              </a:ext>
            </a:extLst>
          </p:cNvPr>
          <p:cNvSpPr/>
          <p:nvPr/>
        </p:nvSpPr>
        <p:spPr>
          <a:xfrm>
            <a:off x="2098830" y="969154"/>
            <a:ext cx="4938655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C587A"/>
                </a:solidFill>
              </a:rPr>
              <a:t>Vision: Develop integrated system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6BD8C2-78B1-5E49-82ED-A61E1345267E}"/>
              </a:ext>
            </a:extLst>
          </p:cNvPr>
          <p:cNvSpPr/>
          <p:nvPr/>
        </p:nvSpPr>
        <p:spPr>
          <a:xfrm>
            <a:off x="828847" y="4949135"/>
            <a:ext cx="7483649" cy="504056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MAGIC CIRCLE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9CEC9EF-CAA0-2D4F-813D-45117AE08DDF}"/>
              </a:ext>
            </a:extLst>
          </p:cNvPr>
          <p:cNvSpPr/>
          <p:nvPr/>
        </p:nvSpPr>
        <p:spPr>
          <a:xfrm>
            <a:off x="2098225" y="1519466"/>
            <a:ext cx="1620000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 Fully resolved AQ model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8BD9B1-88EE-CD4F-A3E2-D7733E007938}"/>
              </a:ext>
            </a:extLst>
          </p:cNvPr>
          <p:cNvSpPr/>
          <p:nvPr/>
        </p:nvSpPr>
        <p:spPr>
          <a:xfrm>
            <a:off x="5423091" y="1515586"/>
            <a:ext cx="1620000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Cost-benefit model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1A5191-8A75-DC4A-8EC4-CEAE1C66BB14}"/>
              </a:ext>
            </a:extLst>
          </p:cNvPr>
          <p:cNvSpPr/>
          <p:nvPr/>
        </p:nvSpPr>
        <p:spPr>
          <a:xfrm>
            <a:off x="828847" y="976628"/>
            <a:ext cx="1226943" cy="1772583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C587A"/>
                </a:solidFill>
              </a:rPr>
              <a:t>NV buildings</a:t>
            </a:r>
          </a:p>
          <a:p>
            <a:pPr algn="ctr"/>
            <a:r>
              <a:rPr lang="en-US" dirty="0">
                <a:solidFill>
                  <a:srgbClr val="2C587A"/>
                </a:solidFill>
              </a:rPr>
              <a:t>Green &amp; blue spaces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0E69EC-E9BE-1B4D-9B93-395C3008E7E3}"/>
              </a:ext>
            </a:extLst>
          </p:cNvPr>
          <p:cNvSpPr/>
          <p:nvPr/>
        </p:nvSpPr>
        <p:spPr>
          <a:xfrm>
            <a:off x="3768295" y="1507720"/>
            <a:ext cx="1620000" cy="50405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Fast running models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ECCAEF5-6D5A-E341-A715-3FEFE6EAFACF}"/>
              </a:ext>
            </a:extLst>
          </p:cNvPr>
          <p:cNvSpPr/>
          <p:nvPr/>
        </p:nvSpPr>
        <p:spPr>
          <a:xfrm>
            <a:off x="2098224" y="2070704"/>
            <a:ext cx="1620000" cy="67379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Beyond Gaussian plume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558AED3-5E86-C742-86EB-C3CDAB4F81C8}"/>
              </a:ext>
            </a:extLst>
          </p:cNvPr>
          <p:cNvSpPr/>
          <p:nvPr/>
        </p:nvSpPr>
        <p:spPr>
          <a:xfrm>
            <a:off x="5417485" y="2067272"/>
            <a:ext cx="1620000" cy="672369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rgbClr val="2C587A"/>
                </a:solidFill>
              </a:rPr>
              <a:t>Optimise</a:t>
            </a:r>
            <a:r>
              <a:rPr lang="en-US" sz="1400" dirty="0">
                <a:solidFill>
                  <a:srgbClr val="2C587A"/>
                </a:solidFill>
              </a:rPr>
              <a:t> control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A0F7913-12E7-E04B-BC42-37835DA2A332}"/>
              </a:ext>
            </a:extLst>
          </p:cNvPr>
          <p:cNvSpPr/>
          <p:nvPr/>
        </p:nvSpPr>
        <p:spPr>
          <a:xfrm>
            <a:off x="3760658" y="2065845"/>
            <a:ext cx="1620000" cy="673796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rgbClr val="2C587A"/>
                </a:solidFill>
              </a:rPr>
              <a:t>Runs on Laptop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311BEED-56BA-9447-B95F-2253C929E21F}"/>
              </a:ext>
            </a:extLst>
          </p:cNvPr>
          <p:cNvSpPr/>
          <p:nvPr/>
        </p:nvSpPr>
        <p:spPr>
          <a:xfrm>
            <a:off x="831503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WP1:Fluidity validation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CFACC97-519E-BB49-8C0D-DB728DD493B8}"/>
              </a:ext>
            </a:extLst>
          </p:cNvPr>
          <p:cNvSpPr/>
          <p:nvPr/>
        </p:nvSpPr>
        <p:spPr>
          <a:xfrm>
            <a:off x="2721001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WP2: LSBU test site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0EA323-5E19-7541-9610-402E7C6458AC}"/>
              </a:ext>
            </a:extLst>
          </p:cNvPr>
          <p:cNvSpPr/>
          <p:nvPr/>
        </p:nvSpPr>
        <p:spPr>
          <a:xfrm>
            <a:off x="4634764" y="3403338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WP3: London Rd traffic study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343DE8-C570-B648-B75E-B903270DDC27}"/>
              </a:ext>
            </a:extLst>
          </p:cNvPr>
          <p:cNvSpPr/>
          <p:nvPr/>
        </p:nvSpPr>
        <p:spPr>
          <a:xfrm>
            <a:off x="6531226" y="3381789"/>
            <a:ext cx="1781271" cy="1132800"/>
          </a:xfrm>
          <a:prstGeom prst="rect">
            <a:avLst/>
          </a:prstGeom>
          <a:solidFill>
            <a:srgbClr val="DD4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WP4: </a:t>
            </a:r>
            <a:r>
              <a:rPr lang="en-US" dirty="0" err="1"/>
              <a:t>Optimisation</a:t>
            </a:r>
            <a:endParaRPr lang="en-US" dirty="0"/>
          </a:p>
        </p:txBody>
      </p:sp>
      <p:sp>
        <p:nvSpPr>
          <p:cNvPr id="37" name="Up-Down Arrow 36">
            <a:extLst>
              <a:ext uri="{FF2B5EF4-FFF2-40B4-BE49-F238E27FC236}">
                <a16:creationId xmlns:a16="http://schemas.microsoft.com/office/drawing/2014/main" id="{6259933E-1037-D747-84B1-C361C708B19C}"/>
              </a:ext>
            </a:extLst>
          </p:cNvPr>
          <p:cNvSpPr/>
          <p:nvPr/>
        </p:nvSpPr>
        <p:spPr>
          <a:xfrm>
            <a:off x="1515141" y="4513552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73EB8C4-9131-F646-A1FD-3BB3589DA42A}"/>
              </a:ext>
            </a:extLst>
          </p:cNvPr>
          <p:cNvSpPr/>
          <p:nvPr/>
        </p:nvSpPr>
        <p:spPr>
          <a:xfrm>
            <a:off x="7087555" y="970995"/>
            <a:ext cx="1226943" cy="1772583"/>
          </a:xfrm>
          <a:prstGeom prst="rect">
            <a:avLst/>
          </a:prstGeom>
          <a:solidFill>
            <a:schemeClr val="bg1"/>
          </a:solidFill>
          <a:ln>
            <a:solidFill>
              <a:srgbClr val="2C58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2C587A"/>
                </a:solidFill>
              </a:rPr>
              <a:t>Coupled to data</a:t>
            </a:r>
          </a:p>
        </p:txBody>
      </p:sp>
      <p:sp>
        <p:nvSpPr>
          <p:cNvPr id="45" name="Up-Down Arrow 44">
            <a:extLst>
              <a:ext uri="{FF2B5EF4-FFF2-40B4-BE49-F238E27FC236}">
                <a16:creationId xmlns:a16="http://schemas.microsoft.com/office/drawing/2014/main" id="{549BA3D9-27EF-A943-976D-640EB85D4D6B}"/>
              </a:ext>
            </a:extLst>
          </p:cNvPr>
          <p:cNvSpPr/>
          <p:nvPr/>
        </p:nvSpPr>
        <p:spPr>
          <a:xfrm>
            <a:off x="3582083" y="4496790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Up-Down Arrow 45">
            <a:extLst>
              <a:ext uri="{FF2B5EF4-FFF2-40B4-BE49-F238E27FC236}">
                <a16:creationId xmlns:a16="http://schemas.microsoft.com/office/drawing/2014/main" id="{9B3562D4-CE82-324E-9EC6-A6E79E731AFD}"/>
              </a:ext>
            </a:extLst>
          </p:cNvPr>
          <p:cNvSpPr/>
          <p:nvPr/>
        </p:nvSpPr>
        <p:spPr>
          <a:xfrm>
            <a:off x="5417485" y="4531757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Up-Down Arrow 46">
            <a:extLst>
              <a:ext uri="{FF2B5EF4-FFF2-40B4-BE49-F238E27FC236}">
                <a16:creationId xmlns:a16="http://schemas.microsoft.com/office/drawing/2014/main" id="{F43FEB72-AB8D-2E41-A335-F774E97EA8D5}"/>
              </a:ext>
            </a:extLst>
          </p:cNvPr>
          <p:cNvSpPr/>
          <p:nvPr/>
        </p:nvSpPr>
        <p:spPr>
          <a:xfrm>
            <a:off x="7308011" y="4527615"/>
            <a:ext cx="215831" cy="435583"/>
          </a:xfrm>
          <a:prstGeom prst="up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Up Arrow 50">
            <a:extLst>
              <a:ext uri="{FF2B5EF4-FFF2-40B4-BE49-F238E27FC236}">
                <a16:creationId xmlns:a16="http://schemas.microsoft.com/office/drawing/2014/main" id="{335F0E16-C260-6648-82AE-ACF63EEB824A}"/>
              </a:ext>
            </a:extLst>
          </p:cNvPr>
          <p:cNvSpPr/>
          <p:nvPr/>
        </p:nvSpPr>
        <p:spPr>
          <a:xfrm>
            <a:off x="2873420" y="472572"/>
            <a:ext cx="3397159" cy="504056"/>
          </a:xfrm>
          <a:prstGeom prst="upArrow">
            <a:avLst>
              <a:gd name="adj1" fmla="val 50000"/>
              <a:gd name="adj2" fmla="val 51259"/>
            </a:avLst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MAGIC</a:t>
            </a:r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B1E62648-0966-4B4D-8F8E-8BBFF07847E3}"/>
              </a:ext>
            </a:extLst>
          </p:cNvPr>
          <p:cNvSpPr/>
          <p:nvPr/>
        </p:nvSpPr>
        <p:spPr>
          <a:xfrm>
            <a:off x="3105728" y="2743900"/>
            <a:ext cx="2945723" cy="651572"/>
          </a:xfrm>
          <a:prstGeom prst="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Work packages</a:t>
            </a:r>
          </a:p>
        </p:txBody>
      </p:sp>
      <p:cxnSp>
        <p:nvCxnSpPr>
          <p:cNvPr id="17" name="Connector: Elbow 16">
            <a:extLst>
              <a:ext uri="{FF2B5EF4-FFF2-40B4-BE49-F238E27FC236}">
                <a16:creationId xmlns:a16="http://schemas.microsoft.com/office/drawing/2014/main" id="{91CE997C-872F-4654-A019-2856BCE6E06D}"/>
              </a:ext>
            </a:extLst>
          </p:cNvPr>
          <p:cNvCxnSpPr>
            <a:stCxn id="51" idx="3"/>
          </p:cNvCxnSpPr>
          <p:nvPr/>
        </p:nvCxnSpPr>
        <p:spPr>
          <a:xfrm>
            <a:off x="6270579" y="730946"/>
            <a:ext cx="2466168" cy="5110189"/>
          </a:xfrm>
          <a:prstGeom prst="bentConnector2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071A5E-5AEF-4408-807F-E35E71EBFB3C}"/>
              </a:ext>
            </a:extLst>
          </p:cNvPr>
          <p:cNvCxnSpPr/>
          <p:nvPr/>
        </p:nvCxnSpPr>
        <p:spPr>
          <a:xfrm flipH="1">
            <a:off x="6270579" y="5831564"/>
            <a:ext cx="2466168" cy="0"/>
          </a:xfrm>
          <a:prstGeom prst="straightConnector1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08A2920C-80FB-4E60-8727-7BE78CA6A1BB}"/>
              </a:ext>
            </a:extLst>
          </p:cNvPr>
          <p:cNvCxnSpPr>
            <a:stCxn id="51" idx="1"/>
          </p:cNvCxnSpPr>
          <p:nvPr/>
        </p:nvCxnSpPr>
        <p:spPr>
          <a:xfrm rot="10800000" flipV="1">
            <a:off x="683568" y="730946"/>
            <a:ext cx="2189852" cy="5110188"/>
          </a:xfrm>
          <a:prstGeom prst="bentConnector2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62BBD56-7AFA-4C9C-8A4A-5E727CD3B011}"/>
              </a:ext>
            </a:extLst>
          </p:cNvPr>
          <p:cNvCxnSpPr>
            <a:cxnSpLocks/>
          </p:cNvCxnSpPr>
          <p:nvPr/>
        </p:nvCxnSpPr>
        <p:spPr>
          <a:xfrm>
            <a:off x="683567" y="5831564"/>
            <a:ext cx="2304257" cy="0"/>
          </a:xfrm>
          <a:prstGeom prst="straightConnector1">
            <a:avLst/>
          </a:prstGeom>
          <a:ln w="38100">
            <a:solidFill>
              <a:srgbClr val="2C587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rrow: Down 5">
            <a:extLst>
              <a:ext uri="{FF2B5EF4-FFF2-40B4-BE49-F238E27FC236}">
                <a16:creationId xmlns:a16="http://schemas.microsoft.com/office/drawing/2014/main" id="{3691F703-A5F6-914E-981C-907E7EC18870}"/>
              </a:ext>
            </a:extLst>
          </p:cNvPr>
          <p:cNvSpPr/>
          <p:nvPr/>
        </p:nvSpPr>
        <p:spPr>
          <a:xfrm>
            <a:off x="2936491" y="5505778"/>
            <a:ext cx="2945723" cy="651572"/>
          </a:xfrm>
          <a:prstGeom prst="downArrow">
            <a:avLst/>
          </a:prstGeom>
          <a:solidFill>
            <a:srgbClr val="2C58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Outputs</a:t>
            </a:r>
          </a:p>
        </p:txBody>
      </p:sp>
    </p:spTree>
    <p:extLst>
      <p:ext uri="{BB962C8B-B14F-4D97-AF65-F5344CB8AC3E}">
        <p14:creationId xmlns:p14="http://schemas.microsoft.com/office/powerpoint/2010/main" val="2408422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59E2-65FA-754D-A625-D4B0382A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packages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B93E2-2302-6F48-86DD-4BD7B6B8E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1800" b="1" dirty="0">
                <a:solidFill>
                  <a:schemeClr val="accent1"/>
                </a:solidFill>
              </a:rPr>
              <a:t>Fluidity validation</a:t>
            </a:r>
          </a:p>
          <a:p>
            <a:pPr marL="457200" lvl="1" indent="0">
              <a:buNone/>
            </a:pPr>
            <a:r>
              <a:rPr lang="en-US" sz="1600" dirty="0"/>
              <a:t>	Wind tunnel, lidar  </a:t>
            </a:r>
          </a:p>
          <a:p>
            <a:pPr marL="457200" lvl="1" indent="0">
              <a:buNone/>
            </a:pPr>
            <a:r>
              <a:rPr lang="en-US" sz="1600" dirty="0"/>
              <a:t>	Neutral, unstable boundary layer</a:t>
            </a:r>
          </a:p>
          <a:p>
            <a:pPr marL="457200" lvl="1" indent="0">
              <a:buNone/>
            </a:pPr>
            <a:r>
              <a:rPr lang="en-US" sz="1600" dirty="0"/>
              <a:t>	Building ventilation</a:t>
            </a:r>
          </a:p>
          <a:p>
            <a:pPr marL="457200" lvl="1" indent="0">
              <a:buNone/>
            </a:pPr>
            <a:r>
              <a:rPr lang="en-US" sz="1600" dirty="0"/>
              <a:t>	Radiative transfer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accent1"/>
                </a:solidFill>
              </a:rPr>
              <a:t>LSBU</a:t>
            </a:r>
          </a:p>
          <a:p>
            <a:pPr marL="457200" lvl="1" indent="0">
              <a:buNone/>
            </a:pPr>
            <a:r>
              <a:rPr lang="en-US" sz="1600" dirty="0"/>
              <a:t>	Full scale</a:t>
            </a:r>
          </a:p>
          <a:p>
            <a:pPr marL="457200" lvl="1" indent="0">
              <a:buNone/>
            </a:pPr>
            <a:r>
              <a:rPr lang="en-US" sz="1600" dirty="0"/>
              <a:t>	Trees, green and bule spaces</a:t>
            </a:r>
          </a:p>
          <a:p>
            <a:pPr marL="457200" lvl="1" indent="0">
              <a:buNone/>
            </a:pPr>
            <a:r>
              <a:rPr lang="en-US" sz="1600" dirty="0"/>
              <a:t>	Tall buildings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>
                <a:solidFill>
                  <a:schemeClr val="accent1"/>
                </a:solidFill>
              </a:rPr>
              <a:t>London Road traffic study</a:t>
            </a:r>
          </a:p>
          <a:p>
            <a:pPr marL="457200" lvl="1" indent="0">
              <a:buNone/>
            </a:pPr>
            <a:r>
              <a:rPr lang="en-US" sz="1600" dirty="0"/>
              <a:t>	Traffic with and without interventions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800" dirty="0" err="1">
                <a:solidFill>
                  <a:schemeClr val="accent1"/>
                </a:solidFill>
              </a:rPr>
              <a:t>Optimisation</a:t>
            </a:r>
            <a:endParaRPr lang="en-US" sz="1800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r>
              <a:rPr lang="en-US" sz="1400" dirty="0"/>
              <a:t>	Sensor location</a:t>
            </a:r>
          </a:p>
          <a:p>
            <a:pPr marL="457200" lvl="1" indent="0">
              <a:buNone/>
            </a:pPr>
            <a:r>
              <a:rPr lang="en-US" sz="1400" dirty="0"/>
              <a:t>	NV building </a:t>
            </a:r>
          </a:p>
          <a:p>
            <a:pPr marL="457200" lvl="1" indent="0">
              <a:buNone/>
            </a:pPr>
            <a:r>
              <a:rPr lang="en-US" sz="1400" dirty="0"/>
              <a:t>	Health benefits</a:t>
            </a:r>
          </a:p>
          <a:p>
            <a:pPr marL="971550" lvl="1" indent="-514350">
              <a:buFont typeface="+mj-lt"/>
              <a:buAutoNum type="arabicPeriod"/>
            </a:pPr>
            <a:endParaRPr lang="en-US" sz="16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13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790EB-3DFF-EE4B-BE9B-340F505C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1872E-FC86-E04B-A752-B12FBDEF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Do you have any questions about what we propose to cover </a:t>
            </a:r>
            <a:r>
              <a:rPr lang="en-GB"/>
              <a:t>in the work </a:t>
            </a:r>
            <a:r>
              <a:rPr lang="en-GB" dirty="0"/>
              <a:t>packages?</a:t>
            </a:r>
          </a:p>
          <a:p>
            <a:r>
              <a:rPr lang="en-GB" dirty="0"/>
              <a:t>Are there any priority areas to report on that we have missed?</a:t>
            </a:r>
          </a:p>
          <a:p>
            <a:r>
              <a:rPr lang="en-GB" dirty="0"/>
              <a:t>Where would you like to see the work of MAGIC go next, if we were to get more funding?</a:t>
            </a:r>
          </a:p>
          <a:p>
            <a:r>
              <a:rPr lang="en-GB" dirty="0"/>
              <a:t>How would you like to see our final work presented/packaged (e.g. a document, an online tool?...)</a:t>
            </a:r>
          </a:p>
          <a:p>
            <a:r>
              <a:rPr lang="en-GB" dirty="0"/>
              <a:t>How can we make our findings useful to our non academic partner audience at the end of the project?</a:t>
            </a:r>
          </a:p>
          <a:p>
            <a:r>
              <a:rPr lang="en-US" dirty="0"/>
              <a:t>Is a workshop/conference a good idea? If so, what format should it take?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922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272</Words>
  <Application>Microsoft Office PowerPoint</Application>
  <PresentationFormat>On-screen Show (4:3)</PresentationFormat>
  <Paragraphs>66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MAGIC</vt:lpstr>
      <vt:lpstr>Previous meeting</vt:lpstr>
      <vt:lpstr>Current activities</vt:lpstr>
      <vt:lpstr>PowerPoint Presentation</vt:lpstr>
      <vt:lpstr>Work packages</vt:lpstr>
      <vt:lpstr>Questions</vt:lpstr>
    </vt:vector>
  </TitlesOfParts>
  <Company>University of Cambridge - Maths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Elaine Paterson</dc:creator>
  <dc:description/>
  <cp:lastModifiedBy>Sophy Bristow</cp:lastModifiedBy>
  <cp:revision>55</cp:revision>
  <dcterms:created xsi:type="dcterms:W3CDTF">2017-04-12T08:55:09Z</dcterms:created>
  <dcterms:modified xsi:type="dcterms:W3CDTF">2020-12-08T10:34:38Z</dcterms:modified>
  <dc:language>en-GB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University of Cambridge - Maths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4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5</vt:i4>
  </property>
</Properties>
</file>