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81" r:id="rId2"/>
    <p:sldId id="269" r:id="rId3"/>
    <p:sldId id="285" r:id="rId4"/>
    <p:sldId id="271" r:id="rId5"/>
    <p:sldId id="272" r:id="rId6"/>
    <p:sldId id="273" r:id="rId7"/>
    <p:sldId id="275" r:id="rId8"/>
    <p:sldId id="264" r:id="rId9"/>
    <p:sldId id="276" r:id="rId10"/>
    <p:sldId id="267" r:id="rId11"/>
    <p:sldId id="265" r:id="rId12"/>
    <p:sldId id="277" r:id="rId13"/>
    <p:sldId id="278" r:id="rId14"/>
    <p:sldId id="258" r:id="rId15"/>
    <p:sldId id="288" r:id="rId16"/>
    <p:sldId id="289" r:id="rId17"/>
    <p:sldId id="287" r:id="rId18"/>
    <p:sldId id="286" r:id="rId19"/>
    <p:sldId id="2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McIntosh" initials="HM"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B365D"/>
    <a:srgbClr val="6E7073"/>
    <a:srgbClr val="CDCDCD"/>
    <a:srgbClr val="EEEEEE"/>
    <a:srgbClr val="174A7C"/>
    <a:srgbClr val="002D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120" d="100"/>
          <a:sy n="120" d="100"/>
        </p:scale>
        <p:origin x="1380" y="90"/>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E2E563-38FD-4FC8-BC01-70FE2DA0974C}" type="doc">
      <dgm:prSet loTypeId="urn:microsoft.com/office/officeart/2005/8/layout/hProcess9" loCatId="process" qsTypeId="urn:microsoft.com/office/officeart/2005/8/quickstyle/simple1" qsCatId="simple" csTypeId="urn:microsoft.com/office/officeart/2005/8/colors/colorful2" csCatId="colorful" phldr="1"/>
      <dgm:spPr/>
      <dgm:t>
        <a:bodyPr/>
        <a:lstStyle/>
        <a:p>
          <a:endParaRPr lang="en-US"/>
        </a:p>
      </dgm:t>
    </dgm:pt>
    <dgm:pt modelId="{472E630D-1362-4726-8CE0-8DCC088A81B1}">
      <dgm:prSet phldrT="[Text]"/>
      <dgm:spPr/>
      <dgm:t>
        <a:bodyPr/>
        <a:lstStyle/>
        <a:p>
          <a:r>
            <a:rPr lang="en-US" b="0" dirty="0"/>
            <a:t>Fully Enrolled Students in SIS</a:t>
          </a:r>
        </a:p>
      </dgm:t>
    </dgm:pt>
    <dgm:pt modelId="{86353025-CE8C-4A18-9CB1-8B2C5252F0E7}" type="parTrans" cxnId="{0A328A45-4BF0-4BFE-A3D7-1B6F6F960499}">
      <dgm:prSet/>
      <dgm:spPr/>
      <dgm:t>
        <a:bodyPr/>
        <a:lstStyle/>
        <a:p>
          <a:endParaRPr lang="en-US"/>
        </a:p>
      </dgm:t>
    </dgm:pt>
    <dgm:pt modelId="{059BA4F7-02FC-4FD1-A413-AF4550D65E1D}" type="sibTrans" cxnId="{0A328A45-4BF0-4BFE-A3D7-1B6F6F960499}">
      <dgm:prSet/>
      <dgm:spPr/>
      <dgm:t>
        <a:bodyPr/>
        <a:lstStyle/>
        <a:p>
          <a:endParaRPr lang="en-US"/>
        </a:p>
      </dgm:t>
    </dgm:pt>
    <dgm:pt modelId="{55A8E9AA-E33B-4401-A358-E7A0F7176189}">
      <dgm:prSet phldrT="[Text]"/>
      <dgm:spPr/>
      <dgm:t>
        <a:bodyPr/>
        <a:lstStyle/>
        <a:p>
          <a:r>
            <a:rPr lang="en-US" b="0" dirty="0"/>
            <a:t>Nightly Data Transfer to EIS</a:t>
          </a:r>
        </a:p>
      </dgm:t>
    </dgm:pt>
    <dgm:pt modelId="{F7685E0E-BAA4-4F77-B39D-D038CBE3D7D2}" type="parTrans" cxnId="{3D41FEC5-ED8E-4C9C-8AF8-35BA7A83C04F}">
      <dgm:prSet/>
      <dgm:spPr/>
      <dgm:t>
        <a:bodyPr/>
        <a:lstStyle/>
        <a:p>
          <a:endParaRPr lang="en-US"/>
        </a:p>
      </dgm:t>
    </dgm:pt>
    <dgm:pt modelId="{FC3B1534-D787-42BD-A5EA-744E808218C9}" type="sibTrans" cxnId="{3D41FEC5-ED8E-4C9C-8AF8-35BA7A83C04F}">
      <dgm:prSet/>
      <dgm:spPr/>
      <dgm:t>
        <a:bodyPr/>
        <a:lstStyle/>
        <a:p>
          <a:endParaRPr lang="en-US"/>
        </a:p>
      </dgm:t>
    </dgm:pt>
    <dgm:pt modelId="{F973DEE1-9B56-491E-8490-FA2AA72A9C4F}">
      <dgm:prSet phldrT="[Text]"/>
      <dgm:spPr/>
      <dgm:t>
        <a:bodyPr/>
        <a:lstStyle/>
        <a:p>
          <a:r>
            <a:rPr lang="en-US" b="0" dirty="0"/>
            <a:t>New Tool for Data Review of EIS Demo Stats</a:t>
          </a:r>
        </a:p>
      </dgm:t>
    </dgm:pt>
    <dgm:pt modelId="{176DE3E8-EAC5-45F2-9E6E-0FE66B7A00D6}" type="parTrans" cxnId="{46C54440-0ED9-466E-B567-D4EF49025D90}">
      <dgm:prSet/>
      <dgm:spPr/>
      <dgm:t>
        <a:bodyPr/>
        <a:lstStyle/>
        <a:p>
          <a:endParaRPr lang="en-US"/>
        </a:p>
      </dgm:t>
    </dgm:pt>
    <dgm:pt modelId="{37033ED3-C256-4BDB-B08E-868C3EB9D9E2}" type="sibTrans" cxnId="{46C54440-0ED9-466E-B567-D4EF49025D90}">
      <dgm:prSet/>
      <dgm:spPr/>
      <dgm:t>
        <a:bodyPr/>
        <a:lstStyle/>
        <a:p>
          <a:endParaRPr lang="en-US"/>
        </a:p>
      </dgm:t>
    </dgm:pt>
    <dgm:pt modelId="{87D43CD8-8083-4FE4-9BC0-91A99C7FD22F}">
      <dgm:prSet phldrT="[Text]"/>
      <dgm:spPr/>
      <dgm:t>
        <a:bodyPr/>
        <a:lstStyle/>
        <a:p>
          <a:r>
            <a:rPr lang="en-US" b="0" dirty="0"/>
            <a:t>Automatic Ordering of Student Tests</a:t>
          </a:r>
        </a:p>
      </dgm:t>
    </dgm:pt>
    <dgm:pt modelId="{FED56C2E-3AFF-4463-AB89-AC538D55FD1F}" type="parTrans" cxnId="{4BFCF2E7-2336-4CC8-8F0E-504FF632E06A}">
      <dgm:prSet/>
      <dgm:spPr/>
      <dgm:t>
        <a:bodyPr/>
        <a:lstStyle/>
        <a:p>
          <a:endParaRPr lang="en-US"/>
        </a:p>
      </dgm:t>
    </dgm:pt>
    <dgm:pt modelId="{8F8F3FE6-92F7-411B-8A3A-FA2DEF665832}" type="sibTrans" cxnId="{4BFCF2E7-2336-4CC8-8F0E-504FF632E06A}">
      <dgm:prSet/>
      <dgm:spPr/>
      <dgm:t>
        <a:bodyPr/>
        <a:lstStyle/>
        <a:p>
          <a:endParaRPr lang="en-US"/>
        </a:p>
      </dgm:t>
    </dgm:pt>
    <dgm:pt modelId="{3E0DF2C0-8E2C-4EF7-AD27-3D18A4CF2828}">
      <dgm:prSet phldrT="[Text]"/>
      <dgm:spPr/>
      <dgm:t>
        <a:bodyPr/>
        <a:lstStyle/>
        <a:p>
          <a:r>
            <a:rPr lang="en-US" b="0" dirty="0"/>
            <a:t>Automatic Rostering in Teacher Student Connection</a:t>
          </a:r>
        </a:p>
      </dgm:t>
    </dgm:pt>
    <dgm:pt modelId="{C47ECADD-E619-4018-8023-8CEEE624882E}" type="parTrans" cxnId="{9A8612AC-A699-4546-AD19-28E64C099E55}">
      <dgm:prSet/>
      <dgm:spPr/>
      <dgm:t>
        <a:bodyPr/>
        <a:lstStyle/>
        <a:p>
          <a:endParaRPr lang="en-US"/>
        </a:p>
      </dgm:t>
    </dgm:pt>
    <dgm:pt modelId="{9679EE58-FB5C-4D74-A61D-3A22A9D780DF}" type="sibTrans" cxnId="{9A8612AC-A699-4546-AD19-28E64C099E55}">
      <dgm:prSet/>
      <dgm:spPr/>
      <dgm:t>
        <a:bodyPr/>
        <a:lstStyle/>
        <a:p>
          <a:endParaRPr lang="en-US"/>
        </a:p>
      </dgm:t>
    </dgm:pt>
    <dgm:pt modelId="{39588F30-0EAC-4376-8ADA-A9028E708F52}">
      <dgm:prSet/>
      <dgm:spPr/>
      <dgm:t>
        <a:bodyPr/>
        <a:lstStyle/>
        <a:p>
          <a:r>
            <a:rPr lang="en-US" b="0" dirty="0"/>
            <a:t>Ongoing SIS Updates and EIS Data Transfer </a:t>
          </a:r>
        </a:p>
      </dgm:t>
    </dgm:pt>
    <dgm:pt modelId="{F7C032F6-3C7B-46CF-B07D-D3E56625AF0D}" type="parTrans" cxnId="{B132A7E1-8888-4533-9476-581FAFEDE19D}">
      <dgm:prSet/>
      <dgm:spPr/>
      <dgm:t>
        <a:bodyPr/>
        <a:lstStyle/>
        <a:p>
          <a:endParaRPr lang="en-US"/>
        </a:p>
      </dgm:t>
    </dgm:pt>
    <dgm:pt modelId="{A5453AA5-928F-4008-BF81-7EA4AF96AF69}" type="sibTrans" cxnId="{B132A7E1-8888-4533-9476-581FAFEDE19D}">
      <dgm:prSet/>
      <dgm:spPr/>
      <dgm:t>
        <a:bodyPr/>
        <a:lstStyle/>
        <a:p>
          <a:endParaRPr lang="en-US"/>
        </a:p>
      </dgm:t>
    </dgm:pt>
    <dgm:pt modelId="{224971AF-533A-44C3-9EEE-CA547923CDF7}" type="pres">
      <dgm:prSet presAssocID="{45E2E563-38FD-4FC8-BC01-70FE2DA0974C}" presName="CompostProcess" presStyleCnt="0">
        <dgm:presLayoutVars>
          <dgm:dir/>
          <dgm:resizeHandles val="exact"/>
        </dgm:presLayoutVars>
      </dgm:prSet>
      <dgm:spPr/>
    </dgm:pt>
    <dgm:pt modelId="{C728D18A-FA28-4AF9-9D1C-69C71D3FE219}" type="pres">
      <dgm:prSet presAssocID="{45E2E563-38FD-4FC8-BC01-70FE2DA0974C}" presName="arrow" presStyleLbl="bgShp" presStyleIdx="0" presStyleCnt="1" custScaleX="113725" custLinFactNeighborY="1017"/>
      <dgm:spPr/>
    </dgm:pt>
    <dgm:pt modelId="{588FD6F2-DE8F-41DA-A0C2-011A04D15609}" type="pres">
      <dgm:prSet presAssocID="{45E2E563-38FD-4FC8-BC01-70FE2DA0974C}" presName="linearProcess" presStyleCnt="0"/>
      <dgm:spPr/>
    </dgm:pt>
    <dgm:pt modelId="{F4ED77C2-0617-47C8-9A19-E96FFD5C1B96}" type="pres">
      <dgm:prSet presAssocID="{472E630D-1362-4726-8CE0-8DCC088A81B1}" presName="textNode" presStyleLbl="node1" presStyleIdx="0" presStyleCnt="6">
        <dgm:presLayoutVars>
          <dgm:bulletEnabled val="1"/>
        </dgm:presLayoutVars>
      </dgm:prSet>
      <dgm:spPr/>
    </dgm:pt>
    <dgm:pt modelId="{9BC4138A-08FF-4352-8173-97311EBFB6CD}" type="pres">
      <dgm:prSet presAssocID="{059BA4F7-02FC-4FD1-A413-AF4550D65E1D}" presName="sibTrans" presStyleCnt="0"/>
      <dgm:spPr/>
    </dgm:pt>
    <dgm:pt modelId="{321F2438-BF0A-4FB2-B848-F5870522345B}" type="pres">
      <dgm:prSet presAssocID="{55A8E9AA-E33B-4401-A358-E7A0F7176189}" presName="textNode" presStyleLbl="node1" presStyleIdx="1" presStyleCnt="6">
        <dgm:presLayoutVars>
          <dgm:bulletEnabled val="1"/>
        </dgm:presLayoutVars>
      </dgm:prSet>
      <dgm:spPr/>
    </dgm:pt>
    <dgm:pt modelId="{BBA3B201-C6BF-4024-9021-7097A8A96BE4}" type="pres">
      <dgm:prSet presAssocID="{FC3B1534-D787-42BD-A5EA-744E808218C9}" presName="sibTrans" presStyleCnt="0"/>
      <dgm:spPr/>
    </dgm:pt>
    <dgm:pt modelId="{7FE19654-43E2-459B-8287-AAA481671378}" type="pres">
      <dgm:prSet presAssocID="{F973DEE1-9B56-491E-8490-FA2AA72A9C4F}" presName="textNode" presStyleLbl="node1" presStyleIdx="2" presStyleCnt="6">
        <dgm:presLayoutVars>
          <dgm:bulletEnabled val="1"/>
        </dgm:presLayoutVars>
      </dgm:prSet>
      <dgm:spPr/>
    </dgm:pt>
    <dgm:pt modelId="{FC52400E-01EA-402E-9F56-483376809A3A}" type="pres">
      <dgm:prSet presAssocID="{37033ED3-C256-4BDB-B08E-868C3EB9D9E2}" presName="sibTrans" presStyleCnt="0"/>
      <dgm:spPr/>
    </dgm:pt>
    <dgm:pt modelId="{4D09BB83-BA54-4969-AF79-7A94D4103B80}" type="pres">
      <dgm:prSet presAssocID="{87D43CD8-8083-4FE4-9BC0-91A99C7FD22F}" presName="textNode" presStyleLbl="node1" presStyleIdx="3" presStyleCnt="6">
        <dgm:presLayoutVars>
          <dgm:bulletEnabled val="1"/>
        </dgm:presLayoutVars>
      </dgm:prSet>
      <dgm:spPr/>
    </dgm:pt>
    <dgm:pt modelId="{0F3A0C55-3FE8-4C03-819C-E9D2C357E36F}" type="pres">
      <dgm:prSet presAssocID="{8F8F3FE6-92F7-411B-8A3A-FA2DEF665832}" presName="sibTrans" presStyleCnt="0"/>
      <dgm:spPr/>
    </dgm:pt>
    <dgm:pt modelId="{C33F2E71-A113-4BCE-90D1-B3D02E32F640}" type="pres">
      <dgm:prSet presAssocID="{3E0DF2C0-8E2C-4EF7-AD27-3D18A4CF2828}" presName="textNode" presStyleLbl="node1" presStyleIdx="4" presStyleCnt="6">
        <dgm:presLayoutVars>
          <dgm:bulletEnabled val="1"/>
        </dgm:presLayoutVars>
      </dgm:prSet>
      <dgm:spPr/>
    </dgm:pt>
    <dgm:pt modelId="{28ECEB26-C2C8-4181-8CAC-B45BC4251050}" type="pres">
      <dgm:prSet presAssocID="{9679EE58-FB5C-4D74-A61D-3A22A9D780DF}" presName="sibTrans" presStyleCnt="0"/>
      <dgm:spPr/>
    </dgm:pt>
    <dgm:pt modelId="{4A972A20-E613-41D1-A315-6D2C9FF61545}" type="pres">
      <dgm:prSet presAssocID="{39588F30-0EAC-4376-8ADA-A9028E708F52}" presName="textNode" presStyleLbl="node1" presStyleIdx="5" presStyleCnt="6">
        <dgm:presLayoutVars>
          <dgm:bulletEnabled val="1"/>
        </dgm:presLayoutVars>
      </dgm:prSet>
      <dgm:spPr/>
    </dgm:pt>
  </dgm:ptLst>
  <dgm:cxnLst>
    <dgm:cxn modelId="{77F02611-D73B-4525-9AD9-B834CE358A55}" type="presOf" srcId="{3E0DF2C0-8E2C-4EF7-AD27-3D18A4CF2828}" destId="{C33F2E71-A113-4BCE-90D1-B3D02E32F640}" srcOrd="0" destOrd="0" presId="urn:microsoft.com/office/officeart/2005/8/layout/hProcess9"/>
    <dgm:cxn modelId="{0AF83018-62C5-41B3-88CC-D1739811F2BB}" type="presOf" srcId="{55A8E9AA-E33B-4401-A358-E7A0F7176189}" destId="{321F2438-BF0A-4FB2-B848-F5870522345B}" srcOrd="0" destOrd="0" presId="urn:microsoft.com/office/officeart/2005/8/layout/hProcess9"/>
    <dgm:cxn modelId="{46C54440-0ED9-466E-B567-D4EF49025D90}" srcId="{45E2E563-38FD-4FC8-BC01-70FE2DA0974C}" destId="{F973DEE1-9B56-491E-8490-FA2AA72A9C4F}" srcOrd="2" destOrd="0" parTransId="{176DE3E8-EAC5-45F2-9E6E-0FE66B7A00D6}" sibTransId="{37033ED3-C256-4BDB-B08E-868C3EB9D9E2}"/>
    <dgm:cxn modelId="{0A328A45-4BF0-4BFE-A3D7-1B6F6F960499}" srcId="{45E2E563-38FD-4FC8-BC01-70FE2DA0974C}" destId="{472E630D-1362-4726-8CE0-8DCC088A81B1}" srcOrd="0" destOrd="0" parTransId="{86353025-CE8C-4A18-9CB1-8B2C5252F0E7}" sibTransId="{059BA4F7-02FC-4FD1-A413-AF4550D65E1D}"/>
    <dgm:cxn modelId="{D0759B6F-30CA-4BA8-BEE1-2EAF6129EC79}" type="presOf" srcId="{472E630D-1362-4726-8CE0-8DCC088A81B1}" destId="{F4ED77C2-0617-47C8-9A19-E96FFD5C1B96}" srcOrd="0" destOrd="0" presId="urn:microsoft.com/office/officeart/2005/8/layout/hProcess9"/>
    <dgm:cxn modelId="{9A8612AC-A699-4546-AD19-28E64C099E55}" srcId="{45E2E563-38FD-4FC8-BC01-70FE2DA0974C}" destId="{3E0DF2C0-8E2C-4EF7-AD27-3D18A4CF2828}" srcOrd="4" destOrd="0" parTransId="{C47ECADD-E619-4018-8023-8CEEE624882E}" sibTransId="{9679EE58-FB5C-4D74-A61D-3A22A9D780DF}"/>
    <dgm:cxn modelId="{B7329EAC-7D02-4065-AA43-68A763A00E3C}" type="presOf" srcId="{45E2E563-38FD-4FC8-BC01-70FE2DA0974C}" destId="{224971AF-533A-44C3-9EEE-CA547923CDF7}" srcOrd="0" destOrd="0" presId="urn:microsoft.com/office/officeart/2005/8/layout/hProcess9"/>
    <dgm:cxn modelId="{AB5826B1-4C2D-407E-9580-95CE6E4A7D49}" type="presOf" srcId="{87D43CD8-8083-4FE4-9BC0-91A99C7FD22F}" destId="{4D09BB83-BA54-4969-AF79-7A94D4103B80}" srcOrd="0" destOrd="0" presId="urn:microsoft.com/office/officeart/2005/8/layout/hProcess9"/>
    <dgm:cxn modelId="{3D41FEC5-ED8E-4C9C-8AF8-35BA7A83C04F}" srcId="{45E2E563-38FD-4FC8-BC01-70FE2DA0974C}" destId="{55A8E9AA-E33B-4401-A358-E7A0F7176189}" srcOrd="1" destOrd="0" parTransId="{F7685E0E-BAA4-4F77-B39D-D038CBE3D7D2}" sibTransId="{FC3B1534-D787-42BD-A5EA-744E808218C9}"/>
    <dgm:cxn modelId="{B132A7E1-8888-4533-9476-581FAFEDE19D}" srcId="{45E2E563-38FD-4FC8-BC01-70FE2DA0974C}" destId="{39588F30-0EAC-4376-8ADA-A9028E708F52}" srcOrd="5" destOrd="0" parTransId="{F7C032F6-3C7B-46CF-B07D-D3E56625AF0D}" sibTransId="{A5453AA5-928F-4008-BF81-7EA4AF96AF69}"/>
    <dgm:cxn modelId="{4BFCF2E7-2336-4CC8-8F0E-504FF632E06A}" srcId="{45E2E563-38FD-4FC8-BC01-70FE2DA0974C}" destId="{87D43CD8-8083-4FE4-9BC0-91A99C7FD22F}" srcOrd="3" destOrd="0" parTransId="{FED56C2E-3AFF-4463-AB89-AC538D55FD1F}" sibTransId="{8F8F3FE6-92F7-411B-8A3A-FA2DEF665832}"/>
    <dgm:cxn modelId="{E9D0FAF9-C8D0-4F7F-99B2-D3AE2DA51959}" type="presOf" srcId="{39588F30-0EAC-4376-8ADA-A9028E708F52}" destId="{4A972A20-E613-41D1-A315-6D2C9FF61545}" srcOrd="0" destOrd="0" presId="urn:microsoft.com/office/officeart/2005/8/layout/hProcess9"/>
    <dgm:cxn modelId="{9EFE11FF-84AA-4C10-BA78-041B585F5AEA}" type="presOf" srcId="{F973DEE1-9B56-491E-8490-FA2AA72A9C4F}" destId="{7FE19654-43E2-459B-8287-AAA481671378}" srcOrd="0" destOrd="0" presId="urn:microsoft.com/office/officeart/2005/8/layout/hProcess9"/>
    <dgm:cxn modelId="{3B3477AB-B3AD-4EB8-B508-70E4EC9284C5}" type="presParOf" srcId="{224971AF-533A-44C3-9EEE-CA547923CDF7}" destId="{C728D18A-FA28-4AF9-9D1C-69C71D3FE219}" srcOrd="0" destOrd="0" presId="urn:microsoft.com/office/officeart/2005/8/layout/hProcess9"/>
    <dgm:cxn modelId="{AB84C962-194E-432F-AFCF-D2221C93E7D4}" type="presParOf" srcId="{224971AF-533A-44C3-9EEE-CA547923CDF7}" destId="{588FD6F2-DE8F-41DA-A0C2-011A04D15609}" srcOrd="1" destOrd="0" presId="urn:microsoft.com/office/officeart/2005/8/layout/hProcess9"/>
    <dgm:cxn modelId="{8F251DC6-2062-409C-8179-68E74E6A43D5}" type="presParOf" srcId="{588FD6F2-DE8F-41DA-A0C2-011A04D15609}" destId="{F4ED77C2-0617-47C8-9A19-E96FFD5C1B96}" srcOrd="0" destOrd="0" presId="urn:microsoft.com/office/officeart/2005/8/layout/hProcess9"/>
    <dgm:cxn modelId="{3DAF9C32-F944-426A-B62A-4B178140357D}" type="presParOf" srcId="{588FD6F2-DE8F-41DA-A0C2-011A04D15609}" destId="{9BC4138A-08FF-4352-8173-97311EBFB6CD}" srcOrd="1" destOrd="0" presId="urn:microsoft.com/office/officeart/2005/8/layout/hProcess9"/>
    <dgm:cxn modelId="{C348591F-716C-462B-94AC-C2178645E81F}" type="presParOf" srcId="{588FD6F2-DE8F-41DA-A0C2-011A04D15609}" destId="{321F2438-BF0A-4FB2-B848-F5870522345B}" srcOrd="2" destOrd="0" presId="urn:microsoft.com/office/officeart/2005/8/layout/hProcess9"/>
    <dgm:cxn modelId="{C8BA41F1-6EAF-4E63-86DA-025E3F9F58D4}" type="presParOf" srcId="{588FD6F2-DE8F-41DA-A0C2-011A04D15609}" destId="{BBA3B201-C6BF-4024-9021-7097A8A96BE4}" srcOrd="3" destOrd="0" presId="urn:microsoft.com/office/officeart/2005/8/layout/hProcess9"/>
    <dgm:cxn modelId="{647D6711-CD79-499C-B216-08E3D361FB8C}" type="presParOf" srcId="{588FD6F2-DE8F-41DA-A0C2-011A04D15609}" destId="{7FE19654-43E2-459B-8287-AAA481671378}" srcOrd="4" destOrd="0" presId="urn:microsoft.com/office/officeart/2005/8/layout/hProcess9"/>
    <dgm:cxn modelId="{FB820CF7-037A-43F7-8FAA-40BA7FF91828}" type="presParOf" srcId="{588FD6F2-DE8F-41DA-A0C2-011A04D15609}" destId="{FC52400E-01EA-402E-9F56-483376809A3A}" srcOrd="5" destOrd="0" presId="urn:microsoft.com/office/officeart/2005/8/layout/hProcess9"/>
    <dgm:cxn modelId="{5FB7B169-BB6B-4077-962B-17712A6D2BC5}" type="presParOf" srcId="{588FD6F2-DE8F-41DA-A0C2-011A04D15609}" destId="{4D09BB83-BA54-4969-AF79-7A94D4103B80}" srcOrd="6" destOrd="0" presId="urn:microsoft.com/office/officeart/2005/8/layout/hProcess9"/>
    <dgm:cxn modelId="{6787F9AA-6B17-42DD-83E0-66AAADDEA8DC}" type="presParOf" srcId="{588FD6F2-DE8F-41DA-A0C2-011A04D15609}" destId="{0F3A0C55-3FE8-4C03-819C-E9D2C357E36F}" srcOrd="7" destOrd="0" presId="urn:microsoft.com/office/officeart/2005/8/layout/hProcess9"/>
    <dgm:cxn modelId="{1E611797-CBCC-40DE-856D-7AE7F51B34CE}" type="presParOf" srcId="{588FD6F2-DE8F-41DA-A0C2-011A04D15609}" destId="{C33F2E71-A113-4BCE-90D1-B3D02E32F640}" srcOrd="8" destOrd="0" presId="urn:microsoft.com/office/officeart/2005/8/layout/hProcess9"/>
    <dgm:cxn modelId="{CBE2721F-0660-422D-A62F-5D4EF33FF9F3}" type="presParOf" srcId="{588FD6F2-DE8F-41DA-A0C2-011A04D15609}" destId="{28ECEB26-C2C8-4181-8CAC-B45BC4251050}" srcOrd="9" destOrd="0" presId="urn:microsoft.com/office/officeart/2005/8/layout/hProcess9"/>
    <dgm:cxn modelId="{F7097DF0-7B89-4EA3-BC5D-05428F26F303}" type="presParOf" srcId="{588FD6F2-DE8F-41DA-A0C2-011A04D15609}" destId="{4A972A20-E613-41D1-A315-6D2C9FF61545}"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8D18A-FA28-4AF9-9D1C-69C71D3FE219}">
      <dsp:nvSpPr>
        <dsp:cNvPr id="0" name=""/>
        <dsp:cNvSpPr/>
      </dsp:nvSpPr>
      <dsp:spPr>
        <a:xfrm>
          <a:off x="149878" y="0"/>
          <a:ext cx="8691842" cy="445053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ED77C2-0617-47C8-9A19-E96FFD5C1B96}">
      <dsp:nvSpPr>
        <dsp:cNvPr id="0" name=""/>
        <dsp:cNvSpPr/>
      </dsp:nvSpPr>
      <dsp:spPr>
        <a:xfrm>
          <a:off x="2469" y="1335159"/>
          <a:ext cx="1437865" cy="178021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Fully Enrolled Students in SIS</a:t>
          </a:r>
        </a:p>
      </dsp:txBody>
      <dsp:txXfrm>
        <a:off x="72660" y="1405350"/>
        <a:ext cx="1297483" cy="1639830"/>
      </dsp:txXfrm>
    </dsp:sp>
    <dsp:sp modelId="{321F2438-BF0A-4FB2-B848-F5870522345B}">
      <dsp:nvSpPr>
        <dsp:cNvPr id="0" name=""/>
        <dsp:cNvSpPr/>
      </dsp:nvSpPr>
      <dsp:spPr>
        <a:xfrm>
          <a:off x="1512228" y="1335159"/>
          <a:ext cx="1437865" cy="1780212"/>
        </a:xfrm>
        <a:prstGeom prst="roundRect">
          <a:avLst/>
        </a:prstGeom>
        <a:solidFill>
          <a:schemeClr val="accent2">
            <a:hueOff val="-395084"/>
            <a:satOff val="2071"/>
            <a:lumOff val="53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Nightly Data Transfer to EIS</a:t>
          </a:r>
        </a:p>
      </dsp:txBody>
      <dsp:txXfrm>
        <a:off x="1582419" y="1405350"/>
        <a:ext cx="1297483" cy="1639830"/>
      </dsp:txXfrm>
    </dsp:sp>
    <dsp:sp modelId="{7FE19654-43E2-459B-8287-AAA481671378}">
      <dsp:nvSpPr>
        <dsp:cNvPr id="0" name=""/>
        <dsp:cNvSpPr/>
      </dsp:nvSpPr>
      <dsp:spPr>
        <a:xfrm>
          <a:off x="3021987" y="1335159"/>
          <a:ext cx="1437865" cy="1780212"/>
        </a:xfrm>
        <a:prstGeom prst="roundRect">
          <a:avLst/>
        </a:prstGeom>
        <a:solidFill>
          <a:schemeClr val="accent2">
            <a:hueOff val="-790168"/>
            <a:satOff val="4142"/>
            <a:lumOff val="106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New Tool for Data Review of EIS Demo Stats</a:t>
          </a:r>
        </a:p>
      </dsp:txBody>
      <dsp:txXfrm>
        <a:off x="3092178" y="1405350"/>
        <a:ext cx="1297483" cy="1639830"/>
      </dsp:txXfrm>
    </dsp:sp>
    <dsp:sp modelId="{4D09BB83-BA54-4969-AF79-7A94D4103B80}">
      <dsp:nvSpPr>
        <dsp:cNvPr id="0" name=""/>
        <dsp:cNvSpPr/>
      </dsp:nvSpPr>
      <dsp:spPr>
        <a:xfrm>
          <a:off x="4531746" y="1335159"/>
          <a:ext cx="1437865" cy="1780212"/>
        </a:xfrm>
        <a:prstGeom prst="roundRect">
          <a:avLst/>
        </a:prstGeom>
        <a:solidFill>
          <a:schemeClr val="accent2">
            <a:hueOff val="-1185251"/>
            <a:satOff val="6213"/>
            <a:lumOff val="16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Automatic Ordering of Student Tests</a:t>
          </a:r>
        </a:p>
      </dsp:txBody>
      <dsp:txXfrm>
        <a:off x="4601937" y="1405350"/>
        <a:ext cx="1297483" cy="1639830"/>
      </dsp:txXfrm>
    </dsp:sp>
    <dsp:sp modelId="{C33F2E71-A113-4BCE-90D1-B3D02E32F640}">
      <dsp:nvSpPr>
        <dsp:cNvPr id="0" name=""/>
        <dsp:cNvSpPr/>
      </dsp:nvSpPr>
      <dsp:spPr>
        <a:xfrm>
          <a:off x="6041505" y="1335159"/>
          <a:ext cx="1437865" cy="1780212"/>
        </a:xfrm>
        <a:prstGeom prst="roundRect">
          <a:avLst/>
        </a:prstGeom>
        <a:solidFill>
          <a:schemeClr val="accent2">
            <a:hueOff val="-1580335"/>
            <a:satOff val="8284"/>
            <a:lumOff val="213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Automatic Rostering in Teacher Student Connection</a:t>
          </a:r>
        </a:p>
      </dsp:txBody>
      <dsp:txXfrm>
        <a:off x="6111696" y="1405350"/>
        <a:ext cx="1297483" cy="1639830"/>
      </dsp:txXfrm>
    </dsp:sp>
    <dsp:sp modelId="{4A972A20-E613-41D1-A315-6D2C9FF61545}">
      <dsp:nvSpPr>
        <dsp:cNvPr id="0" name=""/>
        <dsp:cNvSpPr/>
      </dsp:nvSpPr>
      <dsp:spPr>
        <a:xfrm>
          <a:off x="7551264" y="1335159"/>
          <a:ext cx="1437865" cy="1780212"/>
        </a:xfrm>
        <a:prstGeom prst="roundRect">
          <a:avLst/>
        </a:prstGeom>
        <a:solidFill>
          <a:schemeClr val="accent2">
            <a:hueOff val="-1975419"/>
            <a:satOff val="10355"/>
            <a:lumOff val="266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Ongoing SIS Updates and EIS Data Transfer </a:t>
          </a:r>
        </a:p>
      </dsp:txBody>
      <dsp:txXfrm>
        <a:off x="7621455" y="1405350"/>
        <a:ext cx="1297483" cy="163983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70764A-B111-44B3-AE37-A9C6790043FE}" type="datetimeFigureOut">
              <a:rPr lang="en-US" smtClean="0"/>
              <a:t>9/15/2017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3C1CD0-D833-4B0D-BF33-74A8E63C0BDA}" type="slidenum">
              <a:rPr lang="en-US" smtClean="0"/>
              <a:t>‹#›</a:t>
            </a:fld>
            <a:endParaRPr lang="en-US"/>
          </a:p>
        </p:txBody>
      </p:sp>
    </p:spTree>
    <p:extLst>
      <p:ext uri="{BB962C8B-B14F-4D97-AF65-F5344CB8AC3E}">
        <p14:creationId xmlns:p14="http://schemas.microsoft.com/office/powerpoint/2010/main" val="2097762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102D1E-153C-4A31-86F2-4ACF1A6A0AF0}" type="slidenum">
              <a:rPr lang="en-US" smtClean="0"/>
              <a:t>1</a:t>
            </a:fld>
            <a:endParaRPr lang="en-US"/>
          </a:p>
        </p:txBody>
      </p:sp>
    </p:spTree>
    <p:extLst>
      <p:ext uri="{BB962C8B-B14F-4D97-AF65-F5344CB8AC3E}">
        <p14:creationId xmlns:p14="http://schemas.microsoft.com/office/powerpoint/2010/main" val="1955771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F57611-C252-4A64-BEAF-EAC5BB6A8962}" type="slidenum">
              <a:rPr lang="en-US" smtClean="0"/>
              <a:t>10</a:t>
            </a:fld>
            <a:endParaRPr lang="en-US"/>
          </a:p>
        </p:txBody>
      </p:sp>
    </p:spTree>
    <p:extLst>
      <p:ext uri="{BB962C8B-B14F-4D97-AF65-F5344CB8AC3E}">
        <p14:creationId xmlns:p14="http://schemas.microsoft.com/office/powerpoint/2010/main" val="3256364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3C1CD0-D833-4B0D-BF33-74A8E63C0BDA}" type="slidenum">
              <a:rPr lang="en-US" smtClean="0"/>
              <a:t>16</a:t>
            </a:fld>
            <a:endParaRPr lang="en-US"/>
          </a:p>
        </p:txBody>
      </p:sp>
    </p:spTree>
    <p:extLst>
      <p:ext uri="{BB962C8B-B14F-4D97-AF65-F5344CB8AC3E}">
        <p14:creationId xmlns:p14="http://schemas.microsoft.com/office/powerpoint/2010/main" val="2928645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Cliff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3C1CD0-D833-4B0D-BF33-74A8E63C0BD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68534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4522787"/>
            <a:ext cx="7772400" cy="708025"/>
          </a:xfrm>
        </p:spPr>
        <p:txBody>
          <a:bodyPr>
            <a:noAutofit/>
          </a:bodyPr>
          <a:lstStyle>
            <a:lvl1pPr algn="ctr">
              <a:defRPr sz="4200" b="1" baseline="0">
                <a:latin typeface="Georgia" panose="02040502050405020303" pitchFamily="18" charset="0"/>
              </a:defRPr>
            </a:lvl1pPr>
          </a:lstStyle>
          <a:p>
            <a:r>
              <a:rPr lang="en-US" dirty="0"/>
              <a:t>Insert Presentation Title</a:t>
            </a:r>
          </a:p>
        </p:txBody>
      </p:sp>
      <p:sp>
        <p:nvSpPr>
          <p:cNvPr id="3" name="Subtitle 2"/>
          <p:cNvSpPr>
            <a:spLocks noGrp="1"/>
          </p:cNvSpPr>
          <p:nvPr>
            <p:ph type="subTitle" idx="1" hasCustomPrompt="1"/>
          </p:nvPr>
        </p:nvSpPr>
        <p:spPr>
          <a:xfrm>
            <a:off x="685801" y="6390274"/>
            <a:ext cx="7772399" cy="325851"/>
          </a:xfrm>
        </p:spPr>
        <p:txBody>
          <a:bodyPr>
            <a:noAutofit/>
          </a:bodyPr>
          <a:lstStyle>
            <a:lvl1pPr marL="0" indent="0" algn="ctr">
              <a:buNone/>
              <a:defRPr sz="1600" baseline="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 | Job Title | Team/Office/Division Name | Date</a:t>
            </a:r>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013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Opening Slide">
    <p:spTree>
      <p:nvGrpSpPr>
        <p:cNvPr id="1" name=""/>
        <p:cNvGrpSpPr/>
        <p:nvPr/>
      </p:nvGrpSpPr>
      <p:grpSpPr>
        <a:xfrm>
          <a:off x="0" y="0"/>
          <a:ext cx="0" cy="0"/>
          <a:chOff x="0" y="0"/>
          <a:chExt cx="0" cy="0"/>
        </a:xfrm>
      </p:grpSpPr>
      <p:sp>
        <p:nvSpPr>
          <p:cNvPr id="7" name="Rectangle 6"/>
          <p:cNvSpPr/>
          <p:nvPr userDrawn="1"/>
        </p:nvSpPr>
        <p:spPr>
          <a:xfrm>
            <a:off x="-2406" y="35052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ctrTitle" hasCustomPrompt="1"/>
          </p:nvPr>
        </p:nvSpPr>
        <p:spPr>
          <a:xfrm>
            <a:off x="684597" y="3810002"/>
            <a:ext cx="7772400" cy="1470025"/>
          </a:xfrm>
        </p:spPr>
        <p:txBody>
          <a:bodyPr>
            <a:normAutofit/>
          </a:bodyPr>
          <a:lstStyle>
            <a:lvl1pPr algn="ctr">
              <a:defRPr sz="3000"/>
            </a:lvl1pPr>
          </a:lstStyle>
          <a:p>
            <a:r>
              <a:rPr lang="en-US" dirty="0"/>
              <a:t>Insert Presentation Title</a:t>
            </a:r>
          </a:p>
        </p:txBody>
      </p:sp>
      <p:sp>
        <p:nvSpPr>
          <p:cNvPr id="3" name="Subtitle 2"/>
          <p:cNvSpPr>
            <a:spLocks noGrp="1"/>
          </p:cNvSpPr>
          <p:nvPr>
            <p:ph type="subTitle" idx="1" hasCustomPrompt="1"/>
          </p:nvPr>
        </p:nvSpPr>
        <p:spPr>
          <a:xfrm>
            <a:off x="1371600" y="5334000"/>
            <a:ext cx="6400800" cy="685800"/>
          </a:xfrm>
        </p:spPr>
        <p:txBody>
          <a:bodyPr>
            <a:noAutofit/>
          </a:bodyPr>
          <a:lstStyle>
            <a:lvl1pPr marL="0" indent="0" algn="ctr">
              <a:buNone/>
              <a:defRPr sz="2250" baseline="0">
                <a:solidFill>
                  <a:schemeClr val="bg1"/>
                </a:solidFill>
                <a:latin typeface="PermianSlabSerifTypeface" pitchFamily="50"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If applicable, insert sub-title</a:t>
            </a:r>
          </a:p>
        </p:txBody>
      </p:sp>
      <p:pic>
        <p:nvPicPr>
          <p:cNvPr id="2050"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61"/>
            <a:ext cx="5181600" cy="2049941"/>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p:ph type="body" sz="quarter" idx="10" hasCustomPrompt="1"/>
          </p:nvPr>
        </p:nvSpPr>
        <p:spPr>
          <a:xfrm>
            <a:off x="2056799" y="6400800"/>
            <a:ext cx="5030403" cy="381000"/>
          </a:xfrm>
        </p:spPr>
        <p:txBody>
          <a:bodyPr>
            <a:normAutofit/>
          </a:bodyPr>
          <a:lstStyle>
            <a:lvl1pPr marL="0" marR="0" indent="0" algn="ctr" defTabSz="6858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lang="en-US" sz="1050" smtClean="0">
                <a:solidFill>
                  <a:schemeClr val="tx2"/>
                </a:solidFill>
              </a:defRPr>
            </a:lvl1pPr>
            <a:lvl5pPr marL="1371600" indent="0">
              <a:buNone/>
              <a:defRPr/>
            </a:lvl5pPr>
          </a:lstStyle>
          <a:p>
            <a:pPr marL="0" marR="0" lvl="0" indent="0" algn="l" defTabSz="685800" rtl="0" eaLnBrk="1" fontAlgn="auto" latinLnBrk="0" hangingPunct="1">
              <a:lnSpc>
                <a:spcPct val="100000"/>
              </a:lnSpc>
              <a:spcBef>
                <a:spcPct val="20000"/>
              </a:spcBef>
              <a:spcAft>
                <a:spcPts val="0"/>
              </a:spcAft>
              <a:buClr>
                <a:srgbClr val="EE3524"/>
              </a:buClr>
              <a:buSzTx/>
              <a:buFont typeface="Wingdings" panose="05000000000000000000" pitchFamily="2" charset="2"/>
              <a:buNone/>
              <a:tabLst/>
              <a:defRPr/>
            </a:pPr>
            <a:r>
              <a:rPr lang="en-US" sz="1050" dirty="0">
                <a:solidFill>
                  <a:schemeClr val="tx2"/>
                </a:solidFill>
                <a:latin typeface="+mn-lt"/>
              </a:rPr>
              <a:t>Presenter Name | Job Title | Team/Office/Division | Date</a:t>
            </a:r>
          </a:p>
        </p:txBody>
      </p:sp>
    </p:spTree>
    <p:extLst>
      <p:ext uri="{BB962C8B-B14F-4D97-AF65-F5344CB8AC3E}">
        <p14:creationId xmlns:p14="http://schemas.microsoft.com/office/powerpoint/2010/main" val="128615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a:t>Level 1 bullet points (default is 24-point font)</a:t>
            </a:r>
          </a:p>
          <a:p>
            <a:pPr lvl="1"/>
            <a:r>
              <a:rPr lang="en-US" dirty="0"/>
              <a:t>Level 2 bullet points (default is 22-point font)</a:t>
            </a:r>
          </a:p>
          <a:p>
            <a:pPr lvl="2"/>
            <a:r>
              <a:rPr lang="en-US" dirty="0"/>
              <a:t>Level 3 bullet points (default is 20-point font)</a:t>
            </a:r>
          </a:p>
          <a:p>
            <a:pPr lvl="3"/>
            <a:r>
              <a:rPr lang="en-US" dirty="0"/>
              <a:t>Level 4 bullet points (default is 18-point font)</a:t>
            </a:r>
          </a:p>
          <a:p>
            <a:pPr lvl="4"/>
            <a:r>
              <a:rPr lang="en-US" dirty="0"/>
              <a:t>Level 5 bullet points (default is 16-point font)</a:t>
            </a:r>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04800" y="228600"/>
            <a:ext cx="8305800" cy="914400"/>
          </a:xfrm>
        </p:spPr>
        <p:txBody>
          <a:bodyPr/>
          <a:lstStyle>
            <a:lvl1pPr>
              <a:defRPr baseline="0">
                <a:latin typeface="Georgia" panose="02040502050405020303" pitchFamily="18" charset="0"/>
              </a:defRPr>
            </a:lvl1pPr>
          </a:lstStyle>
          <a:p>
            <a:r>
              <a:rPr lang="en-US" dirty="0"/>
              <a:t>Insert Slide Heading </a:t>
            </a:r>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202702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Content Slid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304800" y="1295400"/>
            <a:ext cx="4114800" cy="4525963"/>
          </a:xfrm>
        </p:spPr>
        <p:txBody>
          <a:bodyPr/>
          <a:lstStyle>
            <a:lvl1pPr>
              <a:defRPr sz="2200" baseline="0">
                <a:solidFill>
                  <a:schemeClr val="accent1"/>
                </a:solidFill>
                <a:latin typeface="Arial" panose="020B0604020202020204" pitchFamily="34" charset="0"/>
                <a:cs typeface="Arial" panose="020B0604020202020204" pitchFamily="34" charset="0"/>
              </a:defRPr>
            </a:lvl1pPr>
            <a:lvl2pPr>
              <a:defRPr sz="2000">
                <a:solidFill>
                  <a:schemeClr val="accent1"/>
                </a:solidFill>
                <a:latin typeface="Arial" panose="020B0604020202020204" pitchFamily="34" charset="0"/>
                <a:cs typeface="Arial" panose="020B0604020202020204" pitchFamily="34" charset="0"/>
              </a:defRPr>
            </a:lvl2pPr>
            <a:lvl3pPr>
              <a:defRPr sz="1800">
                <a:solidFill>
                  <a:schemeClr val="accent1"/>
                </a:solidFill>
                <a:latin typeface="Arial" panose="020B0604020202020204" pitchFamily="34" charset="0"/>
                <a:cs typeface="Arial" panose="020B0604020202020204" pitchFamily="34" charset="0"/>
              </a:defRPr>
            </a:lvl3pPr>
            <a:lvl4pPr>
              <a:defRPr sz="1600">
                <a:solidFill>
                  <a:schemeClr val="accent1"/>
                </a:solidFill>
                <a:latin typeface="Arial" panose="020B0604020202020204" pitchFamily="34" charset="0"/>
                <a:cs typeface="Arial" panose="020B0604020202020204" pitchFamily="34" charset="0"/>
              </a:defRPr>
            </a:lvl4pPr>
            <a:lvl5pPr>
              <a:defRPr sz="1600"/>
            </a:lvl5pPr>
            <a:lvl6pPr>
              <a:defRPr sz="1800"/>
            </a:lvl6pPr>
            <a:lvl7pPr>
              <a:defRPr sz="1800"/>
            </a:lvl7pPr>
            <a:lvl8pPr>
              <a:defRPr sz="1800"/>
            </a:lvl8pPr>
            <a:lvl9pPr>
              <a:defRPr sz="180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9" name="Rectangle 8"/>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04800" y="228600"/>
            <a:ext cx="8305800" cy="914400"/>
          </a:xfrm>
        </p:spPr>
        <p:txBody>
          <a:bodyPr/>
          <a:lstStyle>
            <a:lvl1pPr>
              <a:defRPr>
                <a:latin typeface="Georgia" panose="02040502050405020303" pitchFamily="18" charset="0"/>
              </a:defRPr>
            </a:lvl1pPr>
          </a:lstStyle>
          <a:p>
            <a:r>
              <a:rPr lang="en-US" dirty="0"/>
              <a:t>Insert Slide Heading</a:t>
            </a:r>
          </a:p>
        </p:txBody>
      </p:sp>
      <p:sp>
        <p:nvSpPr>
          <p:cNvPr id="10" name="Content Placeholder 2"/>
          <p:cNvSpPr>
            <a:spLocks noGrp="1"/>
          </p:cNvSpPr>
          <p:nvPr>
            <p:ph sz="half" idx="13" hasCustomPrompt="1"/>
          </p:nvPr>
        </p:nvSpPr>
        <p:spPr>
          <a:xfrm>
            <a:off x="4495800" y="1295400"/>
            <a:ext cx="4114800" cy="4525963"/>
          </a:xfrm>
        </p:spPr>
        <p:txBody>
          <a:bodyPr/>
          <a:lstStyle>
            <a:lvl1pPr>
              <a:defRPr sz="2200">
                <a:solidFill>
                  <a:schemeClr val="accent1"/>
                </a:solidFill>
                <a:latin typeface="Arial" panose="020B0604020202020204" pitchFamily="34" charset="0"/>
                <a:cs typeface="Arial" panose="020B0604020202020204" pitchFamily="34" charset="0"/>
              </a:defRPr>
            </a:lvl1pPr>
            <a:lvl2pPr>
              <a:defRPr sz="2000">
                <a:solidFill>
                  <a:schemeClr val="accent1"/>
                </a:solidFill>
                <a:latin typeface="Arial" panose="020B0604020202020204" pitchFamily="34" charset="0"/>
                <a:cs typeface="Arial" panose="020B0604020202020204" pitchFamily="34" charset="0"/>
              </a:defRPr>
            </a:lvl2pPr>
            <a:lvl3pPr>
              <a:defRPr sz="1800">
                <a:solidFill>
                  <a:schemeClr val="accent1"/>
                </a:solidFill>
                <a:latin typeface="Arial" panose="020B0604020202020204" pitchFamily="34" charset="0"/>
                <a:cs typeface="Arial" panose="020B0604020202020204" pitchFamily="34" charset="0"/>
              </a:defRPr>
            </a:lvl3pPr>
            <a:lvl4pPr>
              <a:defRPr sz="1600">
                <a:solidFill>
                  <a:schemeClr val="accent1"/>
                </a:solidFill>
                <a:latin typeface="Arial" panose="020B0604020202020204" pitchFamily="34" charset="0"/>
                <a:cs typeface="Arial" panose="020B0604020202020204" pitchFamily="34" charset="0"/>
              </a:defRPr>
            </a:lvl4pPr>
            <a:lvl5pPr>
              <a:defRPr sz="1600"/>
            </a:lvl5pPr>
            <a:lvl6pPr>
              <a:defRPr sz="1800"/>
            </a:lvl6pPr>
            <a:lvl7pPr>
              <a:defRPr sz="1800"/>
            </a:lvl7pPr>
            <a:lvl8pPr>
              <a:defRPr sz="1800"/>
            </a:lvl8pPr>
            <a:lvl9pPr>
              <a:defRPr sz="1800"/>
            </a:lvl9pPr>
          </a:lstStyle>
          <a:p>
            <a:pPr lvl="0"/>
            <a:r>
              <a:rPr lang="en-US" dirty="0"/>
              <a:t>Level 1 bullet points (default is 22-point font for two-column layout)</a:t>
            </a:r>
          </a:p>
          <a:p>
            <a:pPr lvl="1"/>
            <a:r>
              <a:rPr lang="en-US" dirty="0"/>
              <a:t>Level 2 bullet points (default is 20-point font)</a:t>
            </a:r>
          </a:p>
          <a:p>
            <a:pPr lvl="2"/>
            <a:r>
              <a:rPr lang="en-US" dirty="0"/>
              <a:t>Level 3 bullet points (default is 18-point font)</a:t>
            </a:r>
          </a:p>
          <a:p>
            <a:pPr lvl="3"/>
            <a:r>
              <a:rPr lang="en-US" dirty="0"/>
              <a:t>Level 4 bullet points (default is 16-point font)</a:t>
            </a:r>
          </a:p>
        </p:txBody>
      </p:sp>
      <p:sp>
        <p:nvSpPr>
          <p:cNvPr id="11" name="Rectangle 10"/>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13"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929592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ransition Slide">
    <p:spTree>
      <p:nvGrpSpPr>
        <p:cNvPr id="1" name=""/>
        <p:cNvGrpSpPr/>
        <p:nvPr/>
      </p:nvGrpSpPr>
      <p:grpSpPr>
        <a:xfrm>
          <a:off x="0" y="0"/>
          <a:ext cx="0" cy="0"/>
          <a:chOff x="0" y="0"/>
          <a:chExt cx="0" cy="0"/>
        </a:xfrm>
      </p:grpSpPr>
      <p:sp>
        <p:nvSpPr>
          <p:cNvPr id="8" name="Rectangle 7"/>
          <p:cNvSpPr/>
          <p:nvPr userDrawn="1"/>
        </p:nvSpPr>
        <p:spPr>
          <a:xfrm>
            <a:off x="3191435" y="3810000"/>
            <a:ext cx="5952565" cy="2438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429000" y="4038600"/>
            <a:ext cx="5562600" cy="2019300"/>
          </a:xfrm>
        </p:spPr>
        <p:txBody>
          <a:bodyPr>
            <a:normAutofit/>
          </a:bodyPr>
          <a:lstStyle>
            <a:lvl1pPr algn="r">
              <a:defRPr sz="3800" baseline="0">
                <a:latin typeface="Georgia" panose="02040502050405020303" pitchFamily="18" charset="0"/>
              </a:defRPr>
            </a:lvl1pPr>
          </a:lstStyle>
          <a:p>
            <a:r>
              <a:rPr lang="en-US" dirty="0"/>
              <a:t>Insert Section Heading</a:t>
            </a:r>
          </a:p>
        </p:txBody>
      </p:sp>
      <p:pic>
        <p:nvPicPr>
          <p:cNvPr id="1026" name="Picture 2" descr="C:\Users\CA19029\Documents\Brand and Style Rollout\Updated dept logo\TN Dept of Education ColorPMS -«.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1350"/>
          <a:stretch/>
        </p:blipFill>
        <p:spPr bwMode="auto">
          <a:xfrm>
            <a:off x="818180" y="3810000"/>
            <a:ext cx="238222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877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Slide with Gray Bar">
    <p:spTree>
      <p:nvGrpSpPr>
        <p:cNvPr id="1" name=""/>
        <p:cNvGrpSpPr/>
        <p:nvPr/>
      </p:nvGrpSpPr>
      <p:grpSpPr>
        <a:xfrm>
          <a:off x="0" y="0"/>
          <a:ext cx="0" cy="0"/>
          <a:chOff x="0" y="0"/>
          <a:chExt cx="0" cy="0"/>
        </a:xfrm>
      </p:grpSpPr>
      <p:sp>
        <p:nvSpPr>
          <p:cNvPr id="5" name="Rectangle 4"/>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1432668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Heading Bar">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8" name="Rectangle 7"/>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304800" y="228600"/>
            <a:ext cx="8305800" cy="914400"/>
          </a:xfrm>
        </p:spPr>
        <p:txBody>
          <a:bodyPr/>
          <a:lstStyle>
            <a:lvl1pPr>
              <a:defRPr/>
            </a:lvl1pPr>
          </a:lstStyle>
          <a:p>
            <a:r>
              <a:rPr lang="en-US" dirty="0"/>
              <a:t>Insert Slide Heading</a:t>
            </a:r>
          </a:p>
        </p:txBody>
      </p:sp>
    </p:spTree>
    <p:extLst>
      <p:ext uri="{BB962C8B-B14F-4D97-AF65-F5344CB8AC3E}">
        <p14:creationId xmlns:p14="http://schemas.microsoft.com/office/powerpoint/2010/main" val="200976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Tree>
    <p:extLst>
      <p:ext uri="{BB962C8B-B14F-4D97-AF65-F5344CB8AC3E}">
        <p14:creationId xmlns:p14="http://schemas.microsoft.com/office/powerpoint/2010/main" val="759899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Informa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4800" y="1295400"/>
            <a:ext cx="8382000" cy="4525963"/>
          </a:xfrm>
        </p:spPr>
        <p:txBody>
          <a:bodyPr/>
          <a:lstStyle>
            <a:lvl1pPr>
              <a:defRPr baseline="0">
                <a:solidFill>
                  <a:schemeClr val="accent1"/>
                </a:solidFill>
                <a:latin typeface="Arial" panose="020B0604020202020204" pitchFamily="34" charset="0"/>
                <a:cs typeface="Arial" panose="020B0604020202020204" pitchFamily="34" charset="0"/>
              </a:defRPr>
            </a:lvl1pPr>
            <a:lvl2pPr>
              <a:defRPr baseline="0">
                <a:solidFill>
                  <a:schemeClr val="accent1"/>
                </a:solidFill>
                <a:latin typeface="Arial" panose="020B0604020202020204" pitchFamily="34" charset="0"/>
                <a:cs typeface="Arial" panose="020B0604020202020204" pitchFamily="34" charset="0"/>
              </a:defRPr>
            </a:lvl2pPr>
            <a:lvl3pPr>
              <a:defRPr baseline="0">
                <a:solidFill>
                  <a:schemeClr val="accent1"/>
                </a:solidFill>
                <a:latin typeface="Arial" panose="020B0604020202020204" pitchFamily="34" charset="0"/>
                <a:cs typeface="Arial" panose="020B0604020202020204" pitchFamily="34" charset="0"/>
              </a:defRPr>
            </a:lvl3pPr>
            <a:lvl4pPr>
              <a:defRPr baseline="0">
                <a:solidFill>
                  <a:schemeClr val="accent1"/>
                </a:solidFill>
                <a:latin typeface="Arial" panose="020B0604020202020204" pitchFamily="34" charset="0"/>
                <a:cs typeface="Arial" panose="020B0604020202020204" pitchFamily="34" charset="0"/>
              </a:defRPr>
            </a:lvl4pPr>
            <a:lvl5pPr>
              <a:defRPr baseline="0">
                <a:solidFill>
                  <a:schemeClr val="accent1"/>
                </a:solidFill>
                <a:latin typeface="Arial" panose="020B0604020202020204" pitchFamily="34" charset="0"/>
                <a:cs typeface="Arial" panose="020B0604020202020204" pitchFamily="34" charset="0"/>
              </a:defRPr>
            </a:lvl5pPr>
          </a:lstStyle>
          <a:p>
            <a:pPr lvl="0"/>
            <a:r>
              <a:rPr lang="en-US" dirty="0"/>
              <a:t>Presenter Name, Job Title, Team/Office/Division Name</a:t>
            </a:r>
          </a:p>
          <a:p>
            <a:pPr lvl="1"/>
            <a:r>
              <a:rPr lang="en-US" dirty="0"/>
              <a:t>Email Address</a:t>
            </a:r>
          </a:p>
          <a:p>
            <a:pPr lvl="1"/>
            <a:r>
              <a:rPr lang="en-US" dirty="0"/>
              <a:t>Phone Number</a:t>
            </a:r>
          </a:p>
          <a:p>
            <a:pPr lvl="0"/>
            <a:endParaRPr lang="en-US" dirty="0"/>
          </a:p>
        </p:txBody>
      </p:sp>
      <p:sp>
        <p:nvSpPr>
          <p:cNvPr id="7" name="Rectangle 6"/>
          <p:cNvSpPr/>
          <p:nvPr userDrawn="1"/>
        </p:nvSpPr>
        <p:spPr>
          <a:xfrm>
            <a:off x="0" y="228600"/>
            <a:ext cx="9144000" cy="9144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5999375"/>
            <a:ext cx="9144000" cy="858625"/>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6108904"/>
            <a:ext cx="1616967" cy="639563"/>
          </a:xfrm>
          <a:prstGeom prst="rect">
            <a:avLst/>
          </a:prstGeom>
        </p:spPr>
      </p:pic>
      <p:sp>
        <p:nvSpPr>
          <p:cNvPr id="6" name="Slide Number Placeholder 5"/>
          <p:cNvSpPr>
            <a:spLocks noGrp="1"/>
          </p:cNvSpPr>
          <p:nvPr>
            <p:ph type="sldNum" sz="quarter" idx="12"/>
          </p:nvPr>
        </p:nvSpPr>
        <p:spPr>
          <a:xfrm>
            <a:off x="8229600" y="6356350"/>
            <a:ext cx="457200" cy="365125"/>
          </a:xfrm>
          <a:prstGeom prst="rect">
            <a:avLst/>
          </a:prstGeom>
        </p:spPr>
        <p:txBody>
          <a:bodyPr/>
          <a:lstStyle>
            <a:lvl1pPr algn="r">
              <a:defRPr sz="1400">
                <a:solidFill>
                  <a:srgbClr val="6E7073"/>
                </a:solidFill>
                <a:latin typeface="+mn-lt"/>
                <a:ea typeface="Open Sans" panose="020B0606030504020204" pitchFamily="34" charset="0"/>
                <a:cs typeface="Open Sans" panose="020B0606030504020204" pitchFamily="34" charset="0"/>
              </a:defRPr>
            </a:lvl1pPr>
          </a:lstStyle>
          <a:p>
            <a:fld id="{86D2451E-3285-438B-B188-C22B2A012BF6}" type="slidenum">
              <a:rPr lang="en-US" smtClean="0"/>
              <a:pPr/>
              <a:t>‹#›</a:t>
            </a:fld>
            <a:endParaRPr lang="en-US" dirty="0"/>
          </a:p>
        </p:txBody>
      </p:sp>
      <p:sp>
        <p:nvSpPr>
          <p:cNvPr id="4" name="TextBox 3"/>
          <p:cNvSpPr txBox="1"/>
          <p:nvPr userDrawn="1"/>
        </p:nvSpPr>
        <p:spPr>
          <a:xfrm>
            <a:off x="304800" y="405825"/>
            <a:ext cx="8382000" cy="584775"/>
          </a:xfrm>
          <a:prstGeom prst="rect">
            <a:avLst/>
          </a:prstGeom>
          <a:noFill/>
        </p:spPr>
        <p:txBody>
          <a:bodyPr wrap="square" rtlCol="0">
            <a:spAutoFit/>
          </a:bodyPr>
          <a:lstStyle/>
          <a:p>
            <a:r>
              <a:rPr lang="en-US" sz="3200" b="1" dirty="0">
                <a:solidFill>
                  <a:schemeClr val="bg1"/>
                </a:solidFill>
                <a:latin typeface="+mj-lt"/>
              </a:rPr>
              <a:t>Contact Information</a:t>
            </a:r>
          </a:p>
        </p:txBody>
      </p:sp>
    </p:spTree>
    <p:extLst>
      <p:ext uri="{BB962C8B-B14F-4D97-AF65-F5344CB8AC3E}">
        <p14:creationId xmlns:p14="http://schemas.microsoft.com/office/powerpoint/2010/main" val="2455753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6" name="Rectangle 5"/>
          <p:cNvSpPr/>
          <p:nvPr userDrawn="1"/>
        </p:nvSpPr>
        <p:spPr>
          <a:xfrm>
            <a:off x="-2406" y="3429000"/>
            <a:ext cx="9146406" cy="2743200"/>
          </a:xfrm>
          <a:prstGeom prst="rect">
            <a:avLst/>
          </a:prstGeom>
          <a:solidFill>
            <a:srgbClr val="1B36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userDrawn="1"/>
        </p:nvSpPr>
        <p:spPr>
          <a:xfrm>
            <a:off x="608397" y="3898900"/>
            <a:ext cx="7924800" cy="180339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600" b="1" i="1" dirty="0">
                <a:solidFill>
                  <a:schemeClr val="bg1"/>
                </a:solidFill>
                <a:effectLst>
                  <a:outerShdw blurRad="38100" dist="38100" dir="2700000" algn="tl">
                    <a:srgbClr val="000000">
                      <a:alpha val="43137"/>
                    </a:srgbClr>
                  </a:outerShdw>
                </a:effectLst>
                <a:latin typeface="Georgia" panose="02040502050405020303" pitchFamily="18" charset="0"/>
                <a:cs typeface="PermianSlabSerifTypeface"/>
              </a:rPr>
              <a:t>Districts and schools in Tennessee will exemplify excellence and equity such that all students are equipped with the knowledge and skills to successfully embark on their chosen path in life.</a:t>
            </a:r>
          </a:p>
        </p:txBody>
      </p:sp>
      <p:sp>
        <p:nvSpPr>
          <p:cNvPr id="13" name="Text Placeholder 2"/>
          <p:cNvSpPr txBox="1">
            <a:spLocks/>
          </p:cNvSpPr>
          <p:nvPr userDrawn="1"/>
        </p:nvSpPr>
        <p:spPr>
          <a:xfrm>
            <a:off x="0" y="6172200"/>
            <a:ext cx="9144000" cy="482601"/>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1B365D"/>
                </a:solidFill>
                <a:latin typeface="Arial" panose="020B0604020202020204" pitchFamily="34" charset="0"/>
                <a:cs typeface="Arial" panose="020B0604020202020204" pitchFamily="34" charset="0"/>
              </a:rPr>
              <a:t>Excellence | Optimism | Judgment | Courage | Teamwork</a:t>
            </a:r>
          </a:p>
        </p:txBody>
      </p:sp>
      <p:pic>
        <p:nvPicPr>
          <p:cNvPr id="14" name="Picture 2" descr="C:\Users\CA19029\Documents\Brand and Style Rollout\Updated dept logo\TN Dept of Education ColorPMS -«.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81200" y="998059"/>
            <a:ext cx="5181600" cy="2049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889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341437"/>
            <a:ext cx="8305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p:cNvSpPr>
            <a:spLocks noGrp="1"/>
          </p:cNvSpPr>
          <p:nvPr>
            <p:ph type="title"/>
          </p:nvPr>
        </p:nvSpPr>
        <p:spPr>
          <a:xfrm>
            <a:off x="381000" y="228600"/>
            <a:ext cx="830580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905426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9" r:id="rId4"/>
    <p:sldLayoutId id="2147483655" r:id="rId5"/>
    <p:sldLayoutId id="2147483658" r:id="rId6"/>
    <p:sldLayoutId id="2147483662" r:id="rId7"/>
    <p:sldLayoutId id="2147483663" r:id="rId8"/>
    <p:sldLayoutId id="2147483660" r:id="rId9"/>
    <p:sldLayoutId id="2147483664" r:id="rId10"/>
  </p:sldLayoutIdLst>
  <p:hf hdr="0" ftr="0" dt="0"/>
  <p:txStyles>
    <p:titleStyle>
      <a:lvl1pPr algn="l" defTabSz="914400" rtl="0" eaLnBrk="1" latinLnBrk="0" hangingPunct="1">
        <a:spcBef>
          <a:spcPct val="0"/>
        </a:spcBef>
        <a:buNone/>
        <a:defRPr sz="3200" b="1" kern="1200">
          <a:solidFill>
            <a:schemeClr val="bg1"/>
          </a:solidFill>
          <a:latin typeface="Georgia" panose="02040502050405020303" pitchFamily="18" charset="0"/>
          <a:ea typeface="+mj-ea"/>
          <a:cs typeface="+mj-cs"/>
        </a:defRPr>
      </a:lvl1pPr>
    </p:titleStyle>
    <p:bodyStyle>
      <a:lvl1pPr marL="342900" indent="-342900" algn="l" defTabSz="914400" rtl="0" eaLnBrk="1" latinLnBrk="0" hangingPunct="1">
        <a:spcBef>
          <a:spcPct val="20000"/>
        </a:spcBef>
        <a:buClr>
          <a:srgbClr val="EE3524"/>
        </a:buClr>
        <a:buFont typeface="Wingdings" panose="05000000000000000000" pitchFamily="2" charset="2"/>
        <a:buChar char="§"/>
        <a:defRPr sz="2400" kern="1200">
          <a:solidFill>
            <a:schemeClr val="accent1"/>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a:solidFill>
            <a:schemeClr val="accent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a:solidFill>
            <a:schemeClr val="accent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a:solidFill>
            <a:schemeClr val="accent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a:solidFill>
            <a:schemeClr val="accent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Chris.Voss@tn.gov"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mailto:Steven.Sanders@tn.gov" TargetMode="Externa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Steven.Sanders@tn.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GIF"/><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g"/><Relationship Id="rId4" Type="http://schemas.openxmlformats.org/officeDocument/2006/relationships/image" Target="../media/image4.jpe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11" Type="http://schemas.openxmlformats.org/officeDocument/2006/relationships/image" Target="../media/image29.jpe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a:t>Online Assessment Readiness and Other Technology Updates</a:t>
            </a:r>
          </a:p>
        </p:txBody>
      </p:sp>
      <p:sp>
        <p:nvSpPr>
          <p:cNvPr id="5" name="Subtitle 4"/>
          <p:cNvSpPr>
            <a:spLocks noGrp="1"/>
          </p:cNvSpPr>
          <p:nvPr>
            <p:ph type="subTitle" idx="1"/>
          </p:nvPr>
        </p:nvSpPr>
        <p:spPr/>
        <p:txBody>
          <a:bodyPr/>
          <a:lstStyle/>
          <a:p>
            <a:r>
              <a:rPr lang="en-US" dirty="0">
                <a:latin typeface="Georgia" panose="02040502050405020303" pitchFamily="18" charset="0"/>
              </a:rPr>
              <a:t>September 15, 2017</a:t>
            </a:r>
          </a:p>
        </p:txBody>
      </p:sp>
      <p:sp>
        <p:nvSpPr>
          <p:cNvPr id="6" name="Text Placeholder 5"/>
          <p:cNvSpPr>
            <a:spLocks noGrp="1"/>
          </p:cNvSpPr>
          <p:nvPr>
            <p:ph type="body" sz="quarter" idx="10"/>
          </p:nvPr>
        </p:nvSpPr>
        <p:spPr/>
        <p:txBody>
          <a:bodyPr>
            <a:normAutofit/>
          </a:bodyPr>
          <a:lstStyle/>
          <a:p>
            <a:r>
              <a:rPr lang="en-US" sz="1600" dirty="0"/>
              <a:t>Cliff Lloyd, Chief Information Officer</a:t>
            </a:r>
          </a:p>
        </p:txBody>
      </p:sp>
    </p:spTree>
    <p:extLst>
      <p:ext uri="{BB962C8B-B14F-4D97-AF65-F5344CB8AC3E}">
        <p14:creationId xmlns:p14="http://schemas.microsoft.com/office/powerpoint/2010/main" val="1695304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Ready for </a:t>
            </a:r>
            <a:r>
              <a:rPr lang="en-US" dirty="0" err="1"/>
              <a:t>TNReady</a:t>
            </a:r>
            <a:endParaRPr lang="en-US" dirty="0"/>
          </a:p>
        </p:txBody>
      </p:sp>
      <p:sp>
        <p:nvSpPr>
          <p:cNvPr id="5" name="TextBox 4"/>
          <p:cNvSpPr txBox="1"/>
          <p:nvPr/>
        </p:nvSpPr>
        <p:spPr>
          <a:xfrm>
            <a:off x="304800" y="1295400"/>
            <a:ext cx="8410575" cy="707886"/>
          </a:xfrm>
          <a:prstGeom prst="rect">
            <a:avLst/>
          </a:prstGeom>
          <a:noFill/>
        </p:spPr>
        <p:txBody>
          <a:bodyPr wrap="square" rtlCol="0">
            <a:spAutoFit/>
          </a:bodyPr>
          <a:lstStyle/>
          <a:p>
            <a:r>
              <a:rPr lang="en-US" sz="2000" b="1" dirty="0">
                <a:solidFill>
                  <a:schemeClr val="accent1"/>
                </a:solidFill>
              </a:rPr>
              <a:t>Ready for </a:t>
            </a:r>
            <a:r>
              <a:rPr lang="en-US" sz="2000" b="1" dirty="0" err="1">
                <a:solidFill>
                  <a:schemeClr val="accent1"/>
                </a:solidFill>
              </a:rPr>
              <a:t>TNReady</a:t>
            </a:r>
            <a:r>
              <a:rPr lang="en-US" sz="2000" dirty="0">
                <a:solidFill>
                  <a:schemeClr val="accent1"/>
                </a:solidFill>
              </a:rPr>
              <a:t> provides readiness guidance tools across three key areas of online assessment:  </a:t>
            </a:r>
          </a:p>
        </p:txBody>
      </p:sp>
      <p:sp>
        <p:nvSpPr>
          <p:cNvPr id="7" name="TextBox 6"/>
          <p:cNvSpPr txBox="1"/>
          <p:nvPr/>
        </p:nvSpPr>
        <p:spPr>
          <a:xfrm>
            <a:off x="304800" y="5093434"/>
            <a:ext cx="8534400" cy="707886"/>
          </a:xfrm>
          <a:prstGeom prst="rect">
            <a:avLst/>
          </a:prstGeom>
          <a:noFill/>
        </p:spPr>
        <p:txBody>
          <a:bodyPr wrap="square" rtlCol="0">
            <a:spAutoFit/>
          </a:bodyPr>
          <a:lstStyle/>
          <a:p>
            <a:pPr algn="ctr"/>
            <a:r>
              <a:rPr lang="en-US" sz="2000" b="1" dirty="0">
                <a:solidFill>
                  <a:schemeClr val="accent1"/>
                </a:solidFill>
              </a:rPr>
              <a:t>Districts who complete the Ready for </a:t>
            </a:r>
            <a:r>
              <a:rPr lang="en-US" sz="2000" b="1" dirty="0" err="1">
                <a:solidFill>
                  <a:schemeClr val="accent1"/>
                </a:solidFill>
              </a:rPr>
              <a:t>TNReady</a:t>
            </a:r>
            <a:r>
              <a:rPr lang="en-US" sz="2000" b="1" dirty="0">
                <a:solidFill>
                  <a:schemeClr val="accent1"/>
                </a:solidFill>
              </a:rPr>
              <a:t> program </a:t>
            </a:r>
          </a:p>
          <a:p>
            <a:pPr algn="ctr"/>
            <a:r>
              <a:rPr lang="en-US" sz="2000" b="1" dirty="0">
                <a:solidFill>
                  <a:schemeClr val="accent1"/>
                </a:solidFill>
              </a:rPr>
              <a:t>receive a certificate of completion.</a:t>
            </a:r>
          </a:p>
        </p:txBody>
      </p:sp>
      <p:sp>
        <p:nvSpPr>
          <p:cNvPr id="2" name="Oval 1"/>
          <p:cNvSpPr/>
          <p:nvPr/>
        </p:nvSpPr>
        <p:spPr>
          <a:xfrm>
            <a:off x="419100" y="2190750"/>
            <a:ext cx="638175" cy="638175"/>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a:t>
            </a:r>
          </a:p>
        </p:txBody>
      </p:sp>
      <p:sp>
        <p:nvSpPr>
          <p:cNvPr id="9" name="Oval 8"/>
          <p:cNvSpPr/>
          <p:nvPr/>
        </p:nvSpPr>
        <p:spPr>
          <a:xfrm>
            <a:off x="3117056" y="2190749"/>
            <a:ext cx="638175" cy="638175"/>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a:t>
            </a:r>
          </a:p>
        </p:txBody>
      </p:sp>
      <p:sp>
        <p:nvSpPr>
          <p:cNvPr id="10" name="Oval 9"/>
          <p:cNvSpPr/>
          <p:nvPr/>
        </p:nvSpPr>
        <p:spPr>
          <a:xfrm>
            <a:off x="6096000" y="2190749"/>
            <a:ext cx="643907" cy="638175"/>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3</a:t>
            </a:r>
          </a:p>
        </p:txBody>
      </p:sp>
      <p:sp>
        <p:nvSpPr>
          <p:cNvPr id="4" name="TextBox 3"/>
          <p:cNvSpPr txBox="1"/>
          <p:nvPr/>
        </p:nvSpPr>
        <p:spPr>
          <a:xfrm>
            <a:off x="1066800" y="2276475"/>
            <a:ext cx="1590675" cy="461665"/>
          </a:xfrm>
          <a:prstGeom prst="rect">
            <a:avLst/>
          </a:prstGeom>
          <a:noFill/>
        </p:spPr>
        <p:txBody>
          <a:bodyPr wrap="square" rtlCol="0">
            <a:spAutoFit/>
          </a:bodyPr>
          <a:lstStyle/>
          <a:p>
            <a:r>
              <a:rPr lang="en-US" sz="2400" dirty="0">
                <a:solidFill>
                  <a:schemeClr val="accent1"/>
                </a:solidFill>
              </a:rPr>
              <a:t>Devices</a:t>
            </a:r>
          </a:p>
        </p:txBody>
      </p:sp>
      <p:sp>
        <p:nvSpPr>
          <p:cNvPr id="11" name="TextBox 10"/>
          <p:cNvSpPr txBox="1"/>
          <p:nvPr/>
        </p:nvSpPr>
        <p:spPr>
          <a:xfrm>
            <a:off x="3755231" y="2293054"/>
            <a:ext cx="2259806" cy="461665"/>
          </a:xfrm>
          <a:prstGeom prst="rect">
            <a:avLst/>
          </a:prstGeom>
          <a:noFill/>
        </p:spPr>
        <p:txBody>
          <a:bodyPr wrap="square" rtlCol="0">
            <a:spAutoFit/>
          </a:bodyPr>
          <a:lstStyle/>
          <a:p>
            <a:r>
              <a:rPr lang="en-US" sz="2400" dirty="0">
                <a:solidFill>
                  <a:schemeClr val="accent1"/>
                </a:solidFill>
              </a:rPr>
              <a:t>Infrastructure</a:t>
            </a:r>
          </a:p>
        </p:txBody>
      </p:sp>
      <p:sp>
        <p:nvSpPr>
          <p:cNvPr id="12" name="TextBox 11"/>
          <p:cNvSpPr txBox="1"/>
          <p:nvPr/>
        </p:nvSpPr>
        <p:spPr>
          <a:xfrm>
            <a:off x="6781800" y="2276474"/>
            <a:ext cx="1871663" cy="461665"/>
          </a:xfrm>
          <a:prstGeom prst="rect">
            <a:avLst/>
          </a:prstGeom>
          <a:noFill/>
        </p:spPr>
        <p:txBody>
          <a:bodyPr wrap="square" rtlCol="0">
            <a:spAutoFit/>
          </a:bodyPr>
          <a:lstStyle/>
          <a:p>
            <a:r>
              <a:rPr lang="en-US" sz="2400" dirty="0">
                <a:solidFill>
                  <a:schemeClr val="accent1"/>
                </a:solidFill>
              </a:rPr>
              <a:t>Operations</a:t>
            </a:r>
          </a:p>
        </p:txBody>
      </p:sp>
      <p:sp>
        <p:nvSpPr>
          <p:cNvPr id="13" name="TextBox 12"/>
          <p:cNvSpPr txBox="1"/>
          <p:nvPr/>
        </p:nvSpPr>
        <p:spPr>
          <a:xfrm>
            <a:off x="495300" y="2933700"/>
            <a:ext cx="2783681" cy="163121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solidFill>
                  <a:schemeClr val="accent1"/>
                </a:solidFill>
              </a:rPr>
              <a:t>Make and model compatibility</a:t>
            </a:r>
          </a:p>
          <a:p>
            <a:pPr marL="285750" indent="-285750">
              <a:spcAft>
                <a:spcPts val="600"/>
              </a:spcAft>
              <a:buFont typeface="Arial" panose="020B0604020202020204" pitchFamily="34" charset="0"/>
              <a:buChar char="•"/>
            </a:pPr>
            <a:r>
              <a:rPr lang="en-US" dirty="0">
                <a:solidFill>
                  <a:schemeClr val="accent1"/>
                </a:solidFill>
              </a:rPr>
              <a:t>Operating system version and patch</a:t>
            </a:r>
          </a:p>
          <a:p>
            <a:pPr marL="285750" indent="-285750">
              <a:buFont typeface="Arial" panose="020B0604020202020204" pitchFamily="34" charset="0"/>
              <a:buChar char="•"/>
            </a:pPr>
            <a:r>
              <a:rPr lang="en-US" dirty="0">
                <a:solidFill>
                  <a:schemeClr val="accent1"/>
                </a:solidFill>
              </a:rPr>
              <a:t>Quantity of devices</a:t>
            </a:r>
          </a:p>
        </p:txBody>
      </p:sp>
      <p:sp>
        <p:nvSpPr>
          <p:cNvPr id="14" name="TextBox 13"/>
          <p:cNvSpPr txBox="1"/>
          <p:nvPr/>
        </p:nvSpPr>
        <p:spPr>
          <a:xfrm>
            <a:off x="3231356" y="2912357"/>
            <a:ext cx="2783681" cy="170816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solidFill>
                  <a:schemeClr val="accent1"/>
                </a:solidFill>
              </a:rPr>
              <a:t>Broadband speed</a:t>
            </a:r>
          </a:p>
          <a:p>
            <a:pPr marL="285750" indent="-285750">
              <a:spcAft>
                <a:spcPts val="600"/>
              </a:spcAft>
              <a:buFont typeface="Arial" panose="020B0604020202020204" pitchFamily="34" charset="0"/>
              <a:buChar char="•"/>
            </a:pPr>
            <a:r>
              <a:rPr lang="en-US" dirty="0">
                <a:solidFill>
                  <a:schemeClr val="accent1"/>
                </a:solidFill>
              </a:rPr>
              <a:t>Local network speed (including wireless)</a:t>
            </a:r>
          </a:p>
          <a:p>
            <a:pPr marL="285750" indent="-285750">
              <a:spcAft>
                <a:spcPts val="600"/>
              </a:spcAft>
              <a:buFont typeface="Arial" panose="020B0604020202020204" pitchFamily="34" charset="0"/>
              <a:buChar char="•"/>
            </a:pPr>
            <a:r>
              <a:rPr lang="en-US" dirty="0">
                <a:solidFill>
                  <a:schemeClr val="accent1"/>
                </a:solidFill>
              </a:rPr>
              <a:t>Wireless ratios</a:t>
            </a:r>
          </a:p>
          <a:p>
            <a:pPr marL="285750" indent="-285750">
              <a:spcAft>
                <a:spcPts val="600"/>
              </a:spcAft>
              <a:buFont typeface="Arial" panose="020B0604020202020204" pitchFamily="34" charset="0"/>
              <a:buChar char="•"/>
            </a:pPr>
            <a:r>
              <a:rPr lang="en-US" b="1" dirty="0">
                <a:solidFill>
                  <a:schemeClr val="accent1"/>
                </a:solidFill>
              </a:rPr>
              <a:t>Performance tool</a:t>
            </a:r>
          </a:p>
        </p:txBody>
      </p:sp>
      <p:sp>
        <p:nvSpPr>
          <p:cNvPr id="15" name="TextBox 14"/>
          <p:cNvSpPr txBox="1"/>
          <p:nvPr/>
        </p:nvSpPr>
        <p:spPr>
          <a:xfrm>
            <a:off x="6248400" y="2912357"/>
            <a:ext cx="2702719" cy="226215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solidFill>
                  <a:schemeClr val="accent1"/>
                </a:solidFill>
              </a:rPr>
              <a:t>Student training and practice</a:t>
            </a:r>
          </a:p>
          <a:p>
            <a:pPr marL="285750" indent="-285750">
              <a:spcAft>
                <a:spcPts val="600"/>
              </a:spcAft>
              <a:buFont typeface="Arial" panose="020B0604020202020204" pitchFamily="34" charset="0"/>
              <a:buChar char="•"/>
            </a:pPr>
            <a:r>
              <a:rPr lang="en-US" dirty="0">
                <a:solidFill>
                  <a:schemeClr val="accent1"/>
                </a:solidFill>
              </a:rPr>
              <a:t>Administrator guides and training</a:t>
            </a:r>
          </a:p>
          <a:p>
            <a:pPr marL="285750" indent="-285750">
              <a:spcAft>
                <a:spcPts val="600"/>
              </a:spcAft>
              <a:buFont typeface="Arial" panose="020B0604020202020204" pitchFamily="34" charset="0"/>
              <a:buChar char="•"/>
            </a:pPr>
            <a:r>
              <a:rPr lang="en-US" dirty="0">
                <a:solidFill>
                  <a:schemeClr val="accent1"/>
                </a:solidFill>
              </a:rPr>
              <a:t>Staff regional assessment training</a:t>
            </a:r>
          </a:p>
          <a:p>
            <a:pPr marL="285750" indent="-285750">
              <a:spcAft>
                <a:spcPts val="600"/>
              </a:spcAft>
              <a:buFont typeface="Arial" panose="020B0604020202020204" pitchFamily="34" charset="0"/>
              <a:buChar char="•"/>
            </a:pPr>
            <a:endParaRPr lang="en-US" b="1" dirty="0"/>
          </a:p>
        </p:txBody>
      </p:sp>
    </p:spTree>
    <p:extLst>
      <p:ext uri="{BB962C8B-B14F-4D97-AF65-F5344CB8AC3E}">
        <p14:creationId xmlns:p14="http://schemas.microsoft.com/office/powerpoint/2010/main" val="653945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6B838B-A091-4DF4-AF55-062D5A126408}"/>
              </a:ext>
            </a:extLst>
          </p:cNvPr>
          <p:cNvSpPr>
            <a:spLocks noGrp="1"/>
          </p:cNvSpPr>
          <p:nvPr>
            <p:ph type="title"/>
          </p:nvPr>
        </p:nvSpPr>
        <p:spPr/>
        <p:txBody>
          <a:bodyPr/>
          <a:lstStyle/>
          <a:p>
            <a:r>
              <a:rPr lang="en-US" dirty="0"/>
              <a:t>Ready for </a:t>
            </a:r>
            <a:r>
              <a:rPr lang="en-US" dirty="0" err="1"/>
              <a:t>TNReady</a:t>
            </a:r>
            <a:r>
              <a:rPr lang="en-US" dirty="0"/>
              <a:t> – Speed Test Tool</a:t>
            </a:r>
          </a:p>
        </p:txBody>
      </p:sp>
      <p:sp>
        <p:nvSpPr>
          <p:cNvPr id="4" name="Slide Number Placeholder 3">
            <a:extLst>
              <a:ext uri="{FF2B5EF4-FFF2-40B4-BE49-F238E27FC236}">
                <a16:creationId xmlns:a16="http://schemas.microsoft.com/office/drawing/2014/main" id="{9036CFA3-3D08-4942-8472-3D18E07C8F19}"/>
              </a:ext>
            </a:extLst>
          </p:cNvPr>
          <p:cNvSpPr>
            <a:spLocks noGrp="1"/>
          </p:cNvSpPr>
          <p:nvPr>
            <p:ph type="sldNum" sz="quarter" idx="12"/>
          </p:nvPr>
        </p:nvSpPr>
        <p:spPr/>
        <p:txBody>
          <a:bodyPr/>
          <a:lstStyle/>
          <a:p>
            <a:fld id="{86D2451E-3285-438B-B188-C22B2A012BF6}" type="slidenum">
              <a:rPr lang="en-US" smtClean="0"/>
              <a:pPr/>
              <a:t>11</a:t>
            </a:fld>
            <a:endParaRPr lang="en-US" dirty="0"/>
          </a:p>
        </p:txBody>
      </p:sp>
      <p:pic>
        <p:nvPicPr>
          <p:cNvPr id="6" name="Picture 5">
            <a:extLst>
              <a:ext uri="{FF2B5EF4-FFF2-40B4-BE49-F238E27FC236}">
                <a16:creationId xmlns:a16="http://schemas.microsoft.com/office/drawing/2014/main" id="{D701266B-B324-421C-AD2A-89139623993F}"/>
              </a:ext>
            </a:extLst>
          </p:cNvPr>
          <p:cNvPicPr>
            <a:picLocks noChangeAspect="1"/>
          </p:cNvPicPr>
          <p:nvPr/>
        </p:nvPicPr>
        <p:blipFill rotWithShape="1">
          <a:blip r:embed="rId2">
            <a:extLst>
              <a:ext uri="{28A0092B-C50C-407E-A947-70E740481C1C}">
                <a14:useLocalDpi xmlns:a14="http://schemas.microsoft.com/office/drawing/2010/main" val="0"/>
              </a:ext>
            </a:extLst>
          </a:blip>
          <a:srcRect t="10403" r="1980" b="602"/>
          <a:stretch/>
        </p:blipFill>
        <p:spPr>
          <a:xfrm>
            <a:off x="990600" y="1229833"/>
            <a:ext cx="7239000" cy="47137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86751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Single Sign On</a:t>
            </a:r>
          </a:p>
        </p:txBody>
      </p:sp>
      <p:sp>
        <p:nvSpPr>
          <p:cNvPr id="5" name="TextBox 4"/>
          <p:cNvSpPr txBox="1"/>
          <p:nvPr/>
        </p:nvSpPr>
        <p:spPr>
          <a:xfrm>
            <a:off x="304800" y="1295400"/>
            <a:ext cx="8410575" cy="1323439"/>
          </a:xfrm>
          <a:prstGeom prst="rect">
            <a:avLst/>
          </a:prstGeom>
          <a:noFill/>
        </p:spPr>
        <p:txBody>
          <a:bodyPr wrap="square" rtlCol="0">
            <a:spAutoFit/>
          </a:bodyPr>
          <a:lstStyle/>
          <a:p>
            <a:r>
              <a:rPr lang="en-US" sz="2000" b="1" dirty="0">
                <a:solidFill>
                  <a:schemeClr val="accent1"/>
                </a:solidFill>
              </a:rPr>
              <a:t>Single Sign On (SSO) </a:t>
            </a:r>
            <a:r>
              <a:rPr lang="en-US" sz="2000" dirty="0">
                <a:solidFill>
                  <a:schemeClr val="accent1"/>
                </a:solidFill>
              </a:rPr>
              <a:t>is a program that provides everyone in districts with a single set of credentials that provide access to every state system.  The goal is to make it simpler to interact with state systems while improving overall security.</a:t>
            </a:r>
          </a:p>
        </p:txBody>
      </p:sp>
      <p:sp>
        <p:nvSpPr>
          <p:cNvPr id="6" name="TextBox 5"/>
          <p:cNvSpPr txBox="1"/>
          <p:nvPr/>
        </p:nvSpPr>
        <p:spPr>
          <a:xfrm>
            <a:off x="4419601" y="2505075"/>
            <a:ext cx="4419600" cy="4108817"/>
          </a:xfrm>
          <a:prstGeom prst="rect">
            <a:avLst/>
          </a:prstGeom>
          <a:noFill/>
        </p:spPr>
        <p:txBody>
          <a:bodyPr wrap="square" rtlCol="0">
            <a:spAutoFit/>
          </a:bodyPr>
          <a:lstStyle/>
          <a:p>
            <a:pPr marL="285750" indent="-285750">
              <a:spcAft>
                <a:spcPts val="600"/>
              </a:spcAft>
              <a:buClr>
                <a:srgbClr val="FF0000"/>
              </a:buClr>
              <a:buFont typeface="Wingdings" panose="05000000000000000000" pitchFamily="2" charset="2"/>
              <a:buChar char="§"/>
            </a:pPr>
            <a:r>
              <a:rPr lang="en-US" sz="2000" dirty="0">
                <a:solidFill>
                  <a:schemeClr val="accent1"/>
                </a:solidFill>
              </a:rPr>
              <a:t>Every director of schools now has an SSO account.</a:t>
            </a:r>
          </a:p>
          <a:p>
            <a:pPr marL="285750" indent="-285750">
              <a:spcAft>
                <a:spcPts val="600"/>
              </a:spcAft>
              <a:buClr>
                <a:srgbClr val="FF0000"/>
              </a:buClr>
              <a:buFont typeface="Wingdings" panose="05000000000000000000" pitchFamily="2" charset="2"/>
              <a:buChar char="§"/>
            </a:pPr>
            <a:r>
              <a:rPr lang="en-US" sz="2000" dirty="0">
                <a:solidFill>
                  <a:schemeClr val="accent1"/>
                </a:solidFill>
              </a:rPr>
              <a:t>Sixty-three districts have been provisioned, and we are ready to provision any district who requests it.</a:t>
            </a:r>
          </a:p>
          <a:p>
            <a:pPr marL="285750" indent="-285750">
              <a:spcAft>
                <a:spcPts val="600"/>
              </a:spcAft>
              <a:buClr>
                <a:srgbClr val="FF0000"/>
              </a:buClr>
              <a:buFont typeface="Wingdings" panose="05000000000000000000" pitchFamily="2" charset="2"/>
              <a:buChar char="§"/>
            </a:pPr>
            <a:r>
              <a:rPr lang="en-US" sz="2000" dirty="0">
                <a:solidFill>
                  <a:schemeClr val="accent1"/>
                </a:solidFill>
              </a:rPr>
              <a:t>23,604 staff have been provisioned.</a:t>
            </a:r>
          </a:p>
          <a:p>
            <a:pPr marL="285750" indent="-285750">
              <a:spcAft>
                <a:spcPts val="600"/>
              </a:spcAft>
              <a:buClr>
                <a:srgbClr val="FF0000"/>
              </a:buClr>
              <a:buFont typeface="Wingdings" panose="05000000000000000000" pitchFamily="2" charset="2"/>
              <a:buChar char="§"/>
            </a:pPr>
            <a:r>
              <a:rPr lang="en-US" sz="2000" dirty="0">
                <a:solidFill>
                  <a:schemeClr val="accent1"/>
                </a:solidFill>
              </a:rPr>
              <a:t>The system has been used 5,985 times.</a:t>
            </a:r>
          </a:p>
          <a:p>
            <a:pPr marL="342900" indent="-342900">
              <a:spcAft>
                <a:spcPts val="600"/>
              </a:spcAft>
              <a:buFont typeface="+mj-lt"/>
              <a:buAutoNum type="arabicPeriod"/>
            </a:pPr>
            <a:endParaRPr lang="en-US" dirty="0">
              <a:solidFill>
                <a:schemeClr val="accent1"/>
              </a:solidFill>
            </a:endParaRPr>
          </a:p>
          <a:p>
            <a:pPr marL="342900" indent="-342900">
              <a:spcAft>
                <a:spcPts val="600"/>
              </a:spcAft>
              <a:buFont typeface="+mj-lt"/>
              <a:buAutoNum type="arabicPeriod"/>
            </a:pPr>
            <a:endParaRPr lang="en-US" dirty="0">
              <a:solidFill>
                <a:schemeClr val="accent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200400"/>
            <a:ext cx="2810819" cy="2108114"/>
          </a:xfrm>
          <a:prstGeom prst="rect">
            <a:avLst/>
          </a:prstGeom>
        </p:spPr>
      </p:pic>
      <p:sp>
        <p:nvSpPr>
          <p:cNvPr id="8" name="TextBox 7"/>
          <p:cNvSpPr txBox="1"/>
          <p:nvPr/>
        </p:nvSpPr>
        <p:spPr>
          <a:xfrm>
            <a:off x="2438400" y="6224045"/>
            <a:ext cx="5867400" cy="369332"/>
          </a:xfrm>
          <a:prstGeom prst="rect">
            <a:avLst/>
          </a:prstGeom>
          <a:noFill/>
        </p:spPr>
        <p:txBody>
          <a:bodyPr wrap="square" rtlCol="0">
            <a:spAutoFit/>
          </a:bodyPr>
          <a:lstStyle/>
          <a:p>
            <a:r>
              <a:rPr lang="en-US" dirty="0">
                <a:solidFill>
                  <a:schemeClr val="accent1"/>
                </a:solidFill>
              </a:rPr>
              <a:t>For more information, contact </a:t>
            </a:r>
            <a:r>
              <a:rPr lang="en-US" b="1" dirty="0">
                <a:solidFill>
                  <a:schemeClr val="accent1"/>
                </a:solidFill>
                <a:hlinkClick r:id="rId3"/>
              </a:rPr>
              <a:t>Chris.Voss@tn.gov</a:t>
            </a:r>
            <a:r>
              <a:rPr lang="en-US" b="1" dirty="0">
                <a:solidFill>
                  <a:schemeClr val="accent1"/>
                </a:solidFill>
              </a:rPr>
              <a:t>.</a:t>
            </a:r>
          </a:p>
        </p:txBody>
      </p:sp>
    </p:spTree>
    <p:extLst>
      <p:ext uri="{BB962C8B-B14F-4D97-AF65-F5344CB8AC3E}">
        <p14:creationId xmlns:p14="http://schemas.microsoft.com/office/powerpoint/2010/main" val="1176780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rPr>
              <a:t>Increasing Security Threats </a:t>
            </a:r>
          </a:p>
        </p:txBody>
      </p:sp>
      <p:sp>
        <p:nvSpPr>
          <p:cNvPr id="3" name="TextBox 2"/>
          <p:cNvSpPr txBox="1"/>
          <p:nvPr/>
        </p:nvSpPr>
        <p:spPr>
          <a:xfrm>
            <a:off x="2386543" y="1685010"/>
            <a:ext cx="6071657" cy="2062103"/>
          </a:xfrm>
          <a:prstGeom prst="rect">
            <a:avLst/>
          </a:prstGeom>
          <a:noFill/>
        </p:spPr>
        <p:txBody>
          <a:bodyPr wrap="square" rtlCol="0">
            <a:spAutoFit/>
          </a:bodyPr>
          <a:lstStyle/>
          <a:p>
            <a:r>
              <a:rPr lang="en-US" sz="2400" dirty="0">
                <a:solidFill>
                  <a:schemeClr val="accent1"/>
                </a:solidFill>
              </a:rPr>
              <a:t>72 percent of public sector organizations hit with security incidents </a:t>
            </a:r>
            <a:endParaRPr lang="en-US" sz="1600" dirty="0">
              <a:solidFill>
                <a:schemeClr val="accent1"/>
              </a:solidFill>
            </a:endParaRPr>
          </a:p>
          <a:p>
            <a:r>
              <a:rPr lang="en-US" sz="1600" dirty="0">
                <a:solidFill>
                  <a:schemeClr val="accent1"/>
                </a:solidFill>
              </a:rPr>
              <a:t>Nearly three out of four public sector organizations experienced a security issue last year according to a 2017 IT Risks in Government survey released recently. The survey also found that only 14 percent of public sector organizations believe that they are well prepared to defend against IT risks.</a:t>
            </a:r>
          </a:p>
        </p:txBody>
      </p:sp>
      <p:sp>
        <p:nvSpPr>
          <p:cNvPr id="6" name="TextBox 5"/>
          <p:cNvSpPr txBox="1"/>
          <p:nvPr/>
        </p:nvSpPr>
        <p:spPr>
          <a:xfrm>
            <a:off x="2386544" y="3962400"/>
            <a:ext cx="5995456" cy="1815882"/>
          </a:xfrm>
          <a:prstGeom prst="rect">
            <a:avLst/>
          </a:prstGeom>
          <a:noFill/>
        </p:spPr>
        <p:txBody>
          <a:bodyPr wrap="square" rtlCol="0">
            <a:spAutoFit/>
          </a:bodyPr>
          <a:lstStyle/>
          <a:p>
            <a:r>
              <a:rPr lang="en-US" sz="2400" dirty="0">
                <a:solidFill>
                  <a:schemeClr val="accent1"/>
                </a:solidFill>
              </a:rPr>
              <a:t>Ransomware Attacks on Education Industry</a:t>
            </a:r>
            <a:endParaRPr lang="en-US" sz="1600" dirty="0">
              <a:solidFill>
                <a:schemeClr val="accent1"/>
              </a:solidFill>
            </a:endParaRPr>
          </a:p>
          <a:p>
            <a:r>
              <a:rPr lang="en-US" sz="1600" dirty="0">
                <a:solidFill>
                  <a:schemeClr val="accent1"/>
                </a:solidFill>
              </a:rPr>
              <a:t>Education has historically been fairly safe from financial cyber attacks, but with the recent increase of ransomware, such as </a:t>
            </a:r>
            <a:r>
              <a:rPr lang="en-US" sz="1600" dirty="0" err="1">
                <a:solidFill>
                  <a:schemeClr val="accent1"/>
                </a:solidFill>
              </a:rPr>
              <a:t>WannaCry</a:t>
            </a:r>
            <a:r>
              <a:rPr lang="en-US" sz="1600" dirty="0">
                <a:solidFill>
                  <a:schemeClr val="accent1"/>
                </a:solidFill>
              </a:rPr>
              <a:t> and </a:t>
            </a:r>
            <a:r>
              <a:rPr lang="en-US" sz="1600" dirty="0" err="1">
                <a:solidFill>
                  <a:schemeClr val="accent1"/>
                </a:solidFill>
              </a:rPr>
              <a:t>CryptoLocker</a:t>
            </a:r>
            <a:r>
              <a:rPr lang="en-US" sz="1600" dirty="0">
                <a:solidFill>
                  <a:schemeClr val="accent1"/>
                </a:solidFill>
              </a:rPr>
              <a:t>, education has become a new target for these attacks.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968412"/>
            <a:ext cx="1183322" cy="118505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070" y="4258674"/>
            <a:ext cx="1225120" cy="1223334"/>
          </a:xfrm>
          <a:prstGeom prst="rect">
            <a:avLst/>
          </a:prstGeom>
        </p:spPr>
      </p:pic>
    </p:spTree>
    <p:extLst>
      <p:ext uri="{BB962C8B-B14F-4D97-AF65-F5344CB8AC3E}">
        <p14:creationId xmlns:p14="http://schemas.microsoft.com/office/powerpoint/2010/main" val="733508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6B838B-A091-4DF4-AF55-062D5A126408}"/>
              </a:ext>
            </a:extLst>
          </p:cNvPr>
          <p:cNvSpPr>
            <a:spLocks noGrp="1"/>
          </p:cNvSpPr>
          <p:nvPr>
            <p:ph type="title"/>
          </p:nvPr>
        </p:nvSpPr>
        <p:spPr/>
        <p:txBody>
          <a:bodyPr>
            <a:normAutofit/>
          </a:bodyPr>
          <a:lstStyle/>
          <a:p>
            <a:r>
              <a:rPr lang="en-US" dirty="0"/>
              <a:t>What we are doing top shore up EIS </a:t>
            </a:r>
          </a:p>
        </p:txBody>
      </p:sp>
      <p:sp>
        <p:nvSpPr>
          <p:cNvPr id="4" name="Slide Number Placeholder 3">
            <a:extLst>
              <a:ext uri="{FF2B5EF4-FFF2-40B4-BE49-F238E27FC236}">
                <a16:creationId xmlns:a16="http://schemas.microsoft.com/office/drawing/2014/main" id="{9036CFA3-3D08-4942-8472-3D18E07C8F19}"/>
              </a:ext>
            </a:extLst>
          </p:cNvPr>
          <p:cNvSpPr>
            <a:spLocks noGrp="1"/>
          </p:cNvSpPr>
          <p:nvPr>
            <p:ph type="sldNum" sz="quarter" idx="12"/>
          </p:nvPr>
        </p:nvSpPr>
        <p:spPr/>
        <p:txBody>
          <a:bodyPr/>
          <a:lstStyle/>
          <a:p>
            <a:fld id="{86D2451E-3285-438B-B188-C22B2A012BF6}" type="slidenum">
              <a:rPr lang="en-US" smtClean="0"/>
              <a:pPr/>
              <a:t>14</a:t>
            </a:fld>
            <a:endParaRPr lang="en-US" dirty="0"/>
          </a:p>
        </p:txBody>
      </p:sp>
      <p:sp>
        <p:nvSpPr>
          <p:cNvPr id="5" name="TextBox 4"/>
          <p:cNvSpPr txBox="1"/>
          <p:nvPr/>
        </p:nvSpPr>
        <p:spPr>
          <a:xfrm>
            <a:off x="381001" y="1468029"/>
            <a:ext cx="8763000" cy="2554545"/>
          </a:xfrm>
          <a:prstGeom prst="rect">
            <a:avLst/>
          </a:prstGeom>
          <a:noFill/>
        </p:spPr>
        <p:txBody>
          <a:bodyPr wrap="square" rtlCol="0">
            <a:spAutoFit/>
          </a:bodyPr>
          <a:lstStyle/>
          <a:p>
            <a:pPr>
              <a:spcAft>
                <a:spcPts val="1200"/>
              </a:spcAft>
            </a:pPr>
            <a:r>
              <a:rPr lang="en-US" sz="2400" dirty="0">
                <a:solidFill>
                  <a:schemeClr val="accent1"/>
                </a:solidFill>
              </a:rPr>
              <a:t>The office of district technology within the department’s information systems division offers several direct services to help districts manage these increased security threats.</a:t>
            </a:r>
          </a:p>
          <a:p>
            <a:pPr marL="285750" indent="-285750">
              <a:buClr>
                <a:srgbClr val="FF0000"/>
              </a:buClr>
              <a:buFont typeface="Wingdings" panose="05000000000000000000" pitchFamily="2" charset="2"/>
              <a:buChar char="§"/>
            </a:pPr>
            <a:r>
              <a:rPr lang="en-US" sz="2000" dirty="0">
                <a:solidFill>
                  <a:schemeClr val="accent1"/>
                </a:solidFill>
              </a:rPr>
              <a:t>Emergency response to a security or data breach</a:t>
            </a:r>
          </a:p>
          <a:p>
            <a:pPr marL="285750" indent="-285750">
              <a:buClr>
                <a:srgbClr val="FF0000"/>
              </a:buClr>
              <a:buFont typeface="Wingdings" panose="05000000000000000000" pitchFamily="2" charset="2"/>
              <a:buChar char="§"/>
            </a:pPr>
            <a:r>
              <a:rPr lang="en-US" sz="2000" dirty="0">
                <a:solidFill>
                  <a:schemeClr val="accent1"/>
                </a:solidFill>
              </a:rPr>
              <a:t>Guidance around IT policy and procedures</a:t>
            </a:r>
          </a:p>
          <a:p>
            <a:pPr marL="285750" indent="-285750">
              <a:buClr>
                <a:srgbClr val="FF0000"/>
              </a:buClr>
              <a:buFont typeface="Wingdings" panose="05000000000000000000" pitchFamily="2" charset="2"/>
              <a:buChar char="§"/>
            </a:pPr>
            <a:r>
              <a:rPr lang="en-US" sz="2000" dirty="0">
                <a:solidFill>
                  <a:schemeClr val="accent1"/>
                </a:solidFill>
              </a:rPr>
              <a:t>Guidance around IT contracts relating to technical requirements</a:t>
            </a:r>
          </a:p>
          <a:p>
            <a:endParaRPr lang="en-US" dirty="0"/>
          </a:p>
        </p:txBody>
      </p:sp>
      <p:sp>
        <p:nvSpPr>
          <p:cNvPr id="7" name="TextBox 6"/>
          <p:cNvSpPr txBox="1"/>
          <p:nvPr/>
        </p:nvSpPr>
        <p:spPr>
          <a:xfrm>
            <a:off x="2057400" y="6248400"/>
            <a:ext cx="6096000" cy="369332"/>
          </a:xfrm>
          <a:prstGeom prst="rect">
            <a:avLst/>
          </a:prstGeom>
          <a:noFill/>
        </p:spPr>
        <p:txBody>
          <a:bodyPr wrap="square" rtlCol="0">
            <a:spAutoFit/>
          </a:bodyPr>
          <a:lstStyle/>
          <a:p>
            <a:r>
              <a:rPr lang="en-US" dirty="0">
                <a:solidFill>
                  <a:schemeClr val="accent1"/>
                </a:solidFill>
              </a:rPr>
              <a:t>For more information, contact </a:t>
            </a:r>
            <a:r>
              <a:rPr lang="en-US" b="1" dirty="0">
                <a:solidFill>
                  <a:schemeClr val="accent1"/>
                </a:solidFill>
                <a:hlinkClick r:id="rId2"/>
              </a:rPr>
              <a:t>Steven.Sanders@tn.gov</a:t>
            </a:r>
            <a:r>
              <a:rPr lang="en-US" b="1" dirty="0">
                <a:solidFill>
                  <a:schemeClr val="accent1"/>
                </a:solidFill>
              </a:rPr>
              <a:t>.</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3937673"/>
            <a:ext cx="1321995" cy="132199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14055" y="4598671"/>
            <a:ext cx="1358046" cy="135606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2600" y="3886200"/>
            <a:ext cx="1390504" cy="1390504"/>
          </a:xfrm>
          <a:prstGeom prst="rect">
            <a:avLst/>
          </a:prstGeom>
        </p:spPr>
      </p:pic>
    </p:spTree>
    <p:extLst>
      <p:ext uri="{BB962C8B-B14F-4D97-AF65-F5344CB8AC3E}">
        <p14:creationId xmlns:p14="http://schemas.microsoft.com/office/powerpoint/2010/main" val="2563411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Pre-ID and SDDV Simplification</a:t>
            </a:r>
          </a:p>
        </p:txBody>
      </p:sp>
      <p:sp>
        <p:nvSpPr>
          <p:cNvPr id="4" name="Slide Number Placeholder 3"/>
          <p:cNvSpPr>
            <a:spLocks noGrp="1"/>
          </p:cNvSpPr>
          <p:nvPr>
            <p:ph type="sldNum" sz="quarter" idx="12"/>
          </p:nvPr>
        </p:nvSpPr>
        <p:spPr/>
        <p:txBody>
          <a:bodyPr/>
          <a:lstStyle/>
          <a:p>
            <a:fld id="{86D2451E-3285-438B-B188-C22B2A012BF6}" type="slidenum">
              <a:rPr lang="en-US" smtClean="0"/>
              <a:pPr/>
              <a:t>15</a:t>
            </a:fld>
            <a:endParaRPr lang="en-US" dirty="0"/>
          </a:p>
        </p:txBody>
      </p:sp>
      <p:graphicFrame>
        <p:nvGraphicFramePr>
          <p:cNvPr id="7" name="Content Placeholder 6"/>
          <p:cNvGraphicFramePr>
            <a:graphicFrameLocks noGrp="1"/>
          </p:cNvGraphicFramePr>
          <p:nvPr>
            <p:ph idx="1"/>
            <p:extLst/>
          </p:nvPr>
        </p:nvGraphicFramePr>
        <p:xfrm>
          <a:off x="76200" y="1340670"/>
          <a:ext cx="8991600" cy="44505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501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6D2451E-3285-438B-B188-C22B2A012BF6}" type="slidenum">
              <a:rPr lang="en-US" smtClean="0"/>
              <a:pPr/>
              <a:t>16</a:t>
            </a:fld>
            <a:endParaRPr lang="en-US" dirty="0"/>
          </a:p>
        </p:txBody>
      </p:sp>
      <p:sp>
        <p:nvSpPr>
          <p:cNvPr id="3" name="Title 2"/>
          <p:cNvSpPr>
            <a:spLocks noGrp="1"/>
          </p:cNvSpPr>
          <p:nvPr>
            <p:ph type="title"/>
          </p:nvPr>
        </p:nvSpPr>
        <p:spPr/>
        <p:txBody>
          <a:bodyPr>
            <a:normAutofit/>
          </a:bodyPr>
          <a:lstStyle/>
          <a:p>
            <a:r>
              <a:rPr lang="en-US" dirty="0"/>
              <a:t>More Time to Enter, Better Data! </a:t>
            </a:r>
          </a:p>
        </p:txBody>
      </p:sp>
      <p:graphicFrame>
        <p:nvGraphicFramePr>
          <p:cNvPr id="5" name="Content Placeholder 4"/>
          <p:cNvGraphicFramePr>
            <a:graphicFrameLocks noGrp="1"/>
          </p:cNvGraphicFramePr>
          <p:nvPr>
            <p:ph idx="4294967295"/>
            <p:extLst/>
          </p:nvPr>
        </p:nvGraphicFramePr>
        <p:xfrm>
          <a:off x="228600" y="1297748"/>
          <a:ext cx="8686800" cy="4942840"/>
        </p:xfrm>
        <a:graphic>
          <a:graphicData uri="http://schemas.openxmlformats.org/drawingml/2006/table">
            <a:tbl>
              <a:tblPr firstRow="1" bandRow="1">
                <a:tableStyleId>{0E3FDE45-AF77-4B5C-9715-49D594BDF05E}</a:tableStyleId>
              </a:tblPr>
              <a:tblGrid>
                <a:gridCol w="3429000">
                  <a:extLst>
                    <a:ext uri="{9D8B030D-6E8A-4147-A177-3AD203B41FA5}">
                      <a16:colId xmlns:a16="http://schemas.microsoft.com/office/drawing/2014/main" val="20000"/>
                    </a:ext>
                  </a:extLst>
                </a:gridCol>
                <a:gridCol w="5257800">
                  <a:extLst>
                    <a:ext uri="{9D8B030D-6E8A-4147-A177-3AD203B41FA5}">
                      <a16:colId xmlns:a16="http://schemas.microsoft.com/office/drawing/2014/main" val="20001"/>
                    </a:ext>
                  </a:extLst>
                </a:gridCol>
              </a:tblGrid>
              <a:tr h="370840">
                <a:tc>
                  <a:txBody>
                    <a:bodyPr/>
                    <a:lstStyle/>
                    <a:p>
                      <a:pPr algn="ctr"/>
                      <a:r>
                        <a:rPr lang="en-US" dirty="0"/>
                        <a:t>OLD PROCESS</a:t>
                      </a:r>
                      <a:r>
                        <a:rPr lang="en-US" baseline="0" dirty="0"/>
                        <a:t>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dirty="0"/>
                        <a:t>NEW </a:t>
                      </a:r>
                      <a:r>
                        <a:rPr lang="en-US" baseline="0" dirty="0"/>
                        <a:t>PROCESS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r>
                        <a:rPr lang="en-US" dirty="0"/>
                        <a:t>Pre-ID data</a:t>
                      </a:r>
                      <a:r>
                        <a:rPr lang="en-US" baseline="0" dirty="0"/>
                        <a:t> pulled once – in October and January – for test ordering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b="1" u="sng" dirty="0"/>
                        <a:t>Continuous</a:t>
                      </a:r>
                      <a:r>
                        <a:rPr lang="en-US" b="1" baseline="0" dirty="0"/>
                        <a:t> EIS data transfer through two days before admin window opens (in November and April) for online test ordering in </a:t>
                      </a:r>
                      <a:r>
                        <a:rPr lang="en-US" b="1" baseline="0" dirty="0" err="1"/>
                        <a:t>Nextera</a:t>
                      </a:r>
                      <a:r>
                        <a:rPr lang="en-US" b="1" baseline="0" dirty="0"/>
                        <a:t> </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r>
                        <a:rPr lang="en-US" dirty="0"/>
                        <a:t>Demographic</a:t>
                      </a:r>
                      <a:r>
                        <a:rPr lang="en-US" baseline="0" dirty="0"/>
                        <a:t> data clean-up 2-3 </a:t>
                      </a:r>
                      <a:r>
                        <a:rPr lang="en-US" i="1" baseline="0" dirty="0"/>
                        <a:t>weeks </a:t>
                      </a:r>
                      <a:r>
                        <a:rPr lang="en-US" baseline="0" dirty="0"/>
                        <a:t>after testing window closed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Demographic</a:t>
                      </a:r>
                      <a:r>
                        <a:rPr lang="en-US" b="1" baseline="0" dirty="0"/>
                        <a:t> data review and updates for </a:t>
                      </a:r>
                      <a:r>
                        <a:rPr lang="en-US" b="1" u="sng" baseline="0" dirty="0"/>
                        <a:t>2 – 3 months</a:t>
                      </a:r>
                      <a:r>
                        <a:rPr lang="en-US" b="1" u="none" baseline="0" dirty="0"/>
                        <a:t> - </a:t>
                      </a:r>
                      <a:r>
                        <a:rPr lang="en-US" b="1" baseline="0" dirty="0"/>
                        <a:t>from first EIS data transfer through the last day of the testing window</a:t>
                      </a:r>
                      <a:endParaRPr lang="en-US" b="1" u="sng"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r>
                        <a:rPr lang="en-US" dirty="0"/>
                        <a:t>Teacher Student</a:t>
                      </a:r>
                      <a:r>
                        <a:rPr lang="en-US" baseline="0" dirty="0"/>
                        <a:t> Connection open only after testing window closed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b="1" dirty="0"/>
                        <a:t>Teacher Student Connection (TSC) open and available</a:t>
                      </a:r>
                      <a:r>
                        <a:rPr lang="en-US" b="1" baseline="0" dirty="0"/>
                        <a:t> for editing from first EIS data transfer through last day of testing window</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r>
                        <a:rPr lang="en-US" dirty="0"/>
                        <a:t>Duplicate </a:t>
                      </a:r>
                      <a:r>
                        <a:rPr lang="en-US" baseline="0" dirty="0"/>
                        <a:t>data entry in both </a:t>
                      </a:r>
                      <a:r>
                        <a:rPr lang="en-US" baseline="0" dirty="0" err="1"/>
                        <a:t>EdTools</a:t>
                      </a:r>
                      <a:r>
                        <a:rPr lang="en-US" baseline="0" dirty="0"/>
                        <a:t> and SIS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en-US" b="1" dirty="0"/>
                        <a:t>Single</a:t>
                      </a:r>
                      <a:r>
                        <a:rPr lang="en-US" b="1" baseline="0" dirty="0"/>
                        <a:t> data entry in SIS with data transfer to EIS, </a:t>
                      </a:r>
                      <a:r>
                        <a:rPr lang="en-US" b="1" baseline="0" dirty="0" err="1"/>
                        <a:t>Nextera</a:t>
                      </a:r>
                      <a:r>
                        <a:rPr lang="en-US" b="1" baseline="0" dirty="0"/>
                        <a:t>, and TSC</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r>
                        <a:rPr lang="en-US" dirty="0"/>
                        <a:t>No reconciliation</a:t>
                      </a:r>
                      <a:r>
                        <a:rPr lang="en-US" baseline="0" dirty="0"/>
                        <a:t> between </a:t>
                      </a:r>
                      <a:r>
                        <a:rPr lang="en-US" baseline="0" dirty="0" err="1"/>
                        <a:t>EdTools</a:t>
                      </a:r>
                      <a:r>
                        <a:rPr lang="en-US" baseline="0" dirty="0"/>
                        <a:t> and EIS resulting in data conflicts and errors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b="1" dirty="0"/>
                        <a:t>EIS</a:t>
                      </a:r>
                      <a:r>
                        <a:rPr lang="en-US" b="1" baseline="0" dirty="0"/>
                        <a:t> Data Visibility Tool ensures accuracy of data for assessment, accountability, and other reporting/finance functions</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65016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382000" cy="4876800"/>
          </a:xfrm>
        </p:spPr>
        <p:txBody>
          <a:bodyPr>
            <a:normAutofit/>
          </a:bodyPr>
          <a:lstStyle/>
          <a:p>
            <a:r>
              <a:rPr lang="en-US" dirty="0"/>
              <a:t>One time data entry for all enrollment and demographic data – no more need to use </a:t>
            </a:r>
            <a:r>
              <a:rPr lang="en-US" dirty="0" err="1"/>
              <a:t>EdTools</a:t>
            </a:r>
            <a:r>
              <a:rPr lang="en-US" dirty="0"/>
              <a:t> to duplicate work already done in the SIS</a:t>
            </a:r>
          </a:p>
          <a:p>
            <a:r>
              <a:rPr lang="en-US" dirty="0"/>
              <a:t>More time to enter enrollment data – right up to the start of the testing window</a:t>
            </a:r>
          </a:p>
          <a:p>
            <a:r>
              <a:rPr lang="en-US" dirty="0"/>
              <a:t>Even more time to enter demographic data – through to the end of the testing window</a:t>
            </a:r>
          </a:p>
          <a:p>
            <a:r>
              <a:rPr lang="en-US" dirty="0"/>
              <a:t>Way more time to undertake TSC - no longer a post assessment function</a:t>
            </a:r>
          </a:p>
          <a:p>
            <a:r>
              <a:rPr lang="en-US" dirty="0"/>
              <a:t>No need to place orders or online or paper assessment – we just use your enrollment data!</a:t>
            </a:r>
          </a:p>
          <a:p>
            <a:endParaRPr lang="en-US" dirty="0"/>
          </a:p>
        </p:txBody>
      </p:sp>
      <p:sp>
        <p:nvSpPr>
          <p:cNvPr id="3" name="Title 2"/>
          <p:cNvSpPr>
            <a:spLocks noGrp="1"/>
          </p:cNvSpPr>
          <p:nvPr>
            <p:ph type="title"/>
          </p:nvPr>
        </p:nvSpPr>
        <p:spPr/>
        <p:txBody>
          <a:bodyPr>
            <a:normAutofit/>
          </a:bodyPr>
          <a:lstStyle/>
          <a:p>
            <a:r>
              <a:rPr lang="en-US" dirty="0"/>
              <a:t>What’s in it for you?</a:t>
            </a:r>
          </a:p>
        </p:txBody>
      </p:sp>
      <p:sp>
        <p:nvSpPr>
          <p:cNvPr id="4" name="Slide Number Placeholder 3"/>
          <p:cNvSpPr>
            <a:spLocks noGrp="1"/>
          </p:cNvSpPr>
          <p:nvPr>
            <p:ph type="sldNum" sz="quarter" idx="12"/>
          </p:nvPr>
        </p:nvSpPr>
        <p:spPr/>
        <p:txBody>
          <a:bodyPr/>
          <a:lstStyle/>
          <a:p>
            <a:fld id="{86D2451E-3285-438B-B188-C22B2A012BF6}" type="slidenum">
              <a:rPr lang="en-US" smtClean="0"/>
              <a:pPr/>
              <a:t>17</a:t>
            </a:fld>
            <a:endParaRPr lang="en-US" dirty="0"/>
          </a:p>
        </p:txBody>
      </p:sp>
    </p:spTree>
    <p:extLst>
      <p:ext uri="{BB962C8B-B14F-4D97-AF65-F5344CB8AC3E}">
        <p14:creationId xmlns:p14="http://schemas.microsoft.com/office/powerpoint/2010/main" val="3461319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6B838B-A091-4DF4-AF55-062D5A126408}"/>
              </a:ext>
            </a:extLst>
          </p:cNvPr>
          <p:cNvSpPr>
            <a:spLocks noGrp="1"/>
          </p:cNvSpPr>
          <p:nvPr>
            <p:ph type="title"/>
          </p:nvPr>
        </p:nvSpPr>
        <p:spPr/>
        <p:txBody>
          <a:bodyPr>
            <a:normAutofit/>
          </a:bodyPr>
          <a:lstStyle/>
          <a:p>
            <a:r>
              <a:rPr lang="en-US" dirty="0"/>
              <a:t>What are we doing to “Shore Up” EIS</a:t>
            </a:r>
          </a:p>
        </p:txBody>
      </p:sp>
      <p:sp>
        <p:nvSpPr>
          <p:cNvPr id="4" name="Slide Number Placeholder 3">
            <a:extLst>
              <a:ext uri="{FF2B5EF4-FFF2-40B4-BE49-F238E27FC236}">
                <a16:creationId xmlns:a16="http://schemas.microsoft.com/office/drawing/2014/main" id="{9036CFA3-3D08-4942-8472-3D18E07C8F19}"/>
              </a:ext>
            </a:extLst>
          </p:cNvPr>
          <p:cNvSpPr>
            <a:spLocks noGrp="1"/>
          </p:cNvSpPr>
          <p:nvPr>
            <p:ph type="sldNum" sz="quarter" idx="12"/>
          </p:nvPr>
        </p:nvSpPr>
        <p:spPr/>
        <p:txBody>
          <a:bodyPr/>
          <a:lstStyle/>
          <a:p>
            <a:fld id="{86D2451E-3285-438B-B188-C22B2A012BF6}" type="slidenum">
              <a:rPr lang="en-US" smtClean="0"/>
              <a:pPr/>
              <a:t>18</a:t>
            </a:fld>
            <a:endParaRPr lang="en-US" dirty="0"/>
          </a:p>
        </p:txBody>
      </p:sp>
      <p:sp>
        <p:nvSpPr>
          <p:cNvPr id="7" name="TextBox 6"/>
          <p:cNvSpPr txBox="1"/>
          <p:nvPr/>
        </p:nvSpPr>
        <p:spPr>
          <a:xfrm>
            <a:off x="2057400" y="6248400"/>
            <a:ext cx="6096000" cy="369332"/>
          </a:xfrm>
          <a:prstGeom prst="rect">
            <a:avLst/>
          </a:prstGeom>
          <a:noFill/>
        </p:spPr>
        <p:txBody>
          <a:bodyPr wrap="square" rtlCol="0">
            <a:spAutoFit/>
          </a:bodyPr>
          <a:lstStyle/>
          <a:p>
            <a:r>
              <a:rPr lang="en-US" dirty="0">
                <a:solidFill>
                  <a:schemeClr val="accent1"/>
                </a:solidFill>
              </a:rPr>
              <a:t>For more information, contact </a:t>
            </a:r>
            <a:r>
              <a:rPr lang="en-US" b="1" dirty="0">
                <a:solidFill>
                  <a:schemeClr val="accent1"/>
                </a:solidFill>
                <a:hlinkClick r:id="rId2"/>
              </a:rPr>
              <a:t>Steven.Sanders@tn.gov</a:t>
            </a:r>
            <a:r>
              <a:rPr lang="en-US" b="1" dirty="0">
                <a:solidFill>
                  <a:schemeClr val="accent1"/>
                </a:solidFill>
              </a:rPr>
              <a:t>.</a:t>
            </a:r>
          </a:p>
        </p:txBody>
      </p:sp>
      <p:sp>
        <p:nvSpPr>
          <p:cNvPr id="10" name="Content Placeholder 1">
            <a:extLst>
              <a:ext uri="{FF2B5EF4-FFF2-40B4-BE49-F238E27FC236}">
                <a16:creationId xmlns:a16="http://schemas.microsoft.com/office/drawing/2014/main" id="{794B0D9E-1E78-4CD6-9FDC-CE18E1433C0E}"/>
              </a:ext>
            </a:extLst>
          </p:cNvPr>
          <p:cNvSpPr txBox="1">
            <a:spLocks/>
          </p:cNvSpPr>
          <p:nvPr/>
        </p:nvSpPr>
        <p:spPr>
          <a:xfrm>
            <a:off x="838200" y="1295400"/>
            <a:ext cx="7696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E3524"/>
              </a:buClr>
              <a:buFont typeface="Wingdings" panose="05000000000000000000" pitchFamily="2" charset="2"/>
              <a:buChar char="§"/>
              <a:defRPr sz="24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EIS help desk increased by three people to handle district support calls</a:t>
            </a:r>
          </a:p>
          <a:p>
            <a:r>
              <a:rPr lang="en-US" dirty="0"/>
              <a:t>EIS engineering team increased by three people to help troubleshoot any issues</a:t>
            </a:r>
          </a:p>
          <a:p>
            <a:r>
              <a:rPr lang="en-US" dirty="0"/>
              <a:t>New proactive monitoring of extract processing to spot problems before they get to the district</a:t>
            </a:r>
          </a:p>
          <a:p>
            <a:r>
              <a:rPr lang="en-US" dirty="0"/>
              <a:t>Doubling down on clearing all current support tickets</a:t>
            </a:r>
          </a:p>
          <a:p>
            <a:r>
              <a:rPr lang="en-US" dirty="0"/>
              <a:t>Improved communication portal with daily status to give districts visibility to extract processing queues</a:t>
            </a:r>
          </a:p>
          <a:p>
            <a:r>
              <a:rPr lang="en-US" dirty="0"/>
              <a:t>New data visibility portal</a:t>
            </a:r>
          </a:p>
        </p:txBody>
      </p:sp>
    </p:spTree>
    <p:extLst>
      <p:ext uri="{BB962C8B-B14F-4D97-AF65-F5344CB8AC3E}">
        <p14:creationId xmlns:p14="http://schemas.microsoft.com/office/powerpoint/2010/main" val="3557990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807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State of the Art in 1998...</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1859690"/>
            <a:ext cx="2356927" cy="1543051"/>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876167"/>
            <a:ext cx="1157288" cy="1543051"/>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553" y="3667897"/>
            <a:ext cx="1161535" cy="1742303"/>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7571" r="21878"/>
          <a:stretch/>
        </p:blipFill>
        <p:spPr>
          <a:xfrm>
            <a:off x="3599935" y="1876167"/>
            <a:ext cx="1494935" cy="1543051"/>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7103" y="4043489"/>
            <a:ext cx="2356927" cy="991118"/>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97489AE-6DF5-4024-9A93-54CF3367C2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52800" y="3810000"/>
            <a:ext cx="1885344" cy="1414008"/>
          </a:xfrm>
          <a:prstGeom prst="rect">
            <a:avLst/>
          </a:prstGeom>
          <a:ln>
            <a:solidFill>
              <a:srgbClr val="00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021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Progress in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1859690"/>
            <a:ext cx="2356927" cy="1543051"/>
          </a:xfrm>
          <a:prstGeom prst="rect">
            <a:avLst/>
          </a:prstGeom>
          <a:ln>
            <a:solidFill>
              <a:schemeClr val="tx1"/>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1876167"/>
            <a:ext cx="1157288" cy="1543051"/>
          </a:xfrm>
          <a:prstGeom prst="rect">
            <a:avLst/>
          </a:prstGeom>
          <a:ln>
            <a:solidFill>
              <a:schemeClr val="tx1"/>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3553" y="3667897"/>
            <a:ext cx="1161535" cy="1742303"/>
          </a:xfrm>
          <a:prstGeom prst="rect">
            <a:avLst/>
          </a:prstGeom>
          <a:ln>
            <a:solidFill>
              <a:schemeClr val="tx1"/>
            </a:solidFill>
          </a:ln>
          <a:effectLst>
            <a:outerShdw blurRad="50800" dist="38100" dir="2700000" algn="tl" rotWithShape="0">
              <a:prstClr val="black">
                <a:alpha val="40000"/>
              </a:prstClr>
            </a:outerShdw>
          </a:effectLst>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7571" r="21878"/>
          <a:stretch/>
        </p:blipFill>
        <p:spPr>
          <a:xfrm>
            <a:off x="3599935" y="1876167"/>
            <a:ext cx="1494935" cy="1543051"/>
          </a:xfrm>
          <a:prstGeom prst="rect">
            <a:avLst/>
          </a:prstGeom>
          <a:ln>
            <a:solidFill>
              <a:schemeClr val="tx1"/>
            </a:solidFill>
          </a:ln>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7103" y="4043489"/>
            <a:ext cx="2356927" cy="991118"/>
          </a:xfrm>
          <a:prstGeom prst="rect">
            <a:avLst/>
          </a:prstGeom>
          <a:ln>
            <a:solidFill>
              <a:schemeClr val="tx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E97489AE-6DF5-4024-9A93-54CF3367C2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52800" y="3810000"/>
            <a:ext cx="1885344" cy="1414008"/>
          </a:xfrm>
          <a:prstGeom prst="rect">
            <a:avLst/>
          </a:prstGeom>
          <a:ln>
            <a:solidFill>
              <a:srgbClr val="000000"/>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06F074EB-C53B-4C86-BADB-87F64831500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456" r="12022"/>
          <a:stretch/>
        </p:blipFill>
        <p:spPr>
          <a:xfrm>
            <a:off x="1445675" y="1881498"/>
            <a:ext cx="1157290" cy="1552956"/>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A596EC9A-D7EB-4998-814C-B2866CA49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99935" y="1883747"/>
            <a:ext cx="1494935" cy="1518994"/>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DAED73D4-ABFE-40C2-9A45-9FC232E7577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7476" r="14281"/>
          <a:stretch/>
        </p:blipFill>
        <p:spPr>
          <a:xfrm>
            <a:off x="5791200" y="1859690"/>
            <a:ext cx="2359899" cy="1548906"/>
          </a:xfrm>
          <a:prstGeom prst="rect">
            <a:avLst/>
          </a:prstGeom>
          <a:ln>
            <a:solidFill>
              <a:schemeClr val="tx1"/>
            </a:solidFill>
          </a:ln>
          <a:effectLst>
            <a:outerShdw blurRad="50800" dist="38100" dir="2700000" algn="tl" rotWithShape="0">
              <a:prstClr val="black">
                <a:alpha val="40000"/>
              </a:prstClr>
            </a:outerShdw>
          </a:effectLst>
        </p:spPr>
      </p:pic>
      <p:pic>
        <p:nvPicPr>
          <p:cNvPr id="14" name="Picture 13">
            <a:extLst>
              <a:ext uri="{FF2B5EF4-FFF2-40B4-BE49-F238E27FC236}">
                <a16:creationId xmlns:a16="http://schemas.microsoft.com/office/drawing/2014/main" id="{994E704D-55C8-4002-ADAE-5E14BA8F14EC}"/>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4208" r="24279"/>
          <a:stretch/>
        </p:blipFill>
        <p:spPr>
          <a:xfrm>
            <a:off x="1440243" y="3675737"/>
            <a:ext cx="1162722" cy="1734463"/>
          </a:xfrm>
          <a:prstGeom prst="rect">
            <a:avLst/>
          </a:prstGeom>
          <a:ln>
            <a:solidFill>
              <a:schemeClr val="tx1"/>
            </a:solidFill>
          </a:ln>
          <a:effectLst>
            <a:outerShdw blurRad="50800" dist="38100" dir="2700000" algn="tl" rotWithShape="0">
              <a:prstClr val="black">
                <a:alpha val="40000"/>
              </a:prstClr>
            </a:outerShdw>
          </a:effectLst>
        </p:spPr>
      </p:pic>
      <p:pic>
        <p:nvPicPr>
          <p:cNvPr id="15" name="Picture 14">
            <a:extLst>
              <a:ext uri="{FF2B5EF4-FFF2-40B4-BE49-F238E27FC236}">
                <a16:creationId xmlns:a16="http://schemas.microsoft.com/office/drawing/2014/main" id="{B456E0EE-5219-4082-A4B4-98A1C35E9F2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75297" y="4043489"/>
            <a:ext cx="1432595" cy="1432595"/>
          </a:xfrm>
          <a:prstGeom prst="rect">
            <a:avLst/>
          </a:prstGeom>
        </p:spPr>
      </p:pic>
      <p:pic>
        <p:nvPicPr>
          <p:cNvPr id="4" name="Picture 3">
            <a:extLst>
              <a:ext uri="{FF2B5EF4-FFF2-40B4-BE49-F238E27FC236}">
                <a16:creationId xmlns:a16="http://schemas.microsoft.com/office/drawing/2014/main" id="{058E0095-6DD2-4E9F-A02C-5D9FD2634F12}"/>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4812"/>
          <a:stretch/>
        </p:blipFill>
        <p:spPr>
          <a:xfrm>
            <a:off x="3350676" y="3810000"/>
            <a:ext cx="1887467" cy="1414008"/>
          </a:xfrm>
          <a:prstGeom prst="rect">
            <a:avLst/>
          </a:prstGeom>
        </p:spPr>
      </p:pic>
    </p:spTree>
    <p:extLst>
      <p:ext uri="{BB962C8B-B14F-4D97-AF65-F5344CB8AC3E}">
        <p14:creationId xmlns:p14="http://schemas.microsoft.com/office/powerpoint/2010/main" val="190659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up)">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8027" y="304800"/>
            <a:ext cx="8713573" cy="685800"/>
          </a:xfrm>
        </p:spPr>
        <p:txBody>
          <a:bodyPr>
            <a:normAutofit fontScale="90000"/>
          </a:bodyPr>
          <a:lstStyle/>
          <a:p>
            <a:r>
              <a:rPr lang="en-US" dirty="0">
                <a:solidFill>
                  <a:schemeClr val="bg1"/>
                </a:solidFill>
              </a:rPr>
              <a:t>Introducing the TN Education Data System</a:t>
            </a:r>
          </a:p>
        </p:txBody>
      </p:sp>
      <p:sp>
        <p:nvSpPr>
          <p:cNvPr id="6" name="TextBox 5"/>
          <p:cNvSpPr txBox="1"/>
          <p:nvPr/>
        </p:nvSpPr>
        <p:spPr>
          <a:xfrm>
            <a:off x="556475" y="1614654"/>
            <a:ext cx="7856822" cy="1754326"/>
          </a:xfrm>
          <a:prstGeom prst="rect">
            <a:avLst/>
          </a:prstGeom>
          <a:noFill/>
        </p:spPr>
        <p:txBody>
          <a:bodyPr wrap="square" rtlCol="0">
            <a:spAutoFit/>
          </a:bodyPr>
          <a:lstStyle/>
          <a:p>
            <a:pPr algn="ctr"/>
            <a:r>
              <a:rPr lang="en-US" sz="2700" dirty="0">
                <a:solidFill>
                  <a:schemeClr val="tx1">
                    <a:lumMod val="65000"/>
                    <a:lumOff val="35000"/>
                  </a:schemeClr>
                </a:solidFill>
                <a:cs typeface="Times New Roman" panose="02020603050405020304" pitchFamily="18" charset="0"/>
              </a:rPr>
              <a:t>TEDS is our opportunity to </a:t>
            </a:r>
          </a:p>
          <a:p>
            <a:pPr algn="ctr"/>
            <a:r>
              <a:rPr lang="en-US" sz="2700" dirty="0">
                <a:solidFill>
                  <a:schemeClr val="tx1">
                    <a:lumMod val="65000"/>
                    <a:lumOff val="35000"/>
                  </a:schemeClr>
                </a:solidFill>
                <a:cs typeface="Times New Roman" panose="02020603050405020304" pitchFamily="18" charset="0"/>
              </a:rPr>
              <a:t>re-imagine from scratch what a powerful and truly functional data system might be and set us up </a:t>
            </a:r>
            <a:br>
              <a:rPr lang="en-US" sz="2700" dirty="0">
                <a:solidFill>
                  <a:schemeClr val="tx1">
                    <a:lumMod val="65000"/>
                    <a:lumOff val="35000"/>
                  </a:schemeClr>
                </a:solidFill>
                <a:cs typeface="Times New Roman" panose="02020603050405020304" pitchFamily="18" charset="0"/>
              </a:rPr>
            </a:br>
            <a:r>
              <a:rPr lang="en-US" sz="2700" dirty="0">
                <a:solidFill>
                  <a:schemeClr val="tx1">
                    <a:lumMod val="65000"/>
                    <a:lumOff val="35000"/>
                  </a:schemeClr>
                </a:solidFill>
                <a:cs typeface="Times New Roman" panose="02020603050405020304" pitchFamily="18" charset="0"/>
              </a:rPr>
              <a:t>for the next decade!</a:t>
            </a:r>
            <a:endParaRPr lang="en-US" sz="3000" dirty="0">
              <a:solidFill>
                <a:schemeClr val="tx1">
                  <a:lumMod val="65000"/>
                  <a:lumOff val="35000"/>
                </a:schemeClr>
              </a:solidFill>
              <a:cs typeface="Times New Roman" panose="02020603050405020304" pitchFamily="18" charset="0"/>
            </a:endParaRP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36818" t="27017" r="35993" b="56737"/>
          <a:stretch/>
        </p:blipFill>
        <p:spPr>
          <a:xfrm>
            <a:off x="1752600" y="1453178"/>
            <a:ext cx="804421" cy="614285"/>
          </a:xfrm>
          <a:prstGeom prst="rect">
            <a:avLst/>
          </a:prstGeom>
        </p:spPr>
      </p:pic>
      <p:pic>
        <p:nvPicPr>
          <p:cNvPr id="10" name="Picture 9"/>
          <p:cNvPicPr>
            <a:picLocks noChangeAspect="1"/>
          </p:cNvPicPr>
          <p:nvPr/>
        </p:nvPicPr>
        <p:blipFill>
          <a:blip r:embed="rId3"/>
          <a:stretch>
            <a:fillRect/>
          </a:stretch>
        </p:blipFill>
        <p:spPr>
          <a:xfrm rot="10800000">
            <a:off x="6221285" y="2819400"/>
            <a:ext cx="823002" cy="627401"/>
          </a:xfrm>
          <a:prstGeom prst="rect">
            <a:avLst/>
          </a:prstGeom>
        </p:spPr>
      </p:pic>
      <p:grpSp>
        <p:nvGrpSpPr>
          <p:cNvPr id="15" name="Group 14">
            <a:extLst>
              <a:ext uri="{FF2B5EF4-FFF2-40B4-BE49-F238E27FC236}">
                <a16:creationId xmlns:a16="http://schemas.microsoft.com/office/drawing/2014/main" id="{59BFC5FA-9351-4A65-964A-47556EE671A4}"/>
              </a:ext>
            </a:extLst>
          </p:cNvPr>
          <p:cNvGrpSpPr/>
          <p:nvPr/>
        </p:nvGrpSpPr>
        <p:grpSpPr>
          <a:xfrm>
            <a:off x="914400" y="4015270"/>
            <a:ext cx="7498897" cy="870166"/>
            <a:chOff x="4953834" y="4446251"/>
            <a:chExt cx="6263895" cy="713085"/>
          </a:xfrm>
        </p:grpSpPr>
        <p:sp>
          <p:nvSpPr>
            <p:cNvPr id="7" name="TextBox 6"/>
            <p:cNvSpPr txBox="1"/>
            <p:nvPr/>
          </p:nvSpPr>
          <p:spPr>
            <a:xfrm>
              <a:off x="5372363" y="4446251"/>
              <a:ext cx="5845366" cy="680987"/>
            </a:xfrm>
            <a:prstGeom prst="rect">
              <a:avLst/>
            </a:prstGeom>
            <a:noFill/>
          </p:spPr>
          <p:txBody>
            <a:bodyPr wrap="square" rtlCol="0">
              <a:spAutoFit/>
            </a:bodyPr>
            <a:lstStyle/>
            <a:p>
              <a:pPr>
                <a:spcAft>
                  <a:spcPts val="1800"/>
                </a:spcAft>
              </a:pPr>
              <a:r>
                <a:rPr lang="en-US" sz="1600" dirty="0">
                  <a:solidFill>
                    <a:schemeClr val="accent1"/>
                  </a:solidFill>
                </a:rPr>
                <a:t>Over the span of two years, TEDS will incrementally replace EIS along with every application, data interface, and reporting system currently connected to EIS.</a:t>
              </a:r>
            </a:p>
          </p:txBody>
        </p:sp>
        <p:sp>
          <p:nvSpPr>
            <p:cNvPr id="8" name="Isosceles Triangle 7">
              <a:extLst>
                <a:ext uri="{FF2B5EF4-FFF2-40B4-BE49-F238E27FC236}">
                  <a16:creationId xmlns:a16="http://schemas.microsoft.com/office/drawing/2014/main" id="{C1130450-A594-4084-9441-0D6796052E2C}"/>
                </a:ext>
              </a:extLst>
            </p:cNvPr>
            <p:cNvSpPr/>
            <p:nvPr/>
          </p:nvSpPr>
          <p:spPr>
            <a:xfrm rot="5400000">
              <a:off x="4751710" y="4667496"/>
              <a:ext cx="693964" cy="2897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6" name="Group 15">
            <a:extLst>
              <a:ext uri="{FF2B5EF4-FFF2-40B4-BE49-F238E27FC236}">
                <a16:creationId xmlns:a16="http://schemas.microsoft.com/office/drawing/2014/main" id="{850653E4-5470-4BD7-B0CA-5671CD242786}"/>
              </a:ext>
            </a:extLst>
          </p:cNvPr>
          <p:cNvGrpSpPr/>
          <p:nvPr/>
        </p:nvGrpSpPr>
        <p:grpSpPr>
          <a:xfrm>
            <a:off x="914401" y="5357385"/>
            <a:ext cx="7498896" cy="830998"/>
            <a:chOff x="4953835" y="5626445"/>
            <a:chExt cx="6263894" cy="968942"/>
          </a:xfrm>
        </p:grpSpPr>
        <p:sp>
          <p:nvSpPr>
            <p:cNvPr id="11" name="Isosceles Triangle 10">
              <a:extLst>
                <a:ext uri="{FF2B5EF4-FFF2-40B4-BE49-F238E27FC236}">
                  <a16:creationId xmlns:a16="http://schemas.microsoft.com/office/drawing/2014/main" id="{19CC14C1-F5D9-4D28-AA8C-9E42003BBEF7}"/>
                </a:ext>
              </a:extLst>
            </p:cNvPr>
            <p:cNvSpPr/>
            <p:nvPr/>
          </p:nvSpPr>
          <p:spPr>
            <a:xfrm rot="5400000">
              <a:off x="4654448" y="5987417"/>
              <a:ext cx="888490" cy="28971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Box 13">
              <a:extLst>
                <a:ext uri="{FF2B5EF4-FFF2-40B4-BE49-F238E27FC236}">
                  <a16:creationId xmlns:a16="http://schemas.microsoft.com/office/drawing/2014/main" id="{7239938C-B2B0-4C4E-B42B-D2968F733EE7}"/>
                </a:ext>
              </a:extLst>
            </p:cNvPr>
            <p:cNvSpPr txBox="1"/>
            <p:nvPr/>
          </p:nvSpPr>
          <p:spPr>
            <a:xfrm>
              <a:off x="5372363" y="5626445"/>
              <a:ext cx="5845366" cy="968942"/>
            </a:xfrm>
            <a:prstGeom prst="rect">
              <a:avLst/>
            </a:prstGeom>
            <a:noFill/>
          </p:spPr>
          <p:txBody>
            <a:bodyPr wrap="square" rtlCol="0">
              <a:spAutoFit/>
            </a:bodyPr>
            <a:lstStyle/>
            <a:p>
              <a:r>
                <a:rPr lang="en-US" sz="1600" dirty="0">
                  <a:solidFill>
                    <a:schemeClr val="accent1"/>
                  </a:solidFill>
                </a:rPr>
                <a:t>TEDS is being designed with consideration to state-of-the-art technologies and design paradigms that support big-data, analytics, and on-demand decision making.</a:t>
              </a:r>
            </a:p>
          </p:txBody>
        </p:sp>
      </p:grpSp>
    </p:spTree>
    <p:extLst>
      <p:ext uri="{BB962C8B-B14F-4D97-AF65-F5344CB8AC3E}">
        <p14:creationId xmlns:p14="http://schemas.microsoft.com/office/powerpoint/2010/main" val="25452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CA19029\Desktop\Strat Plan\Arrows\All arrows plain - 50 percent.png">
            <a:extLst>
              <a:ext uri="{FF2B5EF4-FFF2-40B4-BE49-F238E27FC236}">
                <a16:creationId xmlns:a16="http://schemas.microsoft.com/office/drawing/2014/main" id="{CC0B0D8B-22A4-4D02-922D-045CC21AFD2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7930" y="1219200"/>
            <a:ext cx="1951893" cy="217428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lstStyle/>
          <a:p>
            <a:r>
              <a:rPr lang="en-US" dirty="0">
                <a:solidFill>
                  <a:schemeClr val="bg1"/>
                </a:solidFill>
              </a:rPr>
              <a:t>Why do we need to do this?</a:t>
            </a:r>
          </a:p>
        </p:txBody>
      </p:sp>
      <p:sp>
        <p:nvSpPr>
          <p:cNvPr id="4" name="TextBox 3"/>
          <p:cNvSpPr txBox="1"/>
          <p:nvPr/>
        </p:nvSpPr>
        <p:spPr>
          <a:xfrm>
            <a:off x="2438400" y="1371600"/>
            <a:ext cx="6572693" cy="2146742"/>
          </a:xfrm>
          <a:prstGeom prst="rect">
            <a:avLst/>
          </a:prstGeom>
          <a:noFill/>
        </p:spPr>
        <p:txBody>
          <a:bodyPr wrap="square" rtlCol="0">
            <a:spAutoFit/>
          </a:bodyPr>
          <a:lstStyle/>
          <a:p>
            <a:pPr marL="342900" indent="-342900">
              <a:spcAft>
                <a:spcPts val="900"/>
              </a:spcAft>
              <a:buClr>
                <a:srgbClr val="FF0000"/>
              </a:buClr>
              <a:buFont typeface="Wingdings" panose="05000000000000000000" pitchFamily="2" charset="2"/>
              <a:buChar char="§"/>
            </a:pPr>
            <a:r>
              <a:rPr lang="en-US" sz="2100" b="1" dirty="0">
                <a:solidFill>
                  <a:schemeClr val="accent1"/>
                </a:solidFill>
              </a:rPr>
              <a:t>Accurate</a:t>
            </a:r>
            <a:r>
              <a:rPr lang="en-US" sz="2100" dirty="0">
                <a:solidFill>
                  <a:schemeClr val="accent1"/>
                </a:solidFill>
              </a:rPr>
              <a:t>, </a:t>
            </a:r>
            <a:r>
              <a:rPr lang="en-US" sz="2100" b="1" dirty="0">
                <a:solidFill>
                  <a:schemeClr val="accent1"/>
                </a:solidFill>
              </a:rPr>
              <a:t>timely,</a:t>
            </a:r>
            <a:r>
              <a:rPr lang="en-US" sz="2100" dirty="0">
                <a:solidFill>
                  <a:schemeClr val="accent1"/>
                </a:solidFill>
              </a:rPr>
              <a:t> and </a:t>
            </a:r>
            <a:r>
              <a:rPr lang="en-US" sz="2100" b="1" dirty="0">
                <a:solidFill>
                  <a:schemeClr val="accent1"/>
                </a:solidFill>
              </a:rPr>
              <a:t>complete</a:t>
            </a:r>
            <a:r>
              <a:rPr lang="en-US" sz="2100" dirty="0">
                <a:solidFill>
                  <a:schemeClr val="accent1"/>
                </a:solidFill>
              </a:rPr>
              <a:t> data is now </a:t>
            </a:r>
            <a:r>
              <a:rPr lang="en-US" sz="2100" u="sng" dirty="0">
                <a:solidFill>
                  <a:schemeClr val="accent1"/>
                </a:solidFill>
              </a:rPr>
              <a:t>essential</a:t>
            </a:r>
            <a:r>
              <a:rPr lang="en-US" sz="2100" dirty="0">
                <a:solidFill>
                  <a:schemeClr val="accent1"/>
                </a:solidFill>
              </a:rPr>
              <a:t> to more than 75 percent of all projects defined in the department’s strategic plan.</a:t>
            </a:r>
          </a:p>
          <a:p>
            <a:pPr marL="342900" indent="-342900">
              <a:spcAft>
                <a:spcPts val="900"/>
              </a:spcAft>
              <a:buClr>
                <a:srgbClr val="FF0000"/>
              </a:buClr>
              <a:buFont typeface="Wingdings" panose="05000000000000000000" pitchFamily="2" charset="2"/>
              <a:buChar char="§"/>
            </a:pPr>
            <a:r>
              <a:rPr lang="en-US" sz="2100" dirty="0">
                <a:solidFill>
                  <a:schemeClr val="accent1"/>
                </a:solidFill>
              </a:rPr>
              <a:t>The “1998-era” capabilities of EIS are becoming </a:t>
            </a:r>
            <a:r>
              <a:rPr lang="en-US" sz="2100" u="sng" dirty="0">
                <a:solidFill>
                  <a:schemeClr val="accent1"/>
                </a:solidFill>
              </a:rPr>
              <a:t>exponentially</a:t>
            </a:r>
            <a:r>
              <a:rPr lang="en-US" sz="2100" dirty="0">
                <a:solidFill>
                  <a:schemeClr val="accent1"/>
                </a:solidFill>
              </a:rPr>
              <a:t> disproportionate to the “2017-era” importance of data in education.</a:t>
            </a:r>
          </a:p>
        </p:txBody>
      </p:sp>
      <p:pic>
        <p:nvPicPr>
          <p:cNvPr id="6" name="Picture 5">
            <a:extLst>
              <a:ext uri="{FF2B5EF4-FFF2-40B4-BE49-F238E27FC236}">
                <a16:creationId xmlns:a16="http://schemas.microsoft.com/office/drawing/2014/main" id="{3F108B67-DA50-4851-A3D9-A60980B289BD}"/>
              </a:ext>
            </a:extLst>
          </p:cNvPr>
          <p:cNvPicPr>
            <a:picLocks noChangeAspect="1"/>
          </p:cNvPicPr>
          <p:nvPr/>
        </p:nvPicPr>
        <p:blipFill rotWithShape="1">
          <a:blip r:embed="rId4">
            <a:extLst>
              <a:ext uri="{28A0092B-C50C-407E-A947-70E740481C1C}">
                <a14:useLocalDpi xmlns:a14="http://schemas.microsoft.com/office/drawing/2010/main" val="0"/>
              </a:ext>
            </a:extLst>
          </a:blip>
          <a:srcRect l="3077" t="11650" r="4615" b="12377"/>
          <a:stretch/>
        </p:blipFill>
        <p:spPr>
          <a:xfrm>
            <a:off x="4572000" y="3886200"/>
            <a:ext cx="4267200" cy="2619174"/>
          </a:xfrm>
          <a:prstGeom prst="rect">
            <a:avLst/>
          </a:prstGeom>
        </p:spPr>
      </p:pic>
      <p:pic>
        <p:nvPicPr>
          <p:cNvPr id="11" name="Picture 10">
            <a:extLst>
              <a:ext uri="{FF2B5EF4-FFF2-40B4-BE49-F238E27FC236}">
                <a16:creationId xmlns:a16="http://schemas.microsoft.com/office/drawing/2014/main" id="{9EADC3D0-9D1C-492C-9A04-E068D813B7BE}"/>
              </a:ext>
            </a:extLst>
          </p:cNvPr>
          <p:cNvPicPr>
            <a:picLocks noChangeAspect="1"/>
          </p:cNvPicPr>
          <p:nvPr/>
        </p:nvPicPr>
        <p:blipFill rotWithShape="1">
          <a:blip r:embed="rId5">
            <a:extLst>
              <a:ext uri="{28A0092B-C50C-407E-A947-70E740481C1C}">
                <a14:useLocalDpi xmlns:a14="http://schemas.microsoft.com/office/drawing/2010/main" val="0"/>
              </a:ext>
            </a:extLst>
          </a:blip>
          <a:srcRect t="61029" r="61875"/>
          <a:stretch/>
        </p:blipFill>
        <p:spPr>
          <a:xfrm>
            <a:off x="0" y="4506097"/>
            <a:ext cx="4648200" cy="2351903"/>
          </a:xfrm>
          <a:prstGeom prst="rect">
            <a:avLst/>
          </a:prstGeom>
        </p:spPr>
      </p:pic>
    </p:spTree>
    <p:extLst>
      <p:ext uri="{BB962C8B-B14F-4D97-AF65-F5344CB8AC3E}">
        <p14:creationId xmlns:p14="http://schemas.microsoft.com/office/powerpoint/2010/main" val="1405894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Scope of TEDS</a:t>
            </a:r>
          </a:p>
        </p:txBody>
      </p:sp>
      <p:pic>
        <p:nvPicPr>
          <p:cNvPr id="4" name="Picture 3"/>
          <p:cNvPicPr>
            <a:picLocks noChangeAspect="1"/>
          </p:cNvPicPr>
          <p:nvPr/>
        </p:nvPicPr>
        <p:blipFill>
          <a:blip r:embed="rId2"/>
          <a:stretch>
            <a:fillRect/>
          </a:stretch>
        </p:blipFill>
        <p:spPr>
          <a:xfrm>
            <a:off x="0" y="1143000"/>
            <a:ext cx="3525368" cy="5715000"/>
          </a:xfrm>
          <a:prstGeom prst="rect">
            <a:avLst/>
          </a:prstGeom>
        </p:spPr>
      </p:pic>
      <p:sp>
        <p:nvSpPr>
          <p:cNvPr id="2" name="TextBox 1">
            <a:extLst>
              <a:ext uri="{FF2B5EF4-FFF2-40B4-BE49-F238E27FC236}">
                <a16:creationId xmlns:a16="http://schemas.microsoft.com/office/drawing/2014/main" id="{36410754-F0FE-4AA7-B537-F942642B2765}"/>
              </a:ext>
            </a:extLst>
          </p:cNvPr>
          <p:cNvSpPr txBox="1"/>
          <p:nvPr/>
        </p:nvSpPr>
        <p:spPr>
          <a:xfrm>
            <a:off x="3733800" y="1524000"/>
            <a:ext cx="5288756" cy="3924151"/>
          </a:xfrm>
          <a:prstGeom prst="rect">
            <a:avLst/>
          </a:prstGeom>
          <a:noFill/>
        </p:spPr>
        <p:txBody>
          <a:bodyPr wrap="square" rtlCol="0">
            <a:spAutoFit/>
          </a:bodyPr>
          <a:lstStyle/>
          <a:p>
            <a:pPr marL="342900" indent="-342900">
              <a:spcAft>
                <a:spcPts val="900"/>
              </a:spcAft>
              <a:buClr>
                <a:schemeClr val="accent6">
                  <a:lumMod val="50000"/>
                </a:schemeClr>
              </a:buClr>
              <a:buFont typeface="Wingdings" panose="05000000000000000000" pitchFamily="2" charset="2"/>
              <a:buChar char="ü"/>
            </a:pPr>
            <a:r>
              <a:rPr lang="en-US" sz="2100" dirty="0">
                <a:solidFill>
                  <a:schemeClr val="accent1"/>
                </a:solidFill>
              </a:rPr>
              <a:t>Creation of a single data repository</a:t>
            </a:r>
          </a:p>
          <a:p>
            <a:pPr marL="342900" indent="-342900">
              <a:spcAft>
                <a:spcPts val="900"/>
              </a:spcAft>
              <a:buClr>
                <a:schemeClr val="accent6">
                  <a:lumMod val="50000"/>
                </a:schemeClr>
              </a:buClr>
              <a:buFont typeface="Wingdings" panose="05000000000000000000" pitchFamily="2" charset="2"/>
              <a:buChar char="ü"/>
            </a:pPr>
            <a:r>
              <a:rPr lang="en-US" sz="2100" dirty="0">
                <a:solidFill>
                  <a:schemeClr val="accent1"/>
                </a:solidFill>
              </a:rPr>
              <a:t>Real-time data integration of every SIS</a:t>
            </a:r>
          </a:p>
          <a:p>
            <a:pPr marL="342900" indent="-342900">
              <a:spcAft>
                <a:spcPts val="900"/>
              </a:spcAft>
              <a:buClr>
                <a:schemeClr val="accent6">
                  <a:lumMod val="50000"/>
                </a:schemeClr>
              </a:buClr>
              <a:buFont typeface="Wingdings" panose="05000000000000000000" pitchFamily="2" charset="2"/>
              <a:buChar char="ü"/>
            </a:pPr>
            <a:r>
              <a:rPr lang="en-US" sz="2100" dirty="0">
                <a:solidFill>
                  <a:schemeClr val="accent1"/>
                </a:solidFill>
              </a:rPr>
              <a:t>Simple “on demand” data</a:t>
            </a:r>
          </a:p>
          <a:p>
            <a:pPr marL="342900" indent="-342900">
              <a:spcAft>
                <a:spcPts val="900"/>
              </a:spcAft>
              <a:buClr>
                <a:schemeClr val="accent6">
                  <a:lumMod val="50000"/>
                </a:schemeClr>
              </a:buClr>
              <a:buFont typeface="Wingdings" panose="05000000000000000000" pitchFamily="2" charset="2"/>
              <a:buChar char="ü"/>
            </a:pPr>
            <a:r>
              <a:rPr lang="en-US" sz="2100" dirty="0">
                <a:solidFill>
                  <a:schemeClr val="accent1"/>
                </a:solidFill>
              </a:rPr>
              <a:t>Redevelopment of all 22 state apps</a:t>
            </a:r>
          </a:p>
          <a:p>
            <a:pPr marL="342900" indent="-342900">
              <a:spcAft>
                <a:spcPts val="900"/>
              </a:spcAft>
              <a:buClr>
                <a:schemeClr val="accent6">
                  <a:lumMod val="50000"/>
                </a:schemeClr>
              </a:buClr>
              <a:buFont typeface="Wingdings" panose="05000000000000000000" pitchFamily="2" charset="2"/>
              <a:buChar char="ü"/>
            </a:pPr>
            <a:r>
              <a:rPr lang="en-US" sz="2100" dirty="0">
                <a:solidFill>
                  <a:schemeClr val="accent1"/>
                </a:solidFill>
              </a:rPr>
              <a:t>Integration of all 9 SaaS vendor apps</a:t>
            </a:r>
          </a:p>
          <a:p>
            <a:pPr marL="342900" indent="-342900">
              <a:spcAft>
                <a:spcPts val="900"/>
              </a:spcAft>
              <a:buClr>
                <a:schemeClr val="accent6">
                  <a:lumMod val="50000"/>
                </a:schemeClr>
              </a:buClr>
              <a:buFont typeface="Wingdings" panose="05000000000000000000" pitchFamily="2" charset="2"/>
              <a:buChar char="ü"/>
            </a:pPr>
            <a:r>
              <a:rPr lang="en-US" sz="2100" dirty="0">
                <a:solidFill>
                  <a:schemeClr val="accent1"/>
                </a:solidFill>
              </a:rPr>
              <a:t>Simplified data sharing with partners</a:t>
            </a:r>
          </a:p>
          <a:p>
            <a:pPr marL="342900" indent="-342900">
              <a:spcAft>
                <a:spcPts val="900"/>
              </a:spcAft>
              <a:buClr>
                <a:schemeClr val="accent6">
                  <a:lumMod val="50000"/>
                </a:schemeClr>
              </a:buClr>
              <a:buFont typeface="Wingdings" panose="05000000000000000000" pitchFamily="2" charset="2"/>
              <a:buChar char="ü"/>
            </a:pPr>
            <a:r>
              <a:rPr lang="en-US" sz="2100" dirty="0">
                <a:solidFill>
                  <a:schemeClr val="accent1"/>
                </a:solidFill>
              </a:rPr>
              <a:t>Deep data analytics </a:t>
            </a:r>
          </a:p>
          <a:p>
            <a:pPr marL="342900" indent="-342900">
              <a:spcAft>
                <a:spcPts val="900"/>
              </a:spcAft>
              <a:buClr>
                <a:schemeClr val="accent6">
                  <a:lumMod val="50000"/>
                </a:schemeClr>
              </a:buClr>
              <a:buFont typeface="Wingdings" panose="05000000000000000000" pitchFamily="2" charset="2"/>
              <a:buChar char="ü"/>
            </a:pPr>
            <a:r>
              <a:rPr lang="en-US" sz="2100" dirty="0">
                <a:solidFill>
                  <a:schemeClr val="accent1"/>
                </a:solidFill>
              </a:rPr>
              <a:t>Enhanced security and performance</a:t>
            </a:r>
          </a:p>
          <a:p>
            <a:pPr marL="342900" indent="-342900">
              <a:spcAft>
                <a:spcPts val="900"/>
              </a:spcAft>
              <a:buClr>
                <a:schemeClr val="accent6">
                  <a:lumMod val="50000"/>
                </a:schemeClr>
              </a:buClr>
              <a:buFont typeface="Wingdings" panose="05000000000000000000" pitchFamily="2" charset="2"/>
              <a:buChar char="ü"/>
            </a:pPr>
            <a:r>
              <a:rPr lang="en-US" sz="2100" dirty="0">
                <a:solidFill>
                  <a:schemeClr val="accent1"/>
                </a:solidFill>
              </a:rPr>
              <a:t>Substantially reduced operational cost</a:t>
            </a:r>
          </a:p>
        </p:txBody>
      </p:sp>
    </p:spTree>
    <p:extLst>
      <p:ext uri="{BB962C8B-B14F-4D97-AF65-F5344CB8AC3E}">
        <p14:creationId xmlns:p14="http://schemas.microsoft.com/office/powerpoint/2010/main" val="766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Partnering for Success</a:t>
            </a:r>
          </a:p>
        </p:txBody>
      </p:sp>
      <p:pic>
        <p:nvPicPr>
          <p:cNvPr id="4" name="Picture 3">
            <a:extLst>
              <a:ext uri="{FF2B5EF4-FFF2-40B4-BE49-F238E27FC236}">
                <a16:creationId xmlns:a16="http://schemas.microsoft.com/office/drawing/2014/main" id="{F6F9BA98-71B5-4DAA-B343-D9BAC824F1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368303"/>
            <a:ext cx="1828800" cy="674797"/>
          </a:xfrm>
          <a:prstGeom prst="rect">
            <a:avLst/>
          </a:prstGeom>
        </p:spPr>
      </p:pic>
      <p:pic>
        <p:nvPicPr>
          <p:cNvPr id="6" name="Picture 5">
            <a:extLst>
              <a:ext uri="{FF2B5EF4-FFF2-40B4-BE49-F238E27FC236}">
                <a16:creationId xmlns:a16="http://schemas.microsoft.com/office/drawing/2014/main" id="{41361734-8EE2-4E6E-8BCD-120BAD249F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924" y="3128391"/>
            <a:ext cx="1791890" cy="829579"/>
          </a:xfrm>
          <a:prstGeom prst="rect">
            <a:avLst/>
          </a:prstGeom>
        </p:spPr>
      </p:pic>
      <p:pic>
        <p:nvPicPr>
          <p:cNvPr id="8" name="Picture 7">
            <a:extLst>
              <a:ext uri="{FF2B5EF4-FFF2-40B4-BE49-F238E27FC236}">
                <a16:creationId xmlns:a16="http://schemas.microsoft.com/office/drawing/2014/main" id="{9438767A-7E62-4695-967D-47AF6E8B7B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458" y="4409986"/>
            <a:ext cx="1656821" cy="699121"/>
          </a:xfrm>
          <a:prstGeom prst="rect">
            <a:avLst/>
          </a:prstGeom>
        </p:spPr>
      </p:pic>
      <p:pic>
        <p:nvPicPr>
          <p:cNvPr id="10" name="Picture 9">
            <a:extLst>
              <a:ext uri="{FF2B5EF4-FFF2-40B4-BE49-F238E27FC236}">
                <a16:creationId xmlns:a16="http://schemas.microsoft.com/office/drawing/2014/main" id="{10E44FC9-5D60-42B1-9CA2-E7BD2D778F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5928" y="2466684"/>
            <a:ext cx="1912143" cy="478036"/>
          </a:xfrm>
          <a:prstGeom prst="rect">
            <a:avLst/>
          </a:prstGeom>
        </p:spPr>
      </p:pic>
      <p:pic>
        <p:nvPicPr>
          <p:cNvPr id="12" name="Picture 11">
            <a:extLst>
              <a:ext uri="{FF2B5EF4-FFF2-40B4-BE49-F238E27FC236}">
                <a16:creationId xmlns:a16="http://schemas.microsoft.com/office/drawing/2014/main" id="{BA078BC0-362F-4F22-8351-7E44D33803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7599" y="3319780"/>
            <a:ext cx="1828800" cy="702219"/>
          </a:xfrm>
          <a:prstGeom prst="rect">
            <a:avLst/>
          </a:prstGeom>
        </p:spPr>
      </p:pic>
      <p:pic>
        <p:nvPicPr>
          <p:cNvPr id="5" name="Picture 4">
            <a:extLst>
              <a:ext uri="{FF2B5EF4-FFF2-40B4-BE49-F238E27FC236}">
                <a16:creationId xmlns:a16="http://schemas.microsoft.com/office/drawing/2014/main" id="{37539510-895A-4FFA-959E-476F0ED8185C}"/>
              </a:ext>
            </a:extLst>
          </p:cNvPr>
          <p:cNvPicPr>
            <a:picLocks noChangeAspect="1"/>
          </p:cNvPicPr>
          <p:nvPr/>
        </p:nvPicPr>
        <p:blipFill rotWithShape="1">
          <a:blip r:embed="rId7">
            <a:extLst>
              <a:ext uri="{28A0092B-C50C-407E-A947-70E740481C1C}">
                <a14:useLocalDpi xmlns:a14="http://schemas.microsoft.com/office/drawing/2010/main" val="0"/>
              </a:ext>
            </a:extLst>
          </a:blip>
          <a:srcRect t="29185" b="25622"/>
          <a:stretch/>
        </p:blipFill>
        <p:spPr>
          <a:xfrm>
            <a:off x="3657599" y="4282209"/>
            <a:ext cx="1729602" cy="781661"/>
          </a:xfrm>
          <a:prstGeom prst="rect">
            <a:avLst/>
          </a:prstGeom>
        </p:spPr>
      </p:pic>
      <p:pic>
        <p:nvPicPr>
          <p:cNvPr id="9" name="Picture 8">
            <a:extLst>
              <a:ext uri="{FF2B5EF4-FFF2-40B4-BE49-F238E27FC236}">
                <a16:creationId xmlns:a16="http://schemas.microsoft.com/office/drawing/2014/main" id="{A9773998-D980-47DF-8454-541DC67310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81800" y="2473828"/>
            <a:ext cx="1291328" cy="283660"/>
          </a:xfrm>
          <a:prstGeom prst="rect">
            <a:avLst/>
          </a:prstGeom>
        </p:spPr>
      </p:pic>
      <p:sp>
        <p:nvSpPr>
          <p:cNvPr id="11" name="TextBox 10">
            <a:extLst>
              <a:ext uri="{FF2B5EF4-FFF2-40B4-BE49-F238E27FC236}">
                <a16:creationId xmlns:a16="http://schemas.microsoft.com/office/drawing/2014/main" id="{F6B918B7-04D4-4DB7-B58D-3247D6206D01}"/>
              </a:ext>
            </a:extLst>
          </p:cNvPr>
          <p:cNvSpPr txBox="1"/>
          <p:nvPr/>
        </p:nvSpPr>
        <p:spPr>
          <a:xfrm>
            <a:off x="103573" y="1506739"/>
            <a:ext cx="3210050" cy="830997"/>
          </a:xfrm>
          <a:prstGeom prst="rect">
            <a:avLst/>
          </a:prstGeom>
          <a:noFill/>
        </p:spPr>
        <p:txBody>
          <a:bodyPr wrap="square" rtlCol="0">
            <a:spAutoFit/>
          </a:bodyPr>
          <a:lstStyle/>
          <a:p>
            <a:pPr algn="ctr"/>
            <a:r>
              <a:rPr lang="en-US" sz="2400" b="1" u="sng" dirty="0">
                <a:solidFill>
                  <a:schemeClr val="accent1"/>
                </a:solidFill>
              </a:rPr>
              <a:t>Platinum </a:t>
            </a:r>
          </a:p>
          <a:p>
            <a:pPr algn="ctr"/>
            <a:r>
              <a:rPr lang="en-US" sz="2400" b="1" u="sng" dirty="0">
                <a:solidFill>
                  <a:schemeClr val="accent1"/>
                </a:solidFill>
              </a:rPr>
              <a:t>Partners:</a:t>
            </a:r>
          </a:p>
        </p:txBody>
      </p:sp>
      <p:sp>
        <p:nvSpPr>
          <p:cNvPr id="13" name="TextBox 12">
            <a:extLst>
              <a:ext uri="{FF2B5EF4-FFF2-40B4-BE49-F238E27FC236}">
                <a16:creationId xmlns:a16="http://schemas.microsoft.com/office/drawing/2014/main" id="{4A766A31-3577-4AE5-BAAD-5B1AC76C5358}"/>
              </a:ext>
            </a:extLst>
          </p:cNvPr>
          <p:cNvSpPr txBox="1"/>
          <p:nvPr/>
        </p:nvSpPr>
        <p:spPr>
          <a:xfrm>
            <a:off x="3333751" y="1691406"/>
            <a:ext cx="2476499" cy="461665"/>
          </a:xfrm>
          <a:prstGeom prst="rect">
            <a:avLst/>
          </a:prstGeom>
          <a:noFill/>
        </p:spPr>
        <p:txBody>
          <a:bodyPr wrap="square" rtlCol="0">
            <a:spAutoFit/>
          </a:bodyPr>
          <a:lstStyle/>
          <a:p>
            <a:r>
              <a:rPr lang="en-US" sz="2400" b="1" u="sng" dirty="0">
                <a:solidFill>
                  <a:schemeClr val="accent1"/>
                </a:solidFill>
              </a:rPr>
              <a:t>Gold Partners:</a:t>
            </a:r>
          </a:p>
        </p:txBody>
      </p:sp>
      <p:sp>
        <p:nvSpPr>
          <p:cNvPr id="14" name="TextBox 13">
            <a:extLst>
              <a:ext uri="{FF2B5EF4-FFF2-40B4-BE49-F238E27FC236}">
                <a16:creationId xmlns:a16="http://schemas.microsoft.com/office/drawing/2014/main" id="{0E93AAC6-E94D-45CB-9557-F1F6DF8E6CD3}"/>
              </a:ext>
            </a:extLst>
          </p:cNvPr>
          <p:cNvSpPr txBox="1"/>
          <p:nvPr/>
        </p:nvSpPr>
        <p:spPr>
          <a:xfrm>
            <a:off x="6141246" y="1691407"/>
            <a:ext cx="2469354" cy="461665"/>
          </a:xfrm>
          <a:prstGeom prst="rect">
            <a:avLst/>
          </a:prstGeom>
          <a:noFill/>
        </p:spPr>
        <p:txBody>
          <a:bodyPr wrap="square" rtlCol="0">
            <a:spAutoFit/>
          </a:bodyPr>
          <a:lstStyle/>
          <a:p>
            <a:r>
              <a:rPr lang="en-US" sz="2400" b="1" u="sng" dirty="0">
                <a:solidFill>
                  <a:schemeClr val="accent1"/>
                </a:solidFill>
              </a:rPr>
              <a:t>Silver Partners:</a:t>
            </a:r>
          </a:p>
        </p:txBody>
      </p:sp>
      <p:pic>
        <p:nvPicPr>
          <p:cNvPr id="16" name="Picture 15">
            <a:extLst>
              <a:ext uri="{FF2B5EF4-FFF2-40B4-BE49-F238E27FC236}">
                <a16:creationId xmlns:a16="http://schemas.microsoft.com/office/drawing/2014/main" id="{EF49E544-58CD-4C34-A205-063DFE668AA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83115" y="3096379"/>
            <a:ext cx="1293019" cy="446802"/>
          </a:xfrm>
          <a:prstGeom prst="rect">
            <a:avLst/>
          </a:prstGeom>
        </p:spPr>
      </p:pic>
      <p:pic>
        <p:nvPicPr>
          <p:cNvPr id="18" name="Picture 17">
            <a:extLst>
              <a:ext uri="{FF2B5EF4-FFF2-40B4-BE49-F238E27FC236}">
                <a16:creationId xmlns:a16="http://schemas.microsoft.com/office/drawing/2014/main" id="{EFA8C862-F633-4D06-9204-77F2C543CD7E}"/>
              </a:ext>
            </a:extLst>
          </p:cNvPr>
          <p:cNvPicPr>
            <a:picLocks noChangeAspect="1"/>
          </p:cNvPicPr>
          <p:nvPr/>
        </p:nvPicPr>
        <p:blipFill rotWithShape="1">
          <a:blip r:embed="rId10">
            <a:extLst>
              <a:ext uri="{28A0092B-C50C-407E-A947-70E740481C1C}">
                <a14:useLocalDpi xmlns:a14="http://schemas.microsoft.com/office/drawing/2010/main" val="0"/>
              </a:ext>
            </a:extLst>
          </a:blip>
          <a:srcRect t="16101" b="15011"/>
          <a:stretch/>
        </p:blipFill>
        <p:spPr>
          <a:xfrm>
            <a:off x="6883115" y="3792479"/>
            <a:ext cx="1121193" cy="772378"/>
          </a:xfrm>
          <a:prstGeom prst="rect">
            <a:avLst/>
          </a:prstGeom>
        </p:spPr>
      </p:pic>
      <p:pic>
        <p:nvPicPr>
          <p:cNvPr id="20" name="Picture 19">
            <a:extLst>
              <a:ext uri="{FF2B5EF4-FFF2-40B4-BE49-F238E27FC236}">
                <a16:creationId xmlns:a16="http://schemas.microsoft.com/office/drawing/2014/main" id="{0C6E81CC-C1A9-43B3-BF0E-9A7029410D4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09283" y="4928306"/>
            <a:ext cx="1640681" cy="361602"/>
          </a:xfrm>
          <a:prstGeom prst="rect">
            <a:avLst/>
          </a:prstGeom>
        </p:spPr>
      </p:pic>
    </p:spTree>
    <p:extLst>
      <p:ext uri="{BB962C8B-B14F-4D97-AF65-F5344CB8AC3E}">
        <p14:creationId xmlns:p14="http://schemas.microsoft.com/office/powerpoint/2010/main" val="170254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5553C34-352A-424C-8B41-2C2BFA917B4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7462" b="32718"/>
          <a:stretch/>
        </p:blipFill>
        <p:spPr>
          <a:xfrm>
            <a:off x="192594" y="3657600"/>
            <a:ext cx="2146395" cy="422567"/>
          </a:xfrm>
        </p:spPr>
      </p:pic>
      <p:sp>
        <p:nvSpPr>
          <p:cNvPr id="3" name="Title 2">
            <a:extLst>
              <a:ext uri="{FF2B5EF4-FFF2-40B4-BE49-F238E27FC236}">
                <a16:creationId xmlns:a16="http://schemas.microsoft.com/office/drawing/2014/main" id="{8A6B838B-A091-4DF4-AF55-062D5A126408}"/>
              </a:ext>
            </a:extLst>
          </p:cNvPr>
          <p:cNvSpPr>
            <a:spLocks noGrp="1"/>
          </p:cNvSpPr>
          <p:nvPr>
            <p:ph type="title"/>
          </p:nvPr>
        </p:nvSpPr>
        <p:spPr/>
        <p:txBody>
          <a:bodyPr/>
          <a:lstStyle/>
          <a:p>
            <a:r>
              <a:rPr lang="en-US" dirty="0"/>
              <a:t>Student Information Systems</a:t>
            </a:r>
          </a:p>
        </p:txBody>
      </p:sp>
      <p:sp>
        <p:nvSpPr>
          <p:cNvPr id="4" name="Slide Number Placeholder 3">
            <a:extLst>
              <a:ext uri="{FF2B5EF4-FFF2-40B4-BE49-F238E27FC236}">
                <a16:creationId xmlns:a16="http://schemas.microsoft.com/office/drawing/2014/main" id="{9036CFA3-3D08-4942-8472-3D18E07C8F19}"/>
              </a:ext>
            </a:extLst>
          </p:cNvPr>
          <p:cNvSpPr>
            <a:spLocks noGrp="1"/>
          </p:cNvSpPr>
          <p:nvPr>
            <p:ph type="sldNum" sz="quarter" idx="12"/>
          </p:nvPr>
        </p:nvSpPr>
        <p:spPr/>
        <p:txBody>
          <a:bodyPr/>
          <a:lstStyle/>
          <a:p>
            <a:fld id="{86D2451E-3285-438B-B188-C22B2A012BF6}" type="slidenum">
              <a:rPr lang="en-US" smtClean="0"/>
              <a:pPr/>
              <a:t>8</a:t>
            </a:fld>
            <a:endParaRPr lang="en-US" dirty="0"/>
          </a:p>
        </p:txBody>
      </p:sp>
      <p:pic>
        <p:nvPicPr>
          <p:cNvPr id="6" name="Picture 5">
            <a:extLst>
              <a:ext uri="{FF2B5EF4-FFF2-40B4-BE49-F238E27FC236}">
                <a16:creationId xmlns:a16="http://schemas.microsoft.com/office/drawing/2014/main" id="{277A5E9E-7E21-41BC-ADA9-62A3BDCB3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870309"/>
            <a:ext cx="1312384" cy="383738"/>
          </a:xfrm>
          <a:prstGeom prst="rect">
            <a:avLst/>
          </a:prstGeom>
        </p:spPr>
      </p:pic>
      <p:pic>
        <p:nvPicPr>
          <p:cNvPr id="7" name="Picture 6">
            <a:extLst>
              <a:ext uri="{FF2B5EF4-FFF2-40B4-BE49-F238E27FC236}">
                <a16:creationId xmlns:a16="http://schemas.microsoft.com/office/drawing/2014/main" id="{055A72B8-C287-4820-AFA5-985C4CD841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524000"/>
            <a:ext cx="1311202" cy="778527"/>
          </a:xfrm>
          <a:prstGeom prst="rect">
            <a:avLst/>
          </a:prstGeom>
        </p:spPr>
      </p:pic>
      <p:sp>
        <p:nvSpPr>
          <p:cNvPr id="10" name="Content Placeholder 1">
            <a:extLst>
              <a:ext uri="{FF2B5EF4-FFF2-40B4-BE49-F238E27FC236}">
                <a16:creationId xmlns:a16="http://schemas.microsoft.com/office/drawing/2014/main" id="{3CC69C30-87CC-457E-8100-6E22BCF5AC24}"/>
              </a:ext>
            </a:extLst>
          </p:cNvPr>
          <p:cNvSpPr txBox="1">
            <a:spLocks/>
          </p:cNvSpPr>
          <p:nvPr/>
        </p:nvSpPr>
        <p:spPr>
          <a:xfrm>
            <a:off x="2514600" y="1295400"/>
            <a:ext cx="6019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EE3524"/>
              </a:buClr>
              <a:buFont typeface="Wingdings" panose="05000000000000000000" pitchFamily="2" charset="2"/>
              <a:buChar char="§"/>
              <a:defRPr sz="24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1pPr>
            <a:lvl2pPr marL="742950" indent="-285750" algn="l" defTabSz="914400" rtl="0" eaLnBrk="1" latinLnBrk="0" hangingPunct="1">
              <a:spcBef>
                <a:spcPct val="20000"/>
              </a:spcBef>
              <a:buClr>
                <a:srgbClr val="EE3524"/>
              </a:buClr>
              <a:buFont typeface="Arial" panose="020B0604020202020204" pitchFamily="34" charset="0"/>
              <a:buChar char="–"/>
              <a:defRPr sz="22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2pPr>
            <a:lvl3pPr marL="1143000" indent="-228600" algn="l" defTabSz="914400" rtl="0" eaLnBrk="1" latinLnBrk="0" hangingPunct="1">
              <a:spcBef>
                <a:spcPct val="20000"/>
              </a:spcBef>
              <a:buClr>
                <a:srgbClr val="EE3524"/>
              </a:buClr>
              <a:buFont typeface="Arial" panose="020B0604020202020204" pitchFamily="34" charset="0"/>
              <a:buChar char="•"/>
              <a:defRPr sz="20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3pPr>
            <a:lvl4pPr marL="1600200" indent="-228600" algn="l" defTabSz="914400" rtl="0" eaLnBrk="1" latinLnBrk="0" hangingPunct="1">
              <a:spcBef>
                <a:spcPct val="20000"/>
              </a:spcBef>
              <a:buClr>
                <a:srgbClr val="EE3524"/>
              </a:buClr>
              <a:buFont typeface="Courier New" panose="02070309020205020404" pitchFamily="49" charset="0"/>
              <a:buChar char="o"/>
              <a:defRPr sz="18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4pPr>
            <a:lvl5pPr marL="2057400" indent="-228600" algn="l" defTabSz="914400" rtl="0" eaLnBrk="1" latinLnBrk="0" hangingPunct="1">
              <a:spcBef>
                <a:spcPct val="20000"/>
              </a:spcBef>
              <a:buClr>
                <a:srgbClr val="EE3524"/>
              </a:buClr>
              <a:buFont typeface="Arial" panose="020B0604020202020204" pitchFamily="34" charset="0"/>
              <a:buChar char="»"/>
              <a:defRPr sz="1600" kern="1200" baseline="0">
                <a:solidFill>
                  <a:schemeClr val="accent1"/>
                </a:solidFill>
                <a:latin typeface="Arial" panose="020B0604020202020204" pitchFamily="34" charset="0"/>
                <a:ea typeface="Open Sans" panose="020B0606030504020204" pitchFamily="34" charset="0"/>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All SIS contracts, hosting options, and subsidies remain unchanged for the 2017-18 school year.</a:t>
            </a:r>
          </a:p>
          <a:p>
            <a:r>
              <a:rPr lang="en-US" dirty="0"/>
              <a:t>Existing contracts expire at the end of 2017-18. The department will attempt to renew ALL current contracts.</a:t>
            </a:r>
          </a:p>
          <a:p>
            <a:r>
              <a:rPr lang="en-US" dirty="0"/>
              <a:t>The state will continue to offer a free hosting service in 2018-19.</a:t>
            </a:r>
          </a:p>
          <a:p>
            <a:r>
              <a:rPr lang="en-US" dirty="0"/>
              <a:t>Further information will be published in late fall.</a:t>
            </a:r>
          </a:p>
        </p:txBody>
      </p:sp>
      <p:pic>
        <p:nvPicPr>
          <p:cNvPr id="11" name="Picture 10">
            <a:extLst>
              <a:ext uri="{FF2B5EF4-FFF2-40B4-BE49-F238E27FC236}">
                <a16:creationId xmlns:a16="http://schemas.microsoft.com/office/drawing/2014/main" id="{F504C6D4-533B-4A0A-AF14-8978E73E0A39}"/>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5637" y1="33217" x2="5637" y2="33217"/>
                        <a14:foregroundMark x1="25000" y1="44056" x2="25000" y2="44056"/>
                        <a14:foregroundMark x1="47304" y1="37063" x2="47304" y2="37063"/>
                        <a14:foregroundMark x1="57353" y1="37762" x2="57353" y2="37762"/>
                        <a14:foregroundMark x1="65931" y1="56993" x2="65931" y2="56993"/>
                        <a14:foregroundMark x1="68382" y1="46503" x2="68382" y2="46503"/>
                        <a14:foregroundMark x1="82108" y1="50350" x2="82108" y2="50350"/>
                        <a14:foregroundMark x1="93873" y1="44755" x2="93873" y2="44755"/>
                        <a14:foregroundMark x1="61520" y1="10490" x2="61520" y2="10490"/>
                        <a14:foregroundMark x1="45833" y1="50699" x2="45833" y2="50699"/>
                        <a14:foregroundMark x1="37010" y1="47902" x2="37010" y2="47902"/>
                      </a14:backgroundRemoval>
                    </a14:imgEffect>
                  </a14:imgLayer>
                </a14:imgProps>
              </a:ext>
              <a:ext uri="{28A0092B-C50C-407E-A947-70E740481C1C}">
                <a14:useLocalDpi xmlns:a14="http://schemas.microsoft.com/office/drawing/2010/main" val="0"/>
              </a:ext>
            </a:extLst>
          </a:blip>
          <a:stretch>
            <a:fillRect/>
          </a:stretch>
        </p:blipFill>
        <p:spPr>
          <a:xfrm>
            <a:off x="609600" y="4410466"/>
            <a:ext cx="1157717" cy="813321"/>
          </a:xfrm>
          <a:prstGeom prst="rect">
            <a:avLst/>
          </a:prstGeom>
        </p:spPr>
      </p:pic>
    </p:spTree>
    <p:extLst>
      <p:ext uri="{BB962C8B-B14F-4D97-AF65-F5344CB8AC3E}">
        <p14:creationId xmlns:p14="http://schemas.microsoft.com/office/powerpoint/2010/main" val="2360370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Ready for TNReady</a:t>
            </a:r>
          </a:p>
        </p:txBody>
      </p:sp>
      <p:sp>
        <p:nvSpPr>
          <p:cNvPr id="5" name="TextBox 4"/>
          <p:cNvSpPr txBox="1"/>
          <p:nvPr/>
        </p:nvSpPr>
        <p:spPr>
          <a:xfrm>
            <a:off x="304800" y="1295400"/>
            <a:ext cx="8410575" cy="1015663"/>
          </a:xfrm>
          <a:prstGeom prst="rect">
            <a:avLst/>
          </a:prstGeom>
          <a:noFill/>
        </p:spPr>
        <p:txBody>
          <a:bodyPr wrap="square" rtlCol="0">
            <a:spAutoFit/>
          </a:bodyPr>
          <a:lstStyle/>
          <a:p>
            <a:r>
              <a:rPr lang="en-US" sz="2000" b="1" dirty="0">
                <a:solidFill>
                  <a:schemeClr val="accent1"/>
                </a:solidFill>
              </a:rPr>
              <a:t>Ready for </a:t>
            </a:r>
            <a:r>
              <a:rPr lang="en-US" sz="2000" b="1" dirty="0" err="1">
                <a:solidFill>
                  <a:schemeClr val="accent1"/>
                </a:solidFill>
              </a:rPr>
              <a:t>TNReady</a:t>
            </a:r>
            <a:r>
              <a:rPr lang="en-US" sz="2000" dirty="0">
                <a:solidFill>
                  <a:schemeClr val="accent1"/>
                </a:solidFill>
              </a:rPr>
              <a:t> is a program designed to help ensure every district has attained the level of technical and operational readiness needed to maximize success with online assessment.   </a:t>
            </a:r>
          </a:p>
        </p:txBody>
      </p:sp>
      <p:sp>
        <p:nvSpPr>
          <p:cNvPr id="6" name="TextBox 5"/>
          <p:cNvSpPr txBox="1"/>
          <p:nvPr/>
        </p:nvSpPr>
        <p:spPr>
          <a:xfrm>
            <a:off x="2438400" y="2552700"/>
            <a:ext cx="6096000" cy="2708434"/>
          </a:xfrm>
          <a:prstGeom prst="rect">
            <a:avLst/>
          </a:prstGeom>
          <a:noFill/>
        </p:spPr>
        <p:txBody>
          <a:bodyPr wrap="square" rtlCol="0">
            <a:spAutoFit/>
          </a:bodyPr>
          <a:lstStyle/>
          <a:p>
            <a:r>
              <a:rPr lang="en-US" sz="2000" dirty="0">
                <a:solidFill>
                  <a:schemeClr val="accent1"/>
                </a:solidFill>
              </a:rPr>
              <a:t>The specific objectives of the program are:</a:t>
            </a:r>
          </a:p>
          <a:p>
            <a:pPr marL="342900" indent="-342900">
              <a:spcAft>
                <a:spcPts val="600"/>
              </a:spcAft>
              <a:buFont typeface="+mj-lt"/>
              <a:buAutoNum type="arabicPeriod"/>
            </a:pPr>
            <a:r>
              <a:rPr lang="en-US" sz="2000" dirty="0">
                <a:solidFill>
                  <a:schemeClr val="accent1"/>
                </a:solidFill>
              </a:rPr>
              <a:t>Give districts confidence that </a:t>
            </a:r>
            <a:r>
              <a:rPr lang="en-US" sz="2000">
                <a:solidFill>
                  <a:schemeClr val="accent1"/>
                </a:solidFill>
              </a:rPr>
              <a:t>their schools are </a:t>
            </a:r>
            <a:r>
              <a:rPr lang="en-US" sz="2000" dirty="0">
                <a:solidFill>
                  <a:schemeClr val="accent1"/>
                </a:solidFill>
              </a:rPr>
              <a:t>ready for online testing</a:t>
            </a:r>
          </a:p>
          <a:p>
            <a:pPr marL="342900" indent="-342900">
              <a:spcAft>
                <a:spcPts val="600"/>
              </a:spcAft>
              <a:buFont typeface="+mj-lt"/>
              <a:buAutoNum type="arabicPeriod"/>
            </a:pPr>
            <a:r>
              <a:rPr lang="en-US" sz="2000" dirty="0">
                <a:solidFill>
                  <a:schemeClr val="accent1"/>
                </a:solidFill>
              </a:rPr>
              <a:t>Provide technical and testing staff with tools and checklists to help verify local infrastructure and processes</a:t>
            </a:r>
          </a:p>
          <a:p>
            <a:pPr marL="342900" indent="-342900">
              <a:buFont typeface="+mj-lt"/>
              <a:buAutoNum type="arabicPeriod"/>
            </a:pPr>
            <a:r>
              <a:rPr lang="en-US" sz="2000" dirty="0">
                <a:solidFill>
                  <a:schemeClr val="accent1"/>
                </a:solidFill>
              </a:rPr>
              <a:t>Promote statewide best practices for online testing readiness</a:t>
            </a:r>
          </a:p>
        </p:txBody>
      </p:sp>
      <p:sp>
        <p:nvSpPr>
          <p:cNvPr id="7" name="TextBox 6"/>
          <p:cNvSpPr txBox="1"/>
          <p:nvPr/>
        </p:nvSpPr>
        <p:spPr>
          <a:xfrm>
            <a:off x="304800" y="5467290"/>
            <a:ext cx="8534400" cy="400110"/>
          </a:xfrm>
          <a:prstGeom prst="rect">
            <a:avLst/>
          </a:prstGeom>
          <a:noFill/>
        </p:spPr>
        <p:txBody>
          <a:bodyPr wrap="square" rtlCol="0">
            <a:spAutoFit/>
          </a:bodyPr>
          <a:lstStyle/>
          <a:p>
            <a:pPr algn="ctr"/>
            <a:r>
              <a:rPr lang="en-US" sz="2000" b="1" dirty="0">
                <a:solidFill>
                  <a:schemeClr val="accent1"/>
                </a:solidFill>
              </a:rPr>
              <a:t>Online testing is mandatory for high school students in 2017-18.</a:t>
            </a:r>
          </a:p>
        </p:txBody>
      </p:sp>
      <p:pic>
        <p:nvPicPr>
          <p:cNvPr id="10" name="Picture 9"/>
          <p:cNvPicPr>
            <a:picLocks noChangeAspect="1"/>
          </p:cNvPicPr>
          <p:nvPr/>
        </p:nvPicPr>
        <p:blipFill>
          <a:blip r:embed="rId2">
            <a:duotone>
              <a:prstClr val="black"/>
              <a:schemeClr val="accent3">
                <a:tint val="45000"/>
                <a:satMod val="400000"/>
              </a:schemeClr>
            </a:duotone>
          </a:blip>
          <a:stretch>
            <a:fillRect/>
          </a:stretch>
        </p:blipFill>
        <p:spPr>
          <a:xfrm>
            <a:off x="533400" y="2667000"/>
            <a:ext cx="1580163" cy="1409700"/>
          </a:xfrm>
          <a:prstGeom prst="rect">
            <a:avLst/>
          </a:prstGeom>
        </p:spPr>
      </p:pic>
    </p:spTree>
    <p:extLst>
      <p:ext uri="{BB962C8B-B14F-4D97-AF65-F5344CB8AC3E}">
        <p14:creationId xmlns:p14="http://schemas.microsoft.com/office/powerpoint/2010/main" val="374050442"/>
      </p:ext>
    </p:extLst>
  </p:cSld>
  <p:clrMapOvr>
    <a:masterClrMapping/>
  </p:clrMapOvr>
</p:sld>
</file>

<file path=ppt/theme/theme1.xml><?xml version="1.0" encoding="utf-8"?>
<a:theme xmlns:a="http://schemas.openxmlformats.org/drawingml/2006/main" name="TDOE Template - Editing">
  <a:themeElements>
    <a:clrScheme name="TDOE Colors">
      <a:dk1>
        <a:srgbClr val="1B365D"/>
      </a:dk1>
      <a:lt1>
        <a:srgbClr val="FFFFFF"/>
      </a:lt1>
      <a:dk2>
        <a:srgbClr val="6E7073"/>
      </a:dk2>
      <a:lt2>
        <a:srgbClr val="EEEEEE"/>
      </a:lt2>
      <a:accent1>
        <a:srgbClr val="000000"/>
      </a:accent1>
      <a:accent2>
        <a:srgbClr val="1B365D"/>
      </a:accent2>
      <a:accent3>
        <a:srgbClr val="2DCCD3"/>
      </a:accent3>
      <a:accent4>
        <a:srgbClr val="D2D755"/>
      </a:accent4>
      <a:accent5>
        <a:srgbClr val="E87722"/>
      </a:accent5>
      <a:accent6>
        <a:srgbClr val="5D7975"/>
      </a:accent6>
      <a:hlink>
        <a:srgbClr val="0000FF"/>
      </a:hlink>
      <a:folHlink>
        <a:srgbClr val="800080"/>
      </a:folHlink>
    </a:clrScheme>
    <a:fontScheme name="TDO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A061CFA7-5784-4816-8865-3D363482387D}" vid="{3FE5B953-5DEC-4335-BBB5-E60459355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861</TotalTime>
  <Words>1127</Words>
  <Application>Microsoft Office PowerPoint</Application>
  <PresentationFormat>On-screen Show (4:3)</PresentationFormat>
  <Paragraphs>125</Paragraphs>
  <Slides>19</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Courier New</vt:lpstr>
      <vt:lpstr>Georgia</vt:lpstr>
      <vt:lpstr>Open Sans</vt:lpstr>
      <vt:lpstr>PermianSlabSerifTypeface</vt:lpstr>
      <vt:lpstr>Times New Roman</vt:lpstr>
      <vt:lpstr>Wingdings</vt:lpstr>
      <vt:lpstr>TDOE Template - Editing</vt:lpstr>
      <vt:lpstr>Online Assessment Readiness and Other Technology Updates</vt:lpstr>
      <vt:lpstr>State of the Art in 1998...</vt:lpstr>
      <vt:lpstr>Progress in 2017…</vt:lpstr>
      <vt:lpstr>Introducing the TN Education Data System</vt:lpstr>
      <vt:lpstr>Why do we need to do this?</vt:lpstr>
      <vt:lpstr>Scope of TEDS</vt:lpstr>
      <vt:lpstr>Partnering for Success</vt:lpstr>
      <vt:lpstr>Student Information Systems</vt:lpstr>
      <vt:lpstr>Ready for TNReady</vt:lpstr>
      <vt:lpstr>Ready for TNReady</vt:lpstr>
      <vt:lpstr>Ready for TNReady – Speed Test Tool</vt:lpstr>
      <vt:lpstr>Single Sign On</vt:lpstr>
      <vt:lpstr>Increasing Security Threats </vt:lpstr>
      <vt:lpstr>What we are doing top shore up EIS </vt:lpstr>
      <vt:lpstr>Pre-ID and SDDV Simplification</vt:lpstr>
      <vt:lpstr>More Time to Enter, Better Data! </vt:lpstr>
      <vt:lpstr>What’s in it for you?</vt:lpstr>
      <vt:lpstr>What are we doing to “Shore Up” EIS</vt:lpstr>
      <vt:lpstr>PowerPoint Presentation</vt:lpstr>
    </vt:vector>
  </TitlesOfParts>
  <Company>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Bridger</dc:creator>
  <cp:lastModifiedBy>Cliff Lloyd</cp:lastModifiedBy>
  <cp:revision>31</cp:revision>
  <dcterms:created xsi:type="dcterms:W3CDTF">2017-02-05T13:12:47Z</dcterms:created>
  <dcterms:modified xsi:type="dcterms:W3CDTF">2017-09-15T11:43:01Z</dcterms:modified>
</cp:coreProperties>
</file>