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theme/theme10.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theme/theme1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5.xml" ContentType="application/vnd.openxmlformats-officedocument.theme+xml"/>
  <Override PartName="/ppt/slideLayouts/slideLayout62.xml" ContentType="application/vnd.openxmlformats-officedocument.presentationml.slideLayout+xml"/>
  <Override PartName="/ppt/theme/theme1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9.xml" ContentType="application/vnd.openxmlformats-officedocument.theme+xml"/>
  <Override PartName="/ppt/slideLayouts/slideLayout79.xml" ContentType="application/vnd.openxmlformats-officedocument.presentationml.slideLayout+xml"/>
  <Override PartName="/ppt/theme/theme2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8" r:id="rId2"/>
    <p:sldMasterId id="2147483685" r:id="rId3"/>
    <p:sldMasterId id="2147483687" r:id="rId4"/>
    <p:sldMasterId id="2147483690" r:id="rId5"/>
    <p:sldMasterId id="2147483714" r:id="rId6"/>
    <p:sldMasterId id="2147483719" r:id="rId7"/>
    <p:sldMasterId id="2147483721" r:id="rId8"/>
    <p:sldMasterId id="2147483729" r:id="rId9"/>
    <p:sldMasterId id="2147483732" r:id="rId10"/>
    <p:sldMasterId id="2147483735" r:id="rId11"/>
    <p:sldMasterId id="2147483742" r:id="rId12"/>
    <p:sldMasterId id="2147483744" r:id="rId13"/>
    <p:sldMasterId id="2147483752" r:id="rId14"/>
    <p:sldMasterId id="2147483759" r:id="rId15"/>
    <p:sldMasterId id="2147483767" r:id="rId16"/>
    <p:sldMasterId id="2147483769" r:id="rId17"/>
    <p:sldMasterId id="2147483809" r:id="rId18"/>
    <p:sldMasterId id="2147483818" r:id="rId19"/>
    <p:sldMasterId id="2147483823" r:id="rId20"/>
    <p:sldMasterId id="2147483825" r:id="rId21"/>
  </p:sldMasterIdLst>
  <p:notesMasterIdLst>
    <p:notesMasterId r:id="rId157"/>
  </p:notesMasterIdLst>
  <p:handoutMasterIdLst>
    <p:handoutMasterId r:id="rId158"/>
  </p:handoutMasterIdLst>
  <p:sldIdLst>
    <p:sldId id="387" r:id="rId22"/>
    <p:sldId id="645" r:id="rId23"/>
    <p:sldId id="412" r:id="rId24"/>
    <p:sldId id="615" r:id="rId25"/>
    <p:sldId id="414" r:id="rId26"/>
    <p:sldId id="415" r:id="rId27"/>
    <p:sldId id="416" r:id="rId28"/>
    <p:sldId id="411" r:id="rId29"/>
    <p:sldId id="420" r:id="rId30"/>
    <p:sldId id="421" r:id="rId31"/>
    <p:sldId id="632" r:id="rId32"/>
    <p:sldId id="635" r:id="rId33"/>
    <p:sldId id="636" r:id="rId34"/>
    <p:sldId id="439" r:id="rId35"/>
    <p:sldId id="440" r:id="rId36"/>
    <p:sldId id="441" r:id="rId37"/>
    <p:sldId id="442" r:id="rId38"/>
    <p:sldId id="637" r:id="rId39"/>
    <p:sldId id="445" r:id="rId40"/>
    <p:sldId id="446" r:id="rId41"/>
    <p:sldId id="447" r:id="rId42"/>
    <p:sldId id="448" r:id="rId43"/>
    <p:sldId id="449" r:id="rId44"/>
    <p:sldId id="450" r:id="rId45"/>
    <p:sldId id="451" r:id="rId46"/>
    <p:sldId id="452" r:id="rId47"/>
    <p:sldId id="453" r:id="rId48"/>
    <p:sldId id="454" r:id="rId49"/>
    <p:sldId id="455" r:id="rId50"/>
    <p:sldId id="456" r:id="rId51"/>
    <p:sldId id="457" r:id="rId52"/>
    <p:sldId id="607" r:id="rId53"/>
    <p:sldId id="459" r:id="rId54"/>
    <p:sldId id="460" r:id="rId55"/>
    <p:sldId id="461" r:id="rId56"/>
    <p:sldId id="462" r:id="rId57"/>
    <p:sldId id="463" r:id="rId58"/>
    <p:sldId id="464" r:id="rId59"/>
    <p:sldId id="465" r:id="rId60"/>
    <p:sldId id="466" r:id="rId61"/>
    <p:sldId id="467" r:id="rId62"/>
    <p:sldId id="468" r:id="rId63"/>
    <p:sldId id="469" r:id="rId64"/>
    <p:sldId id="470" r:id="rId65"/>
    <p:sldId id="471" r:id="rId66"/>
    <p:sldId id="472" r:id="rId67"/>
    <p:sldId id="489" r:id="rId68"/>
    <p:sldId id="646" r:id="rId69"/>
    <p:sldId id="647" r:id="rId70"/>
    <p:sldId id="648" r:id="rId71"/>
    <p:sldId id="649" r:id="rId72"/>
    <p:sldId id="650" r:id="rId73"/>
    <p:sldId id="651" r:id="rId74"/>
    <p:sldId id="652" r:id="rId75"/>
    <p:sldId id="653" r:id="rId76"/>
    <p:sldId id="654" r:id="rId77"/>
    <p:sldId id="655" r:id="rId78"/>
    <p:sldId id="656" r:id="rId79"/>
    <p:sldId id="657" r:id="rId80"/>
    <p:sldId id="658" r:id="rId81"/>
    <p:sldId id="659" r:id="rId82"/>
    <p:sldId id="660" r:id="rId83"/>
    <p:sldId id="661" r:id="rId84"/>
    <p:sldId id="663" r:id="rId85"/>
    <p:sldId id="638" r:id="rId86"/>
    <p:sldId id="492" r:id="rId87"/>
    <p:sldId id="574" r:id="rId88"/>
    <p:sldId id="575" r:id="rId89"/>
    <p:sldId id="576" r:id="rId90"/>
    <p:sldId id="577" r:id="rId91"/>
    <p:sldId id="578" r:id="rId92"/>
    <p:sldId id="579" r:id="rId93"/>
    <p:sldId id="580" r:id="rId94"/>
    <p:sldId id="582" r:id="rId95"/>
    <p:sldId id="583" r:id="rId96"/>
    <p:sldId id="584" r:id="rId97"/>
    <p:sldId id="585" r:id="rId98"/>
    <p:sldId id="586" r:id="rId99"/>
    <p:sldId id="587" r:id="rId100"/>
    <p:sldId id="588" r:id="rId101"/>
    <p:sldId id="589" r:id="rId102"/>
    <p:sldId id="590" r:id="rId103"/>
    <p:sldId id="591" r:id="rId104"/>
    <p:sldId id="592" r:id="rId105"/>
    <p:sldId id="593" r:id="rId106"/>
    <p:sldId id="594" r:id="rId107"/>
    <p:sldId id="595" r:id="rId108"/>
    <p:sldId id="596" r:id="rId109"/>
    <p:sldId id="597" r:id="rId110"/>
    <p:sldId id="598" r:id="rId111"/>
    <p:sldId id="599" r:id="rId112"/>
    <p:sldId id="664" r:id="rId113"/>
    <p:sldId id="600" r:id="rId114"/>
    <p:sldId id="640" r:id="rId115"/>
    <p:sldId id="616" r:id="rId116"/>
    <p:sldId id="617" r:id="rId117"/>
    <p:sldId id="618" r:id="rId118"/>
    <p:sldId id="619" r:id="rId119"/>
    <p:sldId id="620" r:id="rId120"/>
    <p:sldId id="621" r:id="rId121"/>
    <p:sldId id="643" r:id="rId122"/>
    <p:sldId id="622" r:id="rId123"/>
    <p:sldId id="623" r:id="rId124"/>
    <p:sldId id="624" r:id="rId125"/>
    <p:sldId id="625" r:id="rId126"/>
    <p:sldId id="626" r:id="rId127"/>
    <p:sldId id="627" r:id="rId128"/>
    <p:sldId id="629" r:id="rId129"/>
    <p:sldId id="630" r:id="rId130"/>
    <p:sldId id="631" r:id="rId131"/>
    <p:sldId id="642" r:id="rId132"/>
    <p:sldId id="368" r:id="rId133"/>
    <p:sldId id="369" r:id="rId134"/>
    <p:sldId id="367" r:id="rId135"/>
    <p:sldId id="353" r:id="rId136"/>
    <p:sldId id="354" r:id="rId137"/>
    <p:sldId id="355" r:id="rId138"/>
    <p:sldId id="356" r:id="rId139"/>
    <p:sldId id="357" r:id="rId140"/>
    <p:sldId id="358" r:id="rId141"/>
    <p:sldId id="359" r:id="rId142"/>
    <p:sldId id="360" r:id="rId143"/>
    <p:sldId id="361" r:id="rId144"/>
    <p:sldId id="362" r:id="rId145"/>
    <p:sldId id="363" r:id="rId146"/>
    <p:sldId id="364" r:id="rId147"/>
    <p:sldId id="366" r:id="rId148"/>
    <p:sldId id="370" r:id="rId149"/>
    <p:sldId id="371" r:id="rId150"/>
    <p:sldId id="372" r:id="rId151"/>
    <p:sldId id="373" r:id="rId152"/>
    <p:sldId id="374" r:id="rId153"/>
    <p:sldId id="375" r:id="rId154"/>
    <p:sldId id="665" r:id="rId155"/>
    <p:sldId id="602" r:id="rId15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 Gail" initials="CG" lastIdx="5" clrIdx="0">
    <p:extLst/>
  </p:cmAuthor>
  <p:cmAuthor id="2" name="Sarah Arden" initials="sva [3]" lastIdx="1" clrIdx="1"/>
  <p:cmAuthor id="3" name="Sarah Arden" initials="sva" lastIdx="1" clrIdx="2"/>
  <p:cmAuthor id="4" name="Sarah Arden" initials="sva [2]" lastIdx="1" clrIdx="3"/>
  <p:cmAuthor id="5" name="Sarah Benz" initials="" lastIdx="1" clrIdx="4"/>
  <p:cmAuthor id="6" name="Zumeta Edmonds, Rebecca" initials="ZER" lastIdx="1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33CC33"/>
    <a:srgbClr val="274E9D"/>
    <a:srgbClr val="3A6696"/>
    <a:srgbClr val="361A9E"/>
    <a:srgbClr val="2E5C8A"/>
    <a:srgbClr val="3366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4" autoAdjust="0"/>
    <p:restoredTop sz="92543" autoAdjust="0"/>
  </p:normalViewPr>
  <p:slideViewPr>
    <p:cSldViewPr snapToGrid="0">
      <p:cViewPr varScale="1">
        <p:scale>
          <a:sx n="121" d="100"/>
          <a:sy n="121" d="100"/>
        </p:scale>
        <p:origin x="1096" y="16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6.xml"/><Relationship Id="rId21" Type="http://schemas.openxmlformats.org/officeDocument/2006/relationships/slideMaster" Target="slideMasters/slideMaster21.xml"/><Relationship Id="rId42" Type="http://schemas.openxmlformats.org/officeDocument/2006/relationships/slide" Target="slides/slide21.xml"/><Relationship Id="rId63" Type="http://schemas.openxmlformats.org/officeDocument/2006/relationships/slide" Target="slides/slide42.xml"/><Relationship Id="rId84" Type="http://schemas.openxmlformats.org/officeDocument/2006/relationships/slide" Target="slides/slide63.xml"/><Relationship Id="rId138" Type="http://schemas.openxmlformats.org/officeDocument/2006/relationships/slide" Target="slides/slide117.xml"/><Relationship Id="rId159" Type="http://schemas.openxmlformats.org/officeDocument/2006/relationships/commentAuthors" Target="commentAuthors.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53" Type="http://schemas.openxmlformats.org/officeDocument/2006/relationships/slide" Target="slides/slide32.xml"/><Relationship Id="rId74" Type="http://schemas.openxmlformats.org/officeDocument/2006/relationships/slide" Target="slides/slide53.xml"/><Relationship Id="rId128" Type="http://schemas.openxmlformats.org/officeDocument/2006/relationships/slide" Target="slides/slide107.xml"/><Relationship Id="rId149" Type="http://schemas.openxmlformats.org/officeDocument/2006/relationships/slide" Target="slides/slide128.xml"/><Relationship Id="rId5" Type="http://schemas.openxmlformats.org/officeDocument/2006/relationships/slideMaster" Target="slideMasters/slideMaster5.xml"/><Relationship Id="rId95" Type="http://schemas.openxmlformats.org/officeDocument/2006/relationships/slide" Target="slides/slide74.xml"/><Relationship Id="rId160" Type="http://schemas.openxmlformats.org/officeDocument/2006/relationships/presProps" Target="presProps.xml"/><Relationship Id="rId22" Type="http://schemas.openxmlformats.org/officeDocument/2006/relationships/slide" Target="slides/slide1.xml"/><Relationship Id="rId43" Type="http://schemas.openxmlformats.org/officeDocument/2006/relationships/slide" Target="slides/slide22.xml"/><Relationship Id="rId64" Type="http://schemas.openxmlformats.org/officeDocument/2006/relationships/slide" Target="slides/slide43.xml"/><Relationship Id="rId118" Type="http://schemas.openxmlformats.org/officeDocument/2006/relationships/slide" Target="slides/slide97.xml"/><Relationship Id="rId139" Type="http://schemas.openxmlformats.org/officeDocument/2006/relationships/slide" Target="slides/slide118.xml"/><Relationship Id="rId85" Type="http://schemas.openxmlformats.org/officeDocument/2006/relationships/slide" Target="slides/slide64.xml"/><Relationship Id="rId150" Type="http://schemas.openxmlformats.org/officeDocument/2006/relationships/slide" Target="slides/slide12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2.xml"/><Relationship Id="rId38" Type="http://schemas.openxmlformats.org/officeDocument/2006/relationships/slide" Target="slides/slide17.xml"/><Relationship Id="rId59" Type="http://schemas.openxmlformats.org/officeDocument/2006/relationships/slide" Target="slides/slide38.xml"/><Relationship Id="rId103" Type="http://schemas.openxmlformats.org/officeDocument/2006/relationships/slide" Target="slides/slide82.xml"/><Relationship Id="rId108" Type="http://schemas.openxmlformats.org/officeDocument/2006/relationships/slide" Target="slides/slide87.xml"/><Relationship Id="rId124" Type="http://schemas.openxmlformats.org/officeDocument/2006/relationships/slide" Target="slides/slide103.xml"/><Relationship Id="rId129" Type="http://schemas.openxmlformats.org/officeDocument/2006/relationships/slide" Target="slides/slide108.xml"/><Relationship Id="rId54" Type="http://schemas.openxmlformats.org/officeDocument/2006/relationships/slide" Target="slides/slide33.xml"/><Relationship Id="rId70" Type="http://schemas.openxmlformats.org/officeDocument/2006/relationships/slide" Target="slides/slide49.xml"/><Relationship Id="rId75" Type="http://schemas.openxmlformats.org/officeDocument/2006/relationships/slide" Target="slides/slide54.xml"/><Relationship Id="rId91" Type="http://schemas.openxmlformats.org/officeDocument/2006/relationships/slide" Target="slides/slide70.xml"/><Relationship Id="rId96" Type="http://schemas.openxmlformats.org/officeDocument/2006/relationships/slide" Target="slides/slide75.xml"/><Relationship Id="rId140" Type="http://schemas.openxmlformats.org/officeDocument/2006/relationships/slide" Target="slides/slide119.xml"/><Relationship Id="rId145" Type="http://schemas.openxmlformats.org/officeDocument/2006/relationships/slide" Target="slides/slide12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2.xml"/><Relationship Id="rId28" Type="http://schemas.openxmlformats.org/officeDocument/2006/relationships/slide" Target="slides/slide7.xml"/><Relationship Id="rId49" Type="http://schemas.openxmlformats.org/officeDocument/2006/relationships/slide" Target="slides/slide28.xml"/><Relationship Id="rId114" Type="http://schemas.openxmlformats.org/officeDocument/2006/relationships/slide" Target="slides/slide93.xml"/><Relationship Id="rId119" Type="http://schemas.openxmlformats.org/officeDocument/2006/relationships/slide" Target="slides/slide98.xml"/><Relationship Id="rId44" Type="http://schemas.openxmlformats.org/officeDocument/2006/relationships/slide" Target="slides/slide23.xml"/><Relationship Id="rId60" Type="http://schemas.openxmlformats.org/officeDocument/2006/relationships/slide" Target="slides/slide39.xml"/><Relationship Id="rId65" Type="http://schemas.openxmlformats.org/officeDocument/2006/relationships/slide" Target="slides/slide44.xml"/><Relationship Id="rId81" Type="http://schemas.openxmlformats.org/officeDocument/2006/relationships/slide" Target="slides/slide60.xml"/><Relationship Id="rId86" Type="http://schemas.openxmlformats.org/officeDocument/2006/relationships/slide" Target="slides/slide65.xml"/><Relationship Id="rId130" Type="http://schemas.openxmlformats.org/officeDocument/2006/relationships/slide" Target="slides/slide109.xml"/><Relationship Id="rId135" Type="http://schemas.openxmlformats.org/officeDocument/2006/relationships/slide" Target="slides/slide114.xml"/><Relationship Id="rId151" Type="http://schemas.openxmlformats.org/officeDocument/2006/relationships/slide" Target="slides/slide130.xml"/><Relationship Id="rId156" Type="http://schemas.openxmlformats.org/officeDocument/2006/relationships/slide" Target="slides/slide135.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slide" Target="slides/slide99.xml"/><Relationship Id="rId125" Type="http://schemas.openxmlformats.org/officeDocument/2006/relationships/slide" Target="slides/slide104.xml"/><Relationship Id="rId141" Type="http://schemas.openxmlformats.org/officeDocument/2006/relationships/slide" Target="slides/slide120.xml"/><Relationship Id="rId146" Type="http://schemas.openxmlformats.org/officeDocument/2006/relationships/slide" Target="slides/slide125.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 Id="rId131" Type="http://schemas.openxmlformats.org/officeDocument/2006/relationships/slide" Target="slides/slide110.xml"/><Relationship Id="rId136" Type="http://schemas.openxmlformats.org/officeDocument/2006/relationships/slide" Target="slides/slide115.xml"/><Relationship Id="rId157" Type="http://schemas.openxmlformats.org/officeDocument/2006/relationships/notesMaster" Target="notesMasters/notesMaster1.xml"/><Relationship Id="rId61" Type="http://schemas.openxmlformats.org/officeDocument/2006/relationships/slide" Target="slides/slide40.xml"/><Relationship Id="rId82" Type="http://schemas.openxmlformats.org/officeDocument/2006/relationships/slide" Target="slides/slide61.xml"/><Relationship Id="rId152" Type="http://schemas.openxmlformats.org/officeDocument/2006/relationships/slide" Target="slides/slide13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26" Type="http://schemas.openxmlformats.org/officeDocument/2006/relationships/slide" Target="slides/slide105.xml"/><Relationship Id="rId147" Type="http://schemas.openxmlformats.org/officeDocument/2006/relationships/slide" Target="slides/slide12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slide" Target="slides/slide100.xml"/><Relationship Id="rId142" Type="http://schemas.openxmlformats.org/officeDocument/2006/relationships/slide" Target="slides/slide121.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4.xml"/><Relationship Id="rId46" Type="http://schemas.openxmlformats.org/officeDocument/2006/relationships/slide" Target="slides/slide25.xml"/><Relationship Id="rId67" Type="http://schemas.openxmlformats.org/officeDocument/2006/relationships/slide" Target="slides/slide46.xml"/><Relationship Id="rId116" Type="http://schemas.openxmlformats.org/officeDocument/2006/relationships/slide" Target="slides/slide95.xml"/><Relationship Id="rId137" Type="http://schemas.openxmlformats.org/officeDocument/2006/relationships/slide" Target="slides/slide116.xml"/><Relationship Id="rId158"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20.xml"/><Relationship Id="rId62" Type="http://schemas.openxmlformats.org/officeDocument/2006/relationships/slide" Target="slides/slide41.xml"/><Relationship Id="rId83" Type="http://schemas.openxmlformats.org/officeDocument/2006/relationships/slide" Target="slides/slide62.xml"/><Relationship Id="rId88" Type="http://schemas.openxmlformats.org/officeDocument/2006/relationships/slide" Target="slides/slide67.xml"/><Relationship Id="rId111" Type="http://schemas.openxmlformats.org/officeDocument/2006/relationships/slide" Target="slides/slide90.xml"/><Relationship Id="rId132" Type="http://schemas.openxmlformats.org/officeDocument/2006/relationships/slide" Target="slides/slide111.xml"/><Relationship Id="rId153" Type="http://schemas.openxmlformats.org/officeDocument/2006/relationships/slide" Target="slides/slide132.xml"/><Relationship Id="rId15" Type="http://schemas.openxmlformats.org/officeDocument/2006/relationships/slideMaster" Target="slideMasters/slideMaster15.xml"/><Relationship Id="rId36" Type="http://schemas.openxmlformats.org/officeDocument/2006/relationships/slide" Target="slides/slide15.xml"/><Relationship Id="rId57" Type="http://schemas.openxmlformats.org/officeDocument/2006/relationships/slide" Target="slides/slide36.xml"/><Relationship Id="rId106" Type="http://schemas.openxmlformats.org/officeDocument/2006/relationships/slide" Target="slides/slide85.xml"/><Relationship Id="rId127" Type="http://schemas.openxmlformats.org/officeDocument/2006/relationships/slide" Target="slides/slide106.xml"/><Relationship Id="rId10" Type="http://schemas.openxmlformats.org/officeDocument/2006/relationships/slideMaster" Target="slideMasters/slideMaster10.xml"/><Relationship Id="rId31" Type="http://schemas.openxmlformats.org/officeDocument/2006/relationships/slide" Target="slides/slide10.xml"/><Relationship Id="rId52" Type="http://schemas.openxmlformats.org/officeDocument/2006/relationships/slide" Target="slides/slide31.xml"/><Relationship Id="rId73" Type="http://schemas.openxmlformats.org/officeDocument/2006/relationships/slide" Target="slides/slide52.xml"/><Relationship Id="rId78" Type="http://schemas.openxmlformats.org/officeDocument/2006/relationships/slide" Target="slides/slide57.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122" Type="http://schemas.openxmlformats.org/officeDocument/2006/relationships/slide" Target="slides/slide101.xml"/><Relationship Id="rId143" Type="http://schemas.openxmlformats.org/officeDocument/2006/relationships/slide" Target="slides/slide122.xml"/><Relationship Id="rId148" Type="http://schemas.openxmlformats.org/officeDocument/2006/relationships/slide" Target="slides/slide127.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5.xml"/><Relationship Id="rId47" Type="http://schemas.openxmlformats.org/officeDocument/2006/relationships/slide" Target="slides/slide26.xml"/><Relationship Id="rId68" Type="http://schemas.openxmlformats.org/officeDocument/2006/relationships/slide" Target="slides/slide47.xml"/><Relationship Id="rId89" Type="http://schemas.openxmlformats.org/officeDocument/2006/relationships/slide" Target="slides/slide68.xml"/><Relationship Id="rId112" Type="http://schemas.openxmlformats.org/officeDocument/2006/relationships/slide" Target="slides/slide91.xml"/><Relationship Id="rId133" Type="http://schemas.openxmlformats.org/officeDocument/2006/relationships/slide" Target="slides/slide112.xml"/><Relationship Id="rId154" Type="http://schemas.openxmlformats.org/officeDocument/2006/relationships/slide" Target="slides/slide133.xml"/><Relationship Id="rId16" Type="http://schemas.openxmlformats.org/officeDocument/2006/relationships/slideMaster" Target="slideMasters/slideMaster16.xml"/><Relationship Id="rId37" Type="http://schemas.openxmlformats.org/officeDocument/2006/relationships/slide" Target="slides/slide16.xml"/><Relationship Id="rId58" Type="http://schemas.openxmlformats.org/officeDocument/2006/relationships/slide" Target="slides/slide37.xml"/><Relationship Id="rId79" Type="http://schemas.openxmlformats.org/officeDocument/2006/relationships/slide" Target="slides/slide58.xml"/><Relationship Id="rId102" Type="http://schemas.openxmlformats.org/officeDocument/2006/relationships/slide" Target="slides/slide81.xml"/><Relationship Id="rId123" Type="http://schemas.openxmlformats.org/officeDocument/2006/relationships/slide" Target="slides/slide102.xml"/><Relationship Id="rId144" Type="http://schemas.openxmlformats.org/officeDocument/2006/relationships/slide" Target="slides/slide123.xml"/><Relationship Id="rId90" Type="http://schemas.openxmlformats.org/officeDocument/2006/relationships/slide" Target="slides/slide69.xml"/><Relationship Id="rId27" Type="http://schemas.openxmlformats.org/officeDocument/2006/relationships/slide" Target="slides/slide6.xml"/><Relationship Id="rId48" Type="http://schemas.openxmlformats.org/officeDocument/2006/relationships/slide" Target="slides/slide27.xml"/><Relationship Id="rId69" Type="http://schemas.openxmlformats.org/officeDocument/2006/relationships/slide" Target="slides/slide48.xml"/><Relationship Id="rId113" Type="http://schemas.openxmlformats.org/officeDocument/2006/relationships/slide" Target="slides/slide92.xml"/><Relationship Id="rId134" Type="http://schemas.openxmlformats.org/officeDocument/2006/relationships/slide" Target="slides/slide113.xml"/><Relationship Id="rId80" Type="http://schemas.openxmlformats.org/officeDocument/2006/relationships/slide" Target="slides/slide59.xml"/><Relationship Id="rId155" Type="http://schemas.openxmlformats.org/officeDocument/2006/relationships/slide" Target="slides/slide1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araharden:Desktop:Behavior%20and%20Academics_APBS%20Case%20Study%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araharden:Desktop:Behavior%20and%20Academics_APBS%20Case%20Study%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saraharden:Desktop:Behavior%20and%20Academics_APBS%20Case%20Study%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A851-0B47-9238-B19EA7FBF6D5}"/>
            </c:ext>
          </c:extLst>
        </c:ser>
        <c:dLbls>
          <c:dLblPos val="ctr"/>
          <c:showLegendKey val="0"/>
          <c:showVal val="1"/>
          <c:showCatName val="0"/>
          <c:showSerName val="0"/>
          <c:showPercent val="0"/>
          <c:showBubbleSize val="0"/>
        </c:dLbls>
        <c:smooth val="0"/>
        <c:axId val="-2144432744"/>
        <c:axId val="-2144442712"/>
      </c:lineChart>
      <c:catAx>
        <c:axId val="-21444327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144442712"/>
        <c:crosses val="autoZero"/>
        <c:auto val="1"/>
        <c:lblAlgn val="ctr"/>
        <c:lblOffset val="100"/>
        <c:noMultiLvlLbl val="0"/>
      </c:catAx>
      <c:valAx>
        <c:axId val="-2144442712"/>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14443274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cat>
            <c:numRef>
              <c:f>Sheet1!$A$1:$A$10</c:f>
              <c:numCache>
                <c:formatCode>d\-mmm</c:formatCode>
                <c:ptCount val="10"/>
                <c:pt idx="0">
                  <c:v>42614</c:v>
                </c:pt>
                <c:pt idx="1">
                  <c:v>42620</c:v>
                </c:pt>
                <c:pt idx="2">
                  <c:v>42627</c:v>
                </c:pt>
                <c:pt idx="3">
                  <c:v>42634</c:v>
                </c:pt>
                <c:pt idx="4">
                  <c:v>42641</c:v>
                </c:pt>
                <c:pt idx="5">
                  <c:v>42650</c:v>
                </c:pt>
                <c:pt idx="6">
                  <c:v>42658</c:v>
                </c:pt>
                <c:pt idx="7">
                  <c:v>42668</c:v>
                </c:pt>
                <c:pt idx="8">
                  <c:v>42674</c:v>
                </c:pt>
                <c:pt idx="9">
                  <c:v>42678</c:v>
                </c:pt>
              </c:numCache>
            </c:numRef>
          </c:cat>
          <c:val>
            <c:numRef>
              <c:f>Sheet1!$B$1:$B$10</c:f>
              <c:numCache>
                <c:formatCode>General</c:formatCode>
                <c:ptCount val="10"/>
                <c:pt idx="0">
                  <c:v>210</c:v>
                </c:pt>
                <c:pt idx="1">
                  <c:v>208</c:v>
                </c:pt>
                <c:pt idx="2">
                  <c:v>190</c:v>
                </c:pt>
                <c:pt idx="3">
                  <c:v>210</c:v>
                </c:pt>
                <c:pt idx="4">
                  <c:v>200</c:v>
                </c:pt>
                <c:pt idx="5">
                  <c:v>204</c:v>
                </c:pt>
                <c:pt idx="6">
                  <c:v>190</c:v>
                </c:pt>
                <c:pt idx="7">
                  <c:v>180</c:v>
                </c:pt>
                <c:pt idx="8">
                  <c:v>190</c:v>
                </c:pt>
                <c:pt idx="9">
                  <c:v>210</c:v>
                </c:pt>
              </c:numCache>
            </c:numRef>
          </c:val>
          <c:smooth val="0"/>
          <c:extLst>
            <c:ext xmlns:c16="http://schemas.microsoft.com/office/drawing/2014/chart" uri="{C3380CC4-5D6E-409C-BE32-E72D297353CC}">
              <c16:uniqueId val="{00000000-2A73-2C49-942E-75CCF8C94364}"/>
            </c:ext>
          </c:extLst>
        </c:ser>
        <c:ser>
          <c:idx val="1"/>
          <c:order val="1"/>
          <c:spPr>
            <a:ln w="9525" cmpd="sng"/>
          </c:spPr>
          <c:marker>
            <c:spPr>
              <a:solidFill>
                <a:srgbClr val="FF0000"/>
              </a:solidFill>
              <a:ln w="9525" cmpd="sng"/>
            </c:spPr>
          </c:marker>
          <c:trendline>
            <c:trendlineType val="linear"/>
            <c:dispRSqr val="0"/>
            <c:dispEq val="0"/>
          </c:trendline>
          <c:trendline>
            <c:trendlineType val="linear"/>
            <c:forward val="2"/>
            <c:dispRSqr val="0"/>
            <c:dispEq val="0"/>
          </c:trendline>
          <c:cat>
            <c:numRef>
              <c:f>Sheet1!$A$1:$A$10</c:f>
              <c:numCache>
                <c:formatCode>d\-mmm</c:formatCode>
                <c:ptCount val="10"/>
                <c:pt idx="0">
                  <c:v>42614</c:v>
                </c:pt>
                <c:pt idx="1">
                  <c:v>42620</c:v>
                </c:pt>
                <c:pt idx="2">
                  <c:v>42627</c:v>
                </c:pt>
                <c:pt idx="3">
                  <c:v>42634</c:v>
                </c:pt>
                <c:pt idx="4">
                  <c:v>42641</c:v>
                </c:pt>
                <c:pt idx="5">
                  <c:v>42650</c:v>
                </c:pt>
                <c:pt idx="6">
                  <c:v>42658</c:v>
                </c:pt>
                <c:pt idx="7">
                  <c:v>42668</c:v>
                </c:pt>
                <c:pt idx="8">
                  <c:v>42674</c:v>
                </c:pt>
                <c:pt idx="9">
                  <c:v>42678</c:v>
                </c:pt>
              </c:numCache>
            </c:numRef>
          </c:cat>
          <c:val>
            <c:numRef>
              <c:f>Sheet1!$C$1:$C$10</c:f>
              <c:numCache>
                <c:formatCode>General</c:formatCode>
                <c:ptCount val="10"/>
                <c:pt idx="0">
                  <c:v>210</c:v>
                </c:pt>
                <c:pt idx="1">
                  <c:v>211</c:v>
                </c:pt>
                <c:pt idx="2">
                  <c:v>212</c:v>
                </c:pt>
                <c:pt idx="3">
                  <c:v>213</c:v>
                </c:pt>
                <c:pt idx="4">
                  <c:v>214</c:v>
                </c:pt>
                <c:pt idx="5">
                  <c:v>215</c:v>
                </c:pt>
                <c:pt idx="6">
                  <c:v>216</c:v>
                </c:pt>
                <c:pt idx="7">
                  <c:v>217</c:v>
                </c:pt>
                <c:pt idx="8">
                  <c:v>218</c:v>
                </c:pt>
                <c:pt idx="9">
                  <c:v>219</c:v>
                </c:pt>
              </c:numCache>
            </c:numRef>
          </c:val>
          <c:smooth val="0"/>
          <c:extLst>
            <c:ext xmlns:c16="http://schemas.microsoft.com/office/drawing/2014/chart" uri="{C3380CC4-5D6E-409C-BE32-E72D297353CC}">
              <c16:uniqueId val="{00000003-2A73-2C49-942E-75CCF8C94364}"/>
            </c:ext>
          </c:extLst>
        </c:ser>
        <c:dLbls>
          <c:showLegendKey val="0"/>
          <c:showVal val="0"/>
          <c:showCatName val="0"/>
          <c:showSerName val="0"/>
          <c:showPercent val="0"/>
          <c:showBubbleSize val="0"/>
        </c:dLbls>
        <c:marker val="1"/>
        <c:smooth val="0"/>
        <c:axId val="-2120443720"/>
        <c:axId val="-2120449112"/>
      </c:lineChart>
      <c:dateAx>
        <c:axId val="-2120443720"/>
        <c:scaling>
          <c:orientation val="minMax"/>
        </c:scaling>
        <c:delete val="0"/>
        <c:axPos val="b"/>
        <c:numFmt formatCode="d\-mmm" sourceLinked="1"/>
        <c:majorTickMark val="out"/>
        <c:minorTickMark val="none"/>
        <c:tickLblPos val="nextTo"/>
        <c:crossAx val="-2120449112"/>
        <c:crosses val="autoZero"/>
        <c:auto val="1"/>
        <c:lblOffset val="100"/>
        <c:baseTimeUnit val="days"/>
      </c:dateAx>
      <c:valAx>
        <c:axId val="-2120449112"/>
        <c:scaling>
          <c:orientation val="minMax"/>
          <c:max val="235"/>
          <c:min val="175"/>
        </c:scaling>
        <c:delete val="0"/>
        <c:axPos val="l"/>
        <c:numFmt formatCode="General" sourceLinked="1"/>
        <c:majorTickMark val="out"/>
        <c:minorTickMark val="none"/>
        <c:tickLblPos val="nextTo"/>
        <c:crossAx val="-2120443720"/>
        <c:crosses val="autoZero"/>
        <c:crossBetween val="between"/>
        <c:majorUnit val="5"/>
      </c:valAx>
      <c:spPr>
        <a:noFill/>
        <a:ln w="25400">
          <a:noFill/>
        </a:ln>
      </c:spPr>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cat>
            <c:numRef>
              <c:f>Sheet1!$A$1:$A$21</c:f>
              <c:numCache>
                <c:formatCode>d\-mmm</c:formatCode>
                <c:ptCount val="21"/>
                <c:pt idx="0">
                  <c:v>42248</c:v>
                </c:pt>
                <c:pt idx="1">
                  <c:v>42254</c:v>
                </c:pt>
                <c:pt idx="2">
                  <c:v>42261</c:v>
                </c:pt>
                <c:pt idx="3">
                  <c:v>42268</c:v>
                </c:pt>
                <c:pt idx="4">
                  <c:v>42275</c:v>
                </c:pt>
                <c:pt idx="5">
                  <c:v>42284</c:v>
                </c:pt>
                <c:pt idx="6">
                  <c:v>42292</c:v>
                </c:pt>
                <c:pt idx="7">
                  <c:v>42302</c:v>
                </c:pt>
                <c:pt idx="8">
                  <c:v>42308</c:v>
                </c:pt>
                <c:pt idx="9">
                  <c:v>42312</c:v>
                </c:pt>
                <c:pt idx="10">
                  <c:v>42318</c:v>
                </c:pt>
                <c:pt idx="11">
                  <c:v>42322</c:v>
                </c:pt>
                <c:pt idx="12">
                  <c:v>42329</c:v>
                </c:pt>
                <c:pt idx="13">
                  <c:v>42338</c:v>
                </c:pt>
                <c:pt idx="14">
                  <c:v>42342</c:v>
                </c:pt>
                <c:pt idx="15">
                  <c:v>42345</c:v>
                </c:pt>
                <c:pt idx="16">
                  <c:v>42356</c:v>
                </c:pt>
                <c:pt idx="17">
                  <c:v>42373</c:v>
                </c:pt>
                <c:pt idx="18">
                  <c:v>42377</c:v>
                </c:pt>
                <c:pt idx="19">
                  <c:v>42383</c:v>
                </c:pt>
                <c:pt idx="20">
                  <c:v>42390</c:v>
                </c:pt>
              </c:numCache>
            </c:numRef>
          </c:cat>
          <c:val>
            <c:numRef>
              <c:f>Sheet1!$B$1:$B$21</c:f>
              <c:numCache>
                <c:formatCode>General</c:formatCode>
                <c:ptCount val="21"/>
                <c:pt idx="0">
                  <c:v>210</c:v>
                </c:pt>
                <c:pt idx="1">
                  <c:v>208</c:v>
                </c:pt>
                <c:pt idx="2">
                  <c:v>190</c:v>
                </c:pt>
                <c:pt idx="3">
                  <c:v>210</c:v>
                </c:pt>
                <c:pt idx="4">
                  <c:v>200</c:v>
                </c:pt>
                <c:pt idx="5">
                  <c:v>204</c:v>
                </c:pt>
                <c:pt idx="6">
                  <c:v>190</c:v>
                </c:pt>
                <c:pt idx="7">
                  <c:v>180</c:v>
                </c:pt>
                <c:pt idx="8">
                  <c:v>190</c:v>
                </c:pt>
                <c:pt idx="9">
                  <c:v>210</c:v>
                </c:pt>
                <c:pt idx="10">
                  <c:v>210</c:v>
                </c:pt>
                <c:pt idx="11">
                  <c:v>212</c:v>
                </c:pt>
                <c:pt idx="12">
                  <c:v>190</c:v>
                </c:pt>
                <c:pt idx="13">
                  <c:v>190</c:v>
                </c:pt>
                <c:pt idx="14">
                  <c:v>200</c:v>
                </c:pt>
                <c:pt idx="15">
                  <c:v>200</c:v>
                </c:pt>
                <c:pt idx="16">
                  <c:v>210</c:v>
                </c:pt>
                <c:pt idx="17">
                  <c:v>204</c:v>
                </c:pt>
                <c:pt idx="18">
                  <c:v>210</c:v>
                </c:pt>
                <c:pt idx="19">
                  <c:v>200</c:v>
                </c:pt>
                <c:pt idx="20">
                  <c:v>204</c:v>
                </c:pt>
              </c:numCache>
            </c:numRef>
          </c:val>
          <c:smooth val="0"/>
          <c:extLst>
            <c:ext xmlns:c16="http://schemas.microsoft.com/office/drawing/2014/chart" uri="{C3380CC4-5D6E-409C-BE32-E72D297353CC}">
              <c16:uniqueId val="{00000000-58EC-C44E-9512-975635C96FC7}"/>
            </c:ext>
          </c:extLst>
        </c:ser>
        <c:dLbls>
          <c:showLegendKey val="0"/>
          <c:showVal val="0"/>
          <c:showCatName val="0"/>
          <c:showSerName val="0"/>
          <c:showPercent val="0"/>
          <c:showBubbleSize val="0"/>
        </c:dLbls>
        <c:marker val="1"/>
        <c:smooth val="0"/>
        <c:axId val="-2120619112"/>
        <c:axId val="-2120627608"/>
      </c:lineChart>
      <c:dateAx>
        <c:axId val="-2120619112"/>
        <c:scaling>
          <c:orientation val="minMax"/>
        </c:scaling>
        <c:delete val="0"/>
        <c:axPos val="b"/>
        <c:numFmt formatCode="d\-mmm" sourceLinked="1"/>
        <c:majorTickMark val="none"/>
        <c:minorTickMark val="none"/>
        <c:tickLblPos val="nextTo"/>
        <c:crossAx val="-2120627608"/>
        <c:crosses val="autoZero"/>
        <c:auto val="1"/>
        <c:lblOffset val="100"/>
        <c:baseTimeUnit val="days"/>
        <c:majorUnit val="8"/>
        <c:majorTimeUnit val="days"/>
      </c:dateAx>
      <c:valAx>
        <c:axId val="-2120627608"/>
        <c:scaling>
          <c:orientation val="minMax"/>
          <c:max val="235"/>
          <c:min val="175"/>
        </c:scaling>
        <c:delete val="0"/>
        <c:axPos val="l"/>
        <c:numFmt formatCode="General" sourceLinked="1"/>
        <c:majorTickMark val="none"/>
        <c:minorTickMark val="none"/>
        <c:tickLblPos val="nextTo"/>
        <c:crossAx val="-2120619112"/>
        <c:crosses val="autoZero"/>
        <c:crossBetween val="between"/>
        <c:majorUnit val="5"/>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cat>
            <c:numRef>
              <c:f>Sheet1!$A$2:$A$31</c:f>
              <c:numCache>
                <c:formatCode>d\-mmm</c:formatCode>
                <c:ptCount val="30"/>
                <c:pt idx="0">
                  <c:v>42254</c:v>
                </c:pt>
                <c:pt idx="1">
                  <c:v>42261</c:v>
                </c:pt>
                <c:pt idx="2">
                  <c:v>42268</c:v>
                </c:pt>
                <c:pt idx="3">
                  <c:v>42275</c:v>
                </c:pt>
                <c:pt idx="4">
                  <c:v>42284</c:v>
                </c:pt>
                <c:pt idx="5">
                  <c:v>42292</c:v>
                </c:pt>
                <c:pt idx="6">
                  <c:v>42302</c:v>
                </c:pt>
                <c:pt idx="7">
                  <c:v>42308</c:v>
                </c:pt>
                <c:pt idx="8">
                  <c:v>42312</c:v>
                </c:pt>
                <c:pt idx="9">
                  <c:v>42318</c:v>
                </c:pt>
                <c:pt idx="10">
                  <c:v>42322</c:v>
                </c:pt>
                <c:pt idx="11">
                  <c:v>42329</c:v>
                </c:pt>
                <c:pt idx="12">
                  <c:v>42338</c:v>
                </c:pt>
                <c:pt idx="13">
                  <c:v>42342</c:v>
                </c:pt>
                <c:pt idx="14">
                  <c:v>42345</c:v>
                </c:pt>
                <c:pt idx="15">
                  <c:v>42356</c:v>
                </c:pt>
                <c:pt idx="16">
                  <c:v>42373</c:v>
                </c:pt>
                <c:pt idx="17">
                  <c:v>42377</c:v>
                </c:pt>
                <c:pt idx="18">
                  <c:v>42383</c:v>
                </c:pt>
                <c:pt idx="19">
                  <c:v>42390</c:v>
                </c:pt>
                <c:pt idx="20">
                  <c:v>42402</c:v>
                </c:pt>
                <c:pt idx="21">
                  <c:v>42408</c:v>
                </c:pt>
                <c:pt idx="22">
                  <c:v>42414</c:v>
                </c:pt>
                <c:pt idx="23">
                  <c:v>42421</c:v>
                </c:pt>
                <c:pt idx="24">
                  <c:v>42431</c:v>
                </c:pt>
                <c:pt idx="25">
                  <c:v>42437</c:v>
                </c:pt>
                <c:pt idx="26">
                  <c:v>42441</c:v>
                </c:pt>
                <c:pt idx="27">
                  <c:v>42446</c:v>
                </c:pt>
                <c:pt idx="28">
                  <c:v>42457</c:v>
                </c:pt>
                <c:pt idx="29">
                  <c:v>42463</c:v>
                </c:pt>
              </c:numCache>
            </c:numRef>
          </c:cat>
          <c:val>
            <c:numRef>
              <c:f>Sheet1!$B$2:$B$31</c:f>
              <c:numCache>
                <c:formatCode>General</c:formatCode>
                <c:ptCount val="30"/>
                <c:pt idx="0">
                  <c:v>208</c:v>
                </c:pt>
                <c:pt idx="1">
                  <c:v>190</c:v>
                </c:pt>
                <c:pt idx="2">
                  <c:v>210</c:v>
                </c:pt>
                <c:pt idx="3">
                  <c:v>200</c:v>
                </c:pt>
                <c:pt idx="4">
                  <c:v>204</c:v>
                </c:pt>
                <c:pt idx="5">
                  <c:v>190</c:v>
                </c:pt>
                <c:pt idx="6">
                  <c:v>180</c:v>
                </c:pt>
                <c:pt idx="7">
                  <c:v>190</c:v>
                </c:pt>
                <c:pt idx="8">
                  <c:v>210</c:v>
                </c:pt>
                <c:pt idx="9">
                  <c:v>210</c:v>
                </c:pt>
                <c:pt idx="10">
                  <c:v>212</c:v>
                </c:pt>
                <c:pt idx="11">
                  <c:v>190</c:v>
                </c:pt>
                <c:pt idx="12">
                  <c:v>190</c:v>
                </c:pt>
                <c:pt idx="13">
                  <c:v>200</c:v>
                </c:pt>
                <c:pt idx="14">
                  <c:v>200</c:v>
                </c:pt>
                <c:pt idx="15">
                  <c:v>210</c:v>
                </c:pt>
                <c:pt idx="16">
                  <c:v>204</c:v>
                </c:pt>
                <c:pt idx="17">
                  <c:v>210</c:v>
                </c:pt>
                <c:pt idx="18">
                  <c:v>200</c:v>
                </c:pt>
                <c:pt idx="19">
                  <c:v>204</c:v>
                </c:pt>
                <c:pt idx="20">
                  <c:v>220</c:v>
                </c:pt>
                <c:pt idx="21">
                  <c:v>218</c:v>
                </c:pt>
                <c:pt idx="22">
                  <c:v>220</c:v>
                </c:pt>
                <c:pt idx="23">
                  <c:v>215</c:v>
                </c:pt>
                <c:pt idx="24">
                  <c:v>219</c:v>
                </c:pt>
                <c:pt idx="25">
                  <c:v>225</c:v>
                </c:pt>
                <c:pt idx="26">
                  <c:v>212</c:v>
                </c:pt>
                <c:pt idx="27">
                  <c:v>220</c:v>
                </c:pt>
                <c:pt idx="28">
                  <c:v>217</c:v>
                </c:pt>
                <c:pt idx="29">
                  <c:v>218</c:v>
                </c:pt>
              </c:numCache>
            </c:numRef>
          </c:val>
          <c:smooth val="0"/>
          <c:extLst>
            <c:ext xmlns:c16="http://schemas.microsoft.com/office/drawing/2014/chart" uri="{C3380CC4-5D6E-409C-BE32-E72D297353CC}">
              <c16:uniqueId val="{00000000-FBBA-0E44-A39E-89F21C43CD6B}"/>
            </c:ext>
          </c:extLst>
        </c:ser>
        <c:dLbls>
          <c:showLegendKey val="0"/>
          <c:showVal val="0"/>
          <c:showCatName val="0"/>
          <c:showSerName val="0"/>
          <c:showPercent val="0"/>
          <c:showBubbleSize val="0"/>
        </c:dLbls>
        <c:marker val="1"/>
        <c:smooth val="0"/>
        <c:axId val="-2120708712"/>
        <c:axId val="-2120747336"/>
      </c:lineChart>
      <c:dateAx>
        <c:axId val="-2120708712"/>
        <c:scaling>
          <c:orientation val="minMax"/>
        </c:scaling>
        <c:delete val="0"/>
        <c:axPos val="b"/>
        <c:numFmt formatCode="d\-mmm" sourceLinked="1"/>
        <c:majorTickMark val="none"/>
        <c:minorTickMark val="none"/>
        <c:tickLblPos val="nextTo"/>
        <c:txPr>
          <a:bodyPr rot="-5400000" vert="horz" anchor="ctr" anchorCtr="1"/>
          <a:lstStyle/>
          <a:p>
            <a:pPr>
              <a:defRPr/>
            </a:pPr>
            <a:endParaRPr lang="en-US"/>
          </a:p>
        </c:txPr>
        <c:crossAx val="-2120747336"/>
        <c:crosses val="autoZero"/>
        <c:auto val="1"/>
        <c:lblOffset val="100"/>
        <c:baseTimeUnit val="days"/>
        <c:majorUnit val="14"/>
        <c:majorTimeUnit val="days"/>
      </c:dateAx>
      <c:valAx>
        <c:axId val="-2120747336"/>
        <c:scaling>
          <c:orientation val="minMax"/>
          <c:min val="175"/>
        </c:scaling>
        <c:delete val="0"/>
        <c:axPos val="l"/>
        <c:numFmt formatCode="General" sourceLinked="1"/>
        <c:majorTickMark val="none"/>
        <c:minorTickMark val="none"/>
        <c:tickLblPos val="nextTo"/>
        <c:spPr>
          <a:ln w="9525">
            <a:noFill/>
          </a:ln>
        </c:spPr>
        <c:crossAx val="-2120708712"/>
        <c:crosses val="autoZero"/>
        <c:crossBetween val="between"/>
        <c:majorUnit val="5"/>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CDBC5-95E9-4F42-8754-6810EB41A3B6}" type="doc">
      <dgm:prSet loTypeId="urn:microsoft.com/office/officeart/2005/8/layout/venn1" loCatId="process" qsTypeId="urn:microsoft.com/office/officeart/2005/8/quickstyle/simple1" qsCatId="simple" csTypeId="urn:microsoft.com/office/officeart/2005/8/colors/colorful3" csCatId="colorful" phldr="1"/>
      <dgm:spPr/>
      <dgm:t>
        <a:bodyPr/>
        <a:lstStyle/>
        <a:p>
          <a:endParaRPr lang="en-US"/>
        </a:p>
      </dgm:t>
    </dgm:pt>
    <dgm:pt modelId="{2EC81A35-8D57-124B-ABCE-2ABCF936B667}">
      <dgm:prSet phldrT="[Text]"/>
      <dgm:spPr>
        <a:solidFill>
          <a:schemeClr val="accent4">
            <a:alpha val="90000"/>
          </a:schemeClr>
        </a:solidFill>
      </dgm:spPr>
      <dgm:t>
        <a:bodyPr/>
        <a:lstStyle/>
        <a:p>
          <a:r>
            <a:rPr lang="en-US" b="1" dirty="0">
              <a:solidFill>
                <a:schemeClr val="bg1"/>
              </a:solidFill>
            </a:rPr>
            <a:t>Abstract</a:t>
          </a:r>
        </a:p>
      </dgm:t>
    </dgm:pt>
    <dgm:pt modelId="{93BFC6B5-0E63-324A-B30F-A7A171F4E817}" type="parTrans" cxnId="{FB8C29D6-657F-7347-9691-7C1B684B2B1E}">
      <dgm:prSet/>
      <dgm:spPr/>
      <dgm:t>
        <a:bodyPr/>
        <a:lstStyle/>
        <a:p>
          <a:endParaRPr lang="en-US"/>
        </a:p>
      </dgm:t>
    </dgm:pt>
    <dgm:pt modelId="{4F34C741-B58B-8E44-B2B7-D1B3810C9DFD}" type="sibTrans" cxnId="{FB8C29D6-657F-7347-9691-7C1B684B2B1E}">
      <dgm:prSet/>
      <dgm:spPr/>
      <dgm:t>
        <a:bodyPr/>
        <a:lstStyle/>
        <a:p>
          <a:endParaRPr lang="en-US"/>
        </a:p>
      </dgm:t>
    </dgm:pt>
    <dgm:pt modelId="{E47640B8-E388-6141-8043-F310278C03B2}">
      <dgm:prSet phldrT="[Text]"/>
      <dgm:spPr>
        <a:solidFill>
          <a:schemeClr val="accent6">
            <a:alpha val="50000"/>
          </a:schemeClr>
        </a:solidFill>
      </dgm:spPr>
      <dgm:t>
        <a:bodyPr/>
        <a:lstStyle/>
        <a:p>
          <a:r>
            <a:rPr lang="en-US" b="1" dirty="0">
              <a:solidFill>
                <a:schemeClr val="bg1"/>
              </a:solidFill>
            </a:rPr>
            <a:t>Representational</a:t>
          </a:r>
        </a:p>
      </dgm:t>
    </dgm:pt>
    <dgm:pt modelId="{57A28E9E-379A-074C-978F-D701171A9D16}" type="parTrans" cxnId="{CCC2C2EA-E3C8-7442-8E0D-C0B533A5BFDE}">
      <dgm:prSet/>
      <dgm:spPr/>
      <dgm:t>
        <a:bodyPr/>
        <a:lstStyle/>
        <a:p>
          <a:endParaRPr lang="en-US"/>
        </a:p>
      </dgm:t>
    </dgm:pt>
    <dgm:pt modelId="{0D294ADB-EF11-D941-B290-D319254BF064}" type="sibTrans" cxnId="{CCC2C2EA-E3C8-7442-8E0D-C0B533A5BFDE}">
      <dgm:prSet/>
      <dgm:spPr/>
      <dgm:t>
        <a:bodyPr/>
        <a:lstStyle/>
        <a:p>
          <a:endParaRPr lang="en-US"/>
        </a:p>
      </dgm:t>
    </dgm:pt>
    <dgm:pt modelId="{865D233C-903B-9F4C-9226-AC6433E046AF}">
      <dgm:prSet phldrT="[Text]"/>
      <dgm:spPr>
        <a:solidFill>
          <a:schemeClr val="accent1">
            <a:alpha val="50000"/>
          </a:schemeClr>
        </a:solidFill>
      </dgm:spPr>
      <dgm:t>
        <a:bodyPr/>
        <a:lstStyle/>
        <a:p>
          <a:r>
            <a:rPr lang="en-US" b="1" dirty="0">
              <a:solidFill>
                <a:schemeClr val="bg1"/>
              </a:solidFill>
            </a:rPr>
            <a:t>Concrete</a:t>
          </a:r>
        </a:p>
      </dgm:t>
    </dgm:pt>
    <dgm:pt modelId="{67884939-1953-8944-996F-DC9AF84144E4}" type="parTrans" cxnId="{5AED5339-DC14-324C-85BB-F084E09E62DD}">
      <dgm:prSet/>
      <dgm:spPr/>
      <dgm:t>
        <a:bodyPr/>
        <a:lstStyle/>
        <a:p>
          <a:endParaRPr lang="en-US"/>
        </a:p>
      </dgm:t>
    </dgm:pt>
    <dgm:pt modelId="{95730D6A-BF57-8149-A562-F4DF03615C2D}" type="sibTrans" cxnId="{5AED5339-DC14-324C-85BB-F084E09E62DD}">
      <dgm:prSet/>
      <dgm:spPr/>
      <dgm:t>
        <a:bodyPr/>
        <a:lstStyle/>
        <a:p>
          <a:endParaRPr lang="en-US"/>
        </a:p>
      </dgm:t>
    </dgm:pt>
    <dgm:pt modelId="{ABB0EE10-8504-404A-8824-5F22425D91BF}" type="pres">
      <dgm:prSet presAssocID="{C2DCDBC5-95E9-4F42-8754-6810EB41A3B6}" presName="compositeShape" presStyleCnt="0">
        <dgm:presLayoutVars>
          <dgm:chMax val="7"/>
          <dgm:dir/>
          <dgm:resizeHandles val="exact"/>
        </dgm:presLayoutVars>
      </dgm:prSet>
      <dgm:spPr/>
    </dgm:pt>
    <dgm:pt modelId="{93E056BD-4766-394C-A4DC-5E4C2451228E}" type="pres">
      <dgm:prSet presAssocID="{2EC81A35-8D57-124B-ABCE-2ABCF936B667}" presName="circ1" presStyleLbl="vennNode1" presStyleIdx="0" presStyleCnt="3" custScaleX="169481" custScaleY="92938" custLinFactNeighborX="-1461" custLinFactNeighborY="-35450"/>
      <dgm:spPr/>
    </dgm:pt>
    <dgm:pt modelId="{9EC0FAFF-6CE3-7640-BE7A-52C4AF5538E2}" type="pres">
      <dgm:prSet presAssocID="{2EC81A35-8D57-124B-ABCE-2ABCF936B667}" presName="circ1Tx" presStyleLbl="revTx" presStyleIdx="0" presStyleCnt="0">
        <dgm:presLayoutVars>
          <dgm:chMax val="0"/>
          <dgm:chPref val="0"/>
          <dgm:bulletEnabled val="1"/>
        </dgm:presLayoutVars>
      </dgm:prSet>
      <dgm:spPr/>
    </dgm:pt>
    <dgm:pt modelId="{E0F896BF-E8D9-2145-B631-F874C101A436}" type="pres">
      <dgm:prSet presAssocID="{E47640B8-E388-6141-8043-F310278C03B2}" presName="circ2" presStyleLbl="vennNode1" presStyleIdx="1" presStyleCnt="3" custScaleX="153807" custLinFactNeighborX="30195" custLinFactNeighborY="-12709"/>
      <dgm:spPr/>
    </dgm:pt>
    <dgm:pt modelId="{524DE1D1-1650-674C-AA9B-4DB5A8E1AD84}" type="pres">
      <dgm:prSet presAssocID="{E47640B8-E388-6141-8043-F310278C03B2}" presName="circ2Tx" presStyleLbl="revTx" presStyleIdx="0" presStyleCnt="0">
        <dgm:presLayoutVars>
          <dgm:chMax val="0"/>
          <dgm:chPref val="0"/>
          <dgm:bulletEnabled val="1"/>
        </dgm:presLayoutVars>
      </dgm:prSet>
      <dgm:spPr/>
    </dgm:pt>
    <dgm:pt modelId="{DDAD003A-79BB-F54B-8024-DA7A6A25F4EE}" type="pres">
      <dgm:prSet presAssocID="{865D233C-903B-9F4C-9226-AC6433E046AF}" presName="circ3" presStyleLbl="vennNode1" presStyleIdx="2" presStyleCnt="3" custScaleX="153807" custScaleY="95170" custLinFactNeighborX="-29221" custLinFactNeighborY="-9740"/>
      <dgm:spPr/>
    </dgm:pt>
    <dgm:pt modelId="{337EDADF-F20D-C040-81EA-8B0554C72AC2}" type="pres">
      <dgm:prSet presAssocID="{865D233C-903B-9F4C-9226-AC6433E046AF}" presName="circ3Tx" presStyleLbl="revTx" presStyleIdx="0" presStyleCnt="0">
        <dgm:presLayoutVars>
          <dgm:chMax val="0"/>
          <dgm:chPref val="0"/>
          <dgm:bulletEnabled val="1"/>
        </dgm:presLayoutVars>
      </dgm:prSet>
      <dgm:spPr/>
    </dgm:pt>
  </dgm:ptLst>
  <dgm:cxnLst>
    <dgm:cxn modelId="{12092517-5104-4E47-AA91-BAE4B078D131}" type="presOf" srcId="{E47640B8-E388-6141-8043-F310278C03B2}" destId="{524DE1D1-1650-674C-AA9B-4DB5A8E1AD84}" srcOrd="1" destOrd="0" presId="urn:microsoft.com/office/officeart/2005/8/layout/venn1"/>
    <dgm:cxn modelId="{A6A82D32-5503-8048-AC73-9660CD471219}" type="presOf" srcId="{2EC81A35-8D57-124B-ABCE-2ABCF936B667}" destId="{93E056BD-4766-394C-A4DC-5E4C2451228E}" srcOrd="0" destOrd="0" presId="urn:microsoft.com/office/officeart/2005/8/layout/venn1"/>
    <dgm:cxn modelId="{5AED5339-DC14-324C-85BB-F084E09E62DD}" srcId="{C2DCDBC5-95E9-4F42-8754-6810EB41A3B6}" destId="{865D233C-903B-9F4C-9226-AC6433E046AF}" srcOrd="2" destOrd="0" parTransId="{67884939-1953-8944-996F-DC9AF84144E4}" sibTransId="{95730D6A-BF57-8149-A562-F4DF03615C2D}"/>
    <dgm:cxn modelId="{16A28D3E-887B-C046-8C91-D7C48900E96E}" type="presOf" srcId="{E47640B8-E388-6141-8043-F310278C03B2}" destId="{E0F896BF-E8D9-2145-B631-F874C101A436}" srcOrd="0" destOrd="0" presId="urn:microsoft.com/office/officeart/2005/8/layout/venn1"/>
    <dgm:cxn modelId="{E3451269-120F-D54C-82D5-2440840CFA45}" type="presOf" srcId="{2EC81A35-8D57-124B-ABCE-2ABCF936B667}" destId="{9EC0FAFF-6CE3-7640-BE7A-52C4AF5538E2}" srcOrd="1" destOrd="0" presId="urn:microsoft.com/office/officeart/2005/8/layout/venn1"/>
    <dgm:cxn modelId="{12F5B06A-E124-8741-9AC1-BBFB4DF4F6A2}" type="presOf" srcId="{865D233C-903B-9F4C-9226-AC6433E046AF}" destId="{DDAD003A-79BB-F54B-8024-DA7A6A25F4EE}" srcOrd="0" destOrd="0" presId="urn:microsoft.com/office/officeart/2005/8/layout/venn1"/>
    <dgm:cxn modelId="{FB8C29D6-657F-7347-9691-7C1B684B2B1E}" srcId="{C2DCDBC5-95E9-4F42-8754-6810EB41A3B6}" destId="{2EC81A35-8D57-124B-ABCE-2ABCF936B667}" srcOrd="0" destOrd="0" parTransId="{93BFC6B5-0E63-324A-B30F-A7A171F4E817}" sibTransId="{4F34C741-B58B-8E44-B2B7-D1B3810C9DFD}"/>
    <dgm:cxn modelId="{E830D1E2-D145-C94B-8694-781B5FDD292F}" type="presOf" srcId="{865D233C-903B-9F4C-9226-AC6433E046AF}" destId="{337EDADF-F20D-C040-81EA-8B0554C72AC2}" srcOrd="1" destOrd="0" presId="urn:microsoft.com/office/officeart/2005/8/layout/venn1"/>
    <dgm:cxn modelId="{9269E7E8-BBCD-EC47-9599-FF4A7F5747BE}" type="presOf" srcId="{C2DCDBC5-95E9-4F42-8754-6810EB41A3B6}" destId="{ABB0EE10-8504-404A-8824-5F22425D91BF}" srcOrd="0" destOrd="0" presId="urn:microsoft.com/office/officeart/2005/8/layout/venn1"/>
    <dgm:cxn modelId="{CCC2C2EA-E3C8-7442-8E0D-C0B533A5BFDE}" srcId="{C2DCDBC5-95E9-4F42-8754-6810EB41A3B6}" destId="{E47640B8-E388-6141-8043-F310278C03B2}" srcOrd="1" destOrd="0" parTransId="{57A28E9E-379A-074C-978F-D701171A9D16}" sibTransId="{0D294ADB-EF11-D941-B290-D319254BF064}"/>
    <dgm:cxn modelId="{694BA54E-F73E-BC4F-A096-518E5B6FD1CD}" type="presParOf" srcId="{ABB0EE10-8504-404A-8824-5F22425D91BF}" destId="{93E056BD-4766-394C-A4DC-5E4C2451228E}" srcOrd="0" destOrd="0" presId="urn:microsoft.com/office/officeart/2005/8/layout/venn1"/>
    <dgm:cxn modelId="{7C1E965F-5319-2D46-B2E2-E01599612A47}" type="presParOf" srcId="{ABB0EE10-8504-404A-8824-5F22425D91BF}" destId="{9EC0FAFF-6CE3-7640-BE7A-52C4AF5538E2}" srcOrd="1" destOrd="0" presId="urn:microsoft.com/office/officeart/2005/8/layout/venn1"/>
    <dgm:cxn modelId="{4B6500FD-99A2-C540-8007-4DDD306551F6}" type="presParOf" srcId="{ABB0EE10-8504-404A-8824-5F22425D91BF}" destId="{E0F896BF-E8D9-2145-B631-F874C101A436}" srcOrd="2" destOrd="0" presId="urn:microsoft.com/office/officeart/2005/8/layout/venn1"/>
    <dgm:cxn modelId="{5433925E-4068-3B45-8E98-EDB91A7AD826}" type="presParOf" srcId="{ABB0EE10-8504-404A-8824-5F22425D91BF}" destId="{524DE1D1-1650-674C-AA9B-4DB5A8E1AD84}" srcOrd="3" destOrd="0" presId="urn:microsoft.com/office/officeart/2005/8/layout/venn1"/>
    <dgm:cxn modelId="{2EE443CB-EF24-DE46-85E1-E06D0760C1D8}" type="presParOf" srcId="{ABB0EE10-8504-404A-8824-5F22425D91BF}" destId="{DDAD003A-79BB-F54B-8024-DA7A6A25F4EE}" srcOrd="4" destOrd="0" presId="urn:microsoft.com/office/officeart/2005/8/layout/venn1"/>
    <dgm:cxn modelId="{D322578F-A848-DA4C-9B6F-8B5A52AB9671}" type="presParOf" srcId="{ABB0EE10-8504-404A-8824-5F22425D91BF}" destId="{337EDADF-F20D-C040-81EA-8B0554C72AC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2DCDBC5-95E9-4F42-8754-6810EB41A3B6}" type="doc">
      <dgm:prSet loTypeId="urn:microsoft.com/office/officeart/2005/8/layout/venn1" loCatId="process" qsTypeId="urn:microsoft.com/office/officeart/2005/8/quickstyle/simple1" qsCatId="simple" csTypeId="urn:microsoft.com/office/officeart/2005/8/colors/colorful3" csCatId="colorful" phldr="1"/>
      <dgm:spPr/>
      <dgm:t>
        <a:bodyPr/>
        <a:lstStyle/>
        <a:p>
          <a:endParaRPr lang="en-US"/>
        </a:p>
      </dgm:t>
    </dgm:pt>
    <dgm:pt modelId="{2EC81A35-8D57-124B-ABCE-2ABCF936B667}">
      <dgm:prSet phldrT="[Text]"/>
      <dgm:spPr>
        <a:solidFill>
          <a:schemeClr val="accent4">
            <a:alpha val="90000"/>
          </a:schemeClr>
        </a:solidFill>
      </dgm:spPr>
      <dgm:t>
        <a:bodyPr/>
        <a:lstStyle/>
        <a:p>
          <a:r>
            <a:rPr lang="en-US" b="1" dirty="0">
              <a:solidFill>
                <a:schemeClr val="bg1"/>
              </a:solidFill>
            </a:rPr>
            <a:t>Abstract</a:t>
          </a:r>
        </a:p>
      </dgm:t>
    </dgm:pt>
    <dgm:pt modelId="{93BFC6B5-0E63-324A-B30F-A7A171F4E817}" type="parTrans" cxnId="{FB8C29D6-657F-7347-9691-7C1B684B2B1E}">
      <dgm:prSet/>
      <dgm:spPr/>
      <dgm:t>
        <a:bodyPr/>
        <a:lstStyle/>
        <a:p>
          <a:endParaRPr lang="en-US"/>
        </a:p>
      </dgm:t>
    </dgm:pt>
    <dgm:pt modelId="{4F34C741-B58B-8E44-B2B7-D1B3810C9DFD}" type="sibTrans" cxnId="{FB8C29D6-657F-7347-9691-7C1B684B2B1E}">
      <dgm:prSet/>
      <dgm:spPr/>
      <dgm:t>
        <a:bodyPr/>
        <a:lstStyle/>
        <a:p>
          <a:endParaRPr lang="en-US"/>
        </a:p>
      </dgm:t>
    </dgm:pt>
    <dgm:pt modelId="{E47640B8-E388-6141-8043-F310278C03B2}">
      <dgm:prSet phldrT="[Text]"/>
      <dgm:spPr>
        <a:solidFill>
          <a:schemeClr val="accent6">
            <a:alpha val="50000"/>
          </a:schemeClr>
        </a:solidFill>
      </dgm:spPr>
      <dgm:t>
        <a:bodyPr/>
        <a:lstStyle/>
        <a:p>
          <a:r>
            <a:rPr lang="en-US" b="1" dirty="0">
              <a:solidFill>
                <a:schemeClr val="bg1"/>
              </a:solidFill>
            </a:rPr>
            <a:t>Representational</a:t>
          </a:r>
        </a:p>
      </dgm:t>
    </dgm:pt>
    <dgm:pt modelId="{57A28E9E-379A-074C-978F-D701171A9D16}" type="parTrans" cxnId="{CCC2C2EA-E3C8-7442-8E0D-C0B533A5BFDE}">
      <dgm:prSet/>
      <dgm:spPr/>
      <dgm:t>
        <a:bodyPr/>
        <a:lstStyle/>
        <a:p>
          <a:endParaRPr lang="en-US"/>
        </a:p>
      </dgm:t>
    </dgm:pt>
    <dgm:pt modelId="{0D294ADB-EF11-D941-B290-D319254BF064}" type="sibTrans" cxnId="{CCC2C2EA-E3C8-7442-8E0D-C0B533A5BFDE}">
      <dgm:prSet/>
      <dgm:spPr/>
      <dgm:t>
        <a:bodyPr/>
        <a:lstStyle/>
        <a:p>
          <a:endParaRPr lang="en-US"/>
        </a:p>
      </dgm:t>
    </dgm:pt>
    <dgm:pt modelId="{865D233C-903B-9F4C-9226-AC6433E046AF}">
      <dgm:prSet phldrT="[Text]"/>
      <dgm:spPr>
        <a:solidFill>
          <a:schemeClr val="accent1">
            <a:alpha val="50000"/>
          </a:schemeClr>
        </a:solidFill>
      </dgm:spPr>
      <dgm:t>
        <a:bodyPr/>
        <a:lstStyle/>
        <a:p>
          <a:r>
            <a:rPr lang="en-US" b="1" dirty="0">
              <a:solidFill>
                <a:schemeClr val="bg1"/>
              </a:solidFill>
            </a:rPr>
            <a:t>Concrete</a:t>
          </a:r>
        </a:p>
      </dgm:t>
    </dgm:pt>
    <dgm:pt modelId="{67884939-1953-8944-996F-DC9AF84144E4}" type="parTrans" cxnId="{5AED5339-DC14-324C-85BB-F084E09E62DD}">
      <dgm:prSet/>
      <dgm:spPr/>
      <dgm:t>
        <a:bodyPr/>
        <a:lstStyle/>
        <a:p>
          <a:endParaRPr lang="en-US"/>
        </a:p>
      </dgm:t>
    </dgm:pt>
    <dgm:pt modelId="{95730D6A-BF57-8149-A562-F4DF03615C2D}" type="sibTrans" cxnId="{5AED5339-DC14-324C-85BB-F084E09E62DD}">
      <dgm:prSet/>
      <dgm:spPr/>
      <dgm:t>
        <a:bodyPr/>
        <a:lstStyle/>
        <a:p>
          <a:endParaRPr lang="en-US"/>
        </a:p>
      </dgm:t>
    </dgm:pt>
    <dgm:pt modelId="{ABB0EE10-8504-404A-8824-5F22425D91BF}" type="pres">
      <dgm:prSet presAssocID="{C2DCDBC5-95E9-4F42-8754-6810EB41A3B6}" presName="compositeShape" presStyleCnt="0">
        <dgm:presLayoutVars>
          <dgm:chMax val="7"/>
          <dgm:dir/>
          <dgm:resizeHandles val="exact"/>
        </dgm:presLayoutVars>
      </dgm:prSet>
      <dgm:spPr/>
    </dgm:pt>
    <dgm:pt modelId="{93E056BD-4766-394C-A4DC-5E4C2451228E}" type="pres">
      <dgm:prSet presAssocID="{2EC81A35-8D57-124B-ABCE-2ABCF936B667}" presName="circ1" presStyleLbl="vennNode1" presStyleIdx="0" presStyleCnt="3" custScaleX="169481" custScaleY="92938" custLinFactNeighborX="-1461" custLinFactNeighborY="-35450"/>
      <dgm:spPr/>
    </dgm:pt>
    <dgm:pt modelId="{9EC0FAFF-6CE3-7640-BE7A-52C4AF5538E2}" type="pres">
      <dgm:prSet presAssocID="{2EC81A35-8D57-124B-ABCE-2ABCF936B667}" presName="circ1Tx" presStyleLbl="revTx" presStyleIdx="0" presStyleCnt="0">
        <dgm:presLayoutVars>
          <dgm:chMax val="0"/>
          <dgm:chPref val="0"/>
          <dgm:bulletEnabled val="1"/>
        </dgm:presLayoutVars>
      </dgm:prSet>
      <dgm:spPr/>
    </dgm:pt>
    <dgm:pt modelId="{E0F896BF-E8D9-2145-B631-F874C101A436}" type="pres">
      <dgm:prSet presAssocID="{E47640B8-E388-6141-8043-F310278C03B2}" presName="circ2" presStyleLbl="vennNode1" presStyleIdx="1" presStyleCnt="3" custScaleX="153807" custLinFactNeighborX="30195" custLinFactNeighborY="-12709"/>
      <dgm:spPr/>
    </dgm:pt>
    <dgm:pt modelId="{524DE1D1-1650-674C-AA9B-4DB5A8E1AD84}" type="pres">
      <dgm:prSet presAssocID="{E47640B8-E388-6141-8043-F310278C03B2}" presName="circ2Tx" presStyleLbl="revTx" presStyleIdx="0" presStyleCnt="0">
        <dgm:presLayoutVars>
          <dgm:chMax val="0"/>
          <dgm:chPref val="0"/>
          <dgm:bulletEnabled val="1"/>
        </dgm:presLayoutVars>
      </dgm:prSet>
      <dgm:spPr/>
    </dgm:pt>
    <dgm:pt modelId="{DDAD003A-79BB-F54B-8024-DA7A6A25F4EE}" type="pres">
      <dgm:prSet presAssocID="{865D233C-903B-9F4C-9226-AC6433E046AF}" presName="circ3" presStyleLbl="vennNode1" presStyleIdx="2" presStyleCnt="3" custScaleX="153807" custScaleY="95170" custLinFactNeighborX="-29221" custLinFactNeighborY="-9740"/>
      <dgm:spPr/>
    </dgm:pt>
    <dgm:pt modelId="{337EDADF-F20D-C040-81EA-8B0554C72AC2}" type="pres">
      <dgm:prSet presAssocID="{865D233C-903B-9F4C-9226-AC6433E046AF}" presName="circ3Tx" presStyleLbl="revTx" presStyleIdx="0" presStyleCnt="0">
        <dgm:presLayoutVars>
          <dgm:chMax val="0"/>
          <dgm:chPref val="0"/>
          <dgm:bulletEnabled val="1"/>
        </dgm:presLayoutVars>
      </dgm:prSet>
      <dgm:spPr/>
    </dgm:pt>
  </dgm:ptLst>
  <dgm:cxnLst>
    <dgm:cxn modelId="{B5CF3E0C-D3FF-CD4F-B88C-2D326DEEED2F}" type="presOf" srcId="{2EC81A35-8D57-124B-ABCE-2ABCF936B667}" destId="{93E056BD-4766-394C-A4DC-5E4C2451228E}" srcOrd="0" destOrd="0" presId="urn:microsoft.com/office/officeart/2005/8/layout/venn1"/>
    <dgm:cxn modelId="{C2ED551D-8C35-254E-BD20-17C30DCA228D}" type="presOf" srcId="{E47640B8-E388-6141-8043-F310278C03B2}" destId="{E0F896BF-E8D9-2145-B631-F874C101A436}" srcOrd="0" destOrd="0" presId="urn:microsoft.com/office/officeart/2005/8/layout/venn1"/>
    <dgm:cxn modelId="{CDE2A72A-3561-2746-B63B-B08903E6F31C}" type="presOf" srcId="{E47640B8-E388-6141-8043-F310278C03B2}" destId="{524DE1D1-1650-674C-AA9B-4DB5A8E1AD84}" srcOrd="1" destOrd="0" presId="urn:microsoft.com/office/officeart/2005/8/layout/venn1"/>
    <dgm:cxn modelId="{5AED5339-DC14-324C-85BB-F084E09E62DD}" srcId="{C2DCDBC5-95E9-4F42-8754-6810EB41A3B6}" destId="{865D233C-903B-9F4C-9226-AC6433E046AF}" srcOrd="2" destOrd="0" parTransId="{67884939-1953-8944-996F-DC9AF84144E4}" sibTransId="{95730D6A-BF57-8149-A562-F4DF03615C2D}"/>
    <dgm:cxn modelId="{68A0646A-8A4B-E242-A431-506C88EAF402}" type="presOf" srcId="{865D233C-903B-9F4C-9226-AC6433E046AF}" destId="{337EDADF-F20D-C040-81EA-8B0554C72AC2}" srcOrd="1" destOrd="0" presId="urn:microsoft.com/office/officeart/2005/8/layout/venn1"/>
    <dgm:cxn modelId="{4EE9C16C-C1DF-334C-AE32-E3F0CE15B7D1}" type="presOf" srcId="{C2DCDBC5-95E9-4F42-8754-6810EB41A3B6}" destId="{ABB0EE10-8504-404A-8824-5F22425D91BF}" srcOrd="0" destOrd="0" presId="urn:microsoft.com/office/officeart/2005/8/layout/venn1"/>
    <dgm:cxn modelId="{A1A5EF94-D73D-1A46-9E17-86E4F6600E0E}" type="presOf" srcId="{2EC81A35-8D57-124B-ABCE-2ABCF936B667}" destId="{9EC0FAFF-6CE3-7640-BE7A-52C4AF5538E2}" srcOrd="1" destOrd="0" presId="urn:microsoft.com/office/officeart/2005/8/layout/venn1"/>
    <dgm:cxn modelId="{ABF3AAC2-1D37-334B-867D-12A9B9FB0AA3}" type="presOf" srcId="{865D233C-903B-9F4C-9226-AC6433E046AF}" destId="{DDAD003A-79BB-F54B-8024-DA7A6A25F4EE}" srcOrd="0" destOrd="0" presId="urn:microsoft.com/office/officeart/2005/8/layout/venn1"/>
    <dgm:cxn modelId="{FB8C29D6-657F-7347-9691-7C1B684B2B1E}" srcId="{C2DCDBC5-95E9-4F42-8754-6810EB41A3B6}" destId="{2EC81A35-8D57-124B-ABCE-2ABCF936B667}" srcOrd="0" destOrd="0" parTransId="{93BFC6B5-0E63-324A-B30F-A7A171F4E817}" sibTransId="{4F34C741-B58B-8E44-B2B7-D1B3810C9DFD}"/>
    <dgm:cxn modelId="{CCC2C2EA-E3C8-7442-8E0D-C0B533A5BFDE}" srcId="{C2DCDBC5-95E9-4F42-8754-6810EB41A3B6}" destId="{E47640B8-E388-6141-8043-F310278C03B2}" srcOrd="1" destOrd="0" parTransId="{57A28E9E-379A-074C-978F-D701171A9D16}" sibTransId="{0D294ADB-EF11-D941-B290-D319254BF064}"/>
    <dgm:cxn modelId="{33BCE44F-5DDB-B444-A3C1-4F4C2D2C0DD4}" type="presParOf" srcId="{ABB0EE10-8504-404A-8824-5F22425D91BF}" destId="{93E056BD-4766-394C-A4DC-5E4C2451228E}" srcOrd="0" destOrd="0" presId="urn:microsoft.com/office/officeart/2005/8/layout/venn1"/>
    <dgm:cxn modelId="{5350AB37-54DD-AD48-9481-CA0B6E94855B}" type="presParOf" srcId="{ABB0EE10-8504-404A-8824-5F22425D91BF}" destId="{9EC0FAFF-6CE3-7640-BE7A-52C4AF5538E2}" srcOrd="1" destOrd="0" presId="urn:microsoft.com/office/officeart/2005/8/layout/venn1"/>
    <dgm:cxn modelId="{39893245-D654-F041-A004-EE08E99F6FEF}" type="presParOf" srcId="{ABB0EE10-8504-404A-8824-5F22425D91BF}" destId="{E0F896BF-E8D9-2145-B631-F874C101A436}" srcOrd="2" destOrd="0" presId="urn:microsoft.com/office/officeart/2005/8/layout/venn1"/>
    <dgm:cxn modelId="{DC73FAF6-5E98-594D-B621-8163549A5F8C}" type="presParOf" srcId="{ABB0EE10-8504-404A-8824-5F22425D91BF}" destId="{524DE1D1-1650-674C-AA9B-4DB5A8E1AD84}" srcOrd="3" destOrd="0" presId="urn:microsoft.com/office/officeart/2005/8/layout/venn1"/>
    <dgm:cxn modelId="{F5C05519-E45E-7C4F-993E-97066E70C3A4}" type="presParOf" srcId="{ABB0EE10-8504-404A-8824-5F22425D91BF}" destId="{DDAD003A-79BB-F54B-8024-DA7A6A25F4EE}" srcOrd="4" destOrd="0" presId="urn:microsoft.com/office/officeart/2005/8/layout/venn1"/>
    <dgm:cxn modelId="{B200AFD2-5493-B246-9AF3-BDB53B28B997}" type="presParOf" srcId="{ABB0EE10-8504-404A-8824-5F22425D91BF}" destId="{337EDADF-F20D-C040-81EA-8B0554C72AC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2DCDBC5-95E9-4F42-8754-6810EB41A3B6}" type="doc">
      <dgm:prSet loTypeId="urn:microsoft.com/office/officeart/2005/8/layout/venn1" loCatId="process" qsTypeId="urn:microsoft.com/office/officeart/2005/8/quickstyle/simple1" qsCatId="simple" csTypeId="urn:microsoft.com/office/officeart/2005/8/colors/colorful3" csCatId="colorful" phldr="1"/>
      <dgm:spPr/>
      <dgm:t>
        <a:bodyPr/>
        <a:lstStyle/>
        <a:p>
          <a:endParaRPr lang="en-US"/>
        </a:p>
      </dgm:t>
    </dgm:pt>
    <dgm:pt modelId="{2EC81A35-8D57-124B-ABCE-2ABCF936B667}">
      <dgm:prSet phldrT="[Text]"/>
      <dgm:spPr>
        <a:solidFill>
          <a:schemeClr val="accent4">
            <a:alpha val="90000"/>
          </a:schemeClr>
        </a:solidFill>
      </dgm:spPr>
      <dgm:t>
        <a:bodyPr/>
        <a:lstStyle/>
        <a:p>
          <a:r>
            <a:rPr lang="en-US" b="1" dirty="0">
              <a:solidFill>
                <a:schemeClr val="bg1"/>
              </a:solidFill>
            </a:rPr>
            <a:t>Abstract</a:t>
          </a:r>
        </a:p>
      </dgm:t>
    </dgm:pt>
    <dgm:pt modelId="{93BFC6B5-0E63-324A-B30F-A7A171F4E817}" type="parTrans" cxnId="{FB8C29D6-657F-7347-9691-7C1B684B2B1E}">
      <dgm:prSet/>
      <dgm:spPr/>
      <dgm:t>
        <a:bodyPr/>
        <a:lstStyle/>
        <a:p>
          <a:endParaRPr lang="en-US"/>
        </a:p>
      </dgm:t>
    </dgm:pt>
    <dgm:pt modelId="{4F34C741-B58B-8E44-B2B7-D1B3810C9DFD}" type="sibTrans" cxnId="{FB8C29D6-657F-7347-9691-7C1B684B2B1E}">
      <dgm:prSet/>
      <dgm:spPr/>
      <dgm:t>
        <a:bodyPr/>
        <a:lstStyle/>
        <a:p>
          <a:endParaRPr lang="en-US"/>
        </a:p>
      </dgm:t>
    </dgm:pt>
    <dgm:pt modelId="{E47640B8-E388-6141-8043-F310278C03B2}">
      <dgm:prSet phldrT="[Text]"/>
      <dgm:spPr>
        <a:solidFill>
          <a:schemeClr val="accent6">
            <a:alpha val="50000"/>
          </a:schemeClr>
        </a:solidFill>
      </dgm:spPr>
      <dgm:t>
        <a:bodyPr/>
        <a:lstStyle/>
        <a:p>
          <a:r>
            <a:rPr lang="en-US" b="1" dirty="0">
              <a:solidFill>
                <a:schemeClr val="bg1"/>
              </a:solidFill>
            </a:rPr>
            <a:t>Representational</a:t>
          </a:r>
        </a:p>
      </dgm:t>
    </dgm:pt>
    <dgm:pt modelId="{57A28E9E-379A-074C-978F-D701171A9D16}" type="parTrans" cxnId="{CCC2C2EA-E3C8-7442-8E0D-C0B533A5BFDE}">
      <dgm:prSet/>
      <dgm:spPr/>
      <dgm:t>
        <a:bodyPr/>
        <a:lstStyle/>
        <a:p>
          <a:endParaRPr lang="en-US"/>
        </a:p>
      </dgm:t>
    </dgm:pt>
    <dgm:pt modelId="{0D294ADB-EF11-D941-B290-D319254BF064}" type="sibTrans" cxnId="{CCC2C2EA-E3C8-7442-8E0D-C0B533A5BFDE}">
      <dgm:prSet/>
      <dgm:spPr/>
      <dgm:t>
        <a:bodyPr/>
        <a:lstStyle/>
        <a:p>
          <a:endParaRPr lang="en-US"/>
        </a:p>
      </dgm:t>
    </dgm:pt>
    <dgm:pt modelId="{865D233C-903B-9F4C-9226-AC6433E046AF}">
      <dgm:prSet phldrT="[Text]"/>
      <dgm:spPr>
        <a:solidFill>
          <a:schemeClr val="accent1">
            <a:alpha val="50000"/>
          </a:schemeClr>
        </a:solidFill>
      </dgm:spPr>
      <dgm:t>
        <a:bodyPr/>
        <a:lstStyle/>
        <a:p>
          <a:r>
            <a:rPr lang="en-US" b="1" dirty="0">
              <a:solidFill>
                <a:schemeClr val="bg1"/>
              </a:solidFill>
            </a:rPr>
            <a:t>Concrete</a:t>
          </a:r>
        </a:p>
      </dgm:t>
    </dgm:pt>
    <dgm:pt modelId="{67884939-1953-8944-996F-DC9AF84144E4}" type="parTrans" cxnId="{5AED5339-DC14-324C-85BB-F084E09E62DD}">
      <dgm:prSet/>
      <dgm:spPr/>
      <dgm:t>
        <a:bodyPr/>
        <a:lstStyle/>
        <a:p>
          <a:endParaRPr lang="en-US"/>
        </a:p>
      </dgm:t>
    </dgm:pt>
    <dgm:pt modelId="{95730D6A-BF57-8149-A562-F4DF03615C2D}" type="sibTrans" cxnId="{5AED5339-DC14-324C-85BB-F084E09E62DD}">
      <dgm:prSet/>
      <dgm:spPr/>
      <dgm:t>
        <a:bodyPr/>
        <a:lstStyle/>
        <a:p>
          <a:endParaRPr lang="en-US"/>
        </a:p>
      </dgm:t>
    </dgm:pt>
    <dgm:pt modelId="{ABB0EE10-8504-404A-8824-5F22425D91BF}" type="pres">
      <dgm:prSet presAssocID="{C2DCDBC5-95E9-4F42-8754-6810EB41A3B6}" presName="compositeShape" presStyleCnt="0">
        <dgm:presLayoutVars>
          <dgm:chMax val="7"/>
          <dgm:dir/>
          <dgm:resizeHandles val="exact"/>
        </dgm:presLayoutVars>
      </dgm:prSet>
      <dgm:spPr/>
    </dgm:pt>
    <dgm:pt modelId="{93E056BD-4766-394C-A4DC-5E4C2451228E}" type="pres">
      <dgm:prSet presAssocID="{2EC81A35-8D57-124B-ABCE-2ABCF936B667}" presName="circ1" presStyleLbl="vennNode1" presStyleIdx="0" presStyleCnt="3" custScaleX="169481" custScaleY="92938" custLinFactNeighborX="-1461" custLinFactNeighborY="-35450"/>
      <dgm:spPr/>
    </dgm:pt>
    <dgm:pt modelId="{9EC0FAFF-6CE3-7640-BE7A-52C4AF5538E2}" type="pres">
      <dgm:prSet presAssocID="{2EC81A35-8D57-124B-ABCE-2ABCF936B667}" presName="circ1Tx" presStyleLbl="revTx" presStyleIdx="0" presStyleCnt="0">
        <dgm:presLayoutVars>
          <dgm:chMax val="0"/>
          <dgm:chPref val="0"/>
          <dgm:bulletEnabled val="1"/>
        </dgm:presLayoutVars>
      </dgm:prSet>
      <dgm:spPr/>
    </dgm:pt>
    <dgm:pt modelId="{E0F896BF-E8D9-2145-B631-F874C101A436}" type="pres">
      <dgm:prSet presAssocID="{E47640B8-E388-6141-8043-F310278C03B2}" presName="circ2" presStyleLbl="vennNode1" presStyleIdx="1" presStyleCnt="3" custScaleX="153807" custLinFactNeighborX="30195" custLinFactNeighborY="-12709"/>
      <dgm:spPr/>
    </dgm:pt>
    <dgm:pt modelId="{524DE1D1-1650-674C-AA9B-4DB5A8E1AD84}" type="pres">
      <dgm:prSet presAssocID="{E47640B8-E388-6141-8043-F310278C03B2}" presName="circ2Tx" presStyleLbl="revTx" presStyleIdx="0" presStyleCnt="0">
        <dgm:presLayoutVars>
          <dgm:chMax val="0"/>
          <dgm:chPref val="0"/>
          <dgm:bulletEnabled val="1"/>
        </dgm:presLayoutVars>
      </dgm:prSet>
      <dgm:spPr/>
    </dgm:pt>
    <dgm:pt modelId="{DDAD003A-79BB-F54B-8024-DA7A6A25F4EE}" type="pres">
      <dgm:prSet presAssocID="{865D233C-903B-9F4C-9226-AC6433E046AF}" presName="circ3" presStyleLbl="vennNode1" presStyleIdx="2" presStyleCnt="3" custScaleX="153807" custScaleY="95170" custLinFactNeighborX="-29221" custLinFactNeighborY="-9740"/>
      <dgm:spPr/>
    </dgm:pt>
    <dgm:pt modelId="{337EDADF-F20D-C040-81EA-8B0554C72AC2}" type="pres">
      <dgm:prSet presAssocID="{865D233C-903B-9F4C-9226-AC6433E046AF}" presName="circ3Tx" presStyleLbl="revTx" presStyleIdx="0" presStyleCnt="0">
        <dgm:presLayoutVars>
          <dgm:chMax val="0"/>
          <dgm:chPref val="0"/>
          <dgm:bulletEnabled val="1"/>
        </dgm:presLayoutVars>
      </dgm:prSet>
      <dgm:spPr/>
    </dgm:pt>
  </dgm:ptLst>
  <dgm:cxnLst>
    <dgm:cxn modelId="{419A4138-207B-7047-8DA3-D7F510C12368}" type="presOf" srcId="{2EC81A35-8D57-124B-ABCE-2ABCF936B667}" destId="{9EC0FAFF-6CE3-7640-BE7A-52C4AF5538E2}" srcOrd="1" destOrd="0" presId="urn:microsoft.com/office/officeart/2005/8/layout/venn1"/>
    <dgm:cxn modelId="{5AED5339-DC14-324C-85BB-F084E09E62DD}" srcId="{C2DCDBC5-95E9-4F42-8754-6810EB41A3B6}" destId="{865D233C-903B-9F4C-9226-AC6433E046AF}" srcOrd="2" destOrd="0" parTransId="{67884939-1953-8944-996F-DC9AF84144E4}" sibTransId="{95730D6A-BF57-8149-A562-F4DF03615C2D}"/>
    <dgm:cxn modelId="{848B185C-41AF-854E-A450-A84ACE3CAF63}" type="presOf" srcId="{E47640B8-E388-6141-8043-F310278C03B2}" destId="{E0F896BF-E8D9-2145-B631-F874C101A436}" srcOrd="0" destOrd="0" presId="urn:microsoft.com/office/officeart/2005/8/layout/venn1"/>
    <dgm:cxn modelId="{1EDD1563-0CDE-F04D-856B-987C30F2D4CE}" type="presOf" srcId="{865D233C-903B-9F4C-9226-AC6433E046AF}" destId="{DDAD003A-79BB-F54B-8024-DA7A6A25F4EE}" srcOrd="0" destOrd="0" presId="urn:microsoft.com/office/officeart/2005/8/layout/venn1"/>
    <dgm:cxn modelId="{FBF14064-005D-4941-BCA6-E27DE5C17D8A}" type="presOf" srcId="{2EC81A35-8D57-124B-ABCE-2ABCF936B667}" destId="{93E056BD-4766-394C-A4DC-5E4C2451228E}" srcOrd="0" destOrd="0" presId="urn:microsoft.com/office/officeart/2005/8/layout/venn1"/>
    <dgm:cxn modelId="{624800AD-F930-B64F-AE28-F9F4F19CC7D2}" type="presOf" srcId="{C2DCDBC5-95E9-4F42-8754-6810EB41A3B6}" destId="{ABB0EE10-8504-404A-8824-5F22425D91BF}" srcOrd="0" destOrd="0" presId="urn:microsoft.com/office/officeart/2005/8/layout/venn1"/>
    <dgm:cxn modelId="{FB8C29D6-657F-7347-9691-7C1B684B2B1E}" srcId="{C2DCDBC5-95E9-4F42-8754-6810EB41A3B6}" destId="{2EC81A35-8D57-124B-ABCE-2ABCF936B667}" srcOrd="0" destOrd="0" parTransId="{93BFC6B5-0E63-324A-B30F-A7A171F4E817}" sibTransId="{4F34C741-B58B-8E44-B2B7-D1B3810C9DFD}"/>
    <dgm:cxn modelId="{C47018D7-4447-9546-96D9-5989007DDE5A}" type="presOf" srcId="{E47640B8-E388-6141-8043-F310278C03B2}" destId="{524DE1D1-1650-674C-AA9B-4DB5A8E1AD84}" srcOrd="1" destOrd="0" presId="urn:microsoft.com/office/officeart/2005/8/layout/venn1"/>
    <dgm:cxn modelId="{CCC2C2EA-E3C8-7442-8E0D-C0B533A5BFDE}" srcId="{C2DCDBC5-95E9-4F42-8754-6810EB41A3B6}" destId="{E47640B8-E388-6141-8043-F310278C03B2}" srcOrd="1" destOrd="0" parTransId="{57A28E9E-379A-074C-978F-D701171A9D16}" sibTransId="{0D294ADB-EF11-D941-B290-D319254BF064}"/>
    <dgm:cxn modelId="{E07F63ED-5853-BC48-9893-826B82567D96}" type="presOf" srcId="{865D233C-903B-9F4C-9226-AC6433E046AF}" destId="{337EDADF-F20D-C040-81EA-8B0554C72AC2}" srcOrd="1" destOrd="0" presId="urn:microsoft.com/office/officeart/2005/8/layout/venn1"/>
    <dgm:cxn modelId="{FFEEDF4A-1430-2845-B98A-6155B5A7FC2D}" type="presParOf" srcId="{ABB0EE10-8504-404A-8824-5F22425D91BF}" destId="{93E056BD-4766-394C-A4DC-5E4C2451228E}" srcOrd="0" destOrd="0" presId="urn:microsoft.com/office/officeart/2005/8/layout/venn1"/>
    <dgm:cxn modelId="{63CA49ED-6C73-AB4B-B6EA-75E21DBC63BF}" type="presParOf" srcId="{ABB0EE10-8504-404A-8824-5F22425D91BF}" destId="{9EC0FAFF-6CE3-7640-BE7A-52C4AF5538E2}" srcOrd="1" destOrd="0" presId="urn:microsoft.com/office/officeart/2005/8/layout/venn1"/>
    <dgm:cxn modelId="{0828E3E4-6678-A543-8B9F-60AAD3BE9DA8}" type="presParOf" srcId="{ABB0EE10-8504-404A-8824-5F22425D91BF}" destId="{E0F896BF-E8D9-2145-B631-F874C101A436}" srcOrd="2" destOrd="0" presId="urn:microsoft.com/office/officeart/2005/8/layout/venn1"/>
    <dgm:cxn modelId="{6D2ADE29-29F5-7247-9D6F-4C9AC4B717D7}" type="presParOf" srcId="{ABB0EE10-8504-404A-8824-5F22425D91BF}" destId="{524DE1D1-1650-674C-AA9B-4DB5A8E1AD84}" srcOrd="3" destOrd="0" presId="urn:microsoft.com/office/officeart/2005/8/layout/venn1"/>
    <dgm:cxn modelId="{AD8C8EA1-0402-EB41-BCE6-BEEE152E97A2}" type="presParOf" srcId="{ABB0EE10-8504-404A-8824-5F22425D91BF}" destId="{DDAD003A-79BB-F54B-8024-DA7A6A25F4EE}" srcOrd="4" destOrd="0" presId="urn:microsoft.com/office/officeart/2005/8/layout/venn1"/>
    <dgm:cxn modelId="{0D2643BE-032C-BD4B-A683-AAF8644065CF}" type="presParOf" srcId="{ABB0EE10-8504-404A-8824-5F22425D91BF}" destId="{337EDADF-F20D-C040-81EA-8B0554C72AC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2DCDBC5-95E9-4F42-8754-6810EB41A3B6}" type="doc">
      <dgm:prSet loTypeId="urn:microsoft.com/office/officeart/2005/8/layout/venn1" loCatId="process" qsTypeId="urn:microsoft.com/office/officeart/2005/8/quickstyle/simple1" qsCatId="simple" csTypeId="urn:microsoft.com/office/officeart/2005/8/colors/colorful3" csCatId="colorful" phldr="1"/>
      <dgm:spPr/>
      <dgm:t>
        <a:bodyPr/>
        <a:lstStyle/>
        <a:p>
          <a:endParaRPr lang="en-US"/>
        </a:p>
      </dgm:t>
    </dgm:pt>
    <dgm:pt modelId="{2EC81A35-8D57-124B-ABCE-2ABCF936B667}">
      <dgm:prSet phldrT="[Text]"/>
      <dgm:spPr>
        <a:solidFill>
          <a:schemeClr val="accent4">
            <a:alpha val="90000"/>
          </a:schemeClr>
        </a:solidFill>
      </dgm:spPr>
      <dgm:t>
        <a:bodyPr/>
        <a:lstStyle/>
        <a:p>
          <a:r>
            <a:rPr lang="en-US" b="1" dirty="0">
              <a:solidFill>
                <a:schemeClr val="bg1"/>
              </a:solidFill>
            </a:rPr>
            <a:t>Abstract</a:t>
          </a:r>
        </a:p>
      </dgm:t>
    </dgm:pt>
    <dgm:pt modelId="{93BFC6B5-0E63-324A-B30F-A7A171F4E817}" type="parTrans" cxnId="{FB8C29D6-657F-7347-9691-7C1B684B2B1E}">
      <dgm:prSet/>
      <dgm:spPr/>
      <dgm:t>
        <a:bodyPr/>
        <a:lstStyle/>
        <a:p>
          <a:endParaRPr lang="en-US"/>
        </a:p>
      </dgm:t>
    </dgm:pt>
    <dgm:pt modelId="{4F34C741-B58B-8E44-B2B7-D1B3810C9DFD}" type="sibTrans" cxnId="{FB8C29D6-657F-7347-9691-7C1B684B2B1E}">
      <dgm:prSet/>
      <dgm:spPr/>
      <dgm:t>
        <a:bodyPr/>
        <a:lstStyle/>
        <a:p>
          <a:endParaRPr lang="en-US"/>
        </a:p>
      </dgm:t>
    </dgm:pt>
    <dgm:pt modelId="{E47640B8-E388-6141-8043-F310278C03B2}">
      <dgm:prSet phldrT="[Text]"/>
      <dgm:spPr>
        <a:solidFill>
          <a:schemeClr val="accent6">
            <a:alpha val="50000"/>
          </a:schemeClr>
        </a:solidFill>
      </dgm:spPr>
      <dgm:t>
        <a:bodyPr/>
        <a:lstStyle/>
        <a:p>
          <a:r>
            <a:rPr lang="en-US" b="1" dirty="0">
              <a:solidFill>
                <a:schemeClr val="bg1"/>
              </a:solidFill>
            </a:rPr>
            <a:t>Representational</a:t>
          </a:r>
        </a:p>
      </dgm:t>
    </dgm:pt>
    <dgm:pt modelId="{57A28E9E-379A-074C-978F-D701171A9D16}" type="parTrans" cxnId="{CCC2C2EA-E3C8-7442-8E0D-C0B533A5BFDE}">
      <dgm:prSet/>
      <dgm:spPr/>
      <dgm:t>
        <a:bodyPr/>
        <a:lstStyle/>
        <a:p>
          <a:endParaRPr lang="en-US"/>
        </a:p>
      </dgm:t>
    </dgm:pt>
    <dgm:pt modelId="{0D294ADB-EF11-D941-B290-D319254BF064}" type="sibTrans" cxnId="{CCC2C2EA-E3C8-7442-8E0D-C0B533A5BFDE}">
      <dgm:prSet/>
      <dgm:spPr/>
      <dgm:t>
        <a:bodyPr/>
        <a:lstStyle/>
        <a:p>
          <a:endParaRPr lang="en-US"/>
        </a:p>
      </dgm:t>
    </dgm:pt>
    <dgm:pt modelId="{865D233C-903B-9F4C-9226-AC6433E046AF}">
      <dgm:prSet phldrT="[Text]"/>
      <dgm:spPr>
        <a:solidFill>
          <a:schemeClr val="accent1">
            <a:alpha val="50000"/>
          </a:schemeClr>
        </a:solidFill>
      </dgm:spPr>
      <dgm:t>
        <a:bodyPr/>
        <a:lstStyle/>
        <a:p>
          <a:r>
            <a:rPr lang="en-US" b="1" dirty="0">
              <a:solidFill>
                <a:schemeClr val="bg1"/>
              </a:solidFill>
            </a:rPr>
            <a:t>Concrete</a:t>
          </a:r>
        </a:p>
      </dgm:t>
    </dgm:pt>
    <dgm:pt modelId="{67884939-1953-8944-996F-DC9AF84144E4}" type="parTrans" cxnId="{5AED5339-DC14-324C-85BB-F084E09E62DD}">
      <dgm:prSet/>
      <dgm:spPr/>
      <dgm:t>
        <a:bodyPr/>
        <a:lstStyle/>
        <a:p>
          <a:endParaRPr lang="en-US"/>
        </a:p>
      </dgm:t>
    </dgm:pt>
    <dgm:pt modelId="{95730D6A-BF57-8149-A562-F4DF03615C2D}" type="sibTrans" cxnId="{5AED5339-DC14-324C-85BB-F084E09E62DD}">
      <dgm:prSet/>
      <dgm:spPr/>
      <dgm:t>
        <a:bodyPr/>
        <a:lstStyle/>
        <a:p>
          <a:endParaRPr lang="en-US"/>
        </a:p>
      </dgm:t>
    </dgm:pt>
    <dgm:pt modelId="{ABB0EE10-8504-404A-8824-5F22425D91BF}" type="pres">
      <dgm:prSet presAssocID="{C2DCDBC5-95E9-4F42-8754-6810EB41A3B6}" presName="compositeShape" presStyleCnt="0">
        <dgm:presLayoutVars>
          <dgm:chMax val="7"/>
          <dgm:dir/>
          <dgm:resizeHandles val="exact"/>
        </dgm:presLayoutVars>
      </dgm:prSet>
      <dgm:spPr/>
    </dgm:pt>
    <dgm:pt modelId="{93E056BD-4766-394C-A4DC-5E4C2451228E}" type="pres">
      <dgm:prSet presAssocID="{2EC81A35-8D57-124B-ABCE-2ABCF936B667}" presName="circ1" presStyleLbl="vennNode1" presStyleIdx="0" presStyleCnt="3" custScaleX="169481" custScaleY="92938" custLinFactNeighborX="-1461" custLinFactNeighborY="-35450"/>
      <dgm:spPr/>
    </dgm:pt>
    <dgm:pt modelId="{9EC0FAFF-6CE3-7640-BE7A-52C4AF5538E2}" type="pres">
      <dgm:prSet presAssocID="{2EC81A35-8D57-124B-ABCE-2ABCF936B667}" presName="circ1Tx" presStyleLbl="revTx" presStyleIdx="0" presStyleCnt="0">
        <dgm:presLayoutVars>
          <dgm:chMax val="0"/>
          <dgm:chPref val="0"/>
          <dgm:bulletEnabled val="1"/>
        </dgm:presLayoutVars>
      </dgm:prSet>
      <dgm:spPr/>
    </dgm:pt>
    <dgm:pt modelId="{E0F896BF-E8D9-2145-B631-F874C101A436}" type="pres">
      <dgm:prSet presAssocID="{E47640B8-E388-6141-8043-F310278C03B2}" presName="circ2" presStyleLbl="vennNode1" presStyleIdx="1" presStyleCnt="3" custScaleX="153807" custLinFactNeighborX="30195" custLinFactNeighborY="-12709"/>
      <dgm:spPr/>
    </dgm:pt>
    <dgm:pt modelId="{524DE1D1-1650-674C-AA9B-4DB5A8E1AD84}" type="pres">
      <dgm:prSet presAssocID="{E47640B8-E388-6141-8043-F310278C03B2}" presName="circ2Tx" presStyleLbl="revTx" presStyleIdx="0" presStyleCnt="0">
        <dgm:presLayoutVars>
          <dgm:chMax val="0"/>
          <dgm:chPref val="0"/>
          <dgm:bulletEnabled val="1"/>
        </dgm:presLayoutVars>
      </dgm:prSet>
      <dgm:spPr/>
    </dgm:pt>
    <dgm:pt modelId="{DDAD003A-79BB-F54B-8024-DA7A6A25F4EE}" type="pres">
      <dgm:prSet presAssocID="{865D233C-903B-9F4C-9226-AC6433E046AF}" presName="circ3" presStyleLbl="vennNode1" presStyleIdx="2" presStyleCnt="3" custScaleX="153807" custScaleY="95170" custLinFactNeighborX="-29221" custLinFactNeighborY="-9740"/>
      <dgm:spPr/>
    </dgm:pt>
    <dgm:pt modelId="{337EDADF-F20D-C040-81EA-8B0554C72AC2}" type="pres">
      <dgm:prSet presAssocID="{865D233C-903B-9F4C-9226-AC6433E046AF}" presName="circ3Tx" presStyleLbl="revTx" presStyleIdx="0" presStyleCnt="0">
        <dgm:presLayoutVars>
          <dgm:chMax val="0"/>
          <dgm:chPref val="0"/>
          <dgm:bulletEnabled val="1"/>
        </dgm:presLayoutVars>
      </dgm:prSet>
      <dgm:spPr/>
    </dgm:pt>
  </dgm:ptLst>
  <dgm:cxnLst>
    <dgm:cxn modelId="{5AED5339-DC14-324C-85BB-F084E09E62DD}" srcId="{C2DCDBC5-95E9-4F42-8754-6810EB41A3B6}" destId="{865D233C-903B-9F4C-9226-AC6433E046AF}" srcOrd="2" destOrd="0" parTransId="{67884939-1953-8944-996F-DC9AF84144E4}" sibTransId="{95730D6A-BF57-8149-A562-F4DF03615C2D}"/>
    <dgm:cxn modelId="{96FB2E40-3DA0-B449-8EA9-3C27A278C760}" type="presOf" srcId="{C2DCDBC5-95E9-4F42-8754-6810EB41A3B6}" destId="{ABB0EE10-8504-404A-8824-5F22425D91BF}" srcOrd="0" destOrd="0" presId="urn:microsoft.com/office/officeart/2005/8/layout/venn1"/>
    <dgm:cxn modelId="{29F46E45-3902-414D-BE60-3B524DA3A192}" type="presOf" srcId="{E47640B8-E388-6141-8043-F310278C03B2}" destId="{E0F896BF-E8D9-2145-B631-F874C101A436}" srcOrd="0" destOrd="0" presId="urn:microsoft.com/office/officeart/2005/8/layout/venn1"/>
    <dgm:cxn modelId="{5E2BFB82-1FF5-044B-BEC8-C089ACF72471}" type="presOf" srcId="{2EC81A35-8D57-124B-ABCE-2ABCF936B667}" destId="{93E056BD-4766-394C-A4DC-5E4C2451228E}" srcOrd="0" destOrd="0" presId="urn:microsoft.com/office/officeart/2005/8/layout/venn1"/>
    <dgm:cxn modelId="{4390AF87-A422-F144-BCEE-BBF028CCBE7F}" type="presOf" srcId="{865D233C-903B-9F4C-9226-AC6433E046AF}" destId="{DDAD003A-79BB-F54B-8024-DA7A6A25F4EE}" srcOrd="0" destOrd="0" presId="urn:microsoft.com/office/officeart/2005/8/layout/venn1"/>
    <dgm:cxn modelId="{9F39CB93-0A9B-4E4F-A709-08B48A7414C8}" type="presOf" srcId="{865D233C-903B-9F4C-9226-AC6433E046AF}" destId="{337EDADF-F20D-C040-81EA-8B0554C72AC2}" srcOrd="1" destOrd="0" presId="urn:microsoft.com/office/officeart/2005/8/layout/venn1"/>
    <dgm:cxn modelId="{853A5AA5-9D17-AF45-BC10-DF3EFAF0D2DA}" type="presOf" srcId="{2EC81A35-8D57-124B-ABCE-2ABCF936B667}" destId="{9EC0FAFF-6CE3-7640-BE7A-52C4AF5538E2}" srcOrd="1" destOrd="0" presId="urn:microsoft.com/office/officeart/2005/8/layout/venn1"/>
    <dgm:cxn modelId="{FB8C29D6-657F-7347-9691-7C1B684B2B1E}" srcId="{C2DCDBC5-95E9-4F42-8754-6810EB41A3B6}" destId="{2EC81A35-8D57-124B-ABCE-2ABCF936B667}" srcOrd="0" destOrd="0" parTransId="{93BFC6B5-0E63-324A-B30F-A7A171F4E817}" sibTransId="{4F34C741-B58B-8E44-B2B7-D1B3810C9DFD}"/>
    <dgm:cxn modelId="{CCC2C2EA-E3C8-7442-8E0D-C0B533A5BFDE}" srcId="{C2DCDBC5-95E9-4F42-8754-6810EB41A3B6}" destId="{E47640B8-E388-6141-8043-F310278C03B2}" srcOrd="1" destOrd="0" parTransId="{57A28E9E-379A-074C-978F-D701171A9D16}" sibTransId="{0D294ADB-EF11-D941-B290-D319254BF064}"/>
    <dgm:cxn modelId="{FEB1F5F6-43B5-B044-B6F2-EBFAAA96C133}" type="presOf" srcId="{E47640B8-E388-6141-8043-F310278C03B2}" destId="{524DE1D1-1650-674C-AA9B-4DB5A8E1AD84}" srcOrd="1" destOrd="0" presId="urn:microsoft.com/office/officeart/2005/8/layout/venn1"/>
    <dgm:cxn modelId="{51B4CE57-23A1-3249-B391-D66E5AD4A39D}" type="presParOf" srcId="{ABB0EE10-8504-404A-8824-5F22425D91BF}" destId="{93E056BD-4766-394C-A4DC-5E4C2451228E}" srcOrd="0" destOrd="0" presId="urn:microsoft.com/office/officeart/2005/8/layout/venn1"/>
    <dgm:cxn modelId="{E17B3F83-CBF6-9147-8EDE-4FA7AA6799A5}" type="presParOf" srcId="{ABB0EE10-8504-404A-8824-5F22425D91BF}" destId="{9EC0FAFF-6CE3-7640-BE7A-52C4AF5538E2}" srcOrd="1" destOrd="0" presId="urn:microsoft.com/office/officeart/2005/8/layout/venn1"/>
    <dgm:cxn modelId="{259B69A5-EAFD-9F44-A04A-A86B2285B1D1}" type="presParOf" srcId="{ABB0EE10-8504-404A-8824-5F22425D91BF}" destId="{E0F896BF-E8D9-2145-B631-F874C101A436}" srcOrd="2" destOrd="0" presId="urn:microsoft.com/office/officeart/2005/8/layout/venn1"/>
    <dgm:cxn modelId="{1D04E5F9-7668-7A43-9348-677E0C4C0985}" type="presParOf" srcId="{ABB0EE10-8504-404A-8824-5F22425D91BF}" destId="{524DE1D1-1650-674C-AA9B-4DB5A8E1AD84}" srcOrd="3" destOrd="0" presId="urn:microsoft.com/office/officeart/2005/8/layout/venn1"/>
    <dgm:cxn modelId="{78DC5506-3BDF-F544-BBCE-0F14950F4679}" type="presParOf" srcId="{ABB0EE10-8504-404A-8824-5F22425D91BF}" destId="{DDAD003A-79BB-F54B-8024-DA7A6A25F4EE}" srcOrd="4" destOrd="0" presId="urn:microsoft.com/office/officeart/2005/8/layout/venn1"/>
    <dgm:cxn modelId="{58DB4C07-AA70-0047-A04C-AD2E10989ABC}" type="presParOf" srcId="{ABB0EE10-8504-404A-8824-5F22425D91BF}" destId="{337EDADF-F20D-C040-81EA-8B0554C72AC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2DCDBC5-95E9-4F42-8754-6810EB41A3B6}" type="doc">
      <dgm:prSet loTypeId="urn:microsoft.com/office/officeart/2005/8/layout/venn1" loCatId="process" qsTypeId="urn:microsoft.com/office/officeart/2005/8/quickstyle/simple1" qsCatId="simple" csTypeId="urn:microsoft.com/office/officeart/2005/8/colors/colorful3" csCatId="colorful" phldr="1"/>
      <dgm:spPr/>
      <dgm:t>
        <a:bodyPr/>
        <a:lstStyle/>
        <a:p>
          <a:endParaRPr lang="en-US"/>
        </a:p>
      </dgm:t>
    </dgm:pt>
    <dgm:pt modelId="{2EC81A35-8D57-124B-ABCE-2ABCF936B667}">
      <dgm:prSet phldrT="[Text]"/>
      <dgm:spPr>
        <a:solidFill>
          <a:schemeClr val="accent4">
            <a:alpha val="90000"/>
          </a:schemeClr>
        </a:solidFill>
      </dgm:spPr>
      <dgm:t>
        <a:bodyPr/>
        <a:lstStyle/>
        <a:p>
          <a:r>
            <a:rPr lang="en-US" b="1" dirty="0">
              <a:solidFill>
                <a:schemeClr val="bg1"/>
              </a:solidFill>
            </a:rPr>
            <a:t>Abstract</a:t>
          </a:r>
        </a:p>
      </dgm:t>
    </dgm:pt>
    <dgm:pt modelId="{93BFC6B5-0E63-324A-B30F-A7A171F4E817}" type="parTrans" cxnId="{FB8C29D6-657F-7347-9691-7C1B684B2B1E}">
      <dgm:prSet/>
      <dgm:spPr/>
      <dgm:t>
        <a:bodyPr/>
        <a:lstStyle/>
        <a:p>
          <a:endParaRPr lang="en-US"/>
        </a:p>
      </dgm:t>
    </dgm:pt>
    <dgm:pt modelId="{4F34C741-B58B-8E44-B2B7-D1B3810C9DFD}" type="sibTrans" cxnId="{FB8C29D6-657F-7347-9691-7C1B684B2B1E}">
      <dgm:prSet/>
      <dgm:spPr/>
      <dgm:t>
        <a:bodyPr/>
        <a:lstStyle/>
        <a:p>
          <a:endParaRPr lang="en-US"/>
        </a:p>
      </dgm:t>
    </dgm:pt>
    <dgm:pt modelId="{E47640B8-E388-6141-8043-F310278C03B2}">
      <dgm:prSet phldrT="[Text]"/>
      <dgm:spPr>
        <a:solidFill>
          <a:schemeClr val="accent6">
            <a:alpha val="50000"/>
          </a:schemeClr>
        </a:solidFill>
      </dgm:spPr>
      <dgm:t>
        <a:bodyPr/>
        <a:lstStyle/>
        <a:p>
          <a:r>
            <a:rPr lang="en-US" b="1" dirty="0">
              <a:solidFill>
                <a:schemeClr val="bg1"/>
              </a:solidFill>
            </a:rPr>
            <a:t>Representational</a:t>
          </a:r>
        </a:p>
      </dgm:t>
    </dgm:pt>
    <dgm:pt modelId="{57A28E9E-379A-074C-978F-D701171A9D16}" type="parTrans" cxnId="{CCC2C2EA-E3C8-7442-8E0D-C0B533A5BFDE}">
      <dgm:prSet/>
      <dgm:spPr/>
      <dgm:t>
        <a:bodyPr/>
        <a:lstStyle/>
        <a:p>
          <a:endParaRPr lang="en-US"/>
        </a:p>
      </dgm:t>
    </dgm:pt>
    <dgm:pt modelId="{0D294ADB-EF11-D941-B290-D319254BF064}" type="sibTrans" cxnId="{CCC2C2EA-E3C8-7442-8E0D-C0B533A5BFDE}">
      <dgm:prSet/>
      <dgm:spPr/>
      <dgm:t>
        <a:bodyPr/>
        <a:lstStyle/>
        <a:p>
          <a:endParaRPr lang="en-US"/>
        </a:p>
      </dgm:t>
    </dgm:pt>
    <dgm:pt modelId="{865D233C-903B-9F4C-9226-AC6433E046AF}">
      <dgm:prSet phldrT="[Text]"/>
      <dgm:spPr>
        <a:solidFill>
          <a:schemeClr val="accent1">
            <a:alpha val="50000"/>
          </a:schemeClr>
        </a:solidFill>
      </dgm:spPr>
      <dgm:t>
        <a:bodyPr/>
        <a:lstStyle/>
        <a:p>
          <a:r>
            <a:rPr lang="en-US" b="1" dirty="0">
              <a:solidFill>
                <a:schemeClr val="bg1"/>
              </a:solidFill>
            </a:rPr>
            <a:t>Concrete</a:t>
          </a:r>
        </a:p>
      </dgm:t>
    </dgm:pt>
    <dgm:pt modelId="{67884939-1953-8944-996F-DC9AF84144E4}" type="parTrans" cxnId="{5AED5339-DC14-324C-85BB-F084E09E62DD}">
      <dgm:prSet/>
      <dgm:spPr/>
      <dgm:t>
        <a:bodyPr/>
        <a:lstStyle/>
        <a:p>
          <a:endParaRPr lang="en-US"/>
        </a:p>
      </dgm:t>
    </dgm:pt>
    <dgm:pt modelId="{95730D6A-BF57-8149-A562-F4DF03615C2D}" type="sibTrans" cxnId="{5AED5339-DC14-324C-85BB-F084E09E62DD}">
      <dgm:prSet/>
      <dgm:spPr/>
      <dgm:t>
        <a:bodyPr/>
        <a:lstStyle/>
        <a:p>
          <a:endParaRPr lang="en-US"/>
        </a:p>
      </dgm:t>
    </dgm:pt>
    <dgm:pt modelId="{ABB0EE10-8504-404A-8824-5F22425D91BF}" type="pres">
      <dgm:prSet presAssocID="{C2DCDBC5-95E9-4F42-8754-6810EB41A3B6}" presName="compositeShape" presStyleCnt="0">
        <dgm:presLayoutVars>
          <dgm:chMax val="7"/>
          <dgm:dir/>
          <dgm:resizeHandles val="exact"/>
        </dgm:presLayoutVars>
      </dgm:prSet>
      <dgm:spPr/>
    </dgm:pt>
    <dgm:pt modelId="{93E056BD-4766-394C-A4DC-5E4C2451228E}" type="pres">
      <dgm:prSet presAssocID="{2EC81A35-8D57-124B-ABCE-2ABCF936B667}" presName="circ1" presStyleLbl="vennNode1" presStyleIdx="0" presStyleCnt="3" custScaleX="169481" custScaleY="92938" custLinFactNeighborX="-1461" custLinFactNeighborY="-35450"/>
      <dgm:spPr/>
    </dgm:pt>
    <dgm:pt modelId="{9EC0FAFF-6CE3-7640-BE7A-52C4AF5538E2}" type="pres">
      <dgm:prSet presAssocID="{2EC81A35-8D57-124B-ABCE-2ABCF936B667}" presName="circ1Tx" presStyleLbl="revTx" presStyleIdx="0" presStyleCnt="0">
        <dgm:presLayoutVars>
          <dgm:chMax val="0"/>
          <dgm:chPref val="0"/>
          <dgm:bulletEnabled val="1"/>
        </dgm:presLayoutVars>
      </dgm:prSet>
      <dgm:spPr/>
    </dgm:pt>
    <dgm:pt modelId="{E0F896BF-E8D9-2145-B631-F874C101A436}" type="pres">
      <dgm:prSet presAssocID="{E47640B8-E388-6141-8043-F310278C03B2}" presName="circ2" presStyleLbl="vennNode1" presStyleIdx="1" presStyleCnt="3" custScaleX="153807" custLinFactNeighborX="30195" custLinFactNeighborY="-12709"/>
      <dgm:spPr/>
    </dgm:pt>
    <dgm:pt modelId="{524DE1D1-1650-674C-AA9B-4DB5A8E1AD84}" type="pres">
      <dgm:prSet presAssocID="{E47640B8-E388-6141-8043-F310278C03B2}" presName="circ2Tx" presStyleLbl="revTx" presStyleIdx="0" presStyleCnt="0">
        <dgm:presLayoutVars>
          <dgm:chMax val="0"/>
          <dgm:chPref val="0"/>
          <dgm:bulletEnabled val="1"/>
        </dgm:presLayoutVars>
      </dgm:prSet>
      <dgm:spPr/>
    </dgm:pt>
    <dgm:pt modelId="{DDAD003A-79BB-F54B-8024-DA7A6A25F4EE}" type="pres">
      <dgm:prSet presAssocID="{865D233C-903B-9F4C-9226-AC6433E046AF}" presName="circ3" presStyleLbl="vennNode1" presStyleIdx="2" presStyleCnt="3" custScaleX="153807" custScaleY="95170" custLinFactNeighborX="-29221" custLinFactNeighborY="-9740"/>
      <dgm:spPr/>
    </dgm:pt>
    <dgm:pt modelId="{337EDADF-F20D-C040-81EA-8B0554C72AC2}" type="pres">
      <dgm:prSet presAssocID="{865D233C-903B-9F4C-9226-AC6433E046AF}" presName="circ3Tx" presStyleLbl="revTx" presStyleIdx="0" presStyleCnt="0">
        <dgm:presLayoutVars>
          <dgm:chMax val="0"/>
          <dgm:chPref val="0"/>
          <dgm:bulletEnabled val="1"/>
        </dgm:presLayoutVars>
      </dgm:prSet>
      <dgm:spPr/>
    </dgm:pt>
  </dgm:ptLst>
  <dgm:cxnLst>
    <dgm:cxn modelId="{1B51C20A-1E2F-8143-948B-59C4FAFF17F2}" type="presOf" srcId="{865D233C-903B-9F4C-9226-AC6433E046AF}" destId="{337EDADF-F20D-C040-81EA-8B0554C72AC2}" srcOrd="1" destOrd="0" presId="urn:microsoft.com/office/officeart/2005/8/layout/venn1"/>
    <dgm:cxn modelId="{6A464419-DA0C-8547-853B-FDBF6DD84F0A}" type="presOf" srcId="{C2DCDBC5-95E9-4F42-8754-6810EB41A3B6}" destId="{ABB0EE10-8504-404A-8824-5F22425D91BF}" srcOrd="0" destOrd="0" presId="urn:microsoft.com/office/officeart/2005/8/layout/venn1"/>
    <dgm:cxn modelId="{5AED5339-DC14-324C-85BB-F084E09E62DD}" srcId="{C2DCDBC5-95E9-4F42-8754-6810EB41A3B6}" destId="{865D233C-903B-9F4C-9226-AC6433E046AF}" srcOrd="2" destOrd="0" parTransId="{67884939-1953-8944-996F-DC9AF84144E4}" sibTransId="{95730D6A-BF57-8149-A562-F4DF03615C2D}"/>
    <dgm:cxn modelId="{94FAE34A-289A-E54A-ADE9-0D1C77188FBF}" type="presOf" srcId="{E47640B8-E388-6141-8043-F310278C03B2}" destId="{524DE1D1-1650-674C-AA9B-4DB5A8E1AD84}" srcOrd="1" destOrd="0" presId="urn:microsoft.com/office/officeart/2005/8/layout/venn1"/>
    <dgm:cxn modelId="{D79BE3C2-ACBB-FB4F-9059-9ECEBF5622DF}" type="presOf" srcId="{865D233C-903B-9F4C-9226-AC6433E046AF}" destId="{DDAD003A-79BB-F54B-8024-DA7A6A25F4EE}" srcOrd="0" destOrd="0" presId="urn:microsoft.com/office/officeart/2005/8/layout/venn1"/>
    <dgm:cxn modelId="{FB8C29D6-657F-7347-9691-7C1B684B2B1E}" srcId="{C2DCDBC5-95E9-4F42-8754-6810EB41A3B6}" destId="{2EC81A35-8D57-124B-ABCE-2ABCF936B667}" srcOrd="0" destOrd="0" parTransId="{93BFC6B5-0E63-324A-B30F-A7A171F4E817}" sibTransId="{4F34C741-B58B-8E44-B2B7-D1B3810C9DFD}"/>
    <dgm:cxn modelId="{C6D87DE2-1779-FB40-A766-754CCDBA3BE2}" type="presOf" srcId="{E47640B8-E388-6141-8043-F310278C03B2}" destId="{E0F896BF-E8D9-2145-B631-F874C101A436}" srcOrd="0" destOrd="0" presId="urn:microsoft.com/office/officeart/2005/8/layout/venn1"/>
    <dgm:cxn modelId="{63C510E8-1FF4-CE41-8E5E-ACE0A1C43EC6}" type="presOf" srcId="{2EC81A35-8D57-124B-ABCE-2ABCF936B667}" destId="{9EC0FAFF-6CE3-7640-BE7A-52C4AF5538E2}" srcOrd="1" destOrd="0" presId="urn:microsoft.com/office/officeart/2005/8/layout/venn1"/>
    <dgm:cxn modelId="{979405E9-9F4B-2D4E-B9BD-993AA66998BB}" type="presOf" srcId="{2EC81A35-8D57-124B-ABCE-2ABCF936B667}" destId="{93E056BD-4766-394C-A4DC-5E4C2451228E}" srcOrd="0" destOrd="0" presId="urn:microsoft.com/office/officeart/2005/8/layout/venn1"/>
    <dgm:cxn modelId="{CCC2C2EA-E3C8-7442-8E0D-C0B533A5BFDE}" srcId="{C2DCDBC5-95E9-4F42-8754-6810EB41A3B6}" destId="{E47640B8-E388-6141-8043-F310278C03B2}" srcOrd="1" destOrd="0" parTransId="{57A28E9E-379A-074C-978F-D701171A9D16}" sibTransId="{0D294ADB-EF11-D941-B290-D319254BF064}"/>
    <dgm:cxn modelId="{4A3E0D60-FC5B-4E43-B692-F56B7F5ED752}" type="presParOf" srcId="{ABB0EE10-8504-404A-8824-5F22425D91BF}" destId="{93E056BD-4766-394C-A4DC-5E4C2451228E}" srcOrd="0" destOrd="0" presId="urn:microsoft.com/office/officeart/2005/8/layout/venn1"/>
    <dgm:cxn modelId="{3E8ADFF9-BBA3-AA48-8B03-BF607F1CA959}" type="presParOf" srcId="{ABB0EE10-8504-404A-8824-5F22425D91BF}" destId="{9EC0FAFF-6CE3-7640-BE7A-52C4AF5538E2}" srcOrd="1" destOrd="0" presId="urn:microsoft.com/office/officeart/2005/8/layout/venn1"/>
    <dgm:cxn modelId="{12C29656-649B-CF4F-A252-7A19907F8EBE}" type="presParOf" srcId="{ABB0EE10-8504-404A-8824-5F22425D91BF}" destId="{E0F896BF-E8D9-2145-B631-F874C101A436}" srcOrd="2" destOrd="0" presId="urn:microsoft.com/office/officeart/2005/8/layout/venn1"/>
    <dgm:cxn modelId="{BF1FD0A9-1359-4249-8136-51B753850D38}" type="presParOf" srcId="{ABB0EE10-8504-404A-8824-5F22425D91BF}" destId="{524DE1D1-1650-674C-AA9B-4DB5A8E1AD84}" srcOrd="3" destOrd="0" presId="urn:microsoft.com/office/officeart/2005/8/layout/venn1"/>
    <dgm:cxn modelId="{C995B656-4AD9-4D42-A6E9-8C42C302B638}" type="presParOf" srcId="{ABB0EE10-8504-404A-8824-5F22425D91BF}" destId="{DDAD003A-79BB-F54B-8024-DA7A6A25F4EE}" srcOrd="4" destOrd="0" presId="urn:microsoft.com/office/officeart/2005/8/layout/venn1"/>
    <dgm:cxn modelId="{68755FB6-F8C8-6049-B7C1-BAD5012D3B7D}" type="presParOf" srcId="{ABB0EE10-8504-404A-8824-5F22425D91BF}" destId="{337EDADF-F20D-C040-81EA-8B0554C72AC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056BD-4766-394C-A4DC-5E4C2451228E}">
      <dsp:nvSpPr>
        <dsp:cNvPr id="0" name=""/>
        <dsp:cNvSpPr/>
      </dsp:nvSpPr>
      <dsp:spPr>
        <a:xfrm>
          <a:off x="2125678" y="0"/>
          <a:ext cx="4132624" cy="2266200"/>
        </a:xfrm>
        <a:prstGeom prst="ellipse">
          <a:avLst/>
        </a:prstGeom>
        <a:solidFill>
          <a:schemeClr val="accent4">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Abstract</a:t>
          </a:r>
        </a:p>
      </dsp:txBody>
      <dsp:txXfrm>
        <a:off x="2676695" y="396585"/>
        <a:ext cx="3030591" cy="1019790"/>
      </dsp:txXfrm>
    </dsp:sp>
    <dsp:sp modelId="{E0F896BF-E8D9-2145-B631-F874C101A436}">
      <dsp:nvSpPr>
        <dsp:cNvPr id="0" name=""/>
        <dsp:cNvSpPr/>
      </dsp:nvSpPr>
      <dsp:spPr>
        <a:xfrm>
          <a:off x="3968531" y="1221853"/>
          <a:ext cx="3750429" cy="2438400"/>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Representational</a:t>
          </a:r>
        </a:p>
      </dsp:txBody>
      <dsp:txXfrm>
        <a:off x="5115538" y="1851773"/>
        <a:ext cx="2250257" cy="1341120"/>
      </dsp:txXfrm>
    </dsp:sp>
    <dsp:sp modelId="{DDAD003A-79BB-F54B-8024-DA7A6A25F4EE}">
      <dsp:nvSpPr>
        <dsp:cNvPr id="0" name=""/>
        <dsp:cNvSpPr/>
      </dsp:nvSpPr>
      <dsp:spPr>
        <a:xfrm>
          <a:off x="760020" y="1353137"/>
          <a:ext cx="3750429" cy="2320625"/>
        </a:xfrm>
        <a:prstGeom prst="ellipse">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Concrete</a:t>
          </a:r>
        </a:p>
      </dsp:txBody>
      <dsp:txXfrm>
        <a:off x="1113185" y="1952632"/>
        <a:ext cx="2250257" cy="1276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056BD-4766-394C-A4DC-5E4C2451228E}">
      <dsp:nvSpPr>
        <dsp:cNvPr id="0" name=""/>
        <dsp:cNvSpPr/>
      </dsp:nvSpPr>
      <dsp:spPr>
        <a:xfrm>
          <a:off x="899359" y="0"/>
          <a:ext cx="2803992" cy="1537620"/>
        </a:xfrm>
        <a:prstGeom prst="ellipse">
          <a:avLst/>
        </a:prstGeom>
        <a:solidFill>
          <a:schemeClr val="accent4">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Abstract</a:t>
          </a:r>
        </a:p>
      </dsp:txBody>
      <dsp:txXfrm>
        <a:off x="1273225" y="269083"/>
        <a:ext cx="2056261" cy="691929"/>
      </dsp:txXfrm>
    </dsp:sp>
    <dsp:sp modelId="{E0F896BF-E8D9-2145-B631-F874C101A436}">
      <dsp:nvSpPr>
        <dsp:cNvPr id="0" name=""/>
        <dsp:cNvSpPr/>
      </dsp:nvSpPr>
      <dsp:spPr>
        <a:xfrm>
          <a:off x="2106381" y="829029"/>
          <a:ext cx="2544673" cy="1654458"/>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Representational</a:t>
          </a:r>
        </a:p>
      </dsp:txBody>
      <dsp:txXfrm>
        <a:off x="2884627" y="1256431"/>
        <a:ext cx="1526803" cy="909952"/>
      </dsp:txXfrm>
    </dsp:sp>
    <dsp:sp modelId="{DDAD003A-79BB-F54B-8024-DA7A6A25F4EE}">
      <dsp:nvSpPr>
        <dsp:cNvPr id="0" name=""/>
        <dsp:cNvSpPr/>
      </dsp:nvSpPr>
      <dsp:spPr>
        <a:xfrm>
          <a:off x="0" y="918105"/>
          <a:ext cx="2544673" cy="1574548"/>
        </a:xfrm>
        <a:prstGeom prst="ellipse">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Concrete</a:t>
          </a:r>
        </a:p>
      </dsp:txBody>
      <dsp:txXfrm>
        <a:off x="239623" y="1324864"/>
        <a:ext cx="1526803" cy="866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056BD-4766-394C-A4DC-5E4C2451228E}">
      <dsp:nvSpPr>
        <dsp:cNvPr id="0" name=""/>
        <dsp:cNvSpPr/>
      </dsp:nvSpPr>
      <dsp:spPr>
        <a:xfrm>
          <a:off x="1721927" y="0"/>
          <a:ext cx="3289965" cy="1804112"/>
        </a:xfrm>
        <a:prstGeom prst="ellipse">
          <a:avLst/>
        </a:prstGeom>
        <a:solidFill>
          <a:schemeClr val="accent4">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Abstract</a:t>
          </a:r>
        </a:p>
      </dsp:txBody>
      <dsp:txXfrm>
        <a:off x="2160589" y="315719"/>
        <a:ext cx="2412641" cy="811850"/>
      </dsp:txXfrm>
    </dsp:sp>
    <dsp:sp modelId="{E0F896BF-E8D9-2145-B631-F874C101A436}">
      <dsp:nvSpPr>
        <dsp:cNvPr id="0" name=""/>
        <dsp:cNvSpPr/>
      </dsp:nvSpPr>
      <dsp:spPr>
        <a:xfrm>
          <a:off x="3189015" y="972712"/>
          <a:ext cx="2985702" cy="1941200"/>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Representational</a:t>
          </a:r>
        </a:p>
      </dsp:txBody>
      <dsp:txXfrm>
        <a:off x="4102142" y="1474189"/>
        <a:ext cx="1791421" cy="1067660"/>
      </dsp:txXfrm>
    </dsp:sp>
    <dsp:sp modelId="{DDAD003A-79BB-F54B-8024-DA7A6A25F4EE}">
      <dsp:nvSpPr>
        <dsp:cNvPr id="0" name=""/>
        <dsp:cNvSpPr/>
      </dsp:nvSpPr>
      <dsp:spPr>
        <a:xfrm>
          <a:off x="634731" y="1077227"/>
          <a:ext cx="2985702" cy="1847440"/>
        </a:xfrm>
        <a:prstGeom prst="ellipse">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Concrete</a:t>
          </a:r>
        </a:p>
      </dsp:txBody>
      <dsp:txXfrm>
        <a:off x="915885" y="1554482"/>
        <a:ext cx="1791421" cy="1016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056BD-4766-394C-A4DC-5E4C2451228E}">
      <dsp:nvSpPr>
        <dsp:cNvPr id="0" name=""/>
        <dsp:cNvSpPr/>
      </dsp:nvSpPr>
      <dsp:spPr>
        <a:xfrm>
          <a:off x="1721927" y="0"/>
          <a:ext cx="3289965" cy="1804112"/>
        </a:xfrm>
        <a:prstGeom prst="ellipse">
          <a:avLst/>
        </a:prstGeom>
        <a:solidFill>
          <a:schemeClr val="accent4">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Abstract</a:t>
          </a:r>
        </a:p>
      </dsp:txBody>
      <dsp:txXfrm>
        <a:off x="2160589" y="315719"/>
        <a:ext cx="2412641" cy="811850"/>
      </dsp:txXfrm>
    </dsp:sp>
    <dsp:sp modelId="{E0F896BF-E8D9-2145-B631-F874C101A436}">
      <dsp:nvSpPr>
        <dsp:cNvPr id="0" name=""/>
        <dsp:cNvSpPr/>
      </dsp:nvSpPr>
      <dsp:spPr>
        <a:xfrm>
          <a:off x="3189015" y="972712"/>
          <a:ext cx="2985702" cy="1941200"/>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Representational</a:t>
          </a:r>
        </a:p>
      </dsp:txBody>
      <dsp:txXfrm>
        <a:off x="4102142" y="1474189"/>
        <a:ext cx="1791421" cy="1067660"/>
      </dsp:txXfrm>
    </dsp:sp>
    <dsp:sp modelId="{DDAD003A-79BB-F54B-8024-DA7A6A25F4EE}">
      <dsp:nvSpPr>
        <dsp:cNvPr id="0" name=""/>
        <dsp:cNvSpPr/>
      </dsp:nvSpPr>
      <dsp:spPr>
        <a:xfrm>
          <a:off x="634731" y="1077227"/>
          <a:ext cx="2985702" cy="1847440"/>
        </a:xfrm>
        <a:prstGeom prst="ellipse">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Concrete</a:t>
          </a:r>
        </a:p>
      </dsp:txBody>
      <dsp:txXfrm>
        <a:off x="915885" y="1554482"/>
        <a:ext cx="1791421" cy="1016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056BD-4766-394C-A4DC-5E4C2451228E}">
      <dsp:nvSpPr>
        <dsp:cNvPr id="0" name=""/>
        <dsp:cNvSpPr/>
      </dsp:nvSpPr>
      <dsp:spPr>
        <a:xfrm>
          <a:off x="1721927" y="0"/>
          <a:ext cx="3289965" cy="1804112"/>
        </a:xfrm>
        <a:prstGeom prst="ellipse">
          <a:avLst/>
        </a:prstGeom>
        <a:solidFill>
          <a:schemeClr val="accent4">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Abstract</a:t>
          </a:r>
        </a:p>
      </dsp:txBody>
      <dsp:txXfrm>
        <a:off x="2160589" y="315719"/>
        <a:ext cx="2412641" cy="811850"/>
      </dsp:txXfrm>
    </dsp:sp>
    <dsp:sp modelId="{E0F896BF-E8D9-2145-B631-F874C101A436}">
      <dsp:nvSpPr>
        <dsp:cNvPr id="0" name=""/>
        <dsp:cNvSpPr/>
      </dsp:nvSpPr>
      <dsp:spPr>
        <a:xfrm>
          <a:off x="3189015" y="972712"/>
          <a:ext cx="2985702" cy="1941200"/>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Representational</a:t>
          </a:r>
        </a:p>
      </dsp:txBody>
      <dsp:txXfrm>
        <a:off x="4102142" y="1474189"/>
        <a:ext cx="1791421" cy="1067660"/>
      </dsp:txXfrm>
    </dsp:sp>
    <dsp:sp modelId="{DDAD003A-79BB-F54B-8024-DA7A6A25F4EE}">
      <dsp:nvSpPr>
        <dsp:cNvPr id="0" name=""/>
        <dsp:cNvSpPr/>
      </dsp:nvSpPr>
      <dsp:spPr>
        <a:xfrm>
          <a:off x="634731" y="1077227"/>
          <a:ext cx="2985702" cy="1847440"/>
        </a:xfrm>
        <a:prstGeom prst="ellipse">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Concrete</a:t>
          </a:r>
        </a:p>
      </dsp:txBody>
      <dsp:txXfrm>
        <a:off x="915885" y="1554482"/>
        <a:ext cx="1791421" cy="101609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7363"/>
          </a:xfrm>
          <a:prstGeom prst="rect">
            <a:avLst/>
          </a:prstGeom>
        </p:spPr>
        <p:txBody>
          <a:bodyPr vert="horz" lIns="91578" tIns="45789" rIns="91578" bIns="45789" rtlCol="0"/>
          <a:lstStyle>
            <a:lvl1pPr algn="l">
              <a:defRPr sz="1200"/>
            </a:lvl1pPr>
          </a:lstStyle>
          <a:p>
            <a:endParaRPr lang="en-US"/>
          </a:p>
        </p:txBody>
      </p:sp>
      <p:sp>
        <p:nvSpPr>
          <p:cNvPr id="3" name="Date Placeholder 2"/>
          <p:cNvSpPr>
            <a:spLocks noGrp="1"/>
          </p:cNvSpPr>
          <p:nvPr>
            <p:ph type="dt" sz="quarter" idx="1"/>
          </p:nvPr>
        </p:nvSpPr>
        <p:spPr>
          <a:xfrm>
            <a:off x="3977532" y="0"/>
            <a:ext cx="3043979" cy="467363"/>
          </a:xfrm>
          <a:prstGeom prst="rect">
            <a:avLst/>
          </a:prstGeom>
        </p:spPr>
        <p:txBody>
          <a:bodyPr vert="horz" lIns="91578" tIns="45789" rIns="91578" bIns="45789" rtlCol="0"/>
          <a:lstStyle>
            <a:lvl1pPr algn="r">
              <a:defRPr sz="1200"/>
            </a:lvl1pPr>
          </a:lstStyle>
          <a:p>
            <a:fld id="{5C7CBBEC-9710-4815-A8F9-17C9D1C01553}" type="datetimeFigureOut">
              <a:rPr lang="en-US" smtClean="0"/>
              <a:t>3/26/18</a:t>
            </a:fld>
            <a:endParaRPr lang="en-US"/>
          </a:p>
        </p:txBody>
      </p:sp>
      <p:sp>
        <p:nvSpPr>
          <p:cNvPr id="4" name="Footer Placeholder 3"/>
          <p:cNvSpPr>
            <a:spLocks noGrp="1"/>
          </p:cNvSpPr>
          <p:nvPr>
            <p:ph type="ftr" sz="quarter" idx="2"/>
          </p:nvPr>
        </p:nvSpPr>
        <p:spPr>
          <a:xfrm>
            <a:off x="2" y="8841738"/>
            <a:ext cx="3043979" cy="467363"/>
          </a:xfrm>
          <a:prstGeom prst="rect">
            <a:avLst/>
          </a:prstGeom>
        </p:spPr>
        <p:txBody>
          <a:bodyPr vert="horz" lIns="91578" tIns="45789" rIns="91578"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2" y="8841738"/>
            <a:ext cx="3043979" cy="467363"/>
          </a:xfrm>
          <a:prstGeom prst="rect">
            <a:avLst/>
          </a:prstGeom>
        </p:spPr>
        <p:txBody>
          <a:bodyPr vert="horz" lIns="91578" tIns="45789" rIns="91578" bIns="45789" rtlCol="0" anchor="b"/>
          <a:lstStyle>
            <a:lvl1pPr algn="r">
              <a:defRPr sz="1200"/>
            </a:lvl1pPr>
          </a:lstStyle>
          <a:p>
            <a:fld id="{0167AAFB-9392-46EC-94AE-382078A03E40}" type="slidenum">
              <a:rPr lang="en-US" smtClean="0"/>
              <a:t>‹#›</a:t>
            </a:fld>
            <a:endParaRPr lang="en-US"/>
          </a:p>
        </p:txBody>
      </p:sp>
    </p:spTree>
    <p:extLst>
      <p:ext uri="{BB962C8B-B14F-4D97-AF65-F5344CB8AC3E}">
        <p14:creationId xmlns:p14="http://schemas.microsoft.com/office/powerpoint/2010/main" val="1339349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9" tIns="46660" rIns="93319" bIns="46660"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9" tIns="46660" rIns="93319" bIns="46660" rtlCol="0"/>
          <a:lstStyle>
            <a:lvl1pPr algn="r">
              <a:defRPr sz="1200"/>
            </a:lvl1pPr>
          </a:lstStyle>
          <a:p>
            <a:fld id="{D986406D-8078-4051-8A7A-C86D5A547DC5}" type="datetimeFigureOut">
              <a:rPr lang="en-US" smtClean="0"/>
              <a:t>3/26/18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9" tIns="46660" rIns="93319" bIns="46660"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9" tIns="46660" rIns="93319" bIns="466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9" tIns="46660" rIns="93319" bIns="4666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9" tIns="46660" rIns="93319" bIns="46660" rtlCol="0" anchor="b"/>
          <a:lstStyle>
            <a:lvl1pPr algn="r">
              <a:defRPr sz="1200"/>
            </a:lvl1pPr>
          </a:lstStyle>
          <a:p>
            <a:fld id="{8D071CB0-B899-423A-A866-D0E49C8F8874}" type="slidenum">
              <a:rPr lang="en-US" smtClean="0"/>
              <a:t>‹#›</a:t>
            </a:fld>
            <a:endParaRPr lang="en-US"/>
          </a:p>
        </p:txBody>
      </p:sp>
    </p:spTree>
    <p:extLst>
      <p:ext uri="{BB962C8B-B14F-4D97-AF65-F5344CB8AC3E}">
        <p14:creationId xmlns:p14="http://schemas.microsoft.com/office/powerpoint/2010/main" val="272465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6A5ED7-64AB-4B50-B88C-D9DEB4E3920F}" type="slidenum">
              <a:rPr lang="en-US" smtClean="0"/>
              <a:t>2</a:t>
            </a:fld>
            <a:endParaRPr lang="en-US"/>
          </a:p>
        </p:txBody>
      </p:sp>
    </p:spTree>
    <p:extLst>
      <p:ext uri="{BB962C8B-B14F-4D97-AF65-F5344CB8AC3E}">
        <p14:creationId xmlns:p14="http://schemas.microsoft.com/office/powerpoint/2010/main" val="2074528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193C-EBA1-4FEC-AEA0-262D5BF52D1C}" type="slidenum">
              <a:rPr lang="ru-RU" smtClean="0"/>
              <a:pPr/>
              <a:t>19</a:t>
            </a:fld>
            <a:endParaRPr lang="ru-RU"/>
          </a:p>
        </p:txBody>
      </p:sp>
    </p:spTree>
    <p:extLst>
      <p:ext uri="{BB962C8B-B14F-4D97-AF65-F5344CB8AC3E}">
        <p14:creationId xmlns:p14="http://schemas.microsoft.com/office/powerpoint/2010/main" val="84016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68B9F-4ACD-4F18-B7C3-FEA1F4791744}" type="slidenum">
              <a:rPr lang="ru-RU"/>
              <a:pPr/>
              <a:t>20</a:t>
            </a:fld>
            <a:endParaRPr lang="ru-RU"/>
          </a:p>
        </p:txBody>
      </p:sp>
      <p:sp>
        <p:nvSpPr>
          <p:cNvPr id="315394" name="Rectangle 2"/>
          <p:cNvSpPr>
            <a:spLocks noGrp="1" noRot="1" noChangeAspect="1" noChangeArrowheads="1" noTextEdit="1"/>
          </p:cNvSpPr>
          <p:nvPr>
            <p:ph type="sldImg"/>
          </p:nvPr>
        </p:nvSpPr>
        <p:spPr>
          <a:xfrm>
            <a:off x="1185863" y="700088"/>
            <a:ext cx="4654550" cy="3490912"/>
          </a:xfrm>
          <a:ln/>
        </p:spPr>
      </p:sp>
      <p:sp>
        <p:nvSpPr>
          <p:cNvPr id="315395" name="Rectangle 3"/>
          <p:cNvSpPr>
            <a:spLocks noGrp="1" noChangeArrowheads="1"/>
          </p:cNvSpPr>
          <p:nvPr>
            <p:ph type="body" idx="1"/>
          </p:nvPr>
        </p:nvSpPr>
        <p:spPr>
          <a:xfrm>
            <a:off x="700686" y="4421823"/>
            <a:ext cx="5621731" cy="4187479"/>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853275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22</a:t>
            </a:fld>
            <a:endParaRPr lang="en-US"/>
          </a:p>
        </p:txBody>
      </p:sp>
    </p:spTree>
    <p:extLst>
      <p:ext uri="{BB962C8B-B14F-4D97-AF65-F5344CB8AC3E}">
        <p14:creationId xmlns:p14="http://schemas.microsoft.com/office/powerpoint/2010/main" val="844496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A5A98-C6B3-4017-B55F-E8545A867EC3}" type="slidenum">
              <a:rPr lang="ru-RU"/>
              <a:pPr/>
              <a:t>26</a:t>
            </a:fld>
            <a:endParaRPr lang="ru-RU"/>
          </a:p>
        </p:txBody>
      </p:sp>
      <p:sp>
        <p:nvSpPr>
          <p:cNvPr id="339970" name="Rectangle 2"/>
          <p:cNvSpPr>
            <a:spLocks noGrp="1" noRot="1" noChangeAspect="1" noChangeArrowheads="1" noTextEdit="1"/>
          </p:cNvSpPr>
          <p:nvPr>
            <p:ph type="sldImg"/>
          </p:nvPr>
        </p:nvSpPr>
        <p:spPr>
          <a:xfrm>
            <a:off x="1185863" y="700088"/>
            <a:ext cx="4654550" cy="3490912"/>
          </a:xfrm>
          <a:ln/>
        </p:spPr>
      </p:sp>
      <p:sp>
        <p:nvSpPr>
          <p:cNvPr id="339971" name="Rectangle 3"/>
          <p:cNvSpPr>
            <a:spLocks noGrp="1" noChangeArrowheads="1"/>
          </p:cNvSpPr>
          <p:nvPr>
            <p:ph type="body" idx="1"/>
          </p:nvPr>
        </p:nvSpPr>
        <p:spPr>
          <a:xfrm>
            <a:off x="700686" y="4421823"/>
            <a:ext cx="5621731" cy="4187479"/>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898026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30</a:t>
            </a:fld>
            <a:endParaRPr lang="en-US"/>
          </a:p>
        </p:txBody>
      </p:sp>
    </p:spTree>
    <p:extLst>
      <p:ext uri="{BB962C8B-B14F-4D97-AF65-F5344CB8AC3E}">
        <p14:creationId xmlns:p14="http://schemas.microsoft.com/office/powerpoint/2010/main" val="848462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32</a:t>
            </a:fld>
            <a:endParaRPr lang="en-US"/>
          </a:p>
        </p:txBody>
      </p:sp>
    </p:spTree>
    <p:extLst>
      <p:ext uri="{BB962C8B-B14F-4D97-AF65-F5344CB8AC3E}">
        <p14:creationId xmlns:p14="http://schemas.microsoft.com/office/powerpoint/2010/main" val="848462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71CB0-B899-423A-A866-D0E49C8F8874}" type="slidenum">
              <a:rPr lang="en-US" smtClean="0"/>
              <a:t>43</a:t>
            </a:fld>
            <a:endParaRPr lang="en-US"/>
          </a:p>
        </p:txBody>
      </p:sp>
    </p:spTree>
    <p:extLst>
      <p:ext uri="{BB962C8B-B14F-4D97-AF65-F5344CB8AC3E}">
        <p14:creationId xmlns:p14="http://schemas.microsoft.com/office/powerpoint/2010/main" val="45548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52</a:t>
            </a:fld>
            <a:endParaRPr lang="en-US"/>
          </a:p>
        </p:txBody>
      </p:sp>
    </p:spTree>
    <p:extLst>
      <p:ext uri="{BB962C8B-B14F-4D97-AF65-F5344CB8AC3E}">
        <p14:creationId xmlns:p14="http://schemas.microsoft.com/office/powerpoint/2010/main" val="415617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71CB0-B899-423A-A866-D0E49C8F8874}" type="slidenum">
              <a:rPr lang="en-US" smtClean="0"/>
              <a:t>67</a:t>
            </a:fld>
            <a:endParaRPr lang="en-US"/>
          </a:p>
        </p:txBody>
      </p:sp>
    </p:spTree>
    <p:extLst>
      <p:ext uri="{BB962C8B-B14F-4D97-AF65-F5344CB8AC3E}">
        <p14:creationId xmlns:p14="http://schemas.microsoft.com/office/powerpoint/2010/main" val="1524420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93</a:t>
            </a:fld>
            <a:endParaRPr lang="en-US"/>
          </a:p>
        </p:txBody>
      </p:sp>
    </p:spTree>
    <p:extLst>
      <p:ext uri="{BB962C8B-B14F-4D97-AF65-F5344CB8AC3E}">
        <p14:creationId xmlns:p14="http://schemas.microsoft.com/office/powerpoint/2010/main" val="27838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29E6E-E8DF-4607-8176-6E8152442002}" type="slidenum">
              <a:rPr lang="en-US" smtClean="0"/>
              <a:t>3</a:t>
            </a:fld>
            <a:endParaRPr lang="en-US"/>
          </a:p>
        </p:txBody>
      </p:sp>
    </p:spTree>
    <p:extLst>
      <p:ext uri="{BB962C8B-B14F-4D97-AF65-F5344CB8AC3E}">
        <p14:creationId xmlns:p14="http://schemas.microsoft.com/office/powerpoint/2010/main" val="354851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709613"/>
            <a:ext cx="4732337" cy="3549650"/>
          </a:xfrm>
        </p:spPr>
      </p:sp>
      <p:sp>
        <p:nvSpPr>
          <p:cNvPr id="3" name="Notes Placeholder 2"/>
          <p:cNvSpPr>
            <a:spLocks noGrp="1"/>
          </p:cNvSpPr>
          <p:nvPr>
            <p:ph type="body" idx="1"/>
          </p:nvPr>
        </p:nvSpPr>
        <p:spPr/>
        <p:txBody>
          <a:bodyPr/>
          <a:lstStyle/>
          <a:p>
            <a:r>
              <a:rPr lang="en-US" dirty="0"/>
              <a:t>Self-regulation is a learners ability to take ownership of his/her learning.  </a:t>
            </a:r>
            <a:r>
              <a:rPr lang="en-US" i="1" dirty="0"/>
              <a:t>(paraphrase or read slide)</a:t>
            </a:r>
          </a:p>
          <a:p>
            <a:endParaRPr lang="en-US" dirty="0"/>
          </a:p>
          <a:p>
            <a:r>
              <a:rPr lang="en-US" b="1" dirty="0"/>
              <a:t>Self-regulation comprises:</a:t>
            </a:r>
          </a:p>
          <a:p>
            <a:pPr marL="468304" indent="-224396"/>
            <a:r>
              <a:rPr lang="en-US" b="1" dirty="0"/>
              <a:t>Planning and setting goals for learning </a:t>
            </a:r>
          </a:p>
          <a:p>
            <a:pPr marL="468304" indent="-224396"/>
            <a:r>
              <a:rPr lang="en-US" b="1" dirty="0"/>
              <a:t>Monitoring learning and progress toward goals</a:t>
            </a:r>
          </a:p>
          <a:p>
            <a:pPr marL="468304" indent="-224396"/>
            <a:r>
              <a:rPr lang="en-US" b="1" dirty="0"/>
              <a:t>Regulation of language and memory to support learning (e.g., self-talk, use of strategies) </a:t>
            </a:r>
          </a:p>
          <a:p>
            <a:pPr marL="468304" indent="-224396"/>
            <a:r>
              <a:rPr lang="en-US" b="1" dirty="0"/>
              <a:t>Attention </a:t>
            </a:r>
          </a:p>
        </p:txBody>
      </p:sp>
      <p:sp>
        <p:nvSpPr>
          <p:cNvPr id="4" name="Slide Number Placeholder 3"/>
          <p:cNvSpPr>
            <a:spLocks noGrp="1"/>
          </p:cNvSpPr>
          <p:nvPr>
            <p:ph type="sldNum" sz="quarter" idx="10"/>
          </p:nvPr>
        </p:nvSpPr>
        <p:spPr/>
        <p:txBody>
          <a:bodyPr/>
          <a:lstStyle/>
          <a:p>
            <a:fld id="{8D836AF3-CC6A-EB40-95BA-82A4417E5055}" type="slidenum">
              <a:rPr lang="en-US" smtClean="0"/>
              <a:pPr/>
              <a:t>106</a:t>
            </a:fld>
            <a:endParaRPr lang="en-US"/>
          </a:p>
        </p:txBody>
      </p:sp>
    </p:spTree>
    <p:extLst>
      <p:ext uri="{BB962C8B-B14F-4D97-AF65-F5344CB8AC3E}">
        <p14:creationId xmlns:p14="http://schemas.microsoft.com/office/powerpoint/2010/main" val="670614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709613"/>
            <a:ext cx="4732337" cy="3549650"/>
          </a:xfrm>
        </p:spPr>
      </p:sp>
      <p:sp>
        <p:nvSpPr>
          <p:cNvPr id="3" name="Notes Placeholder 2"/>
          <p:cNvSpPr>
            <a:spLocks noGrp="1"/>
          </p:cNvSpPr>
          <p:nvPr>
            <p:ph type="body" idx="1"/>
          </p:nvPr>
        </p:nvSpPr>
        <p:spPr/>
        <p:txBody>
          <a:bodyPr/>
          <a:lstStyle/>
          <a:p>
            <a:r>
              <a:rPr lang="en-US" dirty="0"/>
              <a:t>Why</a:t>
            </a:r>
            <a:r>
              <a:rPr lang="en-US" baseline="0" dirty="0"/>
              <a:t> does poor self-regulation and executive function impede academic learning?  Because s</a:t>
            </a:r>
            <a:r>
              <a:rPr lang="en-US" dirty="0"/>
              <a:t>tudents with deficits in these areas demonstrate minimal use of self-directed strategies—They need to be explicitly taught.  Students also, often exhibit behavior problems due to inattention and poor impulse control.  Their inattention makes intake of new information difficult,</a:t>
            </a:r>
            <a:r>
              <a:rPr lang="en-US" baseline="0" dirty="0"/>
              <a:t> and their l</a:t>
            </a:r>
            <a:r>
              <a:rPr lang="en-US" dirty="0"/>
              <a:t>ack of  monitoring of learning makes it difficult for students to be aware of what they do and do not know, and when they should request help. </a:t>
            </a:r>
          </a:p>
        </p:txBody>
      </p:sp>
      <p:sp>
        <p:nvSpPr>
          <p:cNvPr id="4" name="Slide Number Placeholder 3"/>
          <p:cNvSpPr>
            <a:spLocks noGrp="1"/>
          </p:cNvSpPr>
          <p:nvPr>
            <p:ph type="sldNum" sz="quarter" idx="10"/>
          </p:nvPr>
        </p:nvSpPr>
        <p:spPr/>
        <p:txBody>
          <a:bodyPr/>
          <a:lstStyle/>
          <a:p>
            <a:fld id="{8D836AF3-CC6A-EB40-95BA-82A4417E5055}" type="slidenum">
              <a:rPr lang="en-US" smtClean="0"/>
              <a:pPr/>
              <a:t>107</a:t>
            </a:fld>
            <a:endParaRPr lang="en-US"/>
          </a:p>
        </p:txBody>
      </p:sp>
    </p:spTree>
    <p:extLst>
      <p:ext uri="{BB962C8B-B14F-4D97-AF65-F5344CB8AC3E}">
        <p14:creationId xmlns:p14="http://schemas.microsoft.com/office/powerpoint/2010/main" val="2315962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pPr/>
              <a:t>110</a:t>
            </a:fld>
            <a:endParaRPr lang="en-US" dirty="0"/>
          </a:p>
        </p:txBody>
      </p:sp>
    </p:spTree>
    <p:extLst>
      <p:ext uri="{BB962C8B-B14F-4D97-AF65-F5344CB8AC3E}">
        <p14:creationId xmlns:p14="http://schemas.microsoft.com/office/powerpoint/2010/main" val="4268016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you can</a:t>
            </a:r>
            <a:r>
              <a:rPr lang="en-US" baseline="0" dirty="0"/>
              <a:t> go to the internet and click around on the NCII website if that’s easier than going through all of these slides. </a:t>
            </a:r>
          </a:p>
          <a:p>
            <a:r>
              <a:rPr lang="en-US" dirty="0"/>
              <a:t>On the NCII website, there are several self paced modules about the</a:t>
            </a:r>
            <a:r>
              <a:rPr lang="en-US" baseline="0" dirty="0"/>
              <a:t> f</a:t>
            </a:r>
            <a:r>
              <a:rPr lang="en-US" dirty="0"/>
              <a:t>oundational</a:t>
            </a:r>
            <a:r>
              <a:rPr lang="en-US" baseline="0" dirty="0"/>
              <a:t> parts of DBI. This module is about 30 minutes depending on how often you stop and work through the activities.</a:t>
            </a:r>
            <a:endParaRPr lang="en-US" dirty="0"/>
          </a:p>
        </p:txBody>
      </p:sp>
      <p:sp>
        <p:nvSpPr>
          <p:cNvPr id="4" name="Slide Number Placeholder 3"/>
          <p:cNvSpPr>
            <a:spLocks noGrp="1"/>
          </p:cNvSpPr>
          <p:nvPr>
            <p:ph type="sldNum" sz="quarter" idx="10"/>
          </p:nvPr>
        </p:nvSpPr>
        <p:spPr/>
        <p:txBody>
          <a:bodyPr/>
          <a:lstStyle/>
          <a:p>
            <a:fld id="{8D071CB0-B899-423A-A866-D0E49C8F8874}" type="slidenum">
              <a:rPr lang="en-US" smtClean="0"/>
              <a:t>112</a:t>
            </a:fld>
            <a:endParaRPr lang="en-US"/>
          </a:p>
        </p:txBody>
      </p:sp>
    </p:spTree>
    <p:extLst>
      <p:ext uri="{BB962C8B-B14F-4D97-AF65-F5344CB8AC3E}">
        <p14:creationId xmlns:p14="http://schemas.microsoft.com/office/powerpoint/2010/main" val="674358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self-directed</a:t>
            </a:r>
            <a:r>
              <a:rPr lang="en-US" baseline="0" dirty="0"/>
              <a:t> learning modules are available through the IRIS center. Much of the content was taken from the NCII website and Sarah Arden helped to develop these. </a:t>
            </a:r>
            <a:endParaRPr lang="en-US" dirty="0"/>
          </a:p>
        </p:txBody>
      </p:sp>
      <p:sp>
        <p:nvSpPr>
          <p:cNvPr id="4" name="Slide Number Placeholder 3"/>
          <p:cNvSpPr>
            <a:spLocks noGrp="1"/>
          </p:cNvSpPr>
          <p:nvPr>
            <p:ph type="sldNum" sz="quarter" idx="10"/>
          </p:nvPr>
        </p:nvSpPr>
        <p:spPr/>
        <p:txBody>
          <a:bodyPr/>
          <a:lstStyle/>
          <a:p>
            <a:fld id="{8D071CB0-B899-423A-A866-D0E49C8F8874}" type="slidenum">
              <a:rPr lang="en-US" smtClean="0"/>
              <a:t>113</a:t>
            </a:fld>
            <a:endParaRPr lang="en-US"/>
          </a:p>
        </p:txBody>
      </p:sp>
    </p:spTree>
    <p:extLst>
      <p:ext uri="{BB962C8B-B14F-4D97-AF65-F5344CB8AC3E}">
        <p14:creationId xmlns:p14="http://schemas.microsoft.com/office/powerpoint/2010/main" val="228337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specifically a DBI training</a:t>
            </a:r>
            <a:r>
              <a:rPr lang="en-US" baseline="0" dirty="0"/>
              <a:t> series available on the NCII website.</a:t>
            </a:r>
            <a:endParaRPr lang="en-US" dirty="0"/>
          </a:p>
        </p:txBody>
      </p:sp>
      <p:sp>
        <p:nvSpPr>
          <p:cNvPr id="4" name="Slide Number Placeholder 3"/>
          <p:cNvSpPr>
            <a:spLocks noGrp="1"/>
          </p:cNvSpPr>
          <p:nvPr>
            <p:ph type="sldNum" sz="quarter" idx="10"/>
          </p:nvPr>
        </p:nvSpPr>
        <p:spPr/>
        <p:txBody>
          <a:bodyPr/>
          <a:lstStyle/>
          <a:p>
            <a:fld id="{8D071CB0-B899-423A-A866-D0E49C8F8874}" type="slidenum">
              <a:rPr lang="en-US" smtClean="0"/>
              <a:t>114</a:t>
            </a:fld>
            <a:endParaRPr lang="en-US"/>
          </a:p>
        </p:txBody>
      </p:sp>
    </p:spTree>
    <p:extLst>
      <p:ext uri="{BB962C8B-B14F-4D97-AF65-F5344CB8AC3E}">
        <p14:creationId xmlns:p14="http://schemas.microsoft.com/office/powerpoint/2010/main" val="448197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resources to help support in implementing</a:t>
            </a:r>
            <a:r>
              <a:rPr lang="en-US" baseline="0" dirty="0"/>
              <a:t> intensive intervention. </a:t>
            </a:r>
            <a:endParaRPr lang="en-US" dirty="0"/>
          </a:p>
        </p:txBody>
      </p:sp>
      <p:sp>
        <p:nvSpPr>
          <p:cNvPr id="4" name="Slide Number Placeholder 3"/>
          <p:cNvSpPr>
            <a:spLocks noGrp="1"/>
          </p:cNvSpPr>
          <p:nvPr>
            <p:ph type="sldNum" sz="quarter" idx="10"/>
          </p:nvPr>
        </p:nvSpPr>
        <p:spPr/>
        <p:txBody>
          <a:bodyPr/>
          <a:lstStyle/>
          <a:p>
            <a:fld id="{8D071CB0-B899-423A-A866-D0E49C8F8874}" type="slidenum">
              <a:rPr lang="en-US" smtClean="0"/>
              <a:t>115</a:t>
            </a:fld>
            <a:endParaRPr lang="en-US"/>
          </a:p>
        </p:txBody>
      </p:sp>
    </p:spTree>
    <p:extLst>
      <p:ext uri="{BB962C8B-B14F-4D97-AF65-F5344CB8AC3E}">
        <p14:creationId xmlns:p14="http://schemas.microsoft.com/office/powerpoint/2010/main" val="3749600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29E6E-E8DF-4607-8176-6E8152442002}" type="slidenum">
              <a:rPr lang="en-US" smtClean="0">
                <a:solidFill>
                  <a:prstClr val="black"/>
                </a:solidFill>
              </a:rPr>
              <a:pPr/>
              <a:t>132</a:t>
            </a:fld>
            <a:endParaRPr lang="en-US">
              <a:solidFill>
                <a:prstClr val="black"/>
              </a:solidFill>
            </a:endParaRPr>
          </a:p>
        </p:txBody>
      </p:sp>
    </p:spTree>
    <p:extLst>
      <p:ext uri="{BB962C8B-B14F-4D97-AF65-F5344CB8AC3E}">
        <p14:creationId xmlns:p14="http://schemas.microsoft.com/office/powerpoint/2010/main" val="1346944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Relaunching of the new website is March / April 2018.</a:t>
            </a:r>
          </a:p>
        </p:txBody>
      </p:sp>
      <p:sp>
        <p:nvSpPr>
          <p:cNvPr id="4" name="Slide Number Placeholder 3"/>
          <p:cNvSpPr>
            <a:spLocks noGrp="1"/>
          </p:cNvSpPr>
          <p:nvPr>
            <p:ph type="sldNum" sz="quarter" idx="10"/>
          </p:nvPr>
        </p:nvSpPr>
        <p:spPr/>
        <p:txBody>
          <a:bodyPr/>
          <a:lstStyle/>
          <a:p>
            <a:fld id="{8D071CB0-B899-423A-A866-D0E49C8F8874}" type="slidenum">
              <a:rPr lang="en-US" smtClean="0"/>
              <a:t>133</a:t>
            </a:fld>
            <a:endParaRPr lang="en-US"/>
          </a:p>
        </p:txBody>
      </p:sp>
    </p:spTree>
    <p:extLst>
      <p:ext uri="{BB962C8B-B14F-4D97-AF65-F5344CB8AC3E}">
        <p14:creationId xmlns:p14="http://schemas.microsoft.com/office/powerpoint/2010/main" val="3784701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6A5ED7-64AB-4B50-B88C-D9DEB4E3920F}" type="slidenum">
              <a:rPr lang="en-US" smtClean="0"/>
              <a:t>135</a:t>
            </a:fld>
            <a:endParaRPr lang="en-US"/>
          </a:p>
        </p:txBody>
      </p:sp>
    </p:spTree>
    <p:extLst>
      <p:ext uri="{BB962C8B-B14F-4D97-AF65-F5344CB8AC3E}">
        <p14:creationId xmlns:p14="http://schemas.microsoft.com/office/powerpoint/2010/main" val="44544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a:t>
            </a:r>
            <a:r>
              <a:rPr lang="en-US" baseline="0" dirty="0"/>
              <a:t> we are working with 7 states to help them build capacity at the State Education Agency to support the work at the local level. We have already started the ground work for the state of Texas for 2018-2019 and are working with TEA and Pam Bell from Meadows Center. We are currently recruiting pilot districts to begin this work starting next year. If your district is interested in this work, connect with someone at TEA. </a:t>
            </a:r>
            <a:endParaRPr lang="en-US" dirty="0"/>
          </a:p>
        </p:txBody>
      </p:sp>
      <p:sp>
        <p:nvSpPr>
          <p:cNvPr id="4" name="Slide Number Placeholder 3"/>
          <p:cNvSpPr>
            <a:spLocks noGrp="1"/>
          </p:cNvSpPr>
          <p:nvPr>
            <p:ph type="sldNum" sz="quarter" idx="10"/>
          </p:nvPr>
        </p:nvSpPr>
        <p:spPr/>
        <p:txBody>
          <a:bodyPr/>
          <a:lstStyle/>
          <a:p>
            <a:fld id="{8D071CB0-B899-423A-A866-D0E49C8F8874}" type="slidenum">
              <a:rPr lang="en-US" smtClean="0"/>
              <a:t>4</a:t>
            </a:fld>
            <a:endParaRPr lang="en-US"/>
          </a:p>
        </p:txBody>
      </p:sp>
    </p:spTree>
    <p:extLst>
      <p:ext uri="{BB962C8B-B14F-4D97-AF65-F5344CB8AC3E}">
        <p14:creationId xmlns:p14="http://schemas.microsoft.com/office/powerpoint/2010/main" val="367320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5CC356-F3FB-4EFF-8CC6-CE45B8A6F079}" type="slidenum">
              <a:rPr lang="en-US" smtClean="0"/>
              <a:t>5</a:t>
            </a:fld>
            <a:endParaRPr lang="en-US"/>
          </a:p>
        </p:txBody>
      </p:sp>
    </p:spTree>
    <p:extLst>
      <p:ext uri="{BB962C8B-B14F-4D97-AF65-F5344CB8AC3E}">
        <p14:creationId xmlns:p14="http://schemas.microsoft.com/office/powerpoint/2010/main" val="200956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6</a:t>
            </a:fld>
            <a:endParaRPr lang="en-US"/>
          </a:p>
        </p:txBody>
      </p:sp>
    </p:spTree>
    <p:extLst>
      <p:ext uri="{BB962C8B-B14F-4D97-AF65-F5344CB8AC3E}">
        <p14:creationId xmlns:p14="http://schemas.microsoft.com/office/powerpoint/2010/main" val="2796462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5D29E6E-E8DF-4607-8176-6E8152442002}" type="slidenum">
              <a:rPr lang="en-US" smtClean="0">
                <a:solidFill>
                  <a:prstClr val="black"/>
                </a:solidFill>
              </a:rPr>
              <a:pPr/>
              <a:t>7</a:t>
            </a:fld>
            <a:endParaRPr lang="en-US">
              <a:solidFill>
                <a:prstClr val="black"/>
              </a:solidFill>
            </a:endParaRPr>
          </a:p>
        </p:txBody>
      </p:sp>
      <p:sp>
        <p:nvSpPr>
          <p:cNvPr id="3" name="Notes Placeholder 2"/>
          <p:cNvSpPr>
            <a:spLocks noGrp="1"/>
          </p:cNvSpPr>
          <p:nvPr>
            <p:ph type="body" idx="1"/>
          </p:nvPr>
        </p:nvSpPr>
        <p:spPr/>
        <p:txBody>
          <a:bodyPr/>
          <a:lstStyle/>
          <a:p>
            <a:pPr defTabSz="933237">
              <a:defRPr/>
            </a:pPr>
            <a:r>
              <a:rPr lang="en-US" b="1" dirty="0"/>
              <a:t>Not </a:t>
            </a:r>
            <a:r>
              <a:rPr lang="en-US" b="1" i="1" dirty="0"/>
              <a:t>all</a:t>
            </a:r>
            <a:r>
              <a:rPr lang="en-US" b="1" dirty="0"/>
              <a:t> students respond to standardized, evidence-based  interventions…</a:t>
            </a:r>
          </a:p>
          <a:p>
            <a:r>
              <a:rPr lang="en-US" dirty="0"/>
              <a:t>Analysis of student response data from controlled studies suggests that approximately </a:t>
            </a:r>
            <a:r>
              <a:rPr lang="en-US" b="1" dirty="0"/>
              <a:t>3-5 percent</a:t>
            </a:r>
            <a:r>
              <a:rPr lang="en-US" dirty="0"/>
              <a:t> of students or </a:t>
            </a:r>
            <a:r>
              <a:rPr lang="en-US" b="1" dirty="0"/>
              <a:t>20 percent </a:t>
            </a:r>
            <a:r>
              <a:rPr lang="en-US" dirty="0"/>
              <a:t>of at-risk students do not respond to standard, evidence-based intervention programs (Fuchs et al., 2012; </a:t>
            </a:r>
            <a:r>
              <a:rPr lang="en-US" dirty="0" err="1"/>
              <a:t>Wanzek</a:t>
            </a:r>
            <a:r>
              <a:rPr lang="en-US" dirty="0"/>
              <a:t> &amp; Vaughn, 2009; Conduct Prevention Problems Research Group, 2002).</a:t>
            </a:r>
          </a:p>
          <a:p>
            <a:pPr marL="466618" indent="-176603">
              <a:buFont typeface="Arial" pitchFamily="34" charset="0"/>
              <a:buChar char="•"/>
            </a:pPr>
            <a:r>
              <a:rPr lang="en-US" dirty="0"/>
              <a:t>Despite interventions being </a:t>
            </a:r>
            <a:r>
              <a:rPr lang="en-US" i="1" dirty="0"/>
              <a:t>generally</a:t>
            </a:r>
            <a:r>
              <a:rPr lang="en-US" dirty="0"/>
              <a:t> effective for students demonstrating difficulty</a:t>
            </a:r>
          </a:p>
          <a:p>
            <a:pPr marL="466618" indent="-176603">
              <a:buFont typeface="Arial" pitchFamily="34" charset="0"/>
              <a:buChar char="•"/>
            </a:pPr>
            <a:r>
              <a:rPr lang="en-US" dirty="0"/>
              <a:t>These students may demonstrate BOTH related academic and behavioral needs </a:t>
            </a:r>
          </a:p>
          <a:p>
            <a:pPr marL="466618" indent="-176603">
              <a:buFont typeface="Arial" pitchFamily="34" charset="0"/>
              <a:buChar char="•"/>
            </a:pPr>
            <a:endParaRPr lang="en-US" dirty="0"/>
          </a:p>
          <a:p>
            <a:endParaRPr lang="en-US" dirty="0"/>
          </a:p>
        </p:txBody>
      </p:sp>
    </p:spTree>
    <p:extLst>
      <p:ext uri="{BB962C8B-B14F-4D97-AF65-F5344CB8AC3E}">
        <p14:creationId xmlns:p14="http://schemas.microsoft.com/office/powerpoint/2010/main" val="292856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1184275" y="698500"/>
            <a:ext cx="4654550" cy="3490913"/>
          </a:xfrm>
          <a:ln/>
        </p:spPr>
      </p:sp>
      <p:sp>
        <p:nvSpPr>
          <p:cNvPr id="91139" name="Slide Number Placeholder 3"/>
          <p:cNvSpPr>
            <a:spLocks noGrp="1"/>
          </p:cNvSpPr>
          <p:nvPr>
            <p:ph type="sldNum" sz="quarter" idx="5"/>
          </p:nvPr>
        </p:nvSpPr>
        <p:spPr>
          <a:noFill/>
        </p:spPr>
        <p:txBody>
          <a:bodyPr/>
          <a:lstStyle/>
          <a:p>
            <a:fld id="{78E91393-7C62-4878-95C0-74998B024367}" type="slidenum">
              <a:rPr lang="en-US" smtClean="0">
                <a:solidFill>
                  <a:prstClr val="black"/>
                </a:solidFill>
                <a:latin typeface="Arial" charset="0"/>
                <a:ea typeface="ＭＳ Ｐゴシック"/>
                <a:cs typeface="ＭＳ Ｐゴシック"/>
              </a:rPr>
              <a:pPr/>
              <a:t>8</a:t>
            </a:fld>
            <a:endParaRPr lang="en-US" dirty="0">
              <a:solidFill>
                <a:prstClr val="black"/>
              </a:solidFill>
              <a:latin typeface="Arial" charset="0"/>
              <a:ea typeface="ＭＳ Ｐゴシック"/>
              <a:cs typeface="ＭＳ Ｐゴシック"/>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476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54DFA-B985-4F75-90A7-69152DE8215E}" type="slidenum">
              <a:rPr lang="ru-RU"/>
              <a:pPr/>
              <a:t>14</a:t>
            </a:fld>
            <a:endParaRPr lang="ru-RU"/>
          </a:p>
        </p:txBody>
      </p:sp>
      <p:sp>
        <p:nvSpPr>
          <p:cNvPr id="245762" name="Rectangle 2"/>
          <p:cNvSpPr>
            <a:spLocks noGrp="1" noRot="1" noChangeAspect="1" noChangeArrowheads="1" noTextEdit="1"/>
          </p:cNvSpPr>
          <p:nvPr>
            <p:ph type="sldImg"/>
          </p:nvPr>
        </p:nvSpPr>
        <p:spPr>
          <a:xfrm>
            <a:off x="1185863" y="700088"/>
            <a:ext cx="4654550" cy="3490912"/>
          </a:xfrm>
          <a:ln/>
        </p:spPr>
      </p:sp>
      <p:sp>
        <p:nvSpPr>
          <p:cNvPr id="245763" name="Rectangle 3"/>
          <p:cNvSpPr>
            <a:spLocks noGrp="1" noChangeArrowheads="1"/>
          </p:cNvSpPr>
          <p:nvPr>
            <p:ph type="body" idx="1"/>
          </p:nvPr>
        </p:nvSpPr>
        <p:spPr>
          <a:xfrm>
            <a:off x="700686" y="4421823"/>
            <a:ext cx="5621731" cy="4187479"/>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2108395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16</a:t>
            </a:fld>
            <a:endParaRPr lang="en-US"/>
          </a:p>
        </p:txBody>
      </p:sp>
    </p:spTree>
    <p:extLst>
      <p:ext uri="{BB962C8B-B14F-4D97-AF65-F5344CB8AC3E}">
        <p14:creationId xmlns:p14="http://schemas.microsoft.com/office/powerpoint/2010/main" val="31546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8591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09540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44612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00430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3" y="1151934"/>
            <a:ext cx="8228413" cy="153888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6419851" y="6766379"/>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2" y="6656744"/>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90" y="2938999"/>
            <a:ext cx="8224837" cy="1969770"/>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1894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6"/>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1483986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90" y="2055816"/>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2" indent="-230182">
              <a:buFont typeface="Arial" pitchFamily="34" charset="0"/>
              <a:buChar char="•"/>
              <a:defRPr>
                <a:solidFill>
                  <a:schemeClr val="tx2">
                    <a:lumMod val="75000"/>
                  </a:schemeClr>
                </a:solidFill>
                <a:latin typeface="+mn-lt"/>
              </a:defRPr>
            </a:lvl2pPr>
            <a:lvl3pPr marL="465127" indent="-228594">
              <a:defRPr>
                <a:solidFill>
                  <a:schemeClr val="tx2">
                    <a:lumMod val="75000"/>
                  </a:schemeClr>
                </a:solidFill>
                <a:latin typeface="+mn-lt"/>
              </a:defRPr>
            </a:lvl3pPr>
            <a:lvl4pPr marL="685783" indent="-228594">
              <a:defRPr>
                <a:solidFill>
                  <a:schemeClr val="tx2">
                    <a:lumMod val="75000"/>
                  </a:schemeClr>
                </a:solidFill>
                <a:latin typeface="+mn-lt"/>
              </a:defRPr>
            </a:lvl4pPr>
            <a:lvl5pPr marL="912791" indent="-228594">
              <a:defRPr>
                <a:solidFill>
                  <a:schemeClr val="tx2">
                    <a:lumMod val="75000"/>
                  </a:schemeClr>
                </a:solidFill>
                <a:latin typeface="+mn-lt"/>
              </a:defRPr>
            </a:lvl5pPr>
            <a:lvl6pPr marL="1146146" indent="-228594">
              <a:defRPr>
                <a:solidFill>
                  <a:schemeClr val="tx2">
                    <a:lumMod val="75000"/>
                  </a:schemeClr>
                </a:solidFill>
                <a:latin typeface="+mn-lt"/>
              </a:defRPr>
            </a:lvl6pPr>
            <a:lvl7pPr marL="1374740" indent="-228594">
              <a:defRPr>
                <a:solidFill>
                  <a:schemeClr val="tx2">
                    <a:lumMod val="75000"/>
                  </a:schemeClr>
                </a:solidFill>
                <a:latin typeface="+mn-lt"/>
              </a:defRPr>
            </a:lvl7pPr>
            <a:lvl8pPr marL="1600160" indent="-228594">
              <a:defRPr>
                <a:solidFill>
                  <a:schemeClr val="tx2">
                    <a:lumMod val="75000"/>
                  </a:schemeClr>
                </a:solidFill>
                <a:latin typeface="+mn-lt"/>
              </a:defRPr>
            </a:lvl8pPr>
            <a:lvl9pPr marL="1827168" indent="-228594">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256257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8"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65" indent="-228594">
              <a:defRPr sz="1400" baseline="0">
                <a:solidFill>
                  <a:schemeClr val="tx2">
                    <a:lumMod val="75000"/>
                  </a:schemeClr>
                </a:solidFill>
                <a:latin typeface="+mn-lt"/>
                <a:cs typeface="Arial" pitchFamily="34" charset="0"/>
              </a:defRPr>
            </a:lvl4pPr>
            <a:lvl5pPr marL="1142971" indent="-228594">
              <a:defRPr sz="1400" baseline="0">
                <a:solidFill>
                  <a:schemeClr val="tx2">
                    <a:lumMod val="75000"/>
                  </a:schemeClr>
                </a:solidFill>
                <a:latin typeface="+mn-lt"/>
                <a:cs typeface="Arial" pitchFamily="34" charset="0"/>
              </a:defRPr>
            </a:lvl5pPr>
            <a:lvl6pPr marL="1377916" indent="-228594">
              <a:defRPr sz="1400" baseline="0">
                <a:solidFill>
                  <a:schemeClr val="tx2">
                    <a:lumMod val="75000"/>
                  </a:schemeClr>
                </a:solidFill>
                <a:latin typeface="+mn-lt"/>
              </a:defRPr>
            </a:lvl6pPr>
            <a:lvl7pPr marL="1596985" indent="-228594">
              <a:defRPr sz="1400" baseline="0">
                <a:solidFill>
                  <a:schemeClr val="tx2">
                    <a:lumMod val="75000"/>
                  </a:schemeClr>
                </a:solidFill>
                <a:latin typeface="+mn-lt"/>
              </a:defRPr>
            </a:lvl7pPr>
            <a:lvl8pPr marL="1830342" indent="-228594">
              <a:defRPr sz="1400" baseline="0">
                <a:solidFill>
                  <a:schemeClr val="tx2">
                    <a:lumMod val="75000"/>
                  </a:schemeClr>
                </a:solidFill>
                <a:latin typeface="+mn-lt"/>
              </a:defRPr>
            </a:lvl8pPr>
            <a:lvl9pPr marL="2057349" indent="-228594">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3"/>
          <p:cNvSpPr>
            <a:spLocks noGrp="1"/>
          </p:cNvSpPr>
          <p:nvPr>
            <p:ph type="sldNum" sz="quarter" idx="10"/>
          </p:nvPr>
        </p:nvSpPr>
        <p:spPr bwMode="gray">
          <a:xfrm>
            <a:off x="875513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03274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8"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65" indent="-228594">
              <a:defRPr sz="1400" baseline="0">
                <a:solidFill>
                  <a:schemeClr val="tx2">
                    <a:lumMod val="75000"/>
                  </a:schemeClr>
                </a:solidFill>
                <a:latin typeface="+mn-lt"/>
                <a:cs typeface="Arial" pitchFamily="34" charset="0"/>
              </a:defRPr>
            </a:lvl4pPr>
            <a:lvl5pPr marL="1142971" indent="-228594">
              <a:defRPr sz="1400" baseline="0">
                <a:solidFill>
                  <a:schemeClr val="tx2">
                    <a:lumMod val="75000"/>
                  </a:schemeClr>
                </a:solidFill>
                <a:latin typeface="+mn-lt"/>
                <a:cs typeface="Arial" pitchFamily="34" charset="0"/>
              </a:defRPr>
            </a:lvl5pPr>
            <a:lvl6pPr marL="1377916" indent="-228594">
              <a:defRPr sz="1400" baseline="0">
                <a:solidFill>
                  <a:schemeClr val="tx2">
                    <a:lumMod val="75000"/>
                  </a:schemeClr>
                </a:solidFill>
                <a:latin typeface="+mn-lt"/>
              </a:defRPr>
            </a:lvl6pPr>
            <a:lvl7pPr marL="1596985" indent="-228594">
              <a:defRPr sz="1400" baseline="0">
                <a:solidFill>
                  <a:schemeClr val="tx2">
                    <a:lumMod val="75000"/>
                  </a:schemeClr>
                </a:solidFill>
                <a:latin typeface="+mn-lt"/>
              </a:defRPr>
            </a:lvl7pPr>
            <a:lvl8pPr marL="1830342" indent="-228594">
              <a:defRPr sz="1400" baseline="0">
                <a:solidFill>
                  <a:schemeClr val="tx2">
                    <a:lumMod val="75000"/>
                  </a:schemeClr>
                </a:solidFill>
                <a:latin typeface="+mn-lt"/>
              </a:defRPr>
            </a:lvl8pPr>
            <a:lvl9pPr marL="2057349" indent="-228594">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4939598"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65" indent="-228594">
              <a:defRPr sz="1400" baseline="0">
                <a:solidFill>
                  <a:schemeClr val="tx2">
                    <a:lumMod val="75000"/>
                  </a:schemeClr>
                </a:solidFill>
                <a:latin typeface="+mn-lt"/>
                <a:cs typeface="Arial" pitchFamily="34" charset="0"/>
              </a:defRPr>
            </a:lvl4pPr>
            <a:lvl5pPr marL="1142971" indent="-228594">
              <a:defRPr sz="1400" baseline="0">
                <a:solidFill>
                  <a:schemeClr val="tx2">
                    <a:lumMod val="75000"/>
                  </a:schemeClr>
                </a:solidFill>
                <a:latin typeface="+mn-lt"/>
                <a:cs typeface="Arial" pitchFamily="34" charset="0"/>
              </a:defRPr>
            </a:lvl5pPr>
            <a:lvl6pPr marL="1377916" indent="-228594">
              <a:defRPr sz="1400" baseline="0">
                <a:solidFill>
                  <a:schemeClr val="tx2">
                    <a:lumMod val="75000"/>
                  </a:schemeClr>
                </a:solidFill>
                <a:latin typeface="+mn-lt"/>
              </a:defRPr>
            </a:lvl6pPr>
            <a:lvl7pPr marL="1596985" indent="-228594">
              <a:defRPr sz="1400" baseline="0">
                <a:solidFill>
                  <a:schemeClr val="tx2">
                    <a:lumMod val="75000"/>
                  </a:schemeClr>
                </a:solidFill>
                <a:latin typeface="+mn-lt"/>
              </a:defRPr>
            </a:lvl7pPr>
            <a:lvl8pPr marL="1830342" indent="-228594">
              <a:defRPr sz="1400" baseline="0">
                <a:solidFill>
                  <a:schemeClr val="tx2">
                    <a:lumMod val="75000"/>
                  </a:schemeClr>
                </a:solidFill>
                <a:latin typeface="+mn-lt"/>
              </a:defRPr>
            </a:lvl8pPr>
            <a:lvl9pPr marL="2057349" indent="-228594">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71438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807065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7"/>
            <a:ext cx="8224836" cy="3794125"/>
          </a:xfrm>
          <a:prstGeom prst="rect">
            <a:avLst/>
          </a:prstGeom>
        </p:spPr>
        <p:txBody>
          <a:bodyPr/>
          <a:lstStyle>
            <a:lvl1pPr marL="457189" indent="-457189">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05632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3388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2" y="1747395"/>
            <a:ext cx="7025163" cy="1470025"/>
          </a:xfrm>
        </p:spPr>
        <p:txBody>
          <a:bodyPr>
            <a:normAutofit/>
          </a:bodyPr>
          <a:lstStyle>
            <a:lvl1pPr algn="l">
              <a:defRPr sz="2800" b="1" baseline="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5001" y="3825573"/>
            <a:ext cx="7036550" cy="685800"/>
          </a:xfrm>
        </p:spPr>
        <p:txBody>
          <a:bodyPr/>
          <a:lstStyle>
            <a:lvl1pPr marL="0" indent="0" algn="l">
              <a:buNone/>
              <a:defRPr b="1">
                <a:solidFill>
                  <a:schemeClr val="tx1"/>
                </a:solidFill>
                <a:latin typeface="+mn-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2"/>
          </p:nvPr>
        </p:nvSpPr>
        <p:spPr>
          <a:xfrm>
            <a:off x="1425001" y="4587573"/>
            <a:ext cx="7036550" cy="457200"/>
          </a:xfrm>
        </p:spPr>
        <p:txBody>
          <a:bodyPr/>
          <a:lstStyle>
            <a:lvl1pPr>
              <a:buNone/>
              <a:defRPr sz="2400" baseline="0">
                <a:solidFill>
                  <a:schemeClr val="tx1"/>
                </a:solidFill>
                <a:latin typeface="+mn-lt"/>
              </a:defRPr>
            </a:lvl1pPr>
            <a:lvl2pPr>
              <a:buNone/>
              <a:defRPr/>
            </a:lvl2pPr>
          </a:lstStyle>
          <a:p>
            <a:pPr lvl="0"/>
            <a:r>
              <a:rPr lang="en-US"/>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589383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1600200" y="1600204"/>
            <a:ext cx="3429000" cy="4525963"/>
          </a:xfrm>
        </p:spPr>
        <p:txBody>
          <a:bodyPr/>
          <a:lstStyle>
            <a:lvl1pPr marL="231769" indent="-231769">
              <a:spcBef>
                <a:spcPts val="1200"/>
              </a:spcBef>
              <a:defRPr sz="2400">
                <a:latin typeface="Arial" pitchFamily="34" charset="0"/>
                <a:cs typeface="Arial" pitchFamily="34" charset="0"/>
              </a:defRPr>
            </a:lvl1pPr>
            <a:lvl2pPr marL="465127" indent="-233357">
              <a:spcBef>
                <a:spcPts val="600"/>
              </a:spcBef>
              <a:defRPr sz="2200">
                <a:latin typeface="Arial" pitchFamily="34" charset="0"/>
                <a:cs typeface="Arial" pitchFamily="34" charset="0"/>
              </a:defRPr>
            </a:lvl2pPr>
            <a:lvl3pPr marL="682608" indent="-174621">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5257800" y="1600204"/>
            <a:ext cx="3429000" cy="4525963"/>
          </a:xfrm>
        </p:spPr>
        <p:txBody>
          <a:bodyPr/>
          <a:lstStyle>
            <a:lvl1pPr marL="231769" indent="-231769">
              <a:spcBef>
                <a:spcPts val="1200"/>
              </a:spcBef>
              <a:buSzPct val="104000"/>
              <a:defRPr sz="2400">
                <a:latin typeface="Arial" pitchFamily="34" charset="0"/>
                <a:cs typeface="Arial" pitchFamily="34" charset="0"/>
              </a:defRPr>
            </a:lvl1pPr>
            <a:lvl2pPr marL="465127" indent="-233357">
              <a:spcBef>
                <a:spcPts val="600"/>
              </a:spcBef>
              <a:defRPr sz="2200">
                <a:latin typeface="Arial" pitchFamily="34" charset="0"/>
                <a:cs typeface="Arial" pitchFamily="34" charset="0"/>
              </a:defRPr>
            </a:lvl2pPr>
            <a:lvl3pPr marL="736582" indent="-228594">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591333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31537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96502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863177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92312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888619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518974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7022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10625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140959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038105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710177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945927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187337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F3477EC8-074D-41C4-94AE-E9EA7CEEA348}"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786339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351837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01887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95863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53963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7557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93661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000000"/>
              </a:solidFill>
              <a:ea typeface="ＭＳ Ｐゴシック"/>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a typeface="ＭＳ Ｐゴシック"/>
            </a:endParaRPr>
          </a:p>
        </p:txBody>
      </p:sp>
      <p:sp>
        <p:nvSpPr>
          <p:cNvPr id="6" name="Slide Number Placeholder 5"/>
          <p:cNvSpPr>
            <a:spLocks noGrp="1"/>
          </p:cNvSpPr>
          <p:nvPr>
            <p:ph type="sldNum" sz="quarter" idx="12"/>
          </p:nvPr>
        </p:nvSpPr>
        <p:spPr/>
        <p:txBody>
          <a:bodyPr/>
          <a:lstStyle/>
          <a:p>
            <a:fld id="{F5E4403E-E1C4-4761-9C3A-FAFA8362AC93}"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787895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445560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1922630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634326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36490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350078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439379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4710414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4244098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75115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39638" y="6365499"/>
            <a:ext cx="990599" cy="228659"/>
          </a:xfrm>
          <a:prstGeom prst="rect">
            <a:avLst/>
          </a:prstGeom>
        </p:spPr>
        <p:txBody>
          <a:bodyPr/>
          <a:lstStyle/>
          <a:p>
            <a:endParaRPr lang="en-US"/>
          </a:p>
        </p:txBody>
      </p:sp>
      <p:sp>
        <p:nvSpPr>
          <p:cNvPr id="3" name="Footer Placeholder 2"/>
          <p:cNvSpPr>
            <a:spLocks noGrp="1"/>
          </p:cNvSpPr>
          <p:nvPr>
            <p:ph type="ftr" sz="quarter" idx="11"/>
          </p:nvPr>
        </p:nvSpPr>
        <p:spPr>
          <a:xfrm>
            <a:off x="590843" y="6365498"/>
            <a:ext cx="3859795" cy="228660"/>
          </a:xfrm>
          <a:prstGeom prst="rect">
            <a:avLst/>
          </a:prstGeom>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E1952BA8-5050-E14A-B476-E37989E1A135}" type="slidenum">
              <a:rPr lang="en-US" smtClean="0"/>
              <a:t>‹#›</a:t>
            </a:fld>
            <a:endParaRPr lang="en-US"/>
          </a:p>
        </p:txBody>
      </p:sp>
    </p:spTree>
    <p:extLst>
      <p:ext uri="{BB962C8B-B14F-4D97-AF65-F5344CB8AC3E}">
        <p14:creationId xmlns:p14="http://schemas.microsoft.com/office/powerpoint/2010/main" val="22622284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58865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072131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868137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4682605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5172280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41230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69179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1390206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94920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50906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39638" y="6365499"/>
            <a:ext cx="990599" cy="228659"/>
          </a:xfrm>
          <a:prstGeom prst="rect">
            <a:avLst/>
          </a:prstGeom>
        </p:spPr>
        <p:txBody>
          <a:bodyPr/>
          <a:lstStyle/>
          <a:p>
            <a:endParaRPr lang="en-US"/>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1952BA8-5050-E14A-B476-E37989E1A135}" type="slidenum">
              <a:rPr lang="en-US" smtClean="0"/>
              <a:t>‹#›</a:t>
            </a:fld>
            <a:endParaRPr lang="en-US"/>
          </a:p>
        </p:txBody>
      </p:sp>
    </p:spTree>
    <p:extLst>
      <p:ext uri="{BB962C8B-B14F-4D97-AF65-F5344CB8AC3E}">
        <p14:creationId xmlns:p14="http://schemas.microsoft.com/office/powerpoint/2010/main" val="26384778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endParaRPr lang="en-US" sz="2400" dirty="0">
              <a:solidFill>
                <a:srgbClr val="000000"/>
              </a:solidFill>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sz="2400" dirty="0">
              <a:solidFill>
                <a:srgbClr val="000000"/>
              </a:solidFill>
              <a:ea typeface="ＭＳ Ｐゴシック" charset="-128"/>
            </a:endParaRPr>
          </a:p>
        </p:txBody>
      </p:sp>
      <p:sp>
        <p:nvSpPr>
          <p:cNvPr id="6" name="Slide Number Placeholder 5"/>
          <p:cNvSpPr>
            <a:spLocks noGrp="1"/>
          </p:cNvSpPr>
          <p:nvPr>
            <p:ph type="sldNum" sz="quarter" idx="12"/>
          </p:nvPr>
        </p:nvSpPr>
        <p:spPr/>
        <p:txBody>
          <a:bodyPr/>
          <a:lstStyle>
            <a:lvl1pPr>
              <a:defRPr/>
            </a:lvl1pPr>
          </a:lstStyle>
          <a:p>
            <a:pPr>
              <a:defRPr/>
            </a:pPr>
            <a:fld id="{3606C855-C550-4400-8550-CA15103E0EF3}" type="slidenum">
              <a:rPr>
                <a:solidFill>
                  <a:srgbClr val="FFFFFF">
                    <a:lumMod val="75000"/>
                  </a:srgbClr>
                </a:solidFill>
              </a:rPr>
              <a:pPr>
                <a:defRPr/>
              </a:pPr>
              <a:t>‹#›</a:t>
            </a:fld>
            <a:endParaRPr>
              <a:solidFill>
                <a:srgbClr val="FFFFFF">
                  <a:lumMod val="75000"/>
                </a:srgbClr>
              </a:solidFill>
            </a:endParaRPr>
          </a:p>
        </p:txBody>
      </p:sp>
    </p:spTree>
    <p:extLst>
      <p:ext uri="{BB962C8B-B14F-4D97-AF65-F5344CB8AC3E}">
        <p14:creationId xmlns:p14="http://schemas.microsoft.com/office/powerpoint/2010/main" val="488621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87139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4" y="2113737"/>
            <a:ext cx="8228413" cy="577081"/>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6419852" y="6781770"/>
            <a:ext cx="2492375" cy="92333"/>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3" y="6670209"/>
            <a:ext cx="3583885" cy="80791"/>
          </a:xfrm>
        </p:spPr>
        <p:txBody>
          <a:bodyPr/>
          <a:lstStyle>
            <a:lvl1pPr>
              <a:defRPr sz="525"/>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91" y="2938999"/>
            <a:ext cx="8224837" cy="1477328"/>
          </a:xfrm>
        </p:spPr>
        <p:txBody>
          <a:bodyPr/>
          <a:lstStyle>
            <a:lvl1pPr>
              <a:defRPr>
                <a:solidFill>
                  <a:schemeClr val="bg1">
                    <a:lumMod val="75000"/>
                  </a:schemeClr>
                </a:solidFill>
              </a:defRPr>
            </a:lvl1pPr>
            <a:lvl2pPr>
              <a:defRPr sz="1800">
                <a:solidFill>
                  <a:schemeClr val="bg1"/>
                </a:solidFill>
              </a:defRPr>
            </a:lvl2pPr>
            <a:lvl3pPr>
              <a:defRPr sz="1500">
                <a:solidFill>
                  <a:schemeClr val="bg1"/>
                </a:solidFill>
              </a:defRPr>
            </a:lvl3pPr>
            <a:lvl4pPr marL="0" indent="0">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255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9" y="2055815"/>
            <a:ext cx="8224837" cy="3732737"/>
          </a:xfrm>
        </p:spPr>
        <p:txBody>
          <a:bodyPr/>
          <a:lstStyle>
            <a:lvl1pPr marL="0" indent="0">
              <a:buNone/>
              <a:defRPr>
                <a:solidFill>
                  <a:schemeClr val="tx2">
                    <a:lumMod val="75000"/>
                  </a:schemeClr>
                </a:solidFill>
                <a:latin typeface="+mn-lt"/>
                <a:cs typeface="Franklin Gothic Book" pitchFamily="34" charset="0"/>
              </a:defRPr>
            </a:lvl1pPr>
            <a:lvl2pPr marL="172641" indent="-172641">
              <a:buFont typeface="Arial" pitchFamily="34" charset="0"/>
              <a:buChar char="•"/>
              <a:defRPr>
                <a:solidFill>
                  <a:schemeClr val="tx2">
                    <a:lumMod val="75000"/>
                  </a:schemeClr>
                </a:solidFill>
                <a:latin typeface="+mn-lt"/>
              </a:defRPr>
            </a:lvl2pPr>
            <a:lvl3pPr marL="348854" indent="-171450">
              <a:defRPr>
                <a:solidFill>
                  <a:schemeClr val="tx2">
                    <a:lumMod val="75000"/>
                  </a:schemeClr>
                </a:solidFill>
                <a:latin typeface="+mn-lt"/>
              </a:defRPr>
            </a:lvl3pPr>
            <a:lvl4pPr marL="514350" indent="-171450">
              <a:defRPr>
                <a:solidFill>
                  <a:schemeClr val="tx2">
                    <a:lumMod val="75000"/>
                  </a:schemeClr>
                </a:solidFill>
                <a:latin typeface="+mn-lt"/>
              </a:defRPr>
            </a:lvl4pPr>
            <a:lvl5pPr marL="684610" indent="-171450">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95207" y="6545788"/>
            <a:ext cx="117019" cy="115416"/>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1392067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2055813"/>
            <a:ext cx="822469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95207" y="6545788"/>
            <a:ext cx="117019" cy="115416"/>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587273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2055813"/>
            <a:ext cx="397262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7" y="2055813"/>
            <a:ext cx="397262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95207" y="6545788"/>
            <a:ext cx="117019" cy="115416"/>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315785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95207" y="6545788"/>
            <a:ext cx="117019" cy="115416"/>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34212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91" y="2055816"/>
            <a:ext cx="8224837" cy="3732737"/>
          </a:xfrm>
        </p:spPr>
        <p:txBody>
          <a:bodyPr/>
          <a:lstStyle>
            <a:lvl1pPr marL="0" indent="0">
              <a:buNone/>
              <a:defRPr>
                <a:solidFill>
                  <a:schemeClr val="tx2">
                    <a:lumMod val="75000"/>
                  </a:schemeClr>
                </a:solidFill>
                <a:latin typeface="+mn-lt"/>
                <a:cs typeface="Franklin Gothic Book" pitchFamily="34" charset="0"/>
              </a:defRPr>
            </a:lvl1pPr>
            <a:lvl2pPr marL="172637" indent="-172637">
              <a:buFont typeface="Arial" pitchFamily="34" charset="0"/>
              <a:buChar char="•"/>
              <a:defRPr>
                <a:solidFill>
                  <a:schemeClr val="tx2">
                    <a:lumMod val="75000"/>
                  </a:schemeClr>
                </a:solidFill>
                <a:latin typeface="+mn-lt"/>
              </a:defRPr>
            </a:lvl2pPr>
            <a:lvl3pPr marL="348845" indent="-171446">
              <a:defRPr>
                <a:solidFill>
                  <a:schemeClr val="tx2">
                    <a:lumMod val="75000"/>
                  </a:schemeClr>
                </a:solidFill>
                <a:latin typeface="+mn-lt"/>
              </a:defRPr>
            </a:lvl3pPr>
            <a:lvl4pPr marL="514337" indent="-171446">
              <a:defRPr>
                <a:solidFill>
                  <a:schemeClr val="tx2">
                    <a:lumMod val="75000"/>
                  </a:schemeClr>
                </a:solidFill>
                <a:latin typeface="+mn-lt"/>
              </a:defRPr>
            </a:lvl4pPr>
            <a:lvl5pPr marL="684593" indent="-171446">
              <a:defRPr>
                <a:solidFill>
                  <a:schemeClr val="tx2">
                    <a:lumMod val="75000"/>
                  </a:schemeClr>
                </a:solidFill>
                <a:latin typeface="+mn-lt"/>
              </a:defRPr>
            </a:lvl5pPr>
            <a:lvl6pPr marL="859610" indent="-171446">
              <a:defRPr>
                <a:solidFill>
                  <a:schemeClr val="tx2">
                    <a:lumMod val="75000"/>
                  </a:schemeClr>
                </a:solidFill>
                <a:latin typeface="+mn-lt"/>
              </a:defRPr>
            </a:lvl6pPr>
            <a:lvl7pPr marL="1031055" indent="-171446">
              <a:defRPr>
                <a:solidFill>
                  <a:schemeClr val="tx2">
                    <a:lumMod val="75000"/>
                  </a:schemeClr>
                </a:solidFill>
                <a:latin typeface="+mn-lt"/>
              </a:defRPr>
            </a:lvl7pPr>
            <a:lvl8pPr marL="1200120" indent="-171446">
              <a:defRPr>
                <a:solidFill>
                  <a:schemeClr val="tx2">
                    <a:lumMod val="75000"/>
                  </a:schemeClr>
                </a:solidFill>
                <a:latin typeface="+mn-lt"/>
              </a:defRPr>
            </a:lvl8pPr>
            <a:lvl9pPr marL="1370376" indent="-171446">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45788"/>
            <a:ext cx="117020" cy="115416"/>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0942838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9" y="2055813"/>
            <a:ext cx="822469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74" indent="-171446">
              <a:defRPr sz="1050" baseline="0">
                <a:solidFill>
                  <a:schemeClr val="tx2">
                    <a:lumMod val="75000"/>
                  </a:schemeClr>
                </a:solidFill>
                <a:latin typeface="+mn-lt"/>
                <a:cs typeface="Arial" pitchFamily="34" charset="0"/>
              </a:defRPr>
            </a:lvl4pPr>
            <a:lvl5pPr marL="857228" indent="-171446">
              <a:defRPr sz="1050" baseline="0">
                <a:solidFill>
                  <a:schemeClr val="tx2">
                    <a:lumMod val="75000"/>
                  </a:schemeClr>
                </a:solidFill>
                <a:latin typeface="+mn-lt"/>
                <a:cs typeface="Arial" pitchFamily="34" charset="0"/>
              </a:defRPr>
            </a:lvl5pPr>
            <a:lvl6pPr marL="1033437" indent="-171446">
              <a:defRPr sz="1050" baseline="0">
                <a:solidFill>
                  <a:schemeClr val="tx2">
                    <a:lumMod val="75000"/>
                  </a:schemeClr>
                </a:solidFill>
                <a:latin typeface="+mn-lt"/>
              </a:defRPr>
            </a:lvl6pPr>
            <a:lvl7pPr marL="1197739" indent="-171446">
              <a:defRPr sz="1050" baseline="0">
                <a:solidFill>
                  <a:schemeClr val="tx2">
                    <a:lumMod val="75000"/>
                  </a:schemeClr>
                </a:solidFill>
                <a:latin typeface="+mn-lt"/>
              </a:defRPr>
            </a:lvl7pPr>
            <a:lvl8pPr marL="1372757" indent="-171446">
              <a:defRPr sz="1050" baseline="0">
                <a:solidFill>
                  <a:schemeClr val="tx2">
                    <a:lumMod val="75000"/>
                  </a:schemeClr>
                </a:solidFill>
                <a:latin typeface="+mn-lt"/>
              </a:defRPr>
            </a:lvl8pPr>
            <a:lvl9pPr marL="1543012" indent="-171446">
              <a:defRPr sz="105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3"/>
          <p:cNvSpPr>
            <a:spLocks noGrp="1"/>
          </p:cNvSpPr>
          <p:nvPr>
            <p:ph type="sldNum" sz="quarter" idx="10"/>
          </p:nvPr>
        </p:nvSpPr>
        <p:spPr bwMode="gray">
          <a:xfrm>
            <a:off x="8795209" y="6545788"/>
            <a:ext cx="117019" cy="115416"/>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553589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9" y="2055813"/>
            <a:ext cx="397262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74" indent="-171446">
              <a:defRPr sz="1050" baseline="0">
                <a:solidFill>
                  <a:schemeClr val="tx2">
                    <a:lumMod val="75000"/>
                  </a:schemeClr>
                </a:solidFill>
                <a:latin typeface="+mn-lt"/>
                <a:cs typeface="Arial" pitchFamily="34" charset="0"/>
              </a:defRPr>
            </a:lvl4pPr>
            <a:lvl5pPr marL="857228" indent="-171446">
              <a:defRPr sz="1050" baseline="0">
                <a:solidFill>
                  <a:schemeClr val="tx2">
                    <a:lumMod val="75000"/>
                  </a:schemeClr>
                </a:solidFill>
                <a:latin typeface="+mn-lt"/>
                <a:cs typeface="Arial" pitchFamily="34" charset="0"/>
              </a:defRPr>
            </a:lvl5pPr>
            <a:lvl6pPr marL="1033437" indent="-171446">
              <a:defRPr sz="1050" baseline="0">
                <a:solidFill>
                  <a:schemeClr val="tx2">
                    <a:lumMod val="75000"/>
                  </a:schemeClr>
                </a:solidFill>
                <a:latin typeface="+mn-lt"/>
              </a:defRPr>
            </a:lvl6pPr>
            <a:lvl7pPr marL="1197739" indent="-171446">
              <a:defRPr sz="1050" baseline="0">
                <a:solidFill>
                  <a:schemeClr val="tx2">
                    <a:lumMod val="75000"/>
                  </a:schemeClr>
                </a:solidFill>
                <a:latin typeface="+mn-lt"/>
              </a:defRPr>
            </a:lvl7pPr>
            <a:lvl8pPr marL="1372757" indent="-171446">
              <a:defRPr sz="1050" baseline="0">
                <a:solidFill>
                  <a:schemeClr val="tx2">
                    <a:lumMod val="75000"/>
                  </a:schemeClr>
                </a:solidFill>
                <a:latin typeface="+mn-lt"/>
              </a:defRPr>
            </a:lvl8pPr>
            <a:lvl9pPr marL="1543012" indent="-171446">
              <a:defRPr sz="105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4939599" y="2055813"/>
            <a:ext cx="397262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74" indent="-171446">
              <a:defRPr sz="1050" baseline="0">
                <a:solidFill>
                  <a:schemeClr val="tx2">
                    <a:lumMod val="75000"/>
                  </a:schemeClr>
                </a:solidFill>
                <a:latin typeface="+mn-lt"/>
                <a:cs typeface="Arial" pitchFamily="34" charset="0"/>
              </a:defRPr>
            </a:lvl4pPr>
            <a:lvl5pPr marL="857228" indent="-171446">
              <a:defRPr sz="1050" baseline="0">
                <a:solidFill>
                  <a:schemeClr val="tx2">
                    <a:lumMod val="75000"/>
                  </a:schemeClr>
                </a:solidFill>
                <a:latin typeface="+mn-lt"/>
                <a:cs typeface="Arial" pitchFamily="34" charset="0"/>
              </a:defRPr>
            </a:lvl5pPr>
            <a:lvl6pPr marL="1033437" indent="-171446">
              <a:defRPr sz="1050" baseline="0">
                <a:solidFill>
                  <a:schemeClr val="tx2">
                    <a:lumMod val="75000"/>
                  </a:schemeClr>
                </a:solidFill>
                <a:latin typeface="+mn-lt"/>
              </a:defRPr>
            </a:lvl6pPr>
            <a:lvl7pPr marL="1197739" indent="-171446">
              <a:defRPr sz="1050" baseline="0">
                <a:solidFill>
                  <a:schemeClr val="tx2">
                    <a:lumMod val="75000"/>
                  </a:schemeClr>
                </a:solidFill>
                <a:latin typeface="+mn-lt"/>
              </a:defRPr>
            </a:lvl7pPr>
            <a:lvl8pPr marL="1372757" indent="-171446">
              <a:defRPr sz="1050" baseline="0">
                <a:solidFill>
                  <a:schemeClr val="tx2">
                    <a:lumMod val="75000"/>
                  </a:schemeClr>
                </a:solidFill>
                <a:latin typeface="+mn-lt"/>
              </a:defRPr>
            </a:lvl8pPr>
            <a:lvl9pPr marL="1543012" indent="-171446">
              <a:defRPr sz="105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45788"/>
            <a:ext cx="117020" cy="115416"/>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98924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17171773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45788"/>
            <a:ext cx="117020" cy="115416"/>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395214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9"/>
            <a:ext cx="8224836" cy="3794125"/>
          </a:xfrm>
          <a:prstGeom prst="rect">
            <a:avLst/>
          </a:prstGeom>
        </p:spPr>
        <p:txBody>
          <a:bodyPr/>
          <a:lstStyle>
            <a:lvl1pPr marL="342892" indent="-342892">
              <a:buNone/>
              <a:defRPr sz="135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Slide Number Placeholder 3"/>
          <p:cNvSpPr>
            <a:spLocks noGrp="1"/>
          </p:cNvSpPr>
          <p:nvPr>
            <p:ph type="sldNum" sz="quarter" idx="10"/>
          </p:nvPr>
        </p:nvSpPr>
        <p:spPr bwMode="gray">
          <a:xfrm>
            <a:off x="8755131" y="6545788"/>
            <a:ext cx="117020" cy="115416"/>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2051497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2" y="1747397"/>
            <a:ext cx="7025163" cy="1470025"/>
          </a:xfrm>
        </p:spPr>
        <p:txBody>
          <a:bodyPr>
            <a:normAutofit/>
          </a:bodyPr>
          <a:lstStyle>
            <a:lvl1pPr algn="l">
              <a:defRPr sz="2100" b="1" baseline="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5001" y="3825573"/>
            <a:ext cx="7036550" cy="685800"/>
          </a:xfrm>
        </p:spPr>
        <p:txBody>
          <a:bodyPr/>
          <a:lstStyle>
            <a:lvl1pPr marL="0" indent="0" algn="l">
              <a:buNone/>
              <a:defRPr b="1">
                <a:solidFill>
                  <a:schemeClr val="tx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2"/>
          </p:nvPr>
        </p:nvSpPr>
        <p:spPr>
          <a:xfrm>
            <a:off x="1425001" y="4587573"/>
            <a:ext cx="7036550" cy="457200"/>
          </a:xfrm>
        </p:spPr>
        <p:txBody>
          <a:bodyPr/>
          <a:lstStyle>
            <a:lvl1pPr>
              <a:buNone/>
              <a:defRPr sz="1800" baseline="0">
                <a:solidFill>
                  <a:schemeClr val="tx1"/>
                </a:solidFill>
                <a:latin typeface="+mn-lt"/>
              </a:defRPr>
            </a:lvl1pPr>
            <a:lvl2pPr>
              <a:buNone/>
              <a:defRPr/>
            </a:lvl2pPr>
          </a:lstStyle>
          <a:p>
            <a:pPr lvl="0"/>
            <a:r>
              <a:rPr lang="en-US"/>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350" baseline="0">
                <a:solidFill>
                  <a:schemeClr val="tx1"/>
                </a:solidFill>
                <a:latin typeface="+mn-lt"/>
              </a:defRPr>
            </a:lvl1pPr>
          </a:lstStyle>
          <a:p>
            <a:pPr lvl="0"/>
            <a:r>
              <a:rPr lang="en-US"/>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4501884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1600200" y="1600206"/>
            <a:ext cx="3429000" cy="4525963"/>
          </a:xfrm>
        </p:spPr>
        <p:txBody>
          <a:bodyPr/>
          <a:lstStyle>
            <a:lvl1pPr marL="173827" indent="-173827">
              <a:spcBef>
                <a:spcPts val="900"/>
              </a:spcBef>
              <a:defRPr sz="1800">
                <a:latin typeface="Arial" pitchFamily="34" charset="0"/>
                <a:cs typeface="Arial" pitchFamily="34" charset="0"/>
              </a:defRPr>
            </a:lvl1pPr>
            <a:lvl2pPr marL="348845" indent="-175018">
              <a:spcBef>
                <a:spcPts val="450"/>
              </a:spcBef>
              <a:defRPr sz="1650">
                <a:latin typeface="Arial" pitchFamily="34" charset="0"/>
                <a:cs typeface="Arial" pitchFamily="34" charset="0"/>
              </a:defRPr>
            </a:lvl2pPr>
            <a:lvl3pPr marL="511956" indent="-130966">
              <a:spcBef>
                <a:spcPts val="450"/>
              </a:spcBef>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5257800" y="1600206"/>
            <a:ext cx="3429000" cy="4525963"/>
          </a:xfrm>
        </p:spPr>
        <p:txBody>
          <a:bodyPr/>
          <a:lstStyle>
            <a:lvl1pPr marL="173827" indent="-173827">
              <a:spcBef>
                <a:spcPts val="900"/>
              </a:spcBef>
              <a:buSzPct val="104000"/>
              <a:defRPr sz="1800">
                <a:latin typeface="Arial" pitchFamily="34" charset="0"/>
                <a:cs typeface="Arial" pitchFamily="34" charset="0"/>
              </a:defRPr>
            </a:lvl1pPr>
            <a:lvl2pPr marL="348845" indent="-175018">
              <a:spcBef>
                <a:spcPts val="450"/>
              </a:spcBef>
              <a:defRPr sz="1650">
                <a:latin typeface="Arial" pitchFamily="34" charset="0"/>
                <a:cs typeface="Arial" pitchFamily="34" charset="0"/>
              </a:defRPr>
            </a:lvl2pPr>
            <a:lvl3pPr marL="552437" indent="-171446">
              <a:spcBef>
                <a:spcPts val="450"/>
              </a:spcBef>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931627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95209" y="6545788"/>
            <a:ext cx="117019" cy="115416"/>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30931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9" y="2055815"/>
            <a:ext cx="8224837" cy="3732737"/>
          </a:xfrm>
        </p:spPr>
        <p:txBody>
          <a:bodyPr/>
          <a:lstStyle>
            <a:lvl1pPr marL="0" indent="0">
              <a:buNone/>
              <a:defRPr>
                <a:solidFill>
                  <a:schemeClr val="tx2">
                    <a:lumMod val="75000"/>
                  </a:schemeClr>
                </a:solidFill>
                <a:latin typeface="+mn-lt"/>
                <a:cs typeface="Franklin Gothic Book" pitchFamily="34" charset="0"/>
              </a:defRPr>
            </a:lvl1pPr>
            <a:lvl2pPr marL="172641" indent="-172641">
              <a:buFont typeface="Arial" pitchFamily="34" charset="0"/>
              <a:buChar char="•"/>
              <a:defRPr>
                <a:solidFill>
                  <a:schemeClr val="tx2">
                    <a:lumMod val="75000"/>
                  </a:schemeClr>
                </a:solidFill>
                <a:latin typeface="+mn-lt"/>
              </a:defRPr>
            </a:lvl2pPr>
            <a:lvl3pPr marL="348854" indent="-171450">
              <a:defRPr>
                <a:solidFill>
                  <a:schemeClr val="tx2">
                    <a:lumMod val="75000"/>
                  </a:schemeClr>
                </a:solidFill>
                <a:latin typeface="+mn-lt"/>
              </a:defRPr>
            </a:lvl3pPr>
            <a:lvl4pPr marL="514350" indent="-171450">
              <a:defRPr>
                <a:solidFill>
                  <a:schemeClr val="tx2">
                    <a:lumMod val="75000"/>
                  </a:schemeClr>
                </a:solidFill>
                <a:latin typeface="+mn-lt"/>
              </a:defRPr>
            </a:lvl4pPr>
            <a:lvl5pPr marL="684610" indent="-171450">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95207" y="6545788"/>
            <a:ext cx="117019" cy="115416"/>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96570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2055813"/>
            <a:ext cx="822469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95207" y="6545788"/>
            <a:ext cx="117019" cy="115416"/>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7077168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2055813"/>
            <a:ext cx="397262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7" y="2055813"/>
            <a:ext cx="397262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95207" y="6545788"/>
            <a:ext cx="117019" cy="115416"/>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1860850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95207" y="6545788"/>
            <a:ext cx="117019" cy="115416"/>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448946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02877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1709739"/>
            <a:ext cx="8686800" cy="1143000"/>
          </a:xfrm>
        </p:spPr>
        <p:txBody>
          <a:bodyPr anchor="b">
            <a:normAutofit/>
          </a:bodyPr>
          <a:lstStyle>
            <a:lvl1pPr>
              <a:defRPr sz="3200" b="1"/>
            </a:lvl1pPr>
          </a:lstStyle>
          <a:p>
            <a:r>
              <a:rPr lang="en-US" dirty="0"/>
              <a:t>Click to edit Master title style</a:t>
            </a:r>
          </a:p>
        </p:txBody>
      </p:sp>
      <p:sp>
        <p:nvSpPr>
          <p:cNvPr id="3" name="Text Placeholder 2"/>
          <p:cNvSpPr>
            <a:spLocks noGrp="1"/>
          </p:cNvSpPr>
          <p:nvPr>
            <p:ph type="body" idx="1"/>
          </p:nvPr>
        </p:nvSpPr>
        <p:spPr>
          <a:xfrm>
            <a:off x="228600" y="3230890"/>
            <a:ext cx="8686800" cy="9509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41867641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79162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591289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349632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9458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65831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35.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theme" Target="../theme/theme11.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2.xml"/><Relationship Id="rId1" Type="http://schemas.openxmlformats.org/officeDocument/2006/relationships/slideLayout" Target="../slideLayouts/slideLayout4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5.xml"/><Relationship Id="rId7" Type="http://schemas.openxmlformats.org/officeDocument/2006/relationships/theme" Target="../theme/theme1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51.xml"/><Relationship Id="rId7" Type="http://schemas.openxmlformats.org/officeDocument/2006/relationships/theme" Target="../theme/theme1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6.xml"/><Relationship Id="rId1" Type="http://schemas.openxmlformats.org/officeDocument/2006/relationships/slideLayout" Target="../slideLayouts/slideLayout62.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1.jpeg"/><Relationship Id="rId5" Type="http://schemas.openxmlformats.org/officeDocument/2006/relationships/theme" Target="../theme/theme17.xml"/><Relationship Id="rId4" Type="http://schemas.openxmlformats.org/officeDocument/2006/relationships/slideLayout" Target="../slideLayouts/slideLayout6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1.jpeg"/><Relationship Id="rId4" Type="http://schemas.openxmlformats.org/officeDocument/2006/relationships/slideLayout" Target="../slideLayouts/slideLayout70.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1.jpeg"/><Relationship Id="rId5" Type="http://schemas.openxmlformats.org/officeDocument/2006/relationships/theme" Target="../theme/theme19.xml"/><Relationship Id="rId4"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0.xml"/><Relationship Id="rId1" Type="http://schemas.openxmlformats.org/officeDocument/2006/relationships/slideLayout" Target="../slideLayouts/slideLayout79.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image" Target="../media/image1.jpeg"/><Relationship Id="rId5" Type="http://schemas.openxmlformats.org/officeDocument/2006/relationships/theme" Target="../theme/theme21.xml"/><Relationship Id="rId4" Type="http://schemas.openxmlformats.org/officeDocument/2006/relationships/slideLayout" Target="../slideLayouts/slideLayout8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theme" Target="../theme/theme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61543" y="6507316"/>
            <a:ext cx="150682"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spTree>
    <p:extLst>
      <p:ext uri="{BB962C8B-B14F-4D97-AF65-F5344CB8AC3E}">
        <p14:creationId xmlns:p14="http://schemas.microsoft.com/office/powerpoint/2010/main" val="738716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830" r:id="rId5"/>
    <p:sldLayoutId id="2147483831" r:id="rId6"/>
    <p:sldLayoutId id="2147483833" r:id="rId7"/>
    <p:sldLayoutId id="2147483834" r:id="rId8"/>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
          <p:cNvSpPr>
            <a:spLocks noGrp="1"/>
          </p:cNvSpPr>
          <p:nvPr>
            <p:ph type="sldNum" sz="quarter" idx="4"/>
          </p:nvPr>
        </p:nvSpPr>
        <p:spPr bwMode="gray">
          <a:xfrm>
            <a:off x="8761543" y="6507316"/>
            <a:ext cx="150682" cy="153888"/>
          </a:xfrm>
          <a:prstGeom prst="rect">
            <a:avLst/>
          </a:prstGeom>
          <a:noFill/>
        </p:spPr>
        <p:txBody>
          <a:bodyPr wrap="none" lIns="0" tIns="0" rIns="0" bIns="0">
            <a:spAutoFit/>
          </a:bodyPr>
          <a:lstStyle>
            <a:lvl1pPr>
              <a:defRPr lang="en-US" sz="100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algn="r" fontAlgn="base">
              <a:spcBef>
                <a:spcPct val="0"/>
              </a:spcBef>
              <a:spcAft>
                <a:spcPct val="0"/>
              </a:spcAft>
            </a:pPr>
            <a:fld id="{F3477EC8-074D-41C4-94AE-E9EA7CEEA348}" type="slidenum">
              <a:rPr lang="en-US" smtClean="0">
                <a:solidFill>
                  <a:prstClr val="white">
                    <a:lumMod val="75000"/>
                  </a:prstClr>
                </a:solidFill>
              </a:rPr>
              <a:pPr algn="r" fontAlgn="base">
                <a:spcBef>
                  <a:spcPct val="0"/>
                </a:spcBef>
                <a:spcAft>
                  <a:spcPct val="0"/>
                </a:spcAft>
              </a:pPr>
              <a:t>‹#›</a:t>
            </a:fld>
            <a:endParaRPr lang="en-US" dirty="0">
              <a:solidFill>
                <a:prstClr val="white">
                  <a:lumMod val="75000"/>
                </a:prstClr>
              </a:solidFill>
            </a:endParaRPr>
          </a:p>
        </p:txBody>
      </p:sp>
    </p:spTree>
    <p:extLst>
      <p:ext uri="{BB962C8B-B14F-4D97-AF65-F5344CB8AC3E}">
        <p14:creationId xmlns:p14="http://schemas.microsoft.com/office/powerpoint/2010/main" val="521345968"/>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61543" y="6507316"/>
            <a:ext cx="150682"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spTree>
    <p:extLst>
      <p:ext uri="{BB962C8B-B14F-4D97-AF65-F5344CB8AC3E}">
        <p14:creationId xmlns:p14="http://schemas.microsoft.com/office/powerpoint/2010/main" val="30084383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61543" y="6110288"/>
            <a:ext cx="150682"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Calibri" panose="020F0502020204030204" pitchFamily="34" charset="0"/>
                <a:ea typeface="ＭＳ Ｐゴシック" charset="-128"/>
                <a:cs typeface="Calibri" panose="020F0502020204030204" pitchFamily="34" charset="0"/>
              </a:defRPr>
            </a:lvl1pPr>
          </a:lstStyle>
          <a:p>
            <a:pPr algn="r" fontAlgn="base">
              <a:spcBef>
                <a:spcPct val="0"/>
              </a:spcBef>
              <a:spcAft>
                <a:spcPct val="0"/>
              </a:spcAft>
            </a:pPr>
            <a:fld id="{F3477EC8-074D-41C4-94AE-E9EA7CEEA348}" type="slidenum">
              <a:rPr lang="en-US" smtClean="0">
                <a:solidFill>
                  <a:srgbClr val="4E76A0">
                    <a:lumMod val="75000"/>
                  </a:srgbClr>
                </a:solidFill>
              </a:rPr>
              <a:pPr algn="r" fontAlgn="base">
                <a:spcBef>
                  <a:spcPct val="0"/>
                </a:spcBef>
                <a:spcAft>
                  <a:spcPct val="0"/>
                </a:spcAft>
              </a:pPr>
              <a:t>‹#›</a:t>
            </a:fld>
            <a:endParaRPr lang="en-US" dirty="0">
              <a:solidFill>
                <a:srgbClr val="4E76A0">
                  <a:lumMod val="75000"/>
                </a:srgbClr>
              </a:solidFill>
            </a:endParaRPr>
          </a:p>
        </p:txBody>
      </p:sp>
    </p:spTree>
    <p:extLst>
      <p:ext uri="{BB962C8B-B14F-4D97-AF65-F5344CB8AC3E}">
        <p14:creationId xmlns:p14="http://schemas.microsoft.com/office/powerpoint/2010/main" val="1314115403"/>
      </p:ext>
    </p:extLst>
  </p:cSld>
  <p:clrMap bg1="lt1" tx1="dk1" bg2="lt2" tx2="dk2" accent1="accent1" accent2="accent2" accent3="accent3" accent4="accent4" accent5="accent5" accent6="accent6" hlink="hlink" folHlink="folHlink"/>
  <p:sldLayoutIdLst>
    <p:sldLayoutId id="2147483743"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endParaRPr lang="en-US" dirty="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0682"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fontAlgn="base">
              <a:spcBef>
                <a:spcPct val="0"/>
              </a:spcBef>
              <a:spcAft>
                <a:spcPct val="0"/>
              </a:spcAft>
            </a:pPr>
            <a:fld id="{4DBB3109-6B36-4C42-ABE5-993D6B0A452A}" type="slidenum">
              <a:rPr lang="en-US" smtClean="0">
                <a:solidFill>
                  <a:srgbClr val="FFFFFF">
                    <a:lumMod val="75000"/>
                  </a:srgbClr>
                </a:solidFill>
              </a:rPr>
              <a:pPr fontAlgn="base">
                <a:spcBef>
                  <a:spcPct val="0"/>
                </a:spcBef>
                <a:spcAft>
                  <a:spcPct val="0"/>
                </a:spcAft>
              </a:pPr>
              <a:t>‹#›</a:t>
            </a:fld>
            <a:endParaRPr lang="en-US" dirty="0">
              <a:solidFill>
                <a:srgbClr val="FFFFFF">
                  <a:lumMod val="75000"/>
                </a:srgbClr>
              </a:solidFill>
            </a:endParaRPr>
          </a:p>
        </p:txBody>
      </p:sp>
    </p:spTree>
    <p:extLst>
      <p:ext uri="{BB962C8B-B14F-4D97-AF65-F5344CB8AC3E}">
        <p14:creationId xmlns:p14="http://schemas.microsoft.com/office/powerpoint/2010/main" val="23968636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hdr="0" ftr="0" dt="0"/>
  <p:txStyles>
    <p:titleStyle>
      <a:lvl1pPr algn="l" rtl="0" eaLnBrk="1" fontAlgn="base" hangingPunct="1">
        <a:spcBef>
          <a:spcPct val="0"/>
        </a:spcBef>
        <a:spcAft>
          <a:spcPct val="0"/>
        </a:spcAft>
        <a:defRPr lang="en-US" sz="4800"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endParaRPr lang="en-US" dirty="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0682"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fontAlgn="base">
              <a:spcBef>
                <a:spcPct val="0"/>
              </a:spcBef>
              <a:spcAft>
                <a:spcPct val="0"/>
              </a:spcAft>
            </a:pPr>
            <a:fld id="{4DBB3109-6B36-4C42-ABE5-993D6B0A452A}" type="slidenum">
              <a:rPr lang="en-US" smtClean="0">
                <a:solidFill>
                  <a:srgbClr val="FFFFFF">
                    <a:lumMod val="75000"/>
                  </a:srgbClr>
                </a:solidFill>
              </a:rPr>
              <a:pPr fontAlgn="base">
                <a:spcBef>
                  <a:spcPct val="0"/>
                </a:spcBef>
                <a:spcAft>
                  <a:spcPct val="0"/>
                </a:spcAft>
              </a:pPr>
              <a:t>‹#›</a:t>
            </a:fld>
            <a:endParaRPr lang="en-US" dirty="0">
              <a:solidFill>
                <a:srgbClr val="FFFFFF">
                  <a:lumMod val="75000"/>
                </a:srgbClr>
              </a:solidFill>
            </a:endParaRPr>
          </a:p>
        </p:txBody>
      </p:sp>
    </p:spTree>
    <p:extLst>
      <p:ext uri="{BB962C8B-B14F-4D97-AF65-F5344CB8AC3E}">
        <p14:creationId xmlns:p14="http://schemas.microsoft.com/office/powerpoint/2010/main" val="340895357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hf hdr="0" ftr="0" dt="0"/>
  <p:txStyles>
    <p:titleStyle>
      <a:lvl1pPr algn="l" rtl="0" eaLnBrk="1" fontAlgn="base" hangingPunct="1">
        <a:spcBef>
          <a:spcPct val="0"/>
        </a:spcBef>
        <a:spcAft>
          <a:spcPct val="0"/>
        </a:spcAft>
        <a:defRPr lang="en-US" sz="4800"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endParaRPr lang="en-US" dirty="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0682"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fontAlgn="base">
              <a:spcBef>
                <a:spcPct val="0"/>
              </a:spcBef>
              <a:spcAft>
                <a:spcPct val="0"/>
              </a:spcAft>
            </a:pPr>
            <a:fld id="{4DBB3109-6B36-4C42-ABE5-993D6B0A452A}" type="slidenum">
              <a:rPr lang="en-US" smtClean="0">
                <a:solidFill>
                  <a:srgbClr val="FFFFFF">
                    <a:lumMod val="75000"/>
                  </a:srgbClr>
                </a:solidFill>
              </a:rPr>
              <a:pPr fontAlgn="base">
                <a:spcBef>
                  <a:spcPct val="0"/>
                </a:spcBef>
                <a:spcAft>
                  <a:spcPct val="0"/>
                </a:spcAft>
              </a:pPr>
              <a:t>‹#›</a:t>
            </a:fld>
            <a:endParaRPr lang="en-US">
              <a:solidFill>
                <a:srgbClr val="FFFFFF">
                  <a:lumMod val="75000"/>
                </a:srgbClr>
              </a:solidFill>
            </a:endParaRPr>
          </a:p>
        </p:txBody>
      </p:sp>
    </p:spTree>
    <p:extLst>
      <p:ext uri="{BB962C8B-B14F-4D97-AF65-F5344CB8AC3E}">
        <p14:creationId xmlns:p14="http://schemas.microsoft.com/office/powerpoint/2010/main" val="341114706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hf hdr="0" ftr="0" dt="0"/>
  <p:txStyles>
    <p:titleStyle>
      <a:lvl1pPr algn="l" rtl="0" eaLnBrk="1" fontAlgn="base" hangingPunct="1">
        <a:spcBef>
          <a:spcPct val="0"/>
        </a:spcBef>
        <a:spcAft>
          <a:spcPct val="0"/>
        </a:spcAft>
        <a:defRPr lang="en-US" sz="4800"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4" y="2113739"/>
            <a:ext cx="8228417" cy="57708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94" y="2935828"/>
            <a:ext cx="8228331" cy="186512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endParaRPr lang="en-US" dirty="0"/>
          </a:p>
          <a:p>
            <a:pPr lvl="1"/>
            <a:endParaRPr lang="en-US" dirty="0"/>
          </a:p>
          <a:p>
            <a:pPr lvl="1"/>
            <a:r>
              <a:rPr lang="en-US" dirty="0"/>
              <a:t>Second level</a:t>
            </a:r>
          </a:p>
          <a:p>
            <a:pPr lvl="2"/>
            <a:r>
              <a:rPr lang="en-US" dirty="0"/>
              <a:t>Third level</a:t>
            </a:r>
          </a:p>
          <a:p>
            <a:pPr lvl="3"/>
            <a:r>
              <a:rPr lang="en-US" dirty="0"/>
              <a:t>Month 20XX</a:t>
            </a:r>
          </a:p>
        </p:txBody>
      </p:sp>
      <p:sp>
        <p:nvSpPr>
          <p:cNvPr id="2" name="Date Placeholder 1"/>
          <p:cNvSpPr>
            <a:spLocks noGrp="1"/>
          </p:cNvSpPr>
          <p:nvPr>
            <p:ph type="dt" sz="half" idx="2"/>
          </p:nvPr>
        </p:nvSpPr>
        <p:spPr bwMode="gray">
          <a:xfrm>
            <a:off x="6419852" y="6724620"/>
            <a:ext cx="2492375" cy="92333"/>
          </a:xfrm>
          <a:prstGeom prst="rect">
            <a:avLst/>
          </a:prstGeom>
        </p:spPr>
        <p:txBody>
          <a:bodyPr vert="horz" lIns="0" tIns="0" rIns="0" bIns="0" rtlCol="0" anchor="ctr">
            <a:spAutoFit/>
          </a:bodyPr>
          <a:lstStyle>
            <a:lvl1pPr algn="r">
              <a:defRPr sz="600">
                <a:solidFill>
                  <a:schemeClr val="bg1">
                    <a:lumMod val="50000"/>
                  </a:schemeClr>
                </a:solidFill>
                <a:latin typeface="Calibri" panose="020F0502020204030204" pitchFamily="34" charset="0"/>
                <a:cs typeface="Calibri" panose="020F0502020204030204" pitchFamily="34" charset="0"/>
              </a:defRPr>
            </a:lvl1pPr>
          </a:lstStyle>
          <a:p>
            <a:pPr fontAlgn="base">
              <a:spcBef>
                <a:spcPct val="0"/>
              </a:spcBef>
              <a:spcAft>
                <a:spcPct val="0"/>
              </a:spcAft>
            </a:pPr>
            <a:endParaRPr lang="en-US" dirty="0">
              <a:solidFill>
                <a:prstClr val="white">
                  <a:lumMod val="50000"/>
                </a:prstClr>
              </a:solidFill>
              <a:ea typeface="ＭＳ Ｐゴシック" charset="-128"/>
            </a:endParaRPr>
          </a:p>
        </p:txBody>
      </p:sp>
      <p:sp>
        <p:nvSpPr>
          <p:cNvPr id="3" name="Footer Placeholder 2"/>
          <p:cNvSpPr>
            <a:spLocks noGrp="1"/>
          </p:cNvSpPr>
          <p:nvPr>
            <p:ph type="ftr" sz="quarter" idx="3"/>
          </p:nvPr>
        </p:nvSpPr>
        <p:spPr bwMode="gray">
          <a:xfrm>
            <a:off x="5328343" y="6583239"/>
            <a:ext cx="3583885" cy="92333"/>
          </a:xfrm>
          <a:prstGeom prst="rect">
            <a:avLst/>
          </a:prstGeom>
        </p:spPr>
        <p:txBody>
          <a:bodyPr vert="horz" lIns="0" tIns="0" rIns="0" bIns="0" rtlCol="0" anchor="ctr">
            <a:spAutoFit/>
          </a:bodyPr>
          <a:lstStyle>
            <a:lvl1pPr algn="r">
              <a:defRPr sz="600">
                <a:solidFill>
                  <a:schemeClr val="tx1">
                    <a:tint val="75000"/>
                  </a:schemeClr>
                </a:solidFill>
                <a:latin typeface="Calibri" panose="020F0502020204030204" pitchFamily="34" charset="0"/>
                <a:cs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128"/>
            </a:endParaRPr>
          </a:p>
        </p:txBody>
      </p:sp>
    </p:spTree>
    <p:extLst>
      <p:ext uri="{BB962C8B-B14F-4D97-AF65-F5344CB8AC3E}">
        <p14:creationId xmlns:p14="http://schemas.microsoft.com/office/powerpoint/2010/main" val="2838849260"/>
      </p:ext>
    </p:extLst>
  </p:cSld>
  <p:clrMap bg1="lt1" tx1="dk1" bg2="lt2" tx2="dk2" accent1="accent1" accent2="accent2" accent3="accent3" accent4="accent4" accent5="accent5" accent6="accent6" hlink="hlink" folHlink="folHlink"/>
  <p:sldLayoutIdLst>
    <p:sldLayoutId id="2147483768" r:id="rId1"/>
  </p:sldLayoutIdLst>
  <p:hf hdr="0" ftr="0" dt="0"/>
  <p:txStyles>
    <p:titleStyle>
      <a:lvl1pPr algn="l" rtl="0" eaLnBrk="1" fontAlgn="base" hangingPunct="1">
        <a:spcBef>
          <a:spcPct val="0"/>
        </a:spcBef>
        <a:spcAft>
          <a:spcPct val="0"/>
        </a:spcAft>
        <a:defRPr sz="3750" b="1" kern="1200">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100">
          <a:solidFill>
            <a:schemeClr val="tx1"/>
          </a:solidFill>
          <a:latin typeface="Franklin Gothic Demi" pitchFamily="34" charset="0"/>
        </a:defRPr>
      </a:lvl2pPr>
      <a:lvl3pPr algn="l" rtl="0" eaLnBrk="1" fontAlgn="base" hangingPunct="1">
        <a:spcBef>
          <a:spcPct val="0"/>
        </a:spcBef>
        <a:spcAft>
          <a:spcPct val="0"/>
        </a:spcAft>
        <a:defRPr sz="2100">
          <a:solidFill>
            <a:schemeClr val="tx1"/>
          </a:solidFill>
          <a:latin typeface="Franklin Gothic Demi" pitchFamily="34" charset="0"/>
        </a:defRPr>
      </a:lvl3pPr>
      <a:lvl4pPr algn="l" rtl="0" eaLnBrk="1" fontAlgn="base" hangingPunct="1">
        <a:spcBef>
          <a:spcPct val="0"/>
        </a:spcBef>
        <a:spcAft>
          <a:spcPct val="0"/>
        </a:spcAft>
        <a:defRPr sz="2100">
          <a:solidFill>
            <a:schemeClr val="tx1"/>
          </a:solidFill>
          <a:latin typeface="Franklin Gothic Demi" pitchFamily="34" charset="0"/>
        </a:defRPr>
      </a:lvl4pPr>
      <a:lvl5pPr algn="l" rtl="0" eaLnBrk="1" fontAlgn="base" hangingPunct="1">
        <a:spcBef>
          <a:spcPct val="0"/>
        </a:spcBef>
        <a:spcAft>
          <a:spcPct val="0"/>
        </a:spcAft>
        <a:defRPr sz="2100">
          <a:solidFill>
            <a:schemeClr val="tx1"/>
          </a:solidFill>
          <a:latin typeface="Franklin Gothic Demi" pitchFamily="34" charset="0"/>
        </a:defRPr>
      </a:lvl5pPr>
      <a:lvl6pPr marL="342892" algn="l" rtl="0" eaLnBrk="1" fontAlgn="base" hangingPunct="1">
        <a:spcBef>
          <a:spcPct val="0"/>
        </a:spcBef>
        <a:spcAft>
          <a:spcPct val="0"/>
        </a:spcAft>
        <a:defRPr sz="2100">
          <a:solidFill>
            <a:schemeClr val="tx1"/>
          </a:solidFill>
          <a:latin typeface="Franklin Gothic Demi" pitchFamily="34" charset="0"/>
        </a:defRPr>
      </a:lvl6pPr>
      <a:lvl7pPr marL="685783" algn="l" rtl="0" eaLnBrk="1" fontAlgn="base" hangingPunct="1">
        <a:spcBef>
          <a:spcPct val="0"/>
        </a:spcBef>
        <a:spcAft>
          <a:spcPct val="0"/>
        </a:spcAft>
        <a:defRPr sz="2100">
          <a:solidFill>
            <a:schemeClr val="tx1"/>
          </a:solidFill>
          <a:latin typeface="Franklin Gothic Demi" pitchFamily="34" charset="0"/>
        </a:defRPr>
      </a:lvl7pPr>
      <a:lvl8pPr marL="1028675" algn="l" rtl="0" eaLnBrk="1" fontAlgn="base" hangingPunct="1">
        <a:spcBef>
          <a:spcPct val="0"/>
        </a:spcBef>
        <a:spcAft>
          <a:spcPct val="0"/>
        </a:spcAft>
        <a:defRPr sz="2100">
          <a:solidFill>
            <a:schemeClr val="tx1"/>
          </a:solidFill>
          <a:latin typeface="Franklin Gothic Demi" pitchFamily="34" charset="0"/>
        </a:defRPr>
      </a:lvl8pPr>
      <a:lvl9pPr marL="1371566" algn="l" rtl="0" eaLnBrk="1" fontAlgn="base" hangingPunct="1">
        <a:spcBef>
          <a:spcPct val="0"/>
        </a:spcBef>
        <a:spcAft>
          <a:spcPct val="0"/>
        </a:spcAft>
        <a:defRPr sz="2100">
          <a:solidFill>
            <a:schemeClr val="tx1"/>
          </a:solidFill>
          <a:latin typeface="Franklin Gothic Demi" pitchFamily="34" charset="0"/>
        </a:defRPr>
      </a:lvl9pPr>
    </p:titleStyle>
    <p:bodyStyle>
      <a:lvl1pPr algn="l" rtl="0" eaLnBrk="1" fontAlgn="base" hangingPunct="1">
        <a:spcBef>
          <a:spcPct val="20000"/>
        </a:spcBef>
        <a:spcAft>
          <a:spcPct val="0"/>
        </a:spcAft>
        <a:defRPr sz="2400" kern="1200">
          <a:solidFill>
            <a:schemeClr val="bg1">
              <a:lumMod val="75000"/>
            </a:schemeClr>
          </a:solidFill>
          <a:latin typeface="Calibri" panose="020F0502020204030204" pitchFamily="34" charset="0"/>
          <a:ea typeface="+mn-ea"/>
          <a:cs typeface="Calibri" panose="020F0502020204030204" pitchFamily="34" charset="0"/>
        </a:defRPr>
      </a:lvl1pPr>
      <a:lvl2pPr marL="342892" indent="-342892" algn="l" rtl="0" eaLnBrk="1" fontAlgn="base" hangingPunct="1">
        <a:spcBef>
          <a:spcPct val="20000"/>
        </a:spcBef>
        <a:spcAft>
          <a:spcPct val="0"/>
        </a:spcAft>
        <a:defRPr sz="1800" kern="1200">
          <a:solidFill>
            <a:schemeClr val="bg1"/>
          </a:solidFill>
          <a:latin typeface="Calibri" panose="020F0502020204030204" pitchFamily="34" charset="0"/>
          <a:ea typeface="+mn-ea"/>
          <a:cs typeface="Calibri" panose="020F0502020204030204" pitchFamily="34" charset="0"/>
        </a:defRPr>
      </a:lvl2pPr>
      <a:lvl3pPr marL="685783" indent="-685783" algn="l" rtl="0" eaLnBrk="1" fontAlgn="base" hangingPunct="1">
        <a:spcBef>
          <a:spcPct val="20000"/>
        </a:spcBef>
        <a:spcAft>
          <a:spcPct val="0"/>
        </a:spcAft>
        <a:defRPr sz="15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200" kern="1200">
          <a:solidFill>
            <a:schemeClr val="bg1"/>
          </a:solidFill>
          <a:latin typeface="+mn-lt"/>
          <a:ea typeface="+mn-ea"/>
          <a:cs typeface="+mn-cs"/>
        </a:defRPr>
      </a:lvl4pPr>
      <a:lvl5pPr marL="1543012" indent="-171446" algn="l" rtl="0" eaLnBrk="1" fontAlgn="base" hangingPunct="1">
        <a:spcBef>
          <a:spcPct val="20000"/>
        </a:spcBef>
        <a:spcAft>
          <a:spcPct val="0"/>
        </a:spcAft>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gray">
          <a:xfrm>
            <a:off x="0" y="2"/>
            <a:ext cx="9181140" cy="6885855"/>
          </a:xfrm>
          <a:prstGeom prst="rect">
            <a:avLst/>
          </a:prstGeom>
        </p:spPr>
      </p:pic>
      <p:sp>
        <p:nvSpPr>
          <p:cNvPr id="5123" name="Title Placeholder 1"/>
          <p:cNvSpPr>
            <a:spLocks noGrp="1"/>
          </p:cNvSpPr>
          <p:nvPr>
            <p:ph type="title"/>
          </p:nvPr>
        </p:nvSpPr>
        <p:spPr bwMode="gray">
          <a:xfrm>
            <a:off x="687389"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9"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800016" y="6545788"/>
            <a:ext cx="112210" cy="115416"/>
          </a:xfrm>
          <a:prstGeom prst="rect">
            <a:avLst/>
          </a:prstGeom>
          <a:noFill/>
        </p:spPr>
        <p:txBody>
          <a:bodyPr wrap="none" lIns="0" tIns="0" rIns="0" bIns="0" anchor="b" anchorCtr="0">
            <a:spAutoFit/>
          </a:bodyPr>
          <a:lstStyle>
            <a:lvl1pPr>
              <a:defRPr lang="en-US" sz="75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spTree>
    <p:extLst>
      <p:ext uri="{BB962C8B-B14F-4D97-AF65-F5344CB8AC3E}">
        <p14:creationId xmlns:p14="http://schemas.microsoft.com/office/powerpoint/2010/main" val="214728633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Lst>
  <p:hf hdr="0" ftr="0" dt="0"/>
  <p:txStyles>
    <p:titleStyle>
      <a:lvl1pPr algn="l" rtl="0" eaLnBrk="0" fontAlgn="base" hangingPunct="0">
        <a:spcBef>
          <a:spcPct val="0"/>
        </a:spcBef>
        <a:spcAft>
          <a:spcPct val="0"/>
        </a:spcAft>
        <a:defRPr lang="en-US" sz="3600"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a:lvl2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5pPr>
      <a:lvl6pPr marL="342900" algn="l" rtl="0" fontAlgn="base">
        <a:spcBef>
          <a:spcPct val="0"/>
        </a:spcBef>
        <a:spcAft>
          <a:spcPct val="0"/>
        </a:spcAft>
        <a:defRPr sz="3000" b="1">
          <a:solidFill>
            <a:schemeClr val="bg1"/>
          </a:solidFill>
          <a:latin typeface="FranklinGothic" pitchFamily="-48" charset="0"/>
        </a:defRPr>
      </a:lvl6pPr>
      <a:lvl7pPr marL="685800" algn="l" rtl="0" fontAlgn="base">
        <a:spcBef>
          <a:spcPct val="0"/>
        </a:spcBef>
        <a:spcAft>
          <a:spcPct val="0"/>
        </a:spcAft>
        <a:defRPr sz="3000" b="1">
          <a:solidFill>
            <a:schemeClr val="bg1"/>
          </a:solidFill>
          <a:latin typeface="FranklinGothic" pitchFamily="-48" charset="0"/>
        </a:defRPr>
      </a:lvl7pPr>
      <a:lvl8pPr marL="1028700" algn="l" rtl="0" fontAlgn="base">
        <a:spcBef>
          <a:spcPct val="0"/>
        </a:spcBef>
        <a:spcAft>
          <a:spcPct val="0"/>
        </a:spcAft>
        <a:defRPr sz="3000" b="1">
          <a:solidFill>
            <a:schemeClr val="bg1"/>
          </a:solidFill>
          <a:latin typeface="FranklinGothic" pitchFamily="-48" charset="0"/>
        </a:defRPr>
      </a:lvl8pPr>
      <a:lvl9pPr marL="1371600" algn="l" rtl="0" fontAlgn="base">
        <a:spcBef>
          <a:spcPct val="0"/>
        </a:spcBef>
        <a:spcAft>
          <a:spcPct val="0"/>
        </a:spcAft>
        <a:defRPr sz="3000" b="1">
          <a:solidFill>
            <a:schemeClr val="bg1"/>
          </a:solidFill>
          <a:latin typeface="FranklinGothic" pitchFamily="-48" charset="0"/>
        </a:defRPr>
      </a:lvl9pPr>
    </p:titleStyle>
    <p:bodyStyle>
      <a:lvl1pPr marL="175022" indent="-175022" algn="l" rtl="0" eaLnBrk="0" fontAlgn="base" hangingPunct="0">
        <a:spcBef>
          <a:spcPts val="450"/>
        </a:spcBef>
        <a:spcAft>
          <a:spcPts val="0"/>
        </a:spcAft>
        <a:buClr>
          <a:schemeClr val="bg1">
            <a:lumMod val="65000"/>
          </a:schemeClr>
        </a:buClr>
        <a:buFont typeface="Wingdings" pitchFamily="2" charset="2"/>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347663" indent="-175022" algn="l" rtl="0" eaLnBrk="0" fontAlgn="base" hangingPunct="0">
        <a:spcBef>
          <a:spcPts val="450"/>
        </a:spcBef>
        <a:spcAft>
          <a:spcPts val="0"/>
        </a:spcAft>
        <a:buClr>
          <a:schemeClr val="bg1">
            <a:lumMod val="65000"/>
          </a:schemeClr>
        </a:buClr>
        <a:buFont typeface="Arial" pitchFamily="34" charset="0"/>
        <a:buChar char="•"/>
        <a:defRPr sz="135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515541" indent="-171450" algn="l" defTabSz="685800" rtl="0" eaLnBrk="0" fontAlgn="base" hangingPunct="0">
        <a:spcBef>
          <a:spcPts val="450"/>
        </a:spcBef>
        <a:spcAft>
          <a:spcPts val="0"/>
        </a:spcAft>
        <a:buClr>
          <a:schemeClr val="bg1">
            <a:lumMod val="65000"/>
          </a:schemeClr>
        </a:buClr>
        <a:buFont typeface="Franklin Gothic Book" pitchFamily="34" charset="0"/>
        <a:buChar char="–"/>
        <a:defRPr sz="105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200150" indent="-171450" algn="l" rtl="0" eaLnBrk="0" fontAlgn="base" hangingPunct="0">
        <a:spcBef>
          <a:spcPts val="450"/>
        </a:spcBef>
        <a:spcAft>
          <a:spcPts val="0"/>
        </a:spcAft>
        <a:buClr>
          <a:schemeClr val="bg1">
            <a:lumMod val="65000"/>
          </a:schemeClr>
        </a:buClr>
        <a:buSzPct val="75000"/>
        <a:buFont typeface="Courier New" pitchFamily="49" charset="0"/>
        <a:buChar char="o"/>
        <a:defRPr sz="105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1543050" indent="-171450" algn="l" rtl="0" eaLnBrk="0" fontAlgn="base" hangingPunct="0">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18859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mn-ea"/>
          <a:cs typeface="Calibri" panose="020F0502020204030204" pitchFamily="34" charset="0"/>
        </a:defRPr>
      </a:lvl6pPr>
      <a:lvl7pPr marL="22288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mn-ea"/>
          <a:cs typeface="Calibri" panose="020F0502020204030204" pitchFamily="34" charset="0"/>
        </a:defRPr>
      </a:lvl7pPr>
      <a:lvl8pPr marL="25717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mn-ea"/>
          <a:cs typeface="Calibri" panose="020F0502020204030204" pitchFamily="34" charset="0"/>
        </a:defRPr>
      </a:lvl8pPr>
      <a:lvl9pPr marL="29146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mn-ea"/>
          <a:cs typeface="Calibri" panose="020F050202020403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gray">
          <a:xfrm>
            <a:off x="0" y="6"/>
            <a:ext cx="9181140" cy="6885855"/>
          </a:xfrm>
          <a:prstGeom prst="rect">
            <a:avLst/>
          </a:prstGeom>
        </p:spPr>
      </p:pic>
      <p:sp>
        <p:nvSpPr>
          <p:cNvPr id="5123" name="Title Placeholder 1"/>
          <p:cNvSpPr>
            <a:spLocks noGrp="1"/>
          </p:cNvSpPr>
          <p:nvPr>
            <p:ph type="title"/>
          </p:nvPr>
        </p:nvSpPr>
        <p:spPr bwMode="gray">
          <a:xfrm>
            <a:off x="687391"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endParaRPr lang="en-US" dirty="0"/>
          </a:p>
        </p:txBody>
      </p:sp>
      <p:sp>
        <p:nvSpPr>
          <p:cNvPr id="5124" name="Text Placeholder 2"/>
          <p:cNvSpPr>
            <a:spLocks noGrp="1"/>
          </p:cNvSpPr>
          <p:nvPr>
            <p:ph type="body" idx="1"/>
          </p:nvPr>
        </p:nvSpPr>
        <p:spPr bwMode="gray">
          <a:xfrm>
            <a:off x="687391"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45788"/>
            <a:ext cx="112210" cy="115416"/>
          </a:xfrm>
          <a:prstGeom prst="rect">
            <a:avLst/>
          </a:prstGeom>
          <a:noFill/>
        </p:spPr>
        <p:txBody>
          <a:bodyPr wrap="none" lIns="0" tIns="0" rIns="0" bIns="0" anchor="b" anchorCtr="0">
            <a:spAutoFit/>
          </a:bodyPr>
          <a:lstStyle>
            <a:lvl1pPr>
              <a:defRPr lang="en-US" sz="75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fontAlgn="base">
              <a:spcBef>
                <a:spcPct val="0"/>
              </a:spcBef>
              <a:spcAft>
                <a:spcPct val="0"/>
              </a:spcAft>
            </a:pPr>
            <a:fld id="{4DBB3109-6B36-4C42-ABE5-993D6B0A452A}" type="slidenum">
              <a:rPr lang="en-US" smtClean="0">
                <a:solidFill>
                  <a:srgbClr val="FFFFFF">
                    <a:lumMod val="75000"/>
                  </a:srgbClr>
                </a:solidFill>
              </a:rPr>
              <a:pPr fontAlgn="base">
                <a:spcBef>
                  <a:spcPct val="0"/>
                </a:spcBef>
                <a:spcAft>
                  <a:spcPct val="0"/>
                </a:spcAft>
              </a:pPr>
              <a:t>‹#›</a:t>
            </a:fld>
            <a:endParaRPr lang="en-US" dirty="0">
              <a:solidFill>
                <a:srgbClr val="FFFFFF">
                  <a:lumMod val="75000"/>
                </a:srgbClr>
              </a:solidFill>
            </a:endParaRPr>
          </a:p>
        </p:txBody>
      </p:sp>
    </p:spTree>
    <p:extLst>
      <p:ext uri="{BB962C8B-B14F-4D97-AF65-F5344CB8AC3E}">
        <p14:creationId xmlns:p14="http://schemas.microsoft.com/office/powerpoint/2010/main" val="325493376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Lst>
  <p:hf hdr="0" ftr="0" dt="0"/>
  <p:txStyles>
    <p:titleStyle>
      <a:lvl1pPr algn="l" rtl="0" eaLnBrk="1" fontAlgn="base" hangingPunct="1">
        <a:spcBef>
          <a:spcPct val="0"/>
        </a:spcBef>
        <a:spcAft>
          <a:spcPct val="0"/>
        </a:spcAft>
        <a:defRPr lang="en-US" sz="3600"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a:lvl2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5pPr>
      <a:lvl6pPr marL="342892" algn="l" rtl="0" eaLnBrk="1" fontAlgn="base" hangingPunct="1">
        <a:spcBef>
          <a:spcPct val="0"/>
        </a:spcBef>
        <a:spcAft>
          <a:spcPct val="0"/>
        </a:spcAft>
        <a:defRPr sz="3000" b="1">
          <a:solidFill>
            <a:schemeClr val="bg1"/>
          </a:solidFill>
          <a:latin typeface="FranklinGothic" pitchFamily="-48" charset="0"/>
        </a:defRPr>
      </a:lvl6pPr>
      <a:lvl7pPr marL="685783" algn="l" rtl="0" eaLnBrk="1" fontAlgn="base" hangingPunct="1">
        <a:spcBef>
          <a:spcPct val="0"/>
        </a:spcBef>
        <a:spcAft>
          <a:spcPct val="0"/>
        </a:spcAft>
        <a:defRPr sz="3000" b="1">
          <a:solidFill>
            <a:schemeClr val="bg1"/>
          </a:solidFill>
          <a:latin typeface="FranklinGothic" pitchFamily="-48" charset="0"/>
        </a:defRPr>
      </a:lvl7pPr>
      <a:lvl8pPr marL="1028675" algn="l" rtl="0" eaLnBrk="1" fontAlgn="base" hangingPunct="1">
        <a:spcBef>
          <a:spcPct val="0"/>
        </a:spcBef>
        <a:spcAft>
          <a:spcPct val="0"/>
        </a:spcAft>
        <a:defRPr sz="3000" b="1">
          <a:solidFill>
            <a:schemeClr val="bg1"/>
          </a:solidFill>
          <a:latin typeface="FranklinGothic" pitchFamily="-48" charset="0"/>
        </a:defRPr>
      </a:lvl8pPr>
      <a:lvl9pPr marL="1371566" algn="l" rtl="0" eaLnBrk="1" fontAlgn="base" hangingPunct="1">
        <a:spcBef>
          <a:spcPct val="0"/>
        </a:spcBef>
        <a:spcAft>
          <a:spcPct val="0"/>
        </a:spcAft>
        <a:defRPr sz="3000" b="1">
          <a:solidFill>
            <a:schemeClr val="bg1"/>
          </a:solidFill>
          <a:latin typeface="FranklinGothic" pitchFamily="-48" charset="0"/>
        </a:defRPr>
      </a:lvl9pPr>
    </p:titleStyle>
    <p:bodyStyle>
      <a:lvl1pPr marL="175018" indent="-175018" algn="l" rtl="0" eaLnBrk="1" fontAlgn="base" hangingPunct="1">
        <a:spcBef>
          <a:spcPts val="450"/>
        </a:spcBef>
        <a:spcAft>
          <a:spcPts val="0"/>
        </a:spcAft>
        <a:buClr>
          <a:schemeClr val="bg1">
            <a:lumMod val="65000"/>
          </a:schemeClr>
        </a:buClr>
        <a:buFont typeface="Wingdings" pitchFamily="2" charset="2"/>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347654" indent="-175018" algn="l" rtl="0" eaLnBrk="1" fontAlgn="base" hangingPunct="1">
        <a:spcBef>
          <a:spcPts val="450"/>
        </a:spcBef>
        <a:spcAft>
          <a:spcPts val="0"/>
        </a:spcAft>
        <a:buClr>
          <a:schemeClr val="bg1">
            <a:lumMod val="65000"/>
          </a:schemeClr>
        </a:buClr>
        <a:buFont typeface="Arial" pitchFamily="34" charset="0"/>
        <a:buChar char="•"/>
        <a:defRPr sz="135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515528" indent="-171446" algn="l" defTabSz="685783" rtl="0" eaLnBrk="1" fontAlgn="base" hangingPunct="1">
        <a:spcBef>
          <a:spcPts val="450"/>
        </a:spcBef>
        <a:spcAft>
          <a:spcPts val="0"/>
        </a:spcAft>
        <a:buClr>
          <a:schemeClr val="bg1">
            <a:lumMod val="65000"/>
          </a:schemeClr>
        </a:buClr>
        <a:buFont typeface="Franklin Gothic Book" pitchFamily="34" charset="0"/>
        <a:buChar char="–"/>
        <a:defRPr sz="105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200120" indent="-171446" algn="l" rtl="0" eaLnBrk="1" fontAlgn="base" hangingPunct="1">
        <a:spcBef>
          <a:spcPts val="450"/>
        </a:spcBef>
        <a:spcAft>
          <a:spcPts val="0"/>
        </a:spcAft>
        <a:buClr>
          <a:schemeClr val="bg1">
            <a:lumMod val="65000"/>
          </a:schemeClr>
        </a:buClr>
        <a:buSzPct val="75000"/>
        <a:buFont typeface="Courier New" pitchFamily="49" charset="0"/>
        <a:buChar char="o"/>
        <a:defRPr sz="105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1543012" indent="-171446" algn="l" rtl="0" eaLnBrk="1" fontAlgn="base"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1885903" indent="-171446" algn="l" defTabSz="685783"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mn-ea"/>
          <a:cs typeface="Calibri" panose="020F0502020204030204" pitchFamily="34" charset="0"/>
        </a:defRPr>
      </a:lvl6pPr>
      <a:lvl7pPr marL="2228795" indent="-171446" algn="l" defTabSz="685783"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mn-ea"/>
          <a:cs typeface="Calibri" panose="020F0502020204030204" pitchFamily="34" charset="0"/>
        </a:defRPr>
      </a:lvl7pPr>
      <a:lvl8pPr marL="2571686" indent="-171446" algn="l" defTabSz="685783"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mn-ea"/>
          <a:cs typeface="Calibri" panose="020F0502020204030204" pitchFamily="34" charset="0"/>
        </a:defRPr>
      </a:lvl8pPr>
      <a:lvl9pPr marL="2914577" indent="-171446" algn="l" defTabSz="685783"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mn-ea"/>
          <a:cs typeface="Calibri" panose="020F050202020403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gray">
          <a:xfrm>
            <a:off x="0" y="2"/>
            <a:ext cx="9181140" cy="6885855"/>
          </a:xfrm>
          <a:prstGeom prst="rect">
            <a:avLst/>
          </a:prstGeom>
        </p:spPr>
      </p:pic>
      <p:sp>
        <p:nvSpPr>
          <p:cNvPr id="5123" name="Title Placeholder 1"/>
          <p:cNvSpPr>
            <a:spLocks noGrp="1"/>
          </p:cNvSpPr>
          <p:nvPr>
            <p:ph type="title"/>
          </p:nvPr>
        </p:nvSpPr>
        <p:spPr bwMode="gray">
          <a:xfrm>
            <a:off x="687389"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9"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800016" y="6545788"/>
            <a:ext cx="112210" cy="115416"/>
          </a:xfrm>
          <a:prstGeom prst="rect">
            <a:avLst/>
          </a:prstGeom>
          <a:noFill/>
        </p:spPr>
        <p:txBody>
          <a:bodyPr wrap="none" lIns="0" tIns="0" rIns="0" bIns="0" anchor="b" anchorCtr="0">
            <a:spAutoFit/>
          </a:bodyPr>
          <a:lstStyle>
            <a:lvl1pPr>
              <a:defRPr lang="en-US" sz="75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spTree>
    <p:extLst>
      <p:ext uri="{BB962C8B-B14F-4D97-AF65-F5344CB8AC3E}">
        <p14:creationId xmlns:p14="http://schemas.microsoft.com/office/powerpoint/2010/main" val="125479637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Lst>
  <p:hf hdr="0" ftr="0" dt="0"/>
  <p:txStyles>
    <p:titleStyle>
      <a:lvl1pPr algn="l" rtl="0" eaLnBrk="0" fontAlgn="base" hangingPunct="0">
        <a:spcBef>
          <a:spcPct val="0"/>
        </a:spcBef>
        <a:spcAft>
          <a:spcPct val="0"/>
        </a:spcAft>
        <a:defRPr lang="en-US" sz="3600"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a:lvl2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5pPr>
      <a:lvl6pPr marL="342900" algn="l" rtl="0" fontAlgn="base">
        <a:spcBef>
          <a:spcPct val="0"/>
        </a:spcBef>
        <a:spcAft>
          <a:spcPct val="0"/>
        </a:spcAft>
        <a:defRPr sz="3000" b="1">
          <a:solidFill>
            <a:schemeClr val="bg1"/>
          </a:solidFill>
          <a:latin typeface="FranklinGothic" pitchFamily="-48" charset="0"/>
        </a:defRPr>
      </a:lvl6pPr>
      <a:lvl7pPr marL="685800" algn="l" rtl="0" fontAlgn="base">
        <a:spcBef>
          <a:spcPct val="0"/>
        </a:spcBef>
        <a:spcAft>
          <a:spcPct val="0"/>
        </a:spcAft>
        <a:defRPr sz="3000" b="1">
          <a:solidFill>
            <a:schemeClr val="bg1"/>
          </a:solidFill>
          <a:latin typeface="FranklinGothic" pitchFamily="-48" charset="0"/>
        </a:defRPr>
      </a:lvl7pPr>
      <a:lvl8pPr marL="1028700" algn="l" rtl="0" fontAlgn="base">
        <a:spcBef>
          <a:spcPct val="0"/>
        </a:spcBef>
        <a:spcAft>
          <a:spcPct val="0"/>
        </a:spcAft>
        <a:defRPr sz="3000" b="1">
          <a:solidFill>
            <a:schemeClr val="bg1"/>
          </a:solidFill>
          <a:latin typeface="FranklinGothic" pitchFamily="-48" charset="0"/>
        </a:defRPr>
      </a:lvl8pPr>
      <a:lvl9pPr marL="1371600" algn="l" rtl="0" fontAlgn="base">
        <a:spcBef>
          <a:spcPct val="0"/>
        </a:spcBef>
        <a:spcAft>
          <a:spcPct val="0"/>
        </a:spcAft>
        <a:defRPr sz="3000" b="1">
          <a:solidFill>
            <a:schemeClr val="bg1"/>
          </a:solidFill>
          <a:latin typeface="FranklinGothic" pitchFamily="-48" charset="0"/>
        </a:defRPr>
      </a:lvl9pPr>
    </p:titleStyle>
    <p:bodyStyle>
      <a:lvl1pPr marL="175022" indent="-175022" algn="l" rtl="0" eaLnBrk="0" fontAlgn="base" hangingPunct="0">
        <a:spcBef>
          <a:spcPts val="450"/>
        </a:spcBef>
        <a:spcAft>
          <a:spcPts val="0"/>
        </a:spcAft>
        <a:buClr>
          <a:schemeClr val="bg1">
            <a:lumMod val="65000"/>
          </a:schemeClr>
        </a:buClr>
        <a:buFont typeface="Wingdings" pitchFamily="2" charset="2"/>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347663" indent="-175022" algn="l" rtl="0" eaLnBrk="0" fontAlgn="base" hangingPunct="0">
        <a:spcBef>
          <a:spcPts val="450"/>
        </a:spcBef>
        <a:spcAft>
          <a:spcPts val="0"/>
        </a:spcAft>
        <a:buClr>
          <a:schemeClr val="bg1">
            <a:lumMod val="65000"/>
          </a:schemeClr>
        </a:buClr>
        <a:buFont typeface="Arial" pitchFamily="34" charset="0"/>
        <a:buChar char="•"/>
        <a:defRPr sz="135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515541" indent="-171450" algn="l" defTabSz="685800" rtl="0" eaLnBrk="0" fontAlgn="base" hangingPunct="0">
        <a:spcBef>
          <a:spcPts val="450"/>
        </a:spcBef>
        <a:spcAft>
          <a:spcPts val="0"/>
        </a:spcAft>
        <a:buClr>
          <a:schemeClr val="bg1">
            <a:lumMod val="65000"/>
          </a:schemeClr>
        </a:buClr>
        <a:buFont typeface="Franklin Gothic Book" pitchFamily="34" charset="0"/>
        <a:buChar char="–"/>
        <a:defRPr sz="105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200150" indent="-171450" algn="l" rtl="0" eaLnBrk="0" fontAlgn="base" hangingPunct="0">
        <a:spcBef>
          <a:spcPts val="450"/>
        </a:spcBef>
        <a:spcAft>
          <a:spcPts val="0"/>
        </a:spcAft>
        <a:buClr>
          <a:schemeClr val="bg1">
            <a:lumMod val="65000"/>
          </a:schemeClr>
        </a:buClr>
        <a:buSzPct val="75000"/>
        <a:buFont typeface="Courier New" pitchFamily="49" charset="0"/>
        <a:buChar char="o"/>
        <a:defRPr sz="105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1543050" indent="-171450" algn="l" rtl="0" eaLnBrk="0" fontAlgn="base" hangingPunct="0">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18859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mn-ea"/>
          <a:cs typeface="Calibri" panose="020F0502020204030204" pitchFamily="34" charset="0"/>
        </a:defRPr>
      </a:lvl6pPr>
      <a:lvl7pPr marL="22288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mn-ea"/>
          <a:cs typeface="Calibri" panose="020F0502020204030204" pitchFamily="34" charset="0"/>
        </a:defRPr>
      </a:lvl7pPr>
      <a:lvl8pPr marL="25717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mn-ea"/>
          <a:cs typeface="Calibri" panose="020F0502020204030204" pitchFamily="34" charset="0"/>
        </a:defRPr>
      </a:lvl8pPr>
      <a:lvl9pPr marL="29146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Calibri" panose="020F0502020204030204" pitchFamily="34" charset="0"/>
          <a:ea typeface="+mn-ea"/>
          <a:cs typeface="Calibri" panose="020F050202020403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61543" y="6507316"/>
            <a:ext cx="150682"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spTree>
    <p:extLst>
      <p:ext uri="{BB962C8B-B14F-4D97-AF65-F5344CB8AC3E}">
        <p14:creationId xmlns:p14="http://schemas.microsoft.com/office/powerpoint/2010/main" val="3290747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61542" y="6507316"/>
            <a:ext cx="150682" cy="153888"/>
          </a:xfrm>
          <a:prstGeom prst="rect">
            <a:avLst/>
          </a:prstGeom>
        </p:spPr>
        <p:txBody>
          <a:bodyPr vert="horz" wrap="none" lIns="0" tIns="0" rIns="0" bIns="0" rtlCol="0" anchor="ctr">
            <a:spAutoFit/>
          </a:bodyPr>
          <a:lstStyle>
            <a:lvl1pPr algn="r">
              <a:defRPr sz="1000">
                <a:solidFill>
                  <a:schemeClr val="tx2">
                    <a:lumMod val="75000"/>
                  </a:schemeClr>
                </a:solidFill>
                <a:latin typeface="Calibri" panose="020F0502020204030204" pitchFamily="34" charset="0"/>
                <a:cs typeface="Calibri" panose="020F0502020204030204" pitchFamily="34" charset="0"/>
              </a:defRPr>
            </a:lvl1pPr>
          </a:lstStyle>
          <a:p>
            <a:pPr fontAlgn="base">
              <a:spcBef>
                <a:spcPct val="0"/>
              </a:spcBef>
              <a:spcAft>
                <a:spcPct val="0"/>
              </a:spcAft>
            </a:pPr>
            <a:fld id="{A1A8B8B9-B651-4439-A868-E8F04EF81465}" type="slidenum">
              <a:rPr lang="en-US" smtClean="0">
                <a:solidFill>
                  <a:srgbClr val="1F497D">
                    <a:lumMod val="75000"/>
                  </a:srgbClr>
                </a:solidFill>
                <a:ea typeface="ＭＳ Ｐゴシック"/>
              </a:rPr>
              <a:pPr fontAlgn="base">
                <a:spcBef>
                  <a:spcPct val="0"/>
                </a:spcBef>
                <a:spcAft>
                  <a:spcPct val="0"/>
                </a:spcAft>
              </a:pPr>
              <a:t>‹#›</a:t>
            </a:fld>
            <a:endParaRPr lang="en-US" dirty="0">
              <a:solidFill>
                <a:srgbClr val="1F497D">
                  <a:lumMod val="75000"/>
                </a:srgbClr>
              </a:solidFill>
              <a:ea typeface="ＭＳ Ｐゴシック"/>
            </a:endParaRPr>
          </a:p>
        </p:txBody>
      </p:sp>
    </p:spTree>
    <p:extLst>
      <p:ext uri="{BB962C8B-B14F-4D97-AF65-F5344CB8AC3E}">
        <p14:creationId xmlns:p14="http://schemas.microsoft.com/office/powerpoint/2010/main" val="2193376224"/>
      </p:ext>
    </p:extLst>
  </p:cSld>
  <p:clrMap bg1="lt1" tx1="dk1" bg2="lt2" tx2="dk2" accent1="accent1" accent2="accent2" accent3="accent3" accent4="accent4" accent5="accent5" accent6="accent6" hlink="hlink" folHlink="folHlink"/>
  <p:sldLayoutIdLst>
    <p:sldLayoutId id="2147483824"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Calibri" panose="020F0502020204030204" pitchFamily="34" charset="0"/>
          <a:ea typeface="ＭＳ Ｐゴシック" charset="0"/>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Calibri" panose="020F0502020204030204" pitchFamily="34" charset="0"/>
          <a:ea typeface="ＭＳ Ｐゴシック" charset="0"/>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61543" y="6507316"/>
            <a:ext cx="150682"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spTree>
    <p:extLst>
      <p:ext uri="{BB962C8B-B14F-4D97-AF65-F5344CB8AC3E}">
        <p14:creationId xmlns:p14="http://schemas.microsoft.com/office/powerpoint/2010/main" val="2058988701"/>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3" y="1921377"/>
            <a:ext cx="8228417" cy="76944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94" y="2935826"/>
            <a:ext cx="8228331" cy="248683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endParaRPr lang="en-US" dirty="0"/>
          </a:p>
          <a:p>
            <a:pPr lvl="1"/>
            <a:endParaRPr lang="en-US" dirty="0"/>
          </a:p>
          <a:p>
            <a:pPr lvl="1"/>
            <a:r>
              <a:rPr lang="en-US" dirty="0"/>
              <a:t>Second level</a:t>
            </a:r>
          </a:p>
          <a:p>
            <a:pPr lvl="2"/>
            <a:r>
              <a:rPr lang="en-US" dirty="0"/>
              <a:t>Third level</a:t>
            </a:r>
          </a:p>
          <a:p>
            <a:pPr lvl="3"/>
            <a:r>
              <a:rPr lang="en-US" dirty="0"/>
              <a:t>Month 20XX</a:t>
            </a:r>
          </a:p>
        </p:txBody>
      </p:sp>
      <p:sp>
        <p:nvSpPr>
          <p:cNvPr id="2" name="Date Placeholder 1"/>
          <p:cNvSpPr>
            <a:spLocks noGrp="1"/>
          </p:cNvSpPr>
          <p:nvPr>
            <p:ph type="dt" sz="half" idx="2"/>
          </p:nvPr>
        </p:nvSpPr>
        <p:spPr bwMode="gray">
          <a:xfrm>
            <a:off x="6419851" y="6709229"/>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Calibri" panose="020F0502020204030204" pitchFamily="34" charset="0"/>
                <a:cs typeface="Calibri" panose="020F0502020204030204" pitchFamily="34" charset="0"/>
              </a:defRPr>
            </a:lvl1pPr>
          </a:lstStyle>
          <a:p>
            <a:pPr fontAlgn="base">
              <a:spcBef>
                <a:spcPct val="0"/>
              </a:spcBef>
              <a:spcAft>
                <a:spcPct val="0"/>
              </a:spcAft>
            </a:pPr>
            <a:endParaRPr lang="en-US" dirty="0">
              <a:solidFill>
                <a:prstClr val="white">
                  <a:lumMod val="50000"/>
                </a:prstClr>
              </a:solidFill>
              <a:ea typeface="ＭＳ Ｐゴシック" charset="-128"/>
            </a:endParaRPr>
          </a:p>
        </p:txBody>
      </p:sp>
      <p:sp>
        <p:nvSpPr>
          <p:cNvPr id="3" name="Footer Placeholder 2"/>
          <p:cNvSpPr>
            <a:spLocks noGrp="1"/>
          </p:cNvSpPr>
          <p:nvPr>
            <p:ph type="ftr" sz="quarter" idx="3"/>
          </p:nvPr>
        </p:nvSpPr>
        <p:spPr bwMode="gray">
          <a:xfrm>
            <a:off x="5328342" y="6567848"/>
            <a:ext cx="3583885" cy="123111"/>
          </a:xfrm>
          <a:prstGeom prst="rect">
            <a:avLst/>
          </a:prstGeom>
        </p:spPr>
        <p:txBody>
          <a:bodyPr vert="horz" lIns="0" tIns="0" rIns="0" bIns="0" rtlCol="0" anchor="ctr">
            <a:spAutoFit/>
          </a:bodyPr>
          <a:lstStyle>
            <a:lvl1pPr algn="r">
              <a:defRPr sz="800">
                <a:solidFill>
                  <a:schemeClr val="tx1">
                    <a:tint val="75000"/>
                  </a:schemeClr>
                </a:solidFill>
                <a:latin typeface="Calibri" panose="020F0502020204030204" pitchFamily="34" charset="0"/>
                <a:cs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128"/>
            </a:endParaRPr>
          </a:p>
        </p:txBody>
      </p:sp>
    </p:spTree>
    <p:extLst>
      <p:ext uri="{BB962C8B-B14F-4D97-AF65-F5344CB8AC3E}">
        <p14:creationId xmlns:p14="http://schemas.microsoft.com/office/powerpoint/2010/main" val="3083532172"/>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rtl="0" eaLnBrk="1" fontAlgn="base" hangingPunct="1">
        <a:spcBef>
          <a:spcPct val="0"/>
        </a:spcBef>
        <a:spcAft>
          <a:spcPct val="0"/>
        </a:spcAft>
        <a:defRPr sz="5000" b="1" kern="1200">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189" algn="l" rtl="0" eaLnBrk="1" fontAlgn="base" hangingPunct="1">
        <a:spcBef>
          <a:spcPct val="0"/>
        </a:spcBef>
        <a:spcAft>
          <a:spcPct val="0"/>
        </a:spcAft>
        <a:defRPr sz="2800">
          <a:solidFill>
            <a:schemeClr val="tx1"/>
          </a:solidFill>
          <a:latin typeface="Franklin Gothic Demi" pitchFamily="34" charset="0"/>
        </a:defRPr>
      </a:lvl6pPr>
      <a:lvl7pPr marL="914377" algn="l" rtl="0" eaLnBrk="1" fontAlgn="base" hangingPunct="1">
        <a:spcBef>
          <a:spcPct val="0"/>
        </a:spcBef>
        <a:spcAft>
          <a:spcPct val="0"/>
        </a:spcAft>
        <a:defRPr sz="2800">
          <a:solidFill>
            <a:schemeClr val="tx1"/>
          </a:solidFill>
          <a:latin typeface="Franklin Gothic Demi" pitchFamily="34" charset="0"/>
        </a:defRPr>
      </a:lvl7pPr>
      <a:lvl8pPr marL="1371566" algn="l" rtl="0" eaLnBrk="1" fontAlgn="base" hangingPunct="1">
        <a:spcBef>
          <a:spcPct val="0"/>
        </a:spcBef>
        <a:spcAft>
          <a:spcPct val="0"/>
        </a:spcAft>
        <a:defRPr sz="2800">
          <a:solidFill>
            <a:schemeClr val="tx1"/>
          </a:solidFill>
          <a:latin typeface="Franklin Gothic Demi" pitchFamily="34" charset="0"/>
        </a:defRPr>
      </a:lvl8pPr>
      <a:lvl9pPr marL="1828754"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Calibri" panose="020F0502020204030204" pitchFamily="34" charset="0"/>
          <a:ea typeface="+mn-ea"/>
          <a:cs typeface="Calibri" panose="020F0502020204030204" pitchFamily="34" charset="0"/>
        </a:defRPr>
      </a:lvl1pPr>
      <a:lvl2pPr marL="457189" indent="-457189" algn="l" rtl="0" eaLnBrk="1" fontAlgn="base" hangingPunct="1">
        <a:spcBef>
          <a:spcPct val="20000"/>
        </a:spcBef>
        <a:spcAft>
          <a:spcPct val="0"/>
        </a:spcAft>
        <a:defRPr sz="2400" kern="1200">
          <a:solidFill>
            <a:schemeClr val="bg1"/>
          </a:solidFill>
          <a:latin typeface="Calibri" panose="020F0502020204030204" pitchFamily="34" charset="0"/>
          <a:ea typeface="+mn-ea"/>
          <a:cs typeface="Calibri" panose="020F0502020204030204" pitchFamily="34" charset="0"/>
        </a:defRPr>
      </a:lvl2pPr>
      <a:lvl3pPr marL="914377" indent="-914377"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349" indent="-228594" algn="l" rtl="0" eaLnBrk="1" fontAlgn="base" hangingPunct="1">
        <a:spcBef>
          <a:spcPct val="20000"/>
        </a:spcBef>
        <a:spcAft>
          <a:spcPct val="0"/>
        </a:spcAft>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217352" cy="6913014"/>
          </a:xfrm>
          <a:prstGeom prst="rect">
            <a:avLst/>
          </a:prstGeom>
        </p:spPr>
      </p:pic>
      <p:sp>
        <p:nvSpPr>
          <p:cNvPr id="8" name="Rectangle 7"/>
          <p:cNvSpPr/>
          <p:nvPr/>
        </p:nvSpPr>
        <p:spPr bwMode="gray">
          <a:xfrm>
            <a:off x="0" y="1701580"/>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
          <p:cNvSpPr>
            <a:spLocks noGrp="1"/>
          </p:cNvSpPr>
          <p:nvPr>
            <p:ph type="sldNum" sz="quarter" idx="4"/>
          </p:nvPr>
        </p:nvSpPr>
        <p:spPr bwMode="gray">
          <a:xfrm>
            <a:off x="8761545" y="6507316"/>
            <a:ext cx="150682" cy="153888"/>
          </a:xfrm>
          <a:prstGeom prst="rect">
            <a:avLst/>
          </a:prstGeom>
          <a:noFill/>
        </p:spPr>
        <p:txBody>
          <a:bodyPr wrap="none" lIns="0" tIns="0" rIns="0" bIns="0">
            <a:spAutoFit/>
          </a:bodyPr>
          <a:lstStyle>
            <a:lvl1pPr>
              <a:defRPr lang="en-US" sz="100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algn="r" fontAlgn="base">
              <a:spcBef>
                <a:spcPct val="0"/>
              </a:spcBef>
              <a:spcAft>
                <a:spcPct val="0"/>
              </a:spcAft>
            </a:pPr>
            <a:fld id="{F3477EC8-074D-41C4-94AE-E9EA7CEEA348}" type="slidenum">
              <a:rPr lang="en-US" smtClean="0">
                <a:solidFill>
                  <a:prstClr val="white">
                    <a:lumMod val="75000"/>
                  </a:prstClr>
                </a:solidFill>
              </a:rPr>
              <a:pPr algn="r" fontAlgn="base">
                <a:spcBef>
                  <a:spcPct val="0"/>
                </a:spcBef>
                <a:spcAft>
                  <a:spcPct val="0"/>
                </a:spcAft>
              </a:pPr>
              <a:t>‹#›</a:t>
            </a:fld>
            <a:endParaRPr lang="en-US" dirty="0">
              <a:solidFill>
                <a:prstClr val="white">
                  <a:lumMod val="75000"/>
                </a:prstClr>
              </a:solidFill>
            </a:endParaRPr>
          </a:p>
        </p:txBody>
      </p:sp>
    </p:spTree>
    <p:extLst>
      <p:ext uri="{BB962C8B-B14F-4D97-AF65-F5344CB8AC3E}">
        <p14:creationId xmlns:p14="http://schemas.microsoft.com/office/powerpoint/2010/main" val="3879744969"/>
      </p:ext>
    </p:extLst>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ctr" defTabSz="914377" rtl="0" eaLnBrk="1" latinLnBrk="0" hangingPunct="1">
        <a:spcBef>
          <a:spcPct val="0"/>
        </a:spcBef>
        <a:buNone/>
        <a:defRPr lang="en-US" sz="2200" b="1"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p:titleStyle>
    <p:bodyStyle>
      <a:lvl1pPr marL="342891" indent="-342891" algn="l" defTabSz="914377"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Calibri" panose="020F0502020204030204" pitchFamily="34" charset="0"/>
          <a:ea typeface="+mn-ea"/>
          <a:cs typeface="Calibri" panose="020F0502020204030204" pitchFamily="34" charset="0"/>
        </a:defRPr>
      </a:lvl1pPr>
      <a:lvl2pPr marL="742932" indent="-285744" algn="l" defTabSz="914377"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Calibri" panose="020F0502020204030204" pitchFamily="34" charset="0"/>
          <a:ea typeface="+mn-ea"/>
          <a:cs typeface="Calibri" panose="020F0502020204030204" pitchFamily="34" charset="0"/>
        </a:defRPr>
      </a:lvl2pPr>
      <a:lvl3pPr marL="1142971" indent="-228594" algn="l" defTabSz="914377"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Calibri" panose="020F0502020204030204" pitchFamily="34" charset="0"/>
          <a:ea typeface="+mn-ea"/>
          <a:cs typeface="Calibri" panose="020F0502020204030204" pitchFamily="34" charset="0"/>
        </a:defRPr>
      </a:lvl3pPr>
      <a:lvl4pPr marL="1600160" indent="-228594" algn="l" defTabSz="914377"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4pPr>
      <a:lvl5pPr marL="2057349" indent="-228594" algn="l" defTabSz="914377"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bwMode="gray">
          <a:xfrm>
            <a:off x="0" y="4"/>
            <a:ext cx="9181140" cy="6885855"/>
          </a:xfrm>
          <a:prstGeom prst="rect">
            <a:avLst/>
          </a:prstGeom>
        </p:spPr>
      </p:pic>
      <p:sp>
        <p:nvSpPr>
          <p:cNvPr id="5123" name="Title Placeholder 1"/>
          <p:cNvSpPr>
            <a:spLocks noGrp="1"/>
          </p:cNvSpPr>
          <p:nvPr>
            <p:ph type="title"/>
          </p:nvPr>
        </p:nvSpPr>
        <p:spPr bwMode="gray">
          <a:xfrm>
            <a:off x="687390"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endParaRPr lang="en-US" dirty="0"/>
          </a:p>
        </p:txBody>
      </p:sp>
      <p:sp>
        <p:nvSpPr>
          <p:cNvPr id="5124" name="Text Placeholder 2"/>
          <p:cNvSpPr>
            <a:spLocks noGrp="1"/>
          </p:cNvSpPr>
          <p:nvPr>
            <p:ph type="body" idx="1"/>
          </p:nvPr>
        </p:nvSpPr>
        <p:spPr bwMode="gray">
          <a:xfrm>
            <a:off x="687390"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0682"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fontAlgn="base">
              <a:spcBef>
                <a:spcPct val="0"/>
              </a:spcBef>
              <a:spcAft>
                <a:spcPct val="0"/>
              </a:spcAft>
            </a:pPr>
            <a:fld id="{4DBB3109-6B36-4C42-ABE5-993D6B0A452A}" type="slidenum">
              <a:rPr lang="en-US" smtClean="0">
                <a:solidFill>
                  <a:srgbClr val="FFFFFF">
                    <a:lumMod val="75000"/>
                  </a:srgbClr>
                </a:solidFill>
              </a:rPr>
              <a:pPr fontAlgn="base">
                <a:spcBef>
                  <a:spcPct val="0"/>
                </a:spcBef>
                <a:spcAft>
                  <a:spcPct val="0"/>
                </a:spcAft>
              </a:pPr>
              <a:t>‹#›</a:t>
            </a:fld>
            <a:endParaRPr lang="en-US" dirty="0">
              <a:solidFill>
                <a:srgbClr val="FFFFFF">
                  <a:lumMod val="75000"/>
                </a:srgbClr>
              </a:solidFill>
            </a:endParaRPr>
          </a:p>
        </p:txBody>
      </p:sp>
    </p:spTree>
    <p:extLst>
      <p:ext uri="{BB962C8B-B14F-4D97-AF65-F5344CB8AC3E}">
        <p14:creationId xmlns:p14="http://schemas.microsoft.com/office/powerpoint/2010/main" val="196550199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8" r:id="rId7"/>
  </p:sldLayoutIdLst>
  <p:hf hdr="0" ftr="0" dt="0"/>
  <p:txStyles>
    <p:titleStyle>
      <a:lvl1pPr algn="l" rtl="0" eaLnBrk="1" fontAlgn="base" hangingPunct="1">
        <a:spcBef>
          <a:spcPct val="0"/>
        </a:spcBef>
        <a:spcAft>
          <a:spcPct val="0"/>
        </a:spcAft>
        <a:defRPr lang="en-US" sz="4800"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189" algn="l" rtl="0" eaLnBrk="1" fontAlgn="base" hangingPunct="1">
        <a:spcBef>
          <a:spcPct val="0"/>
        </a:spcBef>
        <a:spcAft>
          <a:spcPct val="0"/>
        </a:spcAft>
        <a:defRPr sz="4000" b="1">
          <a:solidFill>
            <a:schemeClr val="bg1"/>
          </a:solidFill>
          <a:latin typeface="FranklinGothic" pitchFamily="-48" charset="0"/>
        </a:defRPr>
      </a:lvl6pPr>
      <a:lvl7pPr marL="914377" algn="l" rtl="0" eaLnBrk="1" fontAlgn="base" hangingPunct="1">
        <a:spcBef>
          <a:spcPct val="0"/>
        </a:spcBef>
        <a:spcAft>
          <a:spcPct val="0"/>
        </a:spcAft>
        <a:defRPr sz="4000" b="1">
          <a:solidFill>
            <a:schemeClr val="bg1"/>
          </a:solidFill>
          <a:latin typeface="FranklinGothic" pitchFamily="-48" charset="0"/>
        </a:defRPr>
      </a:lvl7pPr>
      <a:lvl8pPr marL="1371566" algn="l" rtl="0" eaLnBrk="1" fontAlgn="base" hangingPunct="1">
        <a:spcBef>
          <a:spcPct val="0"/>
        </a:spcBef>
        <a:spcAft>
          <a:spcPct val="0"/>
        </a:spcAft>
        <a:defRPr sz="4000" b="1">
          <a:solidFill>
            <a:schemeClr val="bg1"/>
          </a:solidFill>
          <a:latin typeface="FranklinGothic" pitchFamily="-48" charset="0"/>
        </a:defRPr>
      </a:lvl8pPr>
      <a:lvl9pPr marL="1828754" algn="l" rtl="0" eaLnBrk="1" fontAlgn="base" hangingPunct="1">
        <a:spcBef>
          <a:spcPct val="0"/>
        </a:spcBef>
        <a:spcAft>
          <a:spcPct val="0"/>
        </a:spcAft>
        <a:defRPr sz="4000" b="1">
          <a:solidFill>
            <a:schemeClr val="bg1"/>
          </a:solidFill>
          <a:latin typeface="FranklinGothic" pitchFamily="-48" charset="0"/>
        </a:defRPr>
      </a:lvl9pPr>
    </p:titleStyle>
    <p:bodyStyle>
      <a:lvl1pPr marL="233357" indent="-233357"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463539" indent="-233357"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687371" indent="-228594" algn="l" defTabSz="914377"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600160" indent="-228594"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2057349" indent="-228594"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6pPr>
      <a:lvl7pPr marL="2971726" indent="-228594" algn="l" defTabSz="914377"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7pPr>
      <a:lvl8pPr marL="3428914" indent="-228594" algn="l" defTabSz="914377"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8pPr>
      <a:lvl9pPr marL="3886103" indent="-228594" algn="l" defTabSz="914377"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61543" y="6507316"/>
            <a:ext cx="150682"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spTree>
    <p:extLst>
      <p:ext uri="{BB962C8B-B14F-4D97-AF65-F5344CB8AC3E}">
        <p14:creationId xmlns:p14="http://schemas.microsoft.com/office/powerpoint/2010/main" val="17415936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61542" y="6507316"/>
            <a:ext cx="150682" cy="153888"/>
          </a:xfrm>
          <a:prstGeom prst="rect">
            <a:avLst/>
          </a:prstGeom>
        </p:spPr>
        <p:txBody>
          <a:bodyPr vert="horz" wrap="none" lIns="0" tIns="0" rIns="0" bIns="0" rtlCol="0" anchor="ctr">
            <a:spAutoFit/>
          </a:bodyPr>
          <a:lstStyle>
            <a:lvl1pPr algn="r">
              <a:defRPr sz="1000">
                <a:solidFill>
                  <a:schemeClr val="tx2">
                    <a:lumMod val="75000"/>
                  </a:schemeClr>
                </a:solidFill>
                <a:latin typeface="Calibri" panose="020F0502020204030204" pitchFamily="34" charset="0"/>
                <a:cs typeface="Calibri" panose="020F0502020204030204" pitchFamily="34" charset="0"/>
              </a:defRPr>
            </a:lvl1pPr>
          </a:lstStyle>
          <a:p>
            <a:pPr fontAlgn="base">
              <a:spcBef>
                <a:spcPct val="0"/>
              </a:spcBef>
              <a:spcAft>
                <a:spcPct val="0"/>
              </a:spcAft>
            </a:pPr>
            <a:fld id="{A1A8B8B9-B651-4439-A868-E8F04EF81465}" type="slidenum">
              <a:rPr lang="en-US" smtClean="0">
                <a:solidFill>
                  <a:srgbClr val="1F497D">
                    <a:lumMod val="75000"/>
                  </a:srgbClr>
                </a:solidFill>
                <a:ea typeface="ＭＳ Ｐゴシック"/>
              </a:rPr>
              <a:pPr fontAlgn="base">
                <a:spcBef>
                  <a:spcPct val="0"/>
                </a:spcBef>
                <a:spcAft>
                  <a:spcPct val="0"/>
                </a:spcAft>
              </a:pPr>
              <a:t>‹#›</a:t>
            </a:fld>
            <a:endParaRPr lang="en-US" dirty="0">
              <a:solidFill>
                <a:srgbClr val="1F497D">
                  <a:lumMod val="75000"/>
                </a:srgbClr>
              </a:solidFill>
              <a:ea typeface="ＭＳ Ｐゴシック"/>
            </a:endParaRPr>
          </a:p>
        </p:txBody>
      </p:sp>
    </p:spTree>
    <p:extLst>
      <p:ext uri="{BB962C8B-B14F-4D97-AF65-F5344CB8AC3E}">
        <p14:creationId xmlns:p14="http://schemas.microsoft.com/office/powerpoint/2010/main" val="2955465439"/>
      </p:ext>
    </p:extLst>
  </p:cSld>
  <p:clrMap bg1="lt1" tx1="dk1" bg2="lt2" tx2="dk2" accent1="accent1" accent2="accent2" accent3="accent3" accent4="accent4" accent5="accent5" accent6="accent6" hlink="hlink" folHlink="folHlink"/>
  <p:sldLayoutIdLst>
    <p:sldLayoutId id="2147483720"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Calibri" panose="020F0502020204030204" pitchFamily="34" charset="0"/>
          <a:ea typeface="ＭＳ Ｐゴシック" charset="0"/>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Calibri" panose="020F0502020204030204" pitchFamily="34" charset="0"/>
          <a:ea typeface="ＭＳ Ｐゴシック" charset="0"/>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endParaRPr lang="en-US" dirty="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0682"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Calibri" panose="020F0502020204030204" pitchFamily="34" charset="0"/>
                <a:ea typeface="ＭＳ Ｐゴシック" charset="-128"/>
                <a:cs typeface="Calibri" panose="020F0502020204030204" pitchFamily="34" charset="0"/>
              </a:defRPr>
            </a:lvl1pPr>
          </a:lstStyle>
          <a:p>
            <a:pPr fontAlgn="base">
              <a:spcBef>
                <a:spcPct val="0"/>
              </a:spcBef>
              <a:spcAft>
                <a:spcPct val="0"/>
              </a:spcAft>
            </a:pPr>
            <a:fld id="{4DBB3109-6B36-4C42-ABE5-993D6B0A452A}" type="slidenum">
              <a:rPr lang="en-US" smtClean="0">
                <a:solidFill>
                  <a:srgbClr val="FFFFFF">
                    <a:lumMod val="75000"/>
                  </a:srgbClr>
                </a:solidFill>
              </a:rPr>
              <a:pPr fontAlgn="base">
                <a:spcBef>
                  <a:spcPct val="0"/>
                </a:spcBef>
                <a:spcAft>
                  <a:spcPct val="0"/>
                </a:spcAft>
              </a:pPr>
              <a:t>‹#›</a:t>
            </a:fld>
            <a:endParaRPr lang="en-US" dirty="0">
              <a:solidFill>
                <a:srgbClr val="FFFFFF">
                  <a:lumMod val="75000"/>
                </a:srgbClr>
              </a:solidFill>
            </a:endParaRPr>
          </a:p>
        </p:txBody>
      </p:sp>
    </p:spTree>
    <p:extLst>
      <p:ext uri="{BB962C8B-B14F-4D97-AF65-F5344CB8AC3E}">
        <p14:creationId xmlns:p14="http://schemas.microsoft.com/office/powerpoint/2010/main" val="135168207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ftr="0" dt="0"/>
  <p:txStyles>
    <p:titleStyle>
      <a:lvl1pPr algn="l" rtl="0" eaLnBrk="1" fontAlgn="base" hangingPunct="1">
        <a:spcBef>
          <a:spcPct val="0"/>
        </a:spcBef>
        <a:spcAft>
          <a:spcPct val="0"/>
        </a:spcAft>
        <a:defRPr lang="en-US" sz="4800" kern="1200" dirty="0">
          <a:solidFill>
            <a:schemeClr val="bg1">
              <a:lumMod val="65000"/>
            </a:schemeClr>
          </a:solidFill>
          <a:latin typeface="Calibri" panose="020F0502020204030204" pitchFamily="34" charset="0"/>
          <a:ea typeface="ＭＳ Ｐゴシック" charset="0"/>
          <a:cs typeface="Calibri" panose="020F0502020204030204"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61542" y="6507316"/>
            <a:ext cx="150682" cy="153888"/>
          </a:xfrm>
          <a:prstGeom prst="rect">
            <a:avLst/>
          </a:prstGeom>
        </p:spPr>
        <p:txBody>
          <a:bodyPr vert="horz" wrap="none" lIns="0" tIns="0" rIns="0" bIns="0" rtlCol="0" anchor="ctr">
            <a:spAutoFit/>
          </a:bodyPr>
          <a:lstStyle>
            <a:lvl1pPr algn="r">
              <a:defRPr sz="1000">
                <a:solidFill>
                  <a:schemeClr val="tx2">
                    <a:lumMod val="75000"/>
                  </a:schemeClr>
                </a:solidFill>
                <a:latin typeface="Calibri" panose="020F0502020204030204" pitchFamily="34" charset="0"/>
                <a:cs typeface="Calibri" panose="020F0502020204030204" pitchFamily="34" charset="0"/>
              </a:defRPr>
            </a:lvl1pPr>
          </a:lstStyle>
          <a:p>
            <a:pPr fontAlgn="base">
              <a:spcBef>
                <a:spcPct val="0"/>
              </a:spcBef>
              <a:spcAft>
                <a:spcPct val="0"/>
              </a:spcAft>
            </a:pPr>
            <a:fld id="{A1A8B8B9-B651-4439-A868-E8F04EF81465}" type="slidenum">
              <a:rPr lang="en-US" smtClean="0">
                <a:solidFill>
                  <a:srgbClr val="1F497D">
                    <a:lumMod val="75000"/>
                  </a:srgbClr>
                </a:solidFill>
                <a:ea typeface="ＭＳ Ｐゴシック"/>
              </a:rPr>
              <a:pPr fontAlgn="base">
                <a:spcBef>
                  <a:spcPct val="0"/>
                </a:spcBef>
                <a:spcAft>
                  <a:spcPct val="0"/>
                </a:spcAft>
              </a:pPr>
              <a:t>‹#›</a:t>
            </a:fld>
            <a:endParaRPr lang="en-US" dirty="0">
              <a:solidFill>
                <a:srgbClr val="1F497D">
                  <a:lumMod val="75000"/>
                </a:srgbClr>
              </a:solidFill>
              <a:ea typeface="ＭＳ Ｐゴシック"/>
            </a:endParaRPr>
          </a:p>
        </p:txBody>
      </p:sp>
    </p:spTree>
    <p:extLst>
      <p:ext uri="{BB962C8B-B14F-4D97-AF65-F5344CB8AC3E}">
        <p14:creationId xmlns:p14="http://schemas.microsoft.com/office/powerpoint/2010/main" val="370566582"/>
      </p:ext>
    </p:extLst>
  </p:cSld>
  <p:clrMap bg1="lt1" tx1="dk1" bg2="lt2" tx2="dk2" accent1="accent1" accent2="accent2" accent3="accent3" accent4="accent4" accent5="accent5" accent6="accent6" hlink="hlink" folHlink="folHlink"/>
  <p:sldLayoutIdLst>
    <p:sldLayoutId id="2147483730" r:id="rId1"/>
    <p:sldLayoutId id="2147483731"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Calibri" panose="020F0502020204030204" pitchFamily="34" charset="0"/>
          <a:ea typeface="ＭＳ Ｐゴシック" charset="0"/>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Calibri" panose="020F0502020204030204" pitchFamily="34" charset="0"/>
          <a:ea typeface="ＭＳ Ｐゴシック" charset="0"/>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4.xml"/></Relationships>
</file>

<file path=ppt/slides/_rels/slide1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hyperlink" Target="http://www.intensiveintervention.org/resource/introduction-intensive-intervention"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iris.peabody.vanderbilt.edu/module/dbi1/#content"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hyperlink" Target="http://iris.peabody.vanderbilt.edu/module/dbi2/#content"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hyperlink" Target="http://www.intensiveintervention.org/content/dbi-training-series" TargetMode="External"/><Relationship Id="rId4" Type="http://schemas.openxmlformats.org/officeDocument/2006/relationships/image" Target="../media/image39.png"/></Relationships>
</file>

<file path=ppt/slides/_rels/slide1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hyperlink" Target="http://www.intensiveintervention.org/resource/data-based-individualization-framework-intensive-intervention" TargetMode="External"/></Relationships>
</file>

<file path=ppt/slides/_rels/slide1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www.intensiveintervention.org/chart/behavioral-intervention-chart" TargetMode="External"/><Relationship Id="rId2" Type="http://schemas.openxmlformats.org/officeDocument/2006/relationships/image" Target="../media/image41.png"/><Relationship Id="rId1" Type="http://schemas.openxmlformats.org/officeDocument/2006/relationships/slideLayout" Target="../slideLayouts/slideLayout16.xml"/><Relationship Id="rId6" Type="http://schemas.openxmlformats.org/officeDocument/2006/relationships/hyperlink" Target="http://www.intensiveintervention.org/chart/behavioral-progress-monitoring-tools" TargetMode="External"/><Relationship Id="rId5" Type="http://schemas.openxmlformats.org/officeDocument/2006/relationships/hyperlink" Target="http://www.intensiveintervention.org/chart/progress-monitoring" TargetMode="External"/><Relationship Id="rId4" Type="http://schemas.openxmlformats.org/officeDocument/2006/relationships/hyperlink" Target="http://www.intensiveintervention.org/chart/instructional-intervention-tools"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6.xml"/><Relationship Id="rId4" Type="http://schemas.openxmlformats.org/officeDocument/2006/relationships/hyperlink" Target="http://www.intensiveintervention.org/tools-support-intensive-intervention-data-meetings"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hyperlink" Target="http://www.intensiveintervention.org/implementing-behavioral-strategies-considerations-and-sample-resources"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hyperlink" Target="http://www.intensiveintervention.org/resources/sample-lessons-activities/mathematics" TargetMode="External"/><Relationship Id="rId4" Type="http://schemas.openxmlformats.org/officeDocument/2006/relationships/image" Target="../media/image51.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3" Type="http://schemas.openxmlformats.org/officeDocument/2006/relationships/hyperlink" Target="http://www.intensiveintervention.org/resource/dbi-implementation-rubric-and-interview" TargetMode="External"/><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3" Type="http://schemas.openxmlformats.org/officeDocument/2006/relationships/hyperlink" Target="http://www.intensiveintervention.org/resource/student-level-data-based-individualization-implementation-checklists" TargetMode="External"/><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3" Type="http://schemas.openxmlformats.org/officeDocument/2006/relationships/hyperlink" Target="http://www.intensiveintervention.org/resource/intensive-intervention-implementation-review-log" TargetMode="External"/><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3" Type="http://schemas.openxmlformats.org/officeDocument/2006/relationships/hyperlink" Target="http://www.intensiveintervention.org/resource/data-based-individualization-implementation-log-daily-and-weekly-intervention-review" TargetMode="External"/><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1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6.xml"/><Relationship Id="rId4" Type="http://schemas.openxmlformats.org/officeDocument/2006/relationships/hyperlink" Target="http://www.intensiveintervention.org/content/implementation-examples-field" TargetMode="External"/></Relationships>
</file>

<file path=ppt/slides/_rels/slide1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6.xml"/><Relationship Id="rId5" Type="http://schemas.openxmlformats.org/officeDocument/2006/relationships/hyperlink" Target="http://www.intensiveintervention.org/resources/ask-the-expert" TargetMode="External"/><Relationship Id="rId4" Type="http://schemas.openxmlformats.org/officeDocument/2006/relationships/hyperlink" Target="http://www.intensiveintervention.org/resources/webina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1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64.png"/></Relationships>
</file>

<file path=ppt/slides/_rels/slide1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6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85.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4125" y="1657516"/>
            <a:ext cx="8229600" cy="2554545"/>
          </a:xfrm>
        </p:spPr>
        <p:txBody>
          <a:bodyPr/>
          <a:lstStyle/>
          <a:p>
            <a:pPr algn="ctr"/>
            <a:r>
              <a:rPr lang="en-US" dirty="0">
                <a:latin typeface="Calibri" panose="020F0502020204030204" pitchFamily="34" charset="0"/>
              </a:rPr>
              <a:t>Introduction to </a:t>
            </a:r>
            <a:br>
              <a:rPr lang="en-US" dirty="0">
                <a:latin typeface="Calibri" panose="020F0502020204030204" pitchFamily="34" charset="0"/>
              </a:rPr>
            </a:br>
            <a:r>
              <a:rPr lang="en-US" dirty="0">
                <a:latin typeface="Calibri" panose="020F0502020204030204" pitchFamily="34" charset="0"/>
              </a:rPr>
              <a:t>Intensive Intervention</a:t>
            </a:r>
            <a:br>
              <a:rPr lang="en-US" dirty="0">
                <a:latin typeface="Calibri" panose="020F0502020204030204" pitchFamily="34" charset="0"/>
              </a:rPr>
            </a:br>
            <a:br>
              <a:rPr lang="en-US" dirty="0">
                <a:latin typeface="Calibri" panose="020F0502020204030204" pitchFamily="34" charset="0"/>
              </a:rPr>
            </a:br>
            <a:r>
              <a:rPr lang="en-US" sz="2800" dirty="0">
                <a:latin typeface="Calibri" panose="020F0502020204030204" pitchFamily="34" charset="0"/>
              </a:rPr>
              <a:t>National Center on Intensive Intervention </a:t>
            </a:r>
          </a:p>
        </p:txBody>
      </p:sp>
      <p:sp>
        <p:nvSpPr>
          <p:cNvPr id="3" name="Title 4"/>
          <p:cNvSpPr txBox="1">
            <a:spLocks/>
          </p:cNvSpPr>
          <p:nvPr/>
        </p:nvSpPr>
        <p:spPr bwMode="gray">
          <a:xfrm rot="10800000" flipV="1">
            <a:off x="2085472" y="4683661"/>
            <a:ext cx="5419809" cy="523220"/>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lvl1pPr algn="l" defTabSz="914400" rtl="0" eaLnBrk="1" latinLnBrk="0" hangingPunct="1">
              <a:spcBef>
                <a:spcPct val="0"/>
              </a:spcBef>
              <a:buNone/>
              <a:defRPr lang="en-US" sz="4400" b="1" kern="1200">
                <a:solidFill>
                  <a:schemeClr val="bg1"/>
                </a:solidFill>
                <a:latin typeface="+mn-lt"/>
                <a:ea typeface="ＭＳ Ｐゴシック" charset="0"/>
                <a:cs typeface="+mj-cs"/>
              </a:defRPr>
            </a:lvl1pPr>
          </a:lstStyle>
          <a:p>
            <a:pPr algn="ctr"/>
            <a:r>
              <a:rPr lang="en-US" sz="2800" b="0">
                <a:latin typeface="Calibri" panose="020F0502020204030204" pitchFamily="34" charset="0"/>
                <a:cs typeface="Calibri" panose="020F0502020204030204" pitchFamily="34" charset="0"/>
              </a:rPr>
              <a:t>Sarah </a:t>
            </a:r>
            <a:r>
              <a:rPr lang="en-US" sz="2800" b="0" dirty="0">
                <a:latin typeface="Calibri" panose="020F0502020204030204" pitchFamily="34" charset="0"/>
                <a:cs typeface="Calibri" panose="020F0502020204030204" pitchFamily="34" charset="0"/>
              </a:rPr>
              <a:t>Powell &amp; Sarah Benz</a:t>
            </a:r>
          </a:p>
        </p:txBody>
      </p:sp>
    </p:spTree>
    <p:extLst>
      <p:ext uri="{BB962C8B-B14F-4D97-AF65-F5344CB8AC3E}">
        <p14:creationId xmlns:p14="http://schemas.microsoft.com/office/powerpoint/2010/main" val="3132438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latin typeface="Arial"/>
              </a:rPr>
              <a:pPr algn="r"/>
              <a:t>10</a:t>
            </a:fld>
            <a:endParaRPr dirty="0">
              <a:solidFill>
                <a:srgbClr val="FFFFFF">
                  <a:lumMod val="75000"/>
                </a:srgbClr>
              </a:solidFill>
              <a:latin typeface="Arial"/>
            </a:endParaRPr>
          </a:p>
        </p:txBody>
      </p:sp>
      <p:sp>
        <p:nvSpPr>
          <p:cNvPr id="6" name="Title 5"/>
          <p:cNvSpPr>
            <a:spLocks noGrp="1"/>
          </p:cNvSpPr>
          <p:nvPr>
            <p:ph type="title"/>
          </p:nvPr>
        </p:nvSpPr>
        <p:spPr>
          <a:xfrm>
            <a:off x="-826771" y="702077"/>
            <a:ext cx="8906256" cy="835290"/>
          </a:xfrm>
        </p:spPr>
        <p:txBody>
          <a:bodyPr>
            <a:noAutofit/>
          </a:bodyPr>
          <a:lstStyle/>
          <a:p>
            <a:pPr algn="r"/>
            <a:r>
              <a:rPr lang="en-US" sz="5400" dirty="0"/>
              <a:t>NCII’s Approach </a:t>
            </a:r>
          </a:p>
        </p:txBody>
      </p:sp>
      <p:sp>
        <p:nvSpPr>
          <p:cNvPr id="3" name="Content Placeholder 2"/>
          <p:cNvSpPr>
            <a:spLocks noGrp="1"/>
          </p:cNvSpPr>
          <p:nvPr>
            <p:ph idx="4294967295"/>
          </p:nvPr>
        </p:nvSpPr>
        <p:spPr>
          <a:xfrm>
            <a:off x="3756525" y="1622592"/>
            <a:ext cx="5155701" cy="3851275"/>
          </a:xfrm>
        </p:spPr>
        <p:txBody>
          <a:bodyPr>
            <a:normAutofit/>
          </a:bodyPr>
          <a:lstStyle/>
          <a:p>
            <a:pPr marL="0" indent="0">
              <a:buNone/>
            </a:pPr>
            <a:r>
              <a:rPr lang="en-US" sz="3200" b="1" dirty="0"/>
              <a:t>DBI</a:t>
            </a:r>
            <a:r>
              <a:rPr lang="en-US" sz="3200" dirty="0"/>
              <a:t>: Integrating data-based decision making across academics and social behavior</a:t>
            </a:r>
          </a:p>
        </p:txBody>
      </p:sp>
      <p:pic>
        <p:nvPicPr>
          <p:cNvPr id="8" name="Picture 7" desc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6283" y="468804"/>
            <a:ext cx="3380074" cy="5131678"/>
          </a:xfrm>
          <a:prstGeom prst="rect">
            <a:avLst/>
          </a:prstGeom>
        </p:spPr>
      </p:pic>
    </p:spTree>
    <p:extLst>
      <p:ext uri="{BB962C8B-B14F-4D97-AF65-F5344CB8AC3E}">
        <p14:creationId xmlns:p14="http://schemas.microsoft.com/office/powerpoint/2010/main" val="40362617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Calibri" panose="020F0502020204030204" pitchFamily="34" charset="0"/>
                <a:cs typeface="Calibri" panose="020F0502020204030204" pitchFamily="34" charset="0"/>
              </a:rPr>
              <a:t>Initial data collection and analysis revealed the following:</a:t>
            </a:r>
          </a:p>
          <a:p>
            <a:pPr lvl="1"/>
            <a:r>
              <a:rPr lang="en-US" sz="2000" dirty="0">
                <a:latin typeface="Calibri" panose="020F0502020204030204" pitchFamily="34" charset="0"/>
                <a:cs typeface="Calibri" panose="020F0502020204030204" pitchFamily="34" charset="0"/>
              </a:rPr>
              <a:t>An error analysis revealed that Lindsay was making errors on mathematics concepts she had previously demonstrated mastery with including long division skills.</a:t>
            </a:r>
          </a:p>
          <a:p>
            <a:pPr lvl="1"/>
            <a:r>
              <a:rPr lang="en-US" sz="2000" dirty="0">
                <a:latin typeface="Calibri" panose="020F0502020204030204" pitchFamily="34" charset="0"/>
                <a:cs typeface="Calibri" panose="020F0502020204030204" pitchFamily="34" charset="0"/>
              </a:rPr>
              <a:t>Teachers predicted Lindsay was struggling with the increased length and intensity of mathematics assessments in sixth grade.</a:t>
            </a:r>
          </a:p>
        </p:txBody>
      </p:sp>
      <p:sp>
        <p:nvSpPr>
          <p:cNvPr id="3" name="Title 2"/>
          <p:cNvSpPr>
            <a:spLocks noGrp="1"/>
          </p:cNvSpPr>
          <p:nvPr>
            <p:ph type="title"/>
          </p:nvPr>
        </p:nvSpPr>
        <p:spPr/>
        <p:txBody>
          <a:bodyPr/>
          <a:lstStyle/>
          <a:p>
            <a:r>
              <a:rPr lang="en-US"/>
              <a:t>Lindsay’s Current Performance </a:t>
            </a:r>
            <a:endParaRPr lang="en-US" dirty="0"/>
          </a:p>
        </p:txBody>
      </p:sp>
      <p:sp>
        <p:nvSpPr>
          <p:cNvPr id="4" name="Slide Number Placeholder 3"/>
          <p:cNvSpPr>
            <a:spLocks noGrp="1"/>
          </p:cNvSpPr>
          <p:nvPr>
            <p:ph type="sldNum" sz="quarter" idx="10"/>
          </p:nvPr>
        </p:nvSpPr>
        <p:spPr>
          <a:xfrm>
            <a:off x="8755131" y="6507316"/>
            <a:ext cx="131446" cy="153888"/>
          </a:xfrm>
        </p:spPr>
        <p:txBody>
          <a:bodyPr/>
          <a:lstStyle/>
          <a:p>
            <a:fld id="{F3477EC8-074D-41C4-94AE-E9EA7CEEA348}" type="slidenum">
              <a:rPr lang="en-US" smtClean="0"/>
              <a:pPr/>
              <a:t>100</a:t>
            </a:fld>
            <a:endParaRPr lang="en-US" dirty="0"/>
          </a:p>
        </p:txBody>
      </p:sp>
    </p:spTree>
    <p:extLst>
      <p:ext uri="{BB962C8B-B14F-4D97-AF65-F5344CB8AC3E}">
        <p14:creationId xmlns:p14="http://schemas.microsoft.com/office/powerpoint/2010/main" val="15895889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400" dirty="0">
                <a:latin typeface="Calibri" panose="020F0502020204030204" pitchFamily="34" charset="0"/>
                <a:cs typeface="Calibri" panose="020F0502020204030204" pitchFamily="34" charset="0"/>
              </a:rPr>
              <a:t>Lindsay demonstrated off-task behaviors and high levels of distractibility </a:t>
            </a:r>
          </a:p>
          <a:p>
            <a:pPr lvl="2"/>
            <a:r>
              <a:rPr lang="en-US" sz="2000" dirty="0">
                <a:latin typeface="Calibri" panose="020F0502020204030204" pitchFamily="34" charset="0"/>
                <a:cs typeface="Calibri" panose="020F0502020204030204" pitchFamily="34" charset="0"/>
              </a:rPr>
              <a:t>in the late afternoon and final periods of the day.</a:t>
            </a:r>
          </a:p>
          <a:p>
            <a:pPr lvl="2"/>
            <a:r>
              <a:rPr lang="en-US" sz="2000" dirty="0">
                <a:latin typeface="Calibri" panose="020F0502020204030204" pitchFamily="34" charset="0"/>
                <a:cs typeface="Calibri" panose="020F0502020204030204" pitchFamily="34" charset="0"/>
              </a:rPr>
              <a:t>during unstructured time and when she was not provided with regular, explicit feedback on her performance.</a:t>
            </a:r>
          </a:p>
          <a:p>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dirty="0"/>
              <a:t>Lindsay’s Current Performance</a:t>
            </a:r>
          </a:p>
        </p:txBody>
      </p:sp>
      <p:sp>
        <p:nvSpPr>
          <p:cNvPr id="4" name="Slide Number Placeholder 3"/>
          <p:cNvSpPr>
            <a:spLocks noGrp="1"/>
          </p:cNvSpPr>
          <p:nvPr>
            <p:ph type="sldNum" sz="quarter" idx="10"/>
          </p:nvPr>
        </p:nvSpPr>
        <p:spPr>
          <a:xfrm>
            <a:off x="8715055" y="6507316"/>
            <a:ext cx="197170" cy="153888"/>
          </a:xfrm>
        </p:spPr>
        <p:txBody>
          <a:bodyPr/>
          <a:lstStyle/>
          <a:p>
            <a:pPr algn="r"/>
            <a:fld id="{F3477EC8-074D-41C4-94AE-E9EA7CEEA348}" type="slidenum">
              <a:rPr lang="uk-UA" smtClean="0">
                <a:solidFill>
                  <a:srgbClr val="FFFFFF">
                    <a:lumMod val="75000"/>
                  </a:srgbClr>
                </a:solidFill>
              </a:rPr>
              <a:pPr algn="r"/>
              <a:t>101</a:t>
            </a:fld>
            <a:endParaRPr lang="uk-UA" dirty="0">
              <a:solidFill>
                <a:srgbClr val="FFFFFF">
                  <a:lumMod val="75000"/>
                </a:srgbClr>
              </a:solidFill>
            </a:endParaRPr>
          </a:p>
        </p:txBody>
      </p:sp>
    </p:spTree>
    <p:extLst>
      <p:ext uri="{BB962C8B-B14F-4D97-AF65-F5344CB8AC3E}">
        <p14:creationId xmlns:p14="http://schemas.microsoft.com/office/powerpoint/2010/main" val="33345311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Calibri" panose="020F0502020204030204" pitchFamily="34" charset="0"/>
                <a:cs typeface="Calibri" panose="020F0502020204030204" pitchFamily="34" charset="0"/>
              </a:rPr>
              <a:t>The intervention team met and made the following decisions about Lindsay’s intervention</a:t>
            </a:r>
          </a:p>
          <a:p>
            <a:pPr lvl="1"/>
            <a:r>
              <a:rPr lang="en-US" sz="2000" dirty="0">
                <a:latin typeface="Calibri" panose="020F0502020204030204" pitchFamily="34" charset="0"/>
                <a:cs typeface="Calibri" panose="020F0502020204030204" pitchFamily="34" charset="0"/>
              </a:rPr>
              <a:t>Break lengthy mathematics assignments and assessments into </a:t>
            </a:r>
            <a:r>
              <a:rPr lang="en-US" sz="2000" b="1" dirty="0">
                <a:latin typeface="Calibri" panose="020F0502020204030204" pitchFamily="34" charset="0"/>
                <a:cs typeface="Calibri" panose="020F0502020204030204" pitchFamily="34" charset="0"/>
              </a:rPr>
              <a:t>smaller chunks </a:t>
            </a:r>
            <a:r>
              <a:rPr lang="en-US" sz="2000" dirty="0">
                <a:latin typeface="Calibri" panose="020F0502020204030204" pitchFamily="34" charset="0"/>
                <a:cs typeface="Calibri" panose="020F0502020204030204" pitchFamily="34" charset="0"/>
              </a:rPr>
              <a:t>to avoid issues with stamina and distractibility</a:t>
            </a:r>
          </a:p>
          <a:p>
            <a:pPr lvl="1"/>
            <a:r>
              <a:rPr lang="en-US" sz="2000" dirty="0">
                <a:latin typeface="Calibri" panose="020F0502020204030204" pitchFamily="34" charset="0"/>
                <a:cs typeface="Calibri" panose="020F0502020204030204" pitchFamily="34" charset="0"/>
              </a:rPr>
              <a:t>Move Lindsay into a mathematics intervention period </a:t>
            </a:r>
            <a:r>
              <a:rPr lang="en-US" sz="2000" b="1" dirty="0">
                <a:latin typeface="Calibri" panose="020F0502020204030204" pitchFamily="34" charset="0"/>
                <a:cs typeface="Calibri" panose="020F0502020204030204" pitchFamily="34" charset="0"/>
              </a:rPr>
              <a:t>earlier </a:t>
            </a:r>
            <a:r>
              <a:rPr lang="en-US" sz="2000" dirty="0">
                <a:latin typeface="Calibri" panose="020F0502020204030204" pitchFamily="34" charset="0"/>
                <a:cs typeface="Calibri" panose="020F0502020204030204" pitchFamily="34" charset="0"/>
              </a:rPr>
              <a:t>in the school day to help with distractibility</a:t>
            </a:r>
          </a:p>
          <a:p>
            <a:pPr lvl="1"/>
            <a:r>
              <a:rPr lang="en-US" sz="2000" dirty="0">
                <a:latin typeface="Calibri" panose="020F0502020204030204" pitchFamily="34" charset="0"/>
                <a:cs typeface="Calibri" panose="020F0502020204030204" pitchFamily="34" charset="0"/>
              </a:rPr>
              <a:t>Provide </a:t>
            </a:r>
            <a:r>
              <a:rPr lang="en-US" sz="2000" b="1" dirty="0">
                <a:solidFill>
                  <a:schemeClr val="accent1"/>
                </a:solidFill>
                <a:latin typeface="Calibri" panose="020F0502020204030204" pitchFamily="34" charset="0"/>
                <a:cs typeface="Calibri" panose="020F0502020204030204" pitchFamily="34" charset="0"/>
              </a:rPr>
              <a:t>increased feedback and opportunities to practice</a:t>
            </a:r>
            <a:r>
              <a:rPr lang="en-US" sz="2000" dirty="0">
                <a:latin typeface="Calibri" panose="020F0502020204030204" pitchFamily="34" charset="0"/>
                <a:cs typeface="Calibri" panose="020F0502020204030204" pitchFamily="34" charset="0"/>
              </a:rPr>
              <a:t>, especially with long division problems </a:t>
            </a: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dirty="0"/>
              <a:t>Intervention Adaptation 1 </a:t>
            </a:r>
          </a:p>
        </p:txBody>
      </p:sp>
      <p:sp>
        <p:nvSpPr>
          <p:cNvPr id="4" name="Slide Number Placeholder 3"/>
          <p:cNvSpPr>
            <a:spLocks noGrp="1"/>
          </p:cNvSpPr>
          <p:nvPr>
            <p:ph type="sldNum" sz="quarter" idx="10"/>
          </p:nvPr>
        </p:nvSpPr>
        <p:spPr>
          <a:xfrm>
            <a:off x="8715055" y="6507316"/>
            <a:ext cx="197170" cy="153888"/>
          </a:xfrm>
        </p:spPr>
        <p:txBody>
          <a:bodyPr/>
          <a:lstStyle/>
          <a:p>
            <a:pPr algn="r"/>
            <a:fld id="{F3477EC8-074D-41C4-94AE-E9EA7CEEA348}" type="slidenum">
              <a:rPr lang="en-US" smtClean="0">
                <a:solidFill>
                  <a:srgbClr val="FFFFFF">
                    <a:lumMod val="75000"/>
                  </a:srgbClr>
                </a:solidFill>
              </a:rPr>
              <a:pPr algn="r"/>
              <a:t>102</a:t>
            </a:fld>
            <a:endParaRPr lang="en-US" dirty="0">
              <a:solidFill>
                <a:srgbClr val="FFFFFF">
                  <a:lumMod val="75000"/>
                </a:srgbClr>
              </a:solidFill>
            </a:endParaRPr>
          </a:p>
        </p:txBody>
      </p:sp>
    </p:spTree>
    <p:extLst>
      <p:ext uri="{BB962C8B-B14F-4D97-AF65-F5344CB8AC3E}">
        <p14:creationId xmlns:p14="http://schemas.microsoft.com/office/powerpoint/2010/main" val="36837037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Math Data </a:t>
            </a:r>
          </a:p>
        </p:txBody>
      </p:sp>
      <p:graphicFrame>
        <p:nvGraphicFramePr>
          <p:cNvPr id="4" name="Chart 3" descr="Graph illustrating FAST math data. The baseline is set for October 15 on the x axis. The goal line is set at 210 on the y-axis and slopes upward, tracking progress from september 1 to January 15. "/>
          <p:cNvGraphicFramePr>
            <a:graphicFrameLocks/>
          </p:cNvGraphicFramePr>
          <p:nvPr>
            <p:extLst/>
          </p:nvPr>
        </p:nvGraphicFramePr>
        <p:xfrm>
          <a:off x="853509" y="1804947"/>
          <a:ext cx="5715000" cy="41275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descr="line on the October 18 mark of the x axis."/>
          <p:cNvCxnSpPr/>
          <p:nvPr/>
        </p:nvCxnSpPr>
        <p:spPr>
          <a:xfrm>
            <a:off x="2914422" y="1804947"/>
            <a:ext cx="0" cy="3462830"/>
          </a:xfrm>
          <a:prstGeom prst="line">
            <a:avLst/>
          </a:prstGeom>
          <a:ln w="127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descr="Goal line for FAST math data. Upward sloping line starting from 210 mark on the y axis and ending at 225 from September 7 to March 21."/>
          <p:cNvCxnSpPr/>
          <p:nvPr/>
        </p:nvCxnSpPr>
        <p:spPr>
          <a:xfrm flipV="1">
            <a:off x="1234509" y="2445917"/>
            <a:ext cx="5787210" cy="916135"/>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26680" y="2150039"/>
            <a:ext cx="3185049" cy="369332"/>
          </a:xfrm>
          <a:prstGeom prst="rect">
            <a:avLst/>
          </a:prstGeom>
          <a:noFill/>
        </p:spPr>
        <p:txBody>
          <a:bodyPr wrap="square" rtlCol="0">
            <a:spAutoFit/>
          </a:bodyPr>
          <a:lstStyle/>
          <a:p>
            <a:r>
              <a:rPr lang="en-US" b="1" dirty="0"/>
              <a:t>Intervention Adaptation 1</a:t>
            </a:r>
          </a:p>
        </p:txBody>
      </p:sp>
      <p:sp>
        <p:nvSpPr>
          <p:cNvPr id="15" name="TextBox 14"/>
          <p:cNvSpPr txBox="1"/>
          <p:nvPr/>
        </p:nvSpPr>
        <p:spPr>
          <a:xfrm>
            <a:off x="1660673" y="2150039"/>
            <a:ext cx="1341647" cy="369332"/>
          </a:xfrm>
          <a:prstGeom prst="rect">
            <a:avLst/>
          </a:prstGeom>
          <a:noFill/>
        </p:spPr>
        <p:txBody>
          <a:bodyPr wrap="square" rtlCol="0">
            <a:spAutoFit/>
          </a:bodyPr>
          <a:lstStyle/>
          <a:p>
            <a:r>
              <a:rPr lang="en-US" b="1" dirty="0"/>
              <a:t>Baseline</a:t>
            </a:r>
          </a:p>
        </p:txBody>
      </p:sp>
      <p:sp>
        <p:nvSpPr>
          <p:cNvPr id="16" name="TextBox 15"/>
          <p:cNvSpPr txBox="1"/>
          <p:nvPr/>
        </p:nvSpPr>
        <p:spPr>
          <a:xfrm>
            <a:off x="7252705" y="2150039"/>
            <a:ext cx="1408899" cy="369332"/>
          </a:xfrm>
          <a:prstGeom prst="rect">
            <a:avLst/>
          </a:prstGeom>
          <a:noFill/>
        </p:spPr>
        <p:txBody>
          <a:bodyPr wrap="square" rtlCol="0">
            <a:spAutoFit/>
          </a:bodyPr>
          <a:lstStyle/>
          <a:p>
            <a:r>
              <a:rPr lang="en-US" b="1" dirty="0"/>
              <a:t>Goal Line</a:t>
            </a:r>
          </a:p>
        </p:txBody>
      </p:sp>
    </p:spTree>
    <p:extLst>
      <p:ext uri="{BB962C8B-B14F-4D97-AF65-F5344CB8AC3E}">
        <p14:creationId xmlns:p14="http://schemas.microsoft.com/office/powerpoint/2010/main" val="39403643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latin typeface="Calibri" panose="020F0502020204030204" pitchFamily="34" charset="0"/>
                <a:cs typeface="Calibri" panose="020F0502020204030204" pitchFamily="34" charset="0"/>
              </a:rPr>
              <a:t>Lindsay continues to have </a:t>
            </a:r>
            <a:r>
              <a:rPr lang="en-US" b="1" dirty="0">
                <a:latin typeface="Calibri" panose="020F0502020204030204" pitchFamily="34" charset="0"/>
                <a:cs typeface="Calibri" panose="020F0502020204030204" pitchFamily="34" charset="0"/>
              </a:rPr>
              <a:t>multiple scores that fall below the goal line</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Staff are concerned Lindsay continues to exhibit high levels of distractibility, even during morning period of intervention.</a:t>
            </a:r>
          </a:p>
        </p:txBody>
      </p:sp>
      <p:sp>
        <p:nvSpPr>
          <p:cNvPr id="3" name="Title 2"/>
          <p:cNvSpPr>
            <a:spLocks noGrp="1"/>
          </p:cNvSpPr>
          <p:nvPr>
            <p:ph type="title"/>
          </p:nvPr>
        </p:nvSpPr>
        <p:spPr/>
        <p:txBody>
          <a:bodyPr/>
          <a:lstStyle/>
          <a:p>
            <a:r>
              <a:rPr lang="en-US" dirty="0"/>
              <a:t>DBI for Lindsay</a:t>
            </a:r>
          </a:p>
        </p:txBody>
      </p:sp>
      <p:sp>
        <p:nvSpPr>
          <p:cNvPr id="4" name="Slide Number Placeholder 3"/>
          <p:cNvSpPr>
            <a:spLocks noGrp="1"/>
          </p:cNvSpPr>
          <p:nvPr>
            <p:ph type="sldNum" sz="quarter" idx="11"/>
          </p:nvPr>
        </p:nvSpPr>
        <p:spPr>
          <a:xfrm>
            <a:off x="8755131" y="6507316"/>
            <a:ext cx="197170" cy="153888"/>
          </a:xfrm>
        </p:spPr>
        <p:txBody>
          <a:bodyPr/>
          <a:lstStyle/>
          <a:p>
            <a:fld id="{F3477EC8-074D-41C4-94AE-E9EA7CEEA348}" type="slidenum">
              <a:rPr lang="en-US" smtClean="0"/>
              <a:pPr/>
              <a:t>104</a:t>
            </a:fld>
            <a:endParaRPr lang="en-US" dirty="0"/>
          </a:p>
        </p:txBody>
      </p:sp>
      <p:sp>
        <p:nvSpPr>
          <p:cNvPr id="10" name="Right Arrow 9" descr="Arrow Pointing to dbi graphic."/>
          <p:cNvSpPr/>
          <p:nvPr/>
        </p:nvSpPr>
        <p:spPr>
          <a:xfrm>
            <a:off x="4925712" y="3282995"/>
            <a:ext cx="978408" cy="484632"/>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Right Arrow 10" descr="Arrow Pointing to dbi graphic."/>
          <p:cNvSpPr/>
          <p:nvPr/>
        </p:nvSpPr>
        <p:spPr>
          <a:xfrm>
            <a:off x="4925712" y="3981816"/>
            <a:ext cx="978408" cy="484632"/>
          </a:xfrm>
          <a:prstGeom prst="rightArrow">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ight Arrow 7" descr="Arrow Pointing to dbi graphic."/>
          <p:cNvSpPr/>
          <p:nvPr/>
        </p:nvSpPr>
        <p:spPr>
          <a:xfrm flipV="1">
            <a:off x="4925712" y="4661748"/>
            <a:ext cx="978408" cy="545252"/>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 name="Picture 1" desc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4086" y="680414"/>
            <a:ext cx="3179914" cy="5205162"/>
          </a:xfrm>
          <a:prstGeom prst="rect">
            <a:avLst/>
          </a:prstGeom>
        </p:spPr>
      </p:pic>
    </p:spTree>
    <p:extLst>
      <p:ext uri="{BB962C8B-B14F-4D97-AF65-F5344CB8AC3E}">
        <p14:creationId xmlns:p14="http://schemas.microsoft.com/office/powerpoint/2010/main" val="3886329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Calibri" panose="020F0502020204030204" pitchFamily="34" charset="0"/>
                <a:cs typeface="Calibri" panose="020F0502020204030204" pitchFamily="34" charset="0"/>
              </a:rPr>
              <a:t>Lindsay’s teachers met and decided to:</a:t>
            </a:r>
          </a:p>
          <a:p>
            <a:pPr lvl="1"/>
            <a:r>
              <a:rPr lang="en-US" sz="2200" dirty="0">
                <a:latin typeface="Calibri" panose="020F0502020204030204" pitchFamily="34" charset="0"/>
                <a:cs typeface="Calibri" panose="020F0502020204030204" pitchFamily="34" charset="0"/>
              </a:rPr>
              <a:t>Continue her intensified math intervention</a:t>
            </a:r>
          </a:p>
          <a:p>
            <a:pPr lvl="2"/>
            <a:r>
              <a:rPr lang="en-US" sz="2200" dirty="0">
                <a:latin typeface="Calibri" panose="020F0502020204030204" pitchFamily="34" charset="0"/>
                <a:cs typeface="Calibri" panose="020F0502020204030204" pitchFamily="34" charset="0"/>
              </a:rPr>
              <a:t>Adapt instruction to include </a:t>
            </a:r>
            <a:r>
              <a:rPr lang="en-US" sz="2200" b="1" dirty="0">
                <a:latin typeface="Calibri" panose="020F0502020204030204" pitchFamily="34" charset="0"/>
                <a:cs typeface="Calibri" panose="020F0502020204030204" pitchFamily="34" charset="0"/>
              </a:rPr>
              <a:t>fluency</a:t>
            </a:r>
            <a:r>
              <a:rPr lang="en-US" sz="2200" dirty="0">
                <a:latin typeface="Calibri" panose="020F0502020204030204" pitchFamily="34" charset="0"/>
                <a:cs typeface="Calibri" panose="020F0502020204030204" pitchFamily="34" charset="0"/>
              </a:rPr>
              <a:t> practice</a:t>
            </a:r>
          </a:p>
          <a:p>
            <a:pPr lvl="1"/>
            <a:r>
              <a:rPr lang="en-US" sz="2200" dirty="0">
                <a:latin typeface="Calibri" panose="020F0502020204030204" pitchFamily="34" charset="0"/>
                <a:cs typeface="Calibri" panose="020F0502020204030204" pitchFamily="34" charset="0"/>
              </a:rPr>
              <a:t>Make the following adaptations to include a behavioral component:</a:t>
            </a:r>
          </a:p>
          <a:p>
            <a:pPr lvl="2"/>
            <a:r>
              <a:rPr lang="en-US" sz="2200" dirty="0">
                <a:latin typeface="Calibri" panose="020F0502020204030204" pitchFamily="34" charset="0"/>
                <a:cs typeface="Calibri" panose="020F0502020204030204" pitchFamily="34" charset="0"/>
              </a:rPr>
              <a:t>Add a self-regulation or </a:t>
            </a:r>
            <a:r>
              <a:rPr lang="en-US" sz="2200" b="1" dirty="0">
                <a:latin typeface="Calibri" panose="020F0502020204030204" pitchFamily="34" charset="0"/>
                <a:cs typeface="Calibri" panose="020F0502020204030204" pitchFamily="34" charset="0"/>
              </a:rPr>
              <a:t>behavior monitoring </a:t>
            </a:r>
            <a:r>
              <a:rPr lang="en-US" sz="2200" dirty="0">
                <a:latin typeface="Calibri" panose="020F0502020204030204" pitchFamily="34" charset="0"/>
                <a:cs typeface="Calibri" panose="020F0502020204030204" pitchFamily="34" charset="0"/>
              </a:rPr>
              <a:t>component to the intervention to be tracked by Lindsay.</a:t>
            </a:r>
          </a:p>
          <a:p>
            <a:pPr lvl="2"/>
            <a:r>
              <a:rPr lang="en-US" sz="2200" dirty="0">
                <a:latin typeface="Calibri" panose="020F0502020204030204" pitchFamily="34" charset="0"/>
                <a:cs typeface="Calibri" panose="020F0502020204030204" pitchFamily="34" charset="0"/>
              </a:rPr>
              <a:t>Add </a:t>
            </a:r>
            <a:r>
              <a:rPr lang="en-US" sz="2200" b="1" dirty="0">
                <a:latin typeface="Calibri" panose="020F0502020204030204" pitchFamily="34" charset="0"/>
                <a:cs typeface="Calibri" panose="020F0502020204030204" pitchFamily="34" charset="0"/>
              </a:rPr>
              <a:t>weekly check-ins </a:t>
            </a:r>
            <a:r>
              <a:rPr lang="en-US" sz="2200" dirty="0">
                <a:latin typeface="Calibri" panose="020F0502020204030204" pitchFamily="34" charset="0"/>
                <a:cs typeface="Calibri" panose="020F0502020204030204" pitchFamily="34" charset="0"/>
              </a:rPr>
              <a:t>with Lindsay and her intervention teacher to assess behavior progress monitoring  data.</a:t>
            </a: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dirty="0"/>
              <a:t>Intervention Adaptation 2</a:t>
            </a:r>
          </a:p>
        </p:txBody>
      </p:sp>
      <p:sp>
        <p:nvSpPr>
          <p:cNvPr id="4" name="Slide Number Placeholder 3"/>
          <p:cNvSpPr>
            <a:spLocks noGrp="1"/>
          </p:cNvSpPr>
          <p:nvPr>
            <p:ph type="sldNum" sz="quarter" idx="10"/>
          </p:nvPr>
        </p:nvSpPr>
        <p:spPr>
          <a:xfrm>
            <a:off x="8755131" y="6507316"/>
            <a:ext cx="197170" cy="153888"/>
          </a:xfrm>
        </p:spPr>
        <p:txBody>
          <a:bodyPr/>
          <a:lstStyle/>
          <a:p>
            <a:fld id="{F3477EC8-074D-41C4-94AE-E9EA7CEEA348}" type="slidenum">
              <a:rPr lang="en-US" smtClean="0"/>
              <a:pPr/>
              <a:t>105</a:t>
            </a:fld>
            <a:endParaRPr lang="en-US" dirty="0"/>
          </a:p>
        </p:txBody>
      </p:sp>
    </p:spTree>
    <p:extLst>
      <p:ext uri="{BB962C8B-B14F-4D97-AF65-F5344CB8AC3E}">
        <p14:creationId xmlns:p14="http://schemas.microsoft.com/office/powerpoint/2010/main" val="12636309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eaLnBrk="1" hangingPunct="1">
              <a:buClr>
                <a:srgbClr val="FFFFFF">
                  <a:lumMod val="65000"/>
                </a:srgbClr>
              </a:buClr>
              <a:buNone/>
            </a:pPr>
            <a:r>
              <a:rPr lang="en-US" sz="2600" dirty="0">
                <a:latin typeface="Calibri" panose="020F0502020204030204" pitchFamily="34" charset="0"/>
                <a:cs typeface="Calibri" panose="020F0502020204030204" pitchFamily="34" charset="0"/>
              </a:rPr>
              <a:t>Self-regulation consisted of:</a:t>
            </a:r>
          </a:p>
          <a:p>
            <a:pPr marL="695325" indent="-457200">
              <a:buClr>
                <a:srgbClr val="FFFFFF">
                  <a:lumMod val="65000"/>
                </a:srgbClr>
              </a:buClr>
            </a:pPr>
            <a:r>
              <a:rPr lang="en-US" sz="2600" dirty="0">
                <a:latin typeface="Calibri" panose="020F0502020204030204" pitchFamily="34" charset="0"/>
                <a:cs typeface="Calibri" panose="020F0502020204030204" pitchFamily="34" charset="0"/>
              </a:rPr>
              <a:t>Self-monitoring “I was paying attention” at 5-minute intervals </a:t>
            </a:r>
          </a:p>
          <a:p>
            <a:pPr marL="695325" indent="-457200">
              <a:buClr>
                <a:srgbClr val="FFFFFF">
                  <a:lumMod val="65000"/>
                </a:srgbClr>
              </a:buClr>
            </a:pPr>
            <a:r>
              <a:rPr lang="en-US" sz="2600" dirty="0">
                <a:latin typeface="Calibri" panose="020F0502020204030204" pitchFamily="34" charset="0"/>
                <a:cs typeface="Calibri" panose="020F0502020204030204" pitchFamily="34" charset="0"/>
              </a:rPr>
              <a:t>Planning and setting goals for behavior</a:t>
            </a:r>
          </a:p>
          <a:p>
            <a:pPr marL="925512" lvl="1" indent="-457200">
              <a:buClr>
                <a:srgbClr val="FFFFFF">
                  <a:lumMod val="65000"/>
                </a:srgbClr>
              </a:buClr>
            </a:pPr>
            <a:r>
              <a:rPr lang="en-US" sz="2000" dirty="0">
                <a:latin typeface="Calibri" panose="020F0502020204030204" pitchFamily="34" charset="0"/>
                <a:cs typeface="Calibri" panose="020F0502020204030204" pitchFamily="34" charset="0"/>
              </a:rPr>
              <a:t>Initially at 50% engagement</a:t>
            </a:r>
          </a:p>
          <a:p>
            <a:pPr marL="695325" indent="-457200">
              <a:buClr>
                <a:srgbClr val="FFFFFF">
                  <a:lumMod val="65000"/>
                </a:srgbClr>
              </a:buClr>
            </a:pPr>
            <a:r>
              <a:rPr lang="en-US" sz="2600" dirty="0">
                <a:latin typeface="Calibri" panose="020F0502020204030204" pitchFamily="34" charset="0"/>
                <a:cs typeface="Calibri" panose="020F0502020204030204" pitchFamily="34" charset="0"/>
              </a:rPr>
              <a:t>Monitoring progress toward goal</a:t>
            </a:r>
          </a:p>
        </p:txBody>
      </p:sp>
      <p:sp>
        <p:nvSpPr>
          <p:cNvPr id="3" name="Title 2"/>
          <p:cNvSpPr>
            <a:spLocks noGrp="1"/>
          </p:cNvSpPr>
          <p:nvPr>
            <p:ph type="title"/>
          </p:nvPr>
        </p:nvSpPr>
        <p:spPr>
          <a:xfrm>
            <a:off x="687389" y="882535"/>
            <a:ext cx="8224837" cy="854825"/>
          </a:xfrm>
        </p:spPr>
        <p:txBody>
          <a:bodyPr>
            <a:normAutofit fontScale="90000"/>
          </a:bodyPr>
          <a:lstStyle/>
          <a:p>
            <a:r>
              <a:rPr lang="en-US" dirty="0"/>
              <a:t>Lindsay’s Self-Regulation Strategy</a:t>
            </a:r>
          </a:p>
        </p:txBody>
      </p:sp>
      <p:sp>
        <p:nvSpPr>
          <p:cNvPr id="4" name="Slide Number Placeholder 3">
            <a:extLst>
              <a:ext uri="{FF2B5EF4-FFF2-40B4-BE49-F238E27FC236}">
                <a16:creationId xmlns:a16="http://schemas.microsoft.com/office/drawing/2014/main" id="{3B4FC42B-109D-44FB-80E3-23B72ED47D61}"/>
              </a:ext>
            </a:extLst>
          </p:cNvPr>
          <p:cNvSpPr>
            <a:spLocks noGrp="1"/>
          </p:cNvSpPr>
          <p:nvPr>
            <p:ph type="sldNum" sz="quarter" idx="10"/>
          </p:nvPr>
        </p:nvSpPr>
        <p:spPr>
          <a:xfrm>
            <a:off x="8780779" y="6507316"/>
            <a:ext cx="131446" cy="153888"/>
          </a:xfrm>
        </p:spPr>
        <p:txBody>
          <a:bodyPr/>
          <a:lstStyle/>
          <a:p>
            <a:pPr algn="r"/>
            <a:fld id="{F3477EC8-074D-41C4-94AE-E9EA7CEEA348}" type="slidenum">
              <a:rPr lang="en-US" smtClean="0">
                <a:solidFill>
                  <a:srgbClr val="FFFFFF">
                    <a:lumMod val="75000"/>
                  </a:srgbClr>
                </a:solidFill>
              </a:rPr>
              <a:pPr algn="r"/>
              <a:t>106</a:t>
            </a:fld>
            <a:endParaRPr lang="en-US" dirty="0">
              <a:solidFill>
                <a:srgbClr val="FFFFFF">
                  <a:lumMod val="75000"/>
                </a:srgbClr>
              </a:solidFill>
            </a:endParaRPr>
          </a:p>
        </p:txBody>
      </p:sp>
    </p:spTree>
    <p:extLst>
      <p:ext uri="{BB962C8B-B14F-4D97-AF65-F5344CB8AC3E}">
        <p14:creationId xmlns:p14="http://schemas.microsoft.com/office/powerpoint/2010/main" val="1713886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eaLnBrk="1" hangingPunct="1">
              <a:buClr>
                <a:srgbClr val="FFFFFF">
                  <a:lumMod val="65000"/>
                </a:srgbClr>
              </a:buClr>
              <a:buNone/>
            </a:pPr>
            <a:r>
              <a:rPr lang="en-US" sz="2600" dirty="0">
                <a:solidFill>
                  <a:srgbClr val="4E76A0">
                    <a:lumMod val="75000"/>
                  </a:srgbClr>
                </a:solidFill>
                <a:latin typeface="Calibri" panose="020F0502020204030204" pitchFamily="34" charset="0"/>
                <a:cs typeface="Calibri" panose="020F0502020204030204" pitchFamily="34" charset="0"/>
              </a:rPr>
              <a:t>Students with deficits in these areas:</a:t>
            </a:r>
          </a:p>
          <a:p>
            <a:pPr marL="463550" lvl="1" indent="-233363" eaLnBrk="1" hangingPunct="1">
              <a:buClr>
                <a:srgbClr val="FFFFFF">
                  <a:lumMod val="65000"/>
                </a:srgbClr>
              </a:buClr>
              <a:buFont typeface="Arial" pitchFamily="34" charset="0"/>
              <a:buChar char="•"/>
            </a:pPr>
            <a:r>
              <a:rPr lang="en-US" sz="2400" dirty="0">
                <a:latin typeface="Calibri" panose="020F0502020204030204" pitchFamily="34" charset="0"/>
                <a:cs typeface="Calibri" panose="020F0502020204030204" pitchFamily="34" charset="0"/>
              </a:rPr>
              <a:t>Demonstrate minimal use of self-directed strategies</a:t>
            </a:r>
          </a:p>
          <a:p>
            <a:pPr marL="463550" lvl="1" indent="-233363" eaLnBrk="1" hangingPunct="1">
              <a:buClr>
                <a:srgbClr val="FFFFFF">
                  <a:lumMod val="65000"/>
                </a:srgbClr>
              </a:buClr>
              <a:buFont typeface="Arial" pitchFamily="34" charset="0"/>
              <a:buChar char="•"/>
            </a:pPr>
            <a:r>
              <a:rPr lang="en-US" sz="2400" dirty="0">
                <a:latin typeface="Calibri" panose="020F0502020204030204" pitchFamily="34" charset="0"/>
                <a:cs typeface="Calibri" panose="020F0502020204030204" pitchFamily="34" charset="0"/>
              </a:rPr>
              <a:t>Often exhibit behavior problems due to inattention and poor impulse control.</a:t>
            </a:r>
          </a:p>
          <a:p>
            <a:pPr marL="463550" lvl="1" indent="-233363" eaLnBrk="1" hangingPunct="1">
              <a:buClr>
                <a:srgbClr val="FFFFFF">
                  <a:lumMod val="65000"/>
                </a:srgbClr>
              </a:buClr>
              <a:buFont typeface="Arial" pitchFamily="34" charset="0"/>
              <a:buChar char="•"/>
            </a:pPr>
            <a:r>
              <a:rPr lang="en-US" sz="2400" dirty="0">
                <a:latin typeface="Calibri" panose="020F0502020204030204" pitchFamily="34" charset="0"/>
                <a:cs typeface="Calibri" panose="020F0502020204030204" pitchFamily="34" charset="0"/>
              </a:rPr>
              <a:t>Have difficulty taking in new information</a:t>
            </a:r>
          </a:p>
          <a:p>
            <a:pPr marL="463550" lvl="1" indent="-233363" eaLnBrk="1" hangingPunct="1">
              <a:buClr>
                <a:srgbClr val="FFFFFF">
                  <a:lumMod val="65000"/>
                </a:srgbClr>
              </a:buClr>
              <a:buFont typeface="Arial" pitchFamily="34" charset="0"/>
              <a:buChar char="•"/>
            </a:pPr>
            <a:r>
              <a:rPr lang="en-US" sz="2400" dirty="0">
                <a:latin typeface="Calibri" panose="020F0502020204030204" pitchFamily="34" charset="0"/>
                <a:cs typeface="Calibri" panose="020F0502020204030204" pitchFamily="34" charset="0"/>
              </a:rPr>
              <a:t>Lack the ability to monitor their learning</a:t>
            </a:r>
          </a:p>
        </p:txBody>
      </p:sp>
      <p:sp>
        <p:nvSpPr>
          <p:cNvPr id="3" name="Title 2"/>
          <p:cNvSpPr>
            <a:spLocks noGrp="1"/>
          </p:cNvSpPr>
          <p:nvPr>
            <p:ph type="title"/>
          </p:nvPr>
        </p:nvSpPr>
        <p:spPr>
          <a:xfrm>
            <a:off x="687388" y="728759"/>
            <a:ext cx="8224837" cy="984885"/>
          </a:xfrm>
        </p:spPr>
        <p:txBody>
          <a:bodyPr>
            <a:normAutofit fontScale="90000"/>
          </a:bodyPr>
          <a:lstStyle/>
          <a:p>
            <a:r>
              <a:rPr lang="en-US" dirty="0"/>
              <a:t>Poor Self-Regulation and Executive Function Impede Academic Learning</a:t>
            </a:r>
          </a:p>
        </p:txBody>
      </p:sp>
      <p:sp>
        <p:nvSpPr>
          <p:cNvPr id="4" name="Slide Number Placeholder 3">
            <a:extLst>
              <a:ext uri="{FF2B5EF4-FFF2-40B4-BE49-F238E27FC236}">
                <a16:creationId xmlns:a16="http://schemas.microsoft.com/office/drawing/2014/main" id="{1E77D687-37A2-4A76-A65A-E63517E04328}"/>
              </a:ext>
            </a:extLst>
          </p:cNvPr>
          <p:cNvSpPr>
            <a:spLocks noGrp="1"/>
          </p:cNvSpPr>
          <p:nvPr>
            <p:ph type="sldNum" sz="quarter" idx="10"/>
          </p:nvPr>
        </p:nvSpPr>
        <p:spPr>
          <a:xfrm>
            <a:off x="8715055" y="6507316"/>
            <a:ext cx="197170" cy="153888"/>
          </a:xfrm>
        </p:spPr>
        <p:txBody>
          <a:bodyPr/>
          <a:lstStyle/>
          <a:p>
            <a:pPr algn="r"/>
            <a:fld id="{F3477EC8-074D-41C4-94AE-E9EA7CEEA348}" type="slidenum">
              <a:rPr lang="en-US" smtClean="0">
                <a:solidFill>
                  <a:srgbClr val="FFFFFF">
                    <a:lumMod val="75000"/>
                  </a:srgbClr>
                </a:solidFill>
              </a:rPr>
              <a:pPr algn="r"/>
              <a:t>107</a:t>
            </a:fld>
            <a:endParaRPr lang="en-US" dirty="0">
              <a:solidFill>
                <a:srgbClr val="FFFFFF">
                  <a:lumMod val="75000"/>
                </a:srgbClr>
              </a:solidFill>
            </a:endParaRPr>
          </a:p>
        </p:txBody>
      </p:sp>
    </p:spTree>
    <p:extLst>
      <p:ext uri="{BB962C8B-B14F-4D97-AF65-F5344CB8AC3E}">
        <p14:creationId xmlns:p14="http://schemas.microsoft.com/office/powerpoint/2010/main" val="26200088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Math Data</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latin typeface="Arial"/>
              </a:rPr>
              <a:pPr algn="r"/>
              <a:t>108</a:t>
            </a:fld>
            <a:endParaRPr lang="en-US" dirty="0">
              <a:solidFill>
                <a:srgbClr val="FFFFFF">
                  <a:lumMod val="75000"/>
                </a:srgbClr>
              </a:solidFill>
              <a:latin typeface="Arial"/>
            </a:endParaRPr>
          </a:p>
        </p:txBody>
      </p:sp>
      <p:graphicFrame>
        <p:nvGraphicFramePr>
          <p:cNvPr id="4" name="Chart 3" descr="Graph of FAST math data for a student. The baseline starts at 210 and is upward sloping until the goal line, which is achieved after March 21.  "/>
          <p:cNvGraphicFramePr>
            <a:graphicFrameLocks/>
          </p:cNvGraphicFramePr>
          <p:nvPr>
            <p:extLst/>
          </p:nvPr>
        </p:nvGraphicFramePr>
        <p:xfrm>
          <a:off x="447849" y="1829817"/>
          <a:ext cx="7046379" cy="381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descr="line marked on the November 1 mark of the x axis."/>
          <p:cNvCxnSpPr/>
          <p:nvPr/>
        </p:nvCxnSpPr>
        <p:spPr>
          <a:xfrm>
            <a:off x="2514600" y="1837143"/>
            <a:ext cx="0" cy="3462830"/>
          </a:xfrm>
          <a:prstGeom prst="line">
            <a:avLst/>
          </a:prstGeom>
          <a:ln w="127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6" name="Straight Connector 5" descr="line on the Febuary 1 mark on the x axis."/>
          <p:cNvCxnSpPr/>
          <p:nvPr/>
        </p:nvCxnSpPr>
        <p:spPr>
          <a:xfrm>
            <a:off x="5410200" y="1726738"/>
            <a:ext cx="0" cy="3462830"/>
          </a:xfrm>
          <a:prstGeom prst="line">
            <a:avLst/>
          </a:prstGeom>
          <a:ln w="127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descr="Goal line for FAST math data. Upward sloping line starting from 210 mark on the y axis and ending at 225 from September 7 to March 21."/>
          <p:cNvCxnSpPr/>
          <p:nvPr/>
        </p:nvCxnSpPr>
        <p:spPr>
          <a:xfrm flipV="1">
            <a:off x="853509" y="2227874"/>
            <a:ext cx="7098700" cy="916137"/>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3159" y="2382453"/>
            <a:ext cx="1341647" cy="369332"/>
          </a:xfrm>
          <a:prstGeom prst="rect">
            <a:avLst/>
          </a:prstGeom>
          <a:noFill/>
        </p:spPr>
        <p:txBody>
          <a:bodyPr wrap="square" rtlCol="0">
            <a:spAutoFit/>
          </a:bodyPr>
          <a:lstStyle/>
          <a:p>
            <a:r>
              <a:rPr lang="en-US" b="1" dirty="0"/>
              <a:t>Baseline</a:t>
            </a:r>
          </a:p>
        </p:txBody>
      </p:sp>
      <p:sp>
        <p:nvSpPr>
          <p:cNvPr id="12" name="TextBox 11"/>
          <p:cNvSpPr txBox="1"/>
          <p:nvPr/>
        </p:nvSpPr>
        <p:spPr>
          <a:xfrm>
            <a:off x="3070275" y="1879838"/>
            <a:ext cx="1956828" cy="646331"/>
          </a:xfrm>
          <a:prstGeom prst="rect">
            <a:avLst/>
          </a:prstGeom>
          <a:noFill/>
        </p:spPr>
        <p:txBody>
          <a:bodyPr wrap="square" rtlCol="0">
            <a:spAutoFit/>
          </a:bodyPr>
          <a:lstStyle/>
          <a:p>
            <a:r>
              <a:rPr lang="en-US" b="1" dirty="0"/>
              <a:t>Intervention Adaptation 1</a:t>
            </a:r>
          </a:p>
        </p:txBody>
      </p:sp>
      <p:sp>
        <p:nvSpPr>
          <p:cNvPr id="13" name="TextBox 12"/>
          <p:cNvSpPr txBox="1"/>
          <p:nvPr/>
        </p:nvSpPr>
        <p:spPr>
          <a:xfrm>
            <a:off x="5605664" y="3358764"/>
            <a:ext cx="2239317" cy="646331"/>
          </a:xfrm>
          <a:prstGeom prst="rect">
            <a:avLst/>
          </a:prstGeom>
          <a:noFill/>
        </p:spPr>
        <p:txBody>
          <a:bodyPr wrap="square" rtlCol="0">
            <a:spAutoFit/>
          </a:bodyPr>
          <a:lstStyle/>
          <a:p>
            <a:r>
              <a:rPr lang="en-US" b="1" dirty="0"/>
              <a:t>Intervention Adaptation 2</a:t>
            </a:r>
          </a:p>
        </p:txBody>
      </p:sp>
      <p:sp>
        <p:nvSpPr>
          <p:cNvPr id="14" name="TextBox 13"/>
          <p:cNvSpPr txBox="1"/>
          <p:nvPr/>
        </p:nvSpPr>
        <p:spPr>
          <a:xfrm>
            <a:off x="8062038" y="1837143"/>
            <a:ext cx="1092161" cy="646331"/>
          </a:xfrm>
          <a:prstGeom prst="rect">
            <a:avLst/>
          </a:prstGeom>
          <a:noFill/>
        </p:spPr>
        <p:txBody>
          <a:bodyPr wrap="square" rtlCol="0">
            <a:spAutoFit/>
          </a:bodyPr>
          <a:lstStyle/>
          <a:p>
            <a:r>
              <a:rPr lang="en-US" b="1" dirty="0"/>
              <a:t>Goal Line</a:t>
            </a:r>
          </a:p>
        </p:txBody>
      </p:sp>
    </p:spTree>
    <p:extLst>
      <p:ext uri="{BB962C8B-B14F-4D97-AF65-F5344CB8AC3E}">
        <p14:creationId xmlns:p14="http://schemas.microsoft.com/office/powerpoint/2010/main" val="4564507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055813"/>
            <a:ext cx="5110290" cy="3852006"/>
          </a:xfrm>
        </p:spPr>
        <p:txBody>
          <a:bodyPr/>
          <a:lstStyle/>
          <a:p>
            <a:r>
              <a:rPr lang="en-US" dirty="0">
                <a:latin typeface="Calibri" panose="020F0502020204030204" pitchFamily="34" charset="0"/>
                <a:cs typeface="Calibri" panose="020F0502020204030204" pitchFamily="34" charset="0"/>
              </a:rPr>
              <a:t>Lindsay </a:t>
            </a:r>
            <a:r>
              <a:rPr lang="en-US" b="1" dirty="0">
                <a:latin typeface="Calibri" panose="020F0502020204030204" pitchFamily="34" charset="0"/>
                <a:cs typeface="Calibri" panose="020F0502020204030204" pitchFamily="34" charset="0"/>
              </a:rPr>
              <a:t>began to show progress </a:t>
            </a:r>
            <a:r>
              <a:rPr lang="en-US" dirty="0">
                <a:latin typeface="Calibri" panose="020F0502020204030204" pitchFamily="34" charset="0"/>
                <a:cs typeface="Calibri" panose="020F0502020204030204" pitchFamily="34" charset="0"/>
              </a:rPr>
              <a:t>after her intervention teachers integrated individualized supports for both her academic and behavioral needs.</a:t>
            </a:r>
          </a:p>
          <a:p>
            <a:r>
              <a:rPr lang="en-US" dirty="0">
                <a:latin typeface="Calibri" panose="020F0502020204030204" pitchFamily="34" charset="0"/>
                <a:cs typeface="Calibri" panose="020F0502020204030204" pitchFamily="34" charset="0"/>
              </a:rPr>
              <a:t>Although Lindsay is making progress, she continues to perform below grade level and will need </a:t>
            </a:r>
            <a:r>
              <a:rPr lang="en-US" b="1" dirty="0">
                <a:latin typeface="Calibri" panose="020F0502020204030204" pitchFamily="34" charset="0"/>
                <a:cs typeface="Calibri" panose="020F0502020204030204" pitchFamily="34" charset="0"/>
              </a:rPr>
              <a:t>continued observation, intervention, and individualized adaptations.</a:t>
            </a:r>
          </a:p>
        </p:txBody>
      </p:sp>
      <p:sp>
        <p:nvSpPr>
          <p:cNvPr id="3" name="Title 2"/>
          <p:cNvSpPr>
            <a:spLocks noGrp="1"/>
          </p:cNvSpPr>
          <p:nvPr>
            <p:ph type="title"/>
          </p:nvPr>
        </p:nvSpPr>
        <p:spPr/>
        <p:txBody>
          <a:bodyPr/>
          <a:lstStyle/>
          <a:p>
            <a:r>
              <a:rPr lang="en-US" dirty="0"/>
              <a:t>DBI for Lindsay</a:t>
            </a:r>
          </a:p>
        </p:txBody>
      </p:sp>
      <p:sp>
        <p:nvSpPr>
          <p:cNvPr id="4" name="Slide Number Placeholder 3"/>
          <p:cNvSpPr>
            <a:spLocks noGrp="1"/>
          </p:cNvSpPr>
          <p:nvPr>
            <p:ph type="sldNum" sz="quarter" idx="11"/>
          </p:nvPr>
        </p:nvSpPr>
        <p:spPr>
          <a:xfrm>
            <a:off x="8780779" y="6507316"/>
            <a:ext cx="131446" cy="153888"/>
          </a:xfrm>
        </p:spPr>
        <p:txBody>
          <a:bodyPr/>
          <a:lstStyle/>
          <a:p>
            <a:pPr algn="r"/>
            <a:fld id="{F3477EC8-074D-41C4-94AE-E9EA7CEEA348}" type="slidenum">
              <a:rPr lang="en-US" smtClean="0">
                <a:solidFill>
                  <a:srgbClr val="FFFFFF">
                    <a:lumMod val="75000"/>
                  </a:srgbClr>
                </a:solidFill>
              </a:rPr>
              <a:pPr algn="r"/>
              <a:t>109</a:t>
            </a:fld>
            <a:endParaRPr lang="en-US" dirty="0">
              <a:solidFill>
                <a:srgbClr val="FFFFFF">
                  <a:lumMod val="75000"/>
                </a:srgbClr>
              </a:solidFill>
            </a:endParaRPr>
          </a:p>
        </p:txBody>
      </p:sp>
      <p:pic>
        <p:nvPicPr>
          <p:cNvPr id="5" name="Picture 4" desc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97816" y="396908"/>
            <a:ext cx="3346184" cy="5477328"/>
          </a:xfrm>
          <a:prstGeom prst="rect">
            <a:avLst/>
          </a:prstGeom>
        </p:spPr>
      </p:pic>
    </p:spTree>
    <p:extLst>
      <p:ext uri="{BB962C8B-B14F-4D97-AF65-F5344CB8AC3E}">
        <p14:creationId xmlns:p14="http://schemas.microsoft.com/office/powerpoint/2010/main" val="2336100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64711" y="2111163"/>
            <a:ext cx="8224837" cy="1625060"/>
          </a:xfrm>
        </p:spPr>
        <p:txBody>
          <a:bodyPr/>
          <a:lstStyle/>
          <a:p>
            <a:pPr algn="ctr"/>
            <a:r>
              <a:rPr lang="en-US" sz="4800" dirty="0">
                <a:solidFill>
                  <a:schemeClr val="bg1"/>
                </a:solidFill>
              </a:rPr>
              <a:t>Mathematics </a:t>
            </a:r>
          </a:p>
          <a:p>
            <a:pPr algn="ctr"/>
            <a:r>
              <a:rPr lang="en-US" sz="4800" dirty="0">
                <a:solidFill>
                  <a:schemeClr val="bg1"/>
                </a:solidFill>
              </a:rPr>
              <a:t>and Intensive Intervention</a:t>
            </a:r>
          </a:p>
        </p:txBody>
      </p:sp>
      <p:sp>
        <p:nvSpPr>
          <p:cNvPr id="4" name="Slide Number Placeholder 3">
            <a:extLst>
              <a:ext uri="{FF2B5EF4-FFF2-40B4-BE49-F238E27FC236}">
                <a16:creationId xmlns:a16="http://schemas.microsoft.com/office/drawing/2014/main" id="{854672C6-8B72-4FB4-9181-0986ED7E871A}"/>
              </a:ext>
            </a:extLst>
          </p:cNvPr>
          <p:cNvSpPr txBox="1">
            <a:spLocks/>
          </p:cNvSpPr>
          <p:nvPr/>
        </p:nvSpPr>
        <p:spPr bwMode="gray">
          <a:xfrm>
            <a:off x="8774181" y="6631141"/>
            <a:ext cx="157094" cy="153888"/>
          </a:xfrm>
          <a:prstGeom prst="rect">
            <a:avLst/>
          </a:prstGeom>
        </p:spPr>
        <p:txBody>
          <a:bodyPr vert="horz" lIns="0" tIns="0" rIns="0" bIns="0" rtlCol="0" anchor="ctr">
            <a:spAutoFit/>
          </a:bodyPr>
          <a:lstStyle>
            <a:defPPr>
              <a:defRPr lang="en-US"/>
            </a:defPPr>
            <a:lvl1pPr marL="0" algn="r" defTabSz="914400" rtl="0" eaLnBrk="1" latinLnBrk="0" hangingPunct="1">
              <a:defRPr sz="700" kern="1200">
                <a:solidFill>
                  <a:schemeClr val="tx1">
                    <a:tint val="75000"/>
                  </a:schemeClr>
                </a:solidFill>
                <a:latin typeface="Arial Narrow"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B04262-1598-482E-9FD8-D5435614D1F0}" type="slidenum">
              <a:rPr lang="en-US" smtClean="0">
                <a:solidFill>
                  <a:srgbClr val="FFFFFF">
                    <a:lumMod val="75000"/>
                  </a:srgbClr>
                </a:solidFill>
              </a:rPr>
              <a:pPr>
                <a:defRPr/>
              </a:pPr>
              <a:t>11</a:t>
            </a:fld>
            <a:endParaRPr lang="en-US" dirty="0">
              <a:solidFill>
                <a:srgbClr val="FFFFFF">
                  <a:lumMod val="75000"/>
                </a:srgbClr>
              </a:solidFill>
            </a:endParaRPr>
          </a:p>
        </p:txBody>
      </p:sp>
    </p:spTree>
    <p:extLst>
      <p:ext uri="{BB962C8B-B14F-4D97-AF65-F5344CB8AC3E}">
        <p14:creationId xmlns:p14="http://schemas.microsoft.com/office/powerpoint/2010/main" val="20745724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42900" indent="-342900">
              <a:buFont typeface="Wingdings" pitchFamily="2" charset="2"/>
              <a:buChar char="§"/>
            </a:pPr>
            <a:r>
              <a:rPr lang="en-US" sz="2200" dirty="0">
                <a:latin typeface="Calibri" panose="020F0502020204030204" pitchFamily="34" charset="0"/>
                <a:cs typeface="Calibri" panose="020F0502020204030204" pitchFamily="34" charset="0"/>
              </a:rPr>
              <a:t>DBI is an ongoing process that comprises ongoing assessment, intervention, evaluation, and adjustment to maximize student outcomes. </a:t>
            </a:r>
          </a:p>
          <a:p>
            <a:pPr marL="342900" indent="-342900">
              <a:buFont typeface="Wingdings" pitchFamily="2" charset="2"/>
              <a:buChar char="§"/>
            </a:pPr>
            <a:r>
              <a:rPr lang="en-US" sz="2200" dirty="0">
                <a:latin typeface="Calibri" panose="020F0502020204030204" pitchFamily="34" charset="0"/>
                <a:cs typeface="Calibri" panose="020F0502020204030204" pitchFamily="34" charset="0"/>
              </a:rPr>
              <a:t>Students with the most severe and persistent needs often demonstrate integrated academic and behavioral difficulties </a:t>
            </a:r>
          </a:p>
          <a:p>
            <a:pPr marL="342900" indent="-342900">
              <a:buFont typeface="Wingdings" pitchFamily="2" charset="2"/>
              <a:buChar char="§"/>
            </a:pPr>
            <a:r>
              <a:rPr lang="en-US" sz="2200" dirty="0">
                <a:latin typeface="Calibri" panose="020F0502020204030204" pitchFamily="34" charset="0"/>
                <a:cs typeface="Calibri" panose="020F0502020204030204" pitchFamily="34" charset="0"/>
              </a:rPr>
              <a:t>While Lindsay’s scores on her mathematics assessments have begun to increase staff will want to continually monitor her levels of distractibility and individualize her interventions as needed </a:t>
            </a:r>
          </a:p>
        </p:txBody>
      </p:sp>
      <p:sp>
        <p:nvSpPr>
          <p:cNvPr id="2" name="Title 1"/>
          <p:cNvSpPr>
            <a:spLocks noGrp="1"/>
          </p:cNvSpPr>
          <p:nvPr>
            <p:ph type="title"/>
          </p:nvPr>
        </p:nvSpPr>
        <p:spPr/>
        <p:txBody>
          <a:bodyPr/>
          <a:lstStyle/>
          <a:p>
            <a:r>
              <a:rPr lang="en-US" dirty="0"/>
              <a:t>In Summary </a:t>
            </a:r>
          </a:p>
        </p:txBody>
      </p:sp>
      <p:sp>
        <p:nvSpPr>
          <p:cNvPr id="6" name="Slide Number Placeholder 3">
            <a:extLst>
              <a:ext uri="{FF2B5EF4-FFF2-40B4-BE49-F238E27FC236}">
                <a16:creationId xmlns:a16="http://schemas.microsoft.com/office/drawing/2014/main" id="{11A4D95B-7937-44A0-A045-DFAF5C981388}"/>
              </a:ext>
            </a:extLst>
          </p:cNvPr>
          <p:cNvSpPr txBox="1">
            <a:spLocks/>
          </p:cNvSpPr>
          <p:nvPr/>
        </p:nvSpPr>
        <p:spPr>
          <a:xfrm>
            <a:off x="8410575" y="6524624"/>
            <a:ext cx="501650" cy="1365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477EC8-074D-41C4-94AE-E9EA7CEEA348}" type="slidenum">
              <a:rPr lang="en-US" sz="1000" smtClean="0">
                <a:solidFill>
                  <a:schemeClr val="bg1">
                    <a:lumMod val="95000"/>
                  </a:schemeClr>
                </a:solidFill>
                <a:latin typeface="Calibri" panose="020F0502020204030204" pitchFamily="34" charset="0"/>
                <a:cs typeface="Calibri" panose="020F0502020204030204" pitchFamily="34" charset="0"/>
              </a:rPr>
              <a:pPr/>
              <a:t>110</a:t>
            </a:fld>
            <a:endParaRPr lang="en-US" sz="1000" dirty="0">
              <a:solidFill>
                <a:schemeClr val="bg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22598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BC17D0-0FA5-4943-BC72-8D7F8B7267C1}"/>
              </a:ext>
            </a:extLst>
          </p:cNvPr>
          <p:cNvSpPr/>
          <p:nvPr/>
        </p:nvSpPr>
        <p:spPr>
          <a:xfrm>
            <a:off x="523875" y="1504950"/>
            <a:ext cx="919162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CB5DD44-D2B5-44E1-9902-A8429DEFBAB4}"/>
              </a:ext>
            </a:extLst>
          </p:cNvPr>
          <p:cNvSpPr>
            <a:spLocks noGrp="1"/>
          </p:cNvSpPr>
          <p:nvPr>
            <p:ph type="title"/>
          </p:nvPr>
        </p:nvSpPr>
        <p:spPr>
          <a:xfrm>
            <a:off x="754066" y="1404937"/>
            <a:ext cx="8224837" cy="1114425"/>
          </a:xfrm>
        </p:spPr>
        <p:txBody>
          <a:bodyPr>
            <a:normAutofit/>
          </a:bodyPr>
          <a:lstStyle/>
          <a:p>
            <a:pPr algn="ctr"/>
            <a:r>
              <a:rPr lang="en-US" sz="4800" dirty="0"/>
              <a:t>For More Information…</a:t>
            </a:r>
          </a:p>
        </p:txBody>
      </p:sp>
      <p:pic>
        <p:nvPicPr>
          <p:cNvPr id="4" name="Picture 3">
            <a:extLst>
              <a:ext uri="{FF2B5EF4-FFF2-40B4-BE49-F238E27FC236}">
                <a16:creationId xmlns:a16="http://schemas.microsoft.com/office/drawing/2014/main" id="{0BB20A38-0392-49DD-B1C1-8E7A4047D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8775" y="2619375"/>
            <a:ext cx="4475417" cy="2983611"/>
          </a:xfrm>
          <a:prstGeom prst="rect">
            <a:avLst/>
          </a:prstGeom>
        </p:spPr>
      </p:pic>
    </p:spTree>
    <p:extLst>
      <p:ext uri="{BB962C8B-B14F-4D97-AF65-F5344CB8AC3E}">
        <p14:creationId xmlns:p14="http://schemas.microsoft.com/office/powerpoint/2010/main" val="36821480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9" y="2055813"/>
            <a:ext cx="2281099" cy="3852006"/>
          </a:xfrm>
        </p:spPr>
        <p:txBody>
          <a:bodyPr/>
          <a:lstStyle/>
          <a:p>
            <a:r>
              <a:rPr lang="en-US" dirty="0">
                <a:latin typeface="Calibri" panose="020F0502020204030204" pitchFamily="34" charset="0"/>
                <a:cs typeface="Calibri" panose="020F0502020204030204" pitchFamily="34" charset="0"/>
              </a:rPr>
              <a:t>New interactive online learning module</a:t>
            </a:r>
          </a:p>
          <a:p>
            <a:pPr lvl="1"/>
            <a:r>
              <a:rPr lang="en-US" dirty="0">
                <a:latin typeface="Calibri" panose="020F0502020204030204" pitchFamily="34" charset="0"/>
                <a:cs typeface="Calibri" panose="020F0502020204030204" pitchFamily="34" charset="0"/>
              </a:rPr>
              <a:t>Self-paced</a:t>
            </a:r>
          </a:p>
          <a:p>
            <a:pPr lvl="1"/>
            <a:r>
              <a:rPr lang="en-US" dirty="0">
                <a:latin typeface="Calibri" panose="020F0502020204030204" pitchFamily="34" charset="0"/>
                <a:cs typeface="Calibri" panose="020F0502020204030204" pitchFamily="34" charset="0"/>
              </a:rPr>
              <a:t>Apply learning to two case examples</a:t>
            </a:r>
          </a:p>
          <a:p>
            <a:pPr lvl="1"/>
            <a:r>
              <a:rPr lang="en-US" dirty="0">
                <a:latin typeface="Calibri" panose="020F0502020204030204" pitchFamily="34" charset="0"/>
                <a:cs typeface="Calibri" panose="020F0502020204030204" pitchFamily="34" charset="0"/>
              </a:rPr>
              <a:t>Test knowledge  </a:t>
            </a:r>
          </a:p>
        </p:txBody>
      </p:sp>
      <p:sp>
        <p:nvSpPr>
          <p:cNvPr id="3" name="Title 2"/>
          <p:cNvSpPr>
            <a:spLocks noGrp="1"/>
          </p:cNvSpPr>
          <p:nvPr>
            <p:ph type="title"/>
          </p:nvPr>
        </p:nvSpPr>
        <p:spPr/>
        <p:txBody>
          <a:bodyPr/>
          <a:lstStyle/>
          <a:p>
            <a:r>
              <a:rPr lang="en-US" dirty="0"/>
              <a:t>Supporting Self-Directed Training and Learning</a:t>
            </a:r>
          </a:p>
        </p:txBody>
      </p:sp>
      <p:sp>
        <p:nvSpPr>
          <p:cNvPr id="4" name="Slide Number Placeholder 3"/>
          <p:cNvSpPr>
            <a:spLocks noGrp="1"/>
          </p:cNvSpPr>
          <p:nvPr>
            <p:ph type="sldNum" sz="quarter" idx="10"/>
          </p:nvPr>
        </p:nvSpPr>
        <p:spPr>
          <a:xfrm>
            <a:off x="8780781" y="6507316"/>
            <a:ext cx="131446" cy="153888"/>
          </a:xfrm>
        </p:spPr>
        <p:txBody>
          <a:bodyPr/>
          <a:lstStyle/>
          <a:p>
            <a:pPr algn="r"/>
            <a:fld id="{F3477EC8-074D-41C4-94AE-E9EA7CEEA348}" type="slidenum">
              <a:rPr>
                <a:solidFill>
                  <a:srgbClr val="FFFFFF">
                    <a:lumMod val="75000"/>
                  </a:srgbClr>
                </a:solidFill>
              </a:rPr>
              <a:pPr algn="r"/>
              <a:t>112</a:t>
            </a:fld>
            <a:endParaRPr dirty="0">
              <a:solidFill>
                <a:srgbClr val="FFFFFF">
                  <a:lumMod val="75000"/>
                </a:srgbClr>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8628" y="2055813"/>
            <a:ext cx="5943599" cy="3564293"/>
          </a:xfrm>
          <a:prstGeom prst="rect">
            <a:avLst/>
          </a:prstGeom>
        </p:spPr>
      </p:pic>
      <p:sp>
        <p:nvSpPr>
          <p:cNvPr id="7" name="Rectangle 6"/>
          <p:cNvSpPr/>
          <p:nvPr/>
        </p:nvSpPr>
        <p:spPr>
          <a:xfrm>
            <a:off x="2667000" y="5584653"/>
            <a:ext cx="5486400" cy="646331"/>
          </a:xfrm>
          <a:prstGeom prst="rect">
            <a:avLst/>
          </a:prstGeom>
          <a:solidFill>
            <a:schemeClr val="bg1"/>
          </a:solidFill>
        </p:spPr>
        <p:txBody>
          <a:bodyPr wrap="square">
            <a:spAutoFit/>
          </a:bodyPr>
          <a:lstStyle/>
          <a:p>
            <a:r>
              <a:rPr lang="en-US" dirty="0">
                <a:solidFill>
                  <a:srgbClr val="000000"/>
                </a:solidFill>
                <a:latin typeface="Calibri" panose="020F0502020204030204" pitchFamily="34" charset="0"/>
                <a:cs typeface="Calibri" panose="020F0502020204030204" pitchFamily="34" charset="0"/>
                <a:hlinkClick r:id="rId4"/>
              </a:rPr>
              <a:t>http://www.intensiveintervention.org/resource/introduction-intensive-intervention</a:t>
            </a:r>
            <a:r>
              <a:rPr lang="en-US"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40882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00" y="2026243"/>
            <a:ext cx="3883027" cy="3881576"/>
          </a:xfrm>
        </p:spPr>
        <p:txBody>
          <a:bodyPr/>
          <a:lstStyle/>
          <a:p>
            <a:r>
              <a:rPr lang="en-US" sz="2000" dirty="0">
                <a:latin typeface="Calibri" panose="020F0502020204030204" pitchFamily="34" charset="0"/>
                <a:cs typeface="Calibri" panose="020F0502020204030204" pitchFamily="34" charset="0"/>
              </a:rPr>
              <a:t>Intensive Intervention (Part 1):Using Data-Based Individualization To Intensify Instruction </a:t>
            </a:r>
            <a:r>
              <a:rPr lang="en-US" sz="2000" dirty="0">
                <a:latin typeface="Calibri" panose="020F0502020204030204" pitchFamily="34" charset="0"/>
                <a:cs typeface="Calibri" panose="020F0502020204030204" pitchFamily="34" charset="0"/>
                <a:hlinkClick r:id="rId3"/>
              </a:rPr>
              <a:t>http://iris.peabody.vanderbilt.edu/module/dbi1/#content</a:t>
            </a:r>
            <a:r>
              <a:rPr lang="en-US" sz="20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rPr>
              <a:t>Intensive Intervention (Part 2):Collecting and Analyzing Data for Data-Based Individualization </a:t>
            </a:r>
            <a:r>
              <a:rPr lang="en-US" sz="2000" dirty="0">
                <a:latin typeface="Calibri" panose="020F0502020204030204" pitchFamily="34" charset="0"/>
                <a:cs typeface="Calibri" panose="020F0502020204030204" pitchFamily="34" charset="0"/>
                <a:hlinkClick r:id="rId4"/>
              </a:rPr>
              <a:t>http://iris.peabody.vanderbilt.edu/module/dbi2/#content</a:t>
            </a:r>
            <a:r>
              <a:rPr lang="en-US" sz="2000" dirty="0">
                <a:latin typeface="Calibri" panose="020F0502020204030204" pitchFamily="34" charset="0"/>
                <a:cs typeface="Calibri" panose="020F0502020204030204" pitchFamily="34" charset="0"/>
              </a:rPr>
              <a:t>  </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dirty="0"/>
              <a:t>Supporting Self-Directed Training and Learning: IRIS Modules</a:t>
            </a:r>
          </a:p>
        </p:txBody>
      </p:sp>
      <p:sp>
        <p:nvSpPr>
          <p:cNvPr id="4" name="Slide Number Placeholder 3"/>
          <p:cNvSpPr>
            <a:spLocks noGrp="1"/>
          </p:cNvSpPr>
          <p:nvPr>
            <p:ph type="sldNum" sz="quarter" idx="10"/>
          </p:nvPr>
        </p:nvSpPr>
        <p:spPr>
          <a:xfrm>
            <a:off x="8780781" y="6507316"/>
            <a:ext cx="131446" cy="153888"/>
          </a:xfrm>
        </p:spPr>
        <p:txBody>
          <a:bodyPr/>
          <a:lstStyle/>
          <a:p>
            <a:pPr algn="r"/>
            <a:fld id="{F3477EC8-074D-41C4-94AE-E9EA7CEEA348}" type="slidenum">
              <a:rPr>
                <a:solidFill>
                  <a:srgbClr val="FFFFFF">
                    <a:lumMod val="75000"/>
                  </a:srgbClr>
                </a:solidFill>
              </a:rPr>
              <a:pPr algn="r"/>
              <a:t>113</a:t>
            </a:fld>
            <a:endParaRPr dirty="0">
              <a:solidFill>
                <a:srgbClr val="FFFFFF">
                  <a:lumMod val="75000"/>
                </a:srgbClr>
              </a:solidFill>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370" y="2026243"/>
            <a:ext cx="4520830" cy="3626175"/>
          </a:xfrm>
          <a:prstGeom prst="rect">
            <a:avLst/>
          </a:prstGeom>
          <a:ln>
            <a:solidFill>
              <a:schemeClr val="accent1"/>
            </a:solidFill>
          </a:ln>
        </p:spPr>
      </p:pic>
    </p:spTree>
    <p:extLst>
      <p:ext uri="{BB962C8B-B14F-4D97-AF65-F5344CB8AC3E}">
        <p14:creationId xmlns:p14="http://schemas.microsoft.com/office/powerpoint/2010/main" val="35854688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Supporting Training &amp; Coaching Efforts: DBI Training Series</a:t>
            </a:r>
          </a:p>
        </p:txBody>
      </p:sp>
      <p:sp>
        <p:nvSpPr>
          <p:cNvPr id="4" name="Slide Number Placeholder 3"/>
          <p:cNvSpPr>
            <a:spLocks noGrp="1"/>
          </p:cNvSpPr>
          <p:nvPr>
            <p:ph type="sldNum" sz="quarter" idx="10"/>
          </p:nvPr>
        </p:nvSpPr>
        <p:spPr>
          <a:xfrm>
            <a:off x="8780781" y="6507316"/>
            <a:ext cx="131446" cy="153888"/>
          </a:xfrm>
        </p:spPr>
        <p:txBody>
          <a:bodyPr/>
          <a:lstStyle/>
          <a:p>
            <a:pPr algn="r"/>
            <a:fld id="{F3477EC8-074D-41C4-94AE-E9EA7CEEA348}" type="slidenum">
              <a:rPr>
                <a:solidFill>
                  <a:srgbClr val="FFFFFF">
                    <a:lumMod val="75000"/>
                  </a:srgbClr>
                </a:solidFill>
              </a:rPr>
              <a:pPr algn="r"/>
              <a:t>114</a:t>
            </a:fld>
            <a:endParaRPr dirty="0">
              <a:solidFill>
                <a:srgbClr val="FFFFFF">
                  <a:lumMod val="75000"/>
                </a:srgbClr>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877" y="1890374"/>
            <a:ext cx="3581909" cy="4017445"/>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3646714" y="2093676"/>
            <a:ext cx="5254627" cy="3319916"/>
          </a:xfrm>
          <a:prstGeom prst="rect">
            <a:avLst/>
          </a:prstGeom>
          <a:ln>
            <a:solidFill>
              <a:schemeClr val="accent1"/>
            </a:solidFill>
          </a:ln>
        </p:spPr>
      </p:pic>
      <p:sp>
        <p:nvSpPr>
          <p:cNvPr id="5" name="TextBox 4"/>
          <p:cNvSpPr txBox="1"/>
          <p:nvPr/>
        </p:nvSpPr>
        <p:spPr>
          <a:xfrm>
            <a:off x="1905000" y="5658779"/>
            <a:ext cx="6705600" cy="369332"/>
          </a:xfrm>
          <a:prstGeom prst="rect">
            <a:avLst/>
          </a:prstGeom>
          <a:solidFill>
            <a:schemeClr val="bg1"/>
          </a:solidFill>
        </p:spPr>
        <p:txBody>
          <a:bodyPr wrap="square" rtlCol="0">
            <a:spAutoFit/>
          </a:bodyPr>
          <a:lstStyle/>
          <a:p>
            <a:r>
              <a:rPr lang="en-US" dirty="0">
                <a:solidFill>
                  <a:srgbClr val="000000"/>
                </a:solidFill>
                <a:latin typeface="Calibri" panose="020F0502020204030204" pitchFamily="34" charset="0"/>
                <a:cs typeface="Calibri" panose="020F0502020204030204" pitchFamily="34" charset="0"/>
                <a:hlinkClick r:id="rId5"/>
              </a:rPr>
              <a:t>http://www.intensiveintervention.org/content/dbi-training-series</a:t>
            </a:r>
            <a:r>
              <a:rPr lang="en-US"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473229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085303" y="2055816"/>
            <a:ext cx="4826924" cy="3732737"/>
          </a:xfrm>
        </p:spPr>
        <p:txBody>
          <a:bodyPr/>
          <a:lstStyle/>
          <a:p>
            <a:r>
              <a:rPr lang="en-US" dirty="0">
                <a:latin typeface="Calibri" panose="020F0502020204030204" pitchFamily="34" charset="0"/>
                <a:cs typeface="Calibri" panose="020F0502020204030204" pitchFamily="34" charset="0"/>
              </a:rPr>
              <a:t>This document provides an overarching description of DBI. Additional resources that provide an overview include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Videos</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Modules</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Webinars </a:t>
            </a:r>
          </a:p>
        </p:txBody>
      </p:sp>
      <p:sp>
        <p:nvSpPr>
          <p:cNvPr id="3" name="Title 2"/>
          <p:cNvSpPr>
            <a:spLocks noGrp="1"/>
          </p:cNvSpPr>
          <p:nvPr>
            <p:ph type="title"/>
          </p:nvPr>
        </p:nvSpPr>
        <p:spPr/>
        <p:txBody>
          <a:bodyPr/>
          <a:lstStyle/>
          <a:p>
            <a:r>
              <a:rPr lang="en-US" dirty="0"/>
              <a:t>Introductions to Intensive Intervention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504" y="1978102"/>
            <a:ext cx="3138916" cy="3940603"/>
          </a:xfrm>
          <a:prstGeom prst="rect">
            <a:avLst/>
          </a:prstGeom>
        </p:spPr>
      </p:pic>
      <p:sp>
        <p:nvSpPr>
          <p:cNvPr id="6" name="Rectangle 5"/>
          <p:cNvSpPr/>
          <p:nvPr/>
        </p:nvSpPr>
        <p:spPr>
          <a:xfrm>
            <a:off x="3815420" y="4995375"/>
            <a:ext cx="4572000" cy="923330"/>
          </a:xfrm>
          <a:prstGeom prst="rect">
            <a:avLst/>
          </a:prstGeom>
        </p:spPr>
        <p:txBody>
          <a:bodyPr>
            <a:spAutoFit/>
          </a:bodyPr>
          <a:lstStyle/>
          <a:p>
            <a:r>
              <a:rPr lang="en-US" dirty="0">
                <a:latin typeface="Calibri" panose="020F0502020204030204" pitchFamily="34" charset="0"/>
                <a:cs typeface="Calibri" panose="020F0502020204030204" pitchFamily="34" charset="0"/>
                <a:hlinkClick r:id="rId4"/>
              </a:rPr>
              <a:t>http://www.intensiveintervention.org/resource/data-based-individualization-framework-intensive-intervention</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888482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Identifying Evidenced-Based Interventions and Assessments</a:t>
            </a:r>
          </a:p>
        </p:txBody>
      </p:sp>
      <p:sp>
        <p:nvSpPr>
          <p:cNvPr id="4" name="Slide Number Placeholder 3"/>
          <p:cNvSpPr>
            <a:spLocks noGrp="1"/>
          </p:cNvSpPr>
          <p:nvPr>
            <p:ph type="sldNum" sz="quarter" idx="10"/>
          </p:nvPr>
        </p:nvSpPr>
        <p:spPr>
          <a:xfrm>
            <a:off x="8780781" y="6507316"/>
            <a:ext cx="131446" cy="153888"/>
          </a:xfrm>
        </p:spPr>
        <p:txBody>
          <a:bodyPr/>
          <a:lstStyle/>
          <a:p>
            <a:pPr algn="r"/>
            <a:fld id="{F3477EC8-074D-41C4-94AE-E9EA7CEEA348}" type="slidenum">
              <a:rPr>
                <a:solidFill>
                  <a:srgbClr val="FFFFFF">
                    <a:lumMod val="75000"/>
                  </a:srgbClr>
                </a:solidFill>
              </a:rPr>
              <a:pPr algn="r"/>
              <a:t>116</a:t>
            </a:fld>
            <a:endParaRPr dirty="0">
              <a:solidFill>
                <a:srgbClr val="FFFFFF">
                  <a:lumMod val="75000"/>
                </a:srgbClr>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2336"/>
          <a:stretch/>
        </p:blipFill>
        <p:spPr>
          <a:xfrm>
            <a:off x="2742205" y="2286208"/>
            <a:ext cx="6372225" cy="3692078"/>
          </a:xfrm>
          <a:prstGeom prst="rect">
            <a:avLst/>
          </a:prstGeom>
          <a:ln>
            <a:solidFill>
              <a:schemeClr val="tx1"/>
            </a:solidFill>
          </a:ln>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r="2334"/>
          <a:stretch/>
        </p:blipFill>
        <p:spPr>
          <a:xfrm>
            <a:off x="304801" y="2043358"/>
            <a:ext cx="5181600" cy="3415169"/>
          </a:xfrm>
          <a:prstGeom prst="rect">
            <a:avLst/>
          </a:prstGeom>
          <a:ln>
            <a:solidFill>
              <a:schemeClr val="tx1"/>
            </a:solidFill>
          </a:ln>
        </p:spPr>
      </p:pic>
      <p:sp>
        <p:nvSpPr>
          <p:cNvPr id="7" name="TextBox 6"/>
          <p:cNvSpPr txBox="1"/>
          <p:nvPr/>
        </p:nvSpPr>
        <p:spPr>
          <a:xfrm>
            <a:off x="272144" y="5293457"/>
            <a:ext cx="8607426" cy="1200329"/>
          </a:xfrm>
          <a:prstGeom prst="rect">
            <a:avLst/>
          </a:prstGeom>
          <a:solidFill>
            <a:schemeClr val="bg1"/>
          </a:solidFill>
          <a:ln>
            <a:solidFill>
              <a:schemeClr val="tx1"/>
            </a:solidFill>
          </a:ln>
        </p:spPr>
        <p:txBody>
          <a:bodyPr wrap="square" rtlCol="0">
            <a:spAutoFit/>
          </a:bodyPr>
          <a:lstStyle/>
          <a:p>
            <a:r>
              <a:rPr lang="en-US" dirty="0">
                <a:solidFill>
                  <a:srgbClr val="000000"/>
                </a:solidFill>
                <a:latin typeface="Calibri" panose="020F0502020204030204" pitchFamily="34" charset="0"/>
                <a:cs typeface="Calibri" panose="020F0502020204030204" pitchFamily="34" charset="0"/>
                <a:hlinkClick r:id="rId4"/>
              </a:rPr>
              <a:t>http://www.intensiveintervention.org/chart/instructional-intervention-tools</a:t>
            </a:r>
            <a:r>
              <a:rPr lang="en-US" dirty="0">
                <a:solidFill>
                  <a:srgbClr val="000000"/>
                </a:solidFill>
                <a:latin typeface="Calibri" panose="020F0502020204030204" pitchFamily="34" charset="0"/>
                <a:cs typeface="Calibri" panose="020F0502020204030204" pitchFamily="34" charset="0"/>
              </a:rPr>
              <a:t> &amp; </a:t>
            </a:r>
            <a:r>
              <a:rPr lang="en-US" dirty="0">
                <a:solidFill>
                  <a:srgbClr val="000000"/>
                </a:solidFill>
                <a:latin typeface="Calibri" panose="020F0502020204030204" pitchFamily="34" charset="0"/>
                <a:cs typeface="Calibri" panose="020F0502020204030204" pitchFamily="34" charset="0"/>
                <a:hlinkClick r:id="rId5"/>
              </a:rPr>
              <a:t>http://www.intensiveintervention.org/chart/progress-monitoring</a:t>
            </a:r>
            <a:endParaRPr lang="en-US" dirty="0">
              <a:solidFill>
                <a:srgbClr val="000000"/>
              </a:solidFill>
              <a:latin typeface="Calibri" panose="020F0502020204030204" pitchFamily="34" charset="0"/>
              <a:cs typeface="Calibri" panose="020F0502020204030204" pitchFamily="34" charset="0"/>
            </a:endParaRPr>
          </a:p>
          <a:p>
            <a:r>
              <a:rPr lang="en-US" dirty="0">
                <a:solidFill>
                  <a:srgbClr val="000000"/>
                </a:solidFill>
                <a:latin typeface="Calibri" panose="020F0502020204030204" pitchFamily="34" charset="0"/>
                <a:cs typeface="Calibri" panose="020F0502020204030204" pitchFamily="34" charset="0"/>
                <a:hlinkClick r:id="rId6"/>
              </a:rPr>
              <a:t>http://www.intensiveintervention.org/chart/behavioral-progress-monitoring-tools</a:t>
            </a:r>
            <a:r>
              <a:rPr lang="en-US" dirty="0">
                <a:solidFill>
                  <a:srgbClr val="000000"/>
                </a:solidFill>
                <a:latin typeface="Calibri" panose="020F0502020204030204" pitchFamily="34" charset="0"/>
                <a:cs typeface="Calibri" panose="020F0502020204030204" pitchFamily="34" charset="0"/>
              </a:rPr>
              <a:t> </a:t>
            </a:r>
          </a:p>
          <a:p>
            <a:r>
              <a:rPr lang="en-US" dirty="0">
                <a:solidFill>
                  <a:srgbClr val="000000"/>
                </a:solidFill>
                <a:latin typeface="Calibri" panose="020F0502020204030204" pitchFamily="34" charset="0"/>
                <a:cs typeface="Calibri" panose="020F0502020204030204" pitchFamily="34" charset="0"/>
                <a:hlinkClick r:id="rId7"/>
              </a:rPr>
              <a:t>http://www.intensiveintervention.org/chart/behavioral-intervention-chart</a:t>
            </a:r>
            <a:r>
              <a:rPr lang="en-US"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763961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Supporting Meeting Facilitation and Planning</a:t>
            </a:r>
          </a:p>
        </p:txBody>
      </p:sp>
      <p:sp>
        <p:nvSpPr>
          <p:cNvPr id="4" name="Slide Number Placeholder 3"/>
          <p:cNvSpPr>
            <a:spLocks noGrp="1"/>
          </p:cNvSpPr>
          <p:nvPr>
            <p:ph type="sldNum" sz="quarter" idx="10"/>
          </p:nvPr>
        </p:nvSpPr>
        <p:spPr>
          <a:xfrm>
            <a:off x="8780781" y="6507316"/>
            <a:ext cx="131446" cy="153888"/>
          </a:xfrm>
        </p:spPr>
        <p:txBody>
          <a:bodyPr/>
          <a:lstStyle/>
          <a:p>
            <a:pPr algn="r"/>
            <a:fld id="{F3477EC8-074D-41C4-94AE-E9EA7CEEA348}" type="slidenum">
              <a:rPr>
                <a:solidFill>
                  <a:srgbClr val="FFFFFF">
                    <a:lumMod val="75000"/>
                  </a:srgbClr>
                </a:solidFill>
              </a:rPr>
              <a:pPr algn="r"/>
              <a:t>117</a:t>
            </a:fld>
            <a:endParaRPr dirty="0">
              <a:solidFill>
                <a:srgbClr val="FFFFFF">
                  <a:lumMod val="75000"/>
                </a:srgb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1905000"/>
            <a:ext cx="6096000" cy="375074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2743200"/>
            <a:ext cx="4219279" cy="3219450"/>
          </a:xfrm>
          <a:prstGeom prst="rect">
            <a:avLst/>
          </a:prstGeom>
        </p:spPr>
      </p:pic>
      <p:sp>
        <p:nvSpPr>
          <p:cNvPr id="7" name="Rectangle 6"/>
          <p:cNvSpPr/>
          <p:nvPr/>
        </p:nvSpPr>
        <p:spPr>
          <a:xfrm>
            <a:off x="2514600" y="5639484"/>
            <a:ext cx="5715000" cy="646331"/>
          </a:xfrm>
          <a:prstGeom prst="rect">
            <a:avLst/>
          </a:prstGeom>
          <a:solidFill>
            <a:schemeClr val="bg1"/>
          </a:solidFill>
        </p:spPr>
        <p:txBody>
          <a:bodyPr wrap="square">
            <a:spAutoFit/>
          </a:bodyPr>
          <a:lstStyle/>
          <a:p>
            <a:r>
              <a:rPr lang="en-US" dirty="0">
                <a:solidFill>
                  <a:srgbClr val="000000"/>
                </a:solidFill>
                <a:latin typeface="Calibri" panose="020F0502020204030204" pitchFamily="34" charset="0"/>
                <a:cs typeface="Calibri" panose="020F0502020204030204" pitchFamily="34" charset="0"/>
                <a:hlinkClick r:id="rId4"/>
              </a:rPr>
              <a:t>http://www.intensiveintervention.org/tools-support-intensive-intervention-data-meetings</a:t>
            </a:r>
            <a:r>
              <a:rPr lang="en-US"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943636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Calibri" panose="020F0502020204030204" pitchFamily="34" charset="0"/>
                <a:cs typeface="Calibri" panose="020F0502020204030204" pitchFamily="34" charset="0"/>
              </a:rPr>
              <a:t>Includes Lesson Plans, Worksheets, Materials</a:t>
            </a:r>
          </a:p>
          <a:p>
            <a:r>
              <a:rPr lang="en-US" dirty="0">
                <a:latin typeface="Calibri" panose="020F0502020204030204" pitchFamily="34" charset="0"/>
                <a:cs typeface="Calibri" panose="020F0502020204030204" pitchFamily="34" charset="0"/>
              </a:rPr>
              <a:t>Content areas: </a:t>
            </a:r>
          </a:p>
          <a:p>
            <a:pPr lvl="1"/>
            <a:r>
              <a:rPr lang="en-US" sz="2400" dirty="0">
                <a:latin typeface="Calibri" panose="020F0502020204030204" pitchFamily="34" charset="0"/>
                <a:cs typeface="Calibri" panose="020F0502020204030204" pitchFamily="34" charset="0"/>
              </a:rPr>
              <a:t>Reading</a:t>
            </a:r>
          </a:p>
          <a:p>
            <a:pPr lvl="1"/>
            <a:r>
              <a:rPr lang="en-US" sz="2400" dirty="0">
                <a:latin typeface="Calibri" panose="020F0502020204030204" pitchFamily="34" charset="0"/>
                <a:cs typeface="Calibri" panose="020F0502020204030204" pitchFamily="34" charset="0"/>
              </a:rPr>
              <a:t>Mathematics</a:t>
            </a:r>
          </a:p>
          <a:p>
            <a:pPr lvl="2"/>
            <a:r>
              <a:rPr lang="en-US" sz="1800" dirty="0">
                <a:latin typeface="Calibri" panose="020F0502020204030204" pitchFamily="34" charset="0"/>
                <a:cs typeface="Calibri" panose="020F0502020204030204" pitchFamily="34" charset="0"/>
              </a:rPr>
              <a:t>Includes video examples</a:t>
            </a:r>
          </a:p>
          <a:p>
            <a:pPr lvl="1"/>
            <a:r>
              <a:rPr lang="en-US" sz="2400" dirty="0">
                <a:latin typeface="Calibri" panose="020F0502020204030204" pitchFamily="34" charset="0"/>
                <a:cs typeface="Calibri" panose="020F0502020204030204" pitchFamily="34" charset="0"/>
              </a:rPr>
              <a:t>Behavior</a:t>
            </a:r>
          </a:p>
        </p:txBody>
      </p:sp>
      <p:sp>
        <p:nvSpPr>
          <p:cNvPr id="3" name="Title 2"/>
          <p:cNvSpPr>
            <a:spLocks noGrp="1"/>
          </p:cNvSpPr>
          <p:nvPr>
            <p:ph type="title"/>
          </p:nvPr>
        </p:nvSpPr>
        <p:spPr/>
        <p:txBody>
          <a:bodyPr/>
          <a:lstStyle/>
          <a:p>
            <a:r>
              <a:rPr lang="en-US" dirty="0"/>
              <a:t>Supporting Instruction: Sample Lessons and Activities</a:t>
            </a:r>
          </a:p>
        </p:txBody>
      </p:sp>
      <p:sp>
        <p:nvSpPr>
          <p:cNvPr id="4" name="Slide Number Placeholder 3"/>
          <p:cNvSpPr>
            <a:spLocks noGrp="1"/>
          </p:cNvSpPr>
          <p:nvPr>
            <p:ph type="sldNum" sz="quarter" idx="10"/>
          </p:nvPr>
        </p:nvSpPr>
        <p:spPr>
          <a:xfrm>
            <a:off x="8715057" y="6507316"/>
            <a:ext cx="197170" cy="153888"/>
          </a:xfrm>
        </p:spPr>
        <p:txBody>
          <a:bodyPr/>
          <a:lstStyle/>
          <a:p>
            <a:pPr algn="r"/>
            <a:fld id="{F3477EC8-074D-41C4-94AE-E9EA7CEEA348}" type="slidenum">
              <a:rPr>
                <a:solidFill>
                  <a:srgbClr val="FFFFFF">
                    <a:lumMod val="75000"/>
                  </a:srgbClr>
                </a:solidFill>
              </a:rPr>
              <a:pPr algn="r"/>
              <a:t>118</a:t>
            </a:fld>
            <a:endParaRPr dirty="0">
              <a:solidFill>
                <a:srgbClr val="FFFFFF">
                  <a:lumMod val="75000"/>
                </a:srgbClr>
              </a:solidFill>
            </a:endParaRPr>
          </a:p>
        </p:txBody>
      </p:sp>
    </p:spTree>
    <p:extLst>
      <p:ext uri="{BB962C8B-B14F-4D97-AF65-F5344CB8AC3E}">
        <p14:creationId xmlns:p14="http://schemas.microsoft.com/office/powerpoint/2010/main" val="34674698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Sample Lessons Reading</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119</a:t>
            </a:fld>
            <a:endParaRPr dirty="0">
              <a:solidFill>
                <a:srgbClr val="FFFFFF">
                  <a:lumMod val="75000"/>
                </a:srgb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619" y="2054903"/>
            <a:ext cx="6407136" cy="365918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022246"/>
            <a:ext cx="2864872" cy="2175959"/>
          </a:xfrm>
          <a:prstGeom prst="rect">
            <a:avLst/>
          </a:prstGeom>
        </p:spPr>
      </p:pic>
    </p:spTree>
    <p:extLst>
      <p:ext uri="{BB962C8B-B14F-4D97-AF65-F5344CB8AC3E}">
        <p14:creationId xmlns:p14="http://schemas.microsoft.com/office/powerpoint/2010/main" val="261379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1E513A-CB96-4D7D-ADC4-07A5017E8B74}"/>
              </a:ext>
            </a:extLst>
          </p:cNvPr>
          <p:cNvSpPr/>
          <p:nvPr/>
        </p:nvSpPr>
        <p:spPr>
          <a:xfrm>
            <a:off x="504825" y="1515787"/>
            <a:ext cx="885825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E1952BA8-5050-E14A-B476-E37989E1A135}" type="slidenum">
              <a:rPr lang="en-US" smtClean="0"/>
              <a:t>12</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4652" y="366580"/>
            <a:ext cx="4022989" cy="5326211"/>
          </a:xfrm>
          <a:prstGeom prst="rect">
            <a:avLst/>
          </a:prstGeom>
        </p:spPr>
      </p:pic>
      <p:sp>
        <p:nvSpPr>
          <p:cNvPr id="6" name="Rectangle 5"/>
          <p:cNvSpPr/>
          <p:nvPr/>
        </p:nvSpPr>
        <p:spPr>
          <a:xfrm>
            <a:off x="726454" y="2178353"/>
            <a:ext cx="3866100" cy="1938992"/>
          </a:xfrm>
          <a:prstGeom prst="rect">
            <a:avLst/>
          </a:prstGeom>
        </p:spPr>
        <p:txBody>
          <a:bodyPr wrap="square">
            <a:spAutoFit/>
          </a:bodyPr>
          <a:lstStyle/>
          <a:p>
            <a:r>
              <a:rPr lang="en-US" sz="4000" dirty="0">
                <a:solidFill>
                  <a:srgbClr val="48709F"/>
                </a:solidFill>
                <a:latin typeface="Calibri" panose="020F0502020204030204" pitchFamily="34" charset="0"/>
                <a:cs typeface="Calibri" panose="020F0502020204030204" pitchFamily="34" charset="0"/>
              </a:rPr>
              <a:t>Multi-tiered Systems of Support</a:t>
            </a:r>
            <a:endParaRPr lang="en-US" sz="4000" dirty="0">
              <a:latin typeface="Calibri" panose="020F0502020204030204" pitchFamily="34" charset="0"/>
              <a:cs typeface="Calibri" panose="020F0502020204030204" pitchFamily="34" charset="0"/>
            </a:endParaRPr>
          </a:p>
        </p:txBody>
      </p:sp>
      <p:sp>
        <p:nvSpPr>
          <p:cNvPr id="8" name="Slide Number Placeholder 3">
            <a:extLst>
              <a:ext uri="{FF2B5EF4-FFF2-40B4-BE49-F238E27FC236}">
                <a16:creationId xmlns:a16="http://schemas.microsoft.com/office/drawing/2014/main" id="{75B815CE-10AF-41C8-B9FC-9EF943F22AC2}"/>
              </a:ext>
            </a:extLst>
          </p:cNvPr>
          <p:cNvSpPr txBox="1">
            <a:spLocks/>
          </p:cNvSpPr>
          <p:nvPr/>
        </p:nvSpPr>
        <p:spPr>
          <a:xfrm>
            <a:off x="8686800" y="6507315"/>
            <a:ext cx="533400" cy="2268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B04262-1598-482E-9FD8-D5435614D1F0}" type="slidenum">
              <a:rPr lang="en-US" sz="1000" smtClean="0">
                <a:solidFill>
                  <a:srgbClr val="FFFFFF">
                    <a:lumMod val="75000"/>
                  </a:srgbClr>
                </a:solidFill>
              </a:rPr>
              <a:pPr>
                <a:defRPr/>
              </a:pPr>
              <a:t>12</a:t>
            </a:fld>
            <a:endParaRPr lang="en-US" sz="1000" dirty="0">
              <a:solidFill>
                <a:srgbClr val="FFFFFF">
                  <a:lumMod val="75000"/>
                </a:srgbClr>
              </a:solidFill>
            </a:endParaRPr>
          </a:p>
        </p:txBody>
      </p:sp>
    </p:spTree>
    <p:extLst>
      <p:ext uri="{BB962C8B-B14F-4D97-AF65-F5344CB8AC3E}">
        <p14:creationId xmlns:p14="http://schemas.microsoft.com/office/powerpoint/2010/main" val="22007115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Sample Resources Behavior</a:t>
            </a:r>
          </a:p>
        </p:txBody>
      </p:sp>
      <p:sp>
        <p:nvSpPr>
          <p:cNvPr id="4" name="Slide Number Placeholder 3"/>
          <p:cNvSpPr>
            <a:spLocks noGrp="1"/>
          </p:cNvSpPr>
          <p:nvPr>
            <p:ph type="sldNum" sz="quarter" idx="10"/>
          </p:nvPr>
        </p:nvSpPr>
        <p:spPr>
          <a:xfrm>
            <a:off x="8715057" y="6507316"/>
            <a:ext cx="197170" cy="153888"/>
          </a:xfrm>
        </p:spPr>
        <p:txBody>
          <a:bodyPr/>
          <a:lstStyle/>
          <a:p>
            <a:pPr algn="r"/>
            <a:fld id="{F3477EC8-074D-41C4-94AE-E9EA7CEEA348}" type="slidenum">
              <a:rPr>
                <a:solidFill>
                  <a:srgbClr val="FFFFFF">
                    <a:lumMod val="75000"/>
                  </a:srgbClr>
                </a:solidFill>
              </a:rPr>
              <a:pPr algn="r"/>
              <a:t>120</a:t>
            </a:fld>
            <a:endParaRPr dirty="0">
              <a:solidFill>
                <a:srgbClr val="FFFFFF">
                  <a:lumMod val="75000"/>
                </a:srgb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029494"/>
            <a:ext cx="5080198" cy="383172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895600"/>
            <a:ext cx="3943350" cy="1765217"/>
          </a:xfrm>
          <a:prstGeom prst="rect">
            <a:avLst/>
          </a:prstGeom>
        </p:spPr>
      </p:pic>
      <p:sp>
        <p:nvSpPr>
          <p:cNvPr id="7" name="Rectangle 6"/>
          <p:cNvSpPr/>
          <p:nvPr/>
        </p:nvSpPr>
        <p:spPr>
          <a:xfrm>
            <a:off x="4582886" y="5043765"/>
            <a:ext cx="4572000" cy="923330"/>
          </a:xfrm>
          <a:prstGeom prst="rect">
            <a:avLst/>
          </a:prstGeom>
          <a:solidFill>
            <a:schemeClr val="bg1"/>
          </a:solidFill>
        </p:spPr>
        <p:txBody>
          <a:bodyPr>
            <a:spAutoFit/>
          </a:bodyPr>
          <a:lstStyle/>
          <a:p>
            <a:r>
              <a:rPr lang="en-US" dirty="0">
                <a:solidFill>
                  <a:srgbClr val="000000"/>
                </a:solidFill>
                <a:latin typeface="Calibri" panose="020F0502020204030204" pitchFamily="34" charset="0"/>
                <a:cs typeface="Calibri" panose="020F0502020204030204" pitchFamily="34" charset="0"/>
                <a:hlinkClick r:id="rId4"/>
              </a:rPr>
              <a:t>http://www.intensiveintervention.org/implementing-behavioral-strategies-considerations-and-sample-resources</a:t>
            </a:r>
            <a:r>
              <a:rPr lang="en-US" b="1" dirty="0">
                <a:solidFill>
                  <a:srgbClr val="000000"/>
                </a:solidFill>
                <a:latin typeface="Calibri" panose="020F0502020204030204" pitchFamily="34" charset="0"/>
                <a:cs typeface="Calibri" panose="020F0502020204030204" pitchFamily="34" charset="0"/>
              </a:rPr>
              <a:t> </a:t>
            </a:r>
            <a:endParaRPr 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68243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Sample Lessons Math</a:t>
            </a:r>
          </a:p>
        </p:txBody>
      </p:sp>
      <p:sp>
        <p:nvSpPr>
          <p:cNvPr id="4" name="Slide Number Placeholder 3"/>
          <p:cNvSpPr>
            <a:spLocks noGrp="1"/>
          </p:cNvSpPr>
          <p:nvPr>
            <p:ph type="sldNum" sz="quarter" idx="10"/>
          </p:nvPr>
        </p:nvSpPr>
        <p:spPr>
          <a:xfrm>
            <a:off x="8715057" y="6507316"/>
            <a:ext cx="197170" cy="153888"/>
          </a:xfrm>
        </p:spPr>
        <p:txBody>
          <a:bodyPr/>
          <a:lstStyle/>
          <a:p>
            <a:pPr algn="r"/>
            <a:fld id="{F3477EC8-074D-41C4-94AE-E9EA7CEEA348}" type="slidenum">
              <a:rPr>
                <a:solidFill>
                  <a:srgbClr val="FFFFFF">
                    <a:lumMod val="75000"/>
                  </a:srgbClr>
                </a:solidFill>
              </a:rPr>
              <a:pPr algn="r"/>
              <a:t>121</a:t>
            </a:fld>
            <a:endParaRPr dirty="0">
              <a:solidFill>
                <a:srgbClr val="FFFFFF">
                  <a:lumMod val="75000"/>
                </a:srgb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772290"/>
            <a:ext cx="6881015" cy="433986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0269" y="798361"/>
            <a:ext cx="3174548" cy="2941633"/>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0" y="3711085"/>
            <a:ext cx="2870229" cy="2293756"/>
          </a:xfrm>
          <a:prstGeom prst="rect">
            <a:avLst/>
          </a:prstGeom>
        </p:spPr>
      </p:pic>
      <p:sp>
        <p:nvSpPr>
          <p:cNvPr id="13" name="Rectangle 12"/>
          <p:cNvSpPr/>
          <p:nvPr/>
        </p:nvSpPr>
        <p:spPr>
          <a:xfrm>
            <a:off x="3657600" y="5937929"/>
            <a:ext cx="4572000" cy="646331"/>
          </a:xfrm>
          <a:prstGeom prst="rect">
            <a:avLst/>
          </a:prstGeom>
          <a:solidFill>
            <a:schemeClr val="bg1"/>
          </a:solidFill>
        </p:spPr>
        <p:txBody>
          <a:bodyPr>
            <a:spAutoFit/>
          </a:bodyPr>
          <a:lstStyle/>
          <a:p>
            <a:r>
              <a:rPr lang="en-US" dirty="0">
                <a:solidFill>
                  <a:srgbClr val="000000"/>
                </a:solidFill>
                <a:latin typeface="Calibri" panose="020F0502020204030204" pitchFamily="34" charset="0"/>
                <a:cs typeface="Calibri" panose="020F0502020204030204" pitchFamily="34" charset="0"/>
                <a:hlinkClick r:id="rId5"/>
              </a:rPr>
              <a:t>http://www.intensiveintervention.org/resources/sample-lessons-activities/mathematics</a:t>
            </a:r>
            <a:r>
              <a:rPr lang="en-US"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224609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Calibri" panose="020F0502020204030204" pitchFamily="34" charset="0"/>
                <a:cs typeface="Calibri" panose="020F0502020204030204" pitchFamily="34" charset="0"/>
              </a:rPr>
              <a:t>Schoolwide Implementation</a:t>
            </a:r>
          </a:p>
          <a:p>
            <a:r>
              <a:rPr lang="en-US" dirty="0">
                <a:latin typeface="Calibri" panose="020F0502020204030204" pitchFamily="34" charset="0"/>
                <a:cs typeface="Calibri" panose="020F0502020204030204" pitchFamily="34" charset="0"/>
              </a:rPr>
              <a:t>Data Meeting Process Implementation</a:t>
            </a:r>
          </a:p>
          <a:p>
            <a:r>
              <a:rPr lang="en-US" dirty="0">
                <a:latin typeface="Calibri" panose="020F0502020204030204" pitchFamily="34" charset="0"/>
                <a:cs typeface="Calibri" panose="020F0502020204030204" pitchFamily="34" charset="0"/>
              </a:rPr>
              <a:t>Intervention Implementation</a:t>
            </a:r>
          </a:p>
        </p:txBody>
      </p:sp>
      <p:sp>
        <p:nvSpPr>
          <p:cNvPr id="3" name="Title 2"/>
          <p:cNvSpPr>
            <a:spLocks noGrp="1"/>
          </p:cNvSpPr>
          <p:nvPr>
            <p:ph type="title"/>
          </p:nvPr>
        </p:nvSpPr>
        <p:spPr/>
        <p:txBody>
          <a:bodyPr/>
          <a:lstStyle/>
          <a:p>
            <a:r>
              <a:rPr lang="en-US" dirty="0"/>
              <a:t>Multiple Tools To Measure Fidelity</a:t>
            </a:r>
          </a:p>
        </p:txBody>
      </p:sp>
      <p:sp>
        <p:nvSpPr>
          <p:cNvPr id="4" name="Slide Number Placeholder 3"/>
          <p:cNvSpPr>
            <a:spLocks noGrp="1"/>
          </p:cNvSpPr>
          <p:nvPr>
            <p:ph type="sldNum" sz="quarter" idx="10"/>
          </p:nvPr>
        </p:nvSpPr>
        <p:spPr>
          <a:xfrm>
            <a:off x="8715057" y="6507316"/>
            <a:ext cx="197170" cy="153888"/>
          </a:xfrm>
        </p:spPr>
        <p:txBody>
          <a:bodyPr/>
          <a:lstStyle/>
          <a:p>
            <a:pPr algn="r"/>
            <a:fld id="{F3477EC8-074D-41C4-94AE-E9EA7CEEA348}" type="slidenum">
              <a:rPr>
                <a:solidFill>
                  <a:srgbClr val="FFFFFF">
                    <a:lumMod val="75000"/>
                  </a:srgbClr>
                </a:solidFill>
              </a:rPr>
              <a:pPr algn="r"/>
              <a:t>122</a:t>
            </a:fld>
            <a:endParaRPr dirty="0">
              <a:solidFill>
                <a:srgbClr val="FFFFFF">
                  <a:lumMod val="75000"/>
                </a:srgbClr>
              </a:solidFill>
            </a:endParaRPr>
          </a:p>
        </p:txBody>
      </p:sp>
    </p:spTree>
    <p:extLst>
      <p:ext uri="{BB962C8B-B14F-4D97-AF65-F5344CB8AC3E}">
        <p14:creationId xmlns:p14="http://schemas.microsoft.com/office/powerpoint/2010/main" val="2232562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School Wide DBI Implementation: Rubric and Interview</a:t>
            </a:r>
          </a:p>
        </p:txBody>
      </p:sp>
      <p:sp>
        <p:nvSpPr>
          <p:cNvPr id="4" name="Slide Number Placeholder 3"/>
          <p:cNvSpPr>
            <a:spLocks noGrp="1"/>
          </p:cNvSpPr>
          <p:nvPr>
            <p:ph type="sldNum" sz="quarter" idx="10"/>
          </p:nvPr>
        </p:nvSpPr>
        <p:spPr>
          <a:xfrm>
            <a:off x="8715057" y="6507316"/>
            <a:ext cx="197170" cy="153888"/>
          </a:xfrm>
        </p:spPr>
        <p:txBody>
          <a:bodyPr/>
          <a:lstStyle/>
          <a:p>
            <a:pPr algn="r"/>
            <a:fld id="{F3477EC8-074D-41C4-94AE-E9EA7CEEA348}" type="slidenum">
              <a:rPr>
                <a:solidFill>
                  <a:srgbClr val="FFFFFF">
                    <a:lumMod val="75000"/>
                  </a:srgbClr>
                </a:solidFill>
              </a:rPr>
              <a:pPr algn="r"/>
              <a:t>123</a:t>
            </a:fld>
            <a:endParaRPr dirty="0">
              <a:solidFill>
                <a:srgbClr val="FFFFFF">
                  <a:lumMod val="75000"/>
                </a:srgbClr>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800" y="1891108"/>
            <a:ext cx="5791201" cy="4184319"/>
          </a:xfrm>
          <a:prstGeom prst="rect">
            <a:avLst/>
          </a:prstGeom>
          <a:ln>
            <a:solidFill>
              <a:schemeClr val="accent1"/>
            </a:solidFill>
          </a:ln>
        </p:spPr>
      </p:pic>
      <p:sp>
        <p:nvSpPr>
          <p:cNvPr id="5" name="Content Placeholder 1"/>
          <p:cNvSpPr txBox="1">
            <a:spLocks/>
          </p:cNvSpPr>
          <p:nvPr/>
        </p:nvSpPr>
        <p:spPr bwMode="gray">
          <a:xfrm>
            <a:off x="4191000" y="5729295"/>
            <a:ext cx="4341671" cy="692265"/>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233357" indent="-233357"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39" indent="-233357"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71" indent="-228594" algn="l" defTabSz="914377" rtl="0" eaLnBrk="1" fontAlgn="base" hangingPunct="1">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65" indent="-228594" algn="l" rtl="0" eaLnBrk="1" fontAlgn="base" hangingPunct="1">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2971" indent="-228594" algn="l" rtl="0" eaLnBrk="1" fontAlgn="base"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16" indent="-228594" algn="l" defTabSz="914377"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6985" indent="-228594" algn="l" defTabSz="914377"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42" indent="-228594" algn="l" defTabSz="914377"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349" indent="-228594" algn="l" defTabSz="914377"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indent="0">
              <a:buClr>
                <a:srgbClr val="FFFFFF">
                  <a:lumMod val="65000"/>
                </a:srgbClr>
              </a:buClr>
              <a:buFont typeface="Wingdings" pitchFamily="2" charset="2"/>
              <a:buNone/>
            </a:pPr>
            <a:r>
              <a:rPr lang="en-US" sz="1600" dirty="0">
                <a:solidFill>
                  <a:srgbClr val="4E76A0">
                    <a:lumMod val="75000"/>
                  </a:srgbClr>
                </a:solidFill>
                <a:latin typeface="Calibri" panose="020F0502020204030204" pitchFamily="34" charset="0"/>
                <a:cs typeface="Calibri" panose="020F0502020204030204" pitchFamily="34" charset="0"/>
                <a:hlinkClick r:id="rId3"/>
              </a:rPr>
              <a:t>http://www.intensiveintervention.org/resource/dbi-implementation-rubric-and-interview</a:t>
            </a:r>
            <a:r>
              <a:rPr lang="en-US" sz="1600" dirty="0">
                <a:solidFill>
                  <a:srgbClr val="4E76A0">
                    <a:lumMod val="75000"/>
                  </a:srgb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101641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Meeting Process Checklist</a:t>
            </a:r>
          </a:p>
        </p:txBody>
      </p:sp>
      <p:sp>
        <p:nvSpPr>
          <p:cNvPr id="4" name="Slide Number Placeholder 3"/>
          <p:cNvSpPr>
            <a:spLocks noGrp="1"/>
          </p:cNvSpPr>
          <p:nvPr>
            <p:ph type="sldNum" sz="quarter" idx="10"/>
          </p:nvPr>
        </p:nvSpPr>
        <p:spPr>
          <a:xfrm>
            <a:off x="8715057" y="6507316"/>
            <a:ext cx="197170" cy="153888"/>
          </a:xfrm>
        </p:spPr>
        <p:txBody>
          <a:bodyPr/>
          <a:lstStyle/>
          <a:p>
            <a:pPr algn="r"/>
            <a:fld id="{F3477EC8-074D-41C4-94AE-E9EA7CEEA348}" type="slidenum">
              <a:rPr>
                <a:solidFill>
                  <a:srgbClr val="FFFFFF">
                    <a:lumMod val="75000"/>
                  </a:srgbClr>
                </a:solidFill>
              </a:rPr>
              <a:pPr algn="r"/>
              <a:t>124</a:t>
            </a:fld>
            <a:endParaRPr dirty="0">
              <a:solidFill>
                <a:srgbClr val="FFFFFF">
                  <a:lumMod val="75000"/>
                </a:srgb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992834"/>
            <a:ext cx="5680592" cy="3977963"/>
          </a:xfrm>
          <a:prstGeom prst="rect">
            <a:avLst/>
          </a:prstGeom>
          <a:ln>
            <a:solidFill>
              <a:schemeClr val="accent1"/>
            </a:solidFill>
          </a:ln>
        </p:spPr>
      </p:pic>
      <p:sp>
        <p:nvSpPr>
          <p:cNvPr id="6" name="Content Placeholder 1"/>
          <p:cNvSpPr txBox="1">
            <a:spLocks/>
          </p:cNvSpPr>
          <p:nvPr/>
        </p:nvSpPr>
        <p:spPr bwMode="gray">
          <a:xfrm>
            <a:off x="4191000" y="5204575"/>
            <a:ext cx="4341671" cy="755336"/>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233357" indent="-233357"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39" indent="-233357"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71" indent="-228594" algn="l" defTabSz="914377" rtl="0" eaLnBrk="1" fontAlgn="base" hangingPunct="1">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65" indent="-228594" algn="l" rtl="0" eaLnBrk="1" fontAlgn="base" hangingPunct="1">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2971" indent="-228594" algn="l" rtl="0" eaLnBrk="1" fontAlgn="base"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16" indent="-228594" algn="l" defTabSz="914377"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6985" indent="-228594" algn="l" defTabSz="914377"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42" indent="-228594" algn="l" defTabSz="914377"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349" indent="-228594" algn="l" defTabSz="914377"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indent="0">
              <a:buClr>
                <a:srgbClr val="FFFFFF">
                  <a:lumMod val="65000"/>
                </a:srgbClr>
              </a:buClr>
              <a:buFont typeface="Wingdings" pitchFamily="2" charset="2"/>
              <a:buNone/>
            </a:pPr>
            <a:r>
              <a:rPr lang="en-US" sz="1600" dirty="0">
                <a:solidFill>
                  <a:srgbClr val="4E76A0">
                    <a:lumMod val="75000"/>
                  </a:srgbClr>
                </a:solidFill>
                <a:latin typeface="Calibri" panose="020F0502020204030204" pitchFamily="34" charset="0"/>
                <a:cs typeface="Calibri" panose="020F0502020204030204" pitchFamily="34" charset="0"/>
                <a:hlinkClick r:id="rId3"/>
              </a:rPr>
              <a:t>http://www.intensiveintervention.org/resource/student-level-data-based-individualization-implementation-checklists</a:t>
            </a:r>
            <a:endParaRPr lang="en-US" sz="1600" dirty="0">
              <a:solidFill>
                <a:srgbClr val="4E76A0">
                  <a:lumMod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12064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Intervention Review Log for Multiple Students</a:t>
            </a:r>
          </a:p>
        </p:txBody>
      </p:sp>
      <p:sp>
        <p:nvSpPr>
          <p:cNvPr id="4" name="Slide Number Placeholder 3"/>
          <p:cNvSpPr>
            <a:spLocks noGrp="1"/>
          </p:cNvSpPr>
          <p:nvPr>
            <p:ph type="sldNum" sz="quarter" idx="10"/>
          </p:nvPr>
        </p:nvSpPr>
        <p:spPr>
          <a:xfrm>
            <a:off x="8715057" y="6507316"/>
            <a:ext cx="197170" cy="153888"/>
          </a:xfrm>
        </p:spPr>
        <p:txBody>
          <a:bodyPr/>
          <a:lstStyle/>
          <a:p>
            <a:pPr algn="r"/>
            <a:fld id="{F3477EC8-074D-41C4-94AE-E9EA7CEEA348}" type="slidenum">
              <a:rPr>
                <a:solidFill>
                  <a:srgbClr val="FFFFFF">
                    <a:lumMod val="75000"/>
                  </a:srgbClr>
                </a:solidFill>
              </a:rPr>
              <a:pPr algn="r"/>
              <a:t>125</a:t>
            </a:fld>
            <a:endParaRPr dirty="0">
              <a:solidFill>
                <a:srgbClr val="FFFFFF">
                  <a:lumMod val="75000"/>
                </a:srgb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2023156"/>
            <a:ext cx="6477000" cy="3659843"/>
          </a:xfrm>
          <a:prstGeom prst="rect">
            <a:avLst/>
          </a:prstGeom>
          <a:ln>
            <a:solidFill>
              <a:schemeClr val="accent1"/>
            </a:solidFill>
          </a:ln>
        </p:spPr>
      </p:pic>
      <p:sp>
        <p:nvSpPr>
          <p:cNvPr id="6" name="Rectangle 5"/>
          <p:cNvSpPr/>
          <p:nvPr/>
        </p:nvSpPr>
        <p:spPr>
          <a:xfrm>
            <a:off x="4114800" y="5583986"/>
            <a:ext cx="4572000" cy="923330"/>
          </a:xfrm>
          <a:prstGeom prst="rect">
            <a:avLst/>
          </a:prstGeom>
          <a:solidFill>
            <a:schemeClr val="bg1"/>
          </a:solidFill>
        </p:spPr>
        <p:txBody>
          <a:bodyPr>
            <a:spAutoFit/>
          </a:bodyPr>
          <a:lstStyle/>
          <a:p>
            <a:r>
              <a:rPr lang="en-US" dirty="0">
                <a:solidFill>
                  <a:srgbClr val="000000"/>
                </a:solidFill>
                <a:latin typeface="Calibri" panose="020F0502020204030204" pitchFamily="34" charset="0"/>
                <a:cs typeface="Calibri" panose="020F0502020204030204" pitchFamily="34" charset="0"/>
                <a:hlinkClick r:id="rId3"/>
              </a:rPr>
              <a:t>http://www.intensiveintervention.org/resource/intensive-intervention-implementation-review-log</a:t>
            </a:r>
            <a:r>
              <a:rPr lang="en-US"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577695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Intervention Log Tracking for Individual Student</a:t>
            </a:r>
          </a:p>
        </p:txBody>
      </p:sp>
      <p:sp>
        <p:nvSpPr>
          <p:cNvPr id="4" name="Slide Number Placeholder 3"/>
          <p:cNvSpPr>
            <a:spLocks noGrp="1"/>
          </p:cNvSpPr>
          <p:nvPr>
            <p:ph type="sldNum" sz="quarter" idx="10"/>
          </p:nvPr>
        </p:nvSpPr>
        <p:spPr>
          <a:xfrm>
            <a:off x="8715057" y="6507316"/>
            <a:ext cx="197170" cy="153888"/>
          </a:xfrm>
        </p:spPr>
        <p:txBody>
          <a:bodyPr/>
          <a:lstStyle/>
          <a:p>
            <a:pPr algn="r"/>
            <a:fld id="{F3477EC8-074D-41C4-94AE-E9EA7CEEA348}" type="slidenum">
              <a:rPr>
                <a:solidFill>
                  <a:srgbClr val="FFFFFF">
                    <a:lumMod val="75000"/>
                  </a:srgbClr>
                </a:solidFill>
              </a:rPr>
              <a:pPr algn="r"/>
              <a:t>126</a:t>
            </a:fld>
            <a:endParaRPr dirty="0">
              <a:solidFill>
                <a:srgbClr val="FFFFFF">
                  <a:lumMod val="75000"/>
                </a:srgb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399" y="2055812"/>
            <a:ext cx="4852223" cy="3430587"/>
          </a:xfrm>
          <a:prstGeom prst="rect">
            <a:avLst/>
          </a:prstGeom>
          <a:ln>
            <a:solidFill>
              <a:schemeClr val="accent1"/>
            </a:solidFill>
          </a:ln>
        </p:spPr>
      </p:pic>
      <p:sp>
        <p:nvSpPr>
          <p:cNvPr id="7" name="Rectangle 6"/>
          <p:cNvSpPr/>
          <p:nvPr/>
        </p:nvSpPr>
        <p:spPr>
          <a:xfrm>
            <a:off x="5242949" y="4281707"/>
            <a:ext cx="3669278" cy="1477328"/>
          </a:xfrm>
          <a:prstGeom prst="rect">
            <a:avLst/>
          </a:prstGeom>
          <a:solidFill>
            <a:schemeClr val="bg1"/>
          </a:solidFill>
        </p:spPr>
        <p:txBody>
          <a:bodyPr wrap="square">
            <a:spAutoFit/>
          </a:bodyPr>
          <a:lstStyle/>
          <a:p>
            <a:r>
              <a:rPr lang="en-US" dirty="0">
                <a:solidFill>
                  <a:srgbClr val="000000"/>
                </a:solidFill>
                <a:latin typeface="Calibri" panose="020F0502020204030204" pitchFamily="34" charset="0"/>
                <a:cs typeface="Calibri" panose="020F0502020204030204" pitchFamily="34" charset="0"/>
                <a:hlinkClick r:id="rId3"/>
              </a:rPr>
              <a:t>http://www.intensiveintervention.org/resource/data-based-individualization-implementation-log-daily-and-weekly-intervention-review</a:t>
            </a:r>
            <a:r>
              <a:rPr lang="en-US"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40984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Considering Standards Aligned Instruction Across MTSS Framework</a:t>
            </a:r>
          </a:p>
        </p:txBody>
      </p:sp>
      <p:sp>
        <p:nvSpPr>
          <p:cNvPr id="5" name="Slide Number Placeholder 4"/>
          <p:cNvSpPr>
            <a:spLocks noGrp="1"/>
          </p:cNvSpPr>
          <p:nvPr>
            <p:ph type="sldNum" sz="quarter" idx="10"/>
          </p:nvPr>
        </p:nvSpPr>
        <p:spPr/>
        <p:txBody>
          <a:bodyPr/>
          <a:lstStyle/>
          <a:p>
            <a:fld id="{4DBB3109-6B36-4C42-ABE5-993D6B0A452A}" type="slidenum">
              <a:rPr>
                <a:solidFill>
                  <a:srgbClr val="FFFFFF">
                    <a:lumMod val="75000"/>
                  </a:srgbClr>
                </a:solidFill>
              </a:rPr>
              <a:pPr/>
              <a:t>127</a:t>
            </a:fld>
            <a:endParaRPr dirty="0">
              <a:solidFill>
                <a:srgbClr val="FFFFFF">
                  <a:lumMod val="75000"/>
                </a:srgbClr>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1834577"/>
            <a:ext cx="6335486" cy="4073242"/>
          </a:xfrm>
          <a:prstGeom prst="rect">
            <a:avLst/>
          </a:prstGeom>
          <a:ln>
            <a:solidFill>
              <a:schemeClr val="accent1"/>
            </a:solidFill>
          </a:ln>
        </p:spPr>
      </p:pic>
    </p:spTree>
    <p:extLst>
      <p:ext uri="{BB962C8B-B14F-4D97-AF65-F5344CB8AC3E}">
        <p14:creationId xmlns:p14="http://schemas.microsoft.com/office/powerpoint/2010/main" val="39135400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5362" y="1554098"/>
            <a:ext cx="3674455" cy="4341885"/>
          </a:xfrm>
          <a:prstGeom prst="rect">
            <a:avLst/>
          </a:prstGeom>
          <a:ln>
            <a:solidFill>
              <a:schemeClr val="tx1"/>
            </a:solidFill>
          </a:ln>
        </p:spPr>
      </p:pic>
      <p:sp>
        <p:nvSpPr>
          <p:cNvPr id="3" name="Title 2"/>
          <p:cNvSpPr>
            <a:spLocks noGrp="1"/>
          </p:cNvSpPr>
          <p:nvPr>
            <p:ph type="title"/>
          </p:nvPr>
        </p:nvSpPr>
        <p:spPr>
          <a:xfrm>
            <a:off x="426579" y="0"/>
            <a:ext cx="8224837" cy="1486894"/>
          </a:xfrm>
        </p:spPr>
        <p:txBody>
          <a:bodyPr/>
          <a:lstStyle/>
          <a:p>
            <a:r>
              <a:rPr lang="en-US" dirty="0"/>
              <a:t>Lessons Learned</a:t>
            </a:r>
          </a:p>
        </p:txBody>
      </p:sp>
      <p:sp>
        <p:nvSpPr>
          <p:cNvPr id="4" name="Slide Number Placeholder 3"/>
          <p:cNvSpPr>
            <a:spLocks noGrp="1"/>
          </p:cNvSpPr>
          <p:nvPr>
            <p:ph type="sldNum" sz="quarter" idx="10"/>
          </p:nvPr>
        </p:nvSpPr>
        <p:spPr>
          <a:xfrm>
            <a:off x="8715057" y="6507316"/>
            <a:ext cx="197170" cy="153888"/>
          </a:xfrm>
        </p:spPr>
        <p:txBody>
          <a:bodyPr/>
          <a:lstStyle/>
          <a:p>
            <a:pPr algn="r"/>
            <a:fld id="{F3477EC8-074D-41C4-94AE-E9EA7CEEA348}" type="slidenum">
              <a:rPr>
                <a:solidFill>
                  <a:srgbClr val="FFFFFF">
                    <a:lumMod val="75000"/>
                  </a:srgbClr>
                </a:solidFill>
              </a:rPr>
              <a:pPr algn="r"/>
              <a:t>128</a:t>
            </a:fld>
            <a:endParaRPr dirty="0">
              <a:solidFill>
                <a:srgbClr val="FFFFFF">
                  <a:lumMod val="75000"/>
                </a:srgb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4744" y="1487875"/>
            <a:ext cx="4845067" cy="3629025"/>
          </a:xfrm>
          <a:prstGeom prst="rect">
            <a:avLst/>
          </a:prstGeom>
        </p:spPr>
      </p:pic>
      <p:sp>
        <p:nvSpPr>
          <p:cNvPr id="6" name="Rectangle 5"/>
          <p:cNvSpPr/>
          <p:nvPr/>
        </p:nvSpPr>
        <p:spPr>
          <a:xfrm>
            <a:off x="2209800" y="5697505"/>
            <a:ext cx="6781800" cy="646331"/>
          </a:xfrm>
          <a:prstGeom prst="rect">
            <a:avLst/>
          </a:prstGeom>
          <a:solidFill>
            <a:schemeClr val="bg1"/>
          </a:solidFill>
        </p:spPr>
        <p:txBody>
          <a:bodyPr wrap="square">
            <a:spAutoFit/>
          </a:bodyPr>
          <a:lstStyle/>
          <a:p>
            <a:r>
              <a:rPr lang="en-US" dirty="0">
                <a:solidFill>
                  <a:srgbClr val="000000"/>
                </a:solidFill>
                <a:latin typeface="Calibri" panose="020F0502020204030204" pitchFamily="34" charset="0"/>
                <a:cs typeface="Calibri" panose="020F0502020204030204" pitchFamily="34" charset="0"/>
                <a:hlinkClick r:id="rId4"/>
              </a:rPr>
              <a:t>http://www.intensiveintervention.org/content/implementation-examples-field</a:t>
            </a:r>
            <a:r>
              <a:rPr lang="en-US"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437645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2014248"/>
            <a:ext cx="5334000" cy="3006436"/>
          </a:xfrm>
          <a:prstGeom prst="rect">
            <a:avLst/>
          </a:prstGeom>
        </p:spPr>
      </p:pic>
      <p:sp>
        <p:nvSpPr>
          <p:cNvPr id="3" name="Title 2"/>
          <p:cNvSpPr>
            <a:spLocks noGrp="1"/>
          </p:cNvSpPr>
          <p:nvPr>
            <p:ph type="title"/>
          </p:nvPr>
        </p:nvSpPr>
        <p:spPr/>
        <p:txBody>
          <a:bodyPr/>
          <a:lstStyle/>
          <a:p>
            <a:r>
              <a:rPr lang="en-US" dirty="0"/>
              <a:t>Other Resources</a:t>
            </a:r>
          </a:p>
        </p:txBody>
      </p:sp>
      <p:sp>
        <p:nvSpPr>
          <p:cNvPr id="4" name="Slide Number Placeholder 3"/>
          <p:cNvSpPr>
            <a:spLocks noGrp="1"/>
          </p:cNvSpPr>
          <p:nvPr>
            <p:ph type="sldNum" sz="quarter" idx="10"/>
          </p:nvPr>
        </p:nvSpPr>
        <p:spPr>
          <a:xfrm>
            <a:off x="8715057" y="6507316"/>
            <a:ext cx="197170" cy="153888"/>
          </a:xfrm>
        </p:spPr>
        <p:txBody>
          <a:bodyPr/>
          <a:lstStyle/>
          <a:p>
            <a:pPr algn="r"/>
            <a:fld id="{F3477EC8-074D-41C4-94AE-E9EA7CEEA348}" type="slidenum">
              <a:rPr>
                <a:solidFill>
                  <a:srgbClr val="FFFFFF">
                    <a:lumMod val="75000"/>
                  </a:srgbClr>
                </a:solidFill>
              </a:rPr>
              <a:pPr algn="r"/>
              <a:t>129</a:t>
            </a:fld>
            <a:endParaRPr dirty="0">
              <a:solidFill>
                <a:srgbClr val="FFFFFF">
                  <a:lumMod val="75000"/>
                </a:srgbClr>
              </a:solidFill>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1807"/>
          <a:stretch/>
        </p:blipFill>
        <p:spPr>
          <a:xfrm>
            <a:off x="2566604" y="1716004"/>
            <a:ext cx="6210300" cy="3990975"/>
          </a:xfrm>
          <a:prstGeom prst="rect">
            <a:avLst/>
          </a:prstGeom>
        </p:spPr>
      </p:pic>
      <p:sp>
        <p:nvSpPr>
          <p:cNvPr id="6" name="TextBox 5"/>
          <p:cNvSpPr txBox="1"/>
          <p:nvPr/>
        </p:nvSpPr>
        <p:spPr>
          <a:xfrm>
            <a:off x="687390" y="5229985"/>
            <a:ext cx="7848600" cy="584775"/>
          </a:xfrm>
          <a:prstGeom prst="rect">
            <a:avLst/>
          </a:prstGeom>
          <a:solidFill>
            <a:schemeClr val="bg1"/>
          </a:solidFill>
        </p:spPr>
        <p:txBody>
          <a:bodyPr wrap="square" rtlCol="0">
            <a:spAutoFit/>
          </a:bodyPr>
          <a:lstStyle/>
          <a:p>
            <a:r>
              <a:rPr lang="en-US" sz="1600" dirty="0">
                <a:solidFill>
                  <a:srgbClr val="000000"/>
                </a:solidFill>
                <a:latin typeface="Calibri" panose="020F0502020204030204" pitchFamily="34" charset="0"/>
                <a:cs typeface="Calibri" panose="020F0502020204030204" pitchFamily="34" charset="0"/>
              </a:rPr>
              <a:t>Webinars: </a:t>
            </a:r>
            <a:r>
              <a:rPr lang="en-US" sz="1600" dirty="0">
                <a:solidFill>
                  <a:srgbClr val="000000"/>
                </a:solidFill>
                <a:latin typeface="Calibri" panose="020F0502020204030204" pitchFamily="34" charset="0"/>
                <a:cs typeface="Calibri" panose="020F0502020204030204" pitchFamily="34" charset="0"/>
                <a:hlinkClick r:id="rId4"/>
              </a:rPr>
              <a:t>http://www.intensiveintervention.org/resources/webinars</a:t>
            </a:r>
            <a:endParaRPr lang="en-US" sz="1600" dirty="0">
              <a:solidFill>
                <a:srgbClr val="000000"/>
              </a:solidFill>
              <a:latin typeface="Calibri" panose="020F0502020204030204" pitchFamily="34" charset="0"/>
              <a:cs typeface="Calibri" panose="020F0502020204030204" pitchFamily="34" charset="0"/>
            </a:endParaRPr>
          </a:p>
          <a:p>
            <a:r>
              <a:rPr lang="en-US" sz="1600" dirty="0">
                <a:solidFill>
                  <a:srgbClr val="000000"/>
                </a:solidFill>
                <a:latin typeface="Calibri" panose="020F0502020204030204" pitchFamily="34" charset="0"/>
                <a:cs typeface="Calibri" panose="020F0502020204030204" pitchFamily="34" charset="0"/>
              </a:rPr>
              <a:t>Ask the Expert Videos: </a:t>
            </a:r>
            <a:r>
              <a:rPr lang="en-US" sz="1600" dirty="0">
                <a:solidFill>
                  <a:srgbClr val="000000"/>
                </a:solidFill>
                <a:latin typeface="Calibri" panose="020F0502020204030204" pitchFamily="34" charset="0"/>
                <a:cs typeface="Calibri" panose="020F0502020204030204" pitchFamily="34" charset="0"/>
                <a:hlinkClick r:id="rId5"/>
              </a:rPr>
              <a:t>http://www.intensiveintervention.org/resources/ask-the-expert</a:t>
            </a:r>
            <a:r>
              <a:rPr lang="en-US" sz="1600"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2141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63932-52C4-4D3B-ABB8-D379B271787E}"/>
              </a:ext>
            </a:extLst>
          </p:cNvPr>
          <p:cNvSpPr/>
          <p:nvPr/>
        </p:nvSpPr>
        <p:spPr>
          <a:xfrm>
            <a:off x="504825" y="1515787"/>
            <a:ext cx="885825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
          </p:nvPr>
        </p:nvSpPr>
        <p:spPr>
          <a:xfrm>
            <a:off x="7224492" y="579953"/>
            <a:ext cx="550151" cy="523220"/>
          </a:xfrm>
        </p:spPr>
        <p:txBody>
          <a:bodyPr/>
          <a:lstStyle/>
          <a:p>
            <a:fld id="{E1952BA8-5050-E14A-B476-E37989E1A135}" type="slidenum">
              <a:rPr lang="en-US" smtClean="0">
                <a:latin typeface="Calibri" panose="020F0502020204030204" pitchFamily="34" charset="0"/>
              </a:rPr>
              <a:t>13</a:t>
            </a:fld>
            <a:endParaRPr lang="en-US">
              <a:latin typeface="Calibri" panose="020F050202020403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4754" y="412391"/>
            <a:ext cx="4179256" cy="5533100"/>
          </a:xfrm>
          <a:prstGeom prst="rect">
            <a:avLst/>
          </a:prstGeom>
        </p:spPr>
      </p:pic>
      <p:sp>
        <p:nvSpPr>
          <p:cNvPr id="6" name="TextBox 5"/>
          <p:cNvSpPr txBox="1"/>
          <p:nvPr/>
        </p:nvSpPr>
        <p:spPr>
          <a:xfrm>
            <a:off x="179725" y="788604"/>
            <a:ext cx="1380506" cy="707886"/>
          </a:xfrm>
          <a:prstGeom prst="rect">
            <a:avLst/>
          </a:prstGeom>
          <a:noFill/>
        </p:spPr>
        <p:txBody>
          <a:bodyPr wrap="none" rtlCol="0">
            <a:spAutoFit/>
          </a:bodyPr>
          <a:lstStyle/>
          <a:p>
            <a:r>
              <a:rPr lang="en-US" sz="4000" b="1" dirty="0">
                <a:solidFill>
                  <a:schemeClr val="accent1"/>
                </a:solidFill>
                <a:latin typeface="Calibri" panose="020F0502020204030204" pitchFamily="34" charset="0"/>
                <a:cs typeface="Calibri" panose="020F0502020204030204" pitchFamily="34" charset="0"/>
              </a:rPr>
              <a:t>Tier 1</a:t>
            </a:r>
          </a:p>
        </p:txBody>
      </p:sp>
      <p:sp>
        <p:nvSpPr>
          <p:cNvPr id="7" name="Left Brace 6"/>
          <p:cNvSpPr/>
          <p:nvPr/>
        </p:nvSpPr>
        <p:spPr>
          <a:xfrm>
            <a:off x="1639942" y="539293"/>
            <a:ext cx="304800" cy="1127760"/>
          </a:xfrm>
          <a:prstGeom prst="lef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8" name="Picture 7" descr="1.png">
            <a:extLst>
              <a:ext uri="{FF2B5EF4-FFF2-40B4-BE49-F238E27FC236}">
                <a16:creationId xmlns:a16="http://schemas.microsoft.com/office/drawing/2014/main" id="{FEFF894C-CF91-C64D-B84A-EB1E1BD8EF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9290" y="1515787"/>
            <a:ext cx="2868993" cy="4696219"/>
          </a:xfrm>
          <a:prstGeom prst="rect">
            <a:avLst/>
          </a:prstGeom>
        </p:spPr>
      </p:pic>
      <p:sp>
        <p:nvSpPr>
          <p:cNvPr id="11" name="Slide Number Placeholder 3">
            <a:extLst>
              <a:ext uri="{FF2B5EF4-FFF2-40B4-BE49-F238E27FC236}">
                <a16:creationId xmlns:a16="http://schemas.microsoft.com/office/drawing/2014/main" id="{41A3A051-705F-4D35-85AB-50B3BF563749}"/>
              </a:ext>
            </a:extLst>
          </p:cNvPr>
          <p:cNvSpPr txBox="1">
            <a:spLocks/>
          </p:cNvSpPr>
          <p:nvPr/>
        </p:nvSpPr>
        <p:spPr>
          <a:xfrm>
            <a:off x="8686800" y="6507315"/>
            <a:ext cx="533400" cy="2268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B04262-1598-482E-9FD8-D5435614D1F0}" type="slidenum">
              <a:rPr lang="en-US" sz="1000" smtClean="0">
                <a:solidFill>
                  <a:srgbClr val="FFFFFF">
                    <a:lumMod val="75000"/>
                  </a:srgbClr>
                </a:solidFill>
                <a:latin typeface="Calibri" panose="020F0502020204030204" pitchFamily="34" charset="0"/>
                <a:cs typeface="Calibri" panose="020F0502020204030204" pitchFamily="34" charset="0"/>
              </a:rPr>
              <a:pPr>
                <a:defRPr/>
              </a:pPr>
              <a:t>13</a:t>
            </a:fld>
            <a:endParaRPr lang="en-US" sz="1000" dirty="0">
              <a:solidFill>
                <a:srgbClr val="FFFFFF">
                  <a:lumMod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98803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9" y="2055813"/>
            <a:ext cx="2131872" cy="3852006"/>
          </a:xfrm>
        </p:spPr>
        <p:txBody>
          <a:bodyPr/>
          <a:lstStyle/>
          <a:p>
            <a:r>
              <a:rPr lang="en-US" dirty="0">
                <a:latin typeface="Calibri" panose="020F0502020204030204" pitchFamily="34" charset="0"/>
                <a:cs typeface="Calibri" panose="020F0502020204030204" pitchFamily="34" charset="0"/>
              </a:rPr>
              <a:t>Follow NCII on Twitter at @</a:t>
            </a:r>
            <a:r>
              <a:rPr lang="en-US" dirty="0" err="1">
                <a:latin typeface="Calibri" panose="020F0502020204030204" pitchFamily="34" charset="0"/>
                <a:cs typeface="Calibri" panose="020F0502020204030204" pitchFamily="34" charset="0"/>
              </a:rPr>
              <a:t>TheNCII</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Join our mailing list and receive updates and newsletters</a:t>
            </a:r>
          </a:p>
        </p:txBody>
      </p:sp>
      <p:sp>
        <p:nvSpPr>
          <p:cNvPr id="3" name="Title 2"/>
          <p:cNvSpPr>
            <a:spLocks noGrp="1"/>
          </p:cNvSpPr>
          <p:nvPr>
            <p:ph type="title"/>
          </p:nvPr>
        </p:nvSpPr>
        <p:spPr/>
        <p:txBody>
          <a:bodyPr/>
          <a:lstStyle/>
          <a:p>
            <a:r>
              <a:rPr lang="en-US" dirty="0"/>
              <a:t>Stay Up to Date: Twitter</a:t>
            </a:r>
          </a:p>
        </p:txBody>
      </p:sp>
      <p:sp>
        <p:nvSpPr>
          <p:cNvPr id="4" name="Slide Number Placeholder 3"/>
          <p:cNvSpPr>
            <a:spLocks noGrp="1"/>
          </p:cNvSpPr>
          <p:nvPr>
            <p:ph type="sldNum" sz="quarter" idx="10"/>
          </p:nvPr>
        </p:nvSpPr>
        <p:spPr>
          <a:xfrm>
            <a:off x="8715057" y="6507316"/>
            <a:ext cx="197170" cy="153888"/>
          </a:xfrm>
        </p:spPr>
        <p:txBody>
          <a:bodyPr/>
          <a:lstStyle/>
          <a:p>
            <a:pPr algn="r"/>
            <a:fld id="{F3477EC8-074D-41C4-94AE-E9EA7CEEA348}" type="slidenum">
              <a:rPr>
                <a:solidFill>
                  <a:srgbClr val="FFFFFF">
                    <a:lumMod val="75000"/>
                  </a:srgbClr>
                </a:solidFill>
              </a:rPr>
              <a:pPr algn="r"/>
              <a:t>130</a:t>
            </a:fld>
            <a:endParaRPr dirty="0">
              <a:solidFill>
                <a:srgbClr val="FFFFFF">
                  <a:lumMod val="75000"/>
                </a:srgb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78930" y="2023968"/>
            <a:ext cx="5733297" cy="4420372"/>
          </a:xfrm>
          <a:prstGeom prst="rect">
            <a:avLst/>
          </a:prstGeom>
        </p:spPr>
      </p:pic>
    </p:spTree>
    <p:extLst>
      <p:ext uri="{BB962C8B-B14F-4D97-AF65-F5344CB8AC3E}">
        <p14:creationId xmlns:p14="http://schemas.microsoft.com/office/powerpoint/2010/main" val="5655436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Calibri" panose="020F0502020204030204" pitchFamily="34" charset="0"/>
                <a:cs typeface="Calibri" panose="020F0502020204030204" pitchFamily="34" charset="0"/>
              </a:rPr>
              <a:t>Follow our YouTube Channel to view archived webinars and ask the expert videos</a:t>
            </a:r>
          </a:p>
          <a:p>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dirty="0"/>
              <a:t>Stay Up to Date: YouTube</a:t>
            </a:r>
          </a:p>
        </p:txBody>
      </p:sp>
      <p:sp>
        <p:nvSpPr>
          <p:cNvPr id="4" name="Slide Number Placeholder 3"/>
          <p:cNvSpPr>
            <a:spLocks noGrp="1"/>
          </p:cNvSpPr>
          <p:nvPr>
            <p:ph type="sldNum" sz="quarter" idx="10"/>
          </p:nvPr>
        </p:nvSpPr>
        <p:spPr>
          <a:xfrm>
            <a:off x="8715057" y="6507316"/>
            <a:ext cx="197170" cy="153888"/>
          </a:xfrm>
        </p:spPr>
        <p:txBody>
          <a:bodyPr/>
          <a:lstStyle/>
          <a:p>
            <a:pPr algn="r"/>
            <a:fld id="{F3477EC8-074D-41C4-94AE-E9EA7CEEA348}" type="slidenum">
              <a:rPr>
                <a:solidFill>
                  <a:srgbClr val="FFFFFF">
                    <a:lumMod val="75000"/>
                  </a:srgbClr>
                </a:solidFill>
              </a:rPr>
              <a:pPr algn="r"/>
              <a:t>131</a:t>
            </a:fld>
            <a:endParaRPr dirty="0">
              <a:solidFill>
                <a:srgbClr val="FFFFFF">
                  <a:lumMod val="75000"/>
                </a:srgbClr>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3526" y="2810301"/>
            <a:ext cx="7931607" cy="3666699"/>
          </a:xfrm>
          <a:prstGeom prst="rect">
            <a:avLst/>
          </a:prstGeom>
        </p:spPr>
      </p:pic>
    </p:spTree>
    <p:extLst>
      <p:ext uri="{BB962C8B-B14F-4D97-AF65-F5344CB8AC3E}">
        <p14:creationId xmlns:p14="http://schemas.microsoft.com/office/powerpoint/2010/main" val="1216873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9" y="2055813"/>
            <a:ext cx="3274872" cy="3852006"/>
          </a:xfrm>
        </p:spPr>
        <p:txBody>
          <a:bodyPr/>
          <a:lstStyle/>
          <a:p>
            <a:r>
              <a:rPr lang="en-US" dirty="0">
                <a:latin typeface="Calibri" panose="020F0502020204030204" pitchFamily="34" charset="0"/>
                <a:cs typeface="Calibri" panose="020F0502020204030204" pitchFamily="34" charset="0"/>
              </a:rPr>
              <a:t>Sign up for our Newsletter and email list to receive regular updates</a:t>
            </a:r>
          </a:p>
        </p:txBody>
      </p:sp>
      <p:sp>
        <p:nvSpPr>
          <p:cNvPr id="3" name="Title 2"/>
          <p:cNvSpPr>
            <a:spLocks noGrp="1"/>
          </p:cNvSpPr>
          <p:nvPr>
            <p:ph type="title"/>
          </p:nvPr>
        </p:nvSpPr>
        <p:spPr>
          <a:xfrm>
            <a:off x="397375" y="345595"/>
            <a:ext cx="3960810" cy="1486894"/>
          </a:xfrm>
        </p:spPr>
        <p:txBody>
          <a:bodyPr>
            <a:normAutofit fontScale="90000"/>
          </a:bodyPr>
          <a:lstStyle/>
          <a:p>
            <a:r>
              <a:rPr lang="en-US" dirty="0"/>
              <a:t>Stay Up to Date: Newsletter</a:t>
            </a:r>
          </a:p>
        </p:txBody>
      </p:sp>
      <p:sp>
        <p:nvSpPr>
          <p:cNvPr id="4" name="Slide Number Placeholder 3"/>
          <p:cNvSpPr>
            <a:spLocks noGrp="1"/>
          </p:cNvSpPr>
          <p:nvPr>
            <p:ph type="sldNum" sz="quarter" idx="10"/>
          </p:nvPr>
        </p:nvSpPr>
        <p:spPr>
          <a:xfrm>
            <a:off x="8715057" y="6507316"/>
            <a:ext cx="197170" cy="153888"/>
          </a:xfrm>
        </p:spPr>
        <p:txBody>
          <a:bodyPr/>
          <a:lstStyle/>
          <a:p>
            <a:pPr algn="r"/>
            <a:fld id="{F3477EC8-074D-41C4-94AE-E9EA7CEEA348}" type="slidenum">
              <a:rPr>
                <a:solidFill>
                  <a:srgbClr val="FFFFFF">
                    <a:lumMod val="75000"/>
                  </a:srgbClr>
                </a:solidFill>
              </a:rPr>
              <a:pPr algn="r"/>
              <a:t>132</a:t>
            </a:fld>
            <a:endParaRPr dirty="0">
              <a:solidFill>
                <a:srgbClr val="FFFFFF">
                  <a:lumMod val="75000"/>
                </a:srgb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8021" y="331947"/>
            <a:ext cx="4800600" cy="6310901"/>
          </a:xfrm>
          <a:prstGeom prst="rect">
            <a:avLst/>
          </a:prstGeom>
        </p:spPr>
      </p:pic>
      <p:pic>
        <p:nvPicPr>
          <p:cNvPr id="6" name="Picture 5"/>
          <p:cNvPicPr>
            <a:picLocks noChangeAspect="1"/>
          </p:cNvPicPr>
          <p:nvPr/>
        </p:nvPicPr>
        <p:blipFill>
          <a:blip r:embed="rId4"/>
          <a:stretch>
            <a:fillRect/>
          </a:stretch>
        </p:blipFill>
        <p:spPr>
          <a:xfrm>
            <a:off x="771525" y="3628483"/>
            <a:ext cx="3376496" cy="2288514"/>
          </a:xfrm>
          <a:prstGeom prst="rect">
            <a:avLst/>
          </a:prstGeom>
        </p:spPr>
      </p:pic>
    </p:spTree>
    <p:extLst>
      <p:ext uri="{BB962C8B-B14F-4D97-AF65-F5344CB8AC3E}">
        <p14:creationId xmlns:p14="http://schemas.microsoft.com/office/powerpoint/2010/main" val="6635063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48506" y="2055813"/>
            <a:ext cx="3851275" cy="3851275"/>
          </a:xfrm>
        </p:spPr>
      </p:pic>
      <p:sp>
        <p:nvSpPr>
          <p:cNvPr id="6" name="Content Placeholder 5"/>
          <p:cNvSpPr>
            <a:spLocks noGrp="1"/>
          </p:cNvSpPr>
          <p:nvPr>
            <p:ph idx="10"/>
          </p:nvPr>
        </p:nvSpPr>
        <p:spPr/>
        <p:txBody>
          <a:bodyPr anchor="ctr"/>
          <a:lstStyle/>
          <a:p>
            <a:pPr marL="0" indent="0">
              <a:buNone/>
            </a:pPr>
            <a:r>
              <a:rPr lang="en-US" dirty="0">
                <a:latin typeface="Calibri" panose="020F0502020204030204" pitchFamily="34" charset="0"/>
                <a:cs typeface="Calibri" panose="020F0502020204030204" pitchFamily="34" charset="0"/>
              </a:rPr>
              <a:t>We are working to improve the website and access and will relaunch with the same resources but a different look and feel. </a:t>
            </a:r>
          </a:p>
        </p:txBody>
      </p:sp>
      <p:sp>
        <p:nvSpPr>
          <p:cNvPr id="3" name="Title 2"/>
          <p:cNvSpPr>
            <a:spLocks noGrp="1"/>
          </p:cNvSpPr>
          <p:nvPr>
            <p:ph type="title"/>
          </p:nvPr>
        </p:nvSpPr>
        <p:spPr/>
        <p:txBody>
          <a:bodyPr/>
          <a:lstStyle/>
          <a:p>
            <a:r>
              <a:rPr lang="en-US" dirty="0"/>
              <a:t>Making Improvements</a:t>
            </a:r>
          </a:p>
        </p:txBody>
      </p:sp>
      <p:sp>
        <p:nvSpPr>
          <p:cNvPr id="4" name="Slide Number Placeholder 3"/>
          <p:cNvSpPr>
            <a:spLocks noGrp="1"/>
          </p:cNvSpPr>
          <p:nvPr>
            <p:ph type="sldNum" sz="quarter" idx="11"/>
          </p:nvPr>
        </p:nvSpPr>
        <p:spPr>
          <a:xfrm>
            <a:off x="8715055" y="6507316"/>
            <a:ext cx="197170" cy="153888"/>
          </a:xfrm>
        </p:spPr>
        <p:txBody>
          <a:bodyPr/>
          <a:lstStyle/>
          <a:p>
            <a:pPr algn="r"/>
            <a:fld id="{F3477EC8-074D-41C4-94AE-E9EA7CEEA348}" type="slidenum">
              <a:rPr>
                <a:solidFill>
                  <a:srgbClr val="FFFFFF">
                    <a:lumMod val="75000"/>
                  </a:srgbClr>
                </a:solidFill>
              </a:rPr>
              <a:pPr algn="r"/>
              <a:t>133</a:t>
            </a:fld>
            <a:endParaRPr dirty="0">
              <a:solidFill>
                <a:srgbClr val="FFFFFF">
                  <a:lumMod val="75000"/>
                </a:srgbClr>
              </a:solidFill>
            </a:endParaRPr>
          </a:p>
        </p:txBody>
      </p:sp>
    </p:spTree>
    <p:extLst>
      <p:ext uri="{BB962C8B-B14F-4D97-AF65-F5344CB8AC3E}">
        <p14:creationId xmlns:p14="http://schemas.microsoft.com/office/powerpoint/2010/main" val="29476624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6FB423-450B-E446-991E-CF76EBB1B9B4}"/>
              </a:ext>
            </a:extLst>
          </p:cNvPr>
          <p:cNvSpPr>
            <a:spLocks noGrp="1"/>
          </p:cNvSpPr>
          <p:nvPr>
            <p:ph type="sldNum" sz="quarter" idx="12"/>
          </p:nvPr>
        </p:nvSpPr>
        <p:spPr/>
        <p:txBody>
          <a:bodyPr/>
          <a:lstStyle/>
          <a:p>
            <a:fld id="{E1952BA8-5050-E14A-B476-E37989E1A135}" type="slidenum">
              <a:rPr lang="en-US" smtClean="0"/>
              <a:t>134</a:t>
            </a:fld>
            <a:endParaRPr lang="en-US"/>
          </a:p>
        </p:txBody>
      </p:sp>
      <p:pic>
        <p:nvPicPr>
          <p:cNvPr id="3" name="Picture 2">
            <a:extLst>
              <a:ext uri="{FF2B5EF4-FFF2-40B4-BE49-F238E27FC236}">
                <a16:creationId xmlns:a16="http://schemas.microsoft.com/office/drawing/2014/main" id="{9470E960-9C51-434F-B8D8-109CE05896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37094"/>
            <a:ext cx="9144000" cy="3983811"/>
          </a:xfrm>
          <a:prstGeom prst="rect">
            <a:avLst/>
          </a:prstGeom>
        </p:spPr>
      </p:pic>
    </p:spTree>
    <p:extLst>
      <p:ext uri="{BB962C8B-B14F-4D97-AF65-F5344CB8AC3E}">
        <p14:creationId xmlns:p14="http://schemas.microsoft.com/office/powerpoint/2010/main" val="3743771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Contact Information</a:t>
            </a:r>
          </a:p>
        </p:txBody>
      </p:sp>
      <p:sp>
        <p:nvSpPr>
          <p:cNvPr id="9" name="Content Placeholder 2"/>
          <p:cNvSpPr>
            <a:spLocks noGrp="1"/>
          </p:cNvSpPr>
          <p:nvPr>
            <p:ph idx="1"/>
          </p:nvPr>
        </p:nvSpPr>
        <p:spPr>
          <a:solidFill>
            <a:schemeClr val="bg1"/>
          </a:solidFill>
        </p:spPr>
        <p:txBody>
          <a:bodyPr>
            <a:normAutofit/>
          </a:bodyPr>
          <a:lstStyle/>
          <a:p>
            <a:r>
              <a:rPr lang="en-US" sz="2800" dirty="0"/>
              <a:t>Sarah Powell</a:t>
            </a:r>
          </a:p>
          <a:p>
            <a:pPr lvl="1"/>
            <a:r>
              <a:rPr lang="en-US" sz="2600" dirty="0"/>
              <a:t>University of Texas at Austin</a:t>
            </a:r>
          </a:p>
          <a:p>
            <a:pPr lvl="1"/>
            <a:endParaRPr lang="en-US" sz="2800" dirty="0"/>
          </a:p>
          <a:p>
            <a:pPr marL="342900" lvl="1" indent="0">
              <a:buNone/>
            </a:pPr>
            <a:r>
              <a:rPr lang="en-US" sz="2800" dirty="0" err="1"/>
              <a:t>srpowell@austin.utexas.edu</a:t>
            </a:r>
            <a:endParaRPr lang="en-US" sz="2800" dirty="0"/>
          </a:p>
          <a:p>
            <a:pPr marL="342900" lvl="1" indent="0">
              <a:buNone/>
            </a:pPr>
            <a:r>
              <a:rPr lang="en-US" sz="2800" dirty="0"/>
              <a:t>@</a:t>
            </a:r>
            <a:r>
              <a:rPr lang="en-US" sz="2800" dirty="0" err="1"/>
              <a:t>sarahpowellphd</a:t>
            </a:r>
            <a:endParaRPr lang="en-US" sz="2800" dirty="0"/>
          </a:p>
        </p:txBody>
      </p:sp>
      <p:pic>
        <p:nvPicPr>
          <p:cNvPr id="6" name="Picture 5"/>
          <p:cNvPicPr>
            <a:picLocks noChangeAspect="1"/>
          </p:cNvPicPr>
          <p:nvPr/>
        </p:nvPicPr>
        <p:blipFill>
          <a:blip r:embed="rId3"/>
          <a:stretch>
            <a:fillRect/>
          </a:stretch>
        </p:blipFill>
        <p:spPr>
          <a:xfrm>
            <a:off x="478090" y="4107285"/>
            <a:ext cx="580742" cy="41972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290" y="3546468"/>
            <a:ext cx="371475" cy="371475"/>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4965" y="4376642"/>
            <a:ext cx="5709035" cy="1517241"/>
          </a:xfrm>
          <a:prstGeom prst="rect">
            <a:avLst/>
          </a:prstGeom>
        </p:spPr>
      </p:pic>
      <p:sp>
        <p:nvSpPr>
          <p:cNvPr id="2" name="Slide Number Placeholder 1">
            <a:extLst>
              <a:ext uri="{FF2B5EF4-FFF2-40B4-BE49-F238E27FC236}">
                <a16:creationId xmlns:a16="http://schemas.microsoft.com/office/drawing/2014/main" id="{BF0ED4AA-B102-41D5-B1ED-F78742F4576C}"/>
              </a:ext>
            </a:extLst>
          </p:cNvPr>
          <p:cNvSpPr>
            <a:spLocks noGrp="1"/>
          </p:cNvSpPr>
          <p:nvPr>
            <p:ph type="sldNum" sz="quarter" idx="4"/>
          </p:nvPr>
        </p:nvSpPr>
        <p:spPr/>
        <p:txBody>
          <a:bodyPr/>
          <a:lstStyle/>
          <a:p>
            <a:fld id="{E1952BA8-5050-E14A-B476-E37989E1A135}" type="slidenum">
              <a:rPr lang="en-US" smtClean="0"/>
              <a:t>135</a:t>
            </a:fld>
            <a:endParaRPr lang="en-US"/>
          </a:p>
        </p:txBody>
      </p:sp>
      <p:sp>
        <p:nvSpPr>
          <p:cNvPr id="3" name="Rectangle 2">
            <a:extLst>
              <a:ext uri="{FF2B5EF4-FFF2-40B4-BE49-F238E27FC236}">
                <a16:creationId xmlns:a16="http://schemas.microsoft.com/office/drawing/2014/main" id="{4CF9039E-5FC2-4E9F-98AD-75BCF680AB7F}"/>
              </a:ext>
            </a:extLst>
          </p:cNvPr>
          <p:cNvSpPr/>
          <p:nvPr/>
        </p:nvSpPr>
        <p:spPr>
          <a:xfrm>
            <a:off x="8469924" y="6378059"/>
            <a:ext cx="396262" cy="246221"/>
          </a:xfrm>
          <a:prstGeom prst="rect">
            <a:avLst/>
          </a:prstGeom>
        </p:spPr>
        <p:txBody>
          <a:bodyPr wrap="none">
            <a:spAutoFit/>
          </a:bodyPr>
          <a:lstStyle/>
          <a:p>
            <a:r>
              <a:rPr lang="en-US" sz="1000" dirty="0">
                <a:solidFill>
                  <a:schemeClr val="bg1">
                    <a:lumMod val="95000"/>
                  </a:schemeClr>
                </a:solidFill>
              </a:rPr>
              <a:t>119</a:t>
            </a:r>
          </a:p>
        </p:txBody>
      </p:sp>
    </p:spTree>
    <p:extLst>
      <p:ext uri="{BB962C8B-B14F-4D97-AF65-F5344CB8AC3E}">
        <p14:creationId xmlns:p14="http://schemas.microsoft.com/office/powerpoint/2010/main" val="14145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normAutofit/>
          </a:bodyPr>
          <a:lstStyle/>
          <a:p>
            <a:r>
              <a:rPr lang="en-US" dirty="0"/>
              <a:t>Tier 1</a:t>
            </a:r>
          </a:p>
        </p:txBody>
      </p:sp>
      <p:sp>
        <p:nvSpPr>
          <p:cNvPr id="244739" name="Rectangle 3"/>
          <p:cNvSpPr>
            <a:spLocks noGrp="1" noChangeArrowheads="1"/>
          </p:cNvSpPr>
          <p:nvPr>
            <p:ph idx="1"/>
          </p:nvPr>
        </p:nvSpPr>
        <p:spPr>
          <a:xfrm>
            <a:off x="682642" y="2121546"/>
            <a:ext cx="7972759" cy="3530600"/>
          </a:xfrm>
        </p:spPr>
        <p:txBody>
          <a:bodyPr/>
          <a:lstStyle/>
          <a:p>
            <a:r>
              <a:rPr lang="en-US" dirty="0"/>
              <a:t>Core instruction utilizes evidence-based programs or strategies</a:t>
            </a:r>
          </a:p>
          <a:p>
            <a:r>
              <a:rPr lang="en-US" dirty="0"/>
              <a:t>All students screened </a:t>
            </a:r>
          </a:p>
          <a:p>
            <a:r>
              <a:rPr lang="en-US" dirty="0"/>
              <a:t>Students scoring below a cut-score are suspected </a:t>
            </a:r>
            <a:r>
              <a:rPr lang="en-US" b="1" dirty="0">
                <a:solidFill>
                  <a:srgbClr val="FF0000"/>
                </a:solidFill>
              </a:rPr>
              <a:t>at risk </a:t>
            </a:r>
            <a:r>
              <a:rPr lang="en-US" dirty="0"/>
              <a:t>for math difficulties</a:t>
            </a:r>
          </a:p>
          <a:p>
            <a:r>
              <a:rPr lang="en-US" dirty="0"/>
              <a:t>Suspected </a:t>
            </a:r>
            <a:r>
              <a:rPr lang="en-US" b="1" dirty="0">
                <a:solidFill>
                  <a:srgbClr val="FF0000"/>
                </a:solidFill>
              </a:rPr>
              <a:t>at-risk students </a:t>
            </a:r>
            <a:r>
              <a:rPr lang="en-US" dirty="0"/>
              <a:t>monitored for 6 to 10 weeks during primary prevention using progress monitoring</a:t>
            </a:r>
          </a:p>
        </p:txBody>
      </p:sp>
      <p:sp>
        <p:nvSpPr>
          <p:cNvPr id="3" name="Slide Number Placeholder 2">
            <a:extLst>
              <a:ext uri="{FF2B5EF4-FFF2-40B4-BE49-F238E27FC236}">
                <a16:creationId xmlns:a16="http://schemas.microsoft.com/office/drawing/2014/main" id="{B7AF9639-AF25-4130-96D3-AF5D19E824BD}"/>
              </a:ext>
            </a:extLst>
          </p:cNvPr>
          <p:cNvSpPr>
            <a:spLocks noGrp="1"/>
          </p:cNvSpPr>
          <p:nvPr>
            <p:ph type="sldNum" sz="quarter" idx="4"/>
          </p:nvPr>
        </p:nvSpPr>
        <p:spPr/>
        <p:txBody>
          <a:bodyPr/>
          <a:lstStyle/>
          <a:p>
            <a:fld id="{E1952BA8-5050-E14A-B476-E37989E1A135}" type="slidenum">
              <a:rPr lang="en-US" smtClean="0"/>
              <a:t>14</a:t>
            </a:fld>
            <a:endParaRPr lang="en-US"/>
          </a:p>
        </p:txBody>
      </p:sp>
      <p:sp>
        <p:nvSpPr>
          <p:cNvPr id="6" name="Slide Number Placeholder 3">
            <a:extLst>
              <a:ext uri="{FF2B5EF4-FFF2-40B4-BE49-F238E27FC236}">
                <a16:creationId xmlns:a16="http://schemas.microsoft.com/office/drawing/2014/main" id="{7CD50E17-A557-43DC-8759-390B32C0CAD8}"/>
              </a:ext>
            </a:extLst>
          </p:cNvPr>
          <p:cNvSpPr txBox="1">
            <a:spLocks/>
          </p:cNvSpPr>
          <p:nvPr/>
        </p:nvSpPr>
        <p:spPr>
          <a:xfrm>
            <a:off x="8686800" y="6507315"/>
            <a:ext cx="533400" cy="2268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B04262-1598-482E-9FD8-D5435614D1F0}" type="slidenum">
              <a:rPr lang="en-US" sz="1000" smtClean="0">
                <a:solidFill>
                  <a:srgbClr val="FFFFFF">
                    <a:lumMod val="75000"/>
                  </a:srgbClr>
                </a:solidFill>
              </a:rPr>
              <a:pPr>
                <a:defRPr/>
              </a:pPr>
              <a:t>14</a:t>
            </a:fld>
            <a:endParaRPr lang="en-US" sz="1000" dirty="0">
              <a:solidFill>
                <a:srgbClr val="FFFFFF">
                  <a:lumMod val="75000"/>
                </a:srgbClr>
              </a:solidFill>
            </a:endParaRPr>
          </a:p>
        </p:txBody>
      </p:sp>
    </p:spTree>
    <p:extLst>
      <p:ext uri="{BB962C8B-B14F-4D97-AF65-F5344CB8AC3E}">
        <p14:creationId xmlns:p14="http://schemas.microsoft.com/office/powerpoint/2010/main" val="42823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1038" y="308592"/>
            <a:ext cx="8839200" cy="11702603"/>
          </a:xfrm>
          <a:prstGeom prst="rect">
            <a:avLst/>
          </a:prstGeom>
        </p:spPr>
      </p:pic>
      <p:sp>
        <p:nvSpPr>
          <p:cNvPr id="2" name="TextBox 1"/>
          <p:cNvSpPr txBox="1"/>
          <p:nvPr/>
        </p:nvSpPr>
        <p:spPr>
          <a:xfrm>
            <a:off x="274320" y="887501"/>
            <a:ext cx="3811877" cy="369332"/>
          </a:xfrm>
          <a:prstGeom prst="rect">
            <a:avLst/>
          </a:prstGeom>
          <a:noFill/>
        </p:spPr>
        <p:txBody>
          <a:bodyPr wrap="none" rtlCol="0">
            <a:spAutoFit/>
          </a:bodyPr>
          <a:lstStyle/>
          <a:p>
            <a:r>
              <a:rPr lang="en-US" dirty="0">
                <a:solidFill>
                  <a:srgbClr val="FF9300"/>
                </a:solidFill>
                <a:latin typeface="Chalkduster" charset="0"/>
                <a:ea typeface="Chalkduster" charset="0"/>
                <a:cs typeface="Chalkduster" charset="0"/>
              </a:rPr>
              <a:t>Evidence-based instruction</a:t>
            </a:r>
          </a:p>
        </p:txBody>
      </p:sp>
      <p:sp>
        <p:nvSpPr>
          <p:cNvPr id="9" name="TextBox 8"/>
          <p:cNvSpPr txBox="1"/>
          <p:nvPr/>
        </p:nvSpPr>
        <p:spPr>
          <a:xfrm>
            <a:off x="274320" y="1256833"/>
            <a:ext cx="3195811" cy="369332"/>
          </a:xfrm>
          <a:prstGeom prst="rect">
            <a:avLst/>
          </a:prstGeom>
          <a:noFill/>
        </p:spPr>
        <p:txBody>
          <a:bodyPr wrap="none" rtlCol="0">
            <a:spAutoFit/>
          </a:bodyPr>
          <a:lstStyle/>
          <a:p>
            <a:r>
              <a:rPr lang="en-US" dirty="0">
                <a:solidFill>
                  <a:schemeClr val="accent3"/>
                </a:solidFill>
                <a:latin typeface="Chalkduster" charset="0"/>
                <a:ea typeface="Chalkduster" charset="0"/>
                <a:cs typeface="Chalkduster" charset="0"/>
              </a:rPr>
              <a:t>All students screened</a:t>
            </a:r>
          </a:p>
        </p:txBody>
      </p:sp>
      <p:sp>
        <p:nvSpPr>
          <p:cNvPr id="10" name="TextBox 9"/>
          <p:cNvSpPr txBox="1"/>
          <p:nvPr/>
        </p:nvSpPr>
        <p:spPr>
          <a:xfrm>
            <a:off x="274319" y="1626165"/>
            <a:ext cx="7146765" cy="369332"/>
          </a:xfrm>
          <a:prstGeom prst="rect">
            <a:avLst/>
          </a:prstGeom>
          <a:noFill/>
        </p:spPr>
        <p:txBody>
          <a:bodyPr wrap="none" rtlCol="0">
            <a:spAutoFit/>
          </a:bodyPr>
          <a:lstStyle/>
          <a:p>
            <a:r>
              <a:rPr lang="en-US" dirty="0">
                <a:solidFill>
                  <a:schemeClr val="accent3"/>
                </a:solidFill>
                <a:latin typeface="Chalkduster" charset="0"/>
                <a:ea typeface="Chalkduster" charset="0"/>
                <a:cs typeface="Chalkduster" charset="0"/>
              </a:rPr>
              <a:t>At-risk students progress monitored for 6-10 weeks</a:t>
            </a:r>
          </a:p>
        </p:txBody>
      </p:sp>
      <p:sp>
        <p:nvSpPr>
          <p:cNvPr id="11" name="TextBox 10"/>
          <p:cNvSpPr txBox="1"/>
          <p:nvPr/>
        </p:nvSpPr>
        <p:spPr>
          <a:xfrm>
            <a:off x="3263774" y="2435460"/>
            <a:ext cx="2373727" cy="369332"/>
          </a:xfrm>
          <a:prstGeom prst="rect">
            <a:avLst/>
          </a:prstGeom>
          <a:noFill/>
        </p:spPr>
        <p:txBody>
          <a:bodyPr wrap="none" rtlCol="0">
            <a:spAutoFit/>
          </a:bodyPr>
          <a:lstStyle/>
          <a:p>
            <a:r>
              <a:rPr lang="en-US">
                <a:solidFill>
                  <a:srgbClr val="FF0000"/>
                </a:solidFill>
                <a:latin typeface="Chalkduster" charset="0"/>
                <a:ea typeface="Chalkduster" charset="0"/>
                <a:cs typeface="Chalkduster" charset="0"/>
              </a:rPr>
              <a:t>NON-RESPONSIVE</a:t>
            </a:r>
            <a:endParaRPr lang="en-US" dirty="0">
              <a:solidFill>
                <a:srgbClr val="FF0000"/>
              </a:solidFill>
              <a:latin typeface="Chalkduster" charset="0"/>
              <a:ea typeface="Chalkduster" charset="0"/>
              <a:cs typeface="Chalkduster" charset="0"/>
            </a:endParaRPr>
          </a:p>
        </p:txBody>
      </p:sp>
      <p:cxnSp>
        <p:nvCxnSpPr>
          <p:cNvPr id="5" name="Straight Arrow Connector 4"/>
          <p:cNvCxnSpPr/>
          <p:nvPr/>
        </p:nvCxnSpPr>
        <p:spPr>
          <a:xfrm>
            <a:off x="4435956" y="1995497"/>
            <a:ext cx="0" cy="43996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51195" y="2925137"/>
            <a:ext cx="0" cy="43996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F8974F33-A370-465C-BFC3-CA4D98BE213B}"/>
              </a:ext>
            </a:extLst>
          </p:cNvPr>
          <p:cNvSpPr txBox="1">
            <a:spLocks/>
          </p:cNvSpPr>
          <p:nvPr/>
        </p:nvSpPr>
        <p:spPr>
          <a:xfrm>
            <a:off x="8686800" y="6507315"/>
            <a:ext cx="533400" cy="2840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B04262-1598-482E-9FD8-D5435614D1F0}" type="slidenum">
              <a:rPr lang="en-US" sz="1000" smtClean="0"/>
              <a:pPr>
                <a:defRPr/>
              </a:pPr>
              <a:t>15</a:t>
            </a:fld>
            <a:endParaRPr lang="en-US" sz="1000" dirty="0"/>
          </a:p>
        </p:txBody>
      </p:sp>
    </p:spTree>
    <p:extLst>
      <p:ext uri="{BB962C8B-B14F-4D97-AF65-F5344CB8AC3E}">
        <p14:creationId xmlns:p14="http://schemas.microsoft.com/office/powerpoint/2010/main" val="423423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Think-Pair-Share</a:t>
            </a:r>
          </a:p>
        </p:txBody>
      </p:sp>
      <p:sp>
        <p:nvSpPr>
          <p:cNvPr id="3" name="Content Placeholder 2"/>
          <p:cNvSpPr>
            <a:spLocks noGrp="1"/>
          </p:cNvSpPr>
          <p:nvPr>
            <p:ph idx="1"/>
          </p:nvPr>
        </p:nvSpPr>
        <p:spPr>
          <a:xfrm>
            <a:off x="687388" y="2059377"/>
            <a:ext cx="7667959" cy="3530600"/>
          </a:xfrm>
        </p:spPr>
        <p:txBody>
          <a:bodyPr>
            <a:normAutofit/>
          </a:bodyPr>
          <a:lstStyle/>
          <a:p>
            <a:pPr lvl="1">
              <a:buFont typeface="Arial"/>
              <a:buChar char="•"/>
            </a:pPr>
            <a:r>
              <a:rPr lang="en-US" dirty="0"/>
              <a:t>What is the current landscape for </a:t>
            </a:r>
            <a:r>
              <a:rPr lang="en-US" b="1" dirty="0">
                <a:solidFill>
                  <a:schemeClr val="tx2"/>
                </a:solidFill>
              </a:rPr>
              <a:t>Tier 1 </a:t>
            </a:r>
            <a:r>
              <a:rPr lang="en-US" dirty="0"/>
              <a:t>in your school?</a:t>
            </a:r>
          </a:p>
          <a:p>
            <a:pPr lvl="1"/>
            <a:r>
              <a:rPr lang="en-US" dirty="0"/>
              <a:t>What </a:t>
            </a:r>
            <a:r>
              <a:rPr lang="en-US" b="1" dirty="0">
                <a:solidFill>
                  <a:schemeClr val="accent1"/>
                </a:solidFill>
              </a:rPr>
              <a:t>evidence-based</a:t>
            </a:r>
            <a:r>
              <a:rPr lang="en-US" b="1" dirty="0"/>
              <a:t> </a:t>
            </a:r>
            <a:r>
              <a:rPr lang="en-US" dirty="0"/>
              <a:t>mathematics interventions?</a:t>
            </a:r>
          </a:p>
          <a:p>
            <a:pPr lvl="1"/>
            <a:r>
              <a:rPr lang="en-US" dirty="0"/>
              <a:t>How is fidelity monitored?</a:t>
            </a:r>
          </a:p>
          <a:p>
            <a:pPr lvl="1"/>
            <a:r>
              <a:rPr lang="en-US" dirty="0"/>
              <a:t>What is the </a:t>
            </a:r>
            <a:r>
              <a:rPr lang="en-US" b="1" dirty="0">
                <a:solidFill>
                  <a:schemeClr val="accent1"/>
                </a:solidFill>
              </a:rPr>
              <a:t>screening</a:t>
            </a:r>
            <a:r>
              <a:rPr lang="en-US" dirty="0"/>
              <a:t>?</a:t>
            </a:r>
          </a:p>
          <a:p>
            <a:pPr lvl="1"/>
            <a:r>
              <a:rPr lang="en-US" dirty="0"/>
              <a:t>What is the </a:t>
            </a:r>
            <a:r>
              <a:rPr lang="en-US" b="1" dirty="0">
                <a:solidFill>
                  <a:schemeClr val="accent1"/>
                </a:solidFill>
              </a:rPr>
              <a:t>progress monitoring</a:t>
            </a:r>
            <a:r>
              <a:rPr lang="en-US" dirty="0"/>
              <a:t>?</a:t>
            </a:r>
          </a:p>
          <a:p>
            <a:pPr lvl="1"/>
            <a:r>
              <a:rPr lang="en-US" dirty="0"/>
              <a:t>Who makes decisions?</a:t>
            </a:r>
          </a:p>
        </p:txBody>
      </p:sp>
      <p:sp>
        <p:nvSpPr>
          <p:cNvPr id="4" name="Slide Number Placeholder 3">
            <a:extLst>
              <a:ext uri="{FF2B5EF4-FFF2-40B4-BE49-F238E27FC236}">
                <a16:creationId xmlns:a16="http://schemas.microsoft.com/office/drawing/2014/main" id="{5BFDBD93-38D5-4E98-AB9F-3860D22F21ED}"/>
              </a:ext>
            </a:extLst>
          </p:cNvPr>
          <p:cNvSpPr>
            <a:spLocks noGrp="1"/>
          </p:cNvSpPr>
          <p:nvPr>
            <p:ph type="sldNum" sz="quarter" idx="4"/>
          </p:nvPr>
        </p:nvSpPr>
        <p:spPr/>
        <p:txBody>
          <a:bodyPr/>
          <a:lstStyle/>
          <a:p>
            <a:fld id="{E1952BA8-5050-E14A-B476-E37989E1A135}" type="slidenum">
              <a:rPr lang="en-US" smtClean="0"/>
              <a:t>16</a:t>
            </a:fld>
            <a:endParaRPr lang="en-US"/>
          </a:p>
        </p:txBody>
      </p:sp>
      <p:sp>
        <p:nvSpPr>
          <p:cNvPr id="5" name="Slide Number Placeholder 3">
            <a:extLst>
              <a:ext uri="{FF2B5EF4-FFF2-40B4-BE49-F238E27FC236}">
                <a16:creationId xmlns:a16="http://schemas.microsoft.com/office/drawing/2014/main" id="{5F877938-C320-44FA-A98E-B50BA30E2B3F}"/>
              </a:ext>
            </a:extLst>
          </p:cNvPr>
          <p:cNvSpPr txBox="1">
            <a:spLocks/>
          </p:cNvSpPr>
          <p:nvPr/>
        </p:nvSpPr>
        <p:spPr>
          <a:xfrm>
            <a:off x="8686800" y="6507315"/>
            <a:ext cx="533400" cy="2268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B04262-1598-482E-9FD8-D5435614D1F0}" type="slidenum">
              <a:rPr lang="en-US" sz="1000" smtClean="0">
                <a:solidFill>
                  <a:srgbClr val="FFFFFF">
                    <a:lumMod val="75000"/>
                  </a:srgbClr>
                </a:solidFill>
              </a:rPr>
              <a:pPr>
                <a:defRPr/>
              </a:pPr>
              <a:t>16</a:t>
            </a:fld>
            <a:endParaRPr lang="en-US" sz="1000" dirty="0">
              <a:solidFill>
                <a:srgbClr val="FFFFFF">
                  <a:lumMod val="75000"/>
                </a:srgbClr>
              </a:solidFill>
            </a:endParaRPr>
          </a:p>
        </p:txBody>
      </p:sp>
    </p:spTree>
    <p:extLst>
      <p:ext uri="{BB962C8B-B14F-4D97-AF65-F5344CB8AC3E}">
        <p14:creationId xmlns:p14="http://schemas.microsoft.com/office/powerpoint/2010/main" val="120133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F03A37-4403-410D-AE16-142AAC75BDB9}"/>
              </a:ext>
            </a:extLst>
          </p:cNvPr>
          <p:cNvSpPr/>
          <p:nvPr/>
        </p:nvSpPr>
        <p:spPr>
          <a:xfrm>
            <a:off x="4332385" y="1515787"/>
            <a:ext cx="503069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887946DE-F7A1-418A-8D00-F726711F9690}"/>
              </a:ext>
            </a:extLst>
          </p:cNvPr>
          <p:cNvSpPr>
            <a:spLocks noGrp="1"/>
          </p:cNvSpPr>
          <p:nvPr>
            <p:ph type="sldNum" sz="quarter" idx="11"/>
          </p:nvPr>
        </p:nvSpPr>
        <p:spPr>
          <a:xfrm>
            <a:off x="8761545" y="6507316"/>
            <a:ext cx="131446" cy="153888"/>
          </a:xfrm>
        </p:spPr>
        <p:txBody>
          <a:bodyPr/>
          <a:lstStyle/>
          <a:p>
            <a:fld id="{E1952BA8-5050-E14A-B476-E37989E1A135}" type="slidenum">
              <a:rPr lang="en-US" smtClean="0"/>
              <a:t>17</a:t>
            </a:fld>
            <a:endParaRPr lang="en-US"/>
          </a:p>
        </p:txBody>
      </p:sp>
      <p:sp>
        <p:nvSpPr>
          <p:cNvPr id="2" name="Title 1"/>
          <p:cNvSpPr>
            <a:spLocks noGrp="1"/>
          </p:cNvSpPr>
          <p:nvPr>
            <p:ph type="title"/>
          </p:nvPr>
        </p:nvSpPr>
        <p:spPr>
          <a:xfrm>
            <a:off x="122387" y="314393"/>
            <a:ext cx="8906256" cy="1129395"/>
          </a:xfrm>
        </p:spPr>
        <p:txBody>
          <a:bodyPr>
            <a:noAutofit/>
          </a:bodyPr>
          <a:lstStyle/>
          <a:p>
            <a:pPr algn="l"/>
            <a:r>
              <a:rPr lang="en-US" sz="4800" dirty="0"/>
              <a:t>MTSS or RTI</a:t>
            </a:r>
          </a:p>
        </p:txBody>
      </p:sp>
      <p:sp>
        <p:nvSpPr>
          <p:cNvPr id="6" name="Left Brace 5"/>
          <p:cNvSpPr/>
          <p:nvPr/>
        </p:nvSpPr>
        <p:spPr>
          <a:xfrm>
            <a:off x="3907085" y="2177322"/>
            <a:ext cx="304800" cy="3440052"/>
          </a:xfrm>
          <a:prstGeom prst="lef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 name="TextBox 6"/>
          <p:cNvSpPr txBox="1"/>
          <p:nvPr/>
        </p:nvSpPr>
        <p:spPr>
          <a:xfrm>
            <a:off x="2854920" y="3465501"/>
            <a:ext cx="931665" cy="707886"/>
          </a:xfrm>
          <a:prstGeom prst="rect">
            <a:avLst/>
          </a:prstGeom>
          <a:noFill/>
        </p:spPr>
        <p:txBody>
          <a:bodyPr wrap="none" rtlCol="0">
            <a:spAutoFit/>
          </a:bodyPr>
          <a:lstStyle/>
          <a:p>
            <a:r>
              <a:rPr lang="en-US" sz="4000" b="1" dirty="0">
                <a:solidFill>
                  <a:schemeClr val="accent1"/>
                </a:solidFill>
                <a:latin typeface="Calibri" panose="020F0502020204030204" pitchFamily="34" charset="0"/>
                <a:cs typeface="Calibri" panose="020F0502020204030204" pitchFamily="34" charset="0"/>
              </a:rPr>
              <a:t>DBI</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5776" y="351150"/>
            <a:ext cx="4648200" cy="5466386"/>
          </a:xfrm>
          <a:prstGeom prst="rect">
            <a:avLst/>
          </a:prstGeom>
        </p:spPr>
      </p:pic>
      <p:pic>
        <p:nvPicPr>
          <p:cNvPr id="9" name="Picture 8" descr="1.png">
            <a:extLst>
              <a:ext uri="{FF2B5EF4-FFF2-40B4-BE49-F238E27FC236}">
                <a16:creationId xmlns:a16="http://schemas.microsoft.com/office/drawing/2014/main" id="{E30DFD7F-229E-E740-AFDC-39FF0784A4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3224" y="1335343"/>
            <a:ext cx="2868993" cy="4696219"/>
          </a:xfrm>
          <a:prstGeom prst="rect">
            <a:avLst/>
          </a:prstGeom>
        </p:spPr>
      </p:pic>
      <p:sp>
        <p:nvSpPr>
          <p:cNvPr id="10" name="Slide Number Placeholder 3">
            <a:extLst>
              <a:ext uri="{FF2B5EF4-FFF2-40B4-BE49-F238E27FC236}">
                <a16:creationId xmlns:a16="http://schemas.microsoft.com/office/drawing/2014/main" id="{7741E49E-ECDF-46CA-B031-ADF0A05C925C}"/>
              </a:ext>
            </a:extLst>
          </p:cNvPr>
          <p:cNvSpPr txBox="1">
            <a:spLocks/>
          </p:cNvSpPr>
          <p:nvPr/>
        </p:nvSpPr>
        <p:spPr>
          <a:xfrm>
            <a:off x="8686800" y="6507315"/>
            <a:ext cx="533400" cy="2268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B04262-1598-482E-9FD8-D5435614D1F0}" type="slidenum">
              <a:rPr lang="en-US" sz="1000" smtClean="0">
                <a:solidFill>
                  <a:srgbClr val="FFFFFF">
                    <a:lumMod val="75000"/>
                  </a:srgbClr>
                </a:solidFill>
                <a:latin typeface="Calibri" panose="020F0502020204030204" pitchFamily="34" charset="0"/>
                <a:cs typeface="Calibri" panose="020F0502020204030204" pitchFamily="34" charset="0"/>
              </a:rPr>
              <a:pPr>
                <a:defRPr/>
              </a:pPr>
              <a:t>17</a:t>
            </a:fld>
            <a:endParaRPr lang="en-US" sz="1000" dirty="0">
              <a:solidFill>
                <a:srgbClr val="FFFFFF">
                  <a:lumMod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3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4E7D-EFB8-4A42-A641-FF63F11DCFE6}"/>
              </a:ext>
            </a:extLst>
          </p:cNvPr>
          <p:cNvSpPr>
            <a:spLocks noGrp="1"/>
          </p:cNvSpPr>
          <p:nvPr>
            <p:ph type="title"/>
          </p:nvPr>
        </p:nvSpPr>
        <p:spPr/>
        <p:txBody>
          <a:bodyPr/>
          <a:lstStyle/>
          <a:p>
            <a:r>
              <a:rPr lang="en-US" dirty="0"/>
              <a:t>DBI</a:t>
            </a:r>
          </a:p>
        </p:txBody>
      </p:sp>
      <p:sp>
        <p:nvSpPr>
          <p:cNvPr id="3" name="Slide Number Placeholder 2"/>
          <p:cNvSpPr>
            <a:spLocks noGrp="1"/>
          </p:cNvSpPr>
          <p:nvPr>
            <p:ph type="sldNum" sz="quarter" idx="11"/>
          </p:nvPr>
        </p:nvSpPr>
        <p:spPr>
          <a:xfrm>
            <a:off x="8761543" y="6507316"/>
            <a:ext cx="131446" cy="153888"/>
          </a:xfrm>
        </p:spPr>
        <p:txBody>
          <a:bodyPr/>
          <a:lstStyle/>
          <a:p>
            <a:fld id="{5AA06DC5-620C-4D3C-B416-7C1D0B39147D}" type="slidenum">
              <a:rPr lang="en-US" smtClean="0"/>
              <a:t>18</a:t>
            </a:fld>
            <a:endParaRPr lang="en-US"/>
          </a:p>
        </p:txBody>
      </p:sp>
      <p:sp>
        <p:nvSpPr>
          <p:cNvPr id="5" name="Rectangle 4"/>
          <p:cNvSpPr/>
          <p:nvPr/>
        </p:nvSpPr>
        <p:spPr>
          <a:xfrm>
            <a:off x="436049" y="2087115"/>
            <a:ext cx="8319081" cy="1039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Students in a tiered intervention program who have not responded to evidence-based secondary interventions</a:t>
            </a:r>
          </a:p>
        </p:txBody>
      </p:sp>
      <p:sp>
        <p:nvSpPr>
          <p:cNvPr id="6" name="Rectangle 5"/>
          <p:cNvSpPr/>
          <p:nvPr/>
        </p:nvSpPr>
        <p:spPr>
          <a:xfrm>
            <a:off x="436049" y="3387554"/>
            <a:ext cx="8319081" cy="10390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Students with very low academic achievement who are not making adequate progress in their current intervention program</a:t>
            </a:r>
          </a:p>
        </p:txBody>
      </p:sp>
      <p:sp>
        <p:nvSpPr>
          <p:cNvPr id="7" name="Rectangle 6"/>
          <p:cNvSpPr/>
          <p:nvPr/>
        </p:nvSpPr>
        <p:spPr>
          <a:xfrm>
            <a:off x="436050" y="4723372"/>
            <a:ext cx="8319081" cy="10390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Students with disabilities who are consistently not making adequate progress in meeting their IEP goals</a:t>
            </a:r>
          </a:p>
        </p:txBody>
      </p:sp>
    </p:spTree>
    <p:extLst>
      <p:ext uri="{BB962C8B-B14F-4D97-AF65-F5344CB8AC3E}">
        <p14:creationId xmlns:p14="http://schemas.microsoft.com/office/powerpoint/2010/main" val="282892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Tier 2</a:t>
            </a:r>
          </a:p>
        </p:txBody>
      </p:sp>
      <p:sp>
        <p:nvSpPr>
          <p:cNvPr id="2" name="Content Placeholder 1"/>
          <p:cNvSpPr>
            <a:spLocks noGrp="1"/>
          </p:cNvSpPr>
          <p:nvPr>
            <p:ph idx="1"/>
          </p:nvPr>
        </p:nvSpPr>
        <p:spPr>
          <a:xfrm>
            <a:off x="849732" y="1971143"/>
            <a:ext cx="7820359" cy="4064000"/>
          </a:xfrm>
        </p:spPr>
        <p:txBody>
          <a:bodyPr>
            <a:normAutofit/>
          </a:bodyPr>
          <a:lstStyle/>
          <a:p>
            <a:r>
              <a:rPr lang="en-US" dirty="0"/>
              <a:t>Students are tutored in </a:t>
            </a:r>
            <a:r>
              <a:rPr lang="en-US" b="1" dirty="0"/>
              <a:t>small groups </a:t>
            </a:r>
            <a:r>
              <a:rPr lang="en-US" dirty="0"/>
              <a:t>using evidence-based practices </a:t>
            </a:r>
          </a:p>
          <a:p>
            <a:r>
              <a:rPr lang="en-US" dirty="0"/>
              <a:t>Tutoring takes place </a:t>
            </a:r>
            <a:r>
              <a:rPr lang="en-US" b="1" dirty="0">
                <a:solidFill>
                  <a:schemeClr val="accent1"/>
                </a:solidFill>
              </a:rPr>
              <a:t>3 to 4 times </a:t>
            </a:r>
            <a:r>
              <a:rPr lang="en-US" dirty="0">
                <a:solidFill>
                  <a:schemeClr val="accent1"/>
                </a:solidFill>
              </a:rPr>
              <a:t>a week</a:t>
            </a:r>
          </a:p>
          <a:p>
            <a:r>
              <a:rPr lang="en-US" dirty="0"/>
              <a:t>Each tutoring session lasts </a:t>
            </a:r>
            <a:r>
              <a:rPr lang="en-US" b="1" dirty="0">
                <a:solidFill>
                  <a:schemeClr val="accent1"/>
                </a:solidFill>
              </a:rPr>
              <a:t>30 to 60 minutes</a:t>
            </a:r>
          </a:p>
          <a:p>
            <a:r>
              <a:rPr lang="en-US" dirty="0"/>
              <a:t>Tutoring lasts </a:t>
            </a:r>
            <a:r>
              <a:rPr lang="en-US" b="1" dirty="0">
                <a:solidFill>
                  <a:schemeClr val="accent1"/>
                </a:solidFill>
              </a:rPr>
              <a:t>10 to 20 weeks</a:t>
            </a:r>
          </a:p>
          <a:p>
            <a:r>
              <a:rPr lang="en-US" dirty="0"/>
              <a:t>Tutoring is conducted by resource personnel or paraprofessionals (not usually the classroom teacher)</a:t>
            </a:r>
          </a:p>
          <a:p>
            <a:r>
              <a:rPr lang="en-US" dirty="0"/>
              <a:t>PM continues weekly</a:t>
            </a:r>
          </a:p>
          <a:p>
            <a:endParaRPr lang="en-US" dirty="0"/>
          </a:p>
        </p:txBody>
      </p:sp>
      <p:sp>
        <p:nvSpPr>
          <p:cNvPr id="5" name="Rectangle 4"/>
          <p:cNvSpPr/>
          <p:nvPr/>
        </p:nvSpPr>
        <p:spPr>
          <a:xfrm>
            <a:off x="6399593" y="469219"/>
            <a:ext cx="1913740" cy="125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This may be the start of DBI</a:t>
            </a:r>
            <a:endParaRPr lang="en-US" sz="2400" dirty="0"/>
          </a:p>
        </p:txBody>
      </p:sp>
      <p:sp>
        <p:nvSpPr>
          <p:cNvPr id="4" name="Slide Number Placeholder 3">
            <a:extLst>
              <a:ext uri="{FF2B5EF4-FFF2-40B4-BE49-F238E27FC236}">
                <a16:creationId xmlns:a16="http://schemas.microsoft.com/office/drawing/2014/main" id="{5A982BE8-3234-4AFF-8E24-81ED0001FAB9}"/>
              </a:ext>
            </a:extLst>
          </p:cNvPr>
          <p:cNvSpPr>
            <a:spLocks noGrp="1"/>
          </p:cNvSpPr>
          <p:nvPr>
            <p:ph type="sldNum" sz="quarter" idx="4"/>
          </p:nvPr>
        </p:nvSpPr>
        <p:spPr>
          <a:xfrm>
            <a:off x="8749360" y="6379796"/>
            <a:ext cx="325730" cy="246221"/>
          </a:xfrm>
        </p:spPr>
        <p:txBody>
          <a:bodyPr/>
          <a:lstStyle/>
          <a:p>
            <a:fld id="{E1952BA8-5050-E14A-B476-E37989E1A135}" type="slidenum">
              <a:rPr lang="en-US" sz="1000" smtClean="0"/>
              <a:t>19</a:t>
            </a:fld>
            <a:endParaRPr lang="en-US" sz="1000" dirty="0"/>
          </a:p>
        </p:txBody>
      </p:sp>
    </p:spTree>
    <p:extLst>
      <p:ext uri="{BB962C8B-B14F-4D97-AF65-F5344CB8AC3E}">
        <p14:creationId xmlns:p14="http://schemas.microsoft.com/office/powerpoint/2010/main" val="70979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Contact Information</a:t>
            </a:r>
          </a:p>
        </p:txBody>
      </p:sp>
      <p:sp>
        <p:nvSpPr>
          <p:cNvPr id="9" name="Content Placeholder 2"/>
          <p:cNvSpPr>
            <a:spLocks noGrp="1"/>
          </p:cNvSpPr>
          <p:nvPr>
            <p:ph idx="1"/>
          </p:nvPr>
        </p:nvSpPr>
        <p:spPr>
          <a:xfrm>
            <a:off x="687389" y="2055812"/>
            <a:ext cx="4872584" cy="3794125"/>
          </a:xfrm>
          <a:solidFill>
            <a:schemeClr val="bg1"/>
          </a:solidFill>
        </p:spPr>
        <p:txBody>
          <a:bodyPr>
            <a:normAutofit/>
          </a:bodyPr>
          <a:lstStyle/>
          <a:p>
            <a:r>
              <a:rPr lang="en-US" sz="2200" dirty="0"/>
              <a:t>Sarah Powell</a:t>
            </a:r>
          </a:p>
          <a:p>
            <a:pPr lvl="1"/>
            <a:r>
              <a:rPr lang="en-US" sz="2200" dirty="0"/>
              <a:t>University of Texas at Austin</a:t>
            </a:r>
          </a:p>
          <a:p>
            <a:pPr marL="342900" lvl="1" indent="0">
              <a:buNone/>
            </a:pPr>
            <a:r>
              <a:rPr lang="en-US" sz="2200" dirty="0" err="1"/>
              <a:t>srpowell@austin.utexas.edu</a:t>
            </a:r>
            <a:endParaRPr lang="en-US" sz="2200" dirty="0"/>
          </a:p>
          <a:p>
            <a:pPr marL="342900" lvl="1" indent="0">
              <a:buNone/>
            </a:pPr>
            <a:r>
              <a:rPr lang="en-US" sz="2200" dirty="0"/>
              <a:t>@</a:t>
            </a:r>
            <a:r>
              <a:rPr lang="en-US" sz="2200" dirty="0" err="1"/>
              <a:t>sarahpowellphd</a:t>
            </a:r>
            <a:endParaRPr lang="en-US" sz="2200" dirty="0"/>
          </a:p>
        </p:txBody>
      </p:sp>
      <p:pic>
        <p:nvPicPr>
          <p:cNvPr id="6" name="Picture 5"/>
          <p:cNvPicPr>
            <a:picLocks noChangeAspect="1"/>
          </p:cNvPicPr>
          <p:nvPr/>
        </p:nvPicPr>
        <p:blipFill>
          <a:blip r:embed="rId3"/>
          <a:stretch>
            <a:fillRect/>
          </a:stretch>
        </p:blipFill>
        <p:spPr>
          <a:xfrm>
            <a:off x="478089" y="3354624"/>
            <a:ext cx="580742" cy="41972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723" y="2948102"/>
            <a:ext cx="371475" cy="371475"/>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862" y="3774349"/>
            <a:ext cx="4120055" cy="1094951"/>
          </a:xfrm>
          <a:prstGeom prst="rect">
            <a:avLst/>
          </a:prstGeom>
        </p:spPr>
      </p:pic>
      <p:sp>
        <p:nvSpPr>
          <p:cNvPr id="2" name="Slide Number Placeholder 1">
            <a:extLst>
              <a:ext uri="{FF2B5EF4-FFF2-40B4-BE49-F238E27FC236}">
                <a16:creationId xmlns:a16="http://schemas.microsoft.com/office/drawing/2014/main" id="{BF0ED4AA-B102-41D5-B1ED-F78742F4576C}"/>
              </a:ext>
            </a:extLst>
          </p:cNvPr>
          <p:cNvSpPr>
            <a:spLocks noGrp="1"/>
          </p:cNvSpPr>
          <p:nvPr>
            <p:ph type="sldNum" sz="quarter" idx="4"/>
          </p:nvPr>
        </p:nvSpPr>
        <p:spPr/>
        <p:txBody>
          <a:bodyPr/>
          <a:lstStyle/>
          <a:p>
            <a:fld id="{E1952BA8-5050-E14A-B476-E37989E1A135}" type="slidenum">
              <a:rPr lang="en-US" smtClean="0"/>
              <a:t>2</a:t>
            </a:fld>
            <a:endParaRPr lang="en-US"/>
          </a:p>
        </p:txBody>
      </p:sp>
      <p:sp>
        <p:nvSpPr>
          <p:cNvPr id="3" name="Rectangle 2">
            <a:extLst>
              <a:ext uri="{FF2B5EF4-FFF2-40B4-BE49-F238E27FC236}">
                <a16:creationId xmlns:a16="http://schemas.microsoft.com/office/drawing/2014/main" id="{4CF9039E-5FC2-4E9F-98AD-75BCF680AB7F}"/>
              </a:ext>
            </a:extLst>
          </p:cNvPr>
          <p:cNvSpPr/>
          <p:nvPr/>
        </p:nvSpPr>
        <p:spPr>
          <a:xfrm>
            <a:off x="8469924" y="6378059"/>
            <a:ext cx="396262" cy="246221"/>
          </a:xfrm>
          <a:prstGeom prst="rect">
            <a:avLst/>
          </a:prstGeom>
        </p:spPr>
        <p:txBody>
          <a:bodyPr wrap="none">
            <a:spAutoFit/>
          </a:bodyPr>
          <a:lstStyle/>
          <a:p>
            <a:r>
              <a:rPr lang="en-US" sz="1000" dirty="0">
                <a:solidFill>
                  <a:schemeClr val="bg1">
                    <a:lumMod val="95000"/>
                  </a:schemeClr>
                </a:solidFill>
              </a:rPr>
              <a:t>119</a:t>
            </a:r>
          </a:p>
        </p:txBody>
      </p:sp>
      <p:sp>
        <p:nvSpPr>
          <p:cNvPr id="10" name="Content Placeholder 2">
            <a:extLst>
              <a:ext uri="{FF2B5EF4-FFF2-40B4-BE49-F238E27FC236}">
                <a16:creationId xmlns:a16="http://schemas.microsoft.com/office/drawing/2014/main" id="{366DEDC2-D72E-2547-A90C-28DB6F7C3BCB}"/>
              </a:ext>
            </a:extLst>
          </p:cNvPr>
          <p:cNvSpPr txBox="1">
            <a:spLocks/>
          </p:cNvSpPr>
          <p:nvPr/>
        </p:nvSpPr>
        <p:spPr bwMode="gray">
          <a:xfrm>
            <a:off x="5034879" y="2062107"/>
            <a:ext cx="4872584" cy="3794125"/>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norm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Calibri" panose="020F0502020204030204" pitchFamily="34" charset="0"/>
                <a:ea typeface="+mn-ea"/>
                <a:cs typeface="Calibri" panose="020F0502020204030204" pitchFamily="34" charset="0"/>
              </a:defRPr>
            </a:lvl9pPr>
          </a:lstStyle>
          <a:p>
            <a:r>
              <a:rPr lang="en-US" sz="2200" dirty="0"/>
              <a:t>Sarah Benz</a:t>
            </a:r>
          </a:p>
          <a:p>
            <a:pPr lvl="1"/>
            <a:r>
              <a:rPr lang="en-US" sz="2200" dirty="0"/>
              <a:t>University of Texas at Austin</a:t>
            </a:r>
          </a:p>
        </p:txBody>
      </p:sp>
    </p:spTree>
    <p:extLst>
      <p:ext uri="{BB962C8B-B14F-4D97-AF65-F5344CB8AC3E}">
        <p14:creationId xmlns:p14="http://schemas.microsoft.com/office/powerpoint/2010/main" val="2493471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normAutofit/>
          </a:bodyPr>
          <a:lstStyle/>
          <a:p>
            <a:r>
              <a:rPr lang="en-US" dirty="0"/>
              <a:t>Tier 2 </a:t>
            </a:r>
          </a:p>
        </p:txBody>
      </p:sp>
      <p:sp>
        <p:nvSpPr>
          <p:cNvPr id="314371" name="Rectangle 3"/>
          <p:cNvSpPr>
            <a:spLocks noGrp="1" noChangeArrowheads="1"/>
          </p:cNvSpPr>
          <p:nvPr>
            <p:ph idx="1"/>
          </p:nvPr>
        </p:nvSpPr>
        <p:spPr>
          <a:xfrm>
            <a:off x="749478" y="1937720"/>
            <a:ext cx="7820359" cy="3981877"/>
          </a:xfrm>
        </p:spPr>
        <p:txBody>
          <a:bodyPr>
            <a:normAutofit/>
          </a:bodyPr>
          <a:lstStyle/>
          <a:p>
            <a:r>
              <a:rPr lang="en-US" dirty="0"/>
              <a:t>If student response to secondary prevention is inadequate:</a:t>
            </a:r>
          </a:p>
          <a:p>
            <a:pPr lvl="1"/>
            <a:r>
              <a:rPr lang="en-US" dirty="0"/>
              <a:t>In some RTI versions:</a:t>
            </a:r>
          </a:p>
          <a:p>
            <a:pPr lvl="2"/>
            <a:r>
              <a:rPr lang="en-US" dirty="0"/>
              <a:t>Student participates in more small-group tutoring while weekly PM continues</a:t>
            </a:r>
          </a:p>
          <a:p>
            <a:pPr lvl="1"/>
            <a:r>
              <a:rPr lang="en-US" dirty="0"/>
              <a:t>In other RTI versions: </a:t>
            </a:r>
          </a:p>
          <a:p>
            <a:pPr lvl="2"/>
            <a:r>
              <a:rPr lang="en-US" dirty="0"/>
              <a:t>Student moves to Tier 3 (tertiary prevention)</a:t>
            </a:r>
          </a:p>
          <a:p>
            <a:pPr lvl="2"/>
            <a:r>
              <a:rPr lang="en-US" dirty="0"/>
              <a:t>Comprehensive evaluation answers questions, determines disability, and suggests if special education services are appropriate</a:t>
            </a:r>
          </a:p>
          <a:p>
            <a:pPr lvl="1"/>
            <a:endParaRPr lang="en-US" dirty="0"/>
          </a:p>
        </p:txBody>
      </p:sp>
      <p:sp>
        <p:nvSpPr>
          <p:cNvPr id="2" name="Slide Number Placeholder 1">
            <a:extLst>
              <a:ext uri="{FF2B5EF4-FFF2-40B4-BE49-F238E27FC236}">
                <a16:creationId xmlns:a16="http://schemas.microsoft.com/office/drawing/2014/main" id="{BAA79471-5137-4754-A218-5C74ED378E8B}"/>
              </a:ext>
            </a:extLst>
          </p:cNvPr>
          <p:cNvSpPr>
            <a:spLocks noGrp="1"/>
          </p:cNvSpPr>
          <p:nvPr>
            <p:ph type="sldNum" sz="quarter" idx="4"/>
          </p:nvPr>
        </p:nvSpPr>
        <p:spPr/>
        <p:txBody>
          <a:bodyPr/>
          <a:lstStyle/>
          <a:p>
            <a:fld id="{E1952BA8-5050-E14A-B476-E37989E1A135}" type="slidenum">
              <a:rPr lang="en-US" smtClean="0"/>
              <a:t>20</a:t>
            </a:fld>
            <a:endParaRPr lang="en-US"/>
          </a:p>
        </p:txBody>
      </p:sp>
      <p:sp>
        <p:nvSpPr>
          <p:cNvPr id="5" name="Slide Number Placeholder 3">
            <a:extLst>
              <a:ext uri="{FF2B5EF4-FFF2-40B4-BE49-F238E27FC236}">
                <a16:creationId xmlns:a16="http://schemas.microsoft.com/office/drawing/2014/main" id="{213C0CE5-B645-4B95-A807-512F58A441EF}"/>
              </a:ext>
            </a:extLst>
          </p:cNvPr>
          <p:cNvSpPr txBox="1">
            <a:spLocks/>
          </p:cNvSpPr>
          <p:nvPr/>
        </p:nvSpPr>
        <p:spPr bwMode="gray">
          <a:xfrm>
            <a:off x="8749360" y="6379796"/>
            <a:ext cx="325730" cy="246221"/>
          </a:xfrm>
          <a:prstGeom prst="rect">
            <a:avLst/>
          </a:prstGeom>
          <a:noFill/>
        </p:spPr>
        <p:txBody>
          <a:bodyPr vert="horz" wrap="none" lIns="91440" tIns="45720" rIns="91440" bIns="45720" rtlCol="0" anchor="b" anchorCtr="0">
            <a:spAutoFit/>
          </a:bodyPr>
          <a:lstStyle>
            <a:defPPr>
              <a:defRPr lang="en-US"/>
            </a:defPPr>
            <a:lvl1pPr marL="0" algn="ctr" defTabSz="914400" rtl="0" eaLnBrk="1" latinLnBrk="0" hangingPunct="1">
              <a:defRPr lang="en-US" sz="2800" b="0" i="0" kern="1200">
                <a:solidFill>
                  <a:schemeClr val="bg1"/>
                </a:solidFill>
                <a:latin typeface="+mn-lt"/>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952BA8-5050-E14A-B476-E37989E1A135}" type="slidenum">
              <a:rPr lang="en-US" sz="1000" smtClean="0"/>
              <a:pPr/>
              <a:t>20</a:t>
            </a:fld>
            <a:endParaRPr lang="en-US" sz="1000" dirty="0"/>
          </a:p>
        </p:txBody>
      </p:sp>
    </p:spTree>
    <p:extLst>
      <p:ext uri="{BB962C8B-B14F-4D97-AF65-F5344CB8AC3E}">
        <p14:creationId xmlns:p14="http://schemas.microsoft.com/office/powerpoint/2010/main" val="3816008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000" y="-1494808"/>
            <a:ext cx="8839200" cy="11702603"/>
          </a:xfrm>
          <a:prstGeom prst="rect">
            <a:avLst/>
          </a:prstGeom>
        </p:spPr>
      </p:pic>
      <p:sp>
        <p:nvSpPr>
          <p:cNvPr id="2" name="TextBox 1"/>
          <p:cNvSpPr txBox="1"/>
          <p:nvPr/>
        </p:nvSpPr>
        <p:spPr>
          <a:xfrm>
            <a:off x="876077" y="1947593"/>
            <a:ext cx="7311682" cy="369332"/>
          </a:xfrm>
          <a:prstGeom prst="rect">
            <a:avLst/>
          </a:prstGeom>
          <a:noFill/>
        </p:spPr>
        <p:txBody>
          <a:bodyPr wrap="none" rtlCol="0">
            <a:spAutoFit/>
          </a:bodyPr>
          <a:lstStyle/>
          <a:p>
            <a:r>
              <a:rPr lang="en-US" dirty="0">
                <a:solidFill>
                  <a:srgbClr val="FF9300"/>
                </a:solidFill>
                <a:latin typeface="Chalkduster" charset="0"/>
                <a:ea typeface="Chalkduster" charset="0"/>
                <a:cs typeface="Chalkduster" charset="0"/>
              </a:rPr>
              <a:t>Evidence-based instruction provided in small groups</a:t>
            </a:r>
          </a:p>
        </p:txBody>
      </p:sp>
      <p:sp>
        <p:nvSpPr>
          <p:cNvPr id="11" name="TextBox 10"/>
          <p:cNvSpPr txBox="1"/>
          <p:nvPr/>
        </p:nvSpPr>
        <p:spPr>
          <a:xfrm>
            <a:off x="1569936" y="4072421"/>
            <a:ext cx="2373727" cy="369332"/>
          </a:xfrm>
          <a:prstGeom prst="rect">
            <a:avLst/>
          </a:prstGeom>
          <a:noFill/>
        </p:spPr>
        <p:txBody>
          <a:bodyPr wrap="none" rtlCol="0">
            <a:spAutoFit/>
          </a:bodyPr>
          <a:lstStyle/>
          <a:p>
            <a:r>
              <a:rPr lang="en-US">
                <a:solidFill>
                  <a:srgbClr val="FF0000"/>
                </a:solidFill>
                <a:latin typeface="Chalkduster" charset="0"/>
                <a:ea typeface="Chalkduster" charset="0"/>
                <a:cs typeface="Chalkduster" charset="0"/>
              </a:rPr>
              <a:t>NON-RESPONSIVE</a:t>
            </a:r>
            <a:endParaRPr lang="en-US" dirty="0">
              <a:solidFill>
                <a:srgbClr val="FF0000"/>
              </a:solidFill>
              <a:latin typeface="Chalkduster" charset="0"/>
              <a:ea typeface="Chalkduster" charset="0"/>
              <a:cs typeface="Chalkduster" charset="0"/>
            </a:endParaRPr>
          </a:p>
        </p:txBody>
      </p:sp>
      <p:cxnSp>
        <p:nvCxnSpPr>
          <p:cNvPr id="5" name="Straight Arrow Connector 4"/>
          <p:cNvCxnSpPr/>
          <p:nvPr/>
        </p:nvCxnSpPr>
        <p:spPr>
          <a:xfrm flipH="1">
            <a:off x="2756799" y="3596368"/>
            <a:ext cx="1775119" cy="43996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68187" y="2893794"/>
            <a:ext cx="5851365" cy="369332"/>
          </a:xfrm>
          <a:prstGeom prst="rect">
            <a:avLst/>
          </a:prstGeom>
          <a:noFill/>
        </p:spPr>
        <p:txBody>
          <a:bodyPr wrap="square" rtlCol="0">
            <a:spAutoFit/>
          </a:bodyPr>
          <a:lstStyle/>
          <a:p>
            <a:r>
              <a:rPr lang="en-US" dirty="0">
                <a:solidFill>
                  <a:schemeClr val="accent3"/>
                </a:solidFill>
                <a:latin typeface="Chalkduster" charset="0"/>
                <a:ea typeface="Chalkduster" charset="0"/>
                <a:cs typeface="Chalkduster" charset="0"/>
              </a:rPr>
              <a:t>Progress </a:t>
            </a:r>
            <a:r>
              <a:rPr lang="en-US">
                <a:solidFill>
                  <a:schemeClr val="accent3"/>
                </a:solidFill>
                <a:latin typeface="Chalkduster" charset="0"/>
                <a:ea typeface="Chalkduster" charset="0"/>
                <a:cs typeface="Chalkduster" charset="0"/>
              </a:rPr>
              <a:t>monitoring for 10-20 weeks </a:t>
            </a:r>
            <a:endParaRPr lang="en-US" dirty="0">
              <a:solidFill>
                <a:schemeClr val="accent3"/>
              </a:solidFill>
              <a:latin typeface="Chalkduster" charset="0"/>
              <a:ea typeface="Chalkduster" charset="0"/>
              <a:cs typeface="Chalkduster" charset="0"/>
            </a:endParaRPr>
          </a:p>
        </p:txBody>
      </p:sp>
      <p:sp>
        <p:nvSpPr>
          <p:cNvPr id="14" name="TextBox 13"/>
          <p:cNvSpPr txBox="1"/>
          <p:nvPr/>
        </p:nvSpPr>
        <p:spPr>
          <a:xfrm>
            <a:off x="5585943" y="4072421"/>
            <a:ext cx="1737976" cy="369332"/>
          </a:xfrm>
          <a:prstGeom prst="rect">
            <a:avLst/>
          </a:prstGeom>
          <a:noFill/>
        </p:spPr>
        <p:txBody>
          <a:bodyPr wrap="none" rtlCol="0">
            <a:spAutoFit/>
          </a:bodyPr>
          <a:lstStyle/>
          <a:p>
            <a:r>
              <a:rPr lang="en-US" dirty="0">
                <a:solidFill>
                  <a:srgbClr val="00B050"/>
                </a:solidFill>
                <a:latin typeface="Chalkduster" charset="0"/>
                <a:ea typeface="Chalkduster" charset="0"/>
                <a:cs typeface="Chalkduster" charset="0"/>
              </a:rPr>
              <a:t>RESPONSIVE</a:t>
            </a:r>
          </a:p>
        </p:txBody>
      </p:sp>
      <p:cxnSp>
        <p:nvCxnSpPr>
          <p:cNvPr id="15" name="Straight Arrow Connector 14"/>
          <p:cNvCxnSpPr/>
          <p:nvPr/>
        </p:nvCxnSpPr>
        <p:spPr>
          <a:xfrm>
            <a:off x="4531919" y="3596368"/>
            <a:ext cx="1721003" cy="439963"/>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D4347B-79F3-4DB4-9A0B-A2FE50CADCFE}"/>
              </a:ext>
            </a:extLst>
          </p:cNvPr>
          <p:cNvSpPr>
            <a:spLocks noGrp="1"/>
          </p:cNvSpPr>
          <p:nvPr>
            <p:ph type="sldNum" sz="quarter" idx="12"/>
          </p:nvPr>
        </p:nvSpPr>
        <p:spPr>
          <a:xfrm>
            <a:off x="8815138" y="6519754"/>
            <a:ext cx="141064" cy="153888"/>
          </a:xfrm>
        </p:spPr>
        <p:txBody>
          <a:bodyPr/>
          <a:lstStyle/>
          <a:p>
            <a:fld id="{E1952BA8-5050-E14A-B476-E37989E1A135}" type="slidenum">
              <a:rPr lang="en-US" smtClean="0">
                <a:solidFill>
                  <a:schemeClr val="tx1"/>
                </a:solidFill>
              </a:rPr>
              <a:t>21</a:t>
            </a:fld>
            <a:endParaRPr lang="en-US" dirty="0">
              <a:solidFill>
                <a:schemeClr val="tx1"/>
              </a:solidFill>
            </a:endParaRPr>
          </a:p>
        </p:txBody>
      </p:sp>
      <p:sp>
        <p:nvSpPr>
          <p:cNvPr id="12" name="Rectangle 11">
            <a:extLst>
              <a:ext uri="{FF2B5EF4-FFF2-40B4-BE49-F238E27FC236}">
                <a16:creationId xmlns:a16="http://schemas.microsoft.com/office/drawing/2014/main" id="{83257B84-B179-43C4-AB0D-E2C4363EE446}"/>
              </a:ext>
            </a:extLst>
          </p:cNvPr>
          <p:cNvSpPr/>
          <p:nvPr/>
        </p:nvSpPr>
        <p:spPr>
          <a:xfrm>
            <a:off x="127000" y="-493703"/>
            <a:ext cx="885825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36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Think-Pair-Share</a:t>
            </a:r>
          </a:p>
        </p:txBody>
      </p:sp>
      <p:sp>
        <p:nvSpPr>
          <p:cNvPr id="3" name="Content Placeholder 2"/>
          <p:cNvSpPr>
            <a:spLocks noGrp="1"/>
          </p:cNvSpPr>
          <p:nvPr>
            <p:ph idx="1"/>
          </p:nvPr>
        </p:nvSpPr>
        <p:spPr>
          <a:xfrm>
            <a:off x="754847" y="1997401"/>
            <a:ext cx="7820359" cy="3911600"/>
          </a:xfrm>
        </p:spPr>
        <p:txBody>
          <a:bodyPr>
            <a:normAutofit/>
          </a:bodyPr>
          <a:lstStyle/>
          <a:p>
            <a:r>
              <a:rPr lang="en-US" dirty="0"/>
              <a:t>What is the current landscape for </a:t>
            </a:r>
            <a:r>
              <a:rPr lang="en-US" b="1" dirty="0">
                <a:solidFill>
                  <a:schemeClr val="tx2"/>
                </a:solidFill>
              </a:rPr>
              <a:t>Tier 2 </a:t>
            </a:r>
            <a:r>
              <a:rPr lang="en-US" dirty="0"/>
              <a:t>in your school?</a:t>
            </a:r>
          </a:p>
          <a:p>
            <a:pPr lvl="1"/>
            <a:r>
              <a:rPr lang="en-US" dirty="0"/>
              <a:t>What </a:t>
            </a:r>
            <a:r>
              <a:rPr lang="en-US" b="1" dirty="0">
                <a:solidFill>
                  <a:schemeClr val="accent1"/>
                </a:solidFill>
              </a:rPr>
              <a:t>evidence-based</a:t>
            </a:r>
            <a:r>
              <a:rPr lang="en-US" dirty="0"/>
              <a:t> mathematics interventions?</a:t>
            </a:r>
          </a:p>
          <a:p>
            <a:pPr lvl="1"/>
            <a:r>
              <a:rPr lang="en-US" dirty="0"/>
              <a:t>Who implements?</a:t>
            </a:r>
          </a:p>
          <a:p>
            <a:pPr lvl="1"/>
            <a:r>
              <a:rPr lang="en-US" dirty="0"/>
              <a:t>How is fidelity monitored?</a:t>
            </a:r>
          </a:p>
          <a:p>
            <a:pPr lvl="1"/>
            <a:r>
              <a:rPr lang="en-US" dirty="0"/>
              <a:t>What is the progress monitoring?</a:t>
            </a:r>
          </a:p>
          <a:p>
            <a:pPr lvl="1"/>
            <a:r>
              <a:rPr lang="en-US" dirty="0"/>
              <a:t>Who makes decisions?</a:t>
            </a:r>
          </a:p>
        </p:txBody>
      </p:sp>
      <p:sp>
        <p:nvSpPr>
          <p:cNvPr id="4" name="Slide Number Placeholder 3">
            <a:extLst>
              <a:ext uri="{FF2B5EF4-FFF2-40B4-BE49-F238E27FC236}">
                <a16:creationId xmlns:a16="http://schemas.microsoft.com/office/drawing/2014/main" id="{97C1702E-595E-4845-ADDE-E015A3BABEC2}"/>
              </a:ext>
            </a:extLst>
          </p:cNvPr>
          <p:cNvSpPr>
            <a:spLocks noGrp="1"/>
          </p:cNvSpPr>
          <p:nvPr>
            <p:ph type="sldNum" sz="quarter" idx="4"/>
          </p:nvPr>
        </p:nvSpPr>
        <p:spPr/>
        <p:txBody>
          <a:bodyPr/>
          <a:lstStyle/>
          <a:p>
            <a:fld id="{E1952BA8-5050-E14A-B476-E37989E1A135}" type="slidenum">
              <a:rPr lang="en-US" smtClean="0"/>
              <a:t>22</a:t>
            </a:fld>
            <a:endParaRPr lang="en-US"/>
          </a:p>
        </p:txBody>
      </p:sp>
      <p:sp>
        <p:nvSpPr>
          <p:cNvPr id="5" name="Slide Number Placeholder 3">
            <a:extLst>
              <a:ext uri="{FF2B5EF4-FFF2-40B4-BE49-F238E27FC236}">
                <a16:creationId xmlns:a16="http://schemas.microsoft.com/office/drawing/2014/main" id="{4EBC8104-0329-419E-B0E5-C73093E3549A}"/>
              </a:ext>
            </a:extLst>
          </p:cNvPr>
          <p:cNvSpPr txBox="1">
            <a:spLocks/>
          </p:cNvSpPr>
          <p:nvPr/>
        </p:nvSpPr>
        <p:spPr bwMode="gray">
          <a:xfrm>
            <a:off x="8749360" y="6379796"/>
            <a:ext cx="325730" cy="246221"/>
          </a:xfrm>
          <a:prstGeom prst="rect">
            <a:avLst/>
          </a:prstGeom>
          <a:noFill/>
        </p:spPr>
        <p:txBody>
          <a:bodyPr vert="horz" wrap="none" lIns="91440" tIns="45720" rIns="91440" bIns="45720" rtlCol="0" anchor="b" anchorCtr="0">
            <a:spAutoFit/>
          </a:bodyPr>
          <a:lstStyle>
            <a:defPPr>
              <a:defRPr lang="en-US"/>
            </a:defPPr>
            <a:lvl1pPr marL="0" algn="ctr" defTabSz="914400" rtl="0" eaLnBrk="1" latinLnBrk="0" hangingPunct="1">
              <a:defRPr lang="en-US" sz="2800" b="0" i="0" kern="1200">
                <a:solidFill>
                  <a:schemeClr val="bg1"/>
                </a:solidFill>
                <a:latin typeface="+mn-lt"/>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952BA8-5050-E14A-B476-E37989E1A135}" type="slidenum">
              <a:rPr lang="en-US" sz="1000" smtClean="0"/>
              <a:pPr/>
              <a:t>22</a:t>
            </a:fld>
            <a:endParaRPr lang="en-US" sz="1000" dirty="0"/>
          </a:p>
        </p:txBody>
      </p:sp>
    </p:spTree>
    <p:extLst>
      <p:ext uri="{BB962C8B-B14F-4D97-AF65-F5344CB8AC3E}">
        <p14:creationId xmlns:p14="http://schemas.microsoft.com/office/powerpoint/2010/main" val="2572615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000" y="-1494808"/>
            <a:ext cx="8839200" cy="11702603"/>
          </a:xfrm>
          <a:prstGeom prst="rect">
            <a:avLst/>
          </a:prstGeom>
        </p:spPr>
      </p:pic>
      <p:sp>
        <p:nvSpPr>
          <p:cNvPr id="2" name="TextBox 1"/>
          <p:cNvSpPr txBox="1"/>
          <p:nvPr/>
        </p:nvSpPr>
        <p:spPr>
          <a:xfrm>
            <a:off x="876077" y="1947593"/>
            <a:ext cx="7311682" cy="369332"/>
          </a:xfrm>
          <a:prstGeom prst="rect">
            <a:avLst/>
          </a:prstGeom>
          <a:noFill/>
        </p:spPr>
        <p:txBody>
          <a:bodyPr wrap="none" rtlCol="0">
            <a:spAutoFit/>
          </a:bodyPr>
          <a:lstStyle/>
          <a:p>
            <a:r>
              <a:rPr lang="en-US" dirty="0">
                <a:solidFill>
                  <a:srgbClr val="FF9300"/>
                </a:solidFill>
                <a:latin typeface="Chalkduster" charset="0"/>
                <a:ea typeface="Chalkduster" charset="0"/>
                <a:cs typeface="Chalkduster" charset="0"/>
              </a:rPr>
              <a:t>Evidence-based instruction provided in small groups</a:t>
            </a:r>
          </a:p>
        </p:txBody>
      </p:sp>
      <p:sp>
        <p:nvSpPr>
          <p:cNvPr id="11" name="TextBox 10"/>
          <p:cNvSpPr txBox="1"/>
          <p:nvPr/>
        </p:nvSpPr>
        <p:spPr>
          <a:xfrm>
            <a:off x="1569936" y="4072421"/>
            <a:ext cx="2373727" cy="369332"/>
          </a:xfrm>
          <a:prstGeom prst="rect">
            <a:avLst/>
          </a:prstGeom>
          <a:noFill/>
        </p:spPr>
        <p:txBody>
          <a:bodyPr wrap="none" rtlCol="0">
            <a:spAutoFit/>
          </a:bodyPr>
          <a:lstStyle/>
          <a:p>
            <a:r>
              <a:rPr lang="en-US">
                <a:solidFill>
                  <a:srgbClr val="FF0000"/>
                </a:solidFill>
                <a:latin typeface="Chalkduster" charset="0"/>
                <a:ea typeface="Chalkduster" charset="0"/>
                <a:cs typeface="Chalkduster" charset="0"/>
              </a:rPr>
              <a:t>NON-RESPONSIVE</a:t>
            </a:r>
            <a:endParaRPr lang="en-US" dirty="0">
              <a:solidFill>
                <a:srgbClr val="FF0000"/>
              </a:solidFill>
              <a:latin typeface="Chalkduster" charset="0"/>
              <a:ea typeface="Chalkduster" charset="0"/>
              <a:cs typeface="Chalkduster" charset="0"/>
            </a:endParaRPr>
          </a:p>
        </p:txBody>
      </p:sp>
      <p:cxnSp>
        <p:nvCxnSpPr>
          <p:cNvPr id="5" name="Straight Arrow Connector 4"/>
          <p:cNvCxnSpPr/>
          <p:nvPr/>
        </p:nvCxnSpPr>
        <p:spPr>
          <a:xfrm flipH="1">
            <a:off x="2756799" y="3596368"/>
            <a:ext cx="1775119" cy="43996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68187" y="2893794"/>
            <a:ext cx="5851365" cy="369332"/>
          </a:xfrm>
          <a:prstGeom prst="rect">
            <a:avLst/>
          </a:prstGeom>
          <a:noFill/>
        </p:spPr>
        <p:txBody>
          <a:bodyPr wrap="square" rtlCol="0">
            <a:spAutoFit/>
          </a:bodyPr>
          <a:lstStyle/>
          <a:p>
            <a:r>
              <a:rPr lang="en-US" dirty="0">
                <a:solidFill>
                  <a:schemeClr val="accent3"/>
                </a:solidFill>
                <a:latin typeface="Chalkduster" charset="0"/>
                <a:ea typeface="Chalkduster" charset="0"/>
                <a:cs typeface="Chalkduster" charset="0"/>
              </a:rPr>
              <a:t>Progress </a:t>
            </a:r>
            <a:r>
              <a:rPr lang="en-US">
                <a:solidFill>
                  <a:schemeClr val="accent3"/>
                </a:solidFill>
                <a:latin typeface="Chalkduster" charset="0"/>
                <a:ea typeface="Chalkduster" charset="0"/>
                <a:cs typeface="Chalkduster" charset="0"/>
              </a:rPr>
              <a:t>monitoring for 10-20 weeks </a:t>
            </a:r>
            <a:endParaRPr lang="en-US" dirty="0">
              <a:solidFill>
                <a:schemeClr val="accent3"/>
              </a:solidFill>
              <a:latin typeface="Chalkduster" charset="0"/>
              <a:ea typeface="Chalkduster" charset="0"/>
              <a:cs typeface="Chalkduster" charset="0"/>
            </a:endParaRPr>
          </a:p>
        </p:txBody>
      </p:sp>
      <p:sp>
        <p:nvSpPr>
          <p:cNvPr id="14" name="TextBox 13"/>
          <p:cNvSpPr txBox="1"/>
          <p:nvPr/>
        </p:nvSpPr>
        <p:spPr>
          <a:xfrm>
            <a:off x="5585943" y="4072421"/>
            <a:ext cx="1737976" cy="369332"/>
          </a:xfrm>
          <a:prstGeom prst="rect">
            <a:avLst/>
          </a:prstGeom>
          <a:noFill/>
        </p:spPr>
        <p:txBody>
          <a:bodyPr wrap="none" rtlCol="0">
            <a:spAutoFit/>
          </a:bodyPr>
          <a:lstStyle/>
          <a:p>
            <a:r>
              <a:rPr lang="en-US" dirty="0">
                <a:solidFill>
                  <a:srgbClr val="00B050"/>
                </a:solidFill>
                <a:latin typeface="Chalkduster" charset="0"/>
                <a:ea typeface="Chalkduster" charset="0"/>
                <a:cs typeface="Chalkduster" charset="0"/>
              </a:rPr>
              <a:t>RESPONSIVE</a:t>
            </a:r>
          </a:p>
        </p:txBody>
      </p:sp>
      <p:cxnSp>
        <p:nvCxnSpPr>
          <p:cNvPr id="15" name="Straight Arrow Connector 14"/>
          <p:cNvCxnSpPr/>
          <p:nvPr/>
        </p:nvCxnSpPr>
        <p:spPr>
          <a:xfrm>
            <a:off x="4531919" y="3596368"/>
            <a:ext cx="1721003" cy="439963"/>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7281220" y="2524761"/>
            <a:ext cx="863839" cy="1732326"/>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51D61F0-42A4-4313-9A84-694D638425C4}"/>
              </a:ext>
            </a:extLst>
          </p:cNvPr>
          <p:cNvSpPr>
            <a:spLocks noGrp="1"/>
          </p:cNvSpPr>
          <p:nvPr>
            <p:ph type="sldNum" sz="quarter" idx="12"/>
          </p:nvPr>
        </p:nvSpPr>
        <p:spPr>
          <a:xfrm>
            <a:off x="8805613" y="6481654"/>
            <a:ext cx="141064" cy="153888"/>
          </a:xfrm>
        </p:spPr>
        <p:txBody>
          <a:bodyPr/>
          <a:lstStyle/>
          <a:p>
            <a:fld id="{E1952BA8-5050-E14A-B476-E37989E1A135}" type="slidenum">
              <a:rPr lang="en-US" smtClean="0">
                <a:solidFill>
                  <a:schemeClr val="tx1"/>
                </a:solidFill>
              </a:rPr>
              <a:t>23</a:t>
            </a:fld>
            <a:endParaRPr lang="en-US" dirty="0">
              <a:solidFill>
                <a:schemeClr val="tx1"/>
              </a:solidFill>
            </a:endParaRPr>
          </a:p>
        </p:txBody>
      </p:sp>
      <p:sp>
        <p:nvSpPr>
          <p:cNvPr id="12" name="Rectangle 11">
            <a:extLst>
              <a:ext uri="{FF2B5EF4-FFF2-40B4-BE49-F238E27FC236}">
                <a16:creationId xmlns:a16="http://schemas.microsoft.com/office/drawing/2014/main" id="{B61C41D3-25F4-4348-A9E1-F112E35FF00B}"/>
              </a:ext>
            </a:extLst>
          </p:cNvPr>
          <p:cNvSpPr/>
          <p:nvPr/>
        </p:nvSpPr>
        <p:spPr>
          <a:xfrm>
            <a:off x="127000" y="-493703"/>
            <a:ext cx="885825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92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000" y="-1494808"/>
            <a:ext cx="8839200" cy="11702603"/>
          </a:xfrm>
          <a:prstGeom prst="rect">
            <a:avLst/>
          </a:prstGeom>
        </p:spPr>
      </p:pic>
      <p:sp>
        <p:nvSpPr>
          <p:cNvPr id="2" name="TextBox 1"/>
          <p:cNvSpPr txBox="1"/>
          <p:nvPr/>
        </p:nvSpPr>
        <p:spPr>
          <a:xfrm>
            <a:off x="876077" y="1947593"/>
            <a:ext cx="7311682" cy="369332"/>
          </a:xfrm>
          <a:prstGeom prst="rect">
            <a:avLst/>
          </a:prstGeom>
          <a:noFill/>
        </p:spPr>
        <p:txBody>
          <a:bodyPr wrap="none" rtlCol="0">
            <a:spAutoFit/>
          </a:bodyPr>
          <a:lstStyle/>
          <a:p>
            <a:r>
              <a:rPr lang="en-US" dirty="0">
                <a:solidFill>
                  <a:srgbClr val="FF9300"/>
                </a:solidFill>
                <a:latin typeface="Chalkduster" charset="0"/>
                <a:ea typeface="Chalkduster" charset="0"/>
                <a:cs typeface="Chalkduster" charset="0"/>
              </a:rPr>
              <a:t>Evidence-based instruction provided in small groups</a:t>
            </a:r>
          </a:p>
        </p:txBody>
      </p:sp>
      <p:sp>
        <p:nvSpPr>
          <p:cNvPr id="11" name="TextBox 10"/>
          <p:cNvSpPr txBox="1"/>
          <p:nvPr/>
        </p:nvSpPr>
        <p:spPr>
          <a:xfrm>
            <a:off x="1569936" y="4072421"/>
            <a:ext cx="2373727" cy="369332"/>
          </a:xfrm>
          <a:prstGeom prst="rect">
            <a:avLst/>
          </a:prstGeom>
          <a:noFill/>
        </p:spPr>
        <p:txBody>
          <a:bodyPr wrap="none" rtlCol="0">
            <a:spAutoFit/>
          </a:bodyPr>
          <a:lstStyle/>
          <a:p>
            <a:r>
              <a:rPr lang="en-US">
                <a:solidFill>
                  <a:srgbClr val="FF0000"/>
                </a:solidFill>
                <a:latin typeface="Chalkduster" charset="0"/>
                <a:ea typeface="Chalkduster" charset="0"/>
                <a:cs typeface="Chalkduster" charset="0"/>
              </a:rPr>
              <a:t>NON-RESPONSIVE</a:t>
            </a:r>
            <a:endParaRPr lang="en-US" dirty="0">
              <a:solidFill>
                <a:srgbClr val="FF0000"/>
              </a:solidFill>
              <a:latin typeface="Chalkduster" charset="0"/>
              <a:ea typeface="Chalkduster" charset="0"/>
              <a:cs typeface="Chalkduster" charset="0"/>
            </a:endParaRPr>
          </a:p>
        </p:txBody>
      </p:sp>
      <p:cxnSp>
        <p:nvCxnSpPr>
          <p:cNvPr id="5" name="Straight Arrow Connector 4"/>
          <p:cNvCxnSpPr/>
          <p:nvPr/>
        </p:nvCxnSpPr>
        <p:spPr>
          <a:xfrm flipH="1">
            <a:off x="2756799" y="3596368"/>
            <a:ext cx="1775119" cy="43996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68187" y="2893794"/>
            <a:ext cx="5851365" cy="369332"/>
          </a:xfrm>
          <a:prstGeom prst="rect">
            <a:avLst/>
          </a:prstGeom>
          <a:noFill/>
        </p:spPr>
        <p:txBody>
          <a:bodyPr wrap="square" rtlCol="0">
            <a:spAutoFit/>
          </a:bodyPr>
          <a:lstStyle/>
          <a:p>
            <a:r>
              <a:rPr lang="en-US" dirty="0">
                <a:solidFill>
                  <a:schemeClr val="accent3"/>
                </a:solidFill>
                <a:latin typeface="Chalkduster" charset="0"/>
                <a:ea typeface="Chalkduster" charset="0"/>
                <a:cs typeface="Chalkduster" charset="0"/>
              </a:rPr>
              <a:t>Progress </a:t>
            </a:r>
            <a:r>
              <a:rPr lang="en-US">
                <a:solidFill>
                  <a:schemeClr val="accent3"/>
                </a:solidFill>
                <a:latin typeface="Chalkduster" charset="0"/>
                <a:ea typeface="Chalkduster" charset="0"/>
                <a:cs typeface="Chalkduster" charset="0"/>
              </a:rPr>
              <a:t>monitoring for 10-20 weeks </a:t>
            </a:r>
            <a:endParaRPr lang="en-US" dirty="0">
              <a:solidFill>
                <a:schemeClr val="accent3"/>
              </a:solidFill>
              <a:latin typeface="Chalkduster" charset="0"/>
              <a:ea typeface="Chalkduster" charset="0"/>
              <a:cs typeface="Chalkduster" charset="0"/>
            </a:endParaRPr>
          </a:p>
        </p:txBody>
      </p:sp>
      <p:sp>
        <p:nvSpPr>
          <p:cNvPr id="14" name="TextBox 13"/>
          <p:cNvSpPr txBox="1"/>
          <p:nvPr/>
        </p:nvSpPr>
        <p:spPr>
          <a:xfrm>
            <a:off x="5585943" y="4072421"/>
            <a:ext cx="1737976" cy="369332"/>
          </a:xfrm>
          <a:prstGeom prst="rect">
            <a:avLst/>
          </a:prstGeom>
          <a:noFill/>
        </p:spPr>
        <p:txBody>
          <a:bodyPr wrap="none" rtlCol="0">
            <a:spAutoFit/>
          </a:bodyPr>
          <a:lstStyle/>
          <a:p>
            <a:r>
              <a:rPr lang="en-US" dirty="0">
                <a:solidFill>
                  <a:srgbClr val="00B050"/>
                </a:solidFill>
                <a:latin typeface="Chalkduster" charset="0"/>
                <a:ea typeface="Chalkduster" charset="0"/>
                <a:cs typeface="Chalkduster" charset="0"/>
              </a:rPr>
              <a:t>RESPONSIVE</a:t>
            </a:r>
          </a:p>
        </p:txBody>
      </p:sp>
      <p:cxnSp>
        <p:nvCxnSpPr>
          <p:cNvPr id="15" name="Straight Arrow Connector 14"/>
          <p:cNvCxnSpPr/>
          <p:nvPr/>
        </p:nvCxnSpPr>
        <p:spPr>
          <a:xfrm>
            <a:off x="4531919" y="3596368"/>
            <a:ext cx="1721003" cy="439963"/>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5400000">
            <a:off x="471889" y="4661276"/>
            <a:ext cx="1502239" cy="693861"/>
          </a:xfrm>
          <a:prstGeom prst="bentConnector3">
            <a:avLst>
              <a:gd name="adj1" fmla="val -72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BFA8120-C0BE-4721-8F3D-941488AFEC3E}"/>
              </a:ext>
            </a:extLst>
          </p:cNvPr>
          <p:cNvSpPr>
            <a:spLocks noGrp="1"/>
          </p:cNvSpPr>
          <p:nvPr>
            <p:ph type="sldNum" sz="quarter" idx="12"/>
          </p:nvPr>
        </p:nvSpPr>
        <p:spPr>
          <a:xfrm>
            <a:off x="8825136" y="6443554"/>
            <a:ext cx="141064" cy="153888"/>
          </a:xfrm>
        </p:spPr>
        <p:txBody>
          <a:bodyPr/>
          <a:lstStyle/>
          <a:p>
            <a:fld id="{E1952BA8-5050-E14A-B476-E37989E1A135}" type="slidenum">
              <a:rPr lang="en-US" smtClean="0">
                <a:solidFill>
                  <a:schemeClr val="tx1"/>
                </a:solidFill>
              </a:rPr>
              <a:t>24</a:t>
            </a:fld>
            <a:endParaRPr lang="en-US" dirty="0">
              <a:solidFill>
                <a:schemeClr val="tx1"/>
              </a:solidFill>
            </a:endParaRPr>
          </a:p>
        </p:txBody>
      </p:sp>
      <p:sp>
        <p:nvSpPr>
          <p:cNvPr id="12" name="Rectangle 11">
            <a:extLst>
              <a:ext uri="{FF2B5EF4-FFF2-40B4-BE49-F238E27FC236}">
                <a16:creationId xmlns:a16="http://schemas.microsoft.com/office/drawing/2014/main" id="{022054BF-D05B-40F1-BC35-FE4591CE75AA}"/>
              </a:ext>
            </a:extLst>
          </p:cNvPr>
          <p:cNvSpPr/>
          <p:nvPr/>
        </p:nvSpPr>
        <p:spPr>
          <a:xfrm>
            <a:off x="127000" y="-493703"/>
            <a:ext cx="885825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70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000" y="-1494808"/>
            <a:ext cx="8839200" cy="11702603"/>
          </a:xfrm>
          <a:prstGeom prst="rect">
            <a:avLst/>
          </a:prstGeom>
        </p:spPr>
      </p:pic>
      <p:sp>
        <p:nvSpPr>
          <p:cNvPr id="2" name="TextBox 1"/>
          <p:cNvSpPr txBox="1"/>
          <p:nvPr/>
        </p:nvSpPr>
        <p:spPr>
          <a:xfrm>
            <a:off x="876077" y="1947593"/>
            <a:ext cx="7311682" cy="369332"/>
          </a:xfrm>
          <a:prstGeom prst="rect">
            <a:avLst/>
          </a:prstGeom>
          <a:noFill/>
        </p:spPr>
        <p:txBody>
          <a:bodyPr wrap="none" rtlCol="0">
            <a:spAutoFit/>
          </a:bodyPr>
          <a:lstStyle/>
          <a:p>
            <a:r>
              <a:rPr lang="en-US" dirty="0">
                <a:solidFill>
                  <a:srgbClr val="FF9300"/>
                </a:solidFill>
                <a:latin typeface="Chalkduster" charset="0"/>
                <a:ea typeface="Chalkduster" charset="0"/>
                <a:cs typeface="Chalkduster" charset="0"/>
              </a:rPr>
              <a:t>Evidence-based instruction provided in small groups</a:t>
            </a:r>
          </a:p>
        </p:txBody>
      </p:sp>
      <p:sp>
        <p:nvSpPr>
          <p:cNvPr id="11" name="TextBox 10"/>
          <p:cNvSpPr txBox="1"/>
          <p:nvPr/>
        </p:nvSpPr>
        <p:spPr>
          <a:xfrm>
            <a:off x="1569936" y="4072421"/>
            <a:ext cx="2373727" cy="369332"/>
          </a:xfrm>
          <a:prstGeom prst="rect">
            <a:avLst/>
          </a:prstGeom>
          <a:noFill/>
        </p:spPr>
        <p:txBody>
          <a:bodyPr wrap="none" rtlCol="0">
            <a:spAutoFit/>
          </a:bodyPr>
          <a:lstStyle/>
          <a:p>
            <a:r>
              <a:rPr lang="en-US">
                <a:solidFill>
                  <a:srgbClr val="FF0000"/>
                </a:solidFill>
                <a:latin typeface="Chalkduster" charset="0"/>
                <a:ea typeface="Chalkduster" charset="0"/>
                <a:cs typeface="Chalkduster" charset="0"/>
              </a:rPr>
              <a:t>NON-RESPONSIVE</a:t>
            </a:r>
            <a:endParaRPr lang="en-US" dirty="0">
              <a:solidFill>
                <a:srgbClr val="FF0000"/>
              </a:solidFill>
              <a:latin typeface="Chalkduster" charset="0"/>
              <a:ea typeface="Chalkduster" charset="0"/>
              <a:cs typeface="Chalkduster" charset="0"/>
            </a:endParaRPr>
          </a:p>
        </p:txBody>
      </p:sp>
      <p:cxnSp>
        <p:nvCxnSpPr>
          <p:cNvPr id="5" name="Straight Arrow Connector 4"/>
          <p:cNvCxnSpPr/>
          <p:nvPr/>
        </p:nvCxnSpPr>
        <p:spPr>
          <a:xfrm flipH="1">
            <a:off x="2756799" y="3596368"/>
            <a:ext cx="1775119" cy="43996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68187" y="2893794"/>
            <a:ext cx="5851365" cy="369332"/>
          </a:xfrm>
          <a:prstGeom prst="rect">
            <a:avLst/>
          </a:prstGeom>
          <a:noFill/>
        </p:spPr>
        <p:txBody>
          <a:bodyPr wrap="square" rtlCol="0">
            <a:spAutoFit/>
          </a:bodyPr>
          <a:lstStyle/>
          <a:p>
            <a:r>
              <a:rPr lang="en-US">
                <a:solidFill>
                  <a:schemeClr val="accent3"/>
                </a:solidFill>
                <a:latin typeface="Chalkduster" charset="0"/>
                <a:ea typeface="Chalkduster" charset="0"/>
                <a:cs typeface="Chalkduster" charset="0"/>
              </a:rPr>
              <a:t>Progress monitoring for 10-20 weeks </a:t>
            </a:r>
            <a:endParaRPr lang="en-US" dirty="0">
              <a:solidFill>
                <a:schemeClr val="accent3"/>
              </a:solidFill>
              <a:latin typeface="Chalkduster" charset="0"/>
              <a:ea typeface="Chalkduster" charset="0"/>
              <a:cs typeface="Chalkduster" charset="0"/>
            </a:endParaRPr>
          </a:p>
        </p:txBody>
      </p:sp>
      <p:sp>
        <p:nvSpPr>
          <p:cNvPr id="14" name="TextBox 13"/>
          <p:cNvSpPr txBox="1"/>
          <p:nvPr/>
        </p:nvSpPr>
        <p:spPr>
          <a:xfrm>
            <a:off x="5585943" y="4072421"/>
            <a:ext cx="1737976" cy="369332"/>
          </a:xfrm>
          <a:prstGeom prst="rect">
            <a:avLst/>
          </a:prstGeom>
          <a:noFill/>
        </p:spPr>
        <p:txBody>
          <a:bodyPr wrap="none" rtlCol="0">
            <a:spAutoFit/>
          </a:bodyPr>
          <a:lstStyle/>
          <a:p>
            <a:r>
              <a:rPr lang="en-US" dirty="0">
                <a:solidFill>
                  <a:srgbClr val="00B050"/>
                </a:solidFill>
                <a:latin typeface="Chalkduster" charset="0"/>
                <a:ea typeface="Chalkduster" charset="0"/>
                <a:cs typeface="Chalkduster" charset="0"/>
              </a:rPr>
              <a:t>RESPONSIVE</a:t>
            </a:r>
          </a:p>
        </p:txBody>
      </p:sp>
      <p:cxnSp>
        <p:nvCxnSpPr>
          <p:cNvPr id="15" name="Straight Arrow Connector 14"/>
          <p:cNvCxnSpPr/>
          <p:nvPr/>
        </p:nvCxnSpPr>
        <p:spPr>
          <a:xfrm>
            <a:off x="4531919" y="3596368"/>
            <a:ext cx="1721003" cy="439963"/>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5400000">
            <a:off x="471889" y="4661276"/>
            <a:ext cx="1502239" cy="693861"/>
          </a:xfrm>
          <a:prstGeom prst="bentConnector3">
            <a:avLst>
              <a:gd name="adj1" fmla="val -72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7980" y="5607161"/>
            <a:ext cx="5851365" cy="369332"/>
          </a:xfrm>
          <a:prstGeom prst="rect">
            <a:avLst/>
          </a:prstGeom>
          <a:noFill/>
        </p:spPr>
        <p:txBody>
          <a:bodyPr wrap="square" rtlCol="0">
            <a:spAutoFit/>
          </a:bodyPr>
          <a:lstStyle/>
          <a:p>
            <a:r>
              <a:rPr lang="en-US" dirty="0">
                <a:solidFill>
                  <a:schemeClr val="accent3"/>
                </a:solidFill>
                <a:latin typeface="Chalkduster" charset="0"/>
                <a:ea typeface="Chalkduster" charset="0"/>
                <a:cs typeface="Chalkduster" charset="0"/>
              </a:rPr>
              <a:t>Diagnostic Assessment</a:t>
            </a:r>
          </a:p>
        </p:txBody>
      </p:sp>
      <p:sp>
        <p:nvSpPr>
          <p:cNvPr id="16" name="Rectangle 15">
            <a:extLst>
              <a:ext uri="{FF2B5EF4-FFF2-40B4-BE49-F238E27FC236}">
                <a16:creationId xmlns:a16="http://schemas.microsoft.com/office/drawing/2014/main" id="{105C5177-50A2-417F-AB44-F6E97DFE410B}"/>
              </a:ext>
            </a:extLst>
          </p:cNvPr>
          <p:cNvSpPr/>
          <p:nvPr/>
        </p:nvSpPr>
        <p:spPr>
          <a:xfrm>
            <a:off x="127000" y="-493703"/>
            <a:ext cx="885825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0E9FACE-4B7F-4C3F-AA3D-873849F53D01}"/>
              </a:ext>
            </a:extLst>
          </p:cNvPr>
          <p:cNvSpPr>
            <a:spLocks noGrp="1"/>
          </p:cNvSpPr>
          <p:nvPr>
            <p:ph type="sldNum" sz="quarter" idx="12"/>
          </p:nvPr>
        </p:nvSpPr>
        <p:spPr>
          <a:xfrm>
            <a:off x="8652253" y="6415768"/>
            <a:ext cx="141064" cy="153888"/>
          </a:xfrm>
        </p:spPr>
        <p:txBody>
          <a:bodyPr/>
          <a:lstStyle/>
          <a:p>
            <a:fld id="{E1952BA8-5050-E14A-B476-E37989E1A135}"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182779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normAutofit/>
          </a:bodyPr>
          <a:lstStyle/>
          <a:p>
            <a:r>
              <a:rPr lang="en-US" dirty="0"/>
              <a:t>Tier 3</a:t>
            </a:r>
          </a:p>
        </p:txBody>
      </p:sp>
      <p:sp>
        <p:nvSpPr>
          <p:cNvPr id="338947" name="Rectangle 3"/>
          <p:cNvSpPr>
            <a:spLocks noGrp="1" noChangeArrowheads="1"/>
          </p:cNvSpPr>
          <p:nvPr>
            <p:ph idx="1"/>
          </p:nvPr>
        </p:nvSpPr>
        <p:spPr>
          <a:xfrm>
            <a:off x="866441" y="2137653"/>
            <a:ext cx="7896559" cy="4064000"/>
          </a:xfrm>
        </p:spPr>
        <p:txBody>
          <a:bodyPr>
            <a:normAutofit/>
          </a:bodyPr>
          <a:lstStyle/>
          <a:p>
            <a:r>
              <a:rPr lang="en-US" dirty="0"/>
              <a:t>Adaptations are made to the student’s intervention</a:t>
            </a:r>
          </a:p>
          <a:p>
            <a:r>
              <a:rPr lang="en-US" dirty="0"/>
              <a:t>Student progress is monitored weekly</a:t>
            </a:r>
          </a:p>
          <a:p>
            <a:pPr lvl="1"/>
            <a:r>
              <a:rPr lang="en-US" dirty="0"/>
              <a:t>With adequate slopes or end levels, students return to secondary or primary prevention</a:t>
            </a:r>
          </a:p>
        </p:txBody>
      </p:sp>
      <p:sp>
        <p:nvSpPr>
          <p:cNvPr id="5" name="Rectangle 4"/>
          <p:cNvSpPr/>
          <p:nvPr/>
        </p:nvSpPr>
        <p:spPr>
          <a:xfrm>
            <a:off x="6433011" y="519353"/>
            <a:ext cx="1913740" cy="125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This is part of DBI</a:t>
            </a:r>
            <a:endParaRPr lang="en-US" sz="2400" dirty="0"/>
          </a:p>
        </p:txBody>
      </p:sp>
      <p:sp>
        <p:nvSpPr>
          <p:cNvPr id="7" name="Slide Number Placeholder 3">
            <a:extLst>
              <a:ext uri="{FF2B5EF4-FFF2-40B4-BE49-F238E27FC236}">
                <a16:creationId xmlns:a16="http://schemas.microsoft.com/office/drawing/2014/main" id="{9BAB4365-4395-4833-8248-B0233455FA2E}"/>
              </a:ext>
            </a:extLst>
          </p:cNvPr>
          <p:cNvSpPr txBox="1">
            <a:spLocks/>
          </p:cNvSpPr>
          <p:nvPr/>
        </p:nvSpPr>
        <p:spPr bwMode="gray">
          <a:xfrm>
            <a:off x="8749360" y="6379796"/>
            <a:ext cx="325730" cy="246221"/>
          </a:xfrm>
          <a:prstGeom prst="rect">
            <a:avLst/>
          </a:prstGeom>
          <a:noFill/>
        </p:spPr>
        <p:txBody>
          <a:bodyPr vert="horz" wrap="none" lIns="91440" tIns="45720" rIns="91440" bIns="45720" rtlCol="0" anchor="b" anchorCtr="0">
            <a:spAutoFit/>
          </a:bodyPr>
          <a:lstStyle>
            <a:defPPr>
              <a:defRPr lang="en-US"/>
            </a:defPPr>
            <a:lvl1pPr marL="0" algn="ctr" defTabSz="914400" rtl="0" eaLnBrk="1" latinLnBrk="0" hangingPunct="1">
              <a:defRPr lang="en-US" sz="2800" b="0" i="0" kern="1200">
                <a:solidFill>
                  <a:schemeClr val="bg1"/>
                </a:solidFill>
                <a:latin typeface="+mn-lt"/>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952BA8-5050-E14A-B476-E37989E1A135}" type="slidenum">
              <a:rPr lang="en-US" sz="1000" smtClean="0"/>
              <a:pPr/>
              <a:t>26</a:t>
            </a:fld>
            <a:endParaRPr lang="en-US" sz="1000" dirty="0"/>
          </a:p>
        </p:txBody>
      </p:sp>
    </p:spTree>
    <p:extLst>
      <p:ext uri="{BB962C8B-B14F-4D97-AF65-F5344CB8AC3E}">
        <p14:creationId xmlns:p14="http://schemas.microsoft.com/office/powerpoint/2010/main" val="2291493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000" y="-5685808"/>
            <a:ext cx="8839200" cy="11702603"/>
          </a:xfrm>
          <a:prstGeom prst="rect">
            <a:avLst/>
          </a:prstGeom>
        </p:spPr>
      </p:pic>
      <p:sp>
        <p:nvSpPr>
          <p:cNvPr id="2" name="TextBox 1"/>
          <p:cNvSpPr txBox="1"/>
          <p:nvPr/>
        </p:nvSpPr>
        <p:spPr>
          <a:xfrm>
            <a:off x="1001021" y="3243377"/>
            <a:ext cx="6847195" cy="369332"/>
          </a:xfrm>
          <a:prstGeom prst="rect">
            <a:avLst/>
          </a:prstGeom>
          <a:noFill/>
        </p:spPr>
        <p:txBody>
          <a:bodyPr wrap="none" rtlCol="0">
            <a:spAutoFit/>
          </a:bodyPr>
          <a:lstStyle/>
          <a:p>
            <a:r>
              <a:rPr lang="en-US" dirty="0">
                <a:solidFill>
                  <a:srgbClr val="FF9300"/>
                </a:solidFill>
                <a:latin typeface="Chalkduster" charset="0"/>
                <a:ea typeface="Chalkduster" charset="0"/>
                <a:cs typeface="Chalkduster" charset="0"/>
              </a:rPr>
              <a:t>Evidence-based instruction provided individually</a:t>
            </a:r>
          </a:p>
        </p:txBody>
      </p:sp>
      <p:sp>
        <p:nvSpPr>
          <p:cNvPr id="11" name="TextBox 10"/>
          <p:cNvSpPr txBox="1"/>
          <p:nvPr/>
        </p:nvSpPr>
        <p:spPr>
          <a:xfrm>
            <a:off x="1584617" y="5341213"/>
            <a:ext cx="2373727" cy="369332"/>
          </a:xfrm>
          <a:prstGeom prst="rect">
            <a:avLst/>
          </a:prstGeom>
          <a:noFill/>
        </p:spPr>
        <p:txBody>
          <a:bodyPr wrap="none" rtlCol="0">
            <a:spAutoFit/>
          </a:bodyPr>
          <a:lstStyle/>
          <a:p>
            <a:r>
              <a:rPr lang="en-US" dirty="0">
                <a:solidFill>
                  <a:srgbClr val="FF0000"/>
                </a:solidFill>
                <a:latin typeface="Chalkduster" charset="0"/>
                <a:ea typeface="Chalkduster" charset="0"/>
                <a:cs typeface="Chalkduster" charset="0"/>
              </a:rPr>
              <a:t>NON-RESPONSIVE</a:t>
            </a:r>
          </a:p>
        </p:txBody>
      </p:sp>
      <p:cxnSp>
        <p:nvCxnSpPr>
          <p:cNvPr id="5" name="Straight Arrow Connector 4"/>
          <p:cNvCxnSpPr/>
          <p:nvPr/>
        </p:nvCxnSpPr>
        <p:spPr>
          <a:xfrm flipH="1">
            <a:off x="2771480" y="4865160"/>
            <a:ext cx="1775119" cy="43996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93131" y="4189578"/>
            <a:ext cx="5851365" cy="369332"/>
          </a:xfrm>
          <a:prstGeom prst="rect">
            <a:avLst/>
          </a:prstGeom>
          <a:noFill/>
        </p:spPr>
        <p:txBody>
          <a:bodyPr wrap="square" rtlCol="0">
            <a:spAutoFit/>
          </a:bodyPr>
          <a:lstStyle/>
          <a:p>
            <a:r>
              <a:rPr lang="en-US" dirty="0">
                <a:solidFill>
                  <a:schemeClr val="accent3"/>
                </a:solidFill>
                <a:latin typeface="Chalkduster" charset="0"/>
                <a:ea typeface="Chalkduster" charset="0"/>
                <a:cs typeface="Chalkduster" charset="0"/>
              </a:rPr>
              <a:t>Progress monitoring for 10-20 weeks </a:t>
            </a:r>
          </a:p>
        </p:txBody>
      </p:sp>
      <p:sp>
        <p:nvSpPr>
          <p:cNvPr id="14" name="TextBox 13"/>
          <p:cNvSpPr txBox="1"/>
          <p:nvPr/>
        </p:nvSpPr>
        <p:spPr>
          <a:xfrm>
            <a:off x="5600624" y="5341213"/>
            <a:ext cx="1737976" cy="369332"/>
          </a:xfrm>
          <a:prstGeom prst="rect">
            <a:avLst/>
          </a:prstGeom>
          <a:noFill/>
        </p:spPr>
        <p:txBody>
          <a:bodyPr wrap="none" rtlCol="0">
            <a:spAutoFit/>
          </a:bodyPr>
          <a:lstStyle/>
          <a:p>
            <a:r>
              <a:rPr lang="en-US" dirty="0">
                <a:solidFill>
                  <a:srgbClr val="00B050"/>
                </a:solidFill>
                <a:latin typeface="Chalkduster" charset="0"/>
                <a:ea typeface="Chalkduster" charset="0"/>
                <a:cs typeface="Chalkduster" charset="0"/>
              </a:rPr>
              <a:t>RESPONSIVE</a:t>
            </a:r>
          </a:p>
        </p:txBody>
      </p:sp>
      <p:cxnSp>
        <p:nvCxnSpPr>
          <p:cNvPr id="15" name="Straight Arrow Connector 14"/>
          <p:cNvCxnSpPr/>
          <p:nvPr/>
        </p:nvCxnSpPr>
        <p:spPr>
          <a:xfrm>
            <a:off x="4546600" y="4865160"/>
            <a:ext cx="1721003" cy="439963"/>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7980" y="1416161"/>
            <a:ext cx="5851365" cy="369332"/>
          </a:xfrm>
          <a:prstGeom prst="rect">
            <a:avLst/>
          </a:prstGeom>
          <a:noFill/>
        </p:spPr>
        <p:txBody>
          <a:bodyPr wrap="square" rtlCol="0">
            <a:spAutoFit/>
          </a:bodyPr>
          <a:lstStyle/>
          <a:p>
            <a:r>
              <a:rPr lang="en-US" dirty="0">
                <a:solidFill>
                  <a:schemeClr val="accent3"/>
                </a:solidFill>
                <a:latin typeface="Chalkduster" charset="0"/>
                <a:ea typeface="Chalkduster" charset="0"/>
                <a:cs typeface="Chalkduster" charset="0"/>
              </a:rPr>
              <a:t>Diagnostic Assessment</a:t>
            </a:r>
          </a:p>
        </p:txBody>
      </p:sp>
      <p:cxnSp>
        <p:nvCxnSpPr>
          <p:cNvPr id="7" name="Straight Arrow Connector 6"/>
          <p:cNvCxnSpPr/>
          <p:nvPr/>
        </p:nvCxnSpPr>
        <p:spPr>
          <a:xfrm>
            <a:off x="2540000" y="2184400"/>
            <a:ext cx="0" cy="863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2C4DE96-A4BC-44E2-A53D-52E48959203C}"/>
              </a:ext>
            </a:extLst>
          </p:cNvPr>
          <p:cNvSpPr>
            <a:spLocks noGrp="1"/>
          </p:cNvSpPr>
          <p:nvPr>
            <p:ph type="sldNum" sz="quarter" idx="12"/>
          </p:nvPr>
        </p:nvSpPr>
        <p:spPr>
          <a:xfrm>
            <a:off x="8680828" y="6026947"/>
            <a:ext cx="141064" cy="153888"/>
          </a:xfrm>
        </p:spPr>
        <p:txBody>
          <a:bodyPr/>
          <a:lstStyle/>
          <a:p>
            <a:fld id="{E1952BA8-5050-E14A-B476-E37989E1A135}" type="slidenum">
              <a:rPr lang="en-US" smtClean="0">
                <a:solidFill>
                  <a:schemeClr val="tx1"/>
                </a:solidFill>
              </a:rPr>
              <a:t>27</a:t>
            </a:fld>
            <a:endParaRPr lang="en-US" dirty="0">
              <a:solidFill>
                <a:schemeClr val="tx1"/>
              </a:solidFill>
            </a:endParaRPr>
          </a:p>
        </p:txBody>
      </p:sp>
      <p:sp>
        <p:nvSpPr>
          <p:cNvPr id="16" name="Rectangle 15">
            <a:extLst>
              <a:ext uri="{FF2B5EF4-FFF2-40B4-BE49-F238E27FC236}">
                <a16:creationId xmlns:a16="http://schemas.microsoft.com/office/drawing/2014/main" id="{6E9EF943-65EF-4D50-ABFF-B3E65C84DC4F}"/>
              </a:ext>
            </a:extLst>
          </p:cNvPr>
          <p:cNvSpPr/>
          <p:nvPr/>
        </p:nvSpPr>
        <p:spPr>
          <a:xfrm>
            <a:off x="0" y="-312343"/>
            <a:ext cx="83439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29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000" y="-5685808"/>
            <a:ext cx="8839200" cy="11702603"/>
          </a:xfrm>
          <a:prstGeom prst="rect">
            <a:avLst/>
          </a:prstGeom>
        </p:spPr>
      </p:pic>
      <p:sp>
        <p:nvSpPr>
          <p:cNvPr id="2" name="TextBox 1"/>
          <p:cNvSpPr txBox="1"/>
          <p:nvPr/>
        </p:nvSpPr>
        <p:spPr>
          <a:xfrm>
            <a:off x="1001021" y="3243377"/>
            <a:ext cx="6847195" cy="369332"/>
          </a:xfrm>
          <a:prstGeom prst="rect">
            <a:avLst/>
          </a:prstGeom>
          <a:noFill/>
        </p:spPr>
        <p:txBody>
          <a:bodyPr wrap="none" rtlCol="0">
            <a:spAutoFit/>
          </a:bodyPr>
          <a:lstStyle/>
          <a:p>
            <a:r>
              <a:rPr lang="en-US" dirty="0">
                <a:solidFill>
                  <a:srgbClr val="FF9300"/>
                </a:solidFill>
                <a:latin typeface="Chalkduster" charset="0"/>
                <a:ea typeface="Chalkduster" charset="0"/>
                <a:cs typeface="Chalkduster" charset="0"/>
              </a:rPr>
              <a:t>Evidence-based instruction provided individually</a:t>
            </a:r>
          </a:p>
        </p:txBody>
      </p:sp>
      <p:sp>
        <p:nvSpPr>
          <p:cNvPr id="11" name="TextBox 10"/>
          <p:cNvSpPr txBox="1"/>
          <p:nvPr/>
        </p:nvSpPr>
        <p:spPr>
          <a:xfrm>
            <a:off x="1584617" y="5341213"/>
            <a:ext cx="2373727" cy="369332"/>
          </a:xfrm>
          <a:prstGeom prst="rect">
            <a:avLst/>
          </a:prstGeom>
          <a:noFill/>
        </p:spPr>
        <p:txBody>
          <a:bodyPr wrap="none" rtlCol="0">
            <a:spAutoFit/>
          </a:bodyPr>
          <a:lstStyle/>
          <a:p>
            <a:r>
              <a:rPr lang="en-US" dirty="0">
                <a:solidFill>
                  <a:srgbClr val="FF0000"/>
                </a:solidFill>
                <a:latin typeface="Chalkduster" charset="0"/>
                <a:ea typeface="Chalkduster" charset="0"/>
                <a:cs typeface="Chalkduster" charset="0"/>
              </a:rPr>
              <a:t>NON-RESPONSIVE</a:t>
            </a:r>
          </a:p>
        </p:txBody>
      </p:sp>
      <p:cxnSp>
        <p:nvCxnSpPr>
          <p:cNvPr id="5" name="Straight Arrow Connector 4"/>
          <p:cNvCxnSpPr/>
          <p:nvPr/>
        </p:nvCxnSpPr>
        <p:spPr>
          <a:xfrm flipH="1">
            <a:off x="2771480" y="4865160"/>
            <a:ext cx="1775119" cy="43996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93131" y="4189578"/>
            <a:ext cx="5851365" cy="369332"/>
          </a:xfrm>
          <a:prstGeom prst="rect">
            <a:avLst/>
          </a:prstGeom>
          <a:noFill/>
        </p:spPr>
        <p:txBody>
          <a:bodyPr wrap="square" rtlCol="0">
            <a:spAutoFit/>
          </a:bodyPr>
          <a:lstStyle/>
          <a:p>
            <a:r>
              <a:rPr lang="en-US" dirty="0">
                <a:solidFill>
                  <a:schemeClr val="accent3"/>
                </a:solidFill>
                <a:latin typeface="Chalkduster" charset="0"/>
                <a:ea typeface="Chalkduster" charset="0"/>
                <a:cs typeface="Chalkduster" charset="0"/>
              </a:rPr>
              <a:t>Progress monitoring for 10-20 weeks </a:t>
            </a:r>
          </a:p>
        </p:txBody>
      </p:sp>
      <p:sp>
        <p:nvSpPr>
          <p:cNvPr id="14" name="TextBox 13"/>
          <p:cNvSpPr txBox="1"/>
          <p:nvPr/>
        </p:nvSpPr>
        <p:spPr>
          <a:xfrm>
            <a:off x="5600624" y="5341213"/>
            <a:ext cx="1737976" cy="369332"/>
          </a:xfrm>
          <a:prstGeom prst="rect">
            <a:avLst/>
          </a:prstGeom>
          <a:noFill/>
        </p:spPr>
        <p:txBody>
          <a:bodyPr wrap="none" rtlCol="0">
            <a:spAutoFit/>
          </a:bodyPr>
          <a:lstStyle/>
          <a:p>
            <a:r>
              <a:rPr lang="en-US" dirty="0">
                <a:solidFill>
                  <a:srgbClr val="00B050"/>
                </a:solidFill>
                <a:latin typeface="Chalkduster" charset="0"/>
                <a:ea typeface="Chalkduster" charset="0"/>
                <a:cs typeface="Chalkduster" charset="0"/>
              </a:rPr>
              <a:t>RESPONSIVE</a:t>
            </a:r>
          </a:p>
        </p:txBody>
      </p:sp>
      <p:cxnSp>
        <p:nvCxnSpPr>
          <p:cNvPr id="15" name="Straight Arrow Connector 14"/>
          <p:cNvCxnSpPr/>
          <p:nvPr/>
        </p:nvCxnSpPr>
        <p:spPr>
          <a:xfrm>
            <a:off x="4546600" y="4865160"/>
            <a:ext cx="1721003" cy="439963"/>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7980" y="1416161"/>
            <a:ext cx="5851365" cy="369332"/>
          </a:xfrm>
          <a:prstGeom prst="rect">
            <a:avLst/>
          </a:prstGeom>
          <a:noFill/>
        </p:spPr>
        <p:txBody>
          <a:bodyPr wrap="square" rtlCol="0">
            <a:spAutoFit/>
          </a:bodyPr>
          <a:lstStyle/>
          <a:p>
            <a:r>
              <a:rPr lang="en-US" dirty="0">
                <a:solidFill>
                  <a:schemeClr val="accent3"/>
                </a:solidFill>
                <a:latin typeface="Chalkduster" charset="0"/>
                <a:ea typeface="Chalkduster" charset="0"/>
                <a:cs typeface="Chalkduster" charset="0"/>
              </a:rPr>
              <a:t>Diagnostic Assessment</a:t>
            </a:r>
          </a:p>
        </p:txBody>
      </p:sp>
      <p:cxnSp>
        <p:nvCxnSpPr>
          <p:cNvPr id="7" name="Straight Arrow Connector 6"/>
          <p:cNvCxnSpPr/>
          <p:nvPr/>
        </p:nvCxnSpPr>
        <p:spPr>
          <a:xfrm>
            <a:off x="2540000" y="2184400"/>
            <a:ext cx="0" cy="863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flipV="1">
            <a:off x="7288560" y="3808086"/>
            <a:ext cx="863839" cy="1732326"/>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28CF578-27A2-4A50-A513-24F41759D40B}"/>
              </a:ext>
            </a:extLst>
          </p:cNvPr>
          <p:cNvSpPr/>
          <p:nvPr/>
        </p:nvSpPr>
        <p:spPr>
          <a:xfrm>
            <a:off x="836709" y="-277529"/>
            <a:ext cx="6830915"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EE5CB23-F3CF-4AA0-BAB8-5380AFB94E9F}"/>
              </a:ext>
            </a:extLst>
          </p:cNvPr>
          <p:cNvSpPr>
            <a:spLocks noGrp="1"/>
          </p:cNvSpPr>
          <p:nvPr>
            <p:ph type="sldNum" sz="quarter" idx="12"/>
          </p:nvPr>
        </p:nvSpPr>
        <p:spPr>
          <a:xfrm>
            <a:off x="8699878" y="6016795"/>
            <a:ext cx="141064" cy="153888"/>
          </a:xfrm>
        </p:spPr>
        <p:txBody>
          <a:bodyPr/>
          <a:lstStyle/>
          <a:p>
            <a:fld id="{E1952BA8-5050-E14A-B476-E37989E1A135}" type="slidenum">
              <a:rPr lang="en-US" smtClean="0">
                <a:solidFill>
                  <a:schemeClr val="tx1"/>
                </a:solidFill>
              </a:rPr>
              <a:t>28</a:t>
            </a:fld>
            <a:endParaRPr lang="en-US" dirty="0">
              <a:solidFill>
                <a:schemeClr val="tx1"/>
              </a:solidFill>
            </a:endParaRPr>
          </a:p>
        </p:txBody>
      </p:sp>
    </p:spTree>
    <p:extLst>
      <p:ext uri="{BB962C8B-B14F-4D97-AF65-F5344CB8AC3E}">
        <p14:creationId xmlns:p14="http://schemas.microsoft.com/office/powerpoint/2010/main" val="129254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000" y="-5685808"/>
            <a:ext cx="8839200" cy="11702603"/>
          </a:xfrm>
          <a:prstGeom prst="rect">
            <a:avLst/>
          </a:prstGeom>
        </p:spPr>
      </p:pic>
      <p:sp>
        <p:nvSpPr>
          <p:cNvPr id="2" name="TextBox 1"/>
          <p:cNvSpPr txBox="1"/>
          <p:nvPr/>
        </p:nvSpPr>
        <p:spPr>
          <a:xfrm>
            <a:off x="1001021" y="3243377"/>
            <a:ext cx="6847195" cy="369332"/>
          </a:xfrm>
          <a:prstGeom prst="rect">
            <a:avLst/>
          </a:prstGeom>
          <a:noFill/>
        </p:spPr>
        <p:txBody>
          <a:bodyPr wrap="none" rtlCol="0">
            <a:spAutoFit/>
          </a:bodyPr>
          <a:lstStyle/>
          <a:p>
            <a:r>
              <a:rPr lang="en-US" dirty="0">
                <a:solidFill>
                  <a:srgbClr val="FF9300"/>
                </a:solidFill>
                <a:latin typeface="Chalkduster" charset="0"/>
                <a:ea typeface="Chalkduster" charset="0"/>
                <a:cs typeface="Chalkduster" charset="0"/>
              </a:rPr>
              <a:t>Evidence-based instruction provided individually</a:t>
            </a:r>
          </a:p>
        </p:txBody>
      </p:sp>
      <p:sp>
        <p:nvSpPr>
          <p:cNvPr id="11" name="TextBox 10"/>
          <p:cNvSpPr txBox="1"/>
          <p:nvPr/>
        </p:nvSpPr>
        <p:spPr>
          <a:xfrm>
            <a:off x="1584617" y="5341213"/>
            <a:ext cx="2373727" cy="369332"/>
          </a:xfrm>
          <a:prstGeom prst="rect">
            <a:avLst/>
          </a:prstGeom>
          <a:noFill/>
        </p:spPr>
        <p:txBody>
          <a:bodyPr wrap="none" rtlCol="0">
            <a:spAutoFit/>
          </a:bodyPr>
          <a:lstStyle/>
          <a:p>
            <a:r>
              <a:rPr lang="en-US" dirty="0">
                <a:solidFill>
                  <a:srgbClr val="FF0000"/>
                </a:solidFill>
                <a:latin typeface="Chalkduster" charset="0"/>
                <a:ea typeface="Chalkduster" charset="0"/>
                <a:cs typeface="Chalkduster" charset="0"/>
              </a:rPr>
              <a:t>NON-RESPONSIVE</a:t>
            </a:r>
          </a:p>
        </p:txBody>
      </p:sp>
      <p:cxnSp>
        <p:nvCxnSpPr>
          <p:cNvPr id="5" name="Straight Arrow Connector 4"/>
          <p:cNvCxnSpPr/>
          <p:nvPr/>
        </p:nvCxnSpPr>
        <p:spPr>
          <a:xfrm flipH="1">
            <a:off x="2771480" y="4865160"/>
            <a:ext cx="1775119" cy="43996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93131" y="4189578"/>
            <a:ext cx="5851365" cy="369332"/>
          </a:xfrm>
          <a:prstGeom prst="rect">
            <a:avLst/>
          </a:prstGeom>
          <a:noFill/>
        </p:spPr>
        <p:txBody>
          <a:bodyPr wrap="square" rtlCol="0">
            <a:spAutoFit/>
          </a:bodyPr>
          <a:lstStyle/>
          <a:p>
            <a:r>
              <a:rPr lang="en-US" dirty="0">
                <a:solidFill>
                  <a:schemeClr val="accent3"/>
                </a:solidFill>
                <a:latin typeface="Chalkduster" charset="0"/>
                <a:ea typeface="Chalkduster" charset="0"/>
                <a:cs typeface="Chalkduster" charset="0"/>
              </a:rPr>
              <a:t>Progress monitoring for 10-20 weeks </a:t>
            </a:r>
          </a:p>
        </p:txBody>
      </p:sp>
      <p:sp>
        <p:nvSpPr>
          <p:cNvPr id="14" name="TextBox 13"/>
          <p:cNvSpPr txBox="1"/>
          <p:nvPr/>
        </p:nvSpPr>
        <p:spPr>
          <a:xfrm>
            <a:off x="5600624" y="5341213"/>
            <a:ext cx="1737976" cy="369332"/>
          </a:xfrm>
          <a:prstGeom prst="rect">
            <a:avLst/>
          </a:prstGeom>
          <a:noFill/>
        </p:spPr>
        <p:txBody>
          <a:bodyPr wrap="none" rtlCol="0">
            <a:spAutoFit/>
          </a:bodyPr>
          <a:lstStyle/>
          <a:p>
            <a:r>
              <a:rPr lang="en-US" dirty="0">
                <a:solidFill>
                  <a:srgbClr val="00B050"/>
                </a:solidFill>
                <a:latin typeface="Chalkduster" charset="0"/>
                <a:ea typeface="Chalkduster" charset="0"/>
                <a:cs typeface="Chalkduster" charset="0"/>
              </a:rPr>
              <a:t>RESPONSIVE</a:t>
            </a:r>
          </a:p>
        </p:txBody>
      </p:sp>
      <p:cxnSp>
        <p:nvCxnSpPr>
          <p:cNvPr id="15" name="Straight Arrow Connector 14"/>
          <p:cNvCxnSpPr/>
          <p:nvPr/>
        </p:nvCxnSpPr>
        <p:spPr>
          <a:xfrm>
            <a:off x="4546600" y="4865160"/>
            <a:ext cx="1721003" cy="439963"/>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7980" y="1416161"/>
            <a:ext cx="5851365" cy="369332"/>
          </a:xfrm>
          <a:prstGeom prst="rect">
            <a:avLst/>
          </a:prstGeom>
          <a:noFill/>
        </p:spPr>
        <p:txBody>
          <a:bodyPr wrap="square" rtlCol="0">
            <a:spAutoFit/>
          </a:bodyPr>
          <a:lstStyle/>
          <a:p>
            <a:r>
              <a:rPr lang="en-US" dirty="0">
                <a:solidFill>
                  <a:schemeClr val="accent3"/>
                </a:solidFill>
                <a:latin typeface="Chalkduster" charset="0"/>
                <a:ea typeface="Chalkduster" charset="0"/>
                <a:cs typeface="Chalkduster" charset="0"/>
              </a:rPr>
              <a:t>Diagnostic Assessment</a:t>
            </a:r>
          </a:p>
        </p:txBody>
      </p:sp>
      <p:cxnSp>
        <p:nvCxnSpPr>
          <p:cNvPr id="7" name="Straight Arrow Connector 6"/>
          <p:cNvCxnSpPr/>
          <p:nvPr/>
        </p:nvCxnSpPr>
        <p:spPr>
          <a:xfrm>
            <a:off x="2540000" y="2184400"/>
            <a:ext cx="0" cy="863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6200000" flipV="1">
            <a:off x="-839638" y="3127269"/>
            <a:ext cx="3925053" cy="872169"/>
          </a:xfrm>
          <a:prstGeom prst="bentConnector3">
            <a:avLst>
              <a:gd name="adj1" fmla="val 17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92AE667-D1AC-4BF6-806A-FD34E7E672E0}"/>
              </a:ext>
            </a:extLst>
          </p:cNvPr>
          <p:cNvSpPr>
            <a:spLocks noGrp="1"/>
          </p:cNvSpPr>
          <p:nvPr>
            <p:ph type="sldNum" sz="quarter" idx="12"/>
          </p:nvPr>
        </p:nvSpPr>
        <p:spPr>
          <a:xfrm>
            <a:off x="8642728" y="6110179"/>
            <a:ext cx="141064" cy="153888"/>
          </a:xfrm>
        </p:spPr>
        <p:txBody>
          <a:bodyPr/>
          <a:lstStyle/>
          <a:p>
            <a:fld id="{E1952BA8-5050-E14A-B476-E37989E1A135}" type="slidenum">
              <a:rPr lang="en-US" smtClean="0">
                <a:solidFill>
                  <a:schemeClr val="tx1"/>
                </a:solidFill>
              </a:rPr>
              <a:t>29</a:t>
            </a:fld>
            <a:endParaRPr lang="en-US" dirty="0">
              <a:solidFill>
                <a:schemeClr val="tx1"/>
              </a:solidFill>
            </a:endParaRPr>
          </a:p>
        </p:txBody>
      </p:sp>
      <p:sp>
        <p:nvSpPr>
          <p:cNvPr id="16" name="Rectangle 15">
            <a:extLst>
              <a:ext uri="{FF2B5EF4-FFF2-40B4-BE49-F238E27FC236}">
                <a16:creationId xmlns:a16="http://schemas.microsoft.com/office/drawing/2014/main" id="{0E3ACA82-8FE2-4870-99A0-8E5BFF0292FA}"/>
              </a:ext>
            </a:extLst>
          </p:cNvPr>
          <p:cNvSpPr/>
          <p:nvPr/>
        </p:nvSpPr>
        <p:spPr>
          <a:xfrm>
            <a:off x="1236913" y="-138539"/>
            <a:ext cx="6611303"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81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homepage of NCII's website (www.intensiveintervention.org) " title="NCII Website"/>
          <p:cNvPicPr>
            <a:picLocks noGrp="1" noChangeAspect="1" noChangeArrowheads="1"/>
          </p:cNvPicPr>
          <p:nvPr>
            <p:ph idx="10"/>
          </p:nvPr>
        </p:nvPicPr>
        <p:blipFill rotWithShape="1">
          <a:blip r:embed="rId3" cstate="email">
            <a:extLst>
              <a:ext uri="{28A0092B-C50C-407E-A947-70E740481C1C}">
                <a14:useLocalDpi xmlns:a14="http://schemas.microsoft.com/office/drawing/2010/main"/>
              </a:ext>
            </a:extLst>
          </a:blip>
          <a:srcRect/>
          <a:stretch/>
        </p:blipFill>
        <p:spPr bwMode="auto">
          <a:xfrm>
            <a:off x="4893607" y="2124446"/>
            <a:ext cx="4250393" cy="3369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itle 1"/>
          <p:cNvSpPr>
            <a:spLocks noGrp="1"/>
          </p:cNvSpPr>
          <p:nvPr>
            <p:ph type="title"/>
          </p:nvPr>
        </p:nvSpPr>
        <p:spPr/>
        <p:txBody>
          <a:bodyPr/>
          <a:lstStyle/>
          <a:p>
            <a:pPr algn="ctr"/>
            <a:r>
              <a:rPr lang="en-US" dirty="0"/>
              <a:t>National Center on </a:t>
            </a:r>
            <a:br>
              <a:rPr lang="en-US" dirty="0"/>
            </a:br>
            <a:r>
              <a:rPr lang="en-US" dirty="0"/>
              <a:t>Intensive Intervention (NCII)</a:t>
            </a:r>
          </a:p>
        </p:txBody>
      </p:sp>
      <p:sp>
        <p:nvSpPr>
          <p:cNvPr id="3" name="Slide Number Placeholder 2"/>
          <p:cNvSpPr>
            <a:spLocks noGrp="1"/>
          </p:cNvSpPr>
          <p:nvPr>
            <p:ph type="sldNum" sz="quarter" idx="11"/>
          </p:nvPr>
        </p:nvSpPr>
        <p:spPr/>
        <p:txBody>
          <a:bodyPr/>
          <a:lstStyle/>
          <a:p>
            <a:pPr algn="r"/>
            <a:fld id="{F3477EC8-074D-41C4-94AE-E9EA7CEEA348}" type="slidenum">
              <a:rPr>
                <a:solidFill>
                  <a:srgbClr val="FFFFFF">
                    <a:lumMod val="75000"/>
                  </a:srgbClr>
                </a:solidFill>
                <a:latin typeface="Arial"/>
              </a:rPr>
              <a:pPr algn="r"/>
              <a:t>3</a:t>
            </a:fld>
            <a:endParaRPr dirty="0">
              <a:solidFill>
                <a:srgbClr val="FFFFFF">
                  <a:lumMod val="75000"/>
                </a:srgbClr>
              </a:solidFill>
              <a:latin typeface="Arial"/>
            </a:endParaRPr>
          </a:p>
        </p:txBody>
      </p:sp>
      <p:sp>
        <p:nvSpPr>
          <p:cNvPr id="8" name="Content Placeholder 6">
            <a:extLst>
              <a:ext uri="{FF2B5EF4-FFF2-40B4-BE49-F238E27FC236}">
                <a16:creationId xmlns:a16="http://schemas.microsoft.com/office/drawing/2014/main" id="{142FB9C1-A776-46C8-A8D8-C697BD9F7A31}"/>
              </a:ext>
            </a:extLst>
          </p:cNvPr>
          <p:cNvSpPr txBox="1">
            <a:spLocks/>
          </p:cNvSpPr>
          <p:nvPr/>
        </p:nvSpPr>
        <p:spPr bwMode="gray">
          <a:xfrm>
            <a:off x="238539" y="1943016"/>
            <a:ext cx="4770783" cy="37327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To build capacity of state and local educational agencies, universities, practitioners, and other stakeholders to support </a:t>
            </a:r>
            <a:r>
              <a:rPr lang="en-US" b="1" i="1" dirty="0">
                <a:solidFill>
                  <a:schemeClr val="accent2">
                    <a:lumMod val="60000"/>
                    <a:lumOff val="40000"/>
                  </a:schemeClr>
                </a:solidFill>
                <a:latin typeface="Calibri" panose="020F0502020204030204" pitchFamily="34" charset="0"/>
                <a:cs typeface="Calibri" panose="020F0502020204030204" pitchFamily="34" charset="0"/>
              </a:rPr>
              <a:t>implementation of intensive intervention </a:t>
            </a:r>
            <a:r>
              <a:rPr lang="en-US" dirty="0">
                <a:latin typeface="Calibri" panose="020F0502020204030204" pitchFamily="34" charset="0"/>
                <a:cs typeface="Calibri" panose="020F0502020204030204" pitchFamily="34" charset="0"/>
              </a:rPr>
              <a:t>in reading, mathematics, and behavior for students with severe and persistent learning and/or behavioral needs.</a:t>
            </a:r>
          </a:p>
        </p:txBody>
      </p:sp>
    </p:spTree>
    <p:extLst>
      <p:ext uri="{BB962C8B-B14F-4D97-AF65-F5344CB8AC3E}">
        <p14:creationId xmlns:p14="http://schemas.microsoft.com/office/powerpoint/2010/main" val="93743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Think-Pair-Share</a:t>
            </a:r>
          </a:p>
        </p:txBody>
      </p:sp>
      <p:sp>
        <p:nvSpPr>
          <p:cNvPr id="3" name="Content Placeholder 2"/>
          <p:cNvSpPr>
            <a:spLocks noGrp="1"/>
          </p:cNvSpPr>
          <p:nvPr>
            <p:ph idx="1"/>
          </p:nvPr>
        </p:nvSpPr>
        <p:spPr>
          <a:xfrm>
            <a:off x="615806" y="1937719"/>
            <a:ext cx="7820359" cy="3911600"/>
          </a:xfrm>
        </p:spPr>
        <p:txBody>
          <a:bodyPr>
            <a:normAutofit/>
          </a:bodyPr>
          <a:lstStyle/>
          <a:p>
            <a:r>
              <a:rPr lang="en-US" dirty="0"/>
              <a:t>What is the current landscape for </a:t>
            </a:r>
            <a:r>
              <a:rPr lang="en-US" b="1" dirty="0">
                <a:solidFill>
                  <a:schemeClr val="tx2"/>
                </a:solidFill>
              </a:rPr>
              <a:t>Tier 3 </a:t>
            </a:r>
            <a:r>
              <a:rPr lang="en-US" dirty="0"/>
              <a:t>in your school?</a:t>
            </a:r>
          </a:p>
          <a:p>
            <a:pPr lvl="1"/>
            <a:r>
              <a:rPr lang="en-US" dirty="0"/>
              <a:t>What </a:t>
            </a:r>
            <a:r>
              <a:rPr lang="en-US" b="1" dirty="0">
                <a:solidFill>
                  <a:schemeClr val="accent1"/>
                </a:solidFill>
              </a:rPr>
              <a:t>evidence-based</a:t>
            </a:r>
            <a:r>
              <a:rPr lang="en-US" dirty="0"/>
              <a:t> mathematics interventions?</a:t>
            </a:r>
          </a:p>
          <a:p>
            <a:pPr lvl="1"/>
            <a:r>
              <a:rPr lang="en-US" dirty="0"/>
              <a:t>Who implements?</a:t>
            </a:r>
          </a:p>
          <a:p>
            <a:pPr lvl="1"/>
            <a:r>
              <a:rPr lang="en-US" dirty="0"/>
              <a:t>How is fidelity monitored?</a:t>
            </a:r>
          </a:p>
          <a:p>
            <a:pPr lvl="1"/>
            <a:r>
              <a:rPr lang="en-US" dirty="0"/>
              <a:t>What is the progress monitoring?</a:t>
            </a:r>
          </a:p>
          <a:p>
            <a:pPr lvl="1"/>
            <a:r>
              <a:rPr lang="en-US" dirty="0"/>
              <a:t>Who makes decisions?</a:t>
            </a:r>
          </a:p>
        </p:txBody>
      </p:sp>
      <p:sp>
        <p:nvSpPr>
          <p:cNvPr id="4" name="Slide Number Placeholder 3">
            <a:extLst>
              <a:ext uri="{FF2B5EF4-FFF2-40B4-BE49-F238E27FC236}">
                <a16:creationId xmlns:a16="http://schemas.microsoft.com/office/drawing/2014/main" id="{68D63063-A903-4E4E-9E74-D099F0F00B65}"/>
              </a:ext>
            </a:extLst>
          </p:cNvPr>
          <p:cNvSpPr>
            <a:spLocks noGrp="1"/>
          </p:cNvSpPr>
          <p:nvPr>
            <p:ph type="sldNum" sz="quarter" idx="4"/>
          </p:nvPr>
        </p:nvSpPr>
        <p:spPr/>
        <p:txBody>
          <a:bodyPr/>
          <a:lstStyle/>
          <a:p>
            <a:fld id="{E1952BA8-5050-E14A-B476-E37989E1A135}" type="slidenum">
              <a:rPr lang="en-US" smtClean="0"/>
              <a:t>30</a:t>
            </a:fld>
            <a:endParaRPr lang="en-US"/>
          </a:p>
        </p:txBody>
      </p:sp>
      <p:sp>
        <p:nvSpPr>
          <p:cNvPr id="5" name="Slide Number Placeholder 3">
            <a:extLst>
              <a:ext uri="{FF2B5EF4-FFF2-40B4-BE49-F238E27FC236}">
                <a16:creationId xmlns:a16="http://schemas.microsoft.com/office/drawing/2014/main" id="{DCDF2D39-32F0-449D-92D4-ED16A9D2D8DF}"/>
              </a:ext>
            </a:extLst>
          </p:cNvPr>
          <p:cNvSpPr txBox="1">
            <a:spLocks/>
          </p:cNvSpPr>
          <p:nvPr/>
        </p:nvSpPr>
        <p:spPr bwMode="gray">
          <a:xfrm>
            <a:off x="8749360" y="6379796"/>
            <a:ext cx="325730" cy="246221"/>
          </a:xfrm>
          <a:prstGeom prst="rect">
            <a:avLst/>
          </a:prstGeom>
          <a:noFill/>
        </p:spPr>
        <p:txBody>
          <a:bodyPr vert="horz" wrap="none" lIns="91440" tIns="45720" rIns="91440" bIns="45720" rtlCol="0" anchor="b" anchorCtr="0">
            <a:spAutoFit/>
          </a:bodyPr>
          <a:lstStyle>
            <a:defPPr>
              <a:defRPr lang="en-US"/>
            </a:defPPr>
            <a:lvl1pPr marL="0" algn="ctr" defTabSz="914400" rtl="0" eaLnBrk="1" latinLnBrk="0" hangingPunct="1">
              <a:defRPr lang="en-US" sz="2800" b="0" i="0" kern="1200">
                <a:solidFill>
                  <a:schemeClr val="bg1"/>
                </a:solidFill>
                <a:latin typeface="+mn-lt"/>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952BA8-5050-E14A-B476-E37989E1A135}" type="slidenum">
              <a:rPr lang="en-US" sz="1000" smtClean="0"/>
              <a:pPr/>
              <a:t>30</a:t>
            </a:fld>
            <a:endParaRPr lang="en-US" sz="1000" dirty="0"/>
          </a:p>
        </p:txBody>
      </p:sp>
    </p:spTree>
    <p:extLst>
      <p:ext uri="{BB962C8B-B14F-4D97-AF65-F5344CB8AC3E}">
        <p14:creationId xmlns:p14="http://schemas.microsoft.com/office/powerpoint/2010/main" val="1158587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54807"/>
            <a:ext cx="2663008" cy="92163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Intervention: Occurs frequently and with intensity</a:t>
            </a:r>
          </a:p>
        </p:txBody>
      </p:sp>
      <p:sp>
        <p:nvSpPr>
          <p:cNvPr id="5" name="Rectangle 4"/>
          <p:cNvSpPr/>
          <p:nvPr/>
        </p:nvSpPr>
        <p:spPr>
          <a:xfrm>
            <a:off x="239940" y="4169365"/>
            <a:ext cx="2651668" cy="1220785"/>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Intervention adaptation: Content, dosage, explicit instruction, attention to transfer</a:t>
            </a:r>
          </a:p>
        </p:txBody>
      </p:sp>
      <p:pic>
        <p:nvPicPr>
          <p:cNvPr id="3" name="Picture 2" desc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66870" y="0"/>
            <a:ext cx="4098941" cy="6858000"/>
          </a:xfrm>
          <a:prstGeom prst="rect">
            <a:avLst/>
          </a:prstGeom>
        </p:spPr>
      </p:pic>
      <p:sp>
        <p:nvSpPr>
          <p:cNvPr id="2" name="Slide Number Placeholder 1">
            <a:extLst>
              <a:ext uri="{FF2B5EF4-FFF2-40B4-BE49-F238E27FC236}">
                <a16:creationId xmlns:a16="http://schemas.microsoft.com/office/drawing/2014/main" id="{C8A2597A-276A-4F29-A546-A7A48C09B138}"/>
              </a:ext>
            </a:extLst>
          </p:cNvPr>
          <p:cNvSpPr>
            <a:spLocks noGrp="1"/>
          </p:cNvSpPr>
          <p:nvPr>
            <p:ph type="sldNum" sz="quarter" idx="12"/>
          </p:nvPr>
        </p:nvSpPr>
        <p:spPr>
          <a:xfrm>
            <a:off x="8690353" y="6257879"/>
            <a:ext cx="131446" cy="153888"/>
          </a:xfrm>
        </p:spPr>
        <p:txBody>
          <a:bodyPr/>
          <a:lstStyle/>
          <a:p>
            <a:fld id="{E1952BA8-5050-E14A-B476-E37989E1A135}" type="slidenum">
              <a:rPr lang="en-US" smtClean="0">
                <a:solidFill>
                  <a:schemeClr val="tx1"/>
                </a:solidFill>
              </a:rPr>
              <a:t>31</a:t>
            </a:fld>
            <a:endParaRPr lang="en-US" dirty="0">
              <a:solidFill>
                <a:schemeClr val="tx1"/>
              </a:solidFill>
            </a:endParaRPr>
          </a:p>
        </p:txBody>
      </p:sp>
      <p:sp>
        <p:nvSpPr>
          <p:cNvPr id="6" name="Oval 5"/>
          <p:cNvSpPr/>
          <p:nvPr/>
        </p:nvSpPr>
        <p:spPr>
          <a:xfrm>
            <a:off x="6735190" y="1490925"/>
            <a:ext cx="2272179" cy="857956"/>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Assessment: Formative</a:t>
            </a:r>
          </a:p>
        </p:txBody>
      </p:sp>
      <p:sp>
        <p:nvSpPr>
          <p:cNvPr id="7" name="Oval 6"/>
          <p:cNvSpPr/>
          <p:nvPr/>
        </p:nvSpPr>
        <p:spPr>
          <a:xfrm>
            <a:off x="6796141" y="3119706"/>
            <a:ext cx="2211229" cy="857956"/>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Assessment: Diagnostic</a:t>
            </a:r>
          </a:p>
        </p:txBody>
      </p:sp>
      <p:sp>
        <p:nvSpPr>
          <p:cNvPr id="8" name="Oval 7"/>
          <p:cNvSpPr/>
          <p:nvPr/>
        </p:nvSpPr>
        <p:spPr>
          <a:xfrm>
            <a:off x="6735190" y="5261466"/>
            <a:ext cx="2272179" cy="857956"/>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Assessment: Formative</a:t>
            </a:r>
          </a:p>
        </p:txBody>
      </p:sp>
    </p:spTree>
    <p:extLst>
      <p:ext uri="{BB962C8B-B14F-4D97-AF65-F5344CB8AC3E}">
        <p14:creationId xmlns:p14="http://schemas.microsoft.com/office/powerpoint/2010/main" val="419615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16" y="1063417"/>
            <a:ext cx="8224837" cy="1486894"/>
          </a:xfrm>
        </p:spPr>
        <p:txBody>
          <a:bodyPr/>
          <a:lstStyle/>
          <a:p>
            <a:pPr algn="ctr"/>
            <a:r>
              <a:rPr lang="en-US" dirty="0">
                <a:solidFill>
                  <a:schemeClr val="tx2"/>
                </a:solidFill>
              </a:rPr>
              <a:t>Let’s Think About </a:t>
            </a:r>
            <a:br>
              <a:rPr lang="en-US" dirty="0">
                <a:solidFill>
                  <a:schemeClr val="tx2"/>
                </a:solidFill>
              </a:rPr>
            </a:br>
            <a:r>
              <a:rPr lang="en-US" dirty="0">
                <a:solidFill>
                  <a:schemeClr val="tx2"/>
                </a:solidFill>
              </a:rPr>
              <a:t>Designing Interventions</a:t>
            </a:r>
            <a:r>
              <a:rPr lang="mr-IN" dirty="0">
                <a:solidFill>
                  <a:schemeClr val="tx2"/>
                </a:solidFill>
              </a:rPr>
              <a:t>…</a:t>
            </a:r>
            <a:endParaRPr lang="en-US" dirty="0">
              <a:solidFill>
                <a:schemeClr val="tx2"/>
              </a:solidFill>
            </a:endParaRPr>
          </a:p>
        </p:txBody>
      </p:sp>
      <p:sp>
        <p:nvSpPr>
          <p:cNvPr id="3" name="Slide Number Placeholder 2">
            <a:extLst>
              <a:ext uri="{FF2B5EF4-FFF2-40B4-BE49-F238E27FC236}">
                <a16:creationId xmlns:a16="http://schemas.microsoft.com/office/drawing/2014/main" id="{816421F7-EA2C-4E9E-A2F4-629135E81C83}"/>
              </a:ext>
            </a:extLst>
          </p:cNvPr>
          <p:cNvSpPr>
            <a:spLocks noGrp="1"/>
          </p:cNvSpPr>
          <p:nvPr>
            <p:ph type="sldNum" sz="quarter" idx="4"/>
          </p:nvPr>
        </p:nvSpPr>
        <p:spPr/>
        <p:txBody>
          <a:bodyPr/>
          <a:lstStyle/>
          <a:p>
            <a:fld id="{E1952BA8-5050-E14A-B476-E37989E1A135}" type="slidenum">
              <a:rPr lang="en-US" smtClean="0"/>
              <a:t>32</a:t>
            </a:fld>
            <a:endParaRPr lang="en-US"/>
          </a:p>
        </p:txBody>
      </p:sp>
      <p:pic>
        <p:nvPicPr>
          <p:cNvPr id="5" name="Picture 4">
            <a:extLst>
              <a:ext uri="{FF2B5EF4-FFF2-40B4-BE49-F238E27FC236}">
                <a16:creationId xmlns:a16="http://schemas.microsoft.com/office/drawing/2014/main" id="{023D3490-9D17-4440-887E-E1F7147EA2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3334" y="2550311"/>
            <a:ext cx="4165600" cy="3124200"/>
          </a:xfrm>
          <a:prstGeom prst="rect">
            <a:avLst/>
          </a:prstGeom>
        </p:spPr>
      </p:pic>
    </p:spTree>
    <p:extLst>
      <p:ext uri="{BB962C8B-B14F-4D97-AF65-F5344CB8AC3E}">
        <p14:creationId xmlns:p14="http://schemas.microsoft.com/office/powerpoint/2010/main" val="1374067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54807"/>
            <a:ext cx="2867378" cy="92163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Intervention: Occurs frequently and with intensity</a:t>
            </a:r>
          </a:p>
        </p:txBody>
      </p:sp>
      <p:sp>
        <p:nvSpPr>
          <p:cNvPr id="5" name="Rectangle 4"/>
          <p:cNvSpPr/>
          <p:nvPr/>
        </p:nvSpPr>
        <p:spPr>
          <a:xfrm>
            <a:off x="228600" y="4226896"/>
            <a:ext cx="2867378" cy="1220785"/>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Intervention adaptation</a:t>
            </a:r>
            <a:r>
              <a:rPr lang="en-US" dirty="0">
                <a:latin typeface="Calibri" panose="020F0502020204030204" pitchFamily="34" charset="0"/>
                <a:cs typeface="Calibri" panose="020F0502020204030204" pitchFamily="34" charset="0"/>
              </a:rPr>
              <a:t>: Content, dosage, explicit instruction, attention to transfer</a:t>
            </a:r>
          </a:p>
        </p:txBody>
      </p:sp>
      <p:pic>
        <p:nvPicPr>
          <p:cNvPr id="3" name="Picture 2" desc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57480" y="0"/>
            <a:ext cx="4189658" cy="6858000"/>
          </a:xfrm>
          <a:prstGeom prst="rect">
            <a:avLst/>
          </a:prstGeom>
        </p:spPr>
      </p:pic>
      <p:sp>
        <p:nvSpPr>
          <p:cNvPr id="2" name="Slide Number Placeholder 1">
            <a:extLst>
              <a:ext uri="{FF2B5EF4-FFF2-40B4-BE49-F238E27FC236}">
                <a16:creationId xmlns:a16="http://schemas.microsoft.com/office/drawing/2014/main" id="{1CFE5274-C818-4A67-8001-89B0172BBC85}"/>
              </a:ext>
            </a:extLst>
          </p:cNvPr>
          <p:cNvSpPr>
            <a:spLocks noGrp="1"/>
          </p:cNvSpPr>
          <p:nvPr>
            <p:ph type="sldNum" sz="quarter" idx="12"/>
          </p:nvPr>
        </p:nvSpPr>
        <p:spPr>
          <a:xfrm>
            <a:off x="8680828" y="6291154"/>
            <a:ext cx="131446" cy="153888"/>
          </a:xfrm>
        </p:spPr>
        <p:txBody>
          <a:bodyPr/>
          <a:lstStyle/>
          <a:p>
            <a:fld id="{E1952BA8-5050-E14A-B476-E37989E1A135}" type="slidenum">
              <a:rPr lang="en-US" smtClean="0">
                <a:solidFill>
                  <a:schemeClr val="tx1"/>
                </a:solidFill>
              </a:rPr>
              <a:t>33</a:t>
            </a:fld>
            <a:endParaRPr lang="en-US" dirty="0">
              <a:solidFill>
                <a:schemeClr val="tx1"/>
              </a:solidFill>
            </a:endParaRPr>
          </a:p>
        </p:txBody>
      </p:sp>
    </p:spTree>
    <p:extLst>
      <p:ext uri="{BB962C8B-B14F-4D97-AF65-F5344CB8AC3E}">
        <p14:creationId xmlns:p14="http://schemas.microsoft.com/office/powerpoint/2010/main" val="483086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228600" y="5425010"/>
            <a:ext cx="8763000" cy="341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 name="Picture 1" desc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7869" y="427431"/>
            <a:ext cx="2994706" cy="4901998"/>
          </a:xfrm>
          <a:prstGeom prst="rect">
            <a:avLst/>
          </a:prstGeom>
        </p:spPr>
      </p:pic>
      <p:sp>
        <p:nvSpPr>
          <p:cNvPr id="3" name="Slide Number Placeholder 2">
            <a:extLst>
              <a:ext uri="{FF2B5EF4-FFF2-40B4-BE49-F238E27FC236}">
                <a16:creationId xmlns:a16="http://schemas.microsoft.com/office/drawing/2014/main" id="{0550F56D-3C54-4599-A922-73CEF371B0E8}"/>
              </a:ext>
            </a:extLst>
          </p:cNvPr>
          <p:cNvSpPr>
            <a:spLocks noGrp="1"/>
          </p:cNvSpPr>
          <p:nvPr>
            <p:ph type="sldNum" sz="quarter" idx="12"/>
          </p:nvPr>
        </p:nvSpPr>
        <p:spPr>
          <a:xfrm>
            <a:off x="8642728" y="6129229"/>
            <a:ext cx="131446" cy="153888"/>
          </a:xfrm>
        </p:spPr>
        <p:txBody>
          <a:bodyPr/>
          <a:lstStyle/>
          <a:p>
            <a:fld id="{E1952BA8-5050-E14A-B476-E37989E1A135}" type="slidenum">
              <a:rPr lang="en-US" smtClean="0">
                <a:solidFill>
                  <a:schemeClr val="tx1"/>
                </a:solidFill>
              </a:rPr>
              <a:t>34</a:t>
            </a:fld>
            <a:endParaRPr lang="en-US" dirty="0">
              <a:solidFill>
                <a:schemeClr val="tx1"/>
              </a:solidFill>
            </a:endParaRPr>
          </a:p>
        </p:txBody>
      </p:sp>
      <p:sp>
        <p:nvSpPr>
          <p:cNvPr id="6" name="Right Arrow 5"/>
          <p:cNvSpPr/>
          <p:nvPr/>
        </p:nvSpPr>
        <p:spPr>
          <a:xfrm rot="3258815">
            <a:off x="-358071" y="3575012"/>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Where student IS</a:t>
            </a:r>
          </a:p>
        </p:txBody>
      </p:sp>
      <p:sp>
        <p:nvSpPr>
          <p:cNvPr id="7" name="Right Arrow 6"/>
          <p:cNvSpPr/>
          <p:nvPr/>
        </p:nvSpPr>
        <p:spPr>
          <a:xfrm rot="3277194">
            <a:off x="4785427" y="3175845"/>
            <a:ext cx="3352800" cy="133950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Where student NEEDS TO BE</a:t>
            </a:r>
          </a:p>
        </p:txBody>
      </p:sp>
    </p:spTree>
    <p:extLst>
      <p:ext uri="{BB962C8B-B14F-4D97-AF65-F5344CB8AC3E}">
        <p14:creationId xmlns:p14="http://schemas.microsoft.com/office/powerpoint/2010/main" val="233922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54807"/>
            <a:ext cx="2867378" cy="92163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Intervention: Occurs frequently and with intensity</a:t>
            </a:r>
          </a:p>
        </p:txBody>
      </p:sp>
      <p:sp>
        <p:nvSpPr>
          <p:cNvPr id="6" name="TextBox 5"/>
          <p:cNvSpPr txBox="1"/>
          <p:nvPr/>
        </p:nvSpPr>
        <p:spPr>
          <a:xfrm>
            <a:off x="257123" y="1338526"/>
            <a:ext cx="2810332" cy="1200329"/>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Needs to focus on foundational mathematics necessary across grade levels</a:t>
            </a:r>
          </a:p>
        </p:txBody>
      </p:sp>
      <p:pic>
        <p:nvPicPr>
          <p:cNvPr id="3" name="Picture 2" desc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23461" y="0"/>
            <a:ext cx="4189658" cy="6858000"/>
          </a:xfrm>
          <a:prstGeom prst="rect">
            <a:avLst/>
          </a:prstGeom>
        </p:spPr>
      </p:pic>
      <p:sp>
        <p:nvSpPr>
          <p:cNvPr id="2" name="Slide Number Placeholder 1">
            <a:extLst>
              <a:ext uri="{FF2B5EF4-FFF2-40B4-BE49-F238E27FC236}">
                <a16:creationId xmlns:a16="http://schemas.microsoft.com/office/drawing/2014/main" id="{CE884BAA-198C-459F-B0BE-52F77535A288}"/>
              </a:ext>
            </a:extLst>
          </p:cNvPr>
          <p:cNvSpPr>
            <a:spLocks noGrp="1"/>
          </p:cNvSpPr>
          <p:nvPr>
            <p:ph type="sldNum" sz="quarter" idx="12"/>
          </p:nvPr>
        </p:nvSpPr>
        <p:spPr>
          <a:xfrm>
            <a:off x="8633203" y="6224479"/>
            <a:ext cx="131446" cy="153888"/>
          </a:xfrm>
        </p:spPr>
        <p:txBody>
          <a:bodyPr/>
          <a:lstStyle/>
          <a:p>
            <a:fld id="{E1952BA8-5050-E14A-B476-E37989E1A135}" type="slidenum">
              <a:rPr lang="en-US" smtClean="0">
                <a:solidFill>
                  <a:schemeClr val="tx1"/>
                </a:solidFill>
              </a:rPr>
              <a:t>35</a:t>
            </a:fld>
            <a:endParaRPr lang="en-US" dirty="0">
              <a:solidFill>
                <a:schemeClr val="tx1"/>
              </a:solidFill>
            </a:endParaRPr>
          </a:p>
        </p:txBody>
      </p:sp>
    </p:spTree>
    <p:extLst>
      <p:ext uri="{BB962C8B-B14F-4D97-AF65-F5344CB8AC3E}">
        <p14:creationId xmlns:p14="http://schemas.microsoft.com/office/powerpoint/2010/main" val="3316107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1700" y="2971800"/>
            <a:ext cx="4800600" cy="2064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ea typeface="Calibri"/>
                <a:cs typeface="Calibri" panose="020F0502020204030204" pitchFamily="34" charset="0"/>
              </a:rPr>
              <a:t>Fluency</a:t>
            </a:r>
            <a:endParaRPr lang="en-US" sz="5000" dirty="0">
              <a:solidFill>
                <a:schemeClr val="bg1"/>
              </a:solidFill>
              <a:latin typeface="Calibri" panose="020F0502020204030204" pitchFamily="34" charset="0"/>
              <a:cs typeface="Calibri" panose="020F0502020204030204" pitchFamily="34" charset="0"/>
            </a:endParaRPr>
          </a:p>
        </p:txBody>
      </p:sp>
      <p:cxnSp>
        <p:nvCxnSpPr>
          <p:cNvPr id="10" name="Straight Arrow Connector 9"/>
          <p:cNvCxnSpPr/>
          <p:nvPr/>
        </p:nvCxnSpPr>
        <p:spPr>
          <a:xfrm>
            <a:off x="228600" y="5425010"/>
            <a:ext cx="8763000" cy="341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6B9AB90-A40E-44B6-9CC8-2E4D20FC0045}"/>
              </a:ext>
            </a:extLst>
          </p:cNvPr>
          <p:cNvSpPr>
            <a:spLocks noGrp="1"/>
          </p:cNvSpPr>
          <p:nvPr>
            <p:ph type="sldNum" sz="quarter" idx="12"/>
          </p:nvPr>
        </p:nvSpPr>
        <p:spPr>
          <a:xfrm>
            <a:off x="8633203" y="6176854"/>
            <a:ext cx="131446" cy="153888"/>
          </a:xfrm>
        </p:spPr>
        <p:txBody>
          <a:bodyPr/>
          <a:lstStyle/>
          <a:p>
            <a:fld id="{E1952BA8-5050-E14A-B476-E37989E1A135}" type="slidenum">
              <a:rPr lang="en-US" smtClean="0">
                <a:solidFill>
                  <a:schemeClr val="tx1"/>
                </a:solidFill>
              </a:rPr>
              <a:t>36</a:t>
            </a:fld>
            <a:endParaRPr lang="en-US" dirty="0">
              <a:solidFill>
                <a:schemeClr val="tx1"/>
              </a:solidFill>
            </a:endParaRPr>
          </a:p>
        </p:txBody>
      </p:sp>
    </p:spTree>
    <p:extLst>
      <p:ext uri="{BB962C8B-B14F-4D97-AF65-F5344CB8AC3E}">
        <p14:creationId xmlns:p14="http://schemas.microsoft.com/office/powerpoint/2010/main" val="902508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5.</a:t>
            </a:r>
            <a:endParaRPr lang="en-US" sz="1400" dirty="0">
              <a:solidFill>
                <a:schemeClr val="bg1"/>
              </a:solidFill>
              <a:latin typeface="Calibri" panose="020F0502020204030204" pitchFamily="34" charset="0"/>
              <a:cs typeface="Calibri" panose="020F0502020204030204" pitchFamily="34" charset="0"/>
            </a:endParaRPr>
          </a:p>
        </p:txBody>
      </p:sp>
      <p:sp>
        <p:nvSpPr>
          <p:cNvPr id="11" name="TextBox 10"/>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continuum of mathematics learning</a:t>
            </a:r>
          </a:p>
        </p:txBody>
      </p:sp>
      <p:cxnSp>
        <p:nvCxnSpPr>
          <p:cNvPr id="5" name="Straight Arrow Connector 4"/>
          <p:cNvCxnSpPr/>
          <p:nvPr/>
        </p:nvCxnSpPr>
        <p:spPr>
          <a:xfrm>
            <a:off x="228600" y="5425010"/>
            <a:ext cx="8763000" cy="341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5135946-C32B-4B9E-B191-917B08995B57}"/>
              </a:ext>
            </a:extLst>
          </p:cNvPr>
          <p:cNvSpPr>
            <a:spLocks noGrp="1"/>
          </p:cNvSpPr>
          <p:nvPr>
            <p:ph type="sldNum" sz="quarter" idx="12"/>
          </p:nvPr>
        </p:nvSpPr>
        <p:spPr>
          <a:xfrm>
            <a:off x="8642728" y="6224479"/>
            <a:ext cx="131446" cy="153888"/>
          </a:xfrm>
        </p:spPr>
        <p:txBody>
          <a:bodyPr/>
          <a:lstStyle/>
          <a:p>
            <a:fld id="{E1952BA8-5050-E14A-B476-E37989E1A135}" type="slidenum">
              <a:rPr lang="en-US" smtClean="0">
                <a:solidFill>
                  <a:schemeClr val="tx1"/>
                </a:solidFill>
              </a:rPr>
              <a:t>37</a:t>
            </a:fld>
            <a:endParaRPr lang="en-US" dirty="0">
              <a:solidFill>
                <a:schemeClr val="tx1"/>
              </a:solidFill>
            </a:endParaRPr>
          </a:p>
        </p:txBody>
      </p:sp>
    </p:spTree>
    <p:extLst>
      <p:ext uri="{BB962C8B-B14F-4D97-AF65-F5344CB8AC3E}">
        <p14:creationId xmlns:p14="http://schemas.microsoft.com/office/powerpoint/2010/main" val="20057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5.</a:t>
            </a:r>
            <a:endParaRPr lang="en-US" sz="14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Add and subtract within 20, demonstrating fluency for addition and subtraction within 10. </a:t>
            </a:r>
            <a:endParaRPr lang="en-US" sz="1400" dirty="0">
              <a:solidFill>
                <a:schemeClr val="bg1"/>
              </a:solidFill>
              <a:latin typeface="Calibri" panose="020F0502020204030204" pitchFamily="34" charset="0"/>
              <a:cs typeface="Calibri" panose="020F0502020204030204" pitchFamily="34" charset="0"/>
            </a:endParaRPr>
          </a:p>
        </p:txBody>
      </p:sp>
      <p:cxnSp>
        <p:nvCxnSpPr>
          <p:cNvPr id="6" name="Straight Arrow Connector 5"/>
          <p:cNvCxnSpPr/>
          <p:nvPr/>
        </p:nvCxnSpPr>
        <p:spPr>
          <a:xfrm>
            <a:off x="228600" y="5425010"/>
            <a:ext cx="8763000" cy="341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EFC0995-52CC-44C6-890B-9E8028FC22FD}"/>
              </a:ext>
            </a:extLst>
          </p:cNvPr>
          <p:cNvSpPr>
            <a:spLocks noGrp="1"/>
          </p:cNvSpPr>
          <p:nvPr>
            <p:ph type="sldNum" sz="quarter" idx="12"/>
          </p:nvPr>
        </p:nvSpPr>
        <p:spPr>
          <a:xfrm>
            <a:off x="8690353" y="6148279"/>
            <a:ext cx="131446" cy="153888"/>
          </a:xfrm>
        </p:spPr>
        <p:txBody>
          <a:bodyPr/>
          <a:lstStyle/>
          <a:p>
            <a:fld id="{E1952BA8-5050-E14A-B476-E37989E1A135}" type="slidenum">
              <a:rPr lang="en-US" smtClean="0">
                <a:solidFill>
                  <a:schemeClr val="tx1"/>
                </a:solidFill>
              </a:rPr>
              <a:t>38</a:t>
            </a:fld>
            <a:endParaRPr lang="en-US" dirty="0">
              <a:solidFill>
                <a:schemeClr val="tx1"/>
              </a:solidFill>
            </a:endParaRPr>
          </a:p>
        </p:txBody>
      </p:sp>
    </p:spTree>
    <p:extLst>
      <p:ext uri="{BB962C8B-B14F-4D97-AF65-F5344CB8AC3E}">
        <p14:creationId xmlns:p14="http://schemas.microsoft.com/office/powerpoint/2010/main" val="390729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5.</a:t>
            </a:r>
            <a:endParaRPr lang="en-US" sz="14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Add and subtract within 20, demonstrating fluency for addition and subtraction within 10. </a:t>
            </a:r>
            <a:endParaRPr lang="en-US" sz="1400"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100 using strategies based on place value, properties of operations, and/or relationships.</a:t>
            </a:r>
            <a:endParaRPr lang="en-US" sz="1400" dirty="0">
              <a:solidFill>
                <a:schemeClr val="bg1"/>
              </a:solidFill>
              <a:latin typeface="Calibri" panose="020F0502020204030204" pitchFamily="34" charset="0"/>
              <a:cs typeface="Calibri" panose="020F0502020204030204" pitchFamily="34" charset="0"/>
            </a:endParaRPr>
          </a:p>
        </p:txBody>
      </p:sp>
      <p:sp>
        <p:nvSpPr>
          <p:cNvPr id="13" name="TextBox 12"/>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continuum of mathematics learning</a:t>
            </a:r>
          </a:p>
        </p:txBody>
      </p:sp>
      <p:cxnSp>
        <p:nvCxnSpPr>
          <p:cNvPr id="8" name="Straight Arrow Connector 7"/>
          <p:cNvCxnSpPr/>
          <p:nvPr/>
        </p:nvCxnSpPr>
        <p:spPr>
          <a:xfrm>
            <a:off x="228600" y="5425010"/>
            <a:ext cx="8763000" cy="341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54F0C57-A141-41B3-B630-5FD04499D305}"/>
              </a:ext>
            </a:extLst>
          </p:cNvPr>
          <p:cNvSpPr>
            <a:spLocks noGrp="1"/>
          </p:cNvSpPr>
          <p:nvPr>
            <p:ph type="sldNum" sz="quarter" idx="12"/>
          </p:nvPr>
        </p:nvSpPr>
        <p:spPr>
          <a:xfrm>
            <a:off x="8595103" y="6319729"/>
            <a:ext cx="131446" cy="153888"/>
          </a:xfrm>
        </p:spPr>
        <p:txBody>
          <a:bodyPr/>
          <a:lstStyle/>
          <a:p>
            <a:fld id="{E1952BA8-5050-E14A-B476-E37989E1A135}" type="slidenum">
              <a:rPr lang="en-US" smtClean="0">
                <a:solidFill>
                  <a:schemeClr val="tx1"/>
                </a:solidFill>
              </a:rPr>
              <a:t>39</a:t>
            </a:fld>
            <a:endParaRPr lang="en-US" dirty="0">
              <a:solidFill>
                <a:schemeClr val="tx1"/>
              </a:solidFill>
            </a:endParaRPr>
          </a:p>
        </p:txBody>
      </p:sp>
    </p:spTree>
    <p:extLst>
      <p:ext uri="{BB962C8B-B14F-4D97-AF65-F5344CB8AC3E}">
        <p14:creationId xmlns:p14="http://schemas.microsoft.com/office/powerpoint/2010/main" val="25996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EEDEE-FB17-4C25-8641-A8F77D90418C}"/>
              </a:ext>
            </a:extLst>
          </p:cNvPr>
          <p:cNvSpPr/>
          <p:nvPr/>
        </p:nvSpPr>
        <p:spPr>
          <a:xfrm>
            <a:off x="4467225" y="1515787"/>
            <a:ext cx="489585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687388" y="1994391"/>
            <a:ext cx="1781492" cy="2091786"/>
          </a:xfrm>
        </p:spPr>
        <p:txBody>
          <a:bodyPr/>
          <a:lstStyle/>
          <a:p>
            <a:pPr marL="0" indent="0">
              <a:buNone/>
            </a:pPr>
            <a:r>
              <a:rPr lang="en-US" b="1" dirty="0">
                <a:latin typeface="Calibri" panose="020F0502020204030204" pitchFamily="34" charset="0"/>
                <a:cs typeface="Calibri" panose="020F0502020204030204" pitchFamily="34" charset="0"/>
              </a:rPr>
              <a:t>Cohort 1:</a:t>
            </a:r>
          </a:p>
          <a:p>
            <a:pPr>
              <a:buFont typeface="Wingdings" charset="2"/>
              <a:buChar char="§"/>
            </a:pPr>
            <a:r>
              <a:rPr lang="en-US" sz="2200" dirty="0">
                <a:latin typeface="Calibri" panose="020F0502020204030204" pitchFamily="34" charset="0"/>
                <a:cs typeface="Calibri" panose="020F0502020204030204" pitchFamily="34" charset="0"/>
              </a:rPr>
              <a:t>Colorado</a:t>
            </a:r>
          </a:p>
          <a:p>
            <a:pPr>
              <a:buFont typeface="Wingdings" charset="2"/>
              <a:buChar char="§"/>
            </a:pPr>
            <a:r>
              <a:rPr lang="en-US" sz="2200" dirty="0">
                <a:latin typeface="Calibri" panose="020F0502020204030204" pitchFamily="34" charset="0"/>
                <a:cs typeface="Calibri" panose="020F0502020204030204" pitchFamily="34" charset="0"/>
              </a:rPr>
              <a:t>Michigan</a:t>
            </a:r>
          </a:p>
          <a:p>
            <a:pPr>
              <a:buFont typeface="Wingdings" charset="2"/>
              <a:buChar char="§"/>
            </a:pPr>
            <a:r>
              <a:rPr lang="en-US" sz="2200" dirty="0">
                <a:latin typeface="Calibri" panose="020F0502020204030204" pitchFamily="34" charset="0"/>
                <a:cs typeface="Calibri" panose="020F0502020204030204" pitchFamily="34" charset="0"/>
              </a:rPr>
              <a:t>Oregon</a:t>
            </a:r>
          </a:p>
          <a:p>
            <a:pPr>
              <a:buFont typeface="Wingdings" charset="2"/>
              <a:buChar char="§"/>
            </a:pPr>
            <a:r>
              <a:rPr lang="en-US" sz="2200" dirty="0">
                <a:latin typeface="Calibri" panose="020F0502020204030204" pitchFamily="34" charset="0"/>
                <a:cs typeface="Calibri" panose="020F0502020204030204" pitchFamily="34" charset="0"/>
              </a:rPr>
              <a:t>Washington</a:t>
            </a:r>
          </a:p>
        </p:txBody>
      </p:sp>
      <p:sp>
        <p:nvSpPr>
          <p:cNvPr id="3" name="Title 2"/>
          <p:cNvSpPr>
            <a:spLocks noGrp="1"/>
          </p:cNvSpPr>
          <p:nvPr>
            <p:ph type="title"/>
          </p:nvPr>
        </p:nvSpPr>
        <p:spPr/>
        <p:txBody>
          <a:bodyPr/>
          <a:lstStyle/>
          <a:p>
            <a:r>
              <a:rPr lang="en-US" dirty="0"/>
              <a:t>States </a:t>
            </a:r>
          </a:p>
        </p:txBody>
      </p:sp>
      <p:sp>
        <p:nvSpPr>
          <p:cNvPr id="4" name="Slide Number Placeholder 3"/>
          <p:cNvSpPr>
            <a:spLocks noGrp="1"/>
          </p:cNvSpPr>
          <p:nvPr>
            <p:ph type="sldNum" sz="quarter" idx="11"/>
          </p:nvPr>
        </p:nvSpPr>
        <p:spPr>
          <a:xfrm>
            <a:off x="8715055" y="6507316"/>
            <a:ext cx="197170" cy="153888"/>
          </a:xfrm>
        </p:spPr>
        <p:txBody>
          <a:bodyPr/>
          <a:lstStyle/>
          <a:p>
            <a:pPr algn="r"/>
            <a:fld id="{F3477EC8-074D-41C4-94AE-E9EA7CEEA348}" type="slidenum">
              <a:rPr lang="en-US" smtClean="0">
                <a:solidFill>
                  <a:srgbClr val="FFFFFF">
                    <a:lumMod val="75000"/>
                  </a:srgbClr>
                </a:solidFill>
              </a:rPr>
              <a:pPr algn="r"/>
              <a:t>4</a:t>
            </a:fld>
            <a:endParaRPr lang="en-US" dirty="0">
              <a:solidFill>
                <a:srgbClr val="FFFFFF">
                  <a:lumMod val="75000"/>
                </a:srgbClr>
              </a:solidFill>
            </a:endParaRPr>
          </a:p>
        </p:txBody>
      </p:sp>
      <p:sp>
        <p:nvSpPr>
          <p:cNvPr id="8" name="TextBox 7"/>
          <p:cNvSpPr txBox="1"/>
          <p:nvPr/>
        </p:nvSpPr>
        <p:spPr>
          <a:xfrm>
            <a:off x="2760203" y="3079778"/>
            <a:ext cx="2201500" cy="1754326"/>
          </a:xfrm>
          <a:prstGeom prst="rect">
            <a:avLst/>
          </a:prstGeom>
          <a:noFill/>
        </p:spPr>
        <p:txBody>
          <a:bodyPr wrap="none" rtlCol="0">
            <a:spAutoFit/>
          </a:bodyPr>
          <a:lstStyle/>
          <a:p>
            <a:r>
              <a:rPr lang="en-US" sz="2400" b="1" dirty="0">
                <a:solidFill>
                  <a:schemeClr val="accent2"/>
                </a:solidFill>
                <a:latin typeface="Calibri" panose="020F0502020204030204" pitchFamily="34" charset="0"/>
                <a:cs typeface="Calibri" panose="020F0502020204030204" pitchFamily="34" charset="0"/>
              </a:rPr>
              <a:t>Cohort 2:</a:t>
            </a:r>
          </a:p>
          <a:p>
            <a:pPr marL="342900" indent="-342900">
              <a:buFont typeface="Wingdings" charset="2"/>
              <a:buChar char="§"/>
            </a:pPr>
            <a:r>
              <a:rPr lang="en-US" sz="2200" dirty="0">
                <a:solidFill>
                  <a:schemeClr val="accent2"/>
                </a:solidFill>
                <a:latin typeface="Calibri" panose="020F0502020204030204" pitchFamily="34" charset="0"/>
                <a:cs typeface="Calibri" panose="020F0502020204030204" pitchFamily="34" charset="0"/>
              </a:rPr>
              <a:t>Rhode Island</a:t>
            </a:r>
          </a:p>
          <a:p>
            <a:pPr marL="342900" indent="-342900">
              <a:buFont typeface="Wingdings" charset="2"/>
              <a:buChar char="§"/>
            </a:pPr>
            <a:r>
              <a:rPr lang="en-US" sz="2200" dirty="0">
                <a:solidFill>
                  <a:schemeClr val="accent2"/>
                </a:solidFill>
                <a:latin typeface="Calibri" panose="020F0502020204030204" pitchFamily="34" charset="0"/>
                <a:cs typeface="Calibri" panose="020F0502020204030204" pitchFamily="34" charset="0"/>
              </a:rPr>
              <a:t>South Carolina</a:t>
            </a:r>
          </a:p>
          <a:p>
            <a:pPr marL="342900" indent="-342900">
              <a:buFont typeface="Wingdings" charset="2"/>
              <a:buChar char="§"/>
            </a:pPr>
            <a:r>
              <a:rPr lang="en-US" sz="2200" dirty="0">
                <a:solidFill>
                  <a:schemeClr val="accent2"/>
                </a:solidFill>
                <a:latin typeface="Calibri" panose="020F0502020204030204" pitchFamily="34" charset="0"/>
                <a:cs typeface="Calibri" panose="020F0502020204030204" pitchFamily="34" charset="0"/>
              </a:rPr>
              <a:t>Texas</a:t>
            </a:r>
          </a:p>
          <a:p>
            <a:endParaRPr lang="en-US"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4561" y="395606"/>
            <a:ext cx="4229117" cy="2818682"/>
          </a:xfrm>
          <a:prstGeom prst="rect">
            <a:avLst/>
          </a:prstGeom>
        </p:spPr>
      </p:pic>
      <p:sp>
        <p:nvSpPr>
          <p:cNvPr id="9" name="Content Placeholder 1"/>
          <p:cNvSpPr>
            <a:spLocks noGrp="1"/>
          </p:cNvSpPr>
          <p:nvPr>
            <p:ph idx="10"/>
          </p:nvPr>
        </p:nvSpPr>
        <p:spPr>
          <a:xfrm>
            <a:off x="5449939" y="3694839"/>
            <a:ext cx="3462286" cy="2278530"/>
          </a:xfrm>
        </p:spPr>
        <p:txBody>
          <a:bodyPr/>
          <a:lstStyle/>
          <a:p>
            <a:pPr marL="0" indent="0">
              <a:buNone/>
            </a:pPr>
            <a:r>
              <a:rPr lang="en-US" sz="2200" dirty="0">
                <a:solidFill>
                  <a:schemeClr val="accent3">
                    <a:lumMod val="75000"/>
                  </a:schemeClr>
                </a:solidFill>
                <a:latin typeface="Calibri" panose="020F0502020204030204" pitchFamily="34" charset="0"/>
                <a:cs typeface="Calibri" panose="020F0502020204030204" pitchFamily="34" charset="0"/>
              </a:rPr>
              <a:t>Other:</a:t>
            </a:r>
          </a:p>
          <a:p>
            <a:r>
              <a:rPr lang="en-US" sz="2200" dirty="0">
                <a:solidFill>
                  <a:schemeClr val="accent3">
                    <a:lumMod val="75000"/>
                  </a:schemeClr>
                </a:solidFill>
                <a:latin typeface="Calibri" panose="020F0502020204030204" pitchFamily="34" charset="0"/>
                <a:cs typeface="Calibri" panose="020F0502020204030204" pitchFamily="34" charset="0"/>
              </a:rPr>
              <a:t>Can potentially take one more state</a:t>
            </a:r>
          </a:p>
          <a:p>
            <a:r>
              <a:rPr lang="en-US" sz="2200" dirty="0">
                <a:solidFill>
                  <a:schemeClr val="accent3">
                    <a:lumMod val="75000"/>
                  </a:schemeClr>
                </a:solidFill>
                <a:latin typeface="Calibri" panose="020F0502020204030204" pitchFamily="34" charset="0"/>
                <a:cs typeface="Calibri" panose="020F0502020204030204" pitchFamily="34" charset="0"/>
              </a:rPr>
              <a:t>Started preliminary work in Texas for 2018-2019</a:t>
            </a:r>
          </a:p>
        </p:txBody>
      </p:sp>
      <p:sp>
        <p:nvSpPr>
          <p:cNvPr id="10" name="Title 2"/>
          <p:cNvSpPr txBox="1">
            <a:spLocks/>
          </p:cNvSpPr>
          <p:nvPr/>
        </p:nvSpPr>
        <p:spPr bwMode="gray">
          <a:xfrm>
            <a:off x="228848" y="4360605"/>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a:latin typeface="Calibri" panose="020F0502020204030204" pitchFamily="34" charset="0"/>
                <a:cs typeface="Calibri" panose="020F0502020204030204" pitchFamily="34" charset="0"/>
              </a:rPr>
              <a:t>Recruiting Districts</a:t>
            </a:r>
          </a:p>
        </p:txBody>
      </p:sp>
    </p:spTree>
    <p:extLst>
      <p:ext uri="{BB962C8B-B14F-4D97-AF65-F5344CB8AC3E}">
        <p14:creationId xmlns:p14="http://schemas.microsoft.com/office/powerpoint/2010/main" val="2661863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5.</a:t>
            </a:r>
            <a:endParaRPr lang="en-US" sz="14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Add and subtract within 20, demonstrating fluency for addition and subtraction within 10. </a:t>
            </a:r>
            <a:endParaRPr lang="en-US" sz="1400"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100 using strategies based on place value, properties of operations, and/or relationships.</a:t>
            </a:r>
            <a:endParaRPr lang="en-US" sz="1400" dirty="0">
              <a:solidFill>
                <a:schemeClr val="bg1"/>
              </a:solidFill>
              <a:latin typeface="Calibri" panose="020F0502020204030204" pitchFamily="34" charset="0"/>
              <a:cs typeface="Calibri" panose="020F0502020204030204" pitchFamily="34" charset="0"/>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multiply and divide within 100, using strategies such as the relationship between </a:t>
            </a:r>
            <a:r>
              <a:rPr lang="en-US" sz="1300" dirty="0">
                <a:solidFill>
                  <a:schemeClr val="bg1"/>
                </a:solidFill>
                <a:latin typeface="Calibri" panose="020F0502020204030204" pitchFamily="34" charset="0"/>
                <a:ea typeface="Calibri"/>
                <a:cs typeface="Calibri" panose="020F0502020204030204" pitchFamily="34" charset="0"/>
              </a:rPr>
              <a:t>multiplication</a:t>
            </a:r>
            <a:r>
              <a:rPr lang="en-US" sz="1400" dirty="0">
                <a:solidFill>
                  <a:schemeClr val="bg1"/>
                </a:solidFill>
                <a:latin typeface="Calibri" panose="020F0502020204030204" pitchFamily="34" charset="0"/>
                <a:ea typeface="Calibri"/>
                <a:cs typeface="Calibri" panose="020F0502020204030204" pitchFamily="34" charset="0"/>
              </a:rPr>
              <a:t> and division</a:t>
            </a:r>
            <a:r>
              <a:rPr lang="is-IS" sz="1400" dirty="0">
                <a:solidFill>
                  <a:schemeClr val="bg1"/>
                </a:solidFill>
                <a:latin typeface="Calibri" panose="020F0502020204030204" pitchFamily="34" charset="0"/>
                <a:ea typeface="Calibri"/>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p:txBody>
      </p:sp>
      <p:cxnSp>
        <p:nvCxnSpPr>
          <p:cNvPr id="8" name="Straight Arrow Connector 7"/>
          <p:cNvCxnSpPr/>
          <p:nvPr/>
        </p:nvCxnSpPr>
        <p:spPr>
          <a:xfrm>
            <a:off x="228600" y="5425010"/>
            <a:ext cx="8763000" cy="341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6D1BEDA-F1C1-45B8-B73E-441A5F20BC03}"/>
              </a:ext>
            </a:extLst>
          </p:cNvPr>
          <p:cNvSpPr>
            <a:spLocks noGrp="1"/>
          </p:cNvSpPr>
          <p:nvPr>
            <p:ph type="sldNum" sz="quarter" idx="12"/>
          </p:nvPr>
        </p:nvSpPr>
        <p:spPr>
          <a:xfrm>
            <a:off x="8680828" y="6234004"/>
            <a:ext cx="131446" cy="153888"/>
          </a:xfrm>
        </p:spPr>
        <p:txBody>
          <a:bodyPr/>
          <a:lstStyle/>
          <a:p>
            <a:fld id="{E1952BA8-5050-E14A-B476-E37989E1A135}" type="slidenum">
              <a:rPr lang="en-US" smtClean="0">
                <a:solidFill>
                  <a:schemeClr val="tx1"/>
                </a:solidFill>
              </a:rPr>
              <a:t>40</a:t>
            </a:fld>
            <a:endParaRPr lang="en-US" dirty="0">
              <a:solidFill>
                <a:schemeClr val="tx1"/>
              </a:solidFill>
            </a:endParaRPr>
          </a:p>
        </p:txBody>
      </p:sp>
    </p:spTree>
    <p:extLst>
      <p:ext uri="{BB962C8B-B14F-4D97-AF65-F5344CB8AC3E}">
        <p14:creationId xmlns:p14="http://schemas.microsoft.com/office/powerpoint/2010/main" val="32212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5.</a:t>
            </a:r>
            <a:endParaRPr lang="en-US" sz="14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Add and subtract within 20, demonstrating fluency for addition and subtraction within 10. </a:t>
            </a:r>
            <a:endParaRPr lang="en-US" sz="1400"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100 using strategies based on place value, properties of operations, and/or relationships.</a:t>
            </a:r>
            <a:endParaRPr lang="en-US" sz="1400" dirty="0">
              <a:solidFill>
                <a:schemeClr val="bg1"/>
              </a:solidFill>
              <a:latin typeface="Calibri" panose="020F0502020204030204" pitchFamily="34" charset="0"/>
              <a:cs typeface="Calibri" panose="020F0502020204030204" pitchFamily="34" charset="0"/>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multiply and divide within 100, using strategies such as the relationship between </a:t>
            </a:r>
            <a:r>
              <a:rPr lang="en-US" sz="1300" dirty="0">
                <a:solidFill>
                  <a:schemeClr val="bg1"/>
                </a:solidFill>
                <a:latin typeface="Calibri" panose="020F0502020204030204" pitchFamily="34" charset="0"/>
                <a:ea typeface="Calibri"/>
                <a:cs typeface="Calibri" panose="020F0502020204030204" pitchFamily="34" charset="0"/>
              </a:rPr>
              <a:t>multiplication</a:t>
            </a:r>
            <a:r>
              <a:rPr lang="en-US" sz="1400" dirty="0">
                <a:solidFill>
                  <a:schemeClr val="bg1"/>
                </a:solidFill>
                <a:latin typeface="Calibri" panose="020F0502020204030204" pitchFamily="34" charset="0"/>
                <a:ea typeface="Calibri"/>
                <a:cs typeface="Calibri" panose="020F0502020204030204" pitchFamily="34" charset="0"/>
              </a:rPr>
              <a:t> and division</a:t>
            </a:r>
            <a:r>
              <a:rPr lang="is-IS" sz="1400" dirty="0">
                <a:solidFill>
                  <a:schemeClr val="bg1"/>
                </a:solidFill>
                <a:latin typeface="Calibri" panose="020F0502020204030204" pitchFamily="34" charset="0"/>
                <a:ea typeface="Calibri"/>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p:txBody>
      </p:sp>
      <p:sp>
        <p:nvSpPr>
          <p:cNvPr id="13" name="Rectangle 12"/>
          <p:cNvSpPr/>
          <p:nvPr/>
        </p:nvSpPr>
        <p:spPr>
          <a:xfrm>
            <a:off x="5255752"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multi-digit whole numbers using the standard algorithm. </a:t>
            </a:r>
            <a:endParaRPr lang="en-US" sz="1400" dirty="0">
              <a:solidFill>
                <a:schemeClr val="bg1"/>
              </a:solidFill>
              <a:latin typeface="Calibri" panose="020F0502020204030204" pitchFamily="34" charset="0"/>
              <a:cs typeface="Calibri" panose="020F0502020204030204" pitchFamily="34" charset="0"/>
            </a:endParaRPr>
          </a:p>
        </p:txBody>
      </p:sp>
      <p:cxnSp>
        <p:nvCxnSpPr>
          <p:cNvPr id="9" name="Straight Arrow Connector 8"/>
          <p:cNvCxnSpPr/>
          <p:nvPr/>
        </p:nvCxnSpPr>
        <p:spPr>
          <a:xfrm>
            <a:off x="228600" y="5425010"/>
            <a:ext cx="8763000" cy="341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EEFAE8B-2688-484C-93BA-24C1A1917133}"/>
              </a:ext>
            </a:extLst>
          </p:cNvPr>
          <p:cNvSpPr>
            <a:spLocks noGrp="1"/>
          </p:cNvSpPr>
          <p:nvPr>
            <p:ph type="sldNum" sz="quarter" idx="12"/>
          </p:nvPr>
        </p:nvSpPr>
        <p:spPr>
          <a:xfrm>
            <a:off x="8623678" y="6167329"/>
            <a:ext cx="131446" cy="153888"/>
          </a:xfrm>
        </p:spPr>
        <p:txBody>
          <a:bodyPr/>
          <a:lstStyle/>
          <a:p>
            <a:fld id="{E1952BA8-5050-E14A-B476-E37989E1A135}" type="slidenum">
              <a:rPr lang="en-US" smtClean="0">
                <a:solidFill>
                  <a:schemeClr val="tx1"/>
                </a:solidFill>
              </a:rPr>
              <a:t>41</a:t>
            </a:fld>
            <a:endParaRPr lang="en-US" dirty="0">
              <a:solidFill>
                <a:schemeClr val="tx1"/>
              </a:solidFill>
            </a:endParaRPr>
          </a:p>
        </p:txBody>
      </p:sp>
    </p:spTree>
    <p:extLst>
      <p:ext uri="{BB962C8B-B14F-4D97-AF65-F5344CB8AC3E}">
        <p14:creationId xmlns:p14="http://schemas.microsoft.com/office/powerpoint/2010/main" val="423562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5.</a:t>
            </a:r>
            <a:endParaRPr lang="en-US" sz="14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Add and subtract within 20, demonstrating fluency for addition and subtraction within 10. </a:t>
            </a:r>
            <a:endParaRPr lang="en-US" sz="1400"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100 using strategies based on place value, properties of operations, and/or relationships.</a:t>
            </a:r>
            <a:endParaRPr lang="en-US" sz="1400" dirty="0">
              <a:solidFill>
                <a:schemeClr val="bg1"/>
              </a:solidFill>
              <a:latin typeface="Calibri" panose="020F0502020204030204" pitchFamily="34" charset="0"/>
              <a:cs typeface="Calibri" panose="020F0502020204030204" pitchFamily="34" charset="0"/>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multiply and divide within 100, using strategies such as the relationship between </a:t>
            </a:r>
            <a:r>
              <a:rPr lang="en-US" sz="1300" dirty="0">
                <a:solidFill>
                  <a:schemeClr val="bg1"/>
                </a:solidFill>
                <a:latin typeface="Calibri" panose="020F0502020204030204" pitchFamily="34" charset="0"/>
                <a:ea typeface="Calibri"/>
                <a:cs typeface="Calibri" panose="020F0502020204030204" pitchFamily="34" charset="0"/>
              </a:rPr>
              <a:t>multiplication</a:t>
            </a:r>
            <a:r>
              <a:rPr lang="en-US" sz="1400" dirty="0">
                <a:solidFill>
                  <a:schemeClr val="bg1"/>
                </a:solidFill>
                <a:latin typeface="Calibri" panose="020F0502020204030204" pitchFamily="34" charset="0"/>
                <a:ea typeface="Calibri"/>
                <a:cs typeface="Calibri" panose="020F0502020204030204" pitchFamily="34" charset="0"/>
              </a:rPr>
              <a:t> and division</a:t>
            </a:r>
            <a:r>
              <a:rPr lang="is-IS" sz="1400" dirty="0">
                <a:solidFill>
                  <a:schemeClr val="bg1"/>
                </a:solidFill>
                <a:latin typeface="Calibri" panose="020F0502020204030204" pitchFamily="34" charset="0"/>
                <a:ea typeface="Calibri"/>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p:txBody>
      </p:sp>
      <p:sp>
        <p:nvSpPr>
          <p:cNvPr id="13" name="Rectangle 12"/>
          <p:cNvSpPr/>
          <p:nvPr/>
        </p:nvSpPr>
        <p:spPr>
          <a:xfrm>
            <a:off x="5255752"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multi-digit whole numbers using the standard algorithm. </a:t>
            </a:r>
            <a:endParaRPr lang="en-US" sz="1400" dirty="0">
              <a:solidFill>
                <a:schemeClr val="bg1"/>
              </a:solidFill>
              <a:latin typeface="Calibri" panose="020F0502020204030204" pitchFamily="34" charset="0"/>
              <a:cs typeface="Calibri" panose="020F0502020204030204" pitchFamily="34" charset="0"/>
            </a:endParaRPr>
          </a:p>
        </p:txBody>
      </p:sp>
      <p:sp>
        <p:nvSpPr>
          <p:cNvPr id="14" name="Rectangle 13"/>
          <p:cNvSpPr/>
          <p:nvPr/>
        </p:nvSpPr>
        <p:spPr>
          <a:xfrm>
            <a:off x="6518624"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multiply multi-digit whole numbers using the standard algorithm.</a:t>
            </a:r>
            <a:endParaRPr lang="en-US" sz="1400" dirty="0">
              <a:solidFill>
                <a:schemeClr val="bg1"/>
              </a:solidFill>
              <a:latin typeface="Calibri" panose="020F0502020204030204" pitchFamily="34" charset="0"/>
              <a:cs typeface="Calibri" panose="020F0502020204030204" pitchFamily="34" charset="0"/>
            </a:endParaRPr>
          </a:p>
        </p:txBody>
      </p:sp>
      <p:sp>
        <p:nvSpPr>
          <p:cNvPr id="16" name="TextBox 15"/>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continuum of mathematics learning</a:t>
            </a:r>
          </a:p>
        </p:txBody>
      </p:sp>
      <p:cxnSp>
        <p:nvCxnSpPr>
          <p:cNvPr id="17" name="Straight Arrow Connector 16"/>
          <p:cNvCxnSpPr/>
          <p:nvPr/>
        </p:nvCxnSpPr>
        <p:spPr>
          <a:xfrm>
            <a:off x="228600" y="5425010"/>
            <a:ext cx="8763000" cy="341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26E4883-6B93-4E87-BD1F-AF5069FC7F34}"/>
              </a:ext>
            </a:extLst>
          </p:cNvPr>
          <p:cNvSpPr>
            <a:spLocks noGrp="1"/>
          </p:cNvSpPr>
          <p:nvPr>
            <p:ph type="sldNum" sz="quarter" idx="12"/>
          </p:nvPr>
        </p:nvSpPr>
        <p:spPr>
          <a:xfrm>
            <a:off x="8690353" y="6176854"/>
            <a:ext cx="131446" cy="153888"/>
          </a:xfrm>
        </p:spPr>
        <p:txBody>
          <a:bodyPr/>
          <a:lstStyle/>
          <a:p>
            <a:fld id="{E1952BA8-5050-E14A-B476-E37989E1A135}" type="slidenum">
              <a:rPr lang="en-US" smtClean="0">
                <a:solidFill>
                  <a:schemeClr val="tx1"/>
                </a:solidFill>
              </a:rPr>
              <a:t>42</a:t>
            </a:fld>
            <a:endParaRPr lang="en-US" dirty="0">
              <a:solidFill>
                <a:schemeClr val="tx1"/>
              </a:solidFill>
            </a:endParaRPr>
          </a:p>
        </p:txBody>
      </p:sp>
    </p:spTree>
    <p:extLst>
      <p:ext uri="{BB962C8B-B14F-4D97-AF65-F5344CB8AC3E}">
        <p14:creationId xmlns:p14="http://schemas.microsoft.com/office/powerpoint/2010/main" val="345699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5.</a:t>
            </a:r>
            <a:endParaRPr lang="en-US" sz="14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Add and subtract within 20, demonstrating fluency for addition and subtraction within 10. </a:t>
            </a:r>
            <a:endParaRPr lang="en-US" sz="1400"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100 using strategies based on place value, properties of operations, and/or relationships.</a:t>
            </a:r>
            <a:endParaRPr lang="en-US" sz="1400" dirty="0">
              <a:solidFill>
                <a:schemeClr val="bg1"/>
              </a:solidFill>
              <a:latin typeface="Calibri" panose="020F0502020204030204" pitchFamily="34" charset="0"/>
              <a:cs typeface="Calibri" panose="020F0502020204030204" pitchFamily="34" charset="0"/>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multiply and divide within 100, using strategies such as the relationship between </a:t>
            </a:r>
            <a:r>
              <a:rPr lang="en-US" sz="1300" dirty="0">
                <a:solidFill>
                  <a:schemeClr val="bg1"/>
                </a:solidFill>
                <a:latin typeface="Calibri" panose="020F0502020204030204" pitchFamily="34" charset="0"/>
                <a:ea typeface="Calibri"/>
                <a:cs typeface="Calibri" panose="020F0502020204030204" pitchFamily="34" charset="0"/>
              </a:rPr>
              <a:t>multiplication </a:t>
            </a:r>
            <a:r>
              <a:rPr lang="en-US" sz="1400" dirty="0">
                <a:solidFill>
                  <a:schemeClr val="bg1"/>
                </a:solidFill>
                <a:latin typeface="Calibri" panose="020F0502020204030204" pitchFamily="34" charset="0"/>
                <a:ea typeface="Calibri"/>
                <a:cs typeface="Calibri" panose="020F0502020204030204" pitchFamily="34" charset="0"/>
              </a:rPr>
              <a:t>and division</a:t>
            </a:r>
            <a:r>
              <a:rPr lang="is-IS" sz="1400" dirty="0">
                <a:solidFill>
                  <a:schemeClr val="bg1"/>
                </a:solidFill>
                <a:latin typeface="Calibri" panose="020F0502020204030204" pitchFamily="34" charset="0"/>
                <a:ea typeface="Calibri"/>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p:txBody>
      </p:sp>
      <p:sp>
        <p:nvSpPr>
          <p:cNvPr id="13" name="Rectangle 12"/>
          <p:cNvSpPr/>
          <p:nvPr/>
        </p:nvSpPr>
        <p:spPr>
          <a:xfrm>
            <a:off x="5255752"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multi-digit whole numbers using the standard algorithm. </a:t>
            </a:r>
            <a:endParaRPr lang="en-US" sz="1400" dirty="0">
              <a:solidFill>
                <a:schemeClr val="bg1"/>
              </a:solidFill>
              <a:latin typeface="Calibri" panose="020F0502020204030204" pitchFamily="34" charset="0"/>
              <a:cs typeface="Calibri" panose="020F0502020204030204" pitchFamily="34" charset="0"/>
            </a:endParaRPr>
          </a:p>
        </p:txBody>
      </p:sp>
      <p:sp>
        <p:nvSpPr>
          <p:cNvPr id="14" name="Rectangle 13"/>
          <p:cNvSpPr/>
          <p:nvPr/>
        </p:nvSpPr>
        <p:spPr>
          <a:xfrm>
            <a:off x="6518624"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multiply multi-digit whole numbers using the standard algorithm.</a:t>
            </a:r>
            <a:endParaRPr lang="en-US" sz="1400" dirty="0">
              <a:solidFill>
                <a:schemeClr val="bg1"/>
              </a:solidFill>
              <a:latin typeface="Calibri" panose="020F0502020204030204" pitchFamily="34" charset="0"/>
              <a:cs typeface="Calibri" panose="020F0502020204030204" pitchFamily="34" charset="0"/>
            </a:endParaRPr>
          </a:p>
        </p:txBody>
      </p:sp>
      <p:sp>
        <p:nvSpPr>
          <p:cNvPr id="15" name="Rectangle 14"/>
          <p:cNvSpPr/>
          <p:nvPr/>
        </p:nvSpPr>
        <p:spPr>
          <a:xfrm>
            <a:off x="778149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subtract, multiply, and divide multi-digit decimals using the standard algorithm.</a:t>
            </a:r>
            <a:endParaRPr lang="en-US" sz="1400" dirty="0">
              <a:solidFill>
                <a:schemeClr val="bg1"/>
              </a:solidFill>
              <a:latin typeface="Calibri" panose="020F0502020204030204" pitchFamily="34" charset="0"/>
              <a:cs typeface="Calibri" panose="020F0502020204030204" pitchFamily="34" charset="0"/>
            </a:endParaRPr>
          </a:p>
        </p:txBody>
      </p:sp>
      <p:cxnSp>
        <p:nvCxnSpPr>
          <p:cNvPr id="18" name="Straight Arrow Connector 17"/>
          <p:cNvCxnSpPr/>
          <p:nvPr/>
        </p:nvCxnSpPr>
        <p:spPr>
          <a:xfrm>
            <a:off x="228600" y="5425010"/>
            <a:ext cx="8763000" cy="341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1B6F391-AEC2-4B15-A376-493D3770BBE5}"/>
              </a:ext>
            </a:extLst>
          </p:cNvPr>
          <p:cNvSpPr>
            <a:spLocks noGrp="1"/>
          </p:cNvSpPr>
          <p:nvPr>
            <p:ph type="sldNum" sz="quarter" idx="12"/>
          </p:nvPr>
        </p:nvSpPr>
        <p:spPr>
          <a:xfrm>
            <a:off x="8585578" y="6214954"/>
            <a:ext cx="131446" cy="153888"/>
          </a:xfrm>
        </p:spPr>
        <p:txBody>
          <a:bodyPr/>
          <a:lstStyle/>
          <a:p>
            <a:fld id="{E1952BA8-5050-E14A-B476-E37989E1A135}" type="slidenum">
              <a:rPr lang="en-US" smtClean="0">
                <a:solidFill>
                  <a:schemeClr val="tx1"/>
                </a:solidFill>
              </a:rPr>
              <a:t>43</a:t>
            </a:fld>
            <a:endParaRPr lang="en-US" dirty="0">
              <a:solidFill>
                <a:schemeClr val="tx1"/>
              </a:solidFill>
            </a:endParaRPr>
          </a:p>
        </p:txBody>
      </p:sp>
    </p:spTree>
    <p:extLst>
      <p:ext uri="{BB962C8B-B14F-4D97-AF65-F5344CB8AC3E}">
        <p14:creationId xmlns:p14="http://schemas.microsoft.com/office/powerpoint/2010/main" val="145152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5.</a:t>
            </a:r>
            <a:endParaRPr lang="en-US" sz="14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Add and subtract within 20, demonstrating fluency for addition and subtraction within 10. </a:t>
            </a:r>
            <a:endParaRPr lang="en-US" sz="1400"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100 using strategies based on place value, properties of operations, and/or relationships.</a:t>
            </a:r>
            <a:endParaRPr lang="en-US" sz="1400" dirty="0">
              <a:solidFill>
                <a:schemeClr val="bg1"/>
              </a:solidFill>
              <a:latin typeface="Calibri" panose="020F0502020204030204" pitchFamily="34" charset="0"/>
              <a:cs typeface="Calibri" panose="020F0502020204030204" pitchFamily="34" charset="0"/>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multiply and divide within 100, using strategies such as the relationship between </a:t>
            </a:r>
            <a:r>
              <a:rPr lang="en-US" sz="1300" dirty="0">
                <a:solidFill>
                  <a:schemeClr val="bg1"/>
                </a:solidFill>
                <a:latin typeface="Calibri" panose="020F0502020204030204" pitchFamily="34" charset="0"/>
                <a:ea typeface="Calibri"/>
                <a:cs typeface="Calibri" panose="020F0502020204030204" pitchFamily="34" charset="0"/>
              </a:rPr>
              <a:t>multiplication</a:t>
            </a:r>
            <a:r>
              <a:rPr lang="en-US" sz="1400" dirty="0">
                <a:solidFill>
                  <a:schemeClr val="bg1"/>
                </a:solidFill>
                <a:latin typeface="Calibri" panose="020F0502020204030204" pitchFamily="34" charset="0"/>
                <a:ea typeface="Calibri"/>
                <a:cs typeface="Calibri" panose="020F0502020204030204" pitchFamily="34" charset="0"/>
              </a:rPr>
              <a:t> and division</a:t>
            </a:r>
            <a:r>
              <a:rPr lang="is-IS" sz="1400" dirty="0">
                <a:solidFill>
                  <a:schemeClr val="bg1"/>
                </a:solidFill>
                <a:latin typeface="Calibri" panose="020F0502020204030204" pitchFamily="34" charset="0"/>
                <a:ea typeface="Calibri"/>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p:txBody>
      </p:sp>
      <p:sp>
        <p:nvSpPr>
          <p:cNvPr id="13" name="Rectangle 12"/>
          <p:cNvSpPr/>
          <p:nvPr/>
        </p:nvSpPr>
        <p:spPr>
          <a:xfrm>
            <a:off x="5255752"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multi-digit whole numbers using the standard algorithm. </a:t>
            </a:r>
            <a:endParaRPr lang="en-US" sz="1400" dirty="0">
              <a:solidFill>
                <a:schemeClr val="bg1"/>
              </a:solidFill>
              <a:latin typeface="Calibri" panose="020F0502020204030204" pitchFamily="34" charset="0"/>
              <a:cs typeface="Calibri" panose="020F0502020204030204" pitchFamily="34" charset="0"/>
            </a:endParaRPr>
          </a:p>
        </p:txBody>
      </p:sp>
      <p:sp>
        <p:nvSpPr>
          <p:cNvPr id="14" name="Rectangle 13"/>
          <p:cNvSpPr/>
          <p:nvPr/>
        </p:nvSpPr>
        <p:spPr>
          <a:xfrm>
            <a:off x="6518624"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multiply multi-digit whole numbers using the standard algorithm.</a:t>
            </a:r>
            <a:endParaRPr lang="en-US" sz="1400" dirty="0">
              <a:solidFill>
                <a:schemeClr val="bg1"/>
              </a:solidFill>
              <a:latin typeface="Calibri" panose="020F0502020204030204" pitchFamily="34" charset="0"/>
              <a:cs typeface="Calibri" panose="020F0502020204030204" pitchFamily="34" charset="0"/>
            </a:endParaRPr>
          </a:p>
        </p:txBody>
      </p:sp>
      <p:sp>
        <p:nvSpPr>
          <p:cNvPr id="15" name="Rectangle 14"/>
          <p:cNvSpPr/>
          <p:nvPr/>
        </p:nvSpPr>
        <p:spPr>
          <a:xfrm>
            <a:off x="778149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subtract, multiply, and divide multi-digit decimals using the standard algorithm.</a:t>
            </a:r>
            <a:endParaRPr lang="en-US" sz="1400" dirty="0">
              <a:solidFill>
                <a:schemeClr val="bg1"/>
              </a:solidFill>
              <a:latin typeface="Calibri" panose="020F0502020204030204" pitchFamily="34" charset="0"/>
              <a:cs typeface="Calibri" panose="020F0502020204030204" pitchFamily="34" charset="0"/>
            </a:endParaRPr>
          </a:p>
        </p:txBody>
      </p:sp>
      <p:sp>
        <p:nvSpPr>
          <p:cNvPr id="16" name="Right Arrow 15"/>
          <p:cNvSpPr/>
          <p:nvPr/>
        </p:nvSpPr>
        <p:spPr>
          <a:xfrm rot="3277194">
            <a:off x="3550921" y="969338"/>
            <a:ext cx="3352800" cy="117639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Where student NEEDS TO BE</a:t>
            </a:r>
          </a:p>
        </p:txBody>
      </p:sp>
      <p:sp>
        <p:nvSpPr>
          <p:cNvPr id="18" name="TextBox 17"/>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continuum of mathematics learning</a:t>
            </a:r>
          </a:p>
        </p:txBody>
      </p:sp>
      <p:cxnSp>
        <p:nvCxnSpPr>
          <p:cNvPr id="19" name="Straight Arrow Connector 18"/>
          <p:cNvCxnSpPr/>
          <p:nvPr/>
        </p:nvCxnSpPr>
        <p:spPr>
          <a:xfrm>
            <a:off x="228600" y="5425010"/>
            <a:ext cx="8763000" cy="341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C93B3FF-251D-4DD0-BA86-C84A7552DB01}"/>
              </a:ext>
            </a:extLst>
          </p:cNvPr>
          <p:cNvSpPr>
            <a:spLocks noGrp="1"/>
          </p:cNvSpPr>
          <p:nvPr>
            <p:ph type="sldNum" sz="quarter" idx="12"/>
          </p:nvPr>
        </p:nvSpPr>
        <p:spPr>
          <a:xfrm>
            <a:off x="8604628" y="6262579"/>
            <a:ext cx="131446" cy="153888"/>
          </a:xfrm>
        </p:spPr>
        <p:txBody>
          <a:bodyPr/>
          <a:lstStyle/>
          <a:p>
            <a:fld id="{E1952BA8-5050-E14A-B476-E37989E1A135}" type="slidenum">
              <a:rPr lang="en-US" smtClean="0">
                <a:solidFill>
                  <a:schemeClr val="tx1"/>
                </a:solidFill>
              </a:rPr>
              <a:t>44</a:t>
            </a:fld>
            <a:endParaRPr lang="en-US" dirty="0">
              <a:solidFill>
                <a:schemeClr val="tx1"/>
              </a:solidFill>
            </a:endParaRPr>
          </a:p>
        </p:txBody>
      </p:sp>
    </p:spTree>
    <p:extLst>
      <p:ext uri="{BB962C8B-B14F-4D97-AF65-F5344CB8AC3E}">
        <p14:creationId xmlns:p14="http://schemas.microsoft.com/office/powerpoint/2010/main" val="290008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5.</a:t>
            </a:r>
            <a:endParaRPr lang="en-US" sz="14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Add and subtract within 20, demonstrating fluency for addition and subtraction within 10. </a:t>
            </a:r>
            <a:endParaRPr lang="en-US" sz="1400"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100 using strategies based on place value, properties of operations, and/or relationships.</a:t>
            </a:r>
            <a:endParaRPr lang="en-US" sz="1400" dirty="0">
              <a:solidFill>
                <a:schemeClr val="bg1"/>
              </a:solidFill>
              <a:latin typeface="Calibri" panose="020F0502020204030204" pitchFamily="34" charset="0"/>
              <a:cs typeface="Calibri" panose="020F0502020204030204" pitchFamily="34" charset="0"/>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multiply and divide within 100, using strategies such as the relationship between </a:t>
            </a:r>
            <a:r>
              <a:rPr lang="en-US" sz="1300" dirty="0">
                <a:solidFill>
                  <a:schemeClr val="bg1"/>
                </a:solidFill>
                <a:latin typeface="Calibri" panose="020F0502020204030204" pitchFamily="34" charset="0"/>
                <a:ea typeface="Calibri"/>
                <a:cs typeface="Calibri" panose="020F0502020204030204" pitchFamily="34" charset="0"/>
              </a:rPr>
              <a:t>multiplication</a:t>
            </a:r>
            <a:r>
              <a:rPr lang="en-US" sz="1400" dirty="0">
                <a:solidFill>
                  <a:schemeClr val="bg1"/>
                </a:solidFill>
                <a:latin typeface="Calibri" panose="020F0502020204030204" pitchFamily="34" charset="0"/>
                <a:ea typeface="Calibri"/>
                <a:cs typeface="Calibri" panose="020F0502020204030204" pitchFamily="34" charset="0"/>
              </a:rPr>
              <a:t> and division</a:t>
            </a:r>
            <a:r>
              <a:rPr lang="is-IS" sz="1400" dirty="0">
                <a:solidFill>
                  <a:schemeClr val="bg1"/>
                </a:solidFill>
                <a:latin typeface="Calibri" panose="020F0502020204030204" pitchFamily="34" charset="0"/>
                <a:ea typeface="Calibri"/>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p:txBody>
      </p:sp>
      <p:sp>
        <p:nvSpPr>
          <p:cNvPr id="13" name="Rectangle 12"/>
          <p:cNvSpPr/>
          <p:nvPr/>
        </p:nvSpPr>
        <p:spPr>
          <a:xfrm>
            <a:off x="5255752"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multi-digit whole numbers using the standard algorithm. </a:t>
            </a:r>
            <a:endParaRPr lang="en-US" sz="1400" dirty="0">
              <a:solidFill>
                <a:schemeClr val="bg1"/>
              </a:solidFill>
              <a:latin typeface="Calibri" panose="020F0502020204030204" pitchFamily="34" charset="0"/>
              <a:cs typeface="Calibri" panose="020F0502020204030204" pitchFamily="34" charset="0"/>
            </a:endParaRPr>
          </a:p>
        </p:txBody>
      </p:sp>
      <p:sp>
        <p:nvSpPr>
          <p:cNvPr id="14" name="Rectangle 13"/>
          <p:cNvSpPr/>
          <p:nvPr/>
        </p:nvSpPr>
        <p:spPr>
          <a:xfrm>
            <a:off x="6518624"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multiply multi-digit whole numbers using the standard algorithm.</a:t>
            </a:r>
            <a:endParaRPr lang="en-US" sz="1400" dirty="0">
              <a:solidFill>
                <a:schemeClr val="bg1"/>
              </a:solidFill>
              <a:latin typeface="Calibri" panose="020F0502020204030204" pitchFamily="34" charset="0"/>
              <a:cs typeface="Calibri" panose="020F0502020204030204" pitchFamily="34" charset="0"/>
            </a:endParaRPr>
          </a:p>
        </p:txBody>
      </p:sp>
      <p:sp>
        <p:nvSpPr>
          <p:cNvPr id="15" name="Rectangle 14"/>
          <p:cNvSpPr/>
          <p:nvPr/>
        </p:nvSpPr>
        <p:spPr>
          <a:xfrm>
            <a:off x="778149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subtract, multiply, and divide multi-digit decimals using the standard algorithm.</a:t>
            </a:r>
            <a:endParaRPr lang="en-US" sz="1400" dirty="0">
              <a:solidFill>
                <a:schemeClr val="bg1"/>
              </a:solidFill>
              <a:latin typeface="Calibri" panose="020F0502020204030204" pitchFamily="34" charset="0"/>
              <a:cs typeface="Calibri" panose="020F0502020204030204" pitchFamily="34" charset="0"/>
            </a:endParaRPr>
          </a:p>
        </p:txBody>
      </p:sp>
      <p:sp>
        <p:nvSpPr>
          <p:cNvPr id="16" name="Right Arrow 15"/>
          <p:cNvSpPr/>
          <p:nvPr/>
        </p:nvSpPr>
        <p:spPr>
          <a:xfrm rot="3277194">
            <a:off x="3579352" y="920959"/>
            <a:ext cx="3352800" cy="1156589"/>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Where student NEEDS TO BE</a:t>
            </a:r>
          </a:p>
        </p:txBody>
      </p:sp>
      <p:sp>
        <p:nvSpPr>
          <p:cNvPr id="17" name="Right Arrow 16"/>
          <p:cNvSpPr/>
          <p:nvPr/>
        </p:nvSpPr>
        <p:spPr>
          <a:xfrm rot="3258815">
            <a:off x="451354" y="984596"/>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Where student IS</a:t>
            </a:r>
          </a:p>
        </p:txBody>
      </p:sp>
      <p:sp>
        <p:nvSpPr>
          <p:cNvPr id="19" name="TextBox 18"/>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continuum of mathematics learning</a:t>
            </a:r>
          </a:p>
        </p:txBody>
      </p:sp>
      <p:cxnSp>
        <p:nvCxnSpPr>
          <p:cNvPr id="20" name="Straight Arrow Connector 19"/>
          <p:cNvCxnSpPr/>
          <p:nvPr/>
        </p:nvCxnSpPr>
        <p:spPr>
          <a:xfrm>
            <a:off x="228600" y="5425010"/>
            <a:ext cx="8763000" cy="341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EFB8C92-2C4C-403A-A2F5-39D5FFB3557B}"/>
              </a:ext>
            </a:extLst>
          </p:cNvPr>
          <p:cNvSpPr>
            <a:spLocks noGrp="1"/>
          </p:cNvSpPr>
          <p:nvPr>
            <p:ph type="sldNum" sz="quarter" idx="12"/>
          </p:nvPr>
        </p:nvSpPr>
        <p:spPr>
          <a:xfrm>
            <a:off x="8836343" y="6091129"/>
            <a:ext cx="131446" cy="153888"/>
          </a:xfrm>
        </p:spPr>
        <p:txBody>
          <a:bodyPr/>
          <a:lstStyle/>
          <a:p>
            <a:fld id="{E1952BA8-5050-E14A-B476-E37989E1A135}" type="slidenum">
              <a:rPr lang="en-US" smtClean="0">
                <a:solidFill>
                  <a:schemeClr val="tx1"/>
                </a:solidFill>
              </a:rPr>
              <a:t>45</a:t>
            </a:fld>
            <a:endParaRPr lang="en-US" dirty="0">
              <a:solidFill>
                <a:schemeClr val="tx1"/>
              </a:solidFill>
            </a:endParaRPr>
          </a:p>
        </p:txBody>
      </p:sp>
    </p:spTree>
    <p:extLst>
      <p:ext uri="{BB962C8B-B14F-4D97-AF65-F5344CB8AC3E}">
        <p14:creationId xmlns:p14="http://schemas.microsoft.com/office/powerpoint/2010/main" val="1911056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5.</a:t>
            </a:r>
            <a:endParaRPr lang="en-US" sz="14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Add and subtract within 20, demonstrating fluency for addition and subtraction within 10. </a:t>
            </a:r>
            <a:endParaRPr lang="en-US" sz="1400"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within 100 using strategies based on place value, properties of operations, and/or relationships.</a:t>
            </a:r>
            <a:endParaRPr lang="en-US" sz="1400" dirty="0">
              <a:solidFill>
                <a:schemeClr val="bg1"/>
              </a:solidFill>
              <a:latin typeface="Calibri" panose="020F0502020204030204" pitchFamily="34" charset="0"/>
              <a:cs typeface="Calibri" panose="020F0502020204030204" pitchFamily="34" charset="0"/>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multiply and divide within 100, using strategies such as the relationship between </a:t>
            </a:r>
            <a:r>
              <a:rPr lang="en-US" sz="1300" dirty="0">
                <a:solidFill>
                  <a:schemeClr val="bg1"/>
                </a:solidFill>
                <a:latin typeface="Calibri" panose="020F0502020204030204" pitchFamily="34" charset="0"/>
                <a:ea typeface="Calibri"/>
                <a:cs typeface="Calibri" panose="020F0502020204030204" pitchFamily="34" charset="0"/>
              </a:rPr>
              <a:t>multiplication </a:t>
            </a:r>
            <a:r>
              <a:rPr lang="en-US" sz="1400" dirty="0">
                <a:solidFill>
                  <a:schemeClr val="bg1"/>
                </a:solidFill>
                <a:latin typeface="Calibri" panose="020F0502020204030204" pitchFamily="34" charset="0"/>
                <a:ea typeface="Calibri"/>
                <a:cs typeface="Calibri" panose="020F0502020204030204" pitchFamily="34" charset="0"/>
              </a:rPr>
              <a:t>and division</a:t>
            </a:r>
            <a:r>
              <a:rPr lang="is-IS" sz="1400" dirty="0">
                <a:solidFill>
                  <a:schemeClr val="bg1"/>
                </a:solidFill>
                <a:latin typeface="Calibri" panose="020F0502020204030204" pitchFamily="34" charset="0"/>
                <a:ea typeface="Calibri"/>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p:txBody>
      </p:sp>
      <p:sp>
        <p:nvSpPr>
          <p:cNvPr id="13" name="Rectangle 12"/>
          <p:cNvSpPr/>
          <p:nvPr/>
        </p:nvSpPr>
        <p:spPr>
          <a:xfrm>
            <a:off x="5255752"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and subtract multi-digit whole numbers using the standard algorithm. </a:t>
            </a:r>
            <a:endParaRPr lang="en-US" sz="1400" dirty="0">
              <a:solidFill>
                <a:schemeClr val="bg1"/>
              </a:solidFill>
              <a:latin typeface="Calibri" panose="020F0502020204030204" pitchFamily="34" charset="0"/>
              <a:cs typeface="Calibri" panose="020F0502020204030204" pitchFamily="34" charset="0"/>
            </a:endParaRPr>
          </a:p>
        </p:txBody>
      </p:sp>
      <p:sp>
        <p:nvSpPr>
          <p:cNvPr id="14" name="Rectangle 13"/>
          <p:cNvSpPr/>
          <p:nvPr/>
        </p:nvSpPr>
        <p:spPr>
          <a:xfrm>
            <a:off x="6518624"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multiply multi-digit whole numbers using the standard algorithm.</a:t>
            </a:r>
            <a:endParaRPr lang="en-US" sz="1400" dirty="0">
              <a:solidFill>
                <a:schemeClr val="bg1"/>
              </a:solidFill>
              <a:latin typeface="Calibri" panose="020F0502020204030204" pitchFamily="34" charset="0"/>
              <a:cs typeface="Calibri" panose="020F0502020204030204" pitchFamily="34" charset="0"/>
            </a:endParaRPr>
          </a:p>
        </p:txBody>
      </p:sp>
      <p:sp>
        <p:nvSpPr>
          <p:cNvPr id="15" name="Rectangle 14"/>
          <p:cNvSpPr/>
          <p:nvPr/>
        </p:nvSpPr>
        <p:spPr>
          <a:xfrm>
            <a:off x="778149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a:cs typeface="Calibri" panose="020F0502020204030204" pitchFamily="34" charset="0"/>
              </a:rPr>
              <a:t>Fluently add, subtract, multiply, and divide multi-digit decimals using the standard algorithm.</a:t>
            </a:r>
            <a:endParaRPr lang="en-US" sz="1400" dirty="0">
              <a:solidFill>
                <a:schemeClr val="bg1"/>
              </a:solidFill>
              <a:latin typeface="Calibri" panose="020F0502020204030204" pitchFamily="34" charset="0"/>
              <a:cs typeface="Calibri" panose="020F0502020204030204" pitchFamily="34" charset="0"/>
            </a:endParaRPr>
          </a:p>
        </p:txBody>
      </p:sp>
      <p:sp>
        <p:nvSpPr>
          <p:cNvPr id="20" name="TextBox 19"/>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continuum of mathematics learning</a:t>
            </a:r>
          </a:p>
        </p:txBody>
      </p:sp>
      <p:cxnSp>
        <p:nvCxnSpPr>
          <p:cNvPr id="18" name="Straight Arrow Connector 17"/>
          <p:cNvCxnSpPr/>
          <p:nvPr/>
        </p:nvCxnSpPr>
        <p:spPr>
          <a:xfrm>
            <a:off x="228600" y="5425010"/>
            <a:ext cx="8763000" cy="341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 name="Picture 1" desc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6401" y="640965"/>
            <a:ext cx="1279832" cy="2094942"/>
          </a:xfrm>
          <a:prstGeom prst="rect">
            <a:avLst/>
          </a:prstGeom>
        </p:spPr>
      </p:pic>
      <p:sp>
        <p:nvSpPr>
          <p:cNvPr id="3" name="Slide Number Placeholder 2">
            <a:extLst>
              <a:ext uri="{FF2B5EF4-FFF2-40B4-BE49-F238E27FC236}">
                <a16:creationId xmlns:a16="http://schemas.microsoft.com/office/drawing/2014/main" id="{E36D2DF8-E9C5-4BB0-BA33-1549C14F733F}"/>
              </a:ext>
            </a:extLst>
          </p:cNvPr>
          <p:cNvSpPr>
            <a:spLocks noGrp="1"/>
          </p:cNvSpPr>
          <p:nvPr>
            <p:ph type="sldNum" sz="quarter" idx="12"/>
          </p:nvPr>
        </p:nvSpPr>
        <p:spPr>
          <a:xfrm>
            <a:off x="8709403" y="6243529"/>
            <a:ext cx="131446" cy="153888"/>
          </a:xfrm>
        </p:spPr>
        <p:txBody>
          <a:bodyPr/>
          <a:lstStyle/>
          <a:p>
            <a:fld id="{E1952BA8-5050-E14A-B476-E37989E1A135}" type="slidenum">
              <a:rPr lang="en-US" smtClean="0">
                <a:solidFill>
                  <a:schemeClr val="tx1"/>
                </a:solidFill>
              </a:rPr>
              <a:t>46</a:t>
            </a:fld>
            <a:endParaRPr lang="en-US" dirty="0">
              <a:solidFill>
                <a:schemeClr val="tx1"/>
              </a:solidFill>
            </a:endParaRPr>
          </a:p>
        </p:txBody>
      </p:sp>
      <p:sp>
        <p:nvSpPr>
          <p:cNvPr id="17" name="Right Arrow 16"/>
          <p:cNvSpPr/>
          <p:nvPr/>
        </p:nvSpPr>
        <p:spPr>
          <a:xfrm rot="3258815">
            <a:off x="451354" y="984596"/>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Where student IS</a:t>
            </a:r>
          </a:p>
        </p:txBody>
      </p:sp>
      <p:sp>
        <p:nvSpPr>
          <p:cNvPr id="16" name="Right Arrow 15"/>
          <p:cNvSpPr/>
          <p:nvPr/>
        </p:nvSpPr>
        <p:spPr>
          <a:xfrm rot="3277194">
            <a:off x="3528882" y="1048579"/>
            <a:ext cx="3352800" cy="1124287"/>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Where student NEEDS TO BE</a:t>
            </a:r>
          </a:p>
        </p:txBody>
      </p:sp>
    </p:spTree>
    <p:extLst>
      <p:ext uri="{BB962C8B-B14F-4D97-AF65-F5344CB8AC3E}">
        <p14:creationId xmlns:p14="http://schemas.microsoft.com/office/powerpoint/2010/main" val="127081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69469" y="174977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Find whole number quotients and remainders with up to four-digit dividends and one-digit divisors, using strategies based on place value, the properties of operations, and/or the relationship between multiplication and division.</a:t>
            </a:r>
            <a:endParaRPr lang="en-US" sz="1100" dirty="0">
              <a:solidFill>
                <a:srgbClr val="FFFFFF"/>
              </a:solidFill>
              <a:latin typeface="Calibri" panose="020F0502020204030204" pitchFamily="34" charset="0"/>
              <a:cs typeface="Calibri" panose="020F0502020204030204" pitchFamily="34" charset="0"/>
            </a:endParaRPr>
          </a:p>
        </p:txBody>
      </p:sp>
      <p:sp>
        <p:nvSpPr>
          <p:cNvPr id="21" name="Rectangle 20"/>
          <p:cNvSpPr/>
          <p:nvPr/>
        </p:nvSpPr>
        <p:spPr>
          <a:xfrm>
            <a:off x="1164100" y="1749778"/>
            <a:ext cx="1032982" cy="36762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Use addition and subtraction within 100 to solve one- and two-step word problems…</a:t>
            </a:r>
            <a:endParaRPr lang="en-US" sz="1100" dirty="0">
              <a:solidFill>
                <a:srgbClr val="FFFFFF"/>
              </a:solidFill>
              <a:latin typeface="Calibri" panose="020F0502020204030204" pitchFamily="34" charset="0"/>
              <a:cs typeface="Calibri" panose="020F0502020204030204" pitchFamily="34" charset="0"/>
            </a:endParaRPr>
          </a:p>
        </p:txBody>
      </p:sp>
      <p:sp>
        <p:nvSpPr>
          <p:cNvPr id="22" name="Rectangle 21"/>
          <p:cNvSpPr/>
          <p:nvPr/>
        </p:nvSpPr>
        <p:spPr>
          <a:xfrm>
            <a:off x="4566111" y="1753190"/>
            <a:ext cx="1032982" cy="36762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Use multiplication and division within 100 to solve word problems…</a:t>
            </a:r>
            <a:endParaRPr lang="en-US" sz="1100" dirty="0">
              <a:solidFill>
                <a:srgbClr val="FFFFFF"/>
              </a:solidFill>
              <a:latin typeface="Calibri" panose="020F0502020204030204" pitchFamily="34" charset="0"/>
              <a:cs typeface="Calibri" panose="020F0502020204030204" pitchFamily="34" charset="0"/>
            </a:endParaRPr>
          </a:p>
        </p:txBody>
      </p:sp>
      <p:sp>
        <p:nvSpPr>
          <p:cNvPr id="23" name="Rectangle 22"/>
          <p:cNvSpPr/>
          <p:nvPr/>
        </p:nvSpPr>
        <p:spPr>
          <a:xfrm>
            <a:off x="7952126" y="1749778"/>
            <a:ext cx="1032982" cy="36762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cs typeface="Calibri" panose="020F0502020204030204" pitchFamily="34" charset="0"/>
              </a:rPr>
              <a:t>Solve multi-step word problems posed with whole numbers and having whole-number answers using the four operations…</a:t>
            </a:r>
          </a:p>
        </p:txBody>
      </p:sp>
      <p:sp>
        <p:nvSpPr>
          <p:cNvPr id="9" name="Rectangle 8"/>
          <p:cNvSpPr/>
          <p:nvPr/>
        </p:nvSpPr>
        <p:spPr>
          <a:xfrm>
            <a:off x="3039546" y="174977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Apply properties of operations as strategies to multiply and divide….</a:t>
            </a:r>
            <a:endParaRPr lang="en-US" sz="1100" dirty="0">
              <a:solidFill>
                <a:srgbClr val="FFFFFF"/>
              </a:solidFill>
              <a:latin typeface="Calibri" panose="020F0502020204030204" pitchFamily="34" charset="0"/>
              <a:cs typeface="Calibri" panose="020F0502020204030204" pitchFamily="34" charset="0"/>
            </a:endParaRPr>
          </a:p>
        </p:txBody>
      </p:sp>
      <p:sp>
        <p:nvSpPr>
          <p:cNvPr id="11" name="Rectangle 10"/>
          <p:cNvSpPr/>
          <p:nvPr/>
        </p:nvSpPr>
        <p:spPr>
          <a:xfrm>
            <a:off x="91595" y="174977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Explain why addition and subtraction strategies work, using place value and the properties of operations.</a:t>
            </a:r>
            <a:endParaRPr lang="en-US" sz="1100" dirty="0">
              <a:solidFill>
                <a:srgbClr val="FFFFFF"/>
              </a:solidFill>
              <a:latin typeface="Calibri" panose="020F0502020204030204" pitchFamily="34" charset="0"/>
              <a:cs typeface="Calibri" panose="020F0502020204030204" pitchFamily="34" charset="0"/>
            </a:endParaRPr>
          </a:p>
        </p:txBody>
      </p:sp>
      <p:sp>
        <p:nvSpPr>
          <p:cNvPr id="12" name="Rectangle 11"/>
          <p:cNvSpPr/>
          <p:nvPr/>
        </p:nvSpPr>
        <p:spPr>
          <a:xfrm>
            <a:off x="627606" y="1753190"/>
            <a:ext cx="1037101" cy="3676276"/>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Understand that the two digits of a two-digit number represent amounts of tens and ones. </a:t>
            </a:r>
            <a:endParaRPr lang="en-US" sz="1100" dirty="0">
              <a:solidFill>
                <a:srgbClr val="FFFFFF"/>
              </a:solidFill>
              <a:latin typeface="Calibri" panose="020F0502020204030204" pitchFamily="34" charset="0"/>
              <a:cs typeface="Calibri" panose="020F0502020204030204" pitchFamily="34" charset="0"/>
            </a:endParaRPr>
          </a:p>
        </p:txBody>
      </p:sp>
      <p:sp>
        <p:nvSpPr>
          <p:cNvPr id="13" name="Rectangle 12"/>
          <p:cNvSpPr/>
          <p:nvPr/>
        </p:nvSpPr>
        <p:spPr>
          <a:xfrm>
            <a:off x="5945136" y="1753190"/>
            <a:ext cx="1032982" cy="3672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Understand that the three digits of a three-digit number represent amounts of hundreds, tens, and ones.</a:t>
            </a:r>
            <a:endParaRPr lang="en-US" sz="1100" dirty="0">
              <a:solidFill>
                <a:srgbClr val="FFFFFF"/>
              </a:solidFill>
              <a:latin typeface="Calibri" panose="020F0502020204030204" pitchFamily="34" charset="0"/>
              <a:cs typeface="Calibri" panose="020F0502020204030204" pitchFamily="34" charset="0"/>
            </a:endParaRPr>
          </a:p>
        </p:txBody>
      </p:sp>
      <p:sp>
        <p:nvSpPr>
          <p:cNvPr id="27" name="TextBox 26"/>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continuum of mathematics learning</a:t>
            </a:r>
          </a:p>
        </p:txBody>
      </p:sp>
      <p:sp>
        <p:nvSpPr>
          <p:cNvPr id="28" name="Right Arrow 27"/>
          <p:cNvSpPr/>
          <p:nvPr/>
        </p:nvSpPr>
        <p:spPr>
          <a:xfrm rot="3258815">
            <a:off x="-962656" y="882860"/>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Where student IS</a:t>
            </a:r>
          </a:p>
        </p:txBody>
      </p:sp>
      <p:sp>
        <p:nvSpPr>
          <p:cNvPr id="18" name="Rectangle 17"/>
          <p:cNvSpPr/>
          <p:nvPr/>
        </p:nvSpPr>
        <p:spPr>
          <a:xfrm>
            <a:off x="3969311" y="1749778"/>
            <a:ext cx="1040438" cy="3676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ea typeface="Calibri"/>
                <a:cs typeface="Calibri" panose="020F0502020204030204" pitchFamily="34" charset="0"/>
              </a:rPr>
              <a:t>Fluently multiply and divide within 100, using strategies such as the relationship between multiplication and division</a:t>
            </a:r>
            <a:r>
              <a:rPr lang="is-IS" sz="1100" dirty="0">
                <a:solidFill>
                  <a:schemeClr val="bg1"/>
                </a:solidFill>
                <a:latin typeface="Calibri" panose="020F0502020204030204" pitchFamily="34" charset="0"/>
                <a:ea typeface="Calibri"/>
                <a:cs typeface="Calibri" panose="020F0502020204030204" pitchFamily="34" charset="0"/>
              </a:rPr>
              <a:t>…</a:t>
            </a:r>
            <a:endParaRPr lang="en-US" sz="1100" dirty="0">
              <a:solidFill>
                <a:schemeClr val="bg1"/>
              </a:solidFill>
              <a:latin typeface="Calibri" panose="020F0502020204030204" pitchFamily="34" charset="0"/>
              <a:cs typeface="Calibri" panose="020F0502020204030204" pitchFamily="34" charset="0"/>
            </a:endParaRPr>
          </a:p>
        </p:txBody>
      </p:sp>
      <p:sp>
        <p:nvSpPr>
          <p:cNvPr id="19" name="Rectangle 18"/>
          <p:cNvSpPr/>
          <p:nvPr/>
        </p:nvSpPr>
        <p:spPr>
          <a:xfrm>
            <a:off x="5492941" y="1749778"/>
            <a:ext cx="1032982" cy="3683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ea typeface="Calibri"/>
                <a:cs typeface="Calibri" panose="020F0502020204030204" pitchFamily="34" charset="0"/>
              </a:rPr>
              <a:t>Fluently add and subtract multi-digit whole numbers using the standard algorithm. </a:t>
            </a:r>
            <a:endParaRPr lang="en-US" sz="1100" dirty="0">
              <a:solidFill>
                <a:schemeClr val="bg1"/>
              </a:solidFill>
              <a:latin typeface="Calibri" panose="020F0502020204030204" pitchFamily="34" charset="0"/>
              <a:cs typeface="Calibri" panose="020F0502020204030204" pitchFamily="34" charset="0"/>
            </a:endParaRPr>
          </a:p>
        </p:txBody>
      </p:sp>
      <p:cxnSp>
        <p:nvCxnSpPr>
          <p:cNvPr id="16" name="Straight Arrow Connector 15"/>
          <p:cNvCxnSpPr/>
          <p:nvPr/>
        </p:nvCxnSpPr>
        <p:spPr>
          <a:xfrm>
            <a:off x="126999" y="5426054"/>
            <a:ext cx="8850653"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483199" y="1753190"/>
            <a:ext cx="1008326" cy="3679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ea typeface="Calibri"/>
                <a:cs typeface="Calibri" panose="020F0502020204030204" pitchFamily="34" charset="0"/>
              </a:rPr>
              <a:t>Fluently multiply multi-digit whole numbers using the standard algorithm.</a:t>
            </a:r>
            <a:endParaRPr lang="en-US" sz="1100" dirty="0">
              <a:solidFill>
                <a:schemeClr val="bg1"/>
              </a:solidFill>
              <a:latin typeface="Calibri" panose="020F0502020204030204" pitchFamily="34" charset="0"/>
              <a:cs typeface="Calibri" panose="020F0502020204030204" pitchFamily="34" charset="0"/>
            </a:endParaRPr>
          </a:p>
        </p:txBody>
      </p:sp>
      <p:sp>
        <p:nvSpPr>
          <p:cNvPr id="17" name="Right Arrow 16"/>
          <p:cNvSpPr/>
          <p:nvPr/>
        </p:nvSpPr>
        <p:spPr>
          <a:xfrm rot="3277194">
            <a:off x="5886569" y="911908"/>
            <a:ext cx="3352800" cy="108925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Where student NEEDS TO BE</a:t>
            </a:r>
          </a:p>
        </p:txBody>
      </p:sp>
      <p:cxnSp>
        <p:nvCxnSpPr>
          <p:cNvPr id="24" name="Straight Arrow Connector 23"/>
          <p:cNvCxnSpPr/>
          <p:nvPr/>
        </p:nvCxnSpPr>
        <p:spPr>
          <a:xfrm>
            <a:off x="228600" y="5425010"/>
            <a:ext cx="8763000" cy="341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D9F4293-D000-4CDA-893F-AA5884E719DD}"/>
              </a:ext>
            </a:extLst>
          </p:cNvPr>
          <p:cNvSpPr>
            <a:spLocks noGrp="1"/>
          </p:cNvSpPr>
          <p:nvPr>
            <p:ph type="sldNum" sz="quarter" idx="12"/>
          </p:nvPr>
        </p:nvSpPr>
        <p:spPr>
          <a:xfrm>
            <a:off x="8737978" y="6234004"/>
            <a:ext cx="131446" cy="153888"/>
          </a:xfrm>
        </p:spPr>
        <p:txBody>
          <a:bodyPr/>
          <a:lstStyle/>
          <a:p>
            <a:fld id="{E1952BA8-5050-E14A-B476-E37989E1A135}" type="slidenum">
              <a:rPr lang="en-US" smtClean="0">
                <a:solidFill>
                  <a:schemeClr val="tx1"/>
                </a:solidFill>
              </a:rPr>
              <a:t>47</a:t>
            </a:fld>
            <a:endParaRPr lang="en-US" dirty="0">
              <a:solidFill>
                <a:schemeClr val="tx1"/>
              </a:solidFill>
            </a:endParaRPr>
          </a:p>
        </p:txBody>
      </p:sp>
      <p:sp>
        <p:nvSpPr>
          <p:cNvPr id="15" name="Rectangle 14"/>
          <p:cNvSpPr/>
          <p:nvPr/>
        </p:nvSpPr>
        <p:spPr>
          <a:xfrm>
            <a:off x="2010750" y="1753190"/>
            <a:ext cx="1050770" cy="3672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ea typeface="Calibri"/>
                <a:cs typeface="Calibri" panose="020F0502020204030204" pitchFamily="34" charset="0"/>
              </a:rPr>
              <a:t>Fluently add and subtract within 100 using strategies based on place value, properties of operations, and/or relationships.</a:t>
            </a:r>
            <a:endParaRPr lang="en-US" sz="11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607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p:tgtEl>
                                          <p:spTgt spid="15"/>
                                        </p:tgtEl>
                                        <p:attrNameLst>
                                          <p:attrName>ppt_y</p:attrName>
                                        </p:attrNameLst>
                                      </p:cBhvr>
                                      <p:tavLst>
                                        <p:tav tm="0">
                                          <p:val>
                                            <p:strVal val="#ppt_y+#ppt_h*1.125000"/>
                                          </p:val>
                                        </p:tav>
                                        <p:tav tm="100000">
                                          <p:val>
                                            <p:strVal val="#ppt_y"/>
                                          </p:val>
                                        </p:tav>
                                      </p:tavLst>
                                    </p:anim>
                                    <p:animEffect transition="in" filter="wipe(up)">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up)">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ppt_y</p:attrName>
                                        </p:attrNameLst>
                                      </p:cBhvr>
                                      <p:tavLst>
                                        <p:tav tm="0">
                                          <p:val>
                                            <p:strVal val="#ppt_y+#ppt_h*1.125000"/>
                                          </p:val>
                                        </p:tav>
                                        <p:tav tm="100000">
                                          <p:val>
                                            <p:strVal val="#ppt_y"/>
                                          </p:val>
                                        </p:tav>
                                      </p:tavLst>
                                    </p:anim>
                                    <p:animEffect transition="in" filter="wipe(up)">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p:tgtEl>
                                          <p:spTgt spid="20"/>
                                        </p:tgtEl>
                                        <p:attrNameLst>
                                          <p:attrName>ppt_y</p:attrName>
                                        </p:attrNameLst>
                                      </p:cBhvr>
                                      <p:tavLst>
                                        <p:tav tm="0">
                                          <p:val>
                                            <p:strVal val="#ppt_y+#ppt_h*1.125000"/>
                                          </p:val>
                                        </p:tav>
                                        <p:tav tm="100000">
                                          <p:val>
                                            <p:strVal val="#ppt_y"/>
                                          </p:val>
                                        </p:tav>
                                      </p:tavLst>
                                    </p:anim>
                                    <p:animEffect transition="in" filter="wipe(up)">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2" grpId="0" animBg="1"/>
      <p:bldP spid="13" grpId="0" animBg="1"/>
      <p:bldP spid="18" grpId="0" animBg="1"/>
      <p:bldP spid="19" grpId="0" animBg="1"/>
      <p:bldP spid="20"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463-EDC0-DC48-AB9B-8CA16527C75E}"/>
              </a:ext>
            </a:extLst>
          </p:cNvPr>
          <p:cNvSpPr>
            <a:spLocks noGrp="1"/>
          </p:cNvSpPr>
          <p:nvPr>
            <p:ph type="title"/>
          </p:nvPr>
        </p:nvSpPr>
        <p:spPr/>
        <p:txBody>
          <a:bodyPr/>
          <a:lstStyle/>
          <a:p>
            <a:r>
              <a:rPr lang="en-US" dirty="0"/>
              <a:t>Instruction Within the Platform</a:t>
            </a:r>
          </a:p>
        </p:txBody>
      </p:sp>
    </p:spTree>
    <p:extLst>
      <p:ext uri="{BB962C8B-B14F-4D97-AF65-F5344CB8AC3E}">
        <p14:creationId xmlns:p14="http://schemas.microsoft.com/office/powerpoint/2010/main" val="1746456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87091" y="611753"/>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Instructional Platform</a:t>
            </a:r>
          </a:p>
        </p:txBody>
      </p:sp>
      <p:sp>
        <p:nvSpPr>
          <p:cNvPr id="2" name="TextBox 1"/>
          <p:cNvSpPr txBox="1"/>
          <p:nvPr/>
        </p:nvSpPr>
        <p:spPr>
          <a:xfrm>
            <a:off x="4033363" y="1748589"/>
            <a:ext cx="4289957" cy="553998"/>
          </a:xfrm>
          <a:prstGeom prst="rect">
            <a:avLst/>
          </a:prstGeom>
          <a:noFill/>
        </p:spPr>
        <p:txBody>
          <a:bodyPr wrap="none" rtlCol="0">
            <a:spAutoFit/>
          </a:bodyPr>
          <a:lstStyle/>
          <a:p>
            <a:r>
              <a:rPr lang="en-US" sz="3000">
                <a:solidFill>
                  <a:schemeClr val="bg1"/>
                </a:solidFill>
                <a:latin typeface="Calibri" panose="020F0502020204030204" pitchFamily="34" charset="0"/>
                <a:cs typeface="Calibri" panose="020F0502020204030204" pitchFamily="34" charset="0"/>
              </a:rPr>
              <a:t>INSTRUCTIONAL DELIVERY</a:t>
            </a:r>
            <a:endParaRPr lang="en-US" sz="3000" dirty="0">
              <a:solidFill>
                <a:schemeClr val="bg1"/>
              </a:solidFill>
              <a:latin typeface="Calibri" panose="020F0502020204030204" pitchFamily="34" charset="0"/>
              <a:cs typeface="Calibri" panose="020F0502020204030204" pitchFamily="34" charset="0"/>
            </a:endParaRPr>
          </a:p>
        </p:txBody>
      </p:sp>
      <p:sp>
        <p:nvSpPr>
          <p:cNvPr id="16" name="TextBox 15"/>
          <p:cNvSpPr txBox="1"/>
          <p:nvPr/>
        </p:nvSpPr>
        <p:spPr>
          <a:xfrm>
            <a:off x="4033363" y="3890210"/>
            <a:ext cx="4642553" cy="553998"/>
          </a:xfrm>
          <a:prstGeom prst="rect">
            <a:avLst/>
          </a:prstGeom>
          <a:noFill/>
        </p:spPr>
        <p:txBody>
          <a:bodyPr wrap="none" rtlCol="0">
            <a:spAutoFit/>
          </a:bodyPr>
          <a:lstStyle/>
          <a:p>
            <a:r>
              <a:rPr lang="en-US" sz="3000">
                <a:solidFill>
                  <a:schemeClr val="bg1"/>
                </a:solidFill>
                <a:latin typeface="Calibri" panose="020F0502020204030204" pitchFamily="34" charset="0"/>
                <a:cs typeface="Calibri" panose="020F0502020204030204" pitchFamily="34" charset="0"/>
              </a:rPr>
              <a:t>INSTRUCTIONAL STRATEGIES</a:t>
            </a:r>
            <a:endParaRPr lang="en-US" sz="3000" dirty="0">
              <a:solidFill>
                <a:schemeClr val="bg1"/>
              </a:solidFill>
              <a:latin typeface="Calibri" panose="020F0502020204030204" pitchFamily="34" charset="0"/>
              <a:cs typeface="Calibri" panose="020F0502020204030204" pitchFamily="34" charset="0"/>
            </a:endParaRPr>
          </a:p>
        </p:txBody>
      </p:sp>
      <p:sp>
        <p:nvSpPr>
          <p:cNvPr id="17" name="Oval 16"/>
          <p:cNvSpPr/>
          <p:nvPr/>
        </p:nvSpPr>
        <p:spPr>
          <a:xfrm>
            <a:off x="4232708" y="2256772"/>
            <a:ext cx="2187879" cy="5170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Explicit instruction</a:t>
            </a:r>
          </a:p>
        </p:txBody>
      </p:sp>
      <p:sp>
        <p:nvSpPr>
          <p:cNvPr id="18" name="Oval 17"/>
          <p:cNvSpPr/>
          <p:nvPr/>
        </p:nvSpPr>
        <p:spPr>
          <a:xfrm>
            <a:off x="5326647" y="2781879"/>
            <a:ext cx="2187879" cy="51708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Multiple representations</a:t>
            </a:r>
          </a:p>
        </p:txBody>
      </p:sp>
      <p:sp>
        <p:nvSpPr>
          <p:cNvPr id="23" name="Oval 22"/>
          <p:cNvSpPr/>
          <p:nvPr/>
        </p:nvSpPr>
        <p:spPr>
          <a:xfrm>
            <a:off x="6572710" y="3270613"/>
            <a:ext cx="2187879" cy="5170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Concise language</a:t>
            </a:r>
          </a:p>
        </p:txBody>
      </p:sp>
      <p:sp>
        <p:nvSpPr>
          <p:cNvPr id="24" name="Oval 23"/>
          <p:cNvSpPr/>
          <p:nvPr/>
        </p:nvSpPr>
        <p:spPr>
          <a:xfrm>
            <a:off x="4384831" y="4444208"/>
            <a:ext cx="2187879" cy="5170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Fluency building</a:t>
            </a:r>
          </a:p>
        </p:txBody>
      </p:sp>
      <p:sp>
        <p:nvSpPr>
          <p:cNvPr id="25" name="Oval 24"/>
          <p:cNvSpPr/>
          <p:nvPr/>
        </p:nvSpPr>
        <p:spPr>
          <a:xfrm>
            <a:off x="5360331" y="4968550"/>
            <a:ext cx="2187879" cy="51708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Problem solving instruction</a:t>
            </a:r>
          </a:p>
        </p:txBody>
      </p:sp>
      <p:sp>
        <p:nvSpPr>
          <p:cNvPr id="26" name="Oval 25"/>
          <p:cNvSpPr/>
          <p:nvPr/>
        </p:nvSpPr>
        <p:spPr>
          <a:xfrm>
            <a:off x="6619933" y="5460041"/>
            <a:ext cx="2187879" cy="5170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Motivation component</a:t>
            </a:r>
          </a:p>
        </p:txBody>
      </p:sp>
      <p:pic>
        <p:nvPicPr>
          <p:cNvPr id="11" name="Picture 10" descr="1.png">
            <a:extLst>
              <a:ext uri="{FF2B5EF4-FFF2-40B4-BE49-F238E27FC236}">
                <a16:creationId xmlns:a16="http://schemas.microsoft.com/office/drawing/2014/main" id="{A6DC6C13-DDBC-F548-90D5-445D47A9F66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295" y="358696"/>
            <a:ext cx="4189658" cy="6858000"/>
          </a:xfrm>
          <a:prstGeom prst="rect">
            <a:avLst/>
          </a:prstGeom>
        </p:spPr>
      </p:pic>
    </p:spTree>
    <p:extLst>
      <p:ext uri="{BB962C8B-B14F-4D97-AF65-F5344CB8AC3E}">
        <p14:creationId xmlns:p14="http://schemas.microsoft.com/office/powerpoint/2010/main" val="217804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9017952" y="6650191"/>
            <a:ext cx="65723" cy="153888"/>
          </a:xfrm>
        </p:spPr>
        <p:txBody>
          <a:bodyPr/>
          <a:lstStyle/>
          <a:p>
            <a:pPr algn="r"/>
            <a:fld id="{F3477EC8-074D-41C4-94AE-E9EA7CEEA348}" type="slidenum">
              <a:rPr>
                <a:solidFill>
                  <a:srgbClr val="FFFFFF">
                    <a:lumMod val="75000"/>
                  </a:srgbClr>
                </a:solidFill>
              </a:rPr>
              <a:pPr algn="r"/>
              <a:t>5</a:t>
            </a:fld>
            <a:endParaRPr dirty="0">
              <a:solidFill>
                <a:srgbClr val="FFFFFF">
                  <a:lumMod val="75000"/>
                </a:srgbClr>
              </a:solidFill>
            </a:endParaRPr>
          </a:p>
        </p:txBody>
      </p:sp>
      <p:sp>
        <p:nvSpPr>
          <p:cNvPr id="3" name="Title 2"/>
          <p:cNvSpPr>
            <a:spLocks noGrp="1"/>
          </p:cNvSpPr>
          <p:nvPr>
            <p:ph type="title"/>
          </p:nvPr>
        </p:nvSpPr>
        <p:spPr>
          <a:xfrm>
            <a:off x="687389" y="318053"/>
            <a:ext cx="4085334" cy="1486894"/>
          </a:xfrm>
        </p:spPr>
        <p:txBody>
          <a:bodyPr/>
          <a:lstStyle/>
          <a:p>
            <a:r>
              <a:rPr lang="en-US" dirty="0"/>
              <a:t>Why Intensive Intervention?</a:t>
            </a:r>
          </a:p>
        </p:txBody>
      </p:sp>
      <p:sp>
        <p:nvSpPr>
          <p:cNvPr id="5" name="TextBox 4"/>
          <p:cNvSpPr txBox="1"/>
          <p:nvPr/>
        </p:nvSpPr>
        <p:spPr>
          <a:xfrm>
            <a:off x="599800" y="2197164"/>
            <a:ext cx="3256584" cy="2677656"/>
          </a:xfrm>
          <a:prstGeom prst="rect">
            <a:avLst/>
          </a:prstGeom>
          <a:noFill/>
        </p:spPr>
        <p:txBody>
          <a:bodyPr wrap="square" rtlCol="0">
            <a:spAutoFit/>
          </a:bodyPr>
          <a:lstStyle/>
          <a:p>
            <a:pPr fontAlgn="base">
              <a:spcBef>
                <a:spcPct val="0"/>
              </a:spcBef>
              <a:spcAft>
                <a:spcPct val="0"/>
              </a:spcAft>
            </a:pPr>
            <a:r>
              <a:rPr lang="en-US" sz="2400" dirty="0">
                <a:solidFill>
                  <a:srgbClr val="4E76A0">
                    <a:lumMod val="75000"/>
                  </a:srgbClr>
                </a:solidFill>
                <a:latin typeface="Calibri" panose="020F0502020204030204" pitchFamily="34" charset="0"/>
                <a:ea typeface="Arial" pitchFamily="34" charset="0"/>
                <a:cs typeface="Calibri" panose="020F0502020204030204" pitchFamily="34" charset="0"/>
              </a:rPr>
              <a:t>Too many students, especially those with disabilities, lack basic skills for reading and mathematics or have serious discipline problems in school</a:t>
            </a:r>
          </a:p>
        </p:txBody>
      </p:sp>
      <p:pic>
        <p:nvPicPr>
          <p:cNvPr id="2" name="Picture 1" descr="This image illustrates the percentage of students with disabilities lacking basic reading and math. 67% of fourth grade and 63% of eigth grade students with disabilities lack basic reading skills. 45% of fourth grade and 68% of eigth grade students with disabilities lack basic math skills. One in three students with disabilities have disciplinary problems at school.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6879" y="427789"/>
            <a:ext cx="4650623" cy="6165252"/>
          </a:xfrm>
          <a:prstGeom prst="rect">
            <a:avLst/>
          </a:prstGeom>
        </p:spPr>
      </p:pic>
    </p:spTree>
    <p:extLst>
      <p:ext uri="{BB962C8B-B14F-4D97-AF65-F5344CB8AC3E}">
        <p14:creationId xmlns:p14="http://schemas.microsoft.com/office/powerpoint/2010/main" val="2448954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6873" y="3556423"/>
            <a:ext cx="1828800" cy="812366"/>
          </a:xfrm>
          <a:prstGeom prst="rect">
            <a:avLst/>
          </a:prstGeom>
          <a:solidFill>
            <a:schemeClr val="accent6"/>
          </a:solidFill>
        </p:spPr>
        <p:txBody>
          <a:bodyPr wrap="square" rtlCol="0" anchor="ctr" anchorCtr="0">
            <a:noAutofit/>
          </a:bodyPr>
          <a:lstStyle/>
          <a:p>
            <a:pPr algn="ctr"/>
            <a:r>
              <a:rPr lang="en-US" sz="2000" dirty="0">
                <a:solidFill>
                  <a:schemeClr val="bg1"/>
                </a:solidFill>
                <a:latin typeface="Calibri" panose="020F0502020204030204" pitchFamily="34" charset="0"/>
                <a:cs typeface="Calibri" panose="020F0502020204030204" pitchFamily="34" charset="0"/>
              </a:rPr>
              <a:t>Planned</a:t>
            </a:r>
          </a:p>
          <a:p>
            <a:pPr algn="ctr"/>
            <a:r>
              <a:rPr lang="en-US" sz="2000" dirty="0">
                <a:solidFill>
                  <a:schemeClr val="bg1"/>
                </a:solidFill>
                <a:latin typeface="Calibri" panose="020F0502020204030204" pitchFamily="34" charset="0"/>
                <a:cs typeface="Calibri" panose="020F0502020204030204" pitchFamily="34" charset="0"/>
              </a:rPr>
              <a:t>Examples</a:t>
            </a:r>
          </a:p>
        </p:txBody>
      </p:sp>
      <p:sp>
        <p:nvSpPr>
          <p:cNvPr id="16" name="TextBox 15"/>
          <p:cNvSpPr txBox="1"/>
          <p:nvPr/>
        </p:nvSpPr>
        <p:spPr>
          <a:xfrm>
            <a:off x="536872" y="2703973"/>
            <a:ext cx="1828800" cy="852449"/>
          </a:xfrm>
          <a:prstGeom prst="rect">
            <a:avLst/>
          </a:prstGeom>
          <a:solidFill>
            <a:schemeClr val="accent6"/>
          </a:solidFill>
        </p:spPr>
        <p:txBody>
          <a:bodyPr wrap="square" rtlCol="0" anchor="ctr">
            <a:noAutofit/>
          </a:bodyPr>
          <a:lstStyle/>
          <a:p>
            <a:pPr algn="ctr"/>
            <a:r>
              <a:rPr lang="en-US" sz="2000" dirty="0">
                <a:solidFill>
                  <a:schemeClr val="bg1"/>
                </a:solidFill>
                <a:latin typeface="Calibri" panose="020F0502020204030204" pitchFamily="34" charset="0"/>
                <a:cs typeface="Calibri" panose="020F0502020204030204" pitchFamily="34" charset="0"/>
              </a:rPr>
              <a:t>Clear Explanation</a:t>
            </a:r>
          </a:p>
        </p:txBody>
      </p:sp>
      <p:sp>
        <p:nvSpPr>
          <p:cNvPr id="17" name="TextBox 16"/>
          <p:cNvSpPr txBox="1"/>
          <p:nvPr/>
        </p:nvSpPr>
        <p:spPr>
          <a:xfrm>
            <a:off x="2501668" y="3493772"/>
            <a:ext cx="1828800" cy="875017"/>
          </a:xfrm>
          <a:prstGeom prst="rect">
            <a:avLst/>
          </a:prstGeom>
          <a:solidFill>
            <a:schemeClr val="accent1"/>
          </a:solidFill>
        </p:spPr>
        <p:txBody>
          <a:bodyPr wrap="square" rtlCol="0" anchor="ctr">
            <a:noAutofit/>
          </a:bodyPr>
          <a:lstStyle/>
          <a:p>
            <a:pPr algn="ctr"/>
            <a:r>
              <a:rPr lang="en-US" sz="2000" dirty="0">
                <a:solidFill>
                  <a:schemeClr val="bg1"/>
                </a:solidFill>
                <a:latin typeface="Calibri" panose="020F0502020204030204" pitchFamily="34" charset="0"/>
                <a:cs typeface="Calibri" panose="020F0502020204030204" pitchFamily="34" charset="0"/>
              </a:rPr>
              <a:t>Independent Practice</a:t>
            </a:r>
          </a:p>
        </p:txBody>
      </p:sp>
      <p:sp>
        <p:nvSpPr>
          <p:cNvPr id="18" name="TextBox 17"/>
          <p:cNvSpPr txBox="1"/>
          <p:nvPr/>
        </p:nvSpPr>
        <p:spPr>
          <a:xfrm>
            <a:off x="2501668" y="2703973"/>
            <a:ext cx="1828800" cy="789797"/>
          </a:xfrm>
          <a:prstGeom prst="rect">
            <a:avLst/>
          </a:prstGeom>
          <a:solidFill>
            <a:schemeClr val="accent1"/>
          </a:solidFill>
        </p:spPr>
        <p:txBody>
          <a:bodyPr wrap="square" rtlCol="0" anchor="ctr">
            <a:noAutofit/>
          </a:bodyPr>
          <a:lstStyle/>
          <a:p>
            <a:pPr algn="ctr"/>
            <a:r>
              <a:rPr lang="en-US" sz="2000" dirty="0">
                <a:solidFill>
                  <a:schemeClr val="bg1"/>
                </a:solidFill>
                <a:latin typeface="Calibri" panose="020F0502020204030204" pitchFamily="34" charset="0"/>
                <a:cs typeface="Calibri" panose="020F0502020204030204" pitchFamily="34" charset="0"/>
              </a:rPr>
              <a:t>Guided </a:t>
            </a:r>
          </a:p>
          <a:p>
            <a:pPr algn="ctr"/>
            <a:r>
              <a:rPr lang="en-US" sz="2000" dirty="0">
                <a:solidFill>
                  <a:schemeClr val="bg1"/>
                </a:solidFill>
                <a:latin typeface="Calibri" panose="020F0502020204030204" pitchFamily="34" charset="0"/>
                <a:cs typeface="Calibri" panose="020F0502020204030204" pitchFamily="34" charset="0"/>
              </a:rPr>
              <a:t>Practice</a:t>
            </a:r>
          </a:p>
        </p:txBody>
      </p:sp>
      <p:sp>
        <p:nvSpPr>
          <p:cNvPr id="2" name="TextBox 1"/>
          <p:cNvSpPr txBox="1"/>
          <p:nvPr/>
        </p:nvSpPr>
        <p:spPr>
          <a:xfrm>
            <a:off x="536872" y="2242310"/>
            <a:ext cx="1828800" cy="461665"/>
          </a:xfrm>
          <a:prstGeom prst="rect">
            <a:avLst/>
          </a:prstGeom>
          <a:solidFill>
            <a:schemeClr val="accent6">
              <a:lumMod val="75000"/>
            </a:schemeClr>
          </a:solidFill>
        </p:spPr>
        <p:txBody>
          <a:bodyPr wrap="square" rtlCol="0">
            <a:noAutofit/>
          </a:bodyPr>
          <a:lstStyle/>
          <a:p>
            <a:pPr algn="ctr"/>
            <a:r>
              <a:rPr lang="en-US" sz="2400" b="1" dirty="0">
                <a:solidFill>
                  <a:schemeClr val="bg1"/>
                </a:solidFill>
                <a:latin typeface="Calibri" panose="020F0502020204030204" pitchFamily="34" charset="0"/>
                <a:cs typeface="Calibri" panose="020F0502020204030204" pitchFamily="34" charset="0"/>
              </a:rPr>
              <a:t>Modeling</a:t>
            </a:r>
          </a:p>
        </p:txBody>
      </p:sp>
      <p:sp>
        <p:nvSpPr>
          <p:cNvPr id="7" name="TextBox 6"/>
          <p:cNvSpPr txBox="1"/>
          <p:nvPr/>
        </p:nvSpPr>
        <p:spPr>
          <a:xfrm>
            <a:off x="2501668" y="2242309"/>
            <a:ext cx="1828800" cy="461665"/>
          </a:xfrm>
          <a:prstGeom prst="rect">
            <a:avLst/>
          </a:prstGeom>
          <a:solidFill>
            <a:schemeClr val="accent1">
              <a:lumMod val="75000"/>
            </a:schemeClr>
          </a:solidFill>
        </p:spPr>
        <p:txBody>
          <a:bodyPr wrap="square" rtlCol="0">
            <a:noAutofit/>
          </a:bodyPr>
          <a:lstStyle/>
          <a:p>
            <a:pPr algn="ctr"/>
            <a:r>
              <a:rPr lang="en-US" sz="2400" b="1" dirty="0">
                <a:solidFill>
                  <a:schemeClr val="bg1"/>
                </a:solidFill>
                <a:latin typeface="Calibri" panose="020F0502020204030204" pitchFamily="34" charset="0"/>
                <a:cs typeface="Calibri" panose="020F0502020204030204" pitchFamily="34" charset="0"/>
              </a:rPr>
              <a:t>Practice</a:t>
            </a:r>
          </a:p>
        </p:txBody>
      </p:sp>
      <p:sp>
        <p:nvSpPr>
          <p:cNvPr id="8" name="TextBox 7"/>
          <p:cNvSpPr txBox="1"/>
          <p:nvPr/>
        </p:nvSpPr>
        <p:spPr>
          <a:xfrm>
            <a:off x="1092039" y="1780646"/>
            <a:ext cx="681597" cy="461665"/>
          </a:xfrm>
          <a:prstGeom prst="rect">
            <a:avLst/>
          </a:prstGeom>
          <a:noFill/>
        </p:spPr>
        <p:txBody>
          <a:bodyPr wrap="none" rtlCol="0">
            <a:spAutoFit/>
          </a:bodyPr>
          <a:lstStyle/>
          <a:p>
            <a:r>
              <a:rPr lang="en-US" sz="2400" dirty="0">
                <a:solidFill>
                  <a:schemeClr val="accent6"/>
                </a:solidFill>
                <a:latin typeface="Calibri" panose="020F0502020204030204" pitchFamily="34" charset="0"/>
                <a:cs typeface="Calibri" panose="020F0502020204030204" pitchFamily="34" charset="0"/>
              </a:rPr>
              <a:t>I Do</a:t>
            </a:r>
          </a:p>
        </p:txBody>
      </p:sp>
      <p:sp>
        <p:nvSpPr>
          <p:cNvPr id="9" name="TextBox 8"/>
          <p:cNvSpPr txBox="1"/>
          <p:nvPr/>
        </p:nvSpPr>
        <p:spPr>
          <a:xfrm>
            <a:off x="4348721" y="2868038"/>
            <a:ext cx="1828800" cy="461665"/>
          </a:xfrm>
          <a:prstGeom prst="rect">
            <a:avLst/>
          </a:prstGeom>
          <a:noFill/>
        </p:spPr>
        <p:txBody>
          <a:bodyPr wrap="square" rtlCol="0">
            <a:spAutoFit/>
          </a:bodyPr>
          <a:lstStyle/>
          <a:p>
            <a:r>
              <a:rPr lang="en-US" sz="2400" dirty="0">
                <a:solidFill>
                  <a:schemeClr val="accent1"/>
                </a:solidFill>
                <a:latin typeface="Calibri" panose="020F0502020204030204" pitchFamily="34" charset="0"/>
                <a:cs typeface="Calibri" panose="020F0502020204030204" pitchFamily="34" charset="0"/>
              </a:rPr>
              <a:t>We Do</a:t>
            </a:r>
          </a:p>
        </p:txBody>
      </p:sp>
      <p:sp>
        <p:nvSpPr>
          <p:cNvPr id="10" name="TextBox 9"/>
          <p:cNvSpPr txBox="1"/>
          <p:nvPr/>
        </p:nvSpPr>
        <p:spPr>
          <a:xfrm>
            <a:off x="4348721" y="3700447"/>
            <a:ext cx="1595817" cy="461665"/>
          </a:xfrm>
          <a:prstGeom prst="rect">
            <a:avLst/>
          </a:prstGeom>
          <a:noFill/>
        </p:spPr>
        <p:txBody>
          <a:bodyPr wrap="square" rtlCol="0">
            <a:spAutoFit/>
          </a:bodyPr>
          <a:lstStyle/>
          <a:p>
            <a:r>
              <a:rPr lang="en-US" sz="2400" dirty="0">
                <a:solidFill>
                  <a:schemeClr val="accent1"/>
                </a:solidFill>
                <a:latin typeface="Calibri" panose="020F0502020204030204" pitchFamily="34" charset="0"/>
                <a:cs typeface="Calibri" panose="020F0502020204030204" pitchFamily="34" charset="0"/>
              </a:rPr>
              <a:t>You Do</a:t>
            </a:r>
          </a:p>
        </p:txBody>
      </p:sp>
      <p:sp>
        <p:nvSpPr>
          <p:cNvPr id="11" name="Rectangle 10"/>
          <p:cNvSpPr/>
          <p:nvPr/>
        </p:nvSpPr>
        <p:spPr>
          <a:xfrm>
            <a:off x="536872" y="4545988"/>
            <a:ext cx="3793596" cy="437680"/>
          </a:xfrm>
          <a:prstGeom prst="rect">
            <a:avLst/>
          </a:prstGeom>
          <a:solidFill>
            <a:schemeClr val="accent2">
              <a:lumMod val="75000"/>
            </a:schemeClr>
          </a:solidFill>
        </p:spPr>
        <p:txBody>
          <a:bodyPr wrap="square">
            <a:noAutofit/>
          </a:bodyPr>
          <a:lstStyle/>
          <a:p>
            <a:pPr algn="ctr"/>
            <a:r>
              <a:rPr lang="en-US" b="1" dirty="0">
                <a:solidFill>
                  <a:schemeClr val="bg1"/>
                </a:solidFill>
                <a:latin typeface="Calibri" panose="020F0502020204030204" pitchFamily="34" charset="0"/>
                <a:cs typeface="Calibri" panose="020F0502020204030204" pitchFamily="34" charset="0"/>
              </a:rPr>
              <a:t>Supporting Practices</a:t>
            </a:r>
            <a:endParaRPr lang="en-US" dirty="0">
              <a:solidFill>
                <a:schemeClr val="bg1"/>
              </a:solidFill>
              <a:latin typeface="Calibri" panose="020F0502020204030204" pitchFamily="34" charset="0"/>
              <a:cs typeface="Calibri" panose="020F0502020204030204" pitchFamily="34" charset="0"/>
            </a:endParaRPr>
          </a:p>
        </p:txBody>
      </p:sp>
      <p:sp>
        <p:nvSpPr>
          <p:cNvPr id="13" name="Rectangle 12"/>
          <p:cNvSpPr/>
          <p:nvPr/>
        </p:nvSpPr>
        <p:spPr>
          <a:xfrm>
            <a:off x="536872" y="4887277"/>
            <a:ext cx="3793596" cy="1085957"/>
          </a:xfrm>
          <a:prstGeom prst="rect">
            <a:avLst/>
          </a:prstGeom>
          <a:solidFill>
            <a:schemeClr val="accent2"/>
          </a:solidFill>
        </p:spPr>
        <p:txBody>
          <a:bodyPr wrap="square">
            <a:noAutofit/>
          </a:bodyPr>
          <a:lstStyle/>
          <a:p>
            <a:pPr marL="114300" indent="-114300">
              <a:buFont typeface="Arial" panose="020B0604020202020204" pitchFamily="34" charset="0"/>
              <a:buChar char="•"/>
              <a:tabLst>
                <a:tab pos="114300" algn="l"/>
              </a:tabLst>
            </a:pPr>
            <a:r>
              <a:rPr lang="en-US" sz="1600" dirty="0">
                <a:solidFill>
                  <a:schemeClr val="bg1"/>
                </a:solidFill>
                <a:latin typeface="Calibri" panose="020F0502020204030204" pitchFamily="34" charset="0"/>
                <a:cs typeface="Calibri" panose="020F0502020204030204" pitchFamily="34" charset="0"/>
              </a:rPr>
              <a:t>Asking the right questions </a:t>
            </a:r>
          </a:p>
          <a:p>
            <a:pPr marL="114300" indent="-114300">
              <a:buFont typeface="Arial" panose="020B0604020202020204" pitchFamily="34" charset="0"/>
              <a:buChar char="•"/>
              <a:tabLst>
                <a:tab pos="114300" algn="l"/>
              </a:tabLst>
            </a:pPr>
            <a:r>
              <a:rPr lang="en-US" sz="1600" dirty="0">
                <a:solidFill>
                  <a:schemeClr val="bg1"/>
                </a:solidFill>
                <a:latin typeface="Calibri" panose="020F0502020204030204" pitchFamily="34" charset="0"/>
                <a:cs typeface="Calibri" panose="020F0502020204030204" pitchFamily="34" charset="0"/>
              </a:rPr>
              <a:t>Eliciting frequent responses</a:t>
            </a:r>
          </a:p>
          <a:p>
            <a:pPr marL="114300" indent="-114300">
              <a:buFont typeface="Arial" panose="020B0604020202020204" pitchFamily="34" charset="0"/>
              <a:buChar char="•"/>
              <a:tabLst>
                <a:tab pos="114300" algn="l"/>
              </a:tabLst>
            </a:pPr>
            <a:r>
              <a:rPr lang="en-US" sz="1600" dirty="0">
                <a:solidFill>
                  <a:schemeClr val="bg1"/>
                </a:solidFill>
                <a:latin typeface="Calibri" panose="020F0502020204030204" pitchFamily="34" charset="0"/>
                <a:cs typeface="Calibri" panose="020F0502020204030204" pitchFamily="34" charset="0"/>
              </a:rPr>
              <a:t>Providing immediate specific feedback</a:t>
            </a:r>
          </a:p>
          <a:p>
            <a:pPr marL="114300" indent="-114300">
              <a:buFont typeface="Arial" panose="020B0604020202020204" pitchFamily="34" charset="0"/>
              <a:buChar char="•"/>
              <a:tabLst>
                <a:tab pos="114300" algn="l"/>
              </a:tabLst>
            </a:pPr>
            <a:r>
              <a:rPr lang="en-US" sz="1600" dirty="0">
                <a:solidFill>
                  <a:schemeClr val="bg1"/>
                </a:solidFill>
                <a:latin typeface="Calibri" panose="020F0502020204030204" pitchFamily="34" charset="0"/>
                <a:cs typeface="Calibri" panose="020F0502020204030204" pitchFamily="34" charset="0"/>
              </a:rPr>
              <a:t>Maintaining a brisk pace</a:t>
            </a:r>
          </a:p>
        </p:txBody>
      </p:sp>
      <p:sp>
        <p:nvSpPr>
          <p:cNvPr id="3" name="Title 2"/>
          <p:cNvSpPr>
            <a:spLocks noGrp="1"/>
          </p:cNvSpPr>
          <p:nvPr>
            <p:ph type="title"/>
          </p:nvPr>
        </p:nvSpPr>
        <p:spPr>
          <a:xfrm>
            <a:off x="687388" y="318053"/>
            <a:ext cx="8224837" cy="1486894"/>
          </a:xfrm>
        </p:spPr>
        <p:txBody>
          <a:bodyPr>
            <a:normAutofit/>
          </a:bodyPr>
          <a:lstStyle/>
          <a:p>
            <a:r>
              <a:rPr lang="en-US" dirty="0"/>
              <a:t>Explicit Instruction</a:t>
            </a:r>
          </a:p>
        </p:txBody>
      </p:sp>
    </p:spTree>
    <p:extLst>
      <p:ext uri="{BB962C8B-B14F-4D97-AF65-F5344CB8AC3E}">
        <p14:creationId xmlns:p14="http://schemas.microsoft.com/office/powerpoint/2010/main" val="2709746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Wingdings" charset="2"/>
              <a:buChar char="q"/>
            </a:pPr>
            <a:r>
              <a:rPr lang="en-US" dirty="0">
                <a:latin typeface="Calibri" panose="020F0502020204030204" pitchFamily="34" charset="0"/>
                <a:cs typeface="Calibri" panose="020F0502020204030204" pitchFamily="34" charset="0"/>
              </a:rPr>
              <a:t>Model steps using concise language</a:t>
            </a:r>
          </a:p>
          <a:p>
            <a:pPr marL="342900" indent="-342900">
              <a:buFont typeface="Wingdings" charset="2"/>
              <a:buChar char="q"/>
            </a:pPr>
            <a:r>
              <a:rPr lang="en-US" dirty="0">
                <a:latin typeface="Calibri" panose="020F0502020204030204" pitchFamily="34" charset="0"/>
                <a:cs typeface="Calibri" panose="020F0502020204030204" pitchFamily="34" charset="0"/>
              </a:rPr>
              <a:t>Provide guided practice opportunities</a:t>
            </a:r>
          </a:p>
          <a:p>
            <a:pPr marL="342900" indent="-342900">
              <a:buFont typeface="Wingdings" charset="2"/>
              <a:buChar char="q"/>
            </a:pPr>
            <a:r>
              <a:rPr lang="en-US" dirty="0">
                <a:latin typeface="Calibri" panose="020F0502020204030204" pitchFamily="34" charset="0"/>
                <a:cs typeface="Calibri" panose="020F0502020204030204" pitchFamily="34" charset="0"/>
              </a:rPr>
              <a:t>Provide independent practice opportunities</a:t>
            </a:r>
          </a:p>
          <a:p>
            <a:pPr marL="342900" indent="-342900">
              <a:buFont typeface="Wingdings" charset="2"/>
              <a:buChar char="q"/>
            </a:pPr>
            <a:r>
              <a:rPr lang="en-US" dirty="0">
                <a:latin typeface="Calibri" panose="020F0502020204030204" pitchFamily="34" charset="0"/>
                <a:cs typeface="Calibri" panose="020F0502020204030204" pitchFamily="34" charset="0"/>
              </a:rPr>
              <a:t>Use supporting practices during modeling and practice</a:t>
            </a:r>
          </a:p>
          <a:p>
            <a:pPr marL="687388" lvl="1">
              <a:buFont typeface="Wingdings" charset="2"/>
              <a:buChar char="q"/>
            </a:pPr>
            <a:r>
              <a:rPr lang="en-US" dirty="0">
                <a:latin typeface="Calibri" panose="020F0502020204030204" pitchFamily="34" charset="0"/>
                <a:cs typeface="Calibri" panose="020F0502020204030204" pitchFamily="34" charset="0"/>
              </a:rPr>
              <a:t>Ask the right questions</a:t>
            </a:r>
          </a:p>
          <a:p>
            <a:pPr marL="687388" lvl="1">
              <a:buFont typeface="Wingdings" charset="2"/>
              <a:buChar char="q"/>
            </a:pPr>
            <a:r>
              <a:rPr lang="en-US" dirty="0">
                <a:latin typeface="Calibri" panose="020F0502020204030204" pitchFamily="34" charset="0"/>
                <a:cs typeface="Calibri" panose="020F0502020204030204" pitchFamily="34" charset="0"/>
              </a:rPr>
              <a:t>Elicit frequent responses</a:t>
            </a:r>
          </a:p>
          <a:p>
            <a:pPr marL="687388" lvl="1">
              <a:buFont typeface="Wingdings" charset="2"/>
              <a:buChar char="q"/>
            </a:pPr>
            <a:r>
              <a:rPr lang="en-US" dirty="0">
                <a:latin typeface="Calibri" panose="020F0502020204030204" pitchFamily="34" charset="0"/>
                <a:cs typeface="Calibri" panose="020F0502020204030204" pitchFamily="34" charset="0"/>
              </a:rPr>
              <a:t>Provide feedback</a:t>
            </a:r>
          </a:p>
          <a:p>
            <a:pPr marL="687388" lvl="1">
              <a:buFont typeface="Wingdings" charset="2"/>
              <a:buChar char="q"/>
            </a:pPr>
            <a:r>
              <a:rPr lang="en-US" dirty="0">
                <a:latin typeface="Calibri" panose="020F0502020204030204" pitchFamily="34" charset="0"/>
                <a:cs typeface="Calibri" panose="020F0502020204030204" pitchFamily="34" charset="0"/>
              </a:rPr>
              <a:t>Be planned and organized</a:t>
            </a:r>
          </a:p>
        </p:txBody>
      </p:sp>
      <p:sp>
        <p:nvSpPr>
          <p:cNvPr id="2" name="Title 1"/>
          <p:cNvSpPr>
            <a:spLocks noGrp="1"/>
          </p:cNvSpPr>
          <p:nvPr>
            <p:ph type="title"/>
          </p:nvPr>
        </p:nvSpPr>
        <p:spPr/>
        <p:txBody>
          <a:bodyPr>
            <a:normAutofit fontScale="90000"/>
          </a:bodyPr>
          <a:lstStyle/>
          <a:p>
            <a:r>
              <a:rPr lang="en-US" dirty="0"/>
              <a:t>How do you use explicit instruction within intensive intervention?</a:t>
            </a:r>
          </a:p>
        </p:txBody>
      </p:sp>
    </p:spTree>
    <p:extLst>
      <p:ext uri="{BB962C8B-B14F-4D97-AF65-F5344CB8AC3E}">
        <p14:creationId xmlns:p14="http://schemas.microsoft.com/office/powerpoint/2010/main" val="2963789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Representations</a:t>
            </a:r>
          </a:p>
        </p:txBody>
      </p:sp>
      <p:graphicFrame>
        <p:nvGraphicFramePr>
          <p:cNvPr id="5" name="Diagram 4"/>
          <p:cNvGraphicFramePr/>
          <p:nvPr>
            <p:extLst>
              <p:ext uri="{D42A27DB-BD31-4B8C-83A1-F6EECF244321}">
                <p14:modId xmlns:p14="http://schemas.microsoft.com/office/powerpoint/2010/main" val="2926151252"/>
              </p:ext>
            </p:extLst>
          </p:nvPr>
        </p:nvGraphicFramePr>
        <p:xfrm>
          <a:off x="456993" y="2071969"/>
          <a:ext cx="84552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5058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Wingdings" charset="2"/>
              <a:buChar char="q"/>
            </a:pPr>
            <a:r>
              <a:rPr lang="en-US" dirty="0">
                <a:latin typeface="Calibri" panose="020F0502020204030204" pitchFamily="34" charset="0"/>
                <a:cs typeface="Calibri" panose="020F0502020204030204" pitchFamily="34" charset="0"/>
              </a:rPr>
              <a:t>Use three-dimensional concrete materials to teach concepts and procedures</a:t>
            </a:r>
          </a:p>
          <a:p>
            <a:pPr marL="342900" indent="-342900">
              <a:buFont typeface="Wingdings" charset="2"/>
              <a:buChar char="q"/>
            </a:pPr>
            <a:r>
              <a:rPr lang="en-US" dirty="0">
                <a:latin typeface="Calibri" panose="020F0502020204030204" pitchFamily="34" charset="0"/>
                <a:cs typeface="Calibri" panose="020F0502020204030204" pitchFamily="34" charset="0"/>
              </a:rPr>
              <a:t>Use two-dimensional representations to teach concepts and procedures</a:t>
            </a:r>
          </a:p>
          <a:p>
            <a:pPr marL="342900" indent="-342900">
              <a:buFont typeface="Wingdings" charset="2"/>
              <a:buChar char="q"/>
            </a:pPr>
            <a:r>
              <a:rPr lang="en-US" dirty="0">
                <a:latin typeface="Calibri" panose="020F0502020204030204" pitchFamily="34" charset="0"/>
                <a:cs typeface="Calibri" panose="020F0502020204030204" pitchFamily="34" charset="0"/>
              </a:rPr>
              <a:t>Ensure students understand mathematics with numbers and symbols (i.e., the abstract)</a:t>
            </a:r>
          </a:p>
        </p:txBody>
      </p:sp>
      <p:sp>
        <p:nvSpPr>
          <p:cNvPr id="2" name="Title 1"/>
          <p:cNvSpPr>
            <a:spLocks noGrp="1"/>
          </p:cNvSpPr>
          <p:nvPr>
            <p:ph type="title"/>
          </p:nvPr>
        </p:nvSpPr>
        <p:spPr>
          <a:xfrm>
            <a:off x="687388" y="318053"/>
            <a:ext cx="8744479" cy="1486894"/>
          </a:xfrm>
        </p:spPr>
        <p:txBody>
          <a:bodyPr>
            <a:normAutofit fontScale="90000"/>
          </a:bodyPr>
          <a:lstStyle/>
          <a:p>
            <a:r>
              <a:rPr lang="en-US" dirty="0"/>
              <a:t>How should multiple representations be used within intensive intervention?</a:t>
            </a:r>
          </a:p>
        </p:txBody>
      </p:sp>
    </p:spTree>
    <p:extLst>
      <p:ext uri="{BB962C8B-B14F-4D97-AF65-F5344CB8AC3E}">
        <p14:creationId xmlns:p14="http://schemas.microsoft.com/office/powerpoint/2010/main" val="3434792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Language</a:t>
            </a:r>
          </a:p>
        </p:txBody>
      </p:sp>
      <p:sp>
        <p:nvSpPr>
          <p:cNvPr id="7" name="Trapezoid 6"/>
          <p:cNvSpPr/>
          <p:nvPr/>
        </p:nvSpPr>
        <p:spPr>
          <a:xfrm>
            <a:off x="1325605" y="2451041"/>
            <a:ext cx="3400926" cy="1985211"/>
          </a:xfrm>
          <a:prstGeom prst="trapezoid">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Calibri" panose="020F0502020204030204" pitchFamily="34" charset="0"/>
              </a:rPr>
              <a:t>precise</a:t>
            </a:r>
          </a:p>
        </p:txBody>
      </p:sp>
      <p:sp>
        <p:nvSpPr>
          <p:cNvPr id="12" name="Trapezoid 11"/>
          <p:cNvSpPr/>
          <p:nvPr/>
        </p:nvSpPr>
        <p:spPr>
          <a:xfrm rot="10800000">
            <a:off x="4269331" y="2451041"/>
            <a:ext cx="3400926" cy="1985211"/>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dirty="0">
              <a:solidFill>
                <a:schemeClr val="bg1"/>
              </a:solidFill>
              <a:latin typeface="Calibri" panose="020F0502020204030204" pitchFamily="34" charset="0"/>
              <a:cs typeface="Calibri" panose="020F0502020204030204" pitchFamily="34" charset="0"/>
            </a:endParaRPr>
          </a:p>
        </p:txBody>
      </p:sp>
      <p:sp>
        <p:nvSpPr>
          <p:cNvPr id="8" name="TextBox 7"/>
          <p:cNvSpPr txBox="1"/>
          <p:nvPr/>
        </p:nvSpPr>
        <p:spPr>
          <a:xfrm>
            <a:off x="4863560" y="3012759"/>
            <a:ext cx="2112566" cy="861774"/>
          </a:xfrm>
          <a:prstGeom prst="rect">
            <a:avLst/>
          </a:prstGeom>
          <a:noFill/>
        </p:spPr>
        <p:txBody>
          <a:bodyPr wrap="none" rtlCol="0">
            <a:spAutoFit/>
          </a:bodyPr>
          <a:lstStyle/>
          <a:p>
            <a:r>
              <a:rPr lang="en-US" sz="5000" dirty="0">
                <a:solidFill>
                  <a:schemeClr val="bg1"/>
                </a:solidFill>
                <a:latin typeface="Calibri" panose="020F0502020204030204" pitchFamily="34" charset="0"/>
                <a:cs typeface="Calibri" panose="020F0502020204030204" pitchFamily="34" charset="0"/>
              </a:rPr>
              <a:t>concise</a:t>
            </a:r>
          </a:p>
        </p:txBody>
      </p:sp>
    </p:spTree>
    <p:extLst>
      <p:ext uri="{BB962C8B-B14F-4D97-AF65-F5344CB8AC3E}">
        <p14:creationId xmlns:p14="http://schemas.microsoft.com/office/powerpoint/2010/main" val="445673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Wingdings" charset="2"/>
              <a:buChar char="q"/>
            </a:pPr>
            <a:r>
              <a:rPr lang="en-US" dirty="0">
                <a:latin typeface="Calibri" panose="020F0502020204030204" pitchFamily="34" charset="0"/>
                <a:cs typeface="Calibri" panose="020F0502020204030204" pitchFamily="34" charset="0"/>
              </a:rPr>
              <a:t>Understand why formal mathematical language is important</a:t>
            </a:r>
          </a:p>
          <a:p>
            <a:pPr marL="342900" indent="-342900">
              <a:buFont typeface="Wingdings" charset="2"/>
              <a:buChar char="q"/>
            </a:pPr>
            <a:r>
              <a:rPr lang="en-US" dirty="0">
                <a:latin typeface="Calibri" panose="020F0502020204030204" pitchFamily="34" charset="0"/>
                <a:cs typeface="Calibri" panose="020F0502020204030204" pitchFamily="34" charset="0"/>
              </a:rPr>
              <a:t>Plan for mathematical language to be precise</a:t>
            </a:r>
          </a:p>
          <a:p>
            <a:pPr marL="342900" indent="-342900">
              <a:buFont typeface="Wingdings" charset="2"/>
              <a:buChar char="q"/>
            </a:pPr>
            <a:r>
              <a:rPr lang="en-US" dirty="0">
                <a:latin typeface="Calibri" panose="020F0502020204030204" pitchFamily="34" charset="0"/>
                <a:cs typeface="Calibri" panose="020F0502020204030204" pitchFamily="34" charset="0"/>
              </a:rPr>
              <a:t>Plan for mathematical language to be concise</a:t>
            </a:r>
          </a:p>
        </p:txBody>
      </p:sp>
      <p:sp>
        <p:nvSpPr>
          <p:cNvPr id="2" name="Title 1"/>
          <p:cNvSpPr>
            <a:spLocks noGrp="1"/>
          </p:cNvSpPr>
          <p:nvPr>
            <p:ph type="title"/>
          </p:nvPr>
        </p:nvSpPr>
        <p:spPr/>
        <p:txBody>
          <a:bodyPr>
            <a:normAutofit/>
          </a:bodyPr>
          <a:lstStyle/>
          <a:p>
            <a:r>
              <a:rPr lang="en-US" dirty="0"/>
              <a:t>How do you attend to language within intensive intervention?</a:t>
            </a:r>
          </a:p>
        </p:txBody>
      </p:sp>
    </p:spTree>
    <p:extLst>
      <p:ext uri="{BB962C8B-B14F-4D97-AF65-F5344CB8AC3E}">
        <p14:creationId xmlns:p14="http://schemas.microsoft.com/office/powerpoint/2010/main" val="854511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Fluency </a:t>
            </a:r>
          </a:p>
        </p:txBody>
      </p:sp>
      <p:sp>
        <p:nvSpPr>
          <p:cNvPr id="6" name="Oval 5"/>
          <p:cNvSpPr/>
          <p:nvPr/>
        </p:nvSpPr>
        <p:spPr>
          <a:xfrm>
            <a:off x="1164103" y="1810960"/>
            <a:ext cx="3742267" cy="11912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libri" panose="020F0502020204030204" pitchFamily="34" charset="0"/>
                <a:cs typeface="Calibri" panose="020F0502020204030204" pitchFamily="34" charset="0"/>
              </a:rPr>
              <a:t>Addition</a:t>
            </a:r>
          </a:p>
        </p:txBody>
      </p:sp>
      <p:sp>
        <p:nvSpPr>
          <p:cNvPr id="9" name="Oval 8"/>
          <p:cNvSpPr/>
          <p:nvPr/>
        </p:nvSpPr>
        <p:spPr>
          <a:xfrm>
            <a:off x="4428247" y="1810960"/>
            <a:ext cx="3742267" cy="11912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libri" panose="020F0502020204030204" pitchFamily="34" charset="0"/>
                <a:cs typeface="Calibri" panose="020F0502020204030204" pitchFamily="34" charset="0"/>
              </a:rPr>
              <a:t>Subtraction</a:t>
            </a:r>
          </a:p>
        </p:txBody>
      </p:sp>
      <p:sp>
        <p:nvSpPr>
          <p:cNvPr id="7" name="Oval 6"/>
          <p:cNvSpPr/>
          <p:nvPr/>
        </p:nvSpPr>
        <p:spPr>
          <a:xfrm>
            <a:off x="1164103" y="3213640"/>
            <a:ext cx="3742267" cy="11863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libri" panose="020F0502020204030204" pitchFamily="34" charset="0"/>
                <a:cs typeface="Calibri" panose="020F0502020204030204" pitchFamily="34" charset="0"/>
              </a:rPr>
              <a:t>Multiplication</a:t>
            </a:r>
          </a:p>
        </p:txBody>
      </p:sp>
      <p:sp>
        <p:nvSpPr>
          <p:cNvPr id="8" name="Oval 7"/>
          <p:cNvSpPr/>
          <p:nvPr/>
        </p:nvSpPr>
        <p:spPr>
          <a:xfrm>
            <a:off x="4428247" y="3213640"/>
            <a:ext cx="3742267" cy="11764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cs typeface="Calibri" panose="020F0502020204030204" pitchFamily="34" charset="0"/>
              </a:rPr>
              <a:t>Division</a:t>
            </a:r>
            <a:endParaRPr lang="en-US" sz="3200" b="1" dirty="0">
              <a:latin typeface="Calibri" panose="020F0502020204030204" pitchFamily="34" charset="0"/>
              <a:cs typeface="Calibri" panose="020F0502020204030204" pitchFamily="34" charset="0"/>
            </a:endParaRPr>
          </a:p>
        </p:txBody>
      </p:sp>
      <p:sp>
        <p:nvSpPr>
          <p:cNvPr id="10" name="Rectangle 3"/>
          <p:cNvSpPr>
            <a:spLocks noGrp="1" noChangeArrowheads="1"/>
          </p:cNvSpPr>
          <p:nvPr>
            <p:ph idx="1"/>
          </p:nvPr>
        </p:nvSpPr>
        <p:spPr>
          <a:xfrm>
            <a:off x="547106" y="4588756"/>
            <a:ext cx="8365119" cy="4831080"/>
          </a:xfrm>
        </p:spPr>
        <p:txBody>
          <a:bodyPr/>
          <a:lstStyle/>
          <a:p>
            <a:pPr marL="457200" indent="-457200">
              <a:buAutoNum type="arabicPeriod"/>
            </a:pPr>
            <a:r>
              <a:rPr lang="en-US" dirty="0"/>
              <a:t>Students must understand the </a:t>
            </a:r>
            <a:r>
              <a:rPr lang="en-US" b="1" dirty="0">
                <a:solidFill>
                  <a:srgbClr val="92D050"/>
                </a:solidFill>
              </a:rPr>
              <a:t>concepts</a:t>
            </a:r>
            <a:r>
              <a:rPr lang="en-US" dirty="0"/>
              <a:t> </a:t>
            </a:r>
          </a:p>
          <a:p>
            <a:pPr marL="457200" indent="-457200">
              <a:buAutoNum type="arabicPeriod"/>
            </a:pPr>
            <a:r>
              <a:rPr lang="en-US" dirty="0"/>
              <a:t>Students should learn and use </a:t>
            </a:r>
            <a:r>
              <a:rPr lang="en-US" b="1" dirty="0">
                <a:solidFill>
                  <a:srgbClr val="92D050"/>
                </a:solidFill>
              </a:rPr>
              <a:t>strategies</a:t>
            </a:r>
            <a:r>
              <a:rPr lang="en-US" b="1" dirty="0">
                <a:solidFill>
                  <a:schemeClr val="accent4"/>
                </a:solidFill>
              </a:rPr>
              <a:t> </a:t>
            </a:r>
            <a:r>
              <a:rPr lang="en-US" dirty="0"/>
              <a:t>to solve the facts</a:t>
            </a:r>
          </a:p>
          <a:p>
            <a:pPr marL="457200" indent="-457200">
              <a:buAutoNum type="arabicPeriod"/>
            </a:pPr>
            <a:r>
              <a:rPr lang="en-US" dirty="0"/>
              <a:t>Students should develop </a:t>
            </a:r>
            <a:r>
              <a:rPr lang="en-US" b="1" dirty="0">
                <a:solidFill>
                  <a:srgbClr val="92D050"/>
                </a:solidFill>
              </a:rPr>
              <a:t>fluency</a:t>
            </a:r>
            <a:r>
              <a:rPr lang="en-US" dirty="0">
                <a:solidFill>
                  <a:srgbClr val="92D050"/>
                </a:solidFill>
              </a:rPr>
              <a:t> </a:t>
            </a:r>
            <a:r>
              <a:rPr lang="en-US" dirty="0"/>
              <a:t>with facts</a:t>
            </a:r>
          </a:p>
        </p:txBody>
      </p:sp>
    </p:spTree>
    <p:extLst>
      <p:ext uri="{BB962C8B-B14F-4D97-AF65-F5344CB8AC3E}">
        <p14:creationId xmlns:p14="http://schemas.microsoft.com/office/powerpoint/2010/main" val="206873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Wingdings" charset="2"/>
              <a:buChar char="q"/>
            </a:pPr>
            <a:r>
              <a:rPr lang="en-US" dirty="0">
                <a:latin typeface="Calibri" panose="020F0502020204030204" pitchFamily="34" charset="0"/>
                <a:cs typeface="Calibri" panose="020F0502020204030204" pitchFamily="34" charset="0"/>
              </a:rPr>
              <a:t>Teach the </a:t>
            </a:r>
            <a:r>
              <a:rPr lang="en-US" i="1" dirty="0">
                <a:latin typeface="Calibri" panose="020F0502020204030204" pitchFamily="34" charset="0"/>
                <a:cs typeface="Calibri" panose="020F0502020204030204" pitchFamily="34" charset="0"/>
              </a:rPr>
              <a:t>concepts</a:t>
            </a:r>
            <a:r>
              <a:rPr lang="en-US" dirty="0">
                <a:latin typeface="Calibri" panose="020F0502020204030204" pitchFamily="34" charset="0"/>
                <a:cs typeface="Calibri" panose="020F0502020204030204" pitchFamily="34" charset="0"/>
              </a:rPr>
              <a:t> of the operations (see Module 6)</a:t>
            </a:r>
          </a:p>
          <a:p>
            <a:pPr marL="342900" indent="-342900">
              <a:buFont typeface="Wingdings" charset="2"/>
              <a:buChar char="q"/>
            </a:pPr>
            <a:r>
              <a:rPr lang="en-US" dirty="0">
                <a:latin typeface="Calibri" panose="020F0502020204030204" pitchFamily="34" charset="0"/>
                <a:cs typeface="Calibri" panose="020F0502020204030204" pitchFamily="34" charset="0"/>
              </a:rPr>
              <a:t>Teach </a:t>
            </a:r>
            <a:r>
              <a:rPr lang="en-US" i="1" dirty="0">
                <a:latin typeface="Calibri" panose="020F0502020204030204" pitchFamily="34" charset="0"/>
                <a:cs typeface="Calibri" panose="020F0502020204030204" pitchFamily="34" charset="0"/>
              </a:rPr>
              <a:t>strategies</a:t>
            </a:r>
            <a:r>
              <a:rPr lang="en-US" dirty="0">
                <a:latin typeface="Calibri" panose="020F0502020204030204" pitchFamily="34" charset="0"/>
                <a:cs typeface="Calibri" panose="020F0502020204030204" pitchFamily="34" charset="0"/>
              </a:rPr>
              <a:t> to understand how facts fit together</a:t>
            </a:r>
          </a:p>
          <a:p>
            <a:pPr marL="342900" indent="-342900">
              <a:buFont typeface="Wingdings" charset="2"/>
              <a:buChar char="q"/>
            </a:pPr>
            <a:r>
              <a:rPr lang="en-US" dirty="0">
                <a:latin typeface="Calibri" panose="020F0502020204030204" pitchFamily="34" charset="0"/>
                <a:cs typeface="Calibri" panose="020F0502020204030204" pitchFamily="34" charset="0"/>
              </a:rPr>
              <a:t>Practice building </a:t>
            </a:r>
            <a:r>
              <a:rPr lang="en-US" i="1" dirty="0">
                <a:latin typeface="Calibri" panose="020F0502020204030204" pitchFamily="34" charset="0"/>
                <a:cs typeface="Calibri" panose="020F0502020204030204" pitchFamily="34" charset="0"/>
              </a:rPr>
              <a:t>fluency</a:t>
            </a:r>
            <a:r>
              <a:rPr lang="en-US" dirty="0">
                <a:latin typeface="Calibri" panose="020F0502020204030204" pitchFamily="34" charset="0"/>
                <a:cs typeface="Calibri" panose="020F0502020204030204" pitchFamily="34" charset="0"/>
              </a:rPr>
              <a:t> with a variety of activities </a:t>
            </a:r>
            <a:r>
              <a:rPr lang="en-US">
                <a:latin typeface="Calibri" panose="020F0502020204030204" pitchFamily="34" charset="0"/>
                <a:cs typeface="Calibri" panose="020F0502020204030204" pitchFamily="34" charset="0"/>
              </a:rPr>
              <a:t>and games</a:t>
            </a:r>
            <a:endParaRPr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normAutofit/>
          </a:bodyPr>
          <a:lstStyle/>
          <a:p>
            <a:r>
              <a:rPr lang="en-US" dirty="0"/>
              <a:t>How to build fact fluency within intensive intervention?</a:t>
            </a:r>
          </a:p>
        </p:txBody>
      </p:sp>
    </p:spTree>
    <p:extLst>
      <p:ext uri="{BB962C8B-B14F-4D97-AF65-F5344CB8AC3E}">
        <p14:creationId xmlns:p14="http://schemas.microsoft.com/office/powerpoint/2010/main" val="3453290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Solving</a:t>
            </a:r>
          </a:p>
        </p:txBody>
      </p:sp>
      <p:sp>
        <p:nvSpPr>
          <p:cNvPr id="5" name="TextBox 4"/>
          <p:cNvSpPr txBox="1"/>
          <p:nvPr/>
        </p:nvSpPr>
        <p:spPr>
          <a:xfrm>
            <a:off x="543176" y="2484519"/>
            <a:ext cx="3918547" cy="2677656"/>
          </a:xfrm>
          <a:prstGeom prst="rect">
            <a:avLst/>
          </a:prstGeom>
          <a:solidFill>
            <a:srgbClr val="FF6600"/>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defTabSz="457200"/>
            <a:r>
              <a:rPr lang="en-US" sz="3000" b="1" dirty="0">
                <a:solidFill>
                  <a:prstClr val="white"/>
                </a:solidFill>
                <a:latin typeface="Calibri" panose="020F0502020204030204" pitchFamily="34" charset="0"/>
                <a:ea typeface="Marker Felt Thin" charset="0"/>
                <a:cs typeface="Calibri" panose="020F0502020204030204" pitchFamily="34" charset="0"/>
              </a:rPr>
              <a:t>SOLVE</a:t>
            </a:r>
          </a:p>
          <a:p>
            <a:pPr algn="ctr" defTabSz="457200"/>
            <a:endParaRPr lang="en-US" sz="2000" b="1" dirty="0">
              <a:solidFill>
                <a:prstClr val="white"/>
              </a:solidFill>
              <a:latin typeface="Calibri" panose="020F0502020204030204" pitchFamily="34" charset="0"/>
              <a:ea typeface="Marker Felt Thin" charset="0"/>
              <a:cs typeface="Calibri" panose="020F0502020204030204" pitchFamily="34" charset="0"/>
            </a:endParaRPr>
          </a:p>
          <a:p>
            <a:pPr defTabSz="457200"/>
            <a:r>
              <a:rPr lang="en-US" sz="2000" b="1" dirty="0">
                <a:solidFill>
                  <a:prstClr val="white"/>
                </a:solidFill>
                <a:latin typeface="Calibri" panose="020F0502020204030204" pitchFamily="34" charset="0"/>
                <a:ea typeface="Marker Felt Thin" charset="0"/>
                <a:cs typeface="Calibri" panose="020F0502020204030204" pitchFamily="34" charset="0"/>
              </a:rPr>
              <a:t>S</a:t>
            </a:r>
            <a:r>
              <a:rPr lang="en-US" sz="2000" dirty="0">
                <a:solidFill>
                  <a:prstClr val="white"/>
                </a:solidFill>
                <a:latin typeface="Calibri" panose="020F0502020204030204" pitchFamily="34" charset="0"/>
                <a:ea typeface="Marker Felt Thin" charset="0"/>
                <a:cs typeface="Calibri" panose="020F0502020204030204" pitchFamily="34" charset="0"/>
              </a:rPr>
              <a:t>tudy the problem.</a:t>
            </a:r>
          </a:p>
          <a:p>
            <a:pPr defTabSz="457200"/>
            <a:r>
              <a:rPr lang="en-US" sz="2000" b="1" dirty="0">
                <a:solidFill>
                  <a:prstClr val="white"/>
                </a:solidFill>
                <a:latin typeface="Calibri" panose="020F0502020204030204" pitchFamily="34" charset="0"/>
                <a:ea typeface="Marker Felt Thin" charset="0"/>
                <a:cs typeface="Calibri" panose="020F0502020204030204" pitchFamily="34" charset="0"/>
              </a:rPr>
              <a:t>O</a:t>
            </a:r>
            <a:r>
              <a:rPr lang="en-US" sz="2000" dirty="0">
                <a:solidFill>
                  <a:prstClr val="white"/>
                </a:solidFill>
                <a:latin typeface="Calibri" panose="020F0502020204030204" pitchFamily="34" charset="0"/>
                <a:ea typeface="Marker Felt Thin" charset="0"/>
                <a:cs typeface="Calibri" panose="020F0502020204030204" pitchFamily="34" charset="0"/>
              </a:rPr>
              <a:t>rganize the facts.</a:t>
            </a:r>
          </a:p>
          <a:p>
            <a:pPr defTabSz="457200"/>
            <a:r>
              <a:rPr lang="en-US" sz="2000" b="1" dirty="0">
                <a:solidFill>
                  <a:prstClr val="white"/>
                </a:solidFill>
                <a:latin typeface="Calibri" panose="020F0502020204030204" pitchFamily="34" charset="0"/>
                <a:ea typeface="Marker Felt Thin" charset="0"/>
                <a:cs typeface="Calibri" panose="020F0502020204030204" pitchFamily="34" charset="0"/>
              </a:rPr>
              <a:t>L</a:t>
            </a:r>
            <a:r>
              <a:rPr lang="en-US" sz="2000" dirty="0">
                <a:solidFill>
                  <a:prstClr val="white"/>
                </a:solidFill>
                <a:latin typeface="Calibri" panose="020F0502020204030204" pitchFamily="34" charset="0"/>
                <a:ea typeface="Marker Felt Thin" charset="0"/>
                <a:cs typeface="Calibri" panose="020F0502020204030204" pitchFamily="34" charset="0"/>
              </a:rPr>
              <a:t>ine up the plan. </a:t>
            </a:r>
          </a:p>
          <a:p>
            <a:pPr defTabSz="457200"/>
            <a:r>
              <a:rPr lang="en-US" sz="2000" b="1" dirty="0">
                <a:solidFill>
                  <a:prstClr val="white"/>
                </a:solidFill>
                <a:latin typeface="Calibri" panose="020F0502020204030204" pitchFamily="34" charset="0"/>
                <a:ea typeface="Marker Felt Thin" charset="0"/>
                <a:cs typeface="Calibri" panose="020F0502020204030204" pitchFamily="34" charset="0"/>
              </a:rPr>
              <a:t>V</a:t>
            </a:r>
            <a:r>
              <a:rPr lang="en-US" sz="2000" dirty="0">
                <a:solidFill>
                  <a:prstClr val="white"/>
                </a:solidFill>
                <a:latin typeface="Calibri" panose="020F0502020204030204" pitchFamily="34" charset="0"/>
                <a:ea typeface="Marker Felt Thin" charset="0"/>
                <a:cs typeface="Calibri" panose="020F0502020204030204" pitchFamily="34" charset="0"/>
              </a:rPr>
              <a:t>erify the plan with computation.</a:t>
            </a:r>
          </a:p>
          <a:p>
            <a:pPr defTabSz="457200"/>
            <a:r>
              <a:rPr lang="en-US" sz="2000" b="1" dirty="0">
                <a:solidFill>
                  <a:prstClr val="white"/>
                </a:solidFill>
                <a:latin typeface="Calibri" panose="020F0502020204030204" pitchFamily="34" charset="0"/>
                <a:ea typeface="Marker Felt Thin" charset="0"/>
                <a:cs typeface="Calibri" panose="020F0502020204030204" pitchFamily="34" charset="0"/>
              </a:rPr>
              <a:t>E</a:t>
            </a:r>
            <a:r>
              <a:rPr lang="en-US" sz="2000" dirty="0">
                <a:solidFill>
                  <a:prstClr val="white"/>
                </a:solidFill>
                <a:latin typeface="Calibri" panose="020F0502020204030204" pitchFamily="34" charset="0"/>
                <a:ea typeface="Marker Felt Thin" charset="0"/>
                <a:cs typeface="Calibri" panose="020F0502020204030204" pitchFamily="34" charset="0"/>
              </a:rPr>
              <a:t>xamine the answer.</a:t>
            </a:r>
            <a:endParaRPr lang="en-US" sz="2000" b="1" dirty="0">
              <a:solidFill>
                <a:prstClr val="white"/>
              </a:solidFill>
              <a:latin typeface="Calibri" panose="020F0502020204030204" pitchFamily="34" charset="0"/>
              <a:ea typeface="Marker Felt Thin" charset="0"/>
              <a:cs typeface="Calibri" panose="020F0502020204030204" pitchFamily="34" charset="0"/>
            </a:endParaRPr>
          </a:p>
          <a:p>
            <a:pPr defTabSz="457200"/>
            <a:endParaRPr lang="en-US" dirty="0">
              <a:solidFill>
                <a:prstClr val="white"/>
              </a:solidFill>
              <a:latin typeface="Calibri" panose="020F0502020204030204" pitchFamily="34" charset="0"/>
              <a:cs typeface="Calibri" panose="020F0502020204030204" pitchFamily="34" charset="0"/>
            </a:endParaRPr>
          </a:p>
        </p:txBody>
      </p:sp>
      <p:sp>
        <p:nvSpPr>
          <p:cNvPr id="8" name="Rectangle 7"/>
          <p:cNvSpPr/>
          <p:nvPr/>
        </p:nvSpPr>
        <p:spPr>
          <a:xfrm>
            <a:off x="4799806" y="2027319"/>
            <a:ext cx="3667696" cy="3881257"/>
          </a:xfrm>
          <a:prstGeom prst="rect">
            <a:avLst/>
          </a:prstGeom>
          <a:solidFill>
            <a:srgbClr val="FF0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defTabSz="457200"/>
            <a:r>
              <a:rPr lang="en-US" sz="3000" b="1" dirty="0">
                <a:solidFill>
                  <a:prstClr val="white"/>
                </a:solidFill>
                <a:latin typeface="Calibri" panose="020F0502020204030204" pitchFamily="34" charset="0"/>
                <a:cs typeface="Calibri" panose="020F0502020204030204" pitchFamily="34" charset="0"/>
              </a:rPr>
              <a:t>SIGNS</a:t>
            </a:r>
            <a:endParaRPr lang="en-US" b="1" dirty="0">
              <a:solidFill>
                <a:prstClr val="white"/>
              </a:solidFill>
              <a:latin typeface="Calibri" panose="020F0502020204030204" pitchFamily="34" charset="0"/>
              <a:cs typeface="Calibri" panose="020F0502020204030204" pitchFamily="34" charset="0"/>
            </a:endParaRPr>
          </a:p>
          <a:p>
            <a:pPr marL="0" lvl="1" defTabSz="457200"/>
            <a:r>
              <a:rPr lang="en-US" sz="3600" dirty="0">
                <a:solidFill>
                  <a:prstClr val="white"/>
                </a:solidFill>
                <a:latin typeface="Calibri" panose="020F0502020204030204" pitchFamily="34" charset="0"/>
                <a:cs typeface="Calibri" panose="020F0502020204030204" pitchFamily="34" charset="0"/>
              </a:rPr>
              <a:t>S</a:t>
            </a:r>
            <a:r>
              <a:rPr lang="en-US" sz="2400" dirty="0">
                <a:solidFill>
                  <a:prstClr val="white"/>
                </a:solidFill>
                <a:latin typeface="Calibri" panose="020F0502020204030204" pitchFamily="34" charset="0"/>
                <a:cs typeface="Calibri" panose="020F0502020204030204" pitchFamily="34" charset="0"/>
              </a:rPr>
              <a:t>urvey questions</a:t>
            </a:r>
          </a:p>
          <a:p>
            <a:pPr marL="0" lvl="1" defTabSz="457200"/>
            <a:r>
              <a:rPr lang="en-US" sz="3600" dirty="0">
                <a:solidFill>
                  <a:prstClr val="white"/>
                </a:solidFill>
                <a:latin typeface="Calibri" panose="020F0502020204030204" pitchFamily="34" charset="0"/>
                <a:cs typeface="Calibri" panose="020F0502020204030204" pitchFamily="34" charset="0"/>
              </a:rPr>
              <a:t>I</a:t>
            </a:r>
            <a:r>
              <a:rPr lang="en-US" sz="2400" dirty="0">
                <a:solidFill>
                  <a:prstClr val="white"/>
                </a:solidFill>
                <a:latin typeface="Calibri" panose="020F0502020204030204" pitchFamily="34" charset="0"/>
                <a:cs typeface="Calibri" panose="020F0502020204030204" pitchFamily="34" charset="0"/>
              </a:rPr>
              <a:t>dentify key words</a:t>
            </a:r>
          </a:p>
          <a:p>
            <a:pPr marL="0" lvl="1" defTabSz="457200"/>
            <a:r>
              <a:rPr lang="en-US" sz="3600" dirty="0">
                <a:solidFill>
                  <a:prstClr val="white"/>
                </a:solidFill>
                <a:latin typeface="Calibri" panose="020F0502020204030204" pitchFamily="34" charset="0"/>
                <a:cs typeface="Calibri" panose="020F0502020204030204" pitchFamily="34" charset="0"/>
              </a:rPr>
              <a:t>G</a:t>
            </a:r>
            <a:r>
              <a:rPr lang="en-US" sz="2400" dirty="0">
                <a:solidFill>
                  <a:prstClr val="white"/>
                </a:solidFill>
                <a:latin typeface="Calibri" panose="020F0502020204030204" pitchFamily="34" charset="0"/>
                <a:cs typeface="Calibri" panose="020F0502020204030204" pitchFamily="34" charset="0"/>
              </a:rPr>
              <a:t>raphically draw problem</a:t>
            </a:r>
          </a:p>
          <a:p>
            <a:pPr marL="0" lvl="1" defTabSz="457200"/>
            <a:r>
              <a:rPr lang="en-US" sz="3600" dirty="0">
                <a:solidFill>
                  <a:prstClr val="white"/>
                </a:solidFill>
                <a:latin typeface="Calibri" panose="020F0502020204030204" pitchFamily="34" charset="0"/>
                <a:cs typeface="Calibri" panose="020F0502020204030204" pitchFamily="34" charset="0"/>
              </a:rPr>
              <a:t>N</a:t>
            </a:r>
            <a:r>
              <a:rPr lang="en-US" sz="2400" dirty="0">
                <a:solidFill>
                  <a:prstClr val="white"/>
                </a:solidFill>
                <a:latin typeface="Calibri" panose="020F0502020204030204" pitchFamily="34" charset="0"/>
                <a:cs typeface="Calibri" panose="020F0502020204030204" pitchFamily="34" charset="0"/>
              </a:rPr>
              <a:t>ote operations</a:t>
            </a:r>
          </a:p>
          <a:p>
            <a:pPr marL="0" lvl="1" defTabSz="457200"/>
            <a:r>
              <a:rPr lang="en-US" sz="3600" dirty="0">
                <a:solidFill>
                  <a:prstClr val="white"/>
                </a:solidFill>
                <a:latin typeface="Calibri" panose="020F0502020204030204" pitchFamily="34" charset="0"/>
                <a:cs typeface="Calibri" panose="020F0502020204030204" pitchFamily="34" charset="0"/>
              </a:rPr>
              <a:t>S</a:t>
            </a:r>
            <a:r>
              <a:rPr lang="en-US" sz="2400" dirty="0">
                <a:solidFill>
                  <a:prstClr val="white"/>
                </a:solidFill>
                <a:latin typeface="Calibri" panose="020F0502020204030204" pitchFamily="34" charset="0"/>
                <a:cs typeface="Calibri" panose="020F0502020204030204" pitchFamily="34" charset="0"/>
              </a:rPr>
              <a:t>olve and check</a:t>
            </a:r>
          </a:p>
          <a:p>
            <a:pPr algn="ctr" defTabSz="457200"/>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2697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 Solving</a:t>
            </a:r>
          </a:p>
        </p:txBody>
      </p:sp>
      <p:sp>
        <p:nvSpPr>
          <p:cNvPr id="3" name="Content Placeholder 2"/>
          <p:cNvSpPr>
            <a:spLocks noGrp="1"/>
          </p:cNvSpPr>
          <p:nvPr>
            <p:ph idx="1"/>
          </p:nvPr>
        </p:nvSpPr>
        <p:spPr/>
        <p:txBody>
          <a:bodyPr/>
          <a:lstStyle/>
          <a:p>
            <a:r>
              <a:rPr lang="en-US" dirty="0"/>
              <a:t>When teaching about word problems, students should learn the </a:t>
            </a:r>
            <a:r>
              <a:rPr lang="en-US" i="1" dirty="0"/>
              <a:t>schema</a:t>
            </a:r>
            <a:r>
              <a:rPr lang="en-US" dirty="0"/>
              <a:t> of the word problem.</a:t>
            </a:r>
          </a:p>
        </p:txBody>
      </p:sp>
      <p:sp>
        <p:nvSpPr>
          <p:cNvPr id="4" name="Rectangle 3"/>
          <p:cNvSpPr/>
          <p:nvPr/>
        </p:nvSpPr>
        <p:spPr>
          <a:xfrm>
            <a:off x="633131" y="2816703"/>
            <a:ext cx="2974042" cy="730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Additive</a:t>
            </a:r>
          </a:p>
        </p:txBody>
      </p:sp>
      <p:sp>
        <p:nvSpPr>
          <p:cNvPr id="7" name="Rectangle 6"/>
          <p:cNvSpPr/>
          <p:nvPr/>
        </p:nvSpPr>
        <p:spPr>
          <a:xfrm>
            <a:off x="5240990" y="2794291"/>
            <a:ext cx="2974042" cy="75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Multiplicative</a:t>
            </a:r>
          </a:p>
        </p:txBody>
      </p:sp>
      <p:sp>
        <p:nvSpPr>
          <p:cNvPr id="9" name="TextBox 8"/>
          <p:cNvSpPr txBox="1"/>
          <p:nvPr/>
        </p:nvSpPr>
        <p:spPr>
          <a:xfrm rot="16200000">
            <a:off x="5818306" y="2855046"/>
            <a:ext cx="6338047" cy="276999"/>
          </a:xfrm>
          <a:prstGeom prst="rect">
            <a:avLst/>
          </a:prstGeom>
          <a:noFill/>
        </p:spPr>
        <p:txBody>
          <a:bodyPr wrap="square" rtlCol="0">
            <a:spAutoFit/>
          </a:bodyPr>
          <a:lstStyle/>
          <a:p>
            <a:r>
              <a:rPr lang="en-US" sz="1200" dirty="0">
                <a:solidFill>
                  <a:srgbClr val="FF9300"/>
                </a:solidFill>
                <a:latin typeface="Calibri" panose="020F0502020204030204" pitchFamily="34" charset="0"/>
                <a:cs typeface="Calibri" panose="020F0502020204030204" pitchFamily="34" charset="0"/>
              </a:rPr>
              <a:t>Jitendra </a:t>
            </a:r>
            <a:r>
              <a:rPr lang="en-US" sz="1200">
                <a:solidFill>
                  <a:srgbClr val="FF9300"/>
                </a:solidFill>
                <a:latin typeface="Calibri" panose="020F0502020204030204" pitchFamily="34" charset="0"/>
                <a:cs typeface="Calibri" panose="020F0502020204030204" pitchFamily="34" charset="0"/>
              </a:rPr>
              <a:t>&amp; Star (2011); Riley </a:t>
            </a:r>
            <a:r>
              <a:rPr lang="en-US" sz="1200" dirty="0">
                <a:solidFill>
                  <a:srgbClr val="FF9300"/>
                </a:solidFill>
                <a:latin typeface="Calibri" panose="020F0502020204030204" pitchFamily="34" charset="0"/>
                <a:cs typeface="Calibri" panose="020F0502020204030204" pitchFamily="34" charset="0"/>
              </a:rPr>
              <a:t>&amp; Greeno (1988); Van de </a:t>
            </a:r>
            <a:r>
              <a:rPr lang="en-US" sz="1200" dirty="0" err="1">
                <a:solidFill>
                  <a:srgbClr val="FF9300"/>
                </a:solidFill>
                <a:latin typeface="Calibri" panose="020F0502020204030204" pitchFamily="34" charset="0"/>
                <a:cs typeface="Calibri" panose="020F0502020204030204" pitchFamily="34" charset="0"/>
              </a:rPr>
              <a:t>Walle</a:t>
            </a:r>
            <a:r>
              <a:rPr lang="en-US" sz="1200" dirty="0">
                <a:solidFill>
                  <a:srgbClr val="FF9300"/>
                </a:solidFill>
                <a:latin typeface="Calibri" panose="020F0502020204030204" pitchFamily="34" charset="0"/>
                <a:cs typeface="Calibri" panose="020F0502020204030204" pitchFamily="34" charset="0"/>
              </a:rPr>
              <a:t>, Karp, &amp; Bay-Williams (2010)</a:t>
            </a:r>
          </a:p>
        </p:txBody>
      </p:sp>
      <p:sp>
        <p:nvSpPr>
          <p:cNvPr id="10" name="Rectangle 9"/>
          <p:cNvSpPr/>
          <p:nvPr/>
        </p:nvSpPr>
        <p:spPr>
          <a:xfrm>
            <a:off x="1036543" y="3518857"/>
            <a:ext cx="2167218" cy="7306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Calibri" panose="020F0502020204030204" pitchFamily="34" charset="0"/>
                <a:cs typeface="Calibri" panose="020F0502020204030204" pitchFamily="34" charset="0"/>
              </a:rPr>
              <a:t>Total</a:t>
            </a:r>
            <a:endParaRPr lang="en-US" sz="3200" dirty="0">
              <a:latin typeface="Calibri" panose="020F0502020204030204" pitchFamily="34" charset="0"/>
              <a:cs typeface="Calibri" panose="020F0502020204030204" pitchFamily="34" charset="0"/>
            </a:endParaRPr>
          </a:p>
        </p:txBody>
      </p:sp>
      <p:sp>
        <p:nvSpPr>
          <p:cNvPr id="11" name="Rectangle 10"/>
          <p:cNvSpPr/>
          <p:nvPr/>
        </p:nvSpPr>
        <p:spPr>
          <a:xfrm>
            <a:off x="1036543" y="4227905"/>
            <a:ext cx="2167218" cy="730624"/>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Difference</a:t>
            </a:r>
          </a:p>
        </p:txBody>
      </p:sp>
      <p:sp>
        <p:nvSpPr>
          <p:cNvPr id="12" name="Rectangle 11"/>
          <p:cNvSpPr/>
          <p:nvPr/>
        </p:nvSpPr>
        <p:spPr>
          <a:xfrm>
            <a:off x="1036543" y="4951635"/>
            <a:ext cx="2167218" cy="730624"/>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Change</a:t>
            </a:r>
          </a:p>
        </p:txBody>
      </p:sp>
      <p:sp>
        <p:nvSpPr>
          <p:cNvPr id="13" name="Rectangle 12"/>
          <p:cNvSpPr/>
          <p:nvPr/>
        </p:nvSpPr>
        <p:spPr>
          <a:xfrm>
            <a:off x="5438013" y="3534375"/>
            <a:ext cx="2550459" cy="730624"/>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Equal Groups</a:t>
            </a:r>
          </a:p>
        </p:txBody>
      </p:sp>
      <p:sp>
        <p:nvSpPr>
          <p:cNvPr id="14" name="Rectangle 13"/>
          <p:cNvSpPr/>
          <p:nvPr/>
        </p:nvSpPr>
        <p:spPr>
          <a:xfrm>
            <a:off x="5455583" y="4249481"/>
            <a:ext cx="2544856" cy="730624"/>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Comparison</a:t>
            </a:r>
          </a:p>
        </p:txBody>
      </p:sp>
      <p:sp>
        <p:nvSpPr>
          <p:cNvPr id="15" name="Rectangle 14"/>
          <p:cNvSpPr/>
          <p:nvPr/>
        </p:nvSpPr>
        <p:spPr>
          <a:xfrm>
            <a:off x="5449980" y="4987046"/>
            <a:ext cx="2550459" cy="10335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Ratios/</a:t>
            </a:r>
          </a:p>
          <a:p>
            <a:pPr algn="ctr"/>
            <a:r>
              <a:rPr lang="en-US" sz="3200" dirty="0">
                <a:latin typeface="Calibri" panose="020F0502020204030204" pitchFamily="34" charset="0"/>
                <a:cs typeface="Calibri" panose="020F0502020204030204" pitchFamily="34" charset="0"/>
              </a:rPr>
              <a:t>Proportions</a:t>
            </a:r>
          </a:p>
        </p:txBody>
      </p:sp>
    </p:spTree>
    <p:extLst>
      <p:ext uri="{BB962C8B-B14F-4D97-AF65-F5344CB8AC3E}">
        <p14:creationId xmlns:p14="http://schemas.microsoft.com/office/powerpoint/2010/main" val="165112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93688" lvl="1" indent="-293688">
              <a:defRPr/>
            </a:pPr>
            <a:r>
              <a:rPr lang="en-US" sz="2400" dirty="0">
                <a:latin typeface="Calibri" panose="020F0502020204030204" pitchFamily="34" charset="0"/>
                <a:cs typeface="Calibri" panose="020F0502020204030204" pitchFamily="34" charset="0"/>
              </a:rPr>
              <a:t>The </a:t>
            </a:r>
            <a:r>
              <a:rPr lang="en-US" sz="2400" b="1" dirty="0">
                <a:latin typeface="Calibri" panose="020F0502020204030204" pitchFamily="34" charset="0"/>
                <a:cs typeface="Calibri" panose="020F0502020204030204" pitchFamily="34" charset="0"/>
              </a:rPr>
              <a:t>school completion rate </a:t>
            </a:r>
            <a:r>
              <a:rPr lang="en-US" sz="2400" dirty="0">
                <a:latin typeface="Calibri" panose="020F0502020204030204" pitchFamily="34" charset="0"/>
                <a:cs typeface="Calibri" panose="020F0502020204030204" pitchFamily="34" charset="0"/>
              </a:rPr>
              <a:t>for youth with emotional disturbances (56%) is lower than the rate for all other categories, with the exception of youth with multiple disabilities or intellectual disabilities</a:t>
            </a:r>
          </a:p>
          <a:p>
            <a:pPr marL="0" lvl="1" indent="0">
              <a:buNone/>
              <a:defRPr/>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874B3CCC-A4EE-48C6-BBE4-7FFC0D76FA17}"/>
              </a:ext>
            </a:extLst>
          </p:cNvPr>
          <p:cNvSpPr>
            <a:spLocks noGrp="1"/>
          </p:cNvSpPr>
          <p:nvPr>
            <p:ph idx="10"/>
          </p:nvPr>
        </p:nvSpPr>
        <p:spPr/>
        <p:txBody>
          <a:bodyPr/>
          <a:lstStyle/>
          <a:p>
            <a:pPr marL="342900" lvl="1" indent="-342900">
              <a:defRPr/>
            </a:pPr>
            <a:r>
              <a:rPr lang="en-US" sz="2400" dirty="0">
                <a:latin typeface="Calibri" panose="020F0502020204030204" pitchFamily="34" charset="0"/>
                <a:cs typeface="Calibri" panose="020F0502020204030204" pitchFamily="34" charset="0"/>
              </a:rPr>
              <a:t>More than one-third of students with disabilities who dropout have spent a night in jail</a:t>
            </a:r>
          </a:p>
          <a:p>
            <a:pPr marL="566738" lvl="2" indent="-342900">
              <a:defRPr/>
            </a:pPr>
            <a:r>
              <a:rPr lang="en-US" sz="2000" b="1" dirty="0">
                <a:latin typeface="Calibri" panose="020F0502020204030204" pitchFamily="34" charset="0"/>
                <a:cs typeface="Calibri" panose="020F0502020204030204" pitchFamily="34" charset="0"/>
              </a:rPr>
              <a:t>Dropouts</a:t>
            </a:r>
            <a:r>
              <a:rPr lang="en-US" sz="2000" dirty="0">
                <a:latin typeface="Calibri" panose="020F0502020204030204" pitchFamily="34" charset="0"/>
                <a:cs typeface="Calibri" panose="020F0502020204030204" pitchFamily="34" charset="0"/>
              </a:rPr>
              <a:t> are 10% more likely to have been arrested than youth with disabilities who finished high school</a:t>
            </a:r>
          </a:p>
          <a:p>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pPr algn="ctr"/>
            <a:r>
              <a:rPr lang="en-US" dirty="0"/>
              <a:t>Why Intensive Intervention? </a:t>
            </a:r>
          </a:p>
        </p:txBody>
      </p:sp>
      <p:sp>
        <p:nvSpPr>
          <p:cNvPr id="4" name="Slide Number Placeholder 3"/>
          <p:cNvSpPr>
            <a:spLocks noGrp="1"/>
          </p:cNvSpPr>
          <p:nvPr>
            <p:ph type="sldNum" sz="quarter" idx="11"/>
          </p:nvPr>
        </p:nvSpPr>
        <p:spPr>
          <a:xfrm>
            <a:off x="8846502" y="6507316"/>
            <a:ext cx="65723" cy="153888"/>
          </a:xfrm>
        </p:spPr>
        <p:txBody>
          <a:bodyPr/>
          <a:lstStyle/>
          <a:p>
            <a:pPr algn="r"/>
            <a:fld id="{F3477EC8-074D-41C4-94AE-E9EA7CEEA348}" type="slidenum">
              <a:rPr lang="en-US" smtClean="0">
                <a:solidFill>
                  <a:srgbClr val="FFFFFF">
                    <a:lumMod val="75000"/>
                  </a:srgbClr>
                </a:solidFill>
              </a:rPr>
              <a:pPr algn="r"/>
              <a:t>6</a:t>
            </a:fld>
            <a:endParaRPr lang="en-US" dirty="0">
              <a:solidFill>
                <a:srgbClr val="FFFFFF">
                  <a:lumMod val="75000"/>
                </a:srgbClr>
              </a:solidFill>
            </a:endParaRPr>
          </a:p>
        </p:txBody>
      </p:sp>
      <p:sp>
        <p:nvSpPr>
          <p:cNvPr id="5" name="TextBox 4"/>
          <p:cNvSpPr txBox="1"/>
          <p:nvPr/>
        </p:nvSpPr>
        <p:spPr>
          <a:xfrm>
            <a:off x="3804478" y="5538487"/>
            <a:ext cx="5029200" cy="369332"/>
          </a:xfrm>
          <a:prstGeom prst="rect">
            <a:avLst/>
          </a:prstGeom>
          <a:noFill/>
        </p:spPr>
        <p:txBody>
          <a:bodyPr wrap="square" rtlCol="0">
            <a:spAutoFit/>
          </a:bodyPr>
          <a:lstStyle/>
          <a:p>
            <a:pPr algn="r"/>
            <a:r>
              <a:rPr lang="en-US" dirty="0">
                <a:solidFill>
                  <a:schemeClr val="tx2">
                    <a:lumMod val="75000"/>
                  </a:schemeClr>
                </a:solidFill>
                <a:latin typeface="Calibri" panose="020F0502020204030204" pitchFamily="34" charset="0"/>
                <a:cs typeface="Calibri" panose="020F0502020204030204" pitchFamily="34" charset="0"/>
              </a:rPr>
              <a:t>(Wagner et al., 2005)</a:t>
            </a:r>
          </a:p>
        </p:txBody>
      </p:sp>
    </p:spTree>
    <p:extLst>
      <p:ext uri="{BB962C8B-B14F-4D97-AF65-F5344CB8AC3E}">
        <p14:creationId xmlns:p14="http://schemas.microsoft.com/office/powerpoint/2010/main" val="3420302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Clr>
                <a:srgbClr val="FF9300"/>
              </a:buClr>
              <a:buFont typeface="Wingdings" charset="2"/>
              <a:buChar char="q"/>
            </a:pPr>
            <a:r>
              <a:rPr lang="en-US" b="1" dirty="0">
                <a:solidFill>
                  <a:srgbClr val="FF2600"/>
                </a:solidFill>
                <a:latin typeface="Calibri" panose="020F0502020204030204" pitchFamily="34" charset="0"/>
                <a:cs typeface="Calibri" panose="020F0502020204030204" pitchFamily="34" charset="0"/>
              </a:rPr>
              <a:t>Don’t</a:t>
            </a:r>
            <a:r>
              <a:rPr lang="en-US" dirty="0">
                <a:latin typeface="Calibri" panose="020F0502020204030204" pitchFamily="34" charset="0"/>
                <a:cs typeface="Calibri" panose="020F0502020204030204" pitchFamily="34" charset="0"/>
              </a:rPr>
              <a:t> use key words tied to operations</a:t>
            </a:r>
          </a:p>
          <a:p>
            <a:pPr marL="457200" indent="-457200">
              <a:buClr>
                <a:srgbClr val="FF9300"/>
              </a:buClr>
              <a:buFont typeface="Wingdings" charset="2"/>
              <a:buChar char="q"/>
            </a:pPr>
            <a:r>
              <a:rPr lang="en-US" b="1" dirty="0">
                <a:solidFill>
                  <a:srgbClr val="00B050"/>
                </a:solidFill>
                <a:latin typeface="Calibri" panose="020F0502020204030204" pitchFamily="34" charset="0"/>
                <a:cs typeface="Calibri" panose="020F0502020204030204" pitchFamily="34" charset="0"/>
              </a:rPr>
              <a:t>Do</a:t>
            </a:r>
            <a:r>
              <a:rPr lang="en-US" b="1" dirty="0">
                <a:solidFill>
                  <a:srgbClr val="009051"/>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teach students an </a:t>
            </a:r>
            <a:r>
              <a:rPr lang="en-US" i="1" dirty="0">
                <a:latin typeface="Calibri" panose="020F0502020204030204" pitchFamily="34" charset="0"/>
                <a:cs typeface="Calibri" panose="020F0502020204030204" pitchFamily="34" charset="0"/>
              </a:rPr>
              <a:t>attack strategy</a:t>
            </a:r>
            <a:endParaRPr lang="en-US" dirty="0">
              <a:latin typeface="Calibri" panose="020F0502020204030204" pitchFamily="34" charset="0"/>
              <a:cs typeface="Calibri" panose="020F0502020204030204" pitchFamily="34" charset="0"/>
            </a:endParaRPr>
          </a:p>
          <a:p>
            <a:pPr marL="457200" indent="-457200">
              <a:buClr>
                <a:srgbClr val="FF9300"/>
              </a:buClr>
              <a:buFont typeface="Wingdings" charset="2"/>
              <a:buChar char="q"/>
            </a:pPr>
            <a:r>
              <a:rPr lang="en-US" b="1" dirty="0">
                <a:solidFill>
                  <a:srgbClr val="00B050"/>
                </a:solidFill>
                <a:latin typeface="Calibri" panose="020F0502020204030204" pitchFamily="34" charset="0"/>
                <a:cs typeface="Calibri" panose="020F0502020204030204" pitchFamily="34" charset="0"/>
              </a:rPr>
              <a:t>Do</a:t>
            </a:r>
            <a:r>
              <a:rPr lang="en-US" dirty="0">
                <a:solidFill>
                  <a:srgbClr val="00B05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teach students </a:t>
            </a:r>
            <a:r>
              <a:rPr lang="en-US" i="1" dirty="0">
                <a:latin typeface="Calibri" panose="020F0502020204030204" pitchFamily="34" charset="0"/>
                <a:cs typeface="Calibri" panose="020F0502020204030204" pitchFamily="34" charset="0"/>
              </a:rPr>
              <a:t>schemas</a:t>
            </a:r>
          </a:p>
          <a:p>
            <a:pPr marL="457200" indent="-457200">
              <a:buClr>
                <a:srgbClr val="FF9300"/>
              </a:buClr>
              <a:buFont typeface="Wingdings" charset="2"/>
              <a:buChar char="q"/>
            </a:pPr>
            <a:endParaRPr lang="en-US" i="1" dirty="0">
              <a:latin typeface="Calibri" panose="020F0502020204030204" pitchFamily="34" charset="0"/>
              <a:cs typeface="Calibri" panose="020F0502020204030204" pitchFamily="34" charset="0"/>
            </a:endParaRPr>
          </a:p>
          <a:p>
            <a:pPr marL="457200" indent="-457200">
              <a:buClr>
                <a:srgbClr val="FF9300"/>
              </a:buClr>
              <a:buFont typeface="Wingdings" charset="2"/>
              <a:buChar char="q"/>
            </a:pPr>
            <a:r>
              <a:rPr lang="en-US" b="1" dirty="0">
                <a:solidFill>
                  <a:srgbClr val="00B050"/>
                </a:solidFill>
                <a:latin typeface="Calibri" panose="020F0502020204030204" pitchFamily="34" charset="0"/>
                <a:cs typeface="Calibri" panose="020F0502020204030204" pitchFamily="34" charset="0"/>
              </a:rPr>
              <a:t>Do</a:t>
            </a:r>
            <a:r>
              <a:rPr lang="en-US" b="1" dirty="0">
                <a:solidFill>
                  <a:srgbClr val="009051"/>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explicitly teach problem solving</a:t>
            </a:r>
            <a:endParaRPr lang="en-US" b="1" dirty="0">
              <a:solidFill>
                <a:srgbClr val="009051"/>
              </a:solidFill>
              <a:latin typeface="Calibri" panose="020F0502020204030204" pitchFamily="34" charset="0"/>
              <a:cs typeface="Calibri" panose="020F0502020204030204" pitchFamily="34" charset="0"/>
            </a:endParaRPr>
          </a:p>
          <a:p>
            <a:pPr marL="457200" indent="-457200">
              <a:buClr>
                <a:srgbClr val="FF9300"/>
              </a:buClr>
              <a:buFont typeface="Wingdings" charset="2"/>
              <a:buChar char="q"/>
            </a:pPr>
            <a:r>
              <a:rPr lang="en-US" b="1" dirty="0">
                <a:solidFill>
                  <a:srgbClr val="00B050"/>
                </a:solidFill>
                <a:latin typeface="Calibri" panose="020F0502020204030204" pitchFamily="34" charset="0"/>
                <a:cs typeface="Calibri" panose="020F0502020204030204" pitchFamily="34" charset="0"/>
              </a:rPr>
              <a:t>Do</a:t>
            </a:r>
            <a:r>
              <a:rPr lang="en-US" dirty="0">
                <a:latin typeface="Calibri" panose="020F0502020204030204" pitchFamily="34" charset="0"/>
                <a:cs typeface="Calibri" panose="020F0502020204030204" pitchFamily="34" charset="0"/>
              </a:rPr>
              <a:t> provide problem-solving instruction regularly (i.e., several times a week)</a:t>
            </a:r>
          </a:p>
          <a:p>
            <a:pPr marL="457200" indent="-457200">
              <a:buClr>
                <a:srgbClr val="FF9300"/>
              </a:buClr>
              <a:buFont typeface="Wingdings" charset="2"/>
              <a:buChar char="q"/>
            </a:pPr>
            <a:r>
              <a:rPr lang="en-US" b="1" dirty="0">
                <a:solidFill>
                  <a:srgbClr val="00B050"/>
                </a:solidFill>
                <a:latin typeface="Calibri" panose="020F0502020204030204" pitchFamily="34" charset="0"/>
                <a:cs typeface="Calibri" panose="020F0502020204030204" pitchFamily="34" charset="0"/>
              </a:rPr>
              <a:t>Do</a:t>
            </a:r>
            <a:r>
              <a:rPr lang="en-US" dirty="0">
                <a:latin typeface="Calibri" panose="020F0502020204030204" pitchFamily="34" charset="0"/>
                <a:cs typeface="Calibri" panose="020F0502020204030204" pitchFamily="34" charset="0"/>
              </a:rPr>
              <a:t> practice schemas that students will encounter regularly</a:t>
            </a:r>
          </a:p>
        </p:txBody>
      </p:sp>
      <p:sp>
        <p:nvSpPr>
          <p:cNvPr id="2" name="Title 1"/>
          <p:cNvSpPr>
            <a:spLocks noGrp="1"/>
          </p:cNvSpPr>
          <p:nvPr>
            <p:ph type="title"/>
          </p:nvPr>
        </p:nvSpPr>
        <p:spPr>
          <a:xfrm>
            <a:off x="687526" y="233387"/>
            <a:ext cx="8224837" cy="1486894"/>
          </a:xfrm>
        </p:spPr>
        <p:txBody>
          <a:bodyPr>
            <a:noAutofit/>
          </a:bodyPr>
          <a:lstStyle/>
          <a:p>
            <a:r>
              <a:rPr lang="en-US" sz="3200" dirty="0"/>
              <a:t>How do you incorporate effective problem-solving strategies within intensive intervention?</a:t>
            </a:r>
          </a:p>
        </p:txBody>
      </p:sp>
    </p:spTree>
    <p:extLst>
      <p:ext uri="{BB962C8B-B14F-4D97-AF65-F5344CB8AC3E}">
        <p14:creationId xmlns:p14="http://schemas.microsoft.com/office/powerpoint/2010/main" val="2298744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Component</a:t>
            </a:r>
          </a:p>
        </p:txBody>
      </p:sp>
      <p:sp>
        <p:nvSpPr>
          <p:cNvPr id="3" name="Rectangle 2"/>
          <p:cNvSpPr/>
          <p:nvPr/>
        </p:nvSpPr>
        <p:spPr>
          <a:xfrm>
            <a:off x="687388" y="2177970"/>
            <a:ext cx="2488557" cy="7523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on task</a:t>
            </a:r>
          </a:p>
        </p:txBody>
      </p:sp>
      <p:sp>
        <p:nvSpPr>
          <p:cNvPr id="4" name="Rectangle 3"/>
          <p:cNvSpPr/>
          <p:nvPr/>
        </p:nvSpPr>
        <p:spPr>
          <a:xfrm>
            <a:off x="5886350" y="4141808"/>
            <a:ext cx="2488557" cy="7523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regulate behavior</a:t>
            </a:r>
          </a:p>
        </p:txBody>
      </p:sp>
      <p:sp>
        <p:nvSpPr>
          <p:cNvPr id="5" name="Rectangle 4"/>
          <p:cNvSpPr/>
          <p:nvPr/>
        </p:nvSpPr>
        <p:spPr>
          <a:xfrm>
            <a:off x="3272401" y="3165676"/>
            <a:ext cx="2488557" cy="7523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keep attention</a:t>
            </a:r>
          </a:p>
        </p:txBody>
      </p:sp>
    </p:spTree>
    <p:extLst>
      <p:ext uri="{BB962C8B-B14F-4D97-AF65-F5344CB8AC3E}">
        <p14:creationId xmlns:p14="http://schemas.microsoft.com/office/powerpoint/2010/main" val="5476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Wingdings" charset="2"/>
              <a:buChar char="q"/>
            </a:pPr>
            <a:r>
              <a:rPr lang="en-US" dirty="0">
                <a:latin typeface="Calibri" panose="020F0502020204030204" pitchFamily="34" charset="0"/>
                <a:cs typeface="Calibri" panose="020F0502020204030204" pitchFamily="34" charset="0"/>
              </a:rPr>
              <a:t>Utilize a motivational component, when necessary</a:t>
            </a:r>
          </a:p>
        </p:txBody>
      </p:sp>
      <p:sp>
        <p:nvSpPr>
          <p:cNvPr id="2" name="Title 1"/>
          <p:cNvSpPr>
            <a:spLocks noGrp="1"/>
          </p:cNvSpPr>
          <p:nvPr>
            <p:ph type="title"/>
          </p:nvPr>
        </p:nvSpPr>
        <p:spPr/>
        <p:txBody>
          <a:bodyPr>
            <a:normAutofit/>
          </a:bodyPr>
          <a:lstStyle/>
          <a:p>
            <a:r>
              <a:rPr lang="en-US" sz="3400" dirty="0"/>
              <a:t>How do you incorporate a motivational component within intensive intervention?</a:t>
            </a:r>
          </a:p>
        </p:txBody>
      </p:sp>
    </p:spTree>
    <p:extLst>
      <p:ext uri="{BB962C8B-B14F-4D97-AF65-F5344CB8AC3E}">
        <p14:creationId xmlns:p14="http://schemas.microsoft.com/office/powerpoint/2010/main" val="4515603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87091" y="611753"/>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Instructional Platform</a:t>
            </a:r>
          </a:p>
        </p:txBody>
      </p:sp>
      <p:sp>
        <p:nvSpPr>
          <p:cNvPr id="10" name="TextBox 9"/>
          <p:cNvSpPr txBox="1"/>
          <p:nvPr/>
        </p:nvSpPr>
        <p:spPr>
          <a:xfrm>
            <a:off x="203797" y="3498082"/>
            <a:ext cx="1828800" cy="812366"/>
          </a:xfrm>
          <a:prstGeom prst="rect">
            <a:avLst/>
          </a:prstGeom>
          <a:solidFill>
            <a:schemeClr val="accent6"/>
          </a:solidFill>
        </p:spPr>
        <p:txBody>
          <a:bodyPr wrap="square" rtlCol="0" anchor="ctr" anchorCtr="0">
            <a:noAutofit/>
          </a:bodyPr>
          <a:lstStyle/>
          <a:p>
            <a:pPr algn="ctr"/>
            <a:r>
              <a:rPr lang="en-US" sz="2000" dirty="0">
                <a:solidFill>
                  <a:schemeClr val="bg1"/>
                </a:solidFill>
                <a:latin typeface="Calibri" panose="020F0502020204030204" pitchFamily="34" charset="0"/>
                <a:cs typeface="Calibri" panose="020F0502020204030204" pitchFamily="34" charset="0"/>
              </a:rPr>
              <a:t>Planned</a:t>
            </a:r>
          </a:p>
          <a:p>
            <a:pPr algn="ctr"/>
            <a:r>
              <a:rPr lang="en-US" sz="2000" dirty="0">
                <a:solidFill>
                  <a:schemeClr val="bg1"/>
                </a:solidFill>
                <a:latin typeface="Calibri" panose="020F0502020204030204" pitchFamily="34" charset="0"/>
                <a:cs typeface="Calibri" panose="020F0502020204030204" pitchFamily="34" charset="0"/>
              </a:rPr>
              <a:t>Examples</a:t>
            </a:r>
          </a:p>
        </p:txBody>
      </p:sp>
      <p:sp>
        <p:nvSpPr>
          <p:cNvPr id="11" name="TextBox 10"/>
          <p:cNvSpPr txBox="1"/>
          <p:nvPr/>
        </p:nvSpPr>
        <p:spPr>
          <a:xfrm>
            <a:off x="203796" y="2645632"/>
            <a:ext cx="1828800" cy="852449"/>
          </a:xfrm>
          <a:prstGeom prst="rect">
            <a:avLst/>
          </a:prstGeom>
          <a:solidFill>
            <a:schemeClr val="accent6"/>
          </a:solidFill>
        </p:spPr>
        <p:txBody>
          <a:bodyPr wrap="square" rtlCol="0" anchor="ctr">
            <a:noAutofit/>
          </a:bodyPr>
          <a:lstStyle/>
          <a:p>
            <a:pPr algn="ctr"/>
            <a:r>
              <a:rPr lang="en-US" sz="2000" dirty="0">
                <a:solidFill>
                  <a:schemeClr val="bg1"/>
                </a:solidFill>
                <a:latin typeface="Calibri" panose="020F0502020204030204" pitchFamily="34" charset="0"/>
                <a:cs typeface="Calibri" panose="020F0502020204030204" pitchFamily="34" charset="0"/>
              </a:rPr>
              <a:t>Clear Explanation</a:t>
            </a:r>
          </a:p>
        </p:txBody>
      </p:sp>
      <p:sp>
        <p:nvSpPr>
          <p:cNvPr id="12" name="TextBox 11"/>
          <p:cNvSpPr txBox="1"/>
          <p:nvPr/>
        </p:nvSpPr>
        <p:spPr>
          <a:xfrm>
            <a:off x="2168592" y="3435431"/>
            <a:ext cx="1828800" cy="875017"/>
          </a:xfrm>
          <a:prstGeom prst="rect">
            <a:avLst/>
          </a:prstGeom>
          <a:solidFill>
            <a:schemeClr val="accent1"/>
          </a:solidFill>
        </p:spPr>
        <p:txBody>
          <a:bodyPr wrap="square" rtlCol="0" anchor="ctr">
            <a:noAutofit/>
          </a:bodyPr>
          <a:lstStyle/>
          <a:p>
            <a:pPr algn="ctr"/>
            <a:r>
              <a:rPr lang="en-US" sz="2000" dirty="0">
                <a:solidFill>
                  <a:schemeClr val="bg1"/>
                </a:solidFill>
                <a:latin typeface="Calibri" panose="020F0502020204030204" pitchFamily="34" charset="0"/>
                <a:cs typeface="Calibri" panose="020F0502020204030204" pitchFamily="34" charset="0"/>
              </a:rPr>
              <a:t>Independent Practice</a:t>
            </a:r>
          </a:p>
        </p:txBody>
      </p:sp>
      <p:sp>
        <p:nvSpPr>
          <p:cNvPr id="13" name="TextBox 12"/>
          <p:cNvSpPr txBox="1"/>
          <p:nvPr/>
        </p:nvSpPr>
        <p:spPr>
          <a:xfrm>
            <a:off x="2168592" y="2645632"/>
            <a:ext cx="1828800" cy="789797"/>
          </a:xfrm>
          <a:prstGeom prst="rect">
            <a:avLst/>
          </a:prstGeom>
          <a:solidFill>
            <a:schemeClr val="accent1"/>
          </a:solidFill>
        </p:spPr>
        <p:txBody>
          <a:bodyPr wrap="square" rtlCol="0" anchor="ctr">
            <a:noAutofit/>
          </a:bodyPr>
          <a:lstStyle/>
          <a:p>
            <a:pPr algn="ctr"/>
            <a:r>
              <a:rPr lang="en-US" sz="2000" dirty="0">
                <a:solidFill>
                  <a:schemeClr val="bg1"/>
                </a:solidFill>
                <a:latin typeface="Calibri" panose="020F0502020204030204" pitchFamily="34" charset="0"/>
                <a:cs typeface="Calibri" panose="020F0502020204030204" pitchFamily="34" charset="0"/>
              </a:rPr>
              <a:t>Guided </a:t>
            </a:r>
          </a:p>
          <a:p>
            <a:pPr algn="ctr"/>
            <a:r>
              <a:rPr lang="en-US" sz="2000" dirty="0">
                <a:solidFill>
                  <a:schemeClr val="bg1"/>
                </a:solidFill>
                <a:latin typeface="Calibri" panose="020F0502020204030204" pitchFamily="34" charset="0"/>
                <a:cs typeface="Calibri" panose="020F0502020204030204" pitchFamily="34" charset="0"/>
              </a:rPr>
              <a:t>Practice</a:t>
            </a:r>
          </a:p>
        </p:txBody>
      </p:sp>
      <p:sp>
        <p:nvSpPr>
          <p:cNvPr id="14" name="TextBox 13"/>
          <p:cNvSpPr txBox="1"/>
          <p:nvPr/>
        </p:nvSpPr>
        <p:spPr>
          <a:xfrm>
            <a:off x="203796" y="2183969"/>
            <a:ext cx="1828800" cy="461665"/>
          </a:xfrm>
          <a:prstGeom prst="rect">
            <a:avLst/>
          </a:prstGeom>
          <a:solidFill>
            <a:schemeClr val="accent6">
              <a:lumMod val="75000"/>
            </a:schemeClr>
          </a:solidFill>
        </p:spPr>
        <p:txBody>
          <a:bodyPr wrap="square" rtlCol="0">
            <a:noAutofit/>
          </a:bodyPr>
          <a:lstStyle/>
          <a:p>
            <a:pPr algn="ctr"/>
            <a:r>
              <a:rPr lang="en-US" sz="2400" b="1" dirty="0">
                <a:solidFill>
                  <a:schemeClr val="bg1"/>
                </a:solidFill>
                <a:latin typeface="Calibri" panose="020F0502020204030204" pitchFamily="34" charset="0"/>
                <a:cs typeface="Calibri" panose="020F0502020204030204" pitchFamily="34" charset="0"/>
              </a:rPr>
              <a:t>Modeling</a:t>
            </a:r>
          </a:p>
        </p:txBody>
      </p:sp>
      <p:sp>
        <p:nvSpPr>
          <p:cNvPr id="15" name="TextBox 14"/>
          <p:cNvSpPr txBox="1"/>
          <p:nvPr/>
        </p:nvSpPr>
        <p:spPr>
          <a:xfrm>
            <a:off x="2168592" y="2183968"/>
            <a:ext cx="1828800" cy="461665"/>
          </a:xfrm>
          <a:prstGeom prst="rect">
            <a:avLst/>
          </a:prstGeom>
          <a:solidFill>
            <a:schemeClr val="accent1">
              <a:lumMod val="75000"/>
            </a:schemeClr>
          </a:solidFill>
        </p:spPr>
        <p:txBody>
          <a:bodyPr wrap="square" rtlCol="0">
            <a:noAutofit/>
          </a:bodyPr>
          <a:lstStyle/>
          <a:p>
            <a:pPr algn="ctr"/>
            <a:r>
              <a:rPr lang="en-US" sz="2400" b="1" dirty="0">
                <a:solidFill>
                  <a:schemeClr val="bg1"/>
                </a:solidFill>
                <a:latin typeface="Calibri" panose="020F0502020204030204" pitchFamily="34" charset="0"/>
                <a:cs typeface="Calibri" panose="020F0502020204030204" pitchFamily="34" charset="0"/>
              </a:rPr>
              <a:t>Practice</a:t>
            </a:r>
          </a:p>
        </p:txBody>
      </p:sp>
      <p:sp>
        <p:nvSpPr>
          <p:cNvPr id="19" name="Rectangle 18"/>
          <p:cNvSpPr/>
          <p:nvPr/>
        </p:nvSpPr>
        <p:spPr>
          <a:xfrm>
            <a:off x="203796" y="4487647"/>
            <a:ext cx="3793596" cy="437680"/>
          </a:xfrm>
          <a:prstGeom prst="rect">
            <a:avLst/>
          </a:prstGeom>
          <a:solidFill>
            <a:schemeClr val="accent2">
              <a:lumMod val="75000"/>
            </a:schemeClr>
          </a:solidFill>
        </p:spPr>
        <p:txBody>
          <a:bodyPr wrap="square">
            <a:noAutofit/>
          </a:bodyPr>
          <a:lstStyle/>
          <a:p>
            <a:pPr algn="ctr"/>
            <a:r>
              <a:rPr lang="en-US" b="1" dirty="0">
                <a:solidFill>
                  <a:schemeClr val="bg1"/>
                </a:solidFill>
                <a:latin typeface="Calibri" panose="020F0502020204030204" pitchFamily="34" charset="0"/>
                <a:cs typeface="Calibri" panose="020F0502020204030204" pitchFamily="34" charset="0"/>
              </a:rPr>
              <a:t>Supporting Practices</a:t>
            </a:r>
            <a:endParaRPr lang="en-US" dirty="0">
              <a:solidFill>
                <a:schemeClr val="bg1"/>
              </a:solidFill>
              <a:latin typeface="Calibri" panose="020F0502020204030204" pitchFamily="34" charset="0"/>
              <a:cs typeface="Calibri" panose="020F0502020204030204" pitchFamily="34" charset="0"/>
            </a:endParaRPr>
          </a:p>
        </p:txBody>
      </p:sp>
      <p:sp>
        <p:nvSpPr>
          <p:cNvPr id="20" name="Rectangle 19"/>
          <p:cNvSpPr/>
          <p:nvPr/>
        </p:nvSpPr>
        <p:spPr>
          <a:xfrm>
            <a:off x="203796" y="4828936"/>
            <a:ext cx="3793596" cy="1085957"/>
          </a:xfrm>
          <a:prstGeom prst="rect">
            <a:avLst/>
          </a:prstGeom>
          <a:solidFill>
            <a:schemeClr val="accent2"/>
          </a:solidFill>
        </p:spPr>
        <p:txBody>
          <a:bodyPr wrap="square">
            <a:noAutofit/>
          </a:bodyPr>
          <a:lstStyle/>
          <a:p>
            <a:pPr marL="114300" indent="-114300">
              <a:buFont typeface="Arial" panose="020B0604020202020204" pitchFamily="34" charset="0"/>
              <a:buChar char="•"/>
              <a:tabLst>
                <a:tab pos="114300" algn="l"/>
              </a:tabLst>
            </a:pPr>
            <a:r>
              <a:rPr lang="en-US" sz="1600" dirty="0">
                <a:solidFill>
                  <a:schemeClr val="bg1"/>
                </a:solidFill>
                <a:latin typeface="Calibri" panose="020F0502020204030204" pitchFamily="34" charset="0"/>
                <a:cs typeface="Calibri" panose="020F0502020204030204" pitchFamily="34" charset="0"/>
              </a:rPr>
              <a:t>Asking the right questions </a:t>
            </a:r>
          </a:p>
          <a:p>
            <a:pPr marL="114300" indent="-114300">
              <a:buFont typeface="Arial" panose="020B0604020202020204" pitchFamily="34" charset="0"/>
              <a:buChar char="•"/>
              <a:tabLst>
                <a:tab pos="114300" algn="l"/>
              </a:tabLst>
            </a:pPr>
            <a:r>
              <a:rPr lang="en-US" sz="1600" dirty="0">
                <a:solidFill>
                  <a:schemeClr val="bg1"/>
                </a:solidFill>
                <a:latin typeface="Calibri" panose="020F0502020204030204" pitchFamily="34" charset="0"/>
                <a:cs typeface="Calibri" panose="020F0502020204030204" pitchFamily="34" charset="0"/>
              </a:rPr>
              <a:t>Eliciting frequent responses</a:t>
            </a:r>
          </a:p>
          <a:p>
            <a:pPr marL="114300" indent="-114300">
              <a:buFont typeface="Arial" panose="020B0604020202020204" pitchFamily="34" charset="0"/>
              <a:buChar char="•"/>
              <a:tabLst>
                <a:tab pos="114300" algn="l"/>
              </a:tabLst>
            </a:pPr>
            <a:r>
              <a:rPr lang="en-US" sz="1600" dirty="0">
                <a:solidFill>
                  <a:schemeClr val="bg1"/>
                </a:solidFill>
                <a:latin typeface="Calibri" panose="020F0502020204030204" pitchFamily="34" charset="0"/>
                <a:cs typeface="Calibri" panose="020F0502020204030204" pitchFamily="34" charset="0"/>
              </a:rPr>
              <a:t>Providing immediate specific feedback</a:t>
            </a:r>
          </a:p>
          <a:p>
            <a:pPr marL="114300" indent="-114300">
              <a:buFont typeface="Arial" panose="020B0604020202020204" pitchFamily="34" charset="0"/>
              <a:buChar char="•"/>
              <a:tabLst>
                <a:tab pos="114300" algn="l"/>
              </a:tabLst>
            </a:pPr>
            <a:r>
              <a:rPr lang="en-US" sz="1600" dirty="0">
                <a:solidFill>
                  <a:schemeClr val="bg1"/>
                </a:solidFill>
                <a:latin typeface="Calibri" panose="020F0502020204030204" pitchFamily="34" charset="0"/>
                <a:cs typeface="Calibri" panose="020F0502020204030204" pitchFamily="34" charset="0"/>
              </a:rPr>
              <a:t>Maintaining a brisk pace</a:t>
            </a:r>
          </a:p>
        </p:txBody>
      </p:sp>
      <p:graphicFrame>
        <p:nvGraphicFramePr>
          <p:cNvPr id="21" name="Diagram 20"/>
          <p:cNvGraphicFramePr/>
          <p:nvPr>
            <p:extLst>
              <p:ext uri="{D42A27DB-BD31-4B8C-83A1-F6EECF244321}">
                <p14:modId xmlns:p14="http://schemas.microsoft.com/office/powerpoint/2010/main" val="1353187847"/>
              </p:ext>
            </p:extLst>
          </p:nvPr>
        </p:nvGraphicFramePr>
        <p:xfrm>
          <a:off x="4306060" y="1796336"/>
          <a:ext cx="4651055" cy="2757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 name="Picture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52209" y="4576023"/>
            <a:ext cx="4188442" cy="1375913"/>
          </a:xfrm>
          <a:prstGeom prst="rect">
            <a:avLst/>
          </a:prstGeom>
        </p:spPr>
      </p:pic>
    </p:spTree>
    <p:extLst>
      <p:ext uri="{BB962C8B-B14F-4D97-AF65-F5344CB8AC3E}">
        <p14:creationId xmlns:p14="http://schemas.microsoft.com/office/powerpoint/2010/main" val="99259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9" grpId="0" animBg="1"/>
      <p:bldP spid="20" grpId="0" animBg="1"/>
      <p:bldGraphic spid="21"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87091" y="611753"/>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Instructional Platform</a:t>
            </a:r>
          </a:p>
        </p:txBody>
      </p:sp>
      <p:sp>
        <p:nvSpPr>
          <p:cNvPr id="2" name="TextBox 1"/>
          <p:cNvSpPr txBox="1"/>
          <p:nvPr/>
        </p:nvSpPr>
        <p:spPr>
          <a:xfrm>
            <a:off x="4033363" y="1748589"/>
            <a:ext cx="4289957" cy="553998"/>
          </a:xfrm>
          <a:prstGeom prst="rect">
            <a:avLst/>
          </a:prstGeom>
          <a:noFill/>
        </p:spPr>
        <p:txBody>
          <a:bodyPr wrap="none" rtlCol="0">
            <a:spAutoFit/>
          </a:bodyPr>
          <a:lstStyle/>
          <a:p>
            <a:r>
              <a:rPr lang="en-US" sz="3000">
                <a:solidFill>
                  <a:schemeClr val="bg1"/>
                </a:solidFill>
                <a:latin typeface="Calibri" panose="020F0502020204030204" pitchFamily="34" charset="0"/>
                <a:cs typeface="Calibri" panose="020F0502020204030204" pitchFamily="34" charset="0"/>
              </a:rPr>
              <a:t>INSTRUCTIONAL DELIVERY</a:t>
            </a:r>
            <a:endParaRPr lang="en-US" sz="3000" dirty="0">
              <a:solidFill>
                <a:schemeClr val="bg1"/>
              </a:solidFill>
              <a:latin typeface="Calibri" panose="020F0502020204030204" pitchFamily="34" charset="0"/>
              <a:cs typeface="Calibri" panose="020F0502020204030204" pitchFamily="34" charset="0"/>
            </a:endParaRPr>
          </a:p>
        </p:txBody>
      </p:sp>
      <p:sp>
        <p:nvSpPr>
          <p:cNvPr id="16" name="TextBox 15"/>
          <p:cNvSpPr txBox="1"/>
          <p:nvPr/>
        </p:nvSpPr>
        <p:spPr>
          <a:xfrm>
            <a:off x="4033363" y="3890210"/>
            <a:ext cx="4642553" cy="553998"/>
          </a:xfrm>
          <a:prstGeom prst="rect">
            <a:avLst/>
          </a:prstGeom>
          <a:noFill/>
        </p:spPr>
        <p:txBody>
          <a:bodyPr wrap="none" rtlCol="0">
            <a:spAutoFit/>
          </a:bodyPr>
          <a:lstStyle/>
          <a:p>
            <a:r>
              <a:rPr lang="en-US" sz="3000">
                <a:solidFill>
                  <a:schemeClr val="bg1"/>
                </a:solidFill>
                <a:latin typeface="Calibri" panose="020F0502020204030204" pitchFamily="34" charset="0"/>
                <a:cs typeface="Calibri" panose="020F0502020204030204" pitchFamily="34" charset="0"/>
              </a:rPr>
              <a:t>INSTRUCTIONAL STRATEGIES</a:t>
            </a:r>
            <a:endParaRPr lang="en-US" sz="3000" dirty="0">
              <a:solidFill>
                <a:schemeClr val="bg1"/>
              </a:solidFill>
              <a:latin typeface="Calibri" panose="020F0502020204030204" pitchFamily="34" charset="0"/>
              <a:cs typeface="Calibri" panose="020F0502020204030204" pitchFamily="34" charset="0"/>
            </a:endParaRPr>
          </a:p>
        </p:txBody>
      </p:sp>
      <p:sp>
        <p:nvSpPr>
          <p:cNvPr id="17" name="Oval 16"/>
          <p:cNvSpPr/>
          <p:nvPr/>
        </p:nvSpPr>
        <p:spPr>
          <a:xfrm>
            <a:off x="4232708" y="2256772"/>
            <a:ext cx="2187879" cy="5170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Explicit instruction</a:t>
            </a:r>
          </a:p>
        </p:txBody>
      </p:sp>
      <p:sp>
        <p:nvSpPr>
          <p:cNvPr id="18" name="Oval 17"/>
          <p:cNvSpPr/>
          <p:nvPr/>
        </p:nvSpPr>
        <p:spPr>
          <a:xfrm>
            <a:off x="5326647" y="2781879"/>
            <a:ext cx="2187879" cy="51708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Multiple representations</a:t>
            </a:r>
          </a:p>
        </p:txBody>
      </p:sp>
      <p:sp>
        <p:nvSpPr>
          <p:cNvPr id="23" name="Oval 22"/>
          <p:cNvSpPr/>
          <p:nvPr/>
        </p:nvSpPr>
        <p:spPr>
          <a:xfrm>
            <a:off x="6572710" y="3270613"/>
            <a:ext cx="2187879" cy="5170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Concise language</a:t>
            </a:r>
          </a:p>
        </p:txBody>
      </p:sp>
      <p:sp>
        <p:nvSpPr>
          <p:cNvPr id="24" name="Oval 23"/>
          <p:cNvSpPr/>
          <p:nvPr/>
        </p:nvSpPr>
        <p:spPr>
          <a:xfrm>
            <a:off x="4384831" y="4444208"/>
            <a:ext cx="2187879" cy="5170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Fluency building</a:t>
            </a:r>
          </a:p>
        </p:txBody>
      </p:sp>
      <p:sp>
        <p:nvSpPr>
          <p:cNvPr id="25" name="Oval 24"/>
          <p:cNvSpPr/>
          <p:nvPr/>
        </p:nvSpPr>
        <p:spPr>
          <a:xfrm>
            <a:off x="5360331" y="4968550"/>
            <a:ext cx="2187879" cy="51708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Problem solving instruction</a:t>
            </a:r>
          </a:p>
        </p:txBody>
      </p:sp>
      <p:sp>
        <p:nvSpPr>
          <p:cNvPr id="26" name="Oval 25"/>
          <p:cNvSpPr/>
          <p:nvPr/>
        </p:nvSpPr>
        <p:spPr>
          <a:xfrm>
            <a:off x="6619933" y="5460041"/>
            <a:ext cx="2187879" cy="5170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Motivation component</a:t>
            </a:r>
          </a:p>
        </p:txBody>
      </p:sp>
      <p:pic>
        <p:nvPicPr>
          <p:cNvPr id="11" name="Picture 10" descr="1.png">
            <a:extLst>
              <a:ext uri="{FF2B5EF4-FFF2-40B4-BE49-F238E27FC236}">
                <a16:creationId xmlns:a16="http://schemas.microsoft.com/office/drawing/2014/main" id="{A6DC6C13-DDBC-F548-90D5-445D47A9F66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295" y="358696"/>
            <a:ext cx="4189658" cy="6858000"/>
          </a:xfrm>
          <a:prstGeom prst="rect">
            <a:avLst/>
          </a:prstGeom>
        </p:spPr>
      </p:pic>
    </p:spTree>
    <p:extLst>
      <p:ext uri="{BB962C8B-B14F-4D97-AF65-F5344CB8AC3E}">
        <p14:creationId xmlns:p14="http://schemas.microsoft.com/office/powerpoint/2010/main" val="3034023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049" y="3028367"/>
            <a:ext cx="8224837" cy="1486894"/>
          </a:xfrm>
        </p:spPr>
        <p:txBody>
          <a:bodyPr>
            <a:noAutofit/>
          </a:bodyPr>
          <a:lstStyle/>
          <a:p>
            <a:pPr algn="ctr"/>
            <a:r>
              <a:rPr lang="en-US" sz="5400" dirty="0">
                <a:solidFill>
                  <a:schemeClr val="accent1"/>
                </a:solidFill>
              </a:rPr>
              <a:t>How Do You Intensify </a:t>
            </a:r>
            <a:br>
              <a:rPr lang="en-US" sz="5400" dirty="0">
                <a:solidFill>
                  <a:schemeClr val="accent1"/>
                </a:solidFill>
              </a:rPr>
            </a:br>
            <a:r>
              <a:rPr lang="en-US" sz="5400" dirty="0">
                <a:solidFill>
                  <a:schemeClr val="accent1"/>
                </a:solidFill>
              </a:rPr>
              <a:t>(Adapt) Interventions?</a:t>
            </a:r>
            <a:br>
              <a:rPr lang="en-US" sz="5400" dirty="0">
                <a:solidFill>
                  <a:schemeClr val="accent1"/>
                </a:solidFill>
              </a:rPr>
            </a:br>
            <a:endParaRPr lang="en-US" sz="5400" dirty="0">
              <a:solidFill>
                <a:schemeClr val="accent1"/>
              </a:solidFill>
            </a:endParaRPr>
          </a:p>
        </p:txBody>
      </p:sp>
      <p:sp>
        <p:nvSpPr>
          <p:cNvPr id="3" name="Slide Number Placeholder 2"/>
          <p:cNvSpPr>
            <a:spLocks noGrp="1"/>
          </p:cNvSpPr>
          <p:nvPr>
            <p:ph type="sldNum" sz="quarter" idx="10"/>
          </p:nvPr>
        </p:nvSpPr>
        <p:spPr/>
        <p:txBody>
          <a:bodyPr/>
          <a:lstStyle/>
          <a:p>
            <a:pPr algn="r"/>
            <a:fld id="{F3477EC8-074D-41C4-94AE-E9EA7CEEA348}" type="slidenum">
              <a:rPr lang="uk-UA" smtClean="0">
                <a:solidFill>
                  <a:srgbClr val="FFFFFF">
                    <a:lumMod val="75000"/>
                  </a:srgbClr>
                </a:solidFill>
              </a:rPr>
              <a:pPr algn="r"/>
              <a:t>65</a:t>
            </a:fld>
            <a:endParaRPr lang="uk-UA" dirty="0">
              <a:solidFill>
                <a:srgbClr val="FFFFFF">
                  <a:lumMod val="75000"/>
                </a:srgbClr>
              </a:solidFill>
            </a:endParaRPr>
          </a:p>
        </p:txBody>
      </p:sp>
    </p:spTree>
    <p:extLst>
      <p:ext uri="{BB962C8B-B14F-4D97-AF65-F5344CB8AC3E}">
        <p14:creationId xmlns:p14="http://schemas.microsoft.com/office/powerpoint/2010/main" val="4195563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54807"/>
            <a:ext cx="2867378" cy="92163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Intervention: Occurs frequently and with intensity</a:t>
            </a:r>
          </a:p>
        </p:txBody>
      </p:sp>
      <p:sp>
        <p:nvSpPr>
          <p:cNvPr id="5" name="Rectangle 4"/>
          <p:cNvSpPr/>
          <p:nvPr/>
        </p:nvSpPr>
        <p:spPr>
          <a:xfrm>
            <a:off x="228600" y="4226896"/>
            <a:ext cx="2867378" cy="1220785"/>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Intervention adaptation</a:t>
            </a:r>
            <a:r>
              <a:rPr lang="en-US" dirty="0">
                <a:latin typeface="Calibri" panose="020F0502020204030204" pitchFamily="34" charset="0"/>
                <a:cs typeface="Calibri" panose="020F0502020204030204" pitchFamily="34" charset="0"/>
              </a:rPr>
              <a:t>: Content, dosage, explicit instruction, attention to transfer</a:t>
            </a:r>
          </a:p>
        </p:txBody>
      </p:sp>
      <p:pic>
        <p:nvPicPr>
          <p:cNvPr id="6" name="Picture 5" descr="1.png">
            <a:extLst>
              <a:ext uri="{FF2B5EF4-FFF2-40B4-BE49-F238E27FC236}">
                <a16:creationId xmlns:a16="http://schemas.microsoft.com/office/drawing/2014/main" id="{EE50479A-4FF0-4634-AA00-ECB2EE189D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50751" y="640964"/>
            <a:ext cx="3464424" cy="5670875"/>
          </a:xfrm>
          <a:prstGeom prst="rect">
            <a:avLst/>
          </a:prstGeom>
        </p:spPr>
      </p:pic>
      <p:sp>
        <p:nvSpPr>
          <p:cNvPr id="3" name="Slide Number Placeholder 2">
            <a:extLst>
              <a:ext uri="{FF2B5EF4-FFF2-40B4-BE49-F238E27FC236}">
                <a16:creationId xmlns:a16="http://schemas.microsoft.com/office/drawing/2014/main" id="{2C06939B-F30C-48F4-A115-C2D403A74AB0}"/>
              </a:ext>
            </a:extLst>
          </p:cNvPr>
          <p:cNvSpPr>
            <a:spLocks noGrp="1"/>
          </p:cNvSpPr>
          <p:nvPr>
            <p:ph type="sldNum" sz="quarter" idx="12"/>
          </p:nvPr>
        </p:nvSpPr>
        <p:spPr>
          <a:xfrm>
            <a:off x="8566528" y="6157951"/>
            <a:ext cx="131446" cy="153888"/>
          </a:xfrm>
        </p:spPr>
        <p:txBody>
          <a:bodyPr/>
          <a:lstStyle/>
          <a:p>
            <a:fld id="{E1952BA8-5050-E14A-B476-E37989E1A135}" type="slidenum">
              <a:rPr lang="en-US" smtClean="0">
                <a:solidFill>
                  <a:schemeClr val="tx1"/>
                </a:solidFill>
              </a:rPr>
              <a:t>66</a:t>
            </a:fld>
            <a:endParaRPr lang="en-US" dirty="0">
              <a:solidFill>
                <a:schemeClr val="tx1"/>
              </a:solidFill>
            </a:endParaRPr>
          </a:p>
        </p:txBody>
      </p:sp>
    </p:spTree>
    <p:extLst>
      <p:ext uri="{BB962C8B-B14F-4D97-AF65-F5344CB8AC3E}">
        <p14:creationId xmlns:p14="http://schemas.microsoft.com/office/powerpoint/2010/main" val="3714447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8"/>
            <a:ext cx="3759200" cy="64845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4" name="TextBox 3"/>
          <p:cNvSpPr txBox="1"/>
          <p:nvPr/>
        </p:nvSpPr>
        <p:spPr>
          <a:xfrm>
            <a:off x="203200" y="1079500"/>
            <a:ext cx="3759201" cy="646331"/>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Ensure that you are implementing the intervention or strategy with fidelity</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559" y="2735626"/>
            <a:ext cx="5168900" cy="2362200"/>
          </a:xfrm>
          <a:prstGeom prst="rect">
            <a:avLst/>
          </a:prstGeom>
        </p:spPr>
      </p:pic>
      <p:sp>
        <p:nvSpPr>
          <p:cNvPr id="3" name="Slide Number Placeholder 2">
            <a:extLst>
              <a:ext uri="{FF2B5EF4-FFF2-40B4-BE49-F238E27FC236}">
                <a16:creationId xmlns:a16="http://schemas.microsoft.com/office/drawing/2014/main" id="{E94FF876-6136-4DCB-BD15-551CAEBB39C9}"/>
              </a:ext>
            </a:extLst>
          </p:cNvPr>
          <p:cNvSpPr>
            <a:spLocks noGrp="1"/>
          </p:cNvSpPr>
          <p:nvPr>
            <p:ph type="sldNum" sz="quarter" idx="12"/>
          </p:nvPr>
        </p:nvSpPr>
        <p:spPr>
          <a:xfrm>
            <a:off x="8499853" y="6253054"/>
            <a:ext cx="131446" cy="153888"/>
          </a:xfrm>
        </p:spPr>
        <p:txBody>
          <a:bodyPr/>
          <a:lstStyle/>
          <a:p>
            <a:fld id="{E1952BA8-5050-E14A-B476-E37989E1A135}" type="slidenum">
              <a:rPr lang="en-US" smtClean="0">
                <a:solidFill>
                  <a:schemeClr val="tx1"/>
                </a:solidFill>
              </a:rPr>
              <a:t>67</a:t>
            </a:fld>
            <a:endParaRPr lang="en-US" dirty="0">
              <a:solidFill>
                <a:schemeClr val="tx1"/>
              </a:solidFill>
            </a:endParaRPr>
          </a:p>
        </p:txBody>
      </p:sp>
    </p:spTree>
    <p:extLst>
      <p:ext uri="{BB962C8B-B14F-4D97-AF65-F5344CB8AC3E}">
        <p14:creationId xmlns:p14="http://schemas.microsoft.com/office/powerpoint/2010/main" val="3819614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37440" y="2029568"/>
            <a:ext cx="5806997" cy="3986221"/>
          </a:xfrm>
          <a:prstGeom prst="rect">
            <a:avLst/>
          </a:prstGeom>
        </p:spPr>
      </p:pic>
      <p:sp>
        <p:nvSpPr>
          <p:cNvPr id="4" name="TextBox 3"/>
          <p:cNvSpPr txBox="1"/>
          <p:nvPr/>
        </p:nvSpPr>
        <p:spPr>
          <a:xfrm>
            <a:off x="203200" y="1079500"/>
            <a:ext cx="3759201" cy="646331"/>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Ensure that you are implementing the intervention or strategy with fidelity</a:t>
            </a:r>
          </a:p>
        </p:txBody>
      </p:sp>
      <p:sp>
        <p:nvSpPr>
          <p:cNvPr id="6" name="Slide Number Placeholder 5">
            <a:extLst>
              <a:ext uri="{FF2B5EF4-FFF2-40B4-BE49-F238E27FC236}">
                <a16:creationId xmlns:a16="http://schemas.microsoft.com/office/drawing/2014/main" id="{E2C38F0F-83D6-4098-A4C2-2C21FBBC70C4}"/>
              </a:ext>
            </a:extLst>
          </p:cNvPr>
          <p:cNvSpPr>
            <a:spLocks noGrp="1"/>
          </p:cNvSpPr>
          <p:nvPr>
            <p:ph type="sldNum" sz="quarter" idx="12"/>
          </p:nvPr>
        </p:nvSpPr>
        <p:spPr>
          <a:xfrm>
            <a:off x="8537953" y="6214478"/>
            <a:ext cx="131446" cy="153888"/>
          </a:xfrm>
        </p:spPr>
        <p:txBody>
          <a:bodyPr/>
          <a:lstStyle/>
          <a:p>
            <a:fld id="{E1952BA8-5050-E14A-B476-E37989E1A135}" type="slidenum">
              <a:rPr lang="en-US" smtClean="0">
                <a:solidFill>
                  <a:schemeClr val="tx1"/>
                </a:solidFill>
              </a:rPr>
              <a:t>68</a:t>
            </a:fld>
            <a:endParaRPr lang="en-US" dirty="0">
              <a:solidFill>
                <a:schemeClr val="tx1"/>
              </a:solidFill>
            </a:endParaRPr>
          </a:p>
        </p:txBody>
      </p:sp>
    </p:spTree>
    <p:extLst>
      <p:ext uri="{BB962C8B-B14F-4D97-AF65-F5344CB8AC3E}">
        <p14:creationId xmlns:p14="http://schemas.microsoft.com/office/powerpoint/2010/main" val="158519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10" name="TextBox 9"/>
          <p:cNvSpPr txBox="1"/>
          <p:nvPr/>
        </p:nvSpPr>
        <p:spPr>
          <a:xfrm>
            <a:off x="203200" y="1536700"/>
            <a:ext cx="3759201" cy="923330"/>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May want to incorporate strategies to improve self-regulation and minimize nonproductive behavior</a:t>
            </a: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5229" y="3187361"/>
            <a:ext cx="1944344" cy="2900986"/>
          </a:xfrm>
          <a:prstGeom prst="rect">
            <a:avLst/>
          </a:prstGeom>
        </p:spPr>
      </p:pic>
      <p:grpSp>
        <p:nvGrpSpPr>
          <p:cNvPr id="22" name="Group 21"/>
          <p:cNvGrpSpPr/>
          <p:nvPr/>
        </p:nvGrpSpPr>
        <p:grpSpPr>
          <a:xfrm>
            <a:off x="203200" y="2680016"/>
            <a:ext cx="2057400" cy="1144573"/>
            <a:chOff x="3276600" y="2844800"/>
            <a:chExt cx="2057400" cy="1144573"/>
          </a:xfrm>
        </p:grpSpPr>
        <p:sp>
          <p:nvSpPr>
            <p:cNvPr id="11" name="Rectangle 10"/>
            <p:cNvSpPr/>
            <p:nvPr/>
          </p:nvSpPr>
          <p:spPr>
            <a:xfrm>
              <a:off x="3276600" y="2844800"/>
              <a:ext cx="2057400" cy="11445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Freeform 14"/>
            <p:cNvSpPr/>
            <p:nvPr/>
          </p:nvSpPr>
          <p:spPr>
            <a:xfrm>
              <a:off x="3619500" y="3048000"/>
              <a:ext cx="0" cy="749300"/>
            </a:xfrm>
            <a:custGeom>
              <a:avLst/>
              <a:gdLst>
                <a:gd name="connsiteX0" fmla="*/ 0 w 0"/>
                <a:gd name="connsiteY0" fmla="*/ 0 h 749300"/>
                <a:gd name="connsiteX1" fmla="*/ 0 w 0"/>
                <a:gd name="connsiteY1" fmla="*/ 749300 h 749300"/>
              </a:gdLst>
              <a:ahLst/>
              <a:cxnLst>
                <a:cxn ang="0">
                  <a:pos x="connsiteX0" y="connsiteY0"/>
                </a:cxn>
                <a:cxn ang="0">
                  <a:pos x="connsiteX1" y="connsiteY1"/>
                </a:cxn>
              </a:cxnLst>
              <a:rect l="l" t="t" r="r" b="b"/>
              <a:pathLst>
                <a:path h="749300">
                  <a:moveTo>
                    <a:pt x="0" y="0"/>
                  </a:moveTo>
                  <a:lnTo>
                    <a:pt x="0" y="7493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Freeform 15"/>
            <p:cNvSpPr/>
            <p:nvPr/>
          </p:nvSpPr>
          <p:spPr>
            <a:xfrm>
              <a:off x="3810000" y="3042436"/>
              <a:ext cx="0" cy="749300"/>
            </a:xfrm>
            <a:custGeom>
              <a:avLst/>
              <a:gdLst>
                <a:gd name="connsiteX0" fmla="*/ 0 w 0"/>
                <a:gd name="connsiteY0" fmla="*/ 0 h 749300"/>
                <a:gd name="connsiteX1" fmla="*/ 0 w 0"/>
                <a:gd name="connsiteY1" fmla="*/ 749300 h 749300"/>
              </a:gdLst>
              <a:ahLst/>
              <a:cxnLst>
                <a:cxn ang="0">
                  <a:pos x="connsiteX0" y="connsiteY0"/>
                </a:cxn>
                <a:cxn ang="0">
                  <a:pos x="connsiteX1" y="connsiteY1"/>
                </a:cxn>
              </a:cxnLst>
              <a:rect l="l" t="t" r="r" b="b"/>
              <a:pathLst>
                <a:path h="749300">
                  <a:moveTo>
                    <a:pt x="0" y="0"/>
                  </a:moveTo>
                  <a:lnTo>
                    <a:pt x="0" y="7493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 name="Freeform 16"/>
            <p:cNvSpPr/>
            <p:nvPr/>
          </p:nvSpPr>
          <p:spPr>
            <a:xfrm>
              <a:off x="3962400" y="3075289"/>
              <a:ext cx="0" cy="749300"/>
            </a:xfrm>
            <a:custGeom>
              <a:avLst/>
              <a:gdLst>
                <a:gd name="connsiteX0" fmla="*/ 0 w 0"/>
                <a:gd name="connsiteY0" fmla="*/ 0 h 749300"/>
                <a:gd name="connsiteX1" fmla="*/ 0 w 0"/>
                <a:gd name="connsiteY1" fmla="*/ 749300 h 749300"/>
              </a:gdLst>
              <a:ahLst/>
              <a:cxnLst>
                <a:cxn ang="0">
                  <a:pos x="connsiteX0" y="connsiteY0"/>
                </a:cxn>
                <a:cxn ang="0">
                  <a:pos x="connsiteX1" y="connsiteY1"/>
                </a:cxn>
              </a:cxnLst>
              <a:rect l="l" t="t" r="r" b="b"/>
              <a:pathLst>
                <a:path h="749300">
                  <a:moveTo>
                    <a:pt x="0" y="0"/>
                  </a:moveTo>
                  <a:lnTo>
                    <a:pt x="0" y="7493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8" name="Freeform 17"/>
            <p:cNvSpPr/>
            <p:nvPr/>
          </p:nvSpPr>
          <p:spPr>
            <a:xfrm>
              <a:off x="4114800" y="3124200"/>
              <a:ext cx="56075" cy="723900"/>
            </a:xfrm>
            <a:custGeom>
              <a:avLst/>
              <a:gdLst>
                <a:gd name="connsiteX0" fmla="*/ 25400 w 56075"/>
                <a:gd name="connsiteY0" fmla="*/ 0 h 723900"/>
                <a:gd name="connsiteX1" fmla="*/ 38100 w 56075"/>
                <a:gd name="connsiteY1" fmla="*/ 546100 h 723900"/>
                <a:gd name="connsiteX2" fmla="*/ 38100 w 56075"/>
                <a:gd name="connsiteY2" fmla="*/ 723900 h 723900"/>
                <a:gd name="connsiteX3" fmla="*/ 0 w 56075"/>
                <a:gd name="connsiteY3" fmla="*/ 711200 h 723900"/>
              </a:gdLst>
              <a:ahLst/>
              <a:cxnLst>
                <a:cxn ang="0">
                  <a:pos x="connsiteX0" y="connsiteY0"/>
                </a:cxn>
                <a:cxn ang="0">
                  <a:pos x="connsiteX1" y="connsiteY1"/>
                </a:cxn>
                <a:cxn ang="0">
                  <a:pos x="connsiteX2" y="connsiteY2"/>
                </a:cxn>
                <a:cxn ang="0">
                  <a:pos x="connsiteX3" y="connsiteY3"/>
                </a:cxn>
              </a:cxnLst>
              <a:rect l="l" t="t" r="r" b="b"/>
              <a:pathLst>
                <a:path w="56075" h="723900">
                  <a:moveTo>
                    <a:pt x="25400" y="0"/>
                  </a:moveTo>
                  <a:cubicBezTo>
                    <a:pt x="29633" y="182033"/>
                    <a:pt x="30520" y="364175"/>
                    <a:pt x="38100" y="546100"/>
                  </a:cubicBezTo>
                  <a:cubicBezTo>
                    <a:pt x="46677" y="751956"/>
                    <a:pt x="73857" y="402091"/>
                    <a:pt x="38100" y="723900"/>
                  </a:cubicBezTo>
                  <a:lnTo>
                    <a:pt x="0" y="7112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9" name="Freeform 18"/>
            <p:cNvSpPr/>
            <p:nvPr/>
          </p:nvSpPr>
          <p:spPr>
            <a:xfrm>
              <a:off x="3429000" y="3149600"/>
              <a:ext cx="1028700" cy="609600"/>
            </a:xfrm>
            <a:custGeom>
              <a:avLst/>
              <a:gdLst>
                <a:gd name="connsiteX0" fmla="*/ 0 w 1028700"/>
                <a:gd name="connsiteY0" fmla="*/ 0 h 609600"/>
                <a:gd name="connsiteX1" fmla="*/ 88900 w 1028700"/>
                <a:gd name="connsiteY1" fmla="*/ 12700 h 609600"/>
                <a:gd name="connsiteX2" fmla="*/ 203200 w 1028700"/>
                <a:gd name="connsiteY2" fmla="*/ 25400 h 609600"/>
                <a:gd name="connsiteX3" fmla="*/ 342900 w 1028700"/>
                <a:gd name="connsiteY3" fmla="*/ 76200 h 609600"/>
                <a:gd name="connsiteX4" fmla="*/ 774700 w 1028700"/>
                <a:gd name="connsiteY4" fmla="*/ 342900 h 609600"/>
                <a:gd name="connsiteX5" fmla="*/ 863600 w 1028700"/>
                <a:gd name="connsiteY5" fmla="*/ 419100 h 609600"/>
                <a:gd name="connsiteX6" fmla="*/ 1016000 w 1028700"/>
                <a:gd name="connsiteY6" fmla="*/ 571500 h 609600"/>
                <a:gd name="connsiteX7" fmla="*/ 1028700 w 1028700"/>
                <a:gd name="connsiteY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700" h="609600">
                  <a:moveTo>
                    <a:pt x="0" y="0"/>
                  </a:moveTo>
                  <a:lnTo>
                    <a:pt x="88900" y="12700"/>
                  </a:lnTo>
                  <a:cubicBezTo>
                    <a:pt x="126938" y="17455"/>
                    <a:pt x="166010" y="16103"/>
                    <a:pt x="203200" y="25400"/>
                  </a:cubicBezTo>
                  <a:cubicBezTo>
                    <a:pt x="251270" y="37418"/>
                    <a:pt x="297162" y="57142"/>
                    <a:pt x="342900" y="76200"/>
                  </a:cubicBezTo>
                  <a:cubicBezTo>
                    <a:pt x="523406" y="151411"/>
                    <a:pt x="609700" y="201472"/>
                    <a:pt x="774700" y="342900"/>
                  </a:cubicBezTo>
                  <a:cubicBezTo>
                    <a:pt x="804333" y="368300"/>
                    <a:pt x="835266" y="392258"/>
                    <a:pt x="863600" y="419100"/>
                  </a:cubicBezTo>
                  <a:cubicBezTo>
                    <a:pt x="915754" y="468509"/>
                    <a:pt x="1016000" y="571500"/>
                    <a:pt x="1016000" y="571500"/>
                  </a:cubicBezTo>
                  <a:lnTo>
                    <a:pt x="1028700" y="6096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 name="Freeform 19"/>
            <p:cNvSpPr/>
            <p:nvPr/>
          </p:nvSpPr>
          <p:spPr>
            <a:xfrm>
              <a:off x="4686300" y="3149600"/>
              <a:ext cx="0" cy="635000"/>
            </a:xfrm>
            <a:custGeom>
              <a:avLst/>
              <a:gdLst>
                <a:gd name="connsiteX0" fmla="*/ 0 w 0"/>
                <a:gd name="connsiteY0" fmla="*/ 0 h 635000"/>
                <a:gd name="connsiteX1" fmla="*/ 0 w 0"/>
                <a:gd name="connsiteY1" fmla="*/ 635000 h 635000"/>
              </a:gdLst>
              <a:ahLst/>
              <a:cxnLst>
                <a:cxn ang="0">
                  <a:pos x="connsiteX0" y="connsiteY0"/>
                </a:cxn>
                <a:cxn ang="0">
                  <a:pos x="connsiteX1" y="connsiteY1"/>
                </a:cxn>
              </a:cxnLst>
              <a:rect l="l" t="t" r="r" b="b"/>
              <a:pathLst>
                <a:path h="635000">
                  <a:moveTo>
                    <a:pt x="0" y="0"/>
                  </a:moveTo>
                  <a:lnTo>
                    <a:pt x="0" y="6350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 name="Freeform 20"/>
            <p:cNvSpPr/>
            <p:nvPr/>
          </p:nvSpPr>
          <p:spPr>
            <a:xfrm>
              <a:off x="4838700" y="3111500"/>
              <a:ext cx="0" cy="762000"/>
            </a:xfrm>
            <a:custGeom>
              <a:avLst/>
              <a:gdLst>
                <a:gd name="connsiteX0" fmla="*/ 0 w 0"/>
                <a:gd name="connsiteY0" fmla="*/ 0 h 762000"/>
                <a:gd name="connsiteX1" fmla="*/ 0 w 0"/>
                <a:gd name="connsiteY1" fmla="*/ 762000 h 762000"/>
              </a:gdLst>
              <a:ahLst/>
              <a:cxnLst>
                <a:cxn ang="0">
                  <a:pos x="connsiteX0" y="connsiteY0"/>
                </a:cxn>
                <a:cxn ang="0">
                  <a:pos x="connsiteX1" y="connsiteY1"/>
                </a:cxn>
              </a:cxnLst>
              <a:rect l="l" t="t" r="r" b="b"/>
              <a:pathLst>
                <a:path h="762000">
                  <a:moveTo>
                    <a:pt x="0" y="0"/>
                  </a:moveTo>
                  <a:lnTo>
                    <a:pt x="0" y="7620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sp>
        <p:nvSpPr>
          <p:cNvPr id="3" name="Slide Number Placeholder 2">
            <a:extLst>
              <a:ext uri="{FF2B5EF4-FFF2-40B4-BE49-F238E27FC236}">
                <a16:creationId xmlns:a16="http://schemas.microsoft.com/office/drawing/2014/main" id="{F619AF52-5F4A-4F8A-8C65-8EF833A77C88}"/>
              </a:ext>
            </a:extLst>
          </p:cNvPr>
          <p:cNvSpPr>
            <a:spLocks noGrp="1"/>
          </p:cNvSpPr>
          <p:nvPr>
            <p:ph type="sldNum" sz="quarter" idx="12"/>
          </p:nvPr>
        </p:nvSpPr>
        <p:spPr>
          <a:xfrm>
            <a:off x="8042653" y="6172408"/>
            <a:ext cx="131446" cy="153888"/>
          </a:xfrm>
        </p:spPr>
        <p:txBody>
          <a:bodyPr/>
          <a:lstStyle/>
          <a:p>
            <a:fld id="{E1952BA8-5050-E14A-B476-E37989E1A135}" type="slidenum">
              <a:rPr lang="en-US" smtClean="0">
                <a:solidFill>
                  <a:schemeClr val="tx1"/>
                </a:solidFill>
              </a:rPr>
              <a:t>69</a:t>
            </a:fld>
            <a:endParaRPr lang="en-US" dirty="0">
              <a:solidFill>
                <a:schemeClr val="tx1"/>
              </a:solidFill>
            </a:endParaRPr>
          </a:p>
        </p:txBody>
      </p:sp>
    </p:spTree>
    <p:extLst>
      <p:ext uri="{BB962C8B-B14F-4D97-AF65-F5344CB8AC3E}">
        <p14:creationId xmlns:p14="http://schemas.microsoft.com/office/powerpoint/2010/main" val="362197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755131" y="6507316"/>
            <a:ext cx="65724" cy="153888"/>
          </a:xfrm>
        </p:spPr>
        <p:txBody>
          <a:bodyPr/>
          <a:lstStyle/>
          <a:p>
            <a:pPr>
              <a:defRPr/>
            </a:pPr>
            <a:fld id="{DFB04262-1598-482E-9FD8-D5435614D1F0}" type="slidenum">
              <a:rPr>
                <a:solidFill>
                  <a:srgbClr val="FFFFFF">
                    <a:lumMod val="75000"/>
                  </a:srgbClr>
                </a:solidFill>
              </a:rPr>
              <a:pPr>
                <a:defRPr/>
              </a:pPr>
              <a:t>7</a:t>
            </a:fld>
            <a:endParaRPr dirty="0">
              <a:solidFill>
                <a:srgbClr val="FFFFFF">
                  <a:lumMod val="75000"/>
                </a:srgbClr>
              </a:solidFill>
            </a:endParaRPr>
          </a:p>
        </p:txBody>
      </p:sp>
      <p:sp>
        <p:nvSpPr>
          <p:cNvPr id="2" name="Content Placeholder 1"/>
          <p:cNvSpPr>
            <a:spLocks noGrp="1"/>
          </p:cNvSpPr>
          <p:nvPr>
            <p:ph idx="1"/>
          </p:nvPr>
        </p:nvSpPr>
        <p:spPr>
          <a:xfrm>
            <a:off x="814527" y="2055813"/>
            <a:ext cx="3846374" cy="3852006"/>
          </a:xfrm>
        </p:spPr>
        <p:txBody>
          <a:bodyPr/>
          <a:lstStyle/>
          <a:p>
            <a:pPr marL="3175" indent="0" algn="ctr">
              <a:buNone/>
            </a:pPr>
            <a:r>
              <a:rPr lang="en-US" sz="2200" b="1" dirty="0">
                <a:latin typeface="Calibri" panose="020F0502020204030204" pitchFamily="34" charset="0"/>
                <a:cs typeface="Calibri" panose="020F0502020204030204" pitchFamily="34" charset="0"/>
              </a:rPr>
              <a:t>More Help</a:t>
            </a:r>
          </a:p>
          <a:p>
            <a:pPr marL="176212" indent="0">
              <a:buNone/>
            </a:pPr>
            <a:endParaRPr lang="en-US" sz="1800" dirty="0">
              <a:latin typeface="Calibri" panose="020F0502020204030204" pitchFamily="34" charset="0"/>
              <a:cs typeface="Calibri" panose="020F0502020204030204" pitchFamily="34" charset="0"/>
            </a:endParaRPr>
          </a:p>
          <a:p>
            <a:pPr marL="176212" indent="0">
              <a:buNone/>
            </a:pPr>
            <a:endParaRPr lang="en-US" sz="1800" dirty="0">
              <a:latin typeface="Calibri" panose="020F0502020204030204" pitchFamily="34" charset="0"/>
              <a:cs typeface="Calibri" panose="020F0502020204030204" pitchFamily="34" charset="0"/>
            </a:endParaRPr>
          </a:p>
          <a:p>
            <a:pPr marL="176212" indent="0">
              <a:buNone/>
            </a:pPr>
            <a:endParaRPr lang="en-US" sz="1800" dirty="0">
              <a:latin typeface="Calibri" panose="020F0502020204030204" pitchFamily="34" charset="0"/>
              <a:cs typeface="Calibri" panose="020F0502020204030204" pitchFamily="34" charset="0"/>
            </a:endParaRPr>
          </a:p>
          <a:p>
            <a:pPr marL="176212" indent="0">
              <a:buNone/>
            </a:pPr>
            <a:endParaRPr lang="en-US" sz="1800" dirty="0">
              <a:latin typeface="Calibri" panose="020F0502020204030204" pitchFamily="34" charset="0"/>
              <a:cs typeface="Calibri" panose="020F0502020204030204" pitchFamily="34" charset="0"/>
            </a:endParaRPr>
          </a:p>
          <a:p>
            <a:pPr marL="176212" indent="0">
              <a:buNone/>
            </a:pPr>
            <a:endParaRPr lang="en-US" sz="1800" dirty="0">
              <a:latin typeface="Calibri" panose="020F0502020204030204" pitchFamily="34" charset="0"/>
              <a:cs typeface="Calibri" panose="020F0502020204030204" pitchFamily="34" charset="0"/>
            </a:endParaRPr>
          </a:p>
          <a:p>
            <a:pPr marL="176212" indent="0">
              <a:buNone/>
            </a:pPr>
            <a:endParaRPr lang="en-US" sz="1800" dirty="0">
              <a:latin typeface="Calibri" panose="020F0502020204030204" pitchFamily="34" charset="0"/>
              <a:cs typeface="Calibri" panose="020F0502020204030204" pitchFamily="34" charset="0"/>
            </a:endParaRPr>
          </a:p>
          <a:p>
            <a:pPr marL="3175" indent="0">
              <a:buNone/>
              <a:tabLst>
                <a:tab pos="1539875" algn="l"/>
              </a:tabLst>
            </a:pPr>
            <a:r>
              <a:rPr lang="en-US" sz="2000" dirty="0">
                <a:latin typeface="Calibri" panose="020F0502020204030204" pitchFamily="34" charset="0"/>
                <a:cs typeface="Calibri" panose="020F0502020204030204" pitchFamily="34" charset="0"/>
              </a:rPr>
              <a:t>Validated programs are not universally effective programs with </a:t>
            </a:r>
            <a:r>
              <a:rPr lang="en-US" sz="2000" b="1" dirty="0">
                <a:latin typeface="Calibri" panose="020F0502020204030204" pitchFamily="34" charset="0"/>
                <a:cs typeface="Calibri" panose="020F0502020204030204" pitchFamily="34" charset="0"/>
              </a:rPr>
              <a:t>3 to 5% </a:t>
            </a:r>
            <a:r>
              <a:rPr lang="en-US" sz="2000" dirty="0">
                <a:latin typeface="Calibri" panose="020F0502020204030204" pitchFamily="34" charset="0"/>
                <a:cs typeface="Calibri" panose="020F0502020204030204" pitchFamily="34" charset="0"/>
              </a:rPr>
              <a:t>of students need more help (Fuchs et al., 2008; NCII, 2013).  </a:t>
            </a:r>
          </a:p>
          <a:p>
            <a:endParaRPr lang="en-US" dirty="0">
              <a:latin typeface="Calibri" panose="020F0502020204030204" pitchFamily="34" charset="0"/>
              <a:cs typeface="Calibri" panose="020F0502020204030204" pitchFamily="34" charset="0"/>
            </a:endParaRPr>
          </a:p>
        </p:txBody>
      </p:sp>
      <p:pic>
        <p:nvPicPr>
          <p:cNvPr id="1027" name="Picture 3" descr="A figure helping anoth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7273" y="2464385"/>
            <a:ext cx="1493134" cy="193278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idx="10"/>
          </p:nvPr>
        </p:nvSpPr>
        <p:spPr>
          <a:xfrm>
            <a:off x="5105400" y="2055813"/>
            <a:ext cx="3806825" cy="3852006"/>
          </a:xfrm>
        </p:spPr>
        <p:txBody>
          <a:bodyPr/>
          <a:lstStyle/>
          <a:p>
            <a:pPr marL="0" indent="0" algn="ctr">
              <a:buNone/>
            </a:pPr>
            <a:r>
              <a:rPr lang="en-US" sz="2200" b="1" dirty="0">
                <a:latin typeface="Calibri" panose="020F0502020204030204" pitchFamily="34" charset="0"/>
                <a:cs typeface="Calibri" panose="020F0502020204030204" pitchFamily="34" charset="0"/>
              </a:rPr>
              <a:t>More Practice</a:t>
            </a:r>
          </a:p>
          <a:p>
            <a:pPr marL="0" indent="0">
              <a:buNone/>
            </a:pPr>
            <a:endParaRPr lang="en-US" sz="2200" dirty="0">
              <a:latin typeface="Calibri" panose="020F0502020204030204" pitchFamily="34" charset="0"/>
              <a:cs typeface="Calibri" panose="020F0502020204030204" pitchFamily="34" charset="0"/>
            </a:endParaRPr>
          </a:p>
          <a:p>
            <a:pPr marL="0" indent="0">
              <a:buNone/>
            </a:pPr>
            <a:endParaRPr lang="en-US" sz="2200" dirty="0">
              <a:latin typeface="Calibri" panose="020F0502020204030204" pitchFamily="34" charset="0"/>
              <a:cs typeface="Calibri" panose="020F0502020204030204" pitchFamily="34" charset="0"/>
            </a:endParaRPr>
          </a:p>
          <a:p>
            <a:pPr marL="0" indent="0">
              <a:buNone/>
            </a:pPr>
            <a:endParaRPr lang="en-US" sz="2200" dirty="0">
              <a:latin typeface="Calibri" panose="020F0502020204030204" pitchFamily="34" charset="0"/>
              <a:cs typeface="Calibri" panose="020F0502020204030204" pitchFamily="34" charset="0"/>
            </a:endParaRPr>
          </a:p>
          <a:p>
            <a:pPr marL="0" indent="0">
              <a:buNone/>
            </a:pPr>
            <a:endParaRPr lang="en-US" sz="22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spcBef>
                <a:spcPts val="1200"/>
              </a:spcBef>
              <a:buNone/>
            </a:pPr>
            <a:r>
              <a:rPr lang="en-US" sz="2000" dirty="0">
                <a:latin typeface="Calibri" panose="020F0502020204030204" pitchFamily="34" charset="0"/>
                <a:cs typeface="Calibri" panose="020F0502020204030204" pitchFamily="34" charset="0"/>
              </a:rPr>
              <a:t>Students with intensive needs often require </a:t>
            </a:r>
            <a:r>
              <a:rPr lang="en-US" sz="2000" b="1" dirty="0">
                <a:latin typeface="Calibri" panose="020F0502020204030204" pitchFamily="34" charset="0"/>
                <a:cs typeface="Calibri" panose="020F0502020204030204" pitchFamily="34" charset="0"/>
              </a:rPr>
              <a:t>10–30 times more practice </a:t>
            </a:r>
            <a:r>
              <a:rPr lang="en-US" sz="2000" dirty="0">
                <a:latin typeface="Calibri" panose="020F0502020204030204" pitchFamily="34" charset="0"/>
                <a:cs typeface="Calibri" panose="020F0502020204030204" pitchFamily="34" charset="0"/>
              </a:rPr>
              <a:t>than peers to learn new information (Gersten et al., 2008). </a:t>
            </a:r>
          </a:p>
          <a:p>
            <a:endParaRPr lang="en-US" dirty="0">
              <a:latin typeface="Calibri" panose="020F0502020204030204" pitchFamily="34" charset="0"/>
              <a:cs typeface="Calibri" panose="020F0502020204030204" pitchFamily="34" charset="0"/>
            </a:endParaRPr>
          </a:p>
        </p:txBody>
      </p:sp>
      <p:pic>
        <p:nvPicPr>
          <p:cNvPr id="1026" name="Picture 2" descr="Mother teaching a chil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39505" y="2464385"/>
            <a:ext cx="2372810" cy="1913682"/>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
        <p:nvSpPr>
          <p:cNvPr id="10" name="Title 2">
            <a:extLst>
              <a:ext uri="{FF2B5EF4-FFF2-40B4-BE49-F238E27FC236}">
                <a16:creationId xmlns:a16="http://schemas.microsoft.com/office/drawing/2014/main" id="{35CD5ECF-3C32-2D43-9232-37817BC1A0FE}"/>
              </a:ext>
            </a:extLst>
          </p:cNvPr>
          <p:cNvSpPr>
            <a:spLocks noGrp="1"/>
          </p:cNvSpPr>
          <p:nvPr>
            <p:ph type="title"/>
          </p:nvPr>
        </p:nvSpPr>
        <p:spPr>
          <a:xfrm>
            <a:off x="687388" y="318053"/>
            <a:ext cx="8224837" cy="1486894"/>
          </a:xfrm>
        </p:spPr>
        <p:txBody>
          <a:bodyPr/>
          <a:lstStyle/>
          <a:p>
            <a:pPr algn="ctr"/>
            <a:r>
              <a:rPr lang="en-US" dirty="0"/>
              <a:t>Why Intensive Intervention? </a:t>
            </a:r>
          </a:p>
        </p:txBody>
      </p:sp>
    </p:spTree>
    <p:extLst>
      <p:ext uri="{BB962C8B-B14F-4D97-AF65-F5344CB8AC3E}">
        <p14:creationId xmlns:p14="http://schemas.microsoft.com/office/powerpoint/2010/main" val="34080000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10" name="TextBox 9"/>
          <p:cNvSpPr txBox="1"/>
          <p:nvPr/>
        </p:nvSpPr>
        <p:spPr>
          <a:xfrm>
            <a:off x="203200" y="1536700"/>
            <a:ext cx="3759201" cy="923330"/>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May want to incorporate strategies to improve self-regulation and minimize nonproductive behavior</a:t>
            </a:r>
          </a:p>
        </p:txBody>
      </p:sp>
      <p:sp>
        <p:nvSpPr>
          <p:cNvPr id="23" name="Rectangle 22"/>
          <p:cNvSpPr/>
          <p:nvPr/>
        </p:nvSpPr>
        <p:spPr>
          <a:xfrm>
            <a:off x="585694" y="2590461"/>
            <a:ext cx="2994212" cy="3418724"/>
          </a:xfrm>
          <a:prstGeom prst="rect">
            <a:avLst/>
          </a:prstGeom>
          <a:solidFill>
            <a:schemeClr val="bg1"/>
          </a:solidFill>
          <a:ln>
            <a:solidFill>
              <a:srgbClr val="00B0F0"/>
            </a:solidFill>
          </a:ln>
        </p:spPr>
        <p:style>
          <a:lnRef idx="3">
            <a:schemeClr val="lt1"/>
          </a:lnRef>
          <a:fillRef idx="1">
            <a:schemeClr val="accent4"/>
          </a:fillRef>
          <a:effectRef idx="1">
            <a:schemeClr val="accent4"/>
          </a:effectRef>
          <a:fontRef idx="minor">
            <a:schemeClr val="lt1"/>
          </a:fontRef>
        </p:style>
        <p:txBody>
          <a:bodyPr rtlCol="0" anchor="ctr"/>
          <a:lstStyle/>
          <a:p>
            <a:pPr algn="ctr" defTabSz="457200"/>
            <a:r>
              <a:rPr lang="en-US" sz="3600" b="1" dirty="0">
                <a:solidFill>
                  <a:schemeClr val="tx1"/>
                </a:solidFill>
                <a:latin typeface="Calibri" panose="020F0502020204030204" pitchFamily="34" charset="0"/>
                <a:cs typeface="Calibri" panose="020F0502020204030204" pitchFamily="34" charset="0"/>
              </a:rPr>
              <a:t>UPSCheck</a:t>
            </a:r>
          </a:p>
          <a:p>
            <a:pPr marL="0" lvl="1" defTabSz="457200"/>
            <a:r>
              <a:rPr lang="en-US" sz="3600" dirty="0">
                <a:solidFill>
                  <a:schemeClr val="tx1"/>
                </a:solidFill>
                <a:latin typeface="Calibri" panose="020F0502020204030204" pitchFamily="34" charset="0"/>
                <a:cs typeface="Calibri" panose="020F0502020204030204" pitchFamily="34" charset="0"/>
              </a:rPr>
              <a:t>U</a:t>
            </a:r>
            <a:r>
              <a:rPr lang="en-US" sz="2400" dirty="0">
                <a:solidFill>
                  <a:schemeClr val="tx1"/>
                </a:solidFill>
                <a:latin typeface="Calibri" panose="020F0502020204030204" pitchFamily="34" charset="0"/>
                <a:cs typeface="Calibri" panose="020F0502020204030204" pitchFamily="34" charset="0"/>
              </a:rPr>
              <a:t>nderstand</a:t>
            </a:r>
          </a:p>
          <a:p>
            <a:pPr marL="0" lvl="1" defTabSz="457200"/>
            <a:r>
              <a:rPr lang="en-US" sz="3600" dirty="0">
                <a:solidFill>
                  <a:schemeClr val="tx1"/>
                </a:solidFill>
                <a:latin typeface="Calibri" panose="020F0502020204030204" pitchFamily="34" charset="0"/>
                <a:cs typeface="Calibri" panose="020F0502020204030204" pitchFamily="34" charset="0"/>
              </a:rPr>
              <a:t>P</a:t>
            </a:r>
            <a:r>
              <a:rPr lang="en-US" sz="2400" dirty="0">
                <a:solidFill>
                  <a:schemeClr val="tx1"/>
                </a:solidFill>
                <a:latin typeface="Calibri" panose="020F0502020204030204" pitchFamily="34" charset="0"/>
                <a:cs typeface="Calibri" panose="020F0502020204030204" pitchFamily="34" charset="0"/>
              </a:rPr>
              <a:t>lan</a:t>
            </a:r>
          </a:p>
          <a:p>
            <a:pPr marL="0" lvl="1" defTabSz="457200"/>
            <a:r>
              <a:rPr lang="en-US" sz="3600" dirty="0">
                <a:solidFill>
                  <a:schemeClr val="tx1"/>
                </a:solidFill>
                <a:latin typeface="Calibri" panose="020F0502020204030204" pitchFamily="34" charset="0"/>
                <a:cs typeface="Calibri" panose="020F0502020204030204" pitchFamily="34" charset="0"/>
              </a:rPr>
              <a:t>S</a:t>
            </a:r>
            <a:r>
              <a:rPr lang="en-US" sz="2400" dirty="0">
                <a:solidFill>
                  <a:schemeClr val="tx1"/>
                </a:solidFill>
                <a:latin typeface="Calibri" panose="020F0502020204030204" pitchFamily="34" charset="0"/>
                <a:cs typeface="Calibri" panose="020F0502020204030204" pitchFamily="34" charset="0"/>
              </a:rPr>
              <a:t>olve</a:t>
            </a:r>
          </a:p>
          <a:p>
            <a:pPr marL="0" lvl="1" defTabSz="457200"/>
            <a:r>
              <a:rPr lang="en-US" sz="3600" dirty="0">
                <a:solidFill>
                  <a:schemeClr val="tx1"/>
                </a:solidFill>
                <a:latin typeface="Calibri" panose="020F0502020204030204" pitchFamily="34" charset="0"/>
                <a:cs typeface="Calibri" panose="020F0502020204030204" pitchFamily="34" charset="0"/>
              </a:rPr>
              <a:t>C</a:t>
            </a:r>
            <a:r>
              <a:rPr lang="en-US" sz="2400" dirty="0">
                <a:solidFill>
                  <a:schemeClr val="tx1"/>
                </a:solidFill>
                <a:latin typeface="Calibri" panose="020F0502020204030204" pitchFamily="34" charset="0"/>
                <a:cs typeface="Calibri" panose="020F0502020204030204" pitchFamily="34" charset="0"/>
              </a:rPr>
              <a:t>heck</a:t>
            </a:r>
            <a:endParaRPr lang="en-US" dirty="0">
              <a:solidFill>
                <a:schemeClr val="tx1"/>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1223BDF9-2758-4460-94D0-58B3C091A9C7}"/>
              </a:ext>
            </a:extLst>
          </p:cNvPr>
          <p:cNvSpPr>
            <a:spLocks noGrp="1"/>
          </p:cNvSpPr>
          <p:nvPr>
            <p:ph type="sldNum" sz="quarter" idx="12"/>
          </p:nvPr>
        </p:nvSpPr>
        <p:spPr>
          <a:xfrm>
            <a:off x="8299828" y="6031410"/>
            <a:ext cx="131446" cy="153888"/>
          </a:xfrm>
        </p:spPr>
        <p:txBody>
          <a:bodyPr/>
          <a:lstStyle/>
          <a:p>
            <a:fld id="{E1952BA8-5050-E14A-B476-E37989E1A135}" type="slidenum">
              <a:rPr lang="en-US" smtClean="0">
                <a:solidFill>
                  <a:schemeClr val="tx1"/>
                </a:solidFill>
              </a:rPr>
              <a:t>70</a:t>
            </a:fld>
            <a:endParaRPr lang="en-US" dirty="0">
              <a:solidFill>
                <a:schemeClr val="tx1"/>
              </a:solidFill>
            </a:endParaRPr>
          </a:p>
        </p:txBody>
      </p:sp>
    </p:spTree>
    <p:extLst>
      <p:ext uri="{BB962C8B-B14F-4D97-AF65-F5344CB8AC3E}">
        <p14:creationId xmlns:p14="http://schemas.microsoft.com/office/powerpoint/2010/main" val="38478212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10" name="TextBox 9"/>
          <p:cNvSpPr txBox="1"/>
          <p:nvPr/>
        </p:nvSpPr>
        <p:spPr>
          <a:xfrm>
            <a:off x="203200" y="2044700"/>
            <a:ext cx="3759201" cy="923330"/>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Conduct longer sessions, more sessions per week, or more weeks within DBI</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968030"/>
            <a:ext cx="2946400" cy="2946400"/>
          </a:xfrm>
          <a:prstGeom prst="rect">
            <a:avLst/>
          </a:prstGeom>
        </p:spPr>
      </p:pic>
      <p:sp>
        <p:nvSpPr>
          <p:cNvPr id="3" name="Slide Number Placeholder 2">
            <a:extLst>
              <a:ext uri="{FF2B5EF4-FFF2-40B4-BE49-F238E27FC236}">
                <a16:creationId xmlns:a16="http://schemas.microsoft.com/office/drawing/2014/main" id="{4B0C4306-9AFF-4657-8146-3A055F66D40C}"/>
              </a:ext>
            </a:extLst>
          </p:cNvPr>
          <p:cNvSpPr>
            <a:spLocks noGrp="1"/>
          </p:cNvSpPr>
          <p:nvPr>
            <p:ph type="sldNum" sz="quarter" idx="12"/>
          </p:nvPr>
        </p:nvSpPr>
        <p:spPr>
          <a:xfrm>
            <a:off x="8499853" y="6005404"/>
            <a:ext cx="131446" cy="153888"/>
          </a:xfrm>
        </p:spPr>
        <p:txBody>
          <a:bodyPr/>
          <a:lstStyle/>
          <a:p>
            <a:fld id="{E1952BA8-5050-E14A-B476-E37989E1A135}" type="slidenum">
              <a:rPr lang="en-US" smtClean="0">
                <a:solidFill>
                  <a:schemeClr val="tx1"/>
                </a:solidFill>
              </a:rPr>
              <a:t>71</a:t>
            </a:fld>
            <a:endParaRPr lang="en-US" dirty="0">
              <a:solidFill>
                <a:schemeClr val="tx1"/>
              </a:solidFill>
            </a:endParaRPr>
          </a:p>
        </p:txBody>
      </p:sp>
    </p:spTree>
    <p:extLst>
      <p:ext uri="{BB962C8B-B14F-4D97-AF65-F5344CB8AC3E}">
        <p14:creationId xmlns:p14="http://schemas.microsoft.com/office/powerpoint/2010/main" val="3898426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9518" y="2298700"/>
            <a:ext cx="4330624" cy="3403600"/>
          </a:xfrm>
          <a:prstGeom prst="rect">
            <a:avLst/>
          </a:prstGeom>
        </p:spPr>
      </p:pic>
      <p:sp>
        <p:nvSpPr>
          <p:cNvPr id="10" name="TextBox 9"/>
          <p:cNvSpPr txBox="1"/>
          <p:nvPr/>
        </p:nvSpPr>
        <p:spPr>
          <a:xfrm>
            <a:off x="203200" y="2044700"/>
            <a:ext cx="3759201" cy="923330"/>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Conduct longer sessions, more sessions per week, or more weeks within DBI</a:t>
            </a:r>
          </a:p>
        </p:txBody>
      </p:sp>
      <p:sp>
        <p:nvSpPr>
          <p:cNvPr id="7" name="5-Point Star 6"/>
          <p:cNvSpPr/>
          <p:nvPr/>
        </p:nvSpPr>
        <p:spPr>
          <a:xfrm>
            <a:off x="5765800" y="36576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5-Point Star 10"/>
          <p:cNvSpPr/>
          <p:nvPr/>
        </p:nvSpPr>
        <p:spPr>
          <a:xfrm>
            <a:off x="7403532" y="36576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2" name="5-Point Star 11"/>
          <p:cNvSpPr/>
          <p:nvPr/>
        </p:nvSpPr>
        <p:spPr>
          <a:xfrm>
            <a:off x="5765800" y="41529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5-Point Star 12"/>
          <p:cNvSpPr/>
          <p:nvPr/>
        </p:nvSpPr>
        <p:spPr>
          <a:xfrm>
            <a:off x="7403532" y="41529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4" name="5-Point Star 13"/>
          <p:cNvSpPr/>
          <p:nvPr/>
        </p:nvSpPr>
        <p:spPr>
          <a:xfrm>
            <a:off x="5765800" y="46482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5-Point Star 14"/>
          <p:cNvSpPr/>
          <p:nvPr/>
        </p:nvSpPr>
        <p:spPr>
          <a:xfrm>
            <a:off x="7403532" y="46482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5-Point Star 15"/>
          <p:cNvSpPr/>
          <p:nvPr/>
        </p:nvSpPr>
        <p:spPr>
          <a:xfrm>
            <a:off x="5753100" y="51308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 name="5-Point Star 16"/>
          <p:cNvSpPr/>
          <p:nvPr/>
        </p:nvSpPr>
        <p:spPr>
          <a:xfrm>
            <a:off x="7390832" y="51308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8" name="5-Point Star 17"/>
          <p:cNvSpPr/>
          <p:nvPr/>
        </p:nvSpPr>
        <p:spPr>
          <a:xfrm>
            <a:off x="6293380" y="36576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9" name="5-Point Star 18"/>
          <p:cNvSpPr/>
          <p:nvPr/>
        </p:nvSpPr>
        <p:spPr>
          <a:xfrm>
            <a:off x="6892074" y="36576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 name="5-Point Star 19"/>
          <p:cNvSpPr/>
          <p:nvPr/>
        </p:nvSpPr>
        <p:spPr>
          <a:xfrm>
            <a:off x="6293380" y="41529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 name="5-Point Star 20"/>
          <p:cNvSpPr/>
          <p:nvPr/>
        </p:nvSpPr>
        <p:spPr>
          <a:xfrm>
            <a:off x="6892074" y="41529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2" name="5-Point Star 21"/>
          <p:cNvSpPr/>
          <p:nvPr/>
        </p:nvSpPr>
        <p:spPr>
          <a:xfrm>
            <a:off x="6293380" y="45974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5-Point Star 22"/>
          <p:cNvSpPr/>
          <p:nvPr/>
        </p:nvSpPr>
        <p:spPr>
          <a:xfrm>
            <a:off x="6892074" y="45974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4" name="5-Point Star 23"/>
          <p:cNvSpPr/>
          <p:nvPr/>
        </p:nvSpPr>
        <p:spPr>
          <a:xfrm>
            <a:off x="6293380" y="51308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5" name="5-Point Star 24"/>
          <p:cNvSpPr/>
          <p:nvPr/>
        </p:nvSpPr>
        <p:spPr>
          <a:xfrm>
            <a:off x="6892074" y="51308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4968825-0C81-474D-9ECF-1E90780786D8}"/>
              </a:ext>
            </a:extLst>
          </p:cNvPr>
          <p:cNvSpPr>
            <a:spLocks noGrp="1"/>
          </p:cNvSpPr>
          <p:nvPr>
            <p:ph type="sldNum" sz="quarter" idx="12"/>
          </p:nvPr>
        </p:nvSpPr>
        <p:spPr>
          <a:xfrm>
            <a:off x="8204578" y="6167329"/>
            <a:ext cx="131446" cy="153888"/>
          </a:xfrm>
        </p:spPr>
        <p:txBody>
          <a:bodyPr/>
          <a:lstStyle/>
          <a:p>
            <a:fld id="{E1952BA8-5050-E14A-B476-E37989E1A135}" type="slidenum">
              <a:rPr lang="en-US" smtClean="0">
                <a:solidFill>
                  <a:schemeClr val="tx1"/>
                </a:solidFill>
              </a:rPr>
              <a:t>72</a:t>
            </a:fld>
            <a:endParaRPr lang="en-US" dirty="0">
              <a:solidFill>
                <a:schemeClr val="tx1"/>
              </a:solidFill>
            </a:endParaRPr>
          </a:p>
        </p:txBody>
      </p:sp>
    </p:spTree>
    <p:extLst>
      <p:ext uri="{BB962C8B-B14F-4D97-AF65-F5344CB8AC3E}">
        <p14:creationId xmlns:p14="http://schemas.microsoft.com/office/powerpoint/2010/main" val="331160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10" name="TextBox 9"/>
          <p:cNvSpPr txBox="1"/>
          <p:nvPr/>
        </p:nvSpPr>
        <p:spPr>
          <a:xfrm>
            <a:off x="203200" y="2044700"/>
            <a:ext cx="3759201" cy="923330"/>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Conduct longer sessions, more sessions per week, or more weeks within DBI</a:t>
            </a:r>
          </a:p>
        </p:txBody>
      </p:sp>
      <p:graphicFrame>
        <p:nvGraphicFramePr>
          <p:cNvPr id="26" name="Chart 25"/>
          <p:cNvGraphicFramePr/>
          <p:nvPr>
            <p:extLst>
              <p:ext uri="{D42A27DB-BD31-4B8C-83A1-F6EECF244321}">
                <p14:modId xmlns:p14="http://schemas.microsoft.com/office/powerpoint/2010/main" val="3366496326"/>
              </p:ext>
            </p:extLst>
          </p:nvPr>
        </p:nvGraphicFramePr>
        <p:xfrm>
          <a:off x="1828800" y="2717800"/>
          <a:ext cx="7086600" cy="3327399"/>
        </p:xfrm>
        <a:graphic>
          <a:graphicData uri="http://schemas.openxmlformats.org/drawingml/2006/chart">
            <c:chart xmlns:c="http://schemas.openxmlformats.org/drawingml/2006/chart" xmlns:r="http://schemas.openxmlformats.org/officeDocument/2006/relationships" r:id="rId2"/>
          </a:graphicData>
        </a:graphic>
      </p:graphicFrame>
      <p:sp>
        <p:nvSpPr>
          <p:cNvPr id="27" name="Left Bracket 26"/>
          <p:cNvSpPr/>
          <p:nvPr/>
        </p:nvSpPr>
        <p:spPr>
          <a:xfrm rot="5400000">
            <a:off x="6429727" y="3451577"/>
            <a:ext cx="405527" cy="3880017"/>
          </a:xfrm>
          <a:prstGeom prst="leftBracket">
            <a:avLst/>
          </a:prstGeom>
          <a:ln w="38100">
            <a:solidFill>
              <a:srgbClr val="FF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 name="TextBox 27"/>
          <p:cNvSpPr txBox="1"/>
          <p:nvPr/>
        </p:nvSpPr>
        <p:spPr>
          <a:xfrm>
            <a:off x="4752806" y="4819490"/>
            <a:ext cx="3819693" cy="369332"/>
          </a:xfrm>
          <a:prstGeom prst="rect">
            <a:avLst/>
          </a:prstGeom>
          <a:noFill/>
        </p:spPr>
        <p:txBody>
          <a:bodyPr wrap="square" rtlCol="0">
            <a:spAutoFit/>
          </a:bodyPr>
          <a:lstStyle/>
          <a:p>
            <a:r>
              <a:rPr lang="en-US" dirty="0">
                <a:solidFill>
                  <a:srgbClr val="FF9300"/>
                </a:solidFill>
                <a:latin typeface="Calibri" panose="020F0502020204030204" pitchFamily="34" charset="0"/>
                <a:cs typeface="Calibri" panose="020F0502020204030204" pitchFamily="34" charset="0"/>
              </a:rPr>
              <a:t>Number of weeks left in intervention</a:t>
            </a:r>
          </a:p>
        </p:txBody>
      </p:sp>
      <p:sp>
        <p:nvSpPr>
          <p:cNvPr id="3" name="Slide Number Placeholder 2">
            <a:extLst>
              <a:ext uri="{FF2B5EF4-FFF2-40B4-BE49-F238E27FC236}">
                <a16:creationId xmlns:a16="http://schemas.microsoft.com/office/drawing/2014/main" id="{ED924842-22D3-43F8-B03C-5D24ADC093B7}"/>
              </a:ext>
            </a:extLst>
          </p:cNvPr>
          <p:cNvSpPr>
            <a:spLocks noGrp="1"/>
          </p:cNvSpPr>
          <p:nvPr>
            <p:ph type="sldNum" sz="quarter" idx="12"/>
          </p:nvPr>
        </p:nvSpPr>
        <p:spPr>
          <a:xfrm>
            <a:off x="8431435" y="6254037"/>
            <a:ext cx="131446" cy="153888"/>
          </a:xfrm>
        </p:spPr>
        <p:txBody>
          <a:bodyPr/>
          <a:lstStyle/>
          <a:p>
            <a:fld id="{E1952BA8-5050-E14A-B476-E37989E1A135}" type="slidenum">
              <a:rPr lang="en-US" smtClean="0">
                <a:solidFill>
                  <a:schemeClr val="tx1"/>
                </a:solidFill>
              </a:rPr>
              <a:t>73</a:t>
            </a:fld>
            <a:endParaRPr lang="en-US" dirty="0">
              <a:solidFill>
                <a:schemeClr val="tx1"/>
              </a:solidFill>
            </a:endParaRPr>
          </a:p>
        </p:txBody>
      </p:sp>
    </p:spTree>
    <p:extLst>
      <p:ext uri="{BB962C8B-B14F-4D97-AF65-F5344CB8AC3E}">
        <p14:creationId xmlns:p14="http://schemas.microsoft.com/office/powerpoint/2010/main" val="38909024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Rectangle 7"/>
          <p:cNvSpPr/>
          <p:nvPr/>
        </p:nvSpPr>
        <p:spPr>
          <a:xfrm>
            <a:off x="6854316" y="3759200"/>
            <a:ext cx="1032982" cy="2212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Find whole number quotients and remainders with up to four-digit dividends and one-digit divisors, using strategies based on place value, </a:t>
            </a:r>
            <a:r>
              <a:rPr lang="mr-IN" sz="1100" dirty="0">
                <a:solidFill>
                  <a:srgbClr val="FFFFFF"/>
                </a:solidFill>
                <a:latin typeface="Calibri" panose="020F0502020204030204" pitchFamily="34" charset="0"/>
                <a:ea typeface="Lucida Grande"/>
                <a:cs typeface="Lucida Grande"/>
              </a:rPr>
              <a:t>…</a:t>
            </a:r>
            <a:endParaRPr lang="en-US" sz="1100" dirty="0">
              <a:solidFill>
                <a:srgbClr val="FFFFFF"/>
              </a:solidFill>
              <a:latin typeface="Calibri" panose="020F0502020204030204" pitchFamily="34" charset="0"/>
              <a:cs typeface="Calibri" panose="020F0502020204030204" pitchFamily="34" charset="0"/>
            </a:endParaRPr>
          </a:p>
        </p:txBody>
      </p:sp>
      <p:sp>
        <p:nvSpPr>
          <p:cNvPr id="12" name="Rectangle 11"/>
          <p:cNvSpPr/>
          <p:nvPr/>
        </p:nvSpPr>
        <p:spPr>
          <a:xfrm>
            <a:off x="1148947" y="3759200"/>
            <a:ext cx="1032982" cy="2212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Use addition and subtraction within 100 to solve one- and two-step word problems…</a:t>
            </a:r>
            <a:endParaRPr lang="en-US" sz="1100" dirty="0">
              <a:solidFill>
                <a:srgbClr val="FFFFFF"/>
              </a:solidFill>
              <a:latin typeface="Calibri" panose="020F0502020204030204" pitchFamily="34" charset="0"/>
              <a:cs typeface="Calibri" panose="020F0502020204030204" pitchFamily="34" charset="0"/>
            </a:endParaRPr>
          </a:p>
        </p:txBody>
      </p:sp>
      <p:sp>
        <p:nvSpPr>
          <p:cNvPr id="13" name="Rectangle 12"/>
          <p:cNvSpPr/>
          <p:nvPr/>
        </p:nvSpPr>
        <p:spPr>
          <a:xfrm>
            <a:off x="4550958" y="3762612"/>
            <a:ext cx="1032982" cy="2212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Use multiplication and division within 100 to solve word problems…</a:t>
            </a:r>
            <a:endParaRPr lang="en-US" sz="1100" dirty="0">
              <a:solidFill>
                <a:srgbClr val="FFFFFF"/>
              </a:solidFill>
              <a:latin typeface="Calibri" panose="020F0502020204030204" pitchFamily="34" charset="0"/>
              <a:cs typeface="Calibri" panose="020F0502020204030204" pitchFamily="34" charset="0"/>
            </a:endParaRPr>
          </a:p>
        </p:txBody>
      </p:sp>
      <p:sp>
        <p:nvSpPr>
          <p:cNvPr id="14" name="Rectangle 13"/>
          <p:cNvSpPr/>
          <p:nvPr/>
        </p:nvSpPr>
        <p:spPr>
          <a:xfrm>
            <a:off x="7936973" y="3759200"/>
            <a:ext cx="1032982" cy="2212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cs typeface="Calibri" panose="020F0502020204030204" pitchFamily="34" charset="0"/>
              </a:rPr>
              <a:t>Solve multi-step word problems posed with whole numbers and having whole-number answers using the four operations…</a:t>
            </a:r>
          </a:p>
        </p:txBody>
      </p:sp>
      <p:sp>
        <p:nvSpPr>
          <p:cNvPr id="15" name="Rectangle 14"/>
          <p:cNvSpPr/>
          <p:nvPr/>
        </p:nvSpPr>
        <p:spPr>
          <a:xfrm>
            <a:off x="3024393" y="3759200"/>
            <a:ext cx="1032982" cy="2212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Apply properties of operations as strategies to multiply and divide….</a:t>
            </a:r>
            <a:endParaRPr lang="en-US" sz="1100" dirty="0">
              <a:solidFill>
                <a:srgbClr val="FFFFFF"/>
              </a:solidFill>
              <a:latin typeface="Calibri" panose="020F0502020204030204" pitchFamily="34" charset="0"/>
              <a:cs typeface="Calibri" panose="020F0502020204030204" pitchFamily="34" charset="0"/>
            </a:endParaRPr>
          </a:p>
        </p:txBody>
      </p:sp>
      <p:sp>
        <p:nvSpPr>
          <p:cNvPr id="16" name="Rectangle 15"/>
          <p:cNvSpPr/>
          <p:nvPr/>
        </p:nvSpPr>
        <p:spPr>
          <a:xfrm>
            <a:off x="76442" y="3759200"/>
            <a:ext cx="1032982" cy="2212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Explain why addition and subtraction strategies work, using place value and the properties of operations.</a:t>
            </a:r>
            <a:endParaRPr lang="en-US" sz="1100" dirty="0">
              <a:solidFill>
                <a:srgbClr val="FFFFFF"/>
              </a:solidFill>
              <a:latin typeface="Calibri" panose="020F0502020204030204" pitchFamily="34" charset="0"/>
              <a:cs typeface="Calibri" panose="020F0502020204030204" pitchFamily="34" charset="0"/>
            </a:endParaRPr>
          </a:p>
        </p:txBody>
      </p:sp>
      <p:sp>
        <p:nvSpPr>
          <p:cNvPr id="17" name="Rectangle 16"/>
          <p:cNvSpPr/>
          <p:nvPr/>
        </p:nvSpPr>
        <p:spPr>
          <a:xfrm>
            <a:off x="612453" y="3762612"/>
            <a:ext cx="1037101" cy="2212954"/>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Understand that the two digits of a two-digit number represent amounts of tens and ones. </a:t>
            </a:r>
            <a:endParaRPr lang="en-US" sz="1100" dirty="0">
              <a:solidFill>
                <a:srgbClr val="FFFFFF"/>
              </a:solidFill>
              <a:latin typeface="Calibri" panose="020F0502020204030204" pitchFamily="34" charset="0"/>
              <a:cs typeface="Calibri" panose="020F0502020204030204" pitchFamily="34" charset="0"/>
            </a:endParaRPr>
          </a:p>
        </p:txBody>
      </p:sp>
      <p:sp>
        <p:nvSpPr>
          <p:cNvPr id="18" name="Rectangle 17"/>
          <p:cNvSpPr/>
          <p:nvPr/>
        </p:nvSpPr>
        <p:spPr>
          <a:xfrm>
            <a:off x="5929983" y="3761254"/>
            <a:ext cx="1032982" cy="2210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Calibri" panose="020F0502020204030204" pitchFamily="34" charset="0"/>
                <a:ea typeface="Lucida Grande"/>
                <a:cs typeface="Calibri" panose="020F0502020204030204" pitchFamily="34" charset="0"/>
              </a:rPr>
              <a:t>Understand that the three digits of a three-digit number represent amounts of hundreds, tens, and ones.</a:t>
            </a:r>
            <a:endParaRPr lang="en-US" sz="1100" dirty="0">
              <a:solidFill>
                <a:srgbClr val="FFFFFF"/>
              </a:solidFill>
              <a:latin typeface="Calibri" panose="020F0502020204030204" pitchFamily="34" charset="0"/>
              <a:cs typeface="Calibri" panose="020F0502020204030204" pitchFamily="34" charset="0"/>
            </a:endParaRPr>
          </a:p>
        </p:txBody>
      </p:sp>
      <p:sp>
        <p:nvSpPr>
          <p:cNvPr id="19" name="TextBox 18"/>
          <p:cNvSpPr txBox="1"/>
          <p:nvPr/>
        </p:nvSpPr>
        <p:spPr>
          <a:xfrm>
            <a:off x="2651847" y="5972154"/>
            <a:ext cx="5715000"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continuum of mathematics learning</a:t>
            </a:r>
          </a:p>
        </p:txBody>
      </p:sp>
      <p:sp>
        <p:nvSpPr>
          <p:cNvPr id="21" name="Rectangle 20"/>
          <p:cNvSpPr/>
          <p:nvPr/>
        </p:nvSpPr>
        <p:spPr>
          <a:xfrm>
            <a:off x="3954158" y="3759200"/>
            <a:ext cx="1040438" cy="2212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ea typeface="Calibri"/>
                <a:cs typeface="Calibri" panose="020F0502020204030204" pitchFamily="34" charset="0"/>
              </a:rPr>
              <a:t>Fluently multiply and divide within 100, using strategies such as the relationship between multiplication and division</a:t>
            </a:r>
            <a:r>
              <a:rPr lang="is-IS" sz="1100" dirty="0">
                <a:solidFill>
                  <a:schemeClr val="bg1"/>
                </a:solidFill>
                <a:latin typeface="Calibri" panose="020F0502020204030204" pitchFamily="34" charset="0"/>
                <a:ea typeface="Calibri"/>
                <a:cs typeface="Calibri" panose="020F0502020204030204" pitchFamily="34" charset="0"/>
              </a:rPr>
              <a:t>…</a:t>
            </a:r>
            <a:endParaRPr lang="en-US" sz="1100" dirty="0">
              <a:solidFill>
                <a:schemeClr val="bg1"/>
              </a:solidFill>
              <a:latin typeface="Calibri" panose="020F0502020204030204" pitchFamily="34" charset="0"/>
              <a:cs typeface="Calibri" panose="020F0502020204030204" pitchFamily="34" charset="0"/>
            </a:endParaRPr>
          </a:p>
        </p:txBody>
      </p:sp>
      <p:sp>
        <p:nvSpPr>
          <p:cNvPr id="22" name="Rectangle 21"/>
          <p:cNvSpPr/>
          <p:nvPr/>
        </p:nvSpPr>
        <p:spPr>
          <a:xfrm>
            <a:off x="5477788" y="3761916"/>
            <a:ext cx="1032982" cy="2217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ea typeface="Calibri"/>
                <a:cs typeface="Calibri" panose="020F0502020204030204" pitchFamily="34" charset="0"/>
              </a:rPr>
              <a:t>Fluently add and subtract multi-digit whole numbers using the standard algorithm. </a:t>
            </a:r>
            <a:endParaRPr lang="en-US" sz="1100" dirty="0">
              <a:solidFill>
                <a:schemeClr val="bg1"/>
              </a:solidFill>
              <a:latin typeface="Calibri" panose="020F0502020204030204" pitchFamily="34" charset="0"/>
              <a:cs typeface="Calibri" panose="020F0502020204030204" pitchFamily="34" charset="0"/>
            </a:endParaRPr>
          </a:p>
        </p:txBody>
      </p:sp>
      <p:sp>
        <p:nvSpPr>
          <p:cNvPr id="23" name="Rectangle 22"/>
          <p:cNvSpPr/>
          <p:nvPr/>
        </p:nvSpPr>
        <p:spPr>
          <a:xfrm>
            <a:off x="7468046" y="3763970"/>
            <a:ext cx="1008326" cy="2215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ea typeface="Calibri"/>
                <a:cs typeface="Calibri" panose="020F0502020204030204" pitchFamily="34" charset="0"/>
              </a:rPr>
              <a:t>Fluently multiply multi-digit whole numbers using the standard algorithm.</a:t>
            </a:r>
            <a:endParaRPr lang="en-US" sz="1100" dirty="0">
              <a:solidFill>
                <a:schemeClr val="bg1"/>
              </a:solidFill>
              <a:latin typeface="Calibri" panose="020F0502020204030204" pitchFamily="34" charset="0"/>
              <a:cs typeface="Calibri" panose="020F0502020204030204" pitchFamily="34" charset="0"/>
            </a:endParaRPr>
          </a:p>
        </p:txBody>
      </p:sp>
      <p:sp>
        <p:nvSpPr>
          <p:cNvPr id="24" name="Right Arrow 23"/>
          <p:cNvSpPr/>
          <p:nvPr/>
        </p:nvSpPr>
        <p:spPr>
          <a:xfrm rot="3277194">
            <a:off x="6017811" y="2271579"/>
            <a:ext cx="3352800" cy="117537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Where student NEEDS TO BE</a:t>
            </a:r>
          </a:p>
        </p:txBody>
      </p:sp>
      <p:cxnSp>
        <p:nvCxnSpPr>
          <p:cNvPr id="25" name="Straight Arrow Connector 24"/>
          <p:cNvCxnSpPr/>
          <p:nvPr/>
        </p:nvCxnSpPr>
        <p:spPr>
          <a:xfrm>
            <a:off x="111846" y="5972154"/>
            <a:ext cx="8850653"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03199" y="2600069"/>
            <a:ext cx="3759201" cy="369332"/>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Alter the scope and sequence</a:t>
            </a:r>
          </a:p>
        </p:txBody>
      </p:sp>
      <p:sp>
        <p:nvSpPr>
          <p:cNvPr id="20" name="Right Arrow 19"/>
          <p:cNvSpPr/>
          <p:nvPr/>
        </p:nvSpPr>
        <p:spPr>
          <a:xfrm rot="3258815">
            <a:off x="-788049" y="2339168"/>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Where student IS</a:t>
            </a:r>
          </a:p>
        </p:txBody>
      </p:sp>
      <p:sp>
        <p:nvSpPr>
          <p:cNvPr id="3" name="Slide Number Placeholder 2">
            <a:extLst>
              <a:ext uri="{FF2B5EF4-FFF2-40B4-BE49-F238E27FC236}">
                <a16:creationId xmlns:a16="http://schemas.microsoft.com/office/drawing/2014/main" id="{1B1BA923-4098-44B6-B8C2-B4F413E7FC88}"/>
              </a:ext>
            </a:extLst>
          </p:cNvPr>
          <p:cNvSpPr>
            <a:spLocks noGrp="1"/>
          </p:cNvSpPr>
          <p:nvPr>
            <p:ph type="sldNum" sz="quarter" idx="12"/>
          </p:nvPr>
        </p:nvSpPr>
        <p:spPr>
          <a:xfrm>
            <a:off x="8594141" y="6187598"/>
            <a:ext cx="131446" cy="153888"/>
          </a:xfrm>
        </p:spPr>
        <p:txBody>
          <a:bodyPr/>
          <a:lstStyle/>
          <a:p>
            <a:fld id="{E1952BA8-5050-E14A-B476-E37989E1A135}" type="slidenum">
              <a:rPr lang="en-US" smtClean="0">
                <a:solidFill>
                  <a:schemeClr val="tx1"/>
                </a:solidFill>
              </a:rPr>
              <a:t>74</a:t>
            </a:fld>
            <a:endParaRPr lang="en-US" dirty="0">
              <a:solidFill>
                <a:schemeClr val="tx1"/>
              </a:solidFill>
            </a:endParaRPr>
          </a:p>
        </p:txBody>
      </p:sp>
      <p:sp>
        <p:nvSpPr>
          <p:cNvPr id="11" name="Rectangle 10"/>
          <p:cNvSpPr/>
          <p:nvPr/>
        </p:nvSpPr>
        <p:spPr>
          <a:xfrm>
            <a:off x="1995597" y="3761254"/>
            <a:ext cx="1050770" cy="2210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ea typeface="Calibri"/>
                <a:cs typeface="Calibri" panose="020F0502020204030204" pitchFamily="34" charset="0"/>
              </a:rPr>
              <a:t>Fluently add and subtract within 100 using strategies based on place value, properties of operations, and/or relationships.</a:t>
            </a:r>
            <a:endParaRPr lang="en-US" sz="11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23729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grpSp>
        <p:nvGrpSpPr>
          <p:cNvPr id="22" name="Group 21"/>
          <p:cNvGrpSpPr/>
          <p:nvPr/>
        </p:nvGrpSpPr>
        <p:grpSpPr>
          <a:xfrm>
            <a:off x="4495800" y="2003169"/>
            <a:ext cx="4648200" cy="4152900"/>
            <a:chOff x="3822700" y="1778000"/>
            <a:chExt cx="4648200" cy="4152900"/>
          </a:xfrm>
        </p:grpSpPr>
        <p:cxnSp>
          <p:nvCxnSpPr>
            <p:cNvPr id="4" name="Straight Connector 3"/>
            <p:cNvCxnSpPr/>
            <p:nvPr/>
          </p:nvCxnSpPr>
          <p:spPr>
            <a:xfrm flipV="1">
              <a:off x="3822700" y="5219700"/>
              <a:ext cx="0" cy="711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22700" y="5232400"/>
              <a:ext cx="7747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97400" y="4533900"/>
              <a:ext cx="0" cy="711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97400" y="4546600"/>
              <a:ext cx="7747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72100" y="3848100"/>
              <a:ext cx="0" cy="711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72100" y="3860800"/>
              <a:ext cx="7747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146800" y="3162300"/>
              <a:ext cx="0" cy="711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46800" y="3175000"/>
              <a:ext cx="7747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921500" y="2476500"/>
              <a:ext cx="0" cy="711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21500" y="2489200"/>
              <a:ext cx="7747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696200" y="1778000"/>
              <a:ext cx="0" cy="711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96200" y="1790700"/>
              <a:ext cx="7747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563220" y="5566096"/>
            <a:ext cx="1932580" cy="369332"/>
          </a:xfrm>
          <a:prstGeom prst="rect">
            <a:avLst/>
          </a:prstGeom>
          <a:noFill/>
        </p:spPr>
        <p:txBody>
          <a:bodyPr wrap="none" rtlCol="0">
            <a:spAutoFit/>
          </a:bodyPr>
          <a:lstStyle/>
          <a:p>
            <a:r>
              <a:rPr lang="en-US" dirty="0">
                <a:solidFill>
                  <a:schemeClr val="accent4"/>
                </a:solidFill>
                <a:latin typeface="Calibri" panose="020F0502020204030204" pitchFamily="34" charset="0"/>
                <a:cs typeface="Calibri" panose="020F0502020204030204" pitchFamily="34" charset="0"/>
              </a:rPr>
              <a:t>Read the problem</a:t>
            </a:r>
          </a:p>
        </p:txBody>
      </p:sp>
      <p:sp>
        <p:nvSpPr>
          <p:cNvPr id="24" name="TextBox 23"/>
          <p:cNvSpPr txBox="1"/>
          <p:nvPr/>
        </p:nvSpPr>
        <p:spPr>
          <a:xfrm>
            <a:off x="203199" y="2600069"/>
            <a:ext cx="3759201" cy="646331"/>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Break down problems into smaller steps</a:t>
            </a:r>
          </a:p>
        </p:txBody>
      </p:sp>
      <p:sp>
        <p:nvSpPr>
          <p:cNvPr id="25" name="TextBox 24"/>
          <p:cNvSpPr txBox="1"/>
          <p:nvPr/>
        </p:nvSpPr>
        <p:spPr>
          <a:xfrm>
            <a:off x="4640020" y="4218805"/>
            <a:ext cx="1274773" cy="369332"/>
          </a:xfrm>
          <a:prstGeom prst="rect">
            <a:avLst/>
          </a:prstGeom>
          <a:noFill/>
        </p:spPr>
        <p:txBody>
          <a:bodyPr wrap="none" rtlCol="0">
            <a:spAutoFit/>
          </a:bodyPr>
          <a:lstStyle/>
          <a:p>
            <a:r>
              <a:rPr lang="en-US">
                <a:solidFill>
                  <a:schemeClr val="accent4"/>
                </a:solidFill>
                <a:latin typeface="Calibri" panose="020F0502020204030204" pitchFamily="34" charset="0"/>
                <a:cs typeface="Calibri" panose="020F0502020204030204" pitchFamily="34" charset="0"/>
              </a:rPr>
              <a:t>Label graph</a:t>
            </a:r>
            <a:endParaRPr lang="en-US" dirty="0">
              <a:solidFill>
                <a:schemeClr val="accent4"/>
              </a:solidFill>
              <a:latin typeface="Calibri" panose="020F0502020204030204" pitchFamily="34" charset="0"/>
              <a:cs typeface="Calibri" panose="020F0502020204030204" pitchFamily="34" charset="0"/>
            </a:endParaRPr>
          </a:p>
        </p:txBody>
      </p:sp>
      <p:pic>
        <p:nvPicPr>
          <p:cNvPr id="26" name="Pictur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0377" y="4229380"/>
            <a:ext cx="2928445" cy="1923258"/>
          </a:xfrm>
          <a:prstGeom prst="rect">
            <a:avLst/>
          </a:prstGeom>
        </p:spPr>
      </p:pic>
      <p:sp>
        <p:nvSpPr>
          <p:cNvPr id="27" name="TextBox 26"/>
          <p:cNvSpPr txBox="1"/>
          <p:nvPr/>
        </p:nvSpPr>
        <p:spPr>
          <a:xfrm>
            <a:off x="3436331" y="4917304"/>
            <a:ext cx="1710725" cy="369332"/>
          </a:xfrm>
          <a:prstGeom prst="rect">
            <a:avLst/>
          </a:prstGeom>
          <a:noFill/>
        </p:spPr>
        <p:txBody>
          <a:bodyPr wrap="none" rtlCol="0">
            <a:spAutoFit/>
          </a:bodyPr>
          <a:lstStyle/>
          <a:p>
            <a:r>
              <a:rPr lang="en-US" dirty="0">
                <a:solidFill>
                  <a:schemeClr val="accent4"/>
                </a:solidFill>
                <a:latin typeface="Calibri" panose="020F0502020204030204" pitchFamily="34" charset="0"/>
                <a:cs typeface="Calibri" panose="020F0502020204030204" pitchFamily="34" charset="0"/>
              </a:rPr>
              <a:t>Underline labels</a:t>
            </a:r>
          </a:p>
        </p:txBody>
      </p:sp>
      <p:sp>
        <p:nvSpPr>
          <p:cNvPr id="28" name="TextBox 27"/>
          <p:cNvSpPr txBox="1"/>
          <p:nvPr/>
        </p:nvSpPr>
        <p:spPr>
          <a:xfrm>
            <a:off x="5103994" y="3506574"/>
            <a:ext cx="1677703" cy="369332"/>
          </a:xfrm>
          <a:prstGeom prst="rect">
            <a:avLst/>
          </a:prstGeom>
          <a:noFill/>
        </p:spPr>
        <p:txBody>
          <a:bodyPr wrap="none" rtlCol="0">
            <a:spAutoFit/>
          </a:bodyPr>
          <a:lstStyle/>
          <a:p>
            <a:r>
              <a:rPr lang="en-US">
                <a:solidFill>
                  <a:schemeClr val="accent4"/>
                </a:solidFill>
                <a:latin typeface="Calibri" panose="020F0502020204030204" pitchFamily="34" charset="0"/>
                <a:cs typeface="Calibri" panose="020F0502020204030204" pitchFamily="34" charset="0"/>
              </a:rPr>
              <a:t>Identify schema</a:t>
            </a:r>
            <a:endParaRPr lang="en-US" dirty="0">
              <a:solidFill>
                <a:schemeClr val="accent4"/>
              </a:solidFill>
              <a:latin typeface="Calibri" panose="020F0502020204030204" pitchFamily="34" charset="0"/>
              <a:cs typeface="Calibri" panose="020F0502020204030204" pitchFamily="34" charset="0"/>
            </a:endParaRPr>
          </a:p>
        </p:txBody>
      </p:sp>
      <p:sp>
        <p:nvSpPr>
          <p:cNvPr id="29" name="TextBox 28"/>
          <p:cNvSpPr txBox="1"/>
          <p:nvPr/>
        </p:nvSpPr>
        <p:spPr>
          <a:xfrm>
            <a:off x="6045200" y="2781848"/>
            <a:ext cx="1393587" cy="369332"/>
          </a:xfrm>
          <a:prstGeom prst="rect">
            <a:avLst/>
          </a:prstGeom>
          <a:noFill/>
        </p:spPr>
        <p:txBody>
          <a:bodyPr wrap="none" rtlCol="0">
            <a:spAutoFit/>
          </a:bodyPr>
          <a:lstStyle/>
          <a:p>
            <a:r>
              <a:rPr lang="en-US" dirty="0">
                <a:solidFill>
                  <a:schemeClr val="accent4"/>
                </a:solidFill>
                <a:latin typeface="Calibri" panose="020F0502020204030204" pitchFamily="34" charset="0"/>
                <a:cs typeface="Calibri" panose="020F0502020204030204" pitchFamily="34" charset="0"/>
              </a:rPr>
              <a:t>Draw picture</a:t>
            </a:r>
          </a:p>
        </p:txBody>
      </p:sp>
      <p:sp>
        <p:nvSpPr>
          <p:cNvPr id="30" name="TextBox 29"/>
          <p:cNvSpPr txBox="1"/>
          <p:nvPr/>
        </p:nvSpPr>
        <p:spPr>
          <a:xfrm>
            <a:off x="6704421" y="2134974"/>
            <a:ext cx="1599990" cy="369332"/>
          </a:xfrm>
          <a:prstGeom prst="rect">
            <a:avLst/>
          </a:prstGeom>
          <a:noFill/>
        </p:spPr>
        <p:txBody>
          <a:bodyPr wrap="none" rtlCol="0">
            <a:spAutoFit/>
          </a:bodyPr>
          <a:lstStyle/>
          <a:p>
            <a:r>
              <a:rPr lang="en-US" dirty="0">
                <a:solidFill>
                  <a:schemeClr val="accent4"/>
                </a:solidFill>
                <a:latin typeface="Calibri" panose="020F0502020204030204" pitchFamily="34" charset="0"/>
                <a:cs typeface="Calibri" panose="020F0502020204030204" pitchFamily="34" charset="0"/>
              </a:rPr>
              <a:t>Write equation</a:t>
            </a:r>
          </a:p>
        </p:txBody>
      </p:sp>
      <p:sp>
        <p:nvSpPr>
          <p:cNvPr id="31" name="TextBox 30"/>
          <p:cNvSpPr txBox="1"/>
          <p:nvPr/>
        </p:nvSpPr>
        <p:spPr>
          <a:xfrm>
            <a:off x="8355744" y="1487622"/>
            <a:ext cx="703078" cy="369332"/>
          </a:xfrm>
          <a:prstGeom prst="rect">
            <a:avLst/>
          </a:prstGeom>
          <a:noFill/>
        </p:spPr>
        <p:txBody>
          <a:bodyPr wrap="none" rtlCol="0">
            <a:spAutoFit/>
          </a:bodyPr>
          <a:lstStyle/>
          <a:p>
            <a:r>
              <a:rPr lang="en-US" dirty="0">
                <a:solidFill>
                  <a:schemeClr val="accent4"/>
                </a:solidFill>
                <a:latin typeface="Calibri" panose="020F0502020204030204" pitchFamily="34" charset="0"/>
                <a:cs typeface="Calibri" panose="020F0502020204030204" pitchFamily="34" charset="0"/>
              </a:rPr>
              <a:t>Solve</a:t>
            </a:r>
          </a:p>
        </p:txBody>
      </p:sp>
      <p:sp>
        <p:nvSpPr>
          <p:cNvPr id="3" name="Slide Number Placeholder 2">
            <a:extLst>
              <a:ext uri="{FF2B5EF4-FFF2-40B4-BE49-F238E27FC236}">
                <a16:creationId xmlns:a16="http://schemas.microsoft.com/office/drawing/2014/main" id="{A839CC9C-5DF3-43CF-BC9C-7D28C3EC1530}"/>
              </a:ext>
            </a:extLst>
          </p:cNvPr>
          <p:cNvSpPr>
            <a:spLocks noGrp="1"/>
          </p:cNvSpPr>
          <p:nvPr>
            <p:ph type="sldNum" sz="quarter" idx="12"/>
          </p:nvPr>
        </p:nvSpPr>
        <p:spPr>
          <a:xfrm>
            <a:off x="8686118" y="6352224"/>
            <a:ext cx="131446" cy="153888"/>
          </a:xfrm>
        </p:spPr>
        <p:txBody>
          <a:bodyPr/>
          <a:lstStyle/>
          <a:p>
            <a:fld id="{E1952BA8-5050-E14A-B476-E37989E1A135}" type="slidenum">
              <a:rPr lang="en-US" smtClean="0">
                <a:solidFill>
                  <a:schemeClr val="tx1"/>
                </a:solidFill>
              </a:rPr>
              <a:t>75</a:t>
            </a:fld>
            <a:endParaRPr lang="en-US" dirty="0">
              <a:solidFill>
                <a:schemeClr val="tx1"/>
              </a:solidFill>
            </a:endParaRPr>
          </a:p>
        </p:txBody>
      </p:sp>
    </p:spTree>
    <p:extLst>
      <p:ext uri="{BB962C8B-B14F-4D97-AF65-F5344CB8AC3E}">
        <p14:creationId xmlns:p14="http://schemas.microsoft.com/office/powerpoint/2010/main" val="232315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p:tgtEl>
                                          <p:spTgt spid="27"/>
                                        </p:tgtEl>
                                        <p:attrNameLst>
                                          <p:attrName>ppt_y</p:attrName>
                                        </p:attrNameLst>
                                      </p:cBhvr>
                                      <p:tavLst>
                                        <p:tav tm="0">
                                          <p:val>
                                            <p:strVal val="#ppt_y+#ppt_h*1.125000"/>
                                          </p:val>
                                        </p:tav>
                                        <p:tav tm="100000">
                                          <p:val>
                                            <p:strVal val="#ppt_y"/>
                                          </p:val>
                                        </p:tav>
                                      </p:tavLst>
                                    </p:anim>
                                    <p:animEffect transition="in" filter="wipe(up)">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p:tgtEl>
                                          <p:spTgt spid="25"/>
                                        </p:tgtEl>
                                        <p:attrNameLst>
                                          <p:attrName>ppt_y</p:attrName>
                                        </p:attrNameLst>
                                      </p:cBhvr>
                                      <p:tavLst>
                                        <p:tav tm="0">
                                          <p:val>
                                            <p:strVal val="#ppt_y+#ppt_h*1.125000"/>
                                          </p:val>
                                        </p:tav>
                                        <p:tav tm="100000">
                                          <p:val>
                                            <p:strVal val="#ppt_y"/>
                                          </p:val>
                                        </p:tav>
                                      </p:tavLst>
                                    </p:anim>
                                    <p:animEffect transition="in" filter="wipe(up)">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p:tgtEl>
                                          <p:spTgt spid="28"/>
                                        </p:tgtEl>
                                        <p:attrNameLst>
                                          <p:attrName>ppt_y</p:attrName>
                                        </p:attrNameLst>
                                      </p:cBhvr>
                                      <p:tavLst>
                                        <p:tav tm="0">
                                          <p:val>
                                            <p:strVal val="#ppt_y+#ppt_h*1.125000"/>
                                          </p:val>
                                        </p:tav>
                                        <p:tav tm="100000">
                                          <p:val>
                                            <p:strVal val="#ppt_y"/>
                                          </p:val>
                                        </p:tav>
                                      </p:tavLst>
                                    </p:anim>
                                    <p:animEffect transition="in" filter="wipe(up)">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p:tgtEl>
                                          <p:spTgt spid="29"/>
                                        </p:tgtEl>
                                        <p:attrNameLst>
                                          <p:attrName>ppt_y</p:attrName>
                                        </p:attrNameLst>
                                      </p:cBhvr>
                                      <p:tavLst>
                                        <p:tav tm="0">
                                          <p:val>
                                            <p:strVal val="#ppt_y+#ppt_h*1.125000"/>
                                          </p:val>
                                        </p:tav>
                                        <p:tav tm="100000">
                                          <p:val>
                                            <p:strVal val="#ppt_y"/>
                                          </p:val>
                                        </p:tav>
                                      </p:tavLst>
                                    </p:anim>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p:tgtEl>
                                          <p:spTgt spid="30"/>
                                        </p:tgtEl>
                                        <p:attrNameLst>
                                          <p:attrName>ppt_y</p:attrName>
                                        </p:attrNameLst>
                                      </p:cBhvr>
                                      <p:tavLst>
                                        <p:tav tm="0">
                                          <p:val>
                                            <p:strVal val="#ppt_y+#ppt_h*1.125000"/>
                                          </p:val>
                                        </p:tav>
                                        <p:tav tm="100000">
                                          <p:val>
                                            <p:strVal val="#ppt_y"/>
                                          </p:val>
                                        </p:tav>
                                      </p:tavLst>
                                    </p:anim>
                                    <p:animEffect transition="in" filter="wipe(up)">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p:tgtEl>
                                          <p:spTgt spid="31"/>
                                        </p:tgtEl>
                                        <p:attrNameLst>
                                          <p:attrName>ppt_y</p:attrName>
                                        </p:attrNameLst>
                                      </p:cBhvr>
                                      <p:tavLst>
                                        <p:tav tm="0">
                                          <p:val>
                                            <p:strVal val="#ppt_y+#ppt_h*1.125000"/>
                                          </p:val>
                                        </p:tav>
                                        <p:tav tm="100000">
                                          <p:val>
                                            <p:strVal val="#ppt_y"/>
                                          </p:val>
                                        </p:tav>
                                      </p:tavLst>
                                    </p:anim>
                                    <p:animEffect transition="in" filter="wipe(up)">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P spid="29" grpId="0"/>
      <p:bldP spid="30" grpId="0"/>
      <p:bldP spid="3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Focus on the language of mathematics</a:t>
            </a:r>
          </a:p>
        </p:txBody>
      </p:sp>
      <p:sp>
        <p:nvSpPr>
          <p:cNvPr id="12" name="Trapezoid 11"/>
          <p:cNvSpPr/>
          <p:nvPr/>
        </p:nvSpPr>
        <p:spPr>
          <a:xfrm>
            <a:off x="5041898" y="2104769"/>
            <a:ext cx="3526479" cy="1543053"/>
          </a:xfrm>
          <a:prstGeom prst="trapezoid">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Calibri" panose="020F0502020204030204" pitchFamily="34" charset="0"/>
              </a:rPr>
              <a:t>precise</a:t>
            </a:r>
          </a:p>
        </p:txBody>
      </p:sp>
      <p:sp>
        <p:nvSpPr>
          <p:cNvPr id="13" name="Trapezoid 12"/>
          <p:cNvSpPr/>
          <p:nvPr/>
        </p:nvSpPr>
        <p:spPr>
          <a:xfrm rot="10800000">
            <a:off x="5041898" y="3781816"/>
            <a:ext cx="3526479" cy="1543053"/>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dirty="0">
              <a:solidFill>
                <a:schemeClr val="bg1"/>
              </a:solidFill>
              <a:latin typeface="Calibri" panose="020F0502020204030204" pitchFamily="34" charset="0"/>
              <a:cs typeface="Calibri" panose="020F0502020204030204" pitchFamily="34" charset="0"/>
            </a:endParaRPr>
          </a:p>
        </p:txBody>
      </p:sp>
      <p:sp>
        <p:nvSpPr>
          <p:cNvPr id="14" name="TextBox 13"/>
          <p:cNvSpPr txBox="1"/>
          <p:nvPr/>
        </p:nvSpPr>
        <p:spPr>
          <a:xfrm>
            <a:off x="5658064" y="4122456"/>
            <a:ext cx="2294143" cy="769441"/>
          </a:xfrm>
          <a:prstGeom prst="rect">
            <a:avLst/>
          </a:prstGeom>
          <a:noFill/>
        </p:spPr>
        <p:txBody>
          <a:bodyPr wrap="square" rtlCol="0">
            <a:spAutoFit/>
          </a:bodyPr>
          <a:lstStyle/>
          <a:p>
            <a:r>
              <a:rPr lang="en-US" sz="4400" dirty="0">
                <a:solidFill>
                  <a:schemeClr val="bg1"/>
                </a:solidFill>
                <a:latin typeface="Calibri" panose="020F0502020204030204" pitchFamily="34" charset="0"/>
                <a:cs typeface="Calibri" panose="020F0502020204030204" pitchFamily="34" charset="0"/>
              </a:rPr>
              <a:t>concise</a:t>
            </a:r>
          </a:p>
        </p:txBody>
      </p:sp>
      <p:sp>
        <p:nvSpPr>
          <p:cNvPr id="3" name="Slide Number Placeholder 2">
            <a:extLst>
              <a:ext uri="{FF2B5EF4-FFF2-40B4-BE49-F238E27FC236}">
                <a16:creationId xmlns:a16="http://schemas.microsoft.com/office/drawing/2014/main" id="{0736C6C6-1A74-4F26-93F2-912283CC089A}"/>
              </a:ext>
            </a:extLst>
          </p:cNvPr>
          <p:cNvSpPr>
            <a:spLocks noGrp="1"/>
          </p:cNvSpPr>
          <p:nvPr>
            <p:ph type="sldNum" sz="quarter" idx="12"/>
          </p:nvPr>
        </p:nvSpPr>
        <p:spPr>
          <a:xfrm>
            <a:off x="8568377" y="6262579"/>
            <a:ext cx="131446" cy="153888"/>
          </a:xfrm>
        </p:spPr>
        <p:txBody>
          <a:bodyPr/>
          <a:lstStyle/>
          <a:p>
            <a:fld id="{E1952BA8-5050-E14A-B476-E37989E1A135}" type="slidenum">
              <a:rPr lang="en-US" smtClean="0">
                <a:solidFill>
                  <a:schemeClr val="tx1"/>
                </a:solidFill>
              </a:rPr>
              <a:t>76</a:t>
            </a:fld>
            <a:endParaRPr lang="en-US" dirty="0">
              <a:solidFill>
                <a:schemeClr val="tx1"/>
              </a:solidFill>
            </a:endParaRPr>
          </a:p>
        </p:txBody>
      </p:sp>
    </p:spTree>
    <p:extLst>
      <p:ext uri="{BB962C8B-B14F-4D97-AF65-F5344CB8AC3E}">
        <p14:creationId xmlns:p14="http://schemas.microsoft.com/office/powerpoint/2010/main" val="12483328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Focus on the language of mathematics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8120" y="1885438"/>
            <a:ext cx="2722880" cy="3403600"/>
          </a:xfrm>
          <a:prstGeom prst="rect">
            <a:avLst/>
          </a:prstGeom>
        </p:spPr>
      </p:pic>
      <p:sp>
        <p:nvSpPr>
          <p:cNvPr id="4" name="TextBox 3"/>
          <p:cNvSpPr txBox="1"/>
          <p:nvPr/>
        </p:nvSpPr>
        <p:spPr>
          <a:xfrm>
            <a:off x="5985510" y="2898007"/>
            <a:ext cx="1409700" cy="292388"/>
          </a:xfrm>
          <a:prstGeom prst="rect">
            <a:avLst/>
          </a:prstGeom>
          <a:noFill/>
        </p:spPr>
        <p:txBody>
          <a:bodyPr wrap="square" rtlCol="0">
            <a:spAutoFit/>
          </a:bodyPr>
          <a:lstStyle/>
          <a:p>
            <a:pPr algn="ctr"/>
            <a:r>
              <a:rPr lang="en-US" sz="1300" dirty="0">
                <a:latin typeface="Calibri" panose="020F0502020204030204" pitchFamily="34" charset="0"/>
                <a:ea typeface="Comic Sans MS" charset="0"/>
                <a:cs typeface="Calibri" panose="020F0502020204030204" pitchFamily="34" charset="0"/>
              </a:rPr>
              <a:t>MATH JOURNAL</a:t>
            </a:r>
          </a:p>
        </p:txBody>
      </p:sp>
      <p:sp>
        <p:nvSpPr>
          <p:cNvPr id="10" name="Slide Number Placeholder 9">
            <a:extLst>
              <a:ext uri="{FF2B5EF4-FFF2-40B4-BE49-F238E27FC236}">
                <a16:creationId xmlns:a16="http://schemas.microsoft.com/office/drawing/2014/main" id="{41B0101D-23B6-4BF4-A8C6-6F1360E6A9BB}"/>
              </a:ext>
            </a:extLst>
          </p:cNvPr>
          <p:cNvSpPr>
            <a:spLocks noGrp="1"/>
          </p:cNvSpPr>
          <p:nvPr>
            <p:ph type="sldNum" sz="quarter" idx="12"/>
          </p:nvPr>
        </p:nvSpPr>
        <p:spPr>
          <a:xfrm>
            <a:off x="8680828" y="6195904"/>
            <a:ext cx="131446" cy="153888"/>
          </a:xfrm>
        </p:spPr>
        <p:txBody>
          <a:bodyPr/>
          <a:lstStyle/>
          <a:p>
            <a:fld id="{E1952BA8-5050-E14A-B476-E37989E1A135}" type="slidenum">
              <a:rPr lang="en-US" smtClean="0">
                <a:solidFill>
                  <a:schemeClr val="tx1"/>
                </a:solidFill>
              </a:rPr>
              <a:t>77</a:t>
            </a:fld>
            <a:endParaRPr lang="en-US" dirty="0">
              <a:solidFill>
                <a:schemeClr val="tx1"/>
              </a:solidFill>
            </a:endParaRPr>
          </a:p>
        </p:txBody>
      </p:sp>
    </p:spTree>
    <p:extLst>
      <p:ext uri="{BB962C8B-B14F-4D97-AF65-F5344CB8AC3E}">
        <p14:creationId xmlns:p14="http://schemas.microsoft.com/office/powerpoint/2010/main" val="271114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Focus on the language of mathematics</a:t>
            </a:r>
          </a:p>
        </p:txBody>
      </p:sp>
      <p:graphicFrame>
        <p:nvGraphicFramePr>
          <p:cNvPr id="10" name="Table 9"/>
          <p:cNvGraphicFramePr>
            <a:graphicFrameLocks noGrp="1"/>
          </p:cNvGraphicFramePr>
          <p:nvPr>
            <p:extLst/>
          </p:nvPr>
        </p:nvGraphicFramePr>
        <p:xfrm>
          <a:off x="4216400" y="2104769"/>
          <a:ext cx="4826000" cy="3529584"/>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tblGrid>
              <a:tr h="1764792">
                <a:tc>
                  <a:txBody>
                    <a:bodyPr/>
                    <a:lstStyle/>
                    <a:p>
                      <a:r>
                        <a:rPr lang="en-US" dirty="0">
                          <a:solidFill>
                            <a:schemeClr val="tx1"/>
                          </a:solidFill>
                        </a:rPr>
                        <a:t>Define: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764792">
                <a:tc>
                  <a:txBody>
                    <a:bodyPr/>
                    <a:lstStyle/>
                    <a:p>
                      <a:endParaRPr lang="en-US" b="1" dirty="0">
                        <a:solidFill>
                          <a:schemeClr val="tx1"/>
                        </a:solidFill>
                      </a:endParaRPr>
                    </a:p>
                    <a:p>
                      <a:r>
                        <a:rPr lang="en-US" b="1" dirty="0">
                          <a:solidFill>
                            <a:schemeClr val="tx1"/>
                          </a:solidFill>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p>
                      <a:r>
                        <a:rPr lang="en-US" dirty="0">
                          <a:solidFill>
                            <a:schemeClr val="tx1"/>
                          </a:solidFill>
                        </a:rPr>
                        <a:t>Non-example: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1" name="Rectangle 10"/>
          <p:cNvSpPr/>
          <p:nvPr/>
        </p:nvSpPr>
        <p:spPr>
          <a:xfrm>
            <a:off x="5537200" y="3594100"/>
            <a:ext cx="2197100" cy="546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B4889272-101F-4599-AB76-1AE085F6903C}"/>
              </a:ext>
            </a:extLst>
          </p:cNvPr>
          <p:cNvSpPr>
            <a:spLocks noGrp="1"/>
          </p:cNvSpPr>
          <p:nvPr>
            <p:ph type="sldNum" sz="quarter" idx="12"/>
          </p:nvPr>
        </p:nvSpPr>
        <p:spPr>
          <a:xfrm>
            <a:off x="8690353" y="6195904"/>
            <a:ext cx="131446" cy="153888"/>
          </a:xfrm>
        </p:spPr>
        <p:txBody>
          <a:bodyPr/>
          <a:lstStyle/>
          <a:p>
            <a:fld id="{E1952BA8-5050-E14A-B476-E37989E1A135}" type="slidenum">
              <a:rPr lang="en-US" smtClean="0">
                <a:solidFill>
                  <a:schemeClr val="tx1"/>
                </a:solidFill>
              </a:rPr>
              <a:t>78</a:t>
            </a:fld>
            <a:endParaRPr lang="en-US" dirty="0">
              <a:solidFill>
                <a:schemeClr val="tx1"/>
              </a:solidFill>
            </a:endParaRPr>
          </a:p>
        </p:txBody>
      </p:sp>
    </p:spTree>
    <p:extLst>
      <p:ext uri="{BB962C8B-B14F-4D97-AF65-F5344CB8AC3E}">
        <p14:creationId xmlns:p14="http://schemas.microsoft.com/office/powerpoint/2010/main" val="14715831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TextBox 7"/>
          <p:cNvSpPr txBox="1"/>
          <p:nvPr/>
        </p:nvSpPr>
        <p:spPr>
          <a:xfrm>
            <a:off x="203199" y="2600069"/>
            <a:ext cx="3759201" cy="369332"/>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Engage student in more discourse</a:t>
            </a:r>
          </a:p>
        </p:txBody>
      </p:sp>
      <p:sp>
        <p:nvSpPr>
          <p:cNvPr id="3" name="TextBox 2"/>
          <p:cNvSpPr txBox="1"/>
          <p:nvPr/>
        </p:nvSpPr>
        <p:spPr>
          <a:xfrm>
            <a:off x="4087091" y="1818503"/>
            <a:ext cx="3963649" cy="369332"/>
          </a:xfrm>
          <a:prstGeom prst="rect">
            <a:avLst/>
          </a:prstGeom>
          <a:noFill/>
        </p:spPr>
        <p:txBody>
          <a:bodyPr wrap="none" rtlCol="0">
            <a:spAutoFit/>
          </a:bodyPr>
          <a:lstStyle/>
          <a:p>
            <a:r>
              <a:rPr lang="en-US" dirty="0">
                <a:solidFill>
                  <a:srgbClr val="00B0F0"/>
                </a:solidFill>
                <a:latin typeface="Calibri" panose="020F0502020204030204" pitchFamily="34" charset="0"/>
                <a:cs typeface="Calibri" panose="020F0502020204030204" pitchFamily="34" charset="0"/>
              </a:rPr>
              <a:t>“Tell me how you solved this problem.”</a:t>
            </a:r>
          </a:p>
        </p:txBody>
      </p:sp>
      <p:sp>
        <p:nvSpPr>
          <p:cNvPr id="10" name="TextBox 9"/>
          <p:cNvSpPr txBox="1"/>
          <p:nvPr/>
        </p:nvSpPr>
        <p:spPr>
          <a:xfrm>
            <a:off x="4087091" y="2450072"/>
            <a:ext cx="4764809"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“What were you thinking about when you regrouped?”</a:t>
            </a:r>
          </a:p>
        </p:txBody>
      </p:sp>
      <p:sp>
        <p:nvSpPr>
          <p:cNvPr id="11" name="TextBox 10"/>
          <p:cNvSpPr txBox="1"/>
          <p:nvPr/>
        </p:nvSpPr>
        <p:spPr>
          <a:xfrm>
            <a:off x="4087090" y="3340165"/>
            <a:ext cx="4764809"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“How would you teach this problem to another student?”</a:t>
            </a:r>
          </a:p>
        </p:txBody>
      </p:sp>
      <p:sp>
        <p:nvSpPr>
          <p:cNvPr id="12" name="TextBox 11"/>
          <p:cNvSpPr txBox="1"/>
          <p:nvPr/>
        </p:nvSpPr>
        <p:spPr>
          <a:xfrm>
            <a:off x="4087090" y="4230258"/>
            <a:ext cx="4764809" cy="369332"/>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“Describe the word problem in 10 words or less.”</a:t>
            </a:r>
          </a:p>
        </p:txBody>
      </p:sp>
      <p:sp>
        <p:nvSpPr>
          <p:cNvPr id="4" name="Slide Number Placeholder 3">
            <a:extLst>
              <a:ext uri="{FF2B5EF4-FFF2-40B4-BE49-F238E27FC236}">
                <a16:creationId xmlns:a16="http://schemas.microsoft.com/office/drawing/2014/main" id="{16609D94-AAD1-4EE2-9F09-3D764E32BBE3}"/>
              </a:ext>
            </a:extLst>
          </p:cNvPr>
          <p:cNvSpPr>
            <a:spLocks noGrp="1"/>
          </p:cNvSpPr>
          <p:nvPr>
            <p:ph type="sldNum" sz="quarter" idx="12"/>
          </p:nvPr>
        </p:nvSpPr>
        <p:spPr>
          <a:xfrm>
            <a:off x="8710835" y="6176854"/>
            <a:ext cx="131446" cy="153888"/>
          </a:xfrm>
        </p:spPr>
        <p:txBody>
          <a:bodyPr/>
          <a:lstStyle/>
          <a:p>
            <a:fld id="{E1952BA8-5050-E14A-B476-E37989E1A135}" type="slidenum">
              <a:rPr lang="en-US" smtClean="0">
                <a:solidFill>
                  <a:schemeClr val="tx1"/>
                </a:solidFill>
              </a:rPr>
              <a:t>79</a:t>
            </a:fld>
            <a:endParaRPr lang="en-US" dirty="0">
              <a:solidFill>
                <a:schemeClr val="tx1"/>
              </a:solidFill>
            </a:endParaRPr>
          </a:p>
        </p:txBody>
      </p:sp>
    </p:spTree>
    <p:extLst>
      <p:ext uri="{BB962C8B-B14F-4D97-AF65-F5344CB8AC3E}">
        <p14:creationId xmlns:p14="http://schemas.microsoft.com/office/powerpoint/2010/main" val="3976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0201873" y="6507316"/>
            <a:ext cx="65724" cy="153888"/>
          </a:xfrm>
        </p:spPr>
        <p:txBody>
          <a:bodyPr/>
          <a:lstStyle/>
          <a:p>
            <a:fld id="{C5C61D59-461F-4A9B-ABAB-4A6199EA99C2}" type="slidenum">
              <a:rPr>
                <a:solidFill>
                  <a:srgbClr val="FFFFFF">
                    <a:lumMod val="75000"/>
                  </a:srgbClr>
                </a:solidFill>
              </a:rPr>
              <a:pPr/>
              <a:t>8</a:t>
            </a:fld>
            <a:endParaRPr dirty="0">
              <a:solidFill>
                <a:srgbClr val="FFFFFF">
                  <a:lumMod val="75000"/>
                </a:srgbClr>
              </a:solidFill>
            </a:endParaRPr>
          </a:p>
        </p:txBody>
      </p:sp>
      <p:sp>
        <p:nvSpPr>
          <p:cNvPr id="90113" name="Title 1"/>
          <p:cNvSpPr>
            <a:spLocks noGrp="1"/>
          </p:cNvSpPr>
          <p:nvPr>
            <p:ph type="title"/>
          </p:nvPr>
        </p:nvSpPr>
        <p:spPr/>
        <p:txBody>
          <a:bodyPr/>
          <a:lstStyle/>
          <a:p>
            <a:r>
              <a:rPr lang="en-US" dirty="0"/>
              <a:t>What is Intensive Intervention?</a:t>
            </a:r>
          </a:p>
        </p:txBody>
      </p:sp>
      <p:sp>
        <p:nvSpPr>
          <p:cNvPr id="2" name="Rounded Rectangle 1"/>
          <p:cNvSpPr/>
          <p:nvPr/>
        </p:nvSpPr>
        <p:spPr>
          <a:xfrm>
            <a:off x="1283735" y="2133600"/>
            <a:ext cx="3275012" cy="21336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FF"/>
                </a:solidFill>
                <a:latin typeface="Calibri" panose="020F0502020204030204" pitchFamily="34" charset="0"/>
                <a:cs typeface="Calibri" panose="020F0502020204030204" pitchFamily="34" charset="0"/>
              </a:rPr>
              <a:t>Driven by data </a:t>
            </a:r>
          </a:p>
        </p:txBody>
      </p:sp>
      <p:sp>
        <p:nvSpPr>
          <p:cNvPr id="8" name="Rounded Rectangle 7"/>
          <p:cNvSpPr/>
          <p:nvPr/>
        </p:nvSpPr>
        <p:spPr>
          <a:xfrm>
            <a:off x="4870242" y="3485322"/>
            <a:ext cx="3275012" cy="21336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solidFill>
                  <a:srgbClr val="FFFFFF"/>
                </a:solidFill>
                <a:latin typeface="Calibri" panose="020F0502020204030204" pitchFamily="34" charset="0"/>
                <a:cs typeface="Calibri" panose="020F0502020204030204" pitchFamily="34" charset="0"/>
              </a:rPr>
              <a:t>Increased intensity and individualization</a:t>
            </a:r>
          </a:p>
        </p:txBody>
      </p:sp>
      <p:sp>
        <p:nvSpPr>
          <p:cNvPr id="7" name="Slide Number Placeholder 3">
            <a:extLst>
              <a:ext uri="{FF2B5EF4-FFF2-40B4-BE49-F238E27FC236}">
                <a16:creationId xmlns:a16="http://schemas.microsoft.com/office/drawing/2014/main" id="{B5E6D67B-10DA-452C-9246-8DA06DC0B7F9}"/>
              </a:ext>
            </a:extLst>
          </p:cNvPr>
          <p:cNvSpPr txBox="1">
            <a:spLocks/>
          </p:cNvSpPr>
          <p:nvPr/>
        </p:nvSpPr>
        <p:spPr>
          <a:xfrm>
            <a:off x="8755131" y="6507316"/>
            <a:ext cx="157094" cy="1538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B04262-1598-482E-9FD8-D5435614D1F0}" type="slidenum">
              <a:rPr lang="en-US" sz="1000" smtClean="0">
                <a:solidFill>
                  <a:srgbClr val="FFFFFF">
                    <a:lumMod val="75000"/>
                  </a:srgbClr>
                </a:solidFill>
                <a:latin typeface="Calibri" panose="020F0502020204030204" pitchFamily="34" charset="0"/>
                <a:cs typeface="Calibri" panose="020F0502020204030204" pitchFamily="34" charset="0"/>
              </a:rPr>
              <a:pPr>
                <a:defRPr/>
              </a:pPr>
              <a:t>8</a:t>
            </a:fld>
            <a:endParaRPr lang="en-US" sz="1000" dirty="0">
              <a:solidFill>
                <a:srgbClr val="FFFFFF">
                  <a:lumMod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220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TextBox 7"/>
          <p:cNvSpPr txBox="1"/>
          <p:nvPr/>
        </p:nvSpPr>
        <p:spPr>
          <a:xfrm>
            <a:off x="203199" y="2600069"/>
            <a:ext cx="3759201" cy="369332"/>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Provide worked examples</a:t>
            </a:r>
          </a:p>
        </p:txBody>
      </p:sp>
      <p:sp>
        <p:nvSpPr>
          <p:cNvPr id="3" name="TextBox 2"/>
          <p:cNvSpPr txBox="1"/>
          <p:nvPr/>
        </p:nvSpPr>
        <p:spPr>
          <a:xfrm>
            <a:off x="4087091" y="1818503"/>
            <a:ext cx="3656642" cy="369332"/>
          </a:xfrm>
          <a:prstGeom prst="rect">
            <a:avLst/>
          </a:prstGeom>
          <a:noFill/>
        </p:spPr>
        <p:txBody>
          <a:bodyPr wrap="none" rtlCol="0">
            <a:spAutoFit/>
          </a:bodyPr>
          <a:lstStyle/>
          <a:p>
            <a:r>
              <a:rPr lang="en-US" dirty="0">
                <a:solidFill>
                  <a:srgbClr val="00B0F0"/>
                </a:solidFill>
                <a:latin typeface="Calibri" panose="020F0502020204030204" pitchFamily="34" charset="0"/>
                <a:cs typeface="Calibri" panose="020F0502020204030204" pitchFamily="34" charset="0"/>
              </a:rPr>
              <a:t>“Talk through this problem with me.”</a:t>
            </a:r>
          </a:p>
        </p:txBody>
      </p:sp>
      <p:sp>
        <p:nvSpPr>
          <p:cNvPr id="4" name="TextBox 3"/>
          <p:cNvSpPr txBox="1"/>
          <p:nvPr/>
        </p:nvSpPr>
        <p:spPr>
          <a:xfrm>
            <a:off x="4481717" y="2708596"/>
            <a:ext cx="1085554" cy="1077218"/>
          </a:xfrm>
          <a:prstGeom prst="rect">
            <a:avLst/>
          </a:prstGeom>
          <a:noFill/>
        </p:spPr>
        <p:txBody>
          <a:bodyPr wrap="none" rtlCol="0">
            <a:spAutoFit/>
          </a:bodyPr>
          <a:lstStyle/>
          <a:p>
            <a:pPr algn="r"/>
            <a:r>
              <a:rPr lang="en-US" sz="3200" dirty="0">
                <a:solidFill>
                  <a:srgbClr val="00B0F0"/>
                </a:solidFill>
                <a:latin typeface="Calibri" panose="020F0502020204030204" pitchFamily="34" charset="0"/>
                <a:cs typeface="Calibri" panose="020F0502020204030204" pitchFamily="34" charset="0"/>
              </a:rPr>
              <a:t>405</a:t>
            </a:r>
          </a:p>
          <a:p>
            <a:pPr algn="r"/>
            <a:r>
              <a:rPr lang="en-US" sz="3200" u="sng" dirty="0">
                <a:solidFill>
                  <a:srgbClr val="00B0F0"/>
                </a:solidFill>
                <a:latin typeface="Calibri" panose="020F0502020204030204" pitchFamily="34" charset="0"/>
                <a:cs typeface="Calibri" panose="020F0502020204030204" pitchFamily="34" charset="0"/>
              </a:rPr>
              <a:t>+   16</a:t>
            </a:r>
          </a:p>
        </p:txBody>
      </p:sp>
      <p:sp>
        <p:nvSpPr>
          <p:cNvPr id="13" name="TextBox 12"/>
          <p:cNvSpPr txBox="1"/>
          <p:nvPr/>
        </p:nvSpPr>
        <p:spPr>
          <a:xfrm>
            <a:off x="4757434" y="3735200"/>
            <a:ext cx="809837" cy="584775"/>
          </a:xfrm>
          <a:prstGeom prst="rect">
            <a:avLst/>
          </a:prstGeom>
          <a:noFill/>
        </p:spPr>
        <p:txBody>
          <a:bodyPr wrap="none" rtlCol="0">
            <a:spAutoFit/>
          </a:bodyPr>
          <a:lstStyle/>
          <a:p>
            <a:r>
              <a:rPr lang="en-US" sz="3200" dirty="0">
                <a:solidFill>
                  <a:srgbClr val="00B0F0"/>
                </a:solidFill>
                <a:latin typeface="Calibri" panose="020F0502020204030204" pitchFamily="34" charset="0"/>
                <a:ea typeface="Chalkduster" charset="0"/>
                <a:cs typeface="Calibri" panose="020F0502020204030204" pitchFamily="34" charset="0"/>
              </a:rPr>
              <a:t>411</a:t>
            </a:r>
          </a:p>
        </p:txBody>
      </p:sp>
      <p:sp>
        <p:nvSpPr>
          <p:cNvPr id="14" name="TextBox 13"/>
          <p:cNvSpPr txBox="1"/>
          <p:nvPr/>
        </p:nvSpPr>
        <p:spPr>
          <a:xfrm>
            <a:off x="6813927" y="2708596"/>
            <a:ext cx="1085554" cy="1077218"/>
          </a:xfrm>
          <a:prstGeom prst="rect">
            <a:avLst/>
          </a:prstGeom>
          <a:noFill/>
        </p:spPr>
        <p:txBody>
          <a:bodyPr wrap="none" rtlCol="0">
            <a:spAutoFit/>
          </a:bodyPr>
          <a:lstStyle/>
          <a:p>
            <a:pPr algn="r"/>
            <a:r>
              <a:rPr lang="en-US" sz="3200" dirty="0">
                <a:solidFill>
                  <a:srgbClr val="00B0F0"/>
                </a:solidFill>
                <a:latin typeface="Calibri" panose="020F0502020204030204" pitchFamily="34" charset="0"/>
                <a:cs typeface="Calibri" panose="020F0502020204030204" pitchFamily="34" charset="0"/>
              </a:rPr>
              <a:t>405</a:t>
            </a:r>
          </a:p>
          <a:p>
            <a:pPr algn="r"/>
            <a:r>
              <a:rPr lang="en-US" sz="3200" u="sng" dirty="0">
                <a:solidFill>
                  <a:srgbClr val="00B0F0"/>
                </a:solidFill>
                <a:latin typeface="Calibri" panose="020F0502020204030204" pitchFamily="34" charset="0"/>
                <a:cs typeface="Calibri" panose="020F0502020204030204" pitchFamily="34" charset="0"/>
              </a:rPr>
              <a:t>+   16</a:t>
            </a:r>
          </a:p>
        </p:txBody>
      </p:sp>
      <p:sp>
        <p:nvSpPr>
          <p:cNvPr id="15" name="TextBox 14"/>
          <p:cNvSpPr txBox="1"/>
          <p:nvPr/>
        </p:nvSpPr>
        <p:spPr>
          <a:xfrm>
            <a:off x="7089644" y="3735200"/>
            <a:ext cx="809837" cy="584775"/>
          </a:xfrm>
          <a:prstGeom prst="rect">
            <a:avLst/>
          </a:prstGeom>
          <a:noFill/>
        </p:spPr>
        <p:txBody>
          <a:bodyPr wrap="none" rtlCol="0">
            <a:spAutoFit/>
          </a:bodyPr>
          <a:lstStyle/>
          <a:p>
            <a:r>
              <a:rPr lang="en-US" sz="3200" dirty="0">
                <a:solidFill>
                  <a:srgbClr val="00B0F0"/>
                </a:solidFill>
                <a:latin typeface="Calibri" panose="020F0502020204030204" pitchFamily="34" charset="0"/>
                <a:ea typeface="Chalkduster" charset="0"/>
                <a:cs typeface="Calibri" panose="020F0502020204030204" pitchFamily="34" charset="0"/>
              </a:rPr>
              <a:t>521</a:t>
            </a:r>
          </a:p>
        </p:txBody>
      </p:sp>
      <p:sp>
        <p:nvSpPr>
          <p:cNvPr id="10" name="Slide Number Placeholder 9">
            <a:extLst>
              <a:ext uri="{FF2B5EF4-FFF2-40B4-BE49-F238E27FC236}">
                <a16:creationId xmlns:a16="http://schemas.microsoft.com/office/drawing/2014/main" id="{B719955A-F2AE-46D5-BD8A-BFF6CBB9EF99}"/>
              </a:ext>
            </a:extLst>
          </p:cNvPr>
          <p:cNvSpPr>
            <a:spLocks noGrp="1"/>
          </p:cNvSpPr>
          <p:nvPr>
            <p:ph type="sldNum" sz="quarter" idx="12"/>
          </p:nvPr>
        </p:nvSpPr>
        <p:spPr>
          <a:xfrm>
            <a:off x="8537953" y="6138754"/>
            <a:ext cx="131446" cy="153888"/>
          </a:xfrm>
        </p:spPr>
        <p:txBody>
          <a:bodyPr/>
          <a:lstStyle/>
          <a:p>
            <a:fld id="{E1952BA8-5050-E14A-B476-E37989E1A135}" type="slidenum">
              <a:rPr lang="en-US" smtClean="0">
                <a:solidFill>
                  <a:schemeClr val="tx1"/>
                </a:solidFill>
              </a:rPr>
              <a:t>80</a:t>
            </a:fld>
            <a:endParaRPr lang="en-US" dirty="0">
              <a:solidFill>
                <a:schemeClr val="tx1"/>
              </a:solidFill>
            </a:endParaRPr>
          </a:p>
        </p:txBody>
      </p:sp>
    </p:spTree>
    <p:extLst>
      <p:ext uri="{BB962C8B-B14F-4D97-AF65-F5344CB8AC3E}">
        <p14:creationId xmlns:p14="http://schemas.microsoft.com/office/powerpoint/2010/main" val="5793688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Utilize more three-dimensional representations</a:t>
            </a:r>
          </a:p>
        </p:txBody>
      </p:sp>
      <p:graphicFrame>
        <p:nvGraphicFramePr>
          <p:cNvPr id="13" name="Diagram 12"/>
          <p:cNvGraphicFramePr/>
          <p:nvPr>
            <p:extLst>
              <p:ext uri="{D42A27DB-BD31-4B8C-83A1-F6EECF244321}">
                <p14:modId xmlns:p14="http://schemas.microsoft.com/office/powerpoint/2010/main" val="1035472164"/>
              </p:ext>
            </p:extLst>
          </p:nvPr>
        </p:nvGraphicFramePr>
        <p:xfrm>
          <a:off x="2679700" y="2854069"/>
          <a:ext cx="6790542" cy="323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Arrow 3"/>
          <p:cNvSpPr/>
          <p:nvPr/>
        </p:nvSpPr>
        <p:spPr>
          <a:xfrm rot="1526572">
            <a:off x="2247899" y="3895444"/>
            <a:ext cx="1993900" cy="685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04E3FF9F-3337-491C-93D7-C7936105058F}"/>
              </a:ext>
            </a:extLst>
          </p:cNvPr>
          <p:cNvSpPr>
            <a:spLocks noGrp="1"/>
          </p:cNvSpPr>
          <p:nvPr>
            <p:ph type="sldNum" sz="quarter" idx="12"/>
          </p:nvPr>
        </p:nvSpPr>
        <p:spPr>
          <a:xfrm>
            <a:off x="8614153" y="6308222"/>
            <a:ext cx="131446" cy="153888"/>
          </a:xfrm>
        </p:spPr>
        <p:txBody>
          <a:bodyPr/>
          <a:lstStyle/>
          <a:p>
            <a:fld id="{E1952BA8-5050-E14A-B476-E37989E1A135}" type="slidenum">
              <a:rPr lang="en-US" smtClean="0">
                <a:solidFill>
                  <a:schemeClr val="tx1"/>
                </a:solidFill>
              </a:rPr>
              <a:t>81</a:t>
            </a:fld>
            <a:endParaRPr lang="en-US" dirty="0">
              <a:solidFill>
                <a:schemeClr val="tx1"/>
              </a:solidFill>
            </a:endParaRPr>
          </a:p>
        </p:txBody>
      </p:sp>
    </p:spTree>
    <p:extLst>
      <p:ext uri="{BB962C8B-B14F-4D97-AF65-F5344CB8AC3E}">
        <p14:creationId xmlns:p14="http://schemas.microsoft.com/office/powerpoint/2010/main" val="21195895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Utilize more two-dimensional representations</a:t>
            </a:r>
          </a:p>
        </p:txBody>
      </p:sp>
      <p:graphicFrame>
        <p:nvGraphicFramePr>
          <p:cNvPr id="13" name="Diagram 12"/>
          <p:cNvGraphicFramePr/>
          <p:nvPr>
            <p:extLst>
              <p:ext uri="{D42A27DB-BD31-4B8C-83A1-F6EECF244321}">
                <p14:modId xmlns:p14="http://schemas.microsoft.com/office/powerpoint/2010/main" val="1600883329"/>
              </p:ext>
            </p:extLst>
          </p:nvPr>
        </p:nvGraphicFramePr>
        <p:xfrm>
          <a:off x="2679700" y="2854069"/>
          <a:ext cx="6790542" cy="323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Arrow 9"/>
          <p:cNvSpPr/>
          <p:nvPr/>
        </p:nvSpPr>
        <p:spPr>
          <a:xfrm rot="8143477">
            <a:off x="7340599" y="3567992"/>
            <a:ext cx="1993900" cy="685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11413CD1-30DE-4A16-B3F9-633B0219B1ED}"/>
              </a:ext>
            </a:extLst>
          </p:cNvPr>
          <p:cNvSpPr>
            <a:spLocks noGrp="1"/>
          </p:cNvSpPr>
          <p:nvPr>
            <p:ph type="sldNum" sz="quarter" idx="12"/>
          </p:nvPr>
        </p:nvSpPr>
        <p:spPr>
          <a:xfrm>
            <a:off x="8471278" y="6127789"/>
            <a:ext cx="131446" cy="153888"/>
          </a:xfrm>
        </p:spPr>
        <p:txBody>
          <a:bodyPr/>
          <a:lstStyle/>
          <a:p>
            <a:fld id="{E1952BA8-5050-E14A-B476-E37989E1A135}" type="slidenum">
              <a:rPr lang="en-US" smtClean="0">
                <a:solidFill>
                  <a:schemeClr val="tx1"/>
                </a:solidFill>
              </a:rPr>
              <a:t>82</a:t>
            </a:fld>
            <a:endParaRPr lang="en-US" dirty="0">
              <a:solidFill>
                <a:schemeClr val="tx1"/>
              </a:solidFill>
            </a:endParaRPr>
          </a:p>
        </p:txBody>
      </p:sp>
    </p:spTree>
    <p:extLst>
      <p:ext uri="{BB962C8B-B14F-4D97-AF65-F5344CB8AC3E}">
        <p14:creationId xmlns:p14="http://schemas.microsoft.com/office/powerpoint/2010/main" val="27423445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Ensure student understand the abstract</a:t>
            </a:r>
          </a:p>
        </p:txBody>
      </p:sp>
      <p:graphicFrame>
        <p:nvGraphicFramePr>
          <p:cNvPr id="13" name="Diagram 12"/>
          <p:cNvGraphicFramePr/>
          <p:nvPr>
            <p:extLst>
              <p:ext uri="{D42A27DB-BD31-4B8C-83A1-F6EECF244321}">
                <p14:modId xmlns:p14="http://schemas.microsoft.com/office/powerpoint/2010/main" val="2662771240"/>
              </p:ext>
            </p:extLst>
          </p:nvPr>
        </p:nvGraphicFramePr>
        <p:xfrm>
          <a:off x="2679700" y="2854069"/>
          <a:ext cx="6790542" cy="323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Arrow 9"/>
          <p:cNvSpPr/>
          <p:nvPr/>
        </p:nvSpPr>
        <p:spPr>
          <a:xfrm rot="4524507">
            <a:off x="4553374" y="2091491"/>
            <a:ext cx="1993900" cy="685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D2156852-C160-4691-B7FD-F1AF95AB64EA}"/>
              </a:ext>
            </a:extLst>
          </p:cNvPr>
          <p:cNvSpPr>
            <a:spLocks noGrp="1"/>
          </p:cNvSpPr>
          <p:nvPr>
            <p:ph type="sldNum" sz="quarter" idx="12"/>
          </p:nvPr>
        </p:nvSpPr>
        <p:spPr>
          <a:xfrm>
            <a:off x="8518903" y="6054222"/>
            <a:ext cx="131446" cy="153888"/>
          </a:xfrm>
        </p:spPr>
        <p:txBody>
          <a:bodyPr/>
          <a:lstStyle/>
          <a:p>
            <a:fld id="{E1952BA8-5050-E14A-B476-E37989E1A135}" type="slidenum">
              <a:rPr lang="en-US" smtClean="0">
                <a:solidFill>
                  <a:schemeClr val="tx1"/>
                </a:solidFill>
              </a:rPr>
              <a:t>83</a:t>
            </a:fld>
            <a:endParaRPr lang="en-US" dirty="0">
              <a:solidFill>
                <a:schemeClr val="tx1"/>
              </a:solidFill>
            </a:endParaRPr>
          </a:p>
        </p:txBody>
      </p:sp>
    </p:spTree>
    <p:extLst>
      <p:ext uri="{BB962C8B-B14F-4D97-AF65-F5344CB8AC3E}">
        <p14:creationId xmlns:p14="http://schemas.microsoft.com/office/powerpoint/2010/main" val="21246738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TextBox 7"/>
          <p:cNvSpPr txBox="1"/>
          <p:nvPr/>
        </p:nvSpPr>
        <p:spPr>
          <a:xfrm>
            <a:off x="203199" y="2600069"/>
            <a:ext cx="3759201" cy="369332"/>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Focus on fact fluency</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7091" y="2600069"/>
            <a:ext cx="2289703" cy="3111940"/>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1485" y="1406269"/>
            <a:ext cx="2371170" cy="2910100"/>
          </a:xfrm>
          <a:prstGeom prst="rect">
            <a:avLst/>
          </a:prstGeom>
        </p:spPr>
      </p:pic>
      <p:pic>
        <p:nvPicPr>
          <p:cNvPr id="12"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72580" y="4511449"/>
            <a:ext cx="1828979" cy="120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45E2DC14-99DF-4E62-B52B-B902C7F6BFE3}"/>
              </a:ext>
            </a:extLst>
          </p:cNvPr>
          <p:cNvSpPr>
            <a:spLocks noGrp="1"/>
          </p:cNvSpPr>
          <p:nvPr>
            <p:ph type="sldNum" sz="quarter" idx="12"/>
          </p:nvPr>
        </p:nvSpPr>
        <p:spPr>
          <a:xfrm>
            <a:off x="8601559" y="6243529"/>
            <a:ext cx="131446" cy="153888"/>
          </a:xfrm>
        </p:spPr>
        <p:txBody>
          <a:bodyPr/>
          <a:lstStyle/>
          <a:p>
            <a:fld id="{E1952BA8-5050-E14A-B476-E37989E1A135}" type="slidenum">
              <a:rPr lang="en-US" smtClean="0">
                <a:solidFill>
                  <a:schemeClr val="tx1"/>
                </a:solidFill>
              </a:rPr>
              <a:t>84</a:t>
            </a:fld>
            <a:endParaRPr lang="en-US" dirty="0">
              <a:solidFill>
                <a:schemeClr val="tx1"/>
              </a:solidFill>
            </a:endParaRPr>
          </a:p>
        </p:txBody>
      </p:sp>
    </p:spTree>
    <p:extLst>
      <p:ext uri="{BB962C8B-B14F-4D97-AF65-F5344CB8AC3E}">
        <p14:creationId xmlns:p14="http://schemas.microsoft.com/office/powerpoint/2010/main" val="6310459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TextBox 7"/>
          <p:cNvSpPr txBox="1"/>
          <p:nvPr/>
        </p:nvSpPr>
        <p:spPr>
          <a:xfrm>
            <a:off x="203199" y="2600069"/>
            <a:ext cx="3759201" cy="369332"/>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Focus on other types of fluency</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4864" y="3286900"/>
            <a:ext cx="4321362" cy="1704199"/>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7562" y="1517927"/>
            <a:ext cx="1796538" cy="1668984"/>
          </a:xfrm>
          <a:prstGeom prst="rect">
            <a:avLst/>
          </a:prstGeom>
        </p:spPr>
      </p:pic>
      <p:sp>
        <p:nvSpPr>
          <p:cNvPr id="13" name="TextBox 12"/>
          <p:cNvSpPr txBox="1"/>
          <p:nvPr/>
        </p:nvSpPr>
        <p:spPr>
          <a:xfrm>
            <a:off x="4552319" y="5435600"/>
            <a:ext cx="3942105"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t>
            </a:r>
            <a:r>
              <a:rPr lang="en-US" sz="2400" dirty="0">
                <a:solidFill>
                  <a:schemeClr val="accent4"/>
                </a:solidFill>
                <a:latin typeface="Calibri" panose="020F0502020204030204" pitchFamily="34" charset="0"/>
                <a:cs typeface="Calibri" panose="020F0502020204030204" pitchFamily="34" charset="0"/>
              </a:rPr>
              <a:t>3 + (-4) = ___      5 </a:t>
            </a:r>
            <a:r>
              <a:rPr lang="mr-IN" sz="2400" dirty="0">
                <a:solidFill>
                  <a:schemeClr val="accent4"/>
                </a:solidFill>
                <a:latin typeface="Calibri" panose="020F0502020204030204" pitchFamily="34" charset="0"/>
              </a:rPr>
              <a:t>–</a:t>
            </a:r>
            <a:r>
              <a:rPr lang="en-US" sz="2400" dirty="0">
                <a:solidFill>
                  <a:schemeClr val="accent4"/>
                </a:solidFill>
                <a:latin typeface="Calibri" panose="020F0502020204030204" pitchFamily="34" charset="0"/>
                <a:cs typeface="Calibri" panose="020F0502020204030204" pitchFamily="34" charset="0"/>
              </a:rPr>
              <a:t> (-6) = ___</a:t>
            </a:r>
          </a:p>
        </p:txBody>
      </p:sp>
      <p:sp>
        <p:nvSpPr>
          <p:cNvPr id="10" name="Slide Number Placeholder 9">
            <a:extLst>
              <a:ext uri="{FF2B5EF4-FFF2-40B4-BE49-F238E27FC236}">
                <a16:creationId xmlns:a16="http://schemas.microsoft.com/office/drawing/2014/main" id="{AB9C4B72-2DFF-4099-BBE0-0CDAEBCAEFB8}"/>
              </a:ext>
            </a:extLst>
          </p:cNvPr>
          <p:cNvSpPr>
            <a:spLocks noGrp="1"/>
          </p:cNvSpPr>
          <p:nvPr>
            <p:ph type="sldNum" sz="quarter" idx="12"/>
          </p:nvPr>
        </p:nvSpPr>
        <p:spPr>
          <a:xfrm>
            <a:off x="8423892" y="6187878"/>
            <a:ext cx="131446" cy="153888"/>
          </a:xfrm>
        </p:spPr>
        <p:txBody>
          <a:bodyPr/>
          <a:lstStyle/>
          <a:p>
            <a:fld id="{E1952BA8-5050-E14A-B476-E37989E1A135}" type="slidenum">
              <a:rPr lang="en-US" smtClean="0">
                <a:solidFill>
                  <a:schemeClr val="tx1"/>
                </a:solidFill>
              </a:rPr>
              <a:t>85</a:t>
            </a:fld>
            <a:endParaRPr lang="en-US" dirty="0">
              <a:solidFill>
                <a:schemeClr val="tx1"/>
              </a:solidFill>
            </a:endParaRPr>
          </a:p>
        </p:txBody>
      </p:sp>
    </p:spTree>
    <p:extLst>
      <p:ext uri="{BB962C8B-B14F-4D97-AF65-F5344CB8AC3E}">
        <p14:creationId xmlns:p14="http://schemas.microsoft.com/office/powerpoint/2010/main" val="23896679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TextBox 7"/>
          <p:cNvSpPr txBox="1"/>
          <p:nvPr/>
        </p:nvSpPr>
        <p:spPr>
          <a:xfrm>
            <a:off x="203199" y="2600069"/>
            <a:ext cx="3759201" cy="369332"/>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Teach alternate algorithms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1080" y="2969401"/>
            <a:ext cx="6022920" cy="3155434"/>
          </a:xfrm>
          <a:prstGeom prst="rect">
            <a:avLst/>
          </a:prstGeom>
        </p:spPr>
      </p:pic>
      <p:sp>
        <p:nvSpPr>
          <p:cNvPr id="4" name="Slide Number Placeholder 3">
            <a:extLst>
              <a:ext uri="{FF2B5EF4-FFF2-40B4-BE49-F238E27FC236}">
                <a16:creationId xmlns:a16="http://schemas.microsoft.com/office/drawing/2014/main" id="{DFEF5313-E940-49B2-AC31-528BE54EF199}"/>
              </a:ext>
            </a:extLst>
          </p:cNvPr>
          <p:cNvSpPr>
            <a:spLocks noGrp="1"/>
          </p:cNvSpPr>
          <p:nvPr>
            <p:ph type="sldNum" sz="quarter" idx="12"/>
          </p:nvPr>
        </p:nvSpPr>
        <p:spPr>
          <a:xfrm>
            <a:off x="8576053" y="6272104"/>
            <a:ext cx="131446" cy="153888"/>
          </a:xfrm>
        </p:spPr>
        <p:txBody>
          <a:bodyPr/>
          <a:lstStyle/>
          <a:p>
            <a:fld id="{E1952BA8-5050-E14A-B476-E37989E1A135}" type="slidenum">
              <a:rPr lang="en-US" smtClean="0">
                <a:solidFill>
                  <a:schemeClr val="tx1"/>
                </a:solidFill>
              </a:rPr>
              <a:t>86</a:t>
            </a:fld>
            <a:endParaRPr lang="en-US" dirty="0">
              <a:solidFill>
                <a:schemeClr val="tx1"/>
              </a:solidFill>
            </a:endParaRPr>
          </a:p>
        </p:txBody>
      </p:sp>
    </p:spTree>
    <p:extLst>
      <p:ext uri="{BB962C8B-B14F-4D97-AF65-F5344CB8AC3E}">
        <p14:creationId xmlns:p14="http://schemas.microsoft.com/office/powerpoint/2010/main" val="12776538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TextBox 7"/>
          <p:cNvSpPr txBox="1"/>
          <p:nvPr/>
        </p:nvSpPr>
        <p:spPr>
          <a:xfrm>
            <a:off x="203199" y="2600069"/>
            <a:ext cx="3759201" cy="369332"/>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Explicitly teach problem solving</a:t>
            </a:r>
          </a:p>
        </p:txBody>
      </p:sp>
      <p:sp>
        <p:nvSpPr>
          <p:cNvPr id="11" name="Rectangle 10"/>
          <p:cNvSpPr/>
          <p:nvPr/>
        </p:nvSpPr>
        <p:spPr>
          <a:xfrm>
            <a:off x="633131" y="3138437"/>
            <a:ext cx="2974042" cy="730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Additive</a:t>
            </a:r>
          </a:p>
        </p:txBody>
      </p:sp>
      <p:sp>
        <p:nvSpPr>
          <p:cNvPr id="12" name="Rectangle 11"/>
          <p:cNvSpPr/>
          <p:nvPr/>
        </p:nvSpPr>
        <p:spPr>
          <a:xfrm>
            <a:off x="5240990" y="3116025"/>
            <a:ext cx="2974042" cy="753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Multiplicative</a:t>
            </a:r>
          </a:p>
        </p:txBody>
      </p:sp>
      <p:sp>
        <p:nvSpPr>
          <p:cNvPr id="14" name="Rectangle 13"/>
          <p:cNvSpPr/>
          <p:nvPr/>
        </p:nvSpPr>
        <p:spPr>
          <a:xfrm>
            <a:off x="1036543" y="3840591"/>
            <a:ext cx="2167218" cy="7306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Calibri" panose="020F0502020204030204" pitchFamily="34" charset="0"/>
                <a:cs typeface="Calibri" panose="020F0502020204030204" pitchFamily="34" charset="0"/>
              </a:rPr>
              <a:t>Total</a:t>
            </a:r>
            <a:endParaRPr lang="en-US" sz="3200" dirty="0">
              <a:latin typeface="Calibri" panose="020F0502020204030204" pitchFamily="34" charset="0"/>
              <a:cs typeface="Calibri" panose="020F0502020204030204" pitchFamily="34" charset="0"/>
            </a:endParaRPr>
          </a:p>
        </p:txBody>
      </p:sp>
      <p:sp>
        <p:nvSpPr>
          <p:cNvPr id="15" name="Rectangle 14"/>
          <p:cNvSpPr/>
          <p:nvPr/>
        </p:nvSpPr>
        <p:spPr>
          <a:xfrm>
            <a:off x="1036543" y="4549639"/>
            <a:ext cx="2167218" cy="730624"/>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Difference</a:t>
            </a:r>
          </a:p>
        </p:txBody>
      </p:sp>
      <p:sp>
        <p:nvSpPr>
          <p:cNvPr id="16" name="Rectangle 15"/>
          <p:cNvSpPr/>
          <p:nvPr/>
        </p:nvSpPr>
        <p:spPr>
          <a:xfrm>
            <a:off x="1036543" y="5273369"/>
            <a:ext cx="2167218" cy="730624"/>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Change</a:t>
            </a:r>
          </a:p>
        </p:txBody>
      </p:sp>
      <p:sp>
        <p:nvSpPr>
          <p:cNvPr id="17" name="Rectangle 16"/>
          <p:cNvSpPr/>
          <p:nvPr/>
        </p:nvSpPr>
        <p:spPr>
          <a:xfrm>
            <a:off x="5450713" y="3856109"/>
            <a:ext cx="2550459" cy="737817"/>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Equal Groups</a:t>
            </a:r>
          </a:p>
        </p:txBody>
      </p:sp>
      <p:sp>
        <p:nvSpPr>
          <p:cNvPr id="18" name="Rectangle 17"/>
          <p:cNvSpPr/>
          <p:nvPr/>
        </p:nvSpPr>
        <p:spPr>
          <a:xfrm>
            <a:off x="5455583" y="4571215"/>
            <a:ext cx="2544856" cy="730624"/>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Comparison</a:t>
            </a:r>
          </a:p>
        </p:txBody>
      </p:sp>
      <p:sp>
        <p:nvSpPr>
          <p:cNvPr id="19" name="Rectangle 18"/>
          <p:cNvSpPr/>
          <p:nvPr/>
        </p:nvSpPr>
        <p:spPr>
          <a:xfrm>
            <a:off x="5449980" y="5296080"/>
            <a:ext cx="2550459" cy="10335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Ratios/</a:t>
            </a:r>
          </a:p>
          <a:p>
            <a:pPr algn="ctr"/>
            <a:r>
              <a:rPr lang="en-US" sz="3200" dirty="0">
                <a:latin typeface="Calibri" panose="020F0502020204030204" pitchFamily="34" charset="0"/>
                <a:cs typeface="Calibri" panose="020F0502020204030204" pitchFamily="34" charset="0"/>
              </a:rPr>
              <a:t>Proportions</a:t>
            </a:r>
          </a:p>
        </p:txBody>
      </p:sp>
      <p:sp>
        <p:nvSpPr>
          <p:cNvPr id="3" name="Slide Number Placeholder 2">
            <a:extLst>
              <a:ext uri="{FF2B5EF4-FFF2-40B4-BE49-F238E27FC236}">
                <a16:creationId xmlns:a16="http://schemas.microsoft.com/office/drawing/2014/main" id="{B022D8F2-6253-4593-B9CC-47B454F73CA1}"/>
              </a:ext>
            </a:extLst>
          </p:cNvPr>
          <p:cNvSpPr>
            <a:spLocks noGrp="1"/>
          </p:cNvSpPr>
          <p:nvPr>
            <p:ph type="sldNum" sz="quarter" idx="12"/>
          </p:nvPr>
        </p:nvSpPr>
        <p:spPr>
          <a:xfrm>
            <a:off x="8680828" y="6175753"/>
            <a:ext cx="131446" cy="153888"/>
          </a:xfrm>
        </p:spPr>
        <p:txBody>
          <a:bodyPr/>
          <a:lstStyle/>
          <a:p>
            <a:fld id="{E1952BA8-5050-E14A-B476-E37989E1A135}" type="slidenum">
              <a:rPr lang="en-US" smtClean="0">
                <a:solidFill>
                  <a:schemeClr val="tx1"/>
                </a:solidFill>
              </a:rPr>
              <a:t>87</a:t>
            </a:fld>
            <a:endParaRPr lang="en-US" dirty="0">
              <a:solidFill>
                <a:schemeClr val="tx1"/>
              </a:solidFill>
            </a:endParaRPr>
          </a:p>
        </p:txBody>
      </p:sp>
    </p:spTree>
    <p:extLst>
      <p:ext uri="{BB962C8B-B14F-4D97-AF65-F5344CB8AC3E}">
        <p14:creationId xmlns:p14="http://schemas.microsoft.com/office/powerpoint/2010/main" val="37293222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Encourage alternate methods and solutions</a:t>
            </a:r>
          </a:p>
        </p:txBody>
      </p:sp>
      <p:sp>
        <p:nvSpPr>
          <p:cNvPr id="20" name="TextBox 19"/>
          <p:cNvSpPr txBox="1"/>
          <p:nvPr/>
        </p:nvSpPr>
        <p:spPr>
          <a:xfrm>
            <a:off x="4481717" y="2708596"/>
            <a:ext cx="1085554" cy="1077218"/>
          </a:xfrm>
          <a:prstGeom prst="rect">
            <a:avLst/>
          </a:prstGeom>
          <a:noFill/>
        </p:spPr>
        <p:txBody>
          <a:bodyPr wrap="none" rtlCol="0">
            <a:spAutoFit/>
          </a:bodyPr>
          <a:lstStyle/>
          <a:p>
            <a:pPr algn="r"/>
            <a:r>
              <a:rPr lang="en-US" sz="3200" dirty="0">
                <a:solidFill>
                  <a:schemeClr val="accent1"/>
                </a:solidFill>
                <a:latin typeface="Calibri" panose="020F0502020204030204" pitchFamily="34" charset="0"/>
                <a:cs typeface="Calibri" panose="020F0502020204030204" pitchFamily="34" charset="0"/>
              </a:rPr>
              <a:t>405</a:t>
            </a:r>
          </a:p>
          <a:p>
            <a:pPr algn="r"/>
            <a:r>
              <a:rPr lang="en-US" sz="3200" u="sng" dirty="0">
                <a:solidFill>
                  <a:schemeClr val="accent1"/>
                </a:solidFill>
                <a:latin typeface="Calibri" panose="020F0502020204030204" pitchFamily="34" charset="0"/>
                <a:cs typeface="Calibri" panose="020F0502020204030204" pitchFamily="34" charset="0"/>
              </a:rPr>
              <a:t>+   16</a:t>
            </a:r>
          </a:p>
        </p:txBody>
      </p:sp>
      <p:sp>
        <p:nvSpPr>
          <p:cNvPr id="21" name="TextBox 20"/>
          <p:cNvSpPr txBox="1"/>
          <p:nvPr/>
        </p:nvSpPr>
        <p:spPr>
          <a:xfrm>
            <a:off x="4553916" y="3721800"/>
            <a:ext cx="992580" cy="2062103"/>
          </a:xfrm>
          <a:prstGeom prst="rect">
            <a:avLst/>
          </a:prstGeom>
          <a:noFill/>
        </p:spPr>
        <p:txBody>
          <a:bodyPr wrap="none" rtlCol="0">
            <a:spAutoFit/>
          </a:bodyPr>
          <a:lstStyle/>
          <a:p>
            <a:pPr algn="r"/>
            <a:r>
              <a:rPr lang="en-US" sz="3200" dirty="0">
                <a:solidFill>
                  <a:schemeClr val="accent1"/>
                </a:solidFill>
                <a:latin typeface="Calibri" panose="020F0502020204030204" pitchFamily="34" charset="0"/>
                <a:ea typeface="Chalkduster" charset="0"/>
                <a:cs typeface="Calibri" panose="020F0502020204030204" pitchFamily="34" charset="0"/>
              </a:rPr>
              <a:t>500</a:t>
            </a:r>
          </a:p>
          <a:p>
            <a:pPr algn="r"/>
            <a:r>
              <a:rPr lang="en-US" sz="3200" dirty="0">
                <a:solidFill>
                  <a:schemeClr val="accent1"/>
                </a:solidFill>
                <a:latin typeface="Calibri" panose="020F0502020204030204" pitchFamily="34" charset="0"/>
                <a:ea typeface="Chalkduster" charset="0"/>
                <a:cs typeface="Calibri" panose="020F0502020204030204" pitchFamily="34" charset="0"/>
              </a:rPr>
              <a:t>10</a:t>
            </a:r>
          </a:p>
          <a:p>
            <a:pPr algn="r"/>
            <a:r>
              <a:rPr lang="en-US" sz="3200" u="sng" dirty="0">
                <a:solidFill>
                  <a:schemeClr val="accent1"/>
                </a:solidFill>
                <a:latin typeface="Calibri" panose="020F0502020204030204" pitchFamily="34" charset="0"/>
                <a:ea typeface="Chalkduster" charset="0"/>
                <a:cs typeface="Calibri" panose="020F0502020204030204" pitchFamily="34" charset="0"/>
              </a:rPr>
              <a:t>+  11</a:t>
            </a:r>
          </a:p>
          <a:p>
            <a:pPr algn="r"/>
            <a:r>
              <a:rPr lang="en-US" sz="3200" dirty="0">
                <a:solidFill>
                  <a:schemeClr val="accent1"/>
                </a:solidFill>
                <a:latin typeface="Calibri" panose="020F0502020204030204" pitchFamily="34" charset="0"/>
                <a:ea typeface="Chalkduster" charset="0"/>
                <a:cs typeface="Calibri" panose="020F0502020204030204" pitchFamily="34" charset="0"/>
              </a:rPr>
              <a:t>521</a:t>
            </a:r>
          </a:p>
        </p:txBody>
      </p:sp>
      <p:sp>
        <p:nvSpPr>
          <p:cNvPr id="22" name="TextBox 21"/>
          <p:cNvSpPr txBox="1"/>
          <p:nvPr/>
        </p:nvSpPr>
        <p:spPr>
          <a:xfrm>
            <a:off x="6813927" y="2708596"/>
            <a:ext cx="1085554" cy="1077218"/>
          </a:xfrm>
          <a:prstGeom prst="rect">
            <a:avLst/>
          </a:prstGeom>
          <a:noFill/>
        </p:spPr>
        <p:txBody>
          <a:bodyPr wrap="none" rtlCol="0">
            <a:spAutoFit/>
          </a:bodyPr>
          <a:lstStyle/>
          <a:p>
            <a:pPr algn="r"/>
            <a:r>
              <a:rPr lang="en-US" sz="3200" dirty="0">
                <a:solidFill>
                  <a:schemeClr val="accent1"/>
                </a:solidFill>
                <a:latin typeface="Calibri" panose="020F0502020204030204" pitchFamily="34" charset="0"/>
                <a:cs typeface="Calibri" panose="020F0502020204030204" pitchFamily="34" charset="0"/>
              </a:rPr>
              <a:t>405</a:t>
            </a:r>
          </a:p>
          <a:p>
            <a:pPr algn="r"/>
            <a:r>
              <a:rPr lang="en-US" sz="3200" u="sng" dirty="0">
                <a:solidFill>
                  <a:schemeClr val="accent1"/>
                </a:solidFill>
                <a:latin typeface="Calibri" panose="020F0502020204030204" pitchFamily="34" charset="0"/>
                <a:cs typeface="Calibri" panose="020F0502020204030204" pitchFamily="34" charset="0"/>
              </a:rPr>
              <a:t>+   16</a:t>
            </a:r>
          </a:p>
        </p:txBody>
      </p:sp>
      <p:sp>
        <p:nvSpPr>
          <p:cNvPr id="23" name="TextBox 22"/>
          <p:cNvSpPr txBox="1"/>
          <p:nvPr/>
        </p:nvSpPr>
        <p:spPr>
          <a:xfrm>
            <a:off x="7052136" y="3721800"/>
            <a:ext cx="809837" cy="584775"/>
          </a:xfrm>
          <a:prstGeom prst="rect">
            <a:avLst/>
          </a:prstGeom>
          <a:noFill/>
        </p:spPr>
        <p:txBody>
          <a:bodyPr wrap="none" rtlCol="0">
            <a:spAutoFit/>
          </a:bodyPr>
          <a:lstStyle/>
          <a:p>
            <a:pPr algn="r"/>
            <a:r>
              <a:rPr lang="en-US" sz="3200" dirty="0">
                <a:solidFill>
                  <a:schemeClr val="accent1"/>
                </a:solidFill>
                <a:latin typeface="Calibri" panose="020F0502020204030204" pitchFamily="34" charset="0"/>
                <a:ea typeface="Chalkduster" charset="0"/>
                <a:cs typeface="Calibri" panose="020F0502020204030204" pitchFamily="34" charset="0"/>
              </a:rPr>
              <a:t>521</a:t>
            </a:r>
          </a:p>
        </p:txBody>
      </p:sp>
      <p:cxnSp>
        <p:nvCxnSpPr>
          <p:cNvPr id="4" name="Straight Connector 3"/>
          <p:cNvCxnSpPr/>
          <p:nvPr/>
        </p:nvCxnSpPr>
        <p:spPr>
          <a:xfrm>
            <a:off x="4572000" y="5181600"/>
            <a:ext cx="995271" cy="127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6D9D035-7B5C-4EBE-8A97-826FBAC1B74C}"/>
              </a:ext>
            </a:extLst>
          </p:cNvPr>
          <p:cNvSpPr>
            <a:spLocks noGrp="1"/>
          </p:cNvSpPr>
          <p:nvPr>
            <p:ph type="sldNum" sz="quarter" idx="12"/>
          </p:nvPr>
        </p:nvSpPr>
        <p:spPr>
          <a:xfrm>
            <a:off x="8595103" y="6234004"/>
            <a:ext cx="131446" cy="153888"/>
          </a:xfrm>
        </p:spPr>
        <p:txBody>
          <a:bodyPr/>
          <a:lstStyle/>
          <a:p>
            <a:fld id="{E1952BA8-5050-E14A-B476-E37989E1A135}" type="slidenum">
              <a:rPr lang="en-US" smtClean="0">
                <a:solidFill>
                  <a:schemeClr val="accent1"/>
                </a:solidFill>
              </a:rPr>
              <a:t>88</a:t>
            </a:fld>
            <a:endParaRPr lang="en-US" dirty="0">
              <a:solidFill>
                <a:schemeClr val="accent1"/>
              </a:solidFill>
            </a:endParaRPr>
          </a:p>
        </p:txBody>
      </p:sp>
    </p:spTree>
    <p:extLst>
      <p:ext uri="{BB962C8B-B14F-4D97-AF65-F5344CB8AC3E}">
        <p14:creationId xmlns:p14="http://schemas.microsoft.com/office/powerpoint/2010/main" val="28434460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8" name="Rectangle 7"/>
          <p:cNvSpPr/>
          <p:nvPr/>
        </p:nvSpPr>
        <p:spPr>
          <a:xfrm>
            <a:off x="203200" y="2701669"/>
            <a:ext cx="3759200" cy="4953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Utilize explicit instruction</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10" name="TextBox 9"/>
          <p:cNvSpPr txBox="1"/>
          <p:nvPr/>
        </p:nvSpPr>
        <p:spPr>
          <a:xfrm>
            <a:off x="203199" y="3247769"/>
            <a:ext cx="3759201" cy="646331"/>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Make sure you’re doing it! And do it well!</a:t>
            </a:r>
          </a:p>
        </p:txBody>
      </p:sp>
      <p:sp>
        <p:nvSpPr>
          <p:cNvPr id="11" name="TextBox 10"/>
          <p:cNvSpPr txBox="1"/>
          <p:nvPr/>
        </p:nvSpPr>
        <p:spPr>
          <a:xfrm>
            <a:off x="4270673" y="3554118"/>
            <a:ext cx="1828800" cy="812366"/>
          </a:xfrm>
          <a:prstGeom prst="rect">
            <a:avLst/>
          </a:prstGeom>
          <a:solidFill>
            <a:schemeClr val="accent6"/>
          </a:solidFill>
        </p:spPr>
        <p:txBody>
          <a:bodyPr wrap="square" rtlCol="0" anchor="ctr" anchorCtr="0">
            <a:noAutofit/>
          </a:bodyPr>
          <a:lstStyle/>
          <a:p>
            <a:pPr algn="ctr"/>
            <a:r>
              <a:rPr lang="en-US" sz="2000" dirty="0">
                <a:solidFill>
                  <a:schemeClr val="bg1"/>
                </a:solidFill>
                <a:latin typeface="Calibri" panose="020F0502020204030204" pitchFamily="34" charset="0"/>
                <a:cs typeface="Calibri" panose="020F0502020204030204" pitchFamily="34" charset="0"/>
              </a:rPr>
              <a:t>Planned</a:t>
            </a:r>
          </a:p>
          <a:p>
            <a:pPr algn="ctr"/>
            <a:r>
              <a:rPr lang="en-US" sz="2000" dirty="0">
                <a:solidFill>
                  <a:schemeClr val="bg1"/>
                </a:solidFill>
                <a:latin typeface="Calibri" panose="020F0502020204030204" pitchFamily="34" charset="0"/>
                <a:cs typeface="Calibri" panose="020F0502020204030204" pitchFamily="34" charset="0"/>
              </a:rPr>
              <a:t>Examples</a:t>
            </a:r>
          </a:p>
        </p:txBody>
      </p:sp>
      <p:sp>
        <p:nvSpPr>
          <p:cNvPr id="13" name="TextBox 12"/>
          <p:cNvSpPr txBox="1"/>
          <p:nvPr/>
        </p:nvSpPr>
        <p:spPr>
          <a:xfrm>
            <a:off x="4262197" y="2701668"/>
            <a:ext cx="1828800" cy="852449"/>
          </a:xfrm>
          <a:prstGeom prst="rect">
            <a:avLst/>
          </a:prstGeom>
          <a:solidFill>
            <a:schemeClr val="accent6"/>
          </a:solidFill>
        </p:spPr>
        <p:txBody>
          <a:bodyPr wrap="square" rtlCol="0" anchor="ctr">
            <a:noAutofit/>
          </a:bodyPr>
          <a:lstStyle/>
          <a:p>
            <a:pPr algn="ctr"/>
            <a:r>
              <a:rPr lang="en-US" sz="2000" dirty="0">
                <a:solidFill>
                  <a:schemeClr val="bg1"/>
                </a:solidFill>
                <a:latin typeface="Calibri" panose="020F0502020204030204" pitchFamily="34" charset="0"/>
                <a:cs typeface="Calibri" panose="020F0502020204030204" pitchFamily="34" charset="0"/>
              </a:rPr>
              <a:t>Clear Explanation</a:t>
            </a:r>
          </a:p>
        </p:txBody>
      </p:sp>
      <p:sp>
        <p:nvSpPr>
          <p:cNvPr id="14" name="TextBox 13"/>
          <p:cNvSpPr txBox="1"/>
          <p:nvPr/>
        </p:nvSpPr>
        <p:spPr>
          <a:xfrm>
            <a:off x="6235468" y="3491467"/>
            <a:ext cx="1828800" cy="875017"/>
          </a:xfrm>
          <a:prstGeom prst="rect">
            <a:avLst/>
          </a:prstGeom>
          <a:solidFill>
            <a:schemeClr val="accent1"/>
          </a:solidFill>
        </p:spPr>
        <p:txBody>
          <a:bodyPr wrap="square" rtlCol="0" anchor="ctr">
            <a:noAutofit/>
          </a:bodyPr>
          <a:lstStyle/>
          <a:p>
            <a:pPr algn="ctr"/>
            <a:r>
              <a:rPr lang="en-US" sz="2000" dirty="0">
                <a:solidFill>
                  <a:schemeClr val="bg1"/>
                </a:solidFill>
                <a:latin typeface="Calibri" panose="020F0502020204030204" pitchFamily="34" charset="0"/>
                <a:cs typeface="Calibri" panose="020F0502020204030204" pitchFamily="34" charset="0"/>
              </a:rPr>
              <a:t>Independent Practice</a:t>
            </a:r>
          </a:p>
        </p:txBody>
      </p:sp>
      <p:sp>
        <p:nvSpPr>
          <p:cNvPr id="15" name="TextBox 14"/>
          <p:cNvSpPr txBox="1"/>
          <p:nvPr/>
        </p:nvSpPr>
        <p:spPr>
          <a:xfrm>
            <a:off x="6235468" y="2701668"/>
            <a:ext cx="1828800" cy="789797"/>
          </a:xfrm>
          <a:prstGeom prst="rect">
            <a:avLst/>
          </a:prstGeom>
          <a:solidFill>
            <a:schemeClr val="accent1"/>
          </a:solidFill>
        </p:spPr>
        <p:txBody>
          <a:bodyPr wrap="square" rtlCol="0" anchor="ctr">
            <a:noAutofit/>
          </a:bodyPr>
          <a:lstStyle/>
          <a:p>
            <a:pPr algn="ctr"/>
            <a:r>
              <a:rPr lang="en-US" sz="2000" dirty="0">
                <a:solidFill>
                  <a:schemeClr val="bg1"/>
                </a:solidFill>
                <a:latin typeface="Calibri" panose="020F0502020204030204" pitchFamily="34" charset="0"/>
                <a:cs typeface="Calibri" panose="020F0502020204030204" pitchFamily="34" charset="0"/>
              </a:rPr>
              <a:t>Guided </a:t>
            </a:r>
          </a:p>
          <a:p>
            <a:pPr algn="ctr"/>
            <a:r>
              <a:rPr lang="en-US" sz="2000" dirty="0">
                <a:solidFill>
                  <a:schemeClr val="bg1"/>
                </a:solidFill>
                <a:latin typeface="Calibri" panose="020F0502020204030204" pitchFamily="34" charset="0"/>
                <a:cs typeface="Calibri" panose="020F0502020204030204" pitchFamily="34" charset="0"/>
              </a:rPr>
              <a:t>Practice</a:t>
            </a:r>
          </a:p>
        </p:txBody>
      </p:sp>
      <p:sp>
        <p:nvSpPr>
          <p:cNvPr id="16" name="TextBox 15"/>
          <p:cNvSpPr txBox="1"/>
          <p:nvPr/>
        </p:nvSpPr>
        <p:spPr>
          <a:xfrm>
            <a:off x="4270672" y="2240005"/>
            <a:ext cx="1828800" cy="461665"/>
          </a:xfrm>
          <a:prstGeom prst="rect">
            <a:avLst/>
          </a:prstGeom>
          <a:solidFill>
            <a:schemeClr val="accent6">
              <a:lumMod val="75000"/>
            </a:schemeClr>
          </a:solidFill>
        </p:spPr>
        <p:txBody>
          <a:bodyPr wrap="square" rtlCol="0">
            <a:noAutofit/>
          </a:bodyPr>
          <a:lstStyle/>
          <a:p>
            <a:pPr algn="ctr"/>
            <a:r>
              <a:rPr lang="en-US" sz="2400" b="1" dirty="0">
                <a:solidFill>
                  <a:schemeClr val="bg1"/>
                </a:solidFill>
                <a:latin typeface="Calibri" panose="020F0502020204030204" pitchFamily="34" charset="0"/>
                <a:cs typeface="Calibri" panose="020F0502020204030204" pitchFamily="34" charset="0"/>
              </a:rPr>
              <a:t>Modeling</a:t>
            </a:r>
          </a:p>
        </p:txBody>
      </p:sp>
      <p:sp>
        <p:nvSpPr>
          <p:cNvPr id="17" name="TextBox 16"/>
          <p:cNvSpPr txBox="1"/>
          <p:nvPr/>
        </p:nvSpPr>
        <p:spPr>
          <a:xfrm>
            <a:off x="6235468" y="2240004"/>
            <a:ext cx="1828800" cy="461665"/>
          </a:xfrm>
          <a:prstGeom prst="rect">
            <a:avLst/>
          </a:prstGeom>
          <a:solidFill>
            <a:schemeClr val="accent1">
              <a:lumMod val="75000"/>
            </a:schemeClr>
          </a:solidFill>
        </p:spPr>
        <p:txBody>
          <a:bodyPr wrap="square" rtlCol="0">
            <a:noAutofit/>
          </a:bodyPr>
          <a:lstStyle/>
          <a:p>
            <a:pPr algn="ctr"/>
            <a:r>
              <a:rPr lang="en-US" sz="2400" b="1" dirty="0">
                <a:solidFill>
                  <a:schemeClr val="bg1"/>
                </a:solidFill>
                <a:latin typeface="Calibri" panose="020F0502020204030204" pitchFamily="34" charset="0"/>
                <a:cs typeface="Calibri" panose="020F0502020204030204" pitchFamily="34" charset="0"/>
              </a:rPr>
              <a:t>Practice</a:t>
            </a:r>
          </a:p>
        </p:txBody>
      </p:sp>
      <p:sp>
        <p:nvSpPr>
          <p:cNvPr id="21" name="Rectangle 20"/>
          <p:cNvSpPr/>
          <p:nvPr/>
        </p:nvSpPr>
        <p:spPr>
          <a:xfrm>
            <a:off x="4270672" y="4543683"/>
            <a:ext cx="3793596" cy="437680"/>
          </a:xfrm>
          <a:prstGeom prst="rect">
            <a:avLst/>
          </a:prstGeom>
          <a:solidFill>
            <a:schemeClr val="accent2">
              <a:lumMod val="75000"/>
            </a:schemeClr>
          </a:solidFill>
        </p:spPr>
        <p:txBody>
          <a:bodyPr wrap="square">
            <a:noAutofit/>
          </a:bodyPr>
          <a:lstStyle/>
          <a:p>
            <a:pPr algn="ctr"/>
            <a:r>
              <a:rPr lang="en-US" b="1" dirty="0">
                <a:solidFill>
                  <a:schemeClr val="bg1"/>
                </a:solidFill>
                <a:latin typeface="Calibri" panose="020F0502020204030204" pitchFamily="34" charset="0"/>
                <a:cs typeface="Calibri" panose="020F0502020204030204" pitchFamily="34" charset="0"/>
              </a:rPr>
              <a:t>Supporting Practices</a:t>
            </a:r>
            <a:endParaRPr lang="en-US" dirty="0">
              <a:solidFill>
                <a:schemeClr val="bg1"/>
              </a:solidFill>
              <a:latin typeface="Calibri" panose="020F0502020204030204" pitchFamily="34" charset="0"/>
              <a:cs typeface="Calibri" panose="020F0502020204030204" pitchFamily="34" charset="0"/>
            </a:endParaRPr>
          </a:p>
        </p:txBody>
      </p:sp>
      <p:sp>
        <p:nvSpPr>
          <p:cNvPr id="22" name="Rectangle 21"/>
          <p:cNvSpPr/>
          <p:nvPr/>
        </p:nvSpPr>
        <p:spPr>
          <a:xfrm>
            <a:off x="4270672" y="4884972"/>
            <a:ext cx="3793596" cy="1085957"/>
          </a:xfrm>
          <a:prstGeom prst="rect">
            <a:avLst/>
          </a:prstGeom>
          <a:solidFill>
            <a:schemeClr val="accent2"/>
          </a:solidFill>
        </p:spPr>
        <p:txBody>
          <a:bodyPr wrap="square">
            <a:noAutofit/>
          </a:bodyPr>
          <a:lstStyle/>
          <a:p>
            <a:pPr marL="114300" indent="-114300">
              <a:buFont typeface="Arial" panose="020B0604020202020204" pitchFamily="34" charset="0"/>
              <a:buChar char="•"/>
              <a:tabLst>
                <a:tab pos="114300" algn="l"/>
              </a:tabLst>
            </a:pPr>
            <a:r>
              <a:rPr lang="en-US" sz="1600" dirty="0">
                <a:solidFill>
                  <a:schemeClr val="bg1"/>
                </a:solidFill>
                <a:latin typeface="Calibri" panose="020F0502020204030204" pitchFamily="34" charset="0"/>
                <a:cs typeface="Calibri" panose="020F0502020204030204" pitchFamily="34" charset="0"/>
              </a:rPr>
              <a:t>Asking the right questions </a:t>
            </a:r>
          </a:p>
          <a:p>
            <a:pPr marL="114300" indent="-114300">
              <a:buFont typeface="Arial" panose="020B0604020202020204" pitchFamily="34" charset="0"/>
              <a:buChar char="•"/>
              <a:tabLst>
                <a:tab pos="114300" algn="l"/>
              </a:tabLst>
            </a:pPr>
            <a:r>
              <a:rPr lang="en-US" sz="1600" dirty="0">
                <a:solidFill>
                  <a:schemeClr val="bg1"/>
                </a:solidFill>
                <a:latin typeface="Calibri" panose="020F0502020204030204" pitchFamily="34" charset="0"/>
                <a:cs typeface="Calibri" panose="020F0502020204030204" pitchFamily="34" charset="0"/>
              </a:rPr>
              <a:t>Eliciting frequent responses</a:t>
            </a:r>
          </a:p>
          <a:p>
            <a:pPr marL="114300" indent="-114300">
              <a:buFont typeface="Arial" panose="020B0604020202020204" pitchFamily="34" charset="0"/>
              <a:buChar char="•"/>
              <a:tabLst>
                <a:tab pos="114300" algn="l"/>
              </a:tabLst>
            </a:pPr>
            <a:r>
              <a:rPr lang="en-US" sz="1600" dirty="0">
                <a:solidFill>
                  <a:schemeClr val="bg1"/>
                </a:solidFill>
                <a:latin typeface="Calibri" panose="020F0502020204030204" pitchFamily="34" charset="0"/>
                <a:cs typeface="Calibri" panose="020F0502020204030204" pitchFamily="34" charset="0"/>
              </a:rPr>
              <a:t>Providing immediate specific feedback</a:t>
            </a:r>
          </a:p>
          <a:p>
            <a:pPr marL="114300" indent="-114300">
              <a:buFont typeface="Arial" panose="020B0604020202020204" pitchFamily="34" charset="0"/>
              <a:buChar char="•"/>
              <a:tabLst>
                <a:tab pos="114300" algn="l"/>
              </a:tabLst>
            </a:pPr>
            <a:r>
              <a:rPr lang="en-US" sz="1600" dirty="0">
                <a:solidFill>
                  <a:schemeClr val="bg1"/>
                </a:solidFill>
                <a:latin typeface="Calibri" panose="020F0502020204030204" pitchFamily="34" charset="0"/>
                <a:cs typeface="Calibri" panose="020F0502020204030204" pitchFamily="34" charset="0"/>
              </a:rPr>
              <a:t>Maintaining a brisk pace</a:t>
            </a:r>
          </a:p>
        </p:txBody>
      </p:sp>
      <p:sp>
        <p:nvSpPr>
          <p:cNvPr id="3" name="Slide Number Placeholder 2">
            <a:extLst>
              <a:ext uri="{FF2B5EF4-FFF2-40B4-BE49-F238E27FC236}">
                <a16:creationId xmlns:a16="http://schemas.microsoft.com/office/drawing/2014/main" id="{7AE616DF-1C57-4392-9B58-6D6BEE28BAA7}"/>
              </a:ext>
            </a:extLst>
          </p:cNvPr>
          <p:cNvSpPr>
            <a:spLocks noGrp="1"/>
          </p:cNvSpPr>
          <p:nvPr>
            <p:ph type="sldNum" sz="quarter" idx="12"/>
          </p:nvPr>
        </p:nvSpPr>
        <p:spPr>
          <a:xfrm>
            <a:off x="8739365" y="6275488"/>
            <a:ext cx="131446" cy="153888"/>
          </a:xfrm>
        </p:spPr>
        <p:txBody>
          <a:bodyPr/>
          <a:lstStyle/>
          <a:p>
            <a:fld id="{E1952BA8-5050-E14A-B476-E37989E1A135}" type="slidenum">
              <a:rPr lang="en-US" smtClean="0">
                <a:solidFill>
                  <a:schemeClr val="tx1"/>
                </a:solidFill>
              </a:rPr>
              <a:t>89</a:t>
            </a:fld>
            <a:endParaRPr lang="en-US" dirty="0">
              <a:solidFill>
                <a:schemeClr val="tx1"/>
              </a:solidFill>
            </a:endParaRPr>
          </a:p>
        </p:txBody>
      </p:sp>
    </p:spTree>
    <p:extLst>
      <p:ext uri="{BB962C8B-B14F-4D97-AF65-F5344CB8AC3E}">
        <p14:creationId xmlns:p14="http://schemas.microsoft.com/office/powerpoint/2010/main" val="276271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latin typeface="Calibri" panose="020F0502020204030204" pitchFamily="34" charset="0"/>
                <a:cs typeface="Calibri" panose="020F0502020204030204" pitchFamily="34" charset="0"/>
              </a:rPr>
              <a:t>Data-Based Individualization (DBI)</a:t>
            </a:r>
            <a:r>
              <a:rPr lang="en-US" dirty="0">
                <a:latin typeface="Calibri" panose="020F0502020204030204" pitchFamily="34" charset="0"/>
                <a:cs typeface="Calibri" panose="020F0502020204030204" pitchFamily="34" charset="0"/>
              </a:rPr>
              <a:t> is a systematic method for using data to determine </a:t>
            </a:r>
            <a:r>
              <a:rPr lang="en-US" i="1" dirty="0">
                <a:latin typeface="Calibri" panose="020F0502020204030204" pitchFamily="34" charset="0"/>
                <a:cs typeface="Calibri" panose="020F0502020204030204" pitchFamily="34" charset="0"/>
              </a:rPr>
              <a:t>when and how </a:t>
            </a:r>
            <a:r>
              <a:rPr lang="en-US" dirty="0">
                <a:latin typeface="Calibri" panose="020F0502020204030204" pitchFamily="34" charset="0"/>
                <a:cs typeface="Calibri" panose="020F0502020204030204" pitchFamily="34" charset="0"/>
              </a:rPr>
              <a:t>to provide more intensive intervention</a:t>
            </a:r>
          </a:p>
          <a:p>
            <a:r>
              <a:rPr lang="en-US" dirty="0">
                <a:latin typeface="Calibri" panose="020F0502020204030204" pitchFamily="34" charset="0"/>
                <a:cs typeface="Calibri" panose="020F0502020204030204" pitchFamily="34" charset="0"/>
              </a:rPr>
              <a:t>It is a process not a single intervention program or strategy</a:t>
            </a:r>
          </a:p>
          <a:p>
            <a:r>
              <a:rPr lang="en-US" dirty="0">
                <a:latin typeface="Calibri" panose="020F0502020204030204" pitchFamily="34" charset="0"/>
                <a:cs typeface="Calibri" panose="020F0502020204030204" pitchFamily="34" charset="0"/>
              </a:rPr>
              <a:t>It is not a one-time fix but an ongoing process comprising intervention and assessment adjusted over time</a:t>
            </a:r>
          </a:p>
        </p:txBody>
      </p:sp>
      <p:sp>
        <p:nvSpPr>
          <p:cNvPr id="6" name="Title 5"/>
          <p:cNvSpPr>
            <a:spLocks noGrp="1"/>
          </p:cNvSpPr>
          <p:nvPr>
            <p:ph type="title"/>
          </p:nvPr>
        </p:nvSpPr>
        <p:spPr/>
        <p:txBody>
          <a:bodyPr/>
          <a:lstStyle/>
          <a:p>
            <a:r>
              <a:rPr lang="en-US" dirty="0"/>
              <a:t>NCII’s Approach </a:t>
            </a:r>
          </a:p>
        </p:txBody>
      </p:sp>
      <p:sp>
        <p:nvSpPr>
          <p:cNvPr id="5" name="Slide Number Placeholder 4"/>
          <p:cNvSpPr>
            <a:spLocks noGrp="1"/>
          </p:cNvSpPr>
          <p:nvPr>
            <p:ph type="sldNum" sz="quarter" idx="10"/>
          </p:nvPr>
        </p:nvSpPr>
        <p:spPr>
          <a:xfrm>
            <a:off x="8846502" y="6507316"/>
            <a:ext cx="65723" cy="153888"/>
          </a:xfrm>
        </p:spPr>
        <p:txBody>
          <a:bodyPr/>
          <a:lstStyle/>
          <a:p>
            <a:pPr algn="r"/>
            <a:fld id="{F3477EC8-074D-41C4-94AE-E9EA7CEEA348}" type="slidenum">
              <a:rPr>
                <a:solidFill>
                  <a:srgbClr val="FFFFFF">
                    <a:lumMod val="75000"/>
                  </a:srgbClr>
                </a:solidFill>
              </a:rPr>
              <a:pPr algn="r"/>
              <a:t>9</a:t>
            </a:fld>
            <a:endParaRPr dirty="0">
              <a:solidFill>
                <a:srgbClr val="FFFFFF">
                  <a:lumMod val="75000"/>
                </a:srgbClr>
              </a:solidFill>
            </a:endParaRPr>
          </a:p>
        </p:txBody>
      </p:sp>
      <p:pic>
        <p:nvPicPr>
          <p:cNvPr id="9" name="Picture 2" descr="A stock image of a graph with a positive inclin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2673" y="301083"/>
            <a:ext cx="2241395" cy="1460810"/>
          </a:xfrm>
          <a:prstGeom prst="rect">
            <a:avLst/>
          </a:prstGeom>
          <a:noFill/>
          <a:ln w="9525">
            <a:noFill/>
            <a:miter lim="800000"/>
            <a:headEnd/>
            <a:tailEnd/>
          </a:ln>
        </p:spPr>
      </p:pic>
    </p:spTree>
    <p:extLst>
      <p:ext uri="{BB962C8B-B14F-4D97-AF65-F5344CB8AC3E}">
        <p14:creationId xmlns:p14="http://schemas.microsoft.com/office/powerpoint/2010/main" val="2792202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8" name="Rectangle 7"/>
          <p:cNvSpPr/>
          <p:nvPr/>
        </p:nvSpPr>
        <p:spPr>
          <a:xfrm>
            <a:off x="203200" y="2701669"/>
            <a:ext cx="3759200" cy="4953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Utilize explicit instruction</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12" name="Rectangle 11"/>
          <p:cNvSpPr/>
          <p:nvPr/>
        </p:nvSpPr>
        <p:spPr>
          <a:xfrm>
            <a:off x="203200" y="3298569"/>
            <a:ext cx="3759200" cy="4953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Explicitly teach transfer</a:t>
            </a:r>
          </a:p>
        </p:txBody>
      </p:sp>
      <p:sp>
        <p:nvSpPr>
          <p:cNvPr id="10" name="TextBox 9"/>
          <p:cNvSpPr txBox="1"/>
          <p:nvPr/>
        </p:nvSpPr>
        <p:spPr>
          <a:xfrm>
            <a:off x="203199" y="3793869"/>
            <a:ext cx="3759201" cy="646331"/>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Explicitly teach how current learning relates to other learning</a:t>
            </a:r>
          </a:p>
        </p:txBody>
      </p:sp>
      <p:sp>
        <p:nvSpPr>
          <p:cNvPr id="11" name="TextBox 10"/>
          <p:cNvSpPr txBox="1"/>
          <p:nvPr/>
        </p:nvSpPr>
        <p:spPr>
          <a:xfrm>
            <a:off x="4519817" y="1633720"/>
            <a:ext cx="1085554" cy="1077218"/>
          </a:xfrm>
          <a:prstGeom prst="rect">
            <a:avLst/>
          </a:prstGeom>
          <a:noFill/>
        </p:spPr>
        <p:txBody>
          <a:bodyPr wrap="none" rtlCol="0">
            <a:spAutoFit/>
          </a:bodyPr>
          <a:lstStyle/>
          <a:p>
            <a:pPr algn="r"/>
            <a:r>
              <a:rPr lang="en-US" sz="3200" dirty="0">
                <a:solidFill>
                  <a:schemeClr val="accent4"/>
                </a:solidFill>
                <a:latin typeface="Calibri" panose="020F0502020204030204" pitchFamily="34" charset="0"/>
                <a:cs typeface="Calibri" panose="020F0502020204030204" pitchFamily="34" charset="0"/>
              </a:rPr>
              <a:t>405</a:t>
            </a:r>
          </a:p>
          <a:p>
            <a:pPr algn="r"/>
            <a:r>
              <a:rPr lang="en-US" sz="3200" u="sng" dirty="0">
                <a:solidFill>
                  <a:schemeClr val="accent4"/>
                </a:solidFill>
                <a:latin typeface="Calibri" panose="020F0502020204030204" pitchFamily="34" charset="0"/>
                <a:cs typeface="Calibri" panose="020F0502020204030204" pitchFamily="34" charset="0"/>
              </a:rPr>
              <a:t>+   16</a:t>
            </a:r>
          </a:p>
        </p:txBody>
      </p:sp>
      <p:sp>
        <p:nvSpPr>
          <p:cNvPr id="13" name="TextBox 12"/>
          <p:cNvSpPr txBox="1"/>
          <p:nvPr/>
        </p:nvSpPr>
        <p:spPr>
          <a:xfrm>
            <a:off x="6182025" y="1624451"/>
            <a:ext cx="1293944" cy="1077218"/>
          </a:xfrm>
          <a:prstGeom prst="rect">
            <a:avLst/>
          </a:prstGeom>
          <a:noFill/>
        </p:spPr>
        <p:txBody>
          <a:bodyPr wrap="none" rtlCol="0">
            <a:spAutoFit/>
          </a:bodyPr>
          <a:lstStyle/>
          <a:p>
            <a:pPr algn="r"/>
            <a:r>
              <a:rPr lang="en-US" sz="3200" dirty="0">
                <a:solidFill>
                  <a:schemeClr val="accent4"/>
                </a:solidFill>
                <a:latin typeface="Calibri" panose="020F0502020204030204" pitchFamily="34" charset="0"/>
                <a:cs typeface="Calibri" panose="020F0502020204030204" pitchFamily="34" charset="0"/>
              </a:rPr>
              <a:t>4305</a:t>
            </a:r>
          </a:p>
          <a:p>
            <a:pPr algn="r"/>
            <a:r>
              <a:rPr lang="en-US" sz="3200" u="sng" dirty="0">
                <a:solidFill>
                  <a:schemeClr val="accent4"/>
                </a:solidFill>
                <a:latin typeface="Calibri" panose="020F0502020204030204" pitchFamily="34" charset="0"/>
                <a:cs typeface="Calibri" panose="020F0502020204030204" pitchFamily="34" charset="0"/>
              </a:rPr>
              <a:t>+   216</a:t>
            </a:r>
          </a:p>
        </p:txBody>
      </p:sp>
      <p:sp>
        <p:nvSpPr>
          <p:cNvPr id="3" name="TextBox 2"/>
          <p:cNvSpPr txBox="1"/>
          <p:nvPr/>
        </p:nvSpPr>
        <p:spPr>
          <a:xfrm>
            <a:off x="4178002" y="3332204"/>
            <a:ext cx="4965998" cy="923330"/>
          </a:xfrm>
          <a:prstGeom prst="rect">
            <a:avLst/>
          </a:prstGeom>
          <a:noFill/>
        </p:spPr>
        <p:txBody>
          <a:bodyPr wrap="square" rtlCol="0">
            <a:spAutoFit/>
          </a:bodyPr>
          <a:lstStyle/>
          <a:p>
            <a:r>
              <a:rPr lang="en-US" dirty="0" err="1">
                <a:solidFill>
                  <a:schemeClr val="accent4"/>
                </a:solidFill>
                <a:latin typeface="Calibri" panose="020F0502020204030204" pitchFamily="34" charset="0"/>
                <a:cs typeface="Calibri" panose="020F0502020204030204" pitchFamily="34" charset="0"/>
              </a:rPr>
              <a:t>Marney</a:t>
            </a:r>
            <a:r>
              <a:rPr lang="en-US" dirty="0">
                <a:solidFill>
                  <a:schemeClr val="accent4"/>
                </a:solidFill>
                <a:latin typeface="Calibri" panose="020F0502020204030204" pitchFamily="34" charset="0"/>
                <a:cs typeface="Calibri" panose="020F0502020204030204" pitchFamily="34" charset="0"/>
              </a:rPr>
              <a:t> baked 89 cookies and sold 40 cookies at the bake sale. How many cookies does </a:t>
            </a:r>
            <a:r>
              <a:rPr lang="en-US" dirty="0" err="1">
                <a:solidFill>
                  <a:schemeClr val="accent4"/>
                </a:solidFill>
                <a:latin typeface="Calibri" panose="020F0502020204030204" pitchFamily="34" charset="0"/>
                <a:cs typeface="Calibri" panose="020F0502020204030204" pitchFamily="34" charset="0"/>
              </a:rPr>
              <a:t>Marney</a:t>
            </a:r>
            <a:r>
              <a:rPr lang="en-US" dirty="0">
                <a:solidFill>
                  <a:schemeClr val="accent4"/>
                </a:solidFill>
                <a:latin typeface="Calibri" panose="020F0502020204030204" pitchFamily="34" charset="0"/>
                <a:cs typeface="Calibri" panose="020F0502020204030204" pitchFamily="34" charset="0"/>
              </a:rPr>
              <a:t> have left?</a:t>
            </a:r>
          </a:p>
        </p:txBody>
      </p:sp>
      <p:sp>
        <p:nvSpPr>
          <p:cNvPr id="14" name="TextBox 13"/>
          <p:cNvSpPr txBox="1"/>
          <p:nvPr/>
        </p:nvSpPr>
        <p:spPr>
          <a:xfrm>
            <a:off x="4178002" y="4319888"/>
            <a:ext cx="4965998" cy="646331"/>
          </a:xfrm>
          <a:prstGeom prst="rect">
            <a:avLst/>
          </a:prstGeom>
          <a:noFill/>
        </p:spPr>
        <p:txBody>
          <a:bodyPr wrap="square" rtlCol="0">
            <a:spAutoFit/>
          </a:bodyPr>
          <a:lstStyle/>
          <a:p>
            <a:r>
              <a:rPr lang="en-US" dirty="0" err="1">
                <a:solidFill>
                  <a:schemeClr val="accent4"/>
                </a:solidFill>
                <a:latin typeface="Calibri" panose="020F0502020204030204" pitchFamily="34" charset="0"/>
                <a:cs typeface="Calibri" panose="020F0502020204030204" pitchFamily="34" charset="0"/>
              </a:rPr>
              <a:t>Marney</a:t>
            </a:r>
            <a:r>
              <a:rPr lang="en-US" dirty="0">
                <a:solidFill>
                  <a:schemeClr val="accent4"/>
                </a:solidFill>
                <a:latin typeface="Calibri" panose="020F0502020204030204" pitchFamily="34" charset="0"/>
                <a:cs typeface="Calibri" panose="020F0502020204030204" pitchFamily="34" charset="0"/>
              </a:rPr>
              <a:t> had $89 and spent $40 on shoes. How many much does </a:t>
            </a:r>
            <a:r>
              <a:rPr lang="en-US" dirty="0" err="1">
                <a:solidFill>
                  <a:schemeClr val="accent4"/>
                </a:solidFill>
                <a:latin typeface="Calibri" panose="020F0502020204030204" pitchFamily="34" charset="0"/>
                <a:cs typeface="Calibri" panose="020F0502020204030204" pitchFamily="34" charset="0"/>
              </a:rPr>
              <a:t>Marney</a:t>
            </a:r>
            <a:r>
              <a:rPr lang="en-US" dirty="0">
                <a:solidFill>
                  <a:schemeClr val="accent4"/>
                </a:solidFill>
                <a:latin typeface="Calibri" panose="020F0502020204030204" pitchFamily="34" charset="0"/>
                <a:cs typeface="Calibri" panose="020F0502020204030204" pitchFamily="34" charset="0"/>
              </a:rPr>
              <a:t> have left? </a:t>
            </a:r>
          </a:p>
        </p:txBody>
      </p:sp>
      <p:sp>
        <p:nvSpPr>
          <p:cNvPr id="15" name="TextBox 14"/>
          <p:cNvSpPr txBox="1"/>
          <p:nvPr/>
        </p:nvSpPr>
        <p:spPr>
          <a:xfrm>
            <a:off x="4178002" y="5030573"/>
            <a:ext cx="4965998" cy="923330"/>
          </a:xfrm>
          <a:prstGeom prst="rect">
            <a:avLst/>
          </a:prstGeom>
          <a:noFill/>
        </p:spPr>
        <p:txBody>
          <a:bodyPr wrap="square" rtlCol="0">
            <a:spAutoFit/>
          </a:bodyPr>
          <a:lstStyle/>
          <a:p>
            <a:r>
              <a:rPr lang="en-US" dirty="0" err="1">
                <a:solidFill>
                  <a:schemeClr val="accent4"/>
                </a:solidFill>
                <a:latin typeface="Calibri" panose="020F0502020204030204" pitchFamily="34" charset="0"/>
                <a:cs typeface="Calibri" panose="020F0502020204030204" pitchFamily="34" charset="0"/>
              </a:rPr>
              <a:t>Marney</a:t>
            </a:r>
            <a:r>
              <a:rPr lang="en-US" dirty="0">
                <a:solidFill>
                  <a:schemeClr val="accent4"/>
                </a:solidFill>
                <a:latin typeface="Calibri" panose="020F0502020204030204" pitchFamily="34" charset="0"/>
                <a:cs typeface="Calibri" panose="020F0502020204030204" pitchFamily="34" charset="0"/>
              </a:rPr>
              <a:t> had $89 and spent $40 on shoes. How much money will </a:t>
            </a:r>
            <a:r>
              <a:rPr lang="en-US" dirty="0" err="1">
                <a:solidFill>
                  <a:schemeClr val="accent4"/>
                </a:solidFill>
                <a:latin typeface="Calibri" panose="020F0502020204030204" pitchFamily="34" charset="0"/>
                <a:cs typeface="Calibri" panose="020F0502020204030204" pitchFamily="34" charset="0"/>
              </a:rPr>
              <a:t>Marney</a:t>
            </a:r>
            <a:r>
              <a:rPr lang="en-US" dirty="0">
                <a:solidFill>
                  <a:schemeClr val="accent4"/>
                </a:solidFill>
                <a:latin typeface="Calibri" panose="020F0502020204030204" pitchFamily="34" charset="0"/>
                <a:cs typeface="Calibri" panose="020F0502020204030204" pitchFamily="34" charset="0"/>
              </a:rPr>
              <a:t> have after buying the shoes? </a:t>
            </a:r>
          </a:p>
        </p:txBody>
      </p:sp>
      <p:sp>
        <p:nvSpPr>
          <p:cNvPr id="4" name="Slide Number Placeholder 3">
            <a:extLst>
              <a:ext uri="{FF2B5EF4-FFF2-40B4-BE49-F238E27FC236}">
                <a16:creationId xmlns:a16="http://schemas.microsoft.com/office/drawing/2014/main" id="{42EF0604-9249-4E93-9482-3CA31757C951}"/>
              </a:ext>
            </a:extLst>
          </p:cNvPr>
          <p:cNvSpPr>
            <a:spLocks noGrp="1"/>
          </p:cNvSpPr>
          <p:nvPr>
            <p:ph type="sldNum" sz="quarter" idx="12"/>
          </p:nvPr>
        </p:nvSpPr>
        <p:spPr>
          <a:xfrm>
            <a:off x="8499853" y="6136108"/>
            <a:ext cx="131446" cy="153888"/>
          </a:xfrm>
        </p:spPr>
        <p:txBody>
          <a:bodyPr/>
          <a:lstStyle/>
          <a:p>
            <a:fld id="{E1952BA8-5050-E14A-B476-E37989E1A135}" type="slidenum">
              <a:rPr lang="en-US" smtClean="0">
                <a:solidFill>
                  <a:schemeClr val="tx1"/>
                </a:solidFill>
              </a:rPr>
              <a:t>90</a:t>
            </a:fld>
            <a:endParaRPr lang="en-US" dirty="0">
              <a:solidFill>
                <a:schemeClr val="tx1"/>
              </a:solidFill>
            </a:endParaRPr>
          </a:p>
        </p:txBody>
      </p:sp>
    </p:spTree>
    <p:extLst>
      <p:ext uri="{BB962C8B-B14F-4D97-AF65-F5344CB8AC3E}">
        <p14:creationId xmlns:p14="http://schemas.microsoft.com/office/powerpoint/2010/main" val="4658173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Adapt mathematics content</a:t>
            </a:r>
          </a:p>
        </p:txBody>
      </p:sp>
      <p:sp>
        <p:nvSpPr>
          <p:cNvPr id="8" name="Rectangle 7"/>
          <p:cNvSpPr/>
          <p:nvPr/>
        </p:nvSpPr>
        <p:spPr>
          <a:xfrm>
            <a:off x="203200" y="2701669"/>
            <a:ext cx="3759200" cy="4953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Utilize explicit instruction</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Embed behavioral supports</a:t>
            </a:r>
          </a:p>
        </p:txBody>
      </p:sp>
      <p:sp>
        <p:nvSpPr>
          <p:cNvPr id="12" name="Rectangle 11"/>
          <p:cNvSpPr/>
          <p:nvPr/>
        </p:nvSpPr>
        <p:spPr>
          <a:xfrm>
            <a:off x="203200" y="3298569"/>
            <a:ext cx="3759200" cy="4953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Explicitly teach transfer</a:t>
            </a:r>
          </a:p>
        </p:txBody>
      </p:sp>
      <p:sp>
        <p:nvSpPr>
          <p:cNvPr id="3" name="Slide Number Placeholder 2">
            <a:extLst>
              <a:ext uri="{FF2B5EF4-FFF2-40B4-BE49-F238E27FC236}">
                <a16:creationId xmlns:a16="http://schemas.microsoft.com/office/drawing/2014/main" id="{21384D74-8838-40D6-8677-A2417F98AB6A}"/>
              </a:ext>
            </a:extLst>
          </p:cNvPr>
          <p:cNvSpPr>
            <a:spLocks noGrp="1"/>
          </p:cNvSpPr>
          <p:nvPr>
            <p:ph type="sldNum" sz="quarter" idx="12"/>
          </p:nvPr>
        </p:nvSpPr>
        <p:spPr>
          <a:xfrm>
            <a:off x="8433178" y="6091129"/>
            <a:ext cx="131446" cy="153888"/>
          </a:xfrm>
        </p:spPr>
        <p:txBody>
          <a:bodyPr/>
          <a:lstStyle/>
          <a:p>
            <a:fld id="{E1952BA8-5050-E14A-B476-E37989E1A135}" type="slidenum">
              <a:rPr lang="en-US" smtClean="0">
                <a:solidFill>
                  <a:schemeClr val="tx1"/>
                </a:solidFill>
              </a:rPr>
              <a:t>91</a:t>
            </a:fld>
            <a:endParaRPr lang="en-US" dirty="0">
              <a:solidFill>
                <a:schemeClr val="tx1"/>
              </a:solidFill>
            </a:endParaRPr>
          </a:p>
        </p:txBody>
      </p:sp>
    </p:spTree>
    <p:extLst>
      <p:ext uri="{BB962C8B-B14F-4D97-AF65-F5344CB8AC3E}">
        <p14:creationId xmlns:p14="http://schemas.microsoft.com/office/powerpoint/2010/main" val="13055196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54807"/>
            <a:ext cx="2867378" cy="92163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Intervention: Occurs frequently and with intensity</a:t>
            </a:r>
          </a:p>
        </p:txBody>
      </p:sp>
      <p:sp>
        <p:nvSpPr>
          <p:cNvPr id="5" name="Rectangle 4"/>
          <p:cNvSpPr/>
          <p:nvPr/>
        </p:nvSpPr>
        <p:spPr>
          <a:xfrm>
            <a:off x="228600" y="4226896"/>
            <a:ext cx="2867378" cy="1220785"/>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Intervention adaptation</a:t>
            </a:r>
            <a:r>
              <a:rPr lang="en-US" dirty="0">
                <a:latin typeface="Calibri" panose="020F0502020204030204" pitchFamily="34" charset="0"/>
                <a:cs typeface="Calibri" panose="020F0502020204030204" pitchFamily="34" charset="0"/>
              </a:rPr>
              <a:t>: Content, dosage, explicit instruction, attention to transfer</a:t>
            </a:r>
          </a:p>
        </p:txBody>
      </p:sp>
      <p:pic>
        <p:nvPicPr>
          <p:cNvPr id="6" name="Picture 5" descr="1.png">
            <a:extLst>
              <a:ext uri="{FF2B5EF4-FFF2-40B4-BE49-F238E27FC236}">
                <a16:creationId xmlns:a16="http://schemas.microsoft.com/office/drawing/2014/main" id="{EE50479A-4FF0-4634-AA00-ECB2EE189D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50751" y="640964"/>
            <a:ext cx="3464424" cy="5670875"/>
          </a:xfrm>
          <a:prstGeom prst="rect">
            <a:avLst/>
          </a:prstGeom>
        </p:spPr>
      </p:pic>
      <p:sp>
        <p:nvSpPr>
          <p:cNvPr id="3" name="Slide Number Placeholder 2">
            <a:extLst>
              <a:ext uri="{FF2B5EF4-FFF2-40B4-BE49-F238E27FC236}">
                <a16:creationId xmlns:a16="http://schemas.microsoft.com/office/drawing/2014/main" id="{2C06939B-F30C-48F4-A115-C2D403A74AB0}"/>
              </a:ext>
            </a:extLst>
          </p:cNvPr>
          <p:cNvSpPr>
            <a:spLocks noGrp="1"/>
          </p:cNvSpPr>
          <p:nvPr>
            <p:ph type="sldNum" sz="quarter" idx="12"/>
          </p:nvPr>
        </p:nvSpPr>
        <p:spPr>
          <a:xfrm>
            <a:off x="8566528" y="6157951"/>
            <a:ext cx="131446" cy="153888"/>
          </a:xfrm>
        </p:spPr>
        <p:txBody>
          <a:bodyPr/>
          <a:lstStyle/>
          <a:p>
            <a:fld id="{E1952BA8-5050-E14A-B476-E37989E1A135}" type="slidenum">
              <a:rPr lang="en-US" smtClean="0">
                <a:solidFill>
                  <a:schemeClr val="tx1"/>
                </a:solidFill>
              </a:rPr>
              <a:t>92</a:t>
            </a:fld>
            <a:endParaRPr lang="en-US" dirty="0">
              <a:solidFill>
                <a:schemeClr val="tx1"/>
              </a:solidFill>
            </a:endParaRPr>
          </a:p>
        </p:txBody>
      </p:sp>
    </p:spTree>
    <p:extLst>
      <p:ext uri="{BB962C8B-B14F-4D97-AF65-F5344CB8AC3E}">
        <p14:creationId xmlns:p14="http://schemas.microsoft.com/office/powerpoint/2010/main" val="16416783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Think-Pair-Share</a:t>
            </a:r>
          </a:p>
        </p:txBody>
      </p:sp>
      <p:sp>
        <p:nvSpPr>
          <p:cNvPr id="3" name="Content Placeholder 2"/>
          <p:cNvSpPr>
            <a:spLocks noGrp="1"/>
          </p:cNvSpPr>
          <p:nvPr>
            <p:ph idx="1"/>
          </p:nvPr>
        </p:nvSpPr>
        <p:spPr>
          <a:xfrm>
            <a:off x="741705" y="2137654"/>
            <a:ext cx="7820359" cy="3911600"/>
          </a:xfrm>
        </p:spPr>
        <p:txBody>
          <a:bodyPr>
            <a:normAutofit/>
          </a:bodyPr>
          <a:lstStyle/>
          <a:p>
            <a:r>
              <a:rPr lang="en-US" sz="3200" dirty="0"/>
              <a:t>Which </a:t>
            </a:r>
            <a:r>
              <a:rPr lang="en-US" sz="3200" b="1" dirty="0">
                <a:solidFill>
                  <a:schemeClr val="accent1"/>
                </a:solidFill>
              </a:rPr>
              <a:t>adaptations</a:t>
            </a:r>
            <a:r>
              <a:rPr lang="en-US" sz="3200" dirty="0"/>
              <a:t> do you plan to use?</a:t>
            </a:r>
          </a:p>
          <a:p>
            <a:endParaRPr lang="en-US" sz="3200" dirty="0"/>
          </a:p>
          <a:p>
            <a:r>
              <a:rPr lang="en-US" sz="3200" dirty="0"/>
              <a:t>What </a:t>
            </a:r>
            <a:r>
              <a:rPr lang="en-US" sz="3200" b="1" dirty="0">
                <a:solidFill>
                  <a:schemeClr val="tx2"/>
                </a:solidFill>
              </a:rPr>
              <a:t>adaptations</a:t>
            </a:r>
            <a:r>
              <a:rPr lang="en-US" sz="3200" dirty="0"/>
              <a:t> do you see or suggest for the classroom?</a:t>
            </a:r>
          </a:p>
        </p:txBody>
      </p:sp>
      <p:sp>
        <p:nvSpPr>
          <p:cNvPr id="4" name="Slide Number Placeholder 3">
            <a:extLst>
              <a:ext uri="{FF2B5EF4-FFF2-40B4-BE49-F238E27FC236}">
                <a16:creationId xmlns:a16="http://schemas.microsoft.com/office/drawing/2014/main" id="{775A9EF6-8CFC-4C5D-A8F6-2973133B49F8}"/>
              </a:ext>
            </a:extLst>
          </p:cNvPr>
          <p:cNvSpPr>
            <a:spLocks noGrp="1"/>
          </p:cNvSpPr>
          <p:nvPr>
            <p:ph type="sldNum" sz="quarter" idx="4"/>
          </p:nvPr>
        </p:nvSpPr>
        <p:spPr/>
        <p:txBody>
          <a:bodyPr/>
          <a:lstStyle/>
          <a:p>
            <a:fld id="{E1952BA8-5050-E14A-B476-E37989E1A135}" type="slidenum">
              <a:rPr lang="en-US" smtClean="0"/>
              <a:t>93</a:t>
            </a:fld>
            <a:endParaRPr lang="en-US"/>
          </a:p>
        </p:txBody>
      </p:sp>
      <p:sp>
        <p:nvSpPr>
          <p:cNvPr id="6" name="Slide Number Placeholder 3">
            <a:extLst>
              <a:ext uri="{FF2B5EF4-FFF2-40B4-BE49-F238E27FC236}">
                <a16:creationId xmlns:a16="http://schemas.microsoft.com/office/drawing/2014/main" id="{C451EE20-1A6F-425E-A02B-7389C8679256}"/>
              </a:ext>
            </a:extLst>
          </p:cNvPr>
          <p:cNvSpPr txBox="1">
            <a:spLocks/>
          </p:cNvSpPr>
          <p:nvPr/>
        </p:nvSpPr>
        <p:spPr>
          <a:xfrm>
            <a:off x="8410575" y="6524624"/>
            <a:ext cx="501650" cy="1365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477EC8-074D-41C4-94AE-E9EA7CEEA348}" type="slidenum">
              <a:rPr lang="en-US" sz="1000" smtClean="0">
                <a:solidFill>
                  <a:schemeClr val="bg1">
                    <a:lumMod val="95000"/>
                  </a:schemeClr>
                </a:solidFill>
              </a:rPr>
              <a:pPr/>
              <a:t>93</a:t>
            </a:fld>
            <a:endParaRPr lang="en-US" sz="1000" dirty="0">
              <a:solidFill>
                <a:schemeClr val="bg1">
                  <a:lumMod val="95000"/>
                </a:schemeClr>
              </a:solidFill>
            </a:endParaRPr>
          </a:p>
        </p:txBody>
      </p:sp>
    </p:spTree>
    <p:extLst>
      <p:ext uri="{BB962C8B-B14F-4D97-AF65-F5344CB8AC3E}">
        <p14:creationId xmlns:p14="http://schemas.microsoft.com/office/powerpoint/2010/main" val="2640970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37918" y="2938999"/>
            <a:ext cx="8224837" cy="830997"/>
          </a:xfrm>
        </p:spPr>
        <p:txBody>
          <a:bodyPr/>
          <a:lstStyle/>
          <a:p>
            <a:pPr algn="ctr"/>
            <a:r>
              <a:rPr lang="en-US" sz="5400" dirty="0">
                <a:solidFill>
                  <a:schemeClr val="bg1"/>
                </a:solidFill>
              </a:rPr>
              <a:t>Case Study</a:t>
            </a:r>
          </a:p>
        </p:txBody>
      </p:sp>
      <p:sp>
        <p:nvSpPr>
          <p:cNvPr id="4" name="Slide Number Placeholder 3">
            <a:extLst>
              <a:ext uri="{FF2B5EF4-FFF2-40B4-BE49-F238E27FC236}">
                <a16:creationId xmlns:a16="http://schemas.microsoft.com/office/drawing/2014/main" id="{93075A71-55F4-44E1-B838-48710E2F8322}"/>
              </a:ext>
            </a:extLst>
          </p:cNvPr>
          <p:cNvSpPr txBox="1">
            <a:spLocks/>
          </p:cNvSpPr>
          <p:nvPr/>
        </p:nvSpPr>
        <p:spPr>
          <a:xfrm>
            <a:off x="8662755" y="6610349"/>
            <a:ext cx="501650" cy="1365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477EC8-074D-41C4-94AE-E9EA7CEEA348}" type="slidenum">
              <a:rPr lang="en-US" sz="1000" smtClean="0">
                <a:solidFill>
                  <a:schemeClr val="bg1">
                    <a:lumMod val="95000"/>
                  </a:schemeClr>
                </a:solidFill>
              </a:rPr>
              <a:pPr/>
              <a:t>94</a:t>
            </a:fld>
            <a:endParaRPr lang="en-US" sz="1000" dirty="0">
              <a:solidFill>
                <a:schemeClr val="bg1">
                  <a:lumMod val="95000"/>
                </a:schemeClr>
              </a:solidFill>
            </a:endParaRPr>
          </a:p>
        </p:txBody>
      </p:sp>
    </p:spTree>
    <p:extLst>
      <p:ext uri="{BB962C8B-B14F-4D97-AF65-F5344CB8AC3E}">
        <p14:creationId xmlns:p14="http://schemas.microsoft.com/office/powerpoint/2010/main" val="7501365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pPr>
            <a:r>
              <a:rPr lang="en-US" dirty="0">
                <a:latin typeface="Calibri" panose="020F0502020204030204" pitchFamily="34" charset="0"/>
                <a:cs typeface="Calibri" panose="020F0502020204030204" pitchFamily="34" charset="0"/>
              </a:rPr>
              <a:t>Lindsay is a </a:t>
            </a:r>
            <a:r>
              <a:rPr lang="en-US" b="1" dirty="0">
                <a:latin typeface="Calibri" panose="020F0502020204030204" pitchFamily="34" charset="0"/>
                <a:cs typeface="Calibri" panose="020F0502020204030204" pitchFamily="34" charset="0"/>
              </a:rPr>
              <a:t>sixth-grade student </a:t>
            </a:r>
            <a:r>
              <a:rPr lang="en-US" dirty="0">
                <a:latin typeface="Calibri" panose="020F0502020204030204" pitchFamily="34" charset="0"/>
                <a:cs typeface="Calibri" panose="020F0502020204030204" pitchFamily="34" charset="0"/>
              </a:rPr>
              <a:t>with an individualized education program.</a:t>
            </a:r>
          </a:p>
          <a:p>
            <a:pPr>
              <a:spcBef>
                <a:spcPts val="1200"/>
              </a:spcBef>
            </a:pPr>
            <a:r>
              <a:rPr lang="en-US" dirty="0">
                <a:latin typeface="Calibri" panose="020F0502020204030204" pitchFamily="34" charset="0"/>
                <a:cs typeface="Calibri" panose="020F0502020204030204" pitchFamily="34" charset="0"/>
              </a:rPr>
              <a:t>Lindsay </a:t>
            </a:r>
            <a:r>
              <a:rPr lang="en-US" b="1" dirty="0">
                <a:latin typeface="Calibri" panose="020F0502020204030204" pitchFamily="34" charset="0"/>
                <a:cs typeface="Calibri" panose="020F0502020204030204" pitchFamily="34" charset="0"/>
              </a:rPr>
              <a:t>struggles with mathematics </a:t>
            </a:r>
            <a:r>
              <a:rPr lang="en-US" dirty="0">
                <a:latin typeface="Calibri" panose="020F0502020204030204" pitchFamily="34" charset="0"/>
                <a:cs typeface="Calibri" panose="020F0502020204030204" pitchFamily="34" charset="0"/>
              </a:rPr>
              <a:t>and has recently begun struggling with fluency, preforming on timed tests, and consistency on mastery assessments.</a:t>
            </a:r>
          </a:p>
          <a:p>
            <a:pPr lvl="1"/>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dirty="0"/>
              <a:t>Case Study: Lindsay </a:t>
            </a:r>
          </a:p>
        </p:txBody>
      </p:sp>
      <p:sp>
        <p:nvSpPr>
          <p:cNvPr id="4" name="Slide Number Placeholder 3"/>
          <p:cNvSpPr>
            <a:spLocks noGrp="1"/>
          </p:cNvSpPr>
          <p:nvPr>
            <p:ph type="sldNum" sz="quarter" idx="10"/>
          </p:nvPr>
        </p:nvSpPr>
        <p:spPr>
          <a:xfrm>
            <a:off x="8410575" y="6507315"/>
            <a:ext cx="131446" cy="153888"/>
          </a:xfrm>
        </p:spPr>
        <p:txBody>
          <a:bodyPr/>
          <a:lstStyle/>
          <a:p>
            <a:fld id="{F3477EC8-074D-41C4-94AE-E9EA7CEEA348}" type="slidenum">
              <a:rPr lang="en-US" smtClean="0"/>
              <a:pPr/>
              <a:t>95</a:t>
            </a:fld>
            <a:endParaRPr lang="en-US" dirty="0"/>
          </a:p>
        </p:txBody>
      </p:sp>
    </p:spTree>
    <p:extLst>
      <p:ext uri="{BB962C8B-B14F-4D97-AF65-F5344CB8AC3E}">
        <p14:creationId xmlns:p14="http://schemas.microsoft.com/office/powerpoint/2010/main" val="32224825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Lindsay receives</a:t>
            </a:r>
            <a:r>
              <a:rPr lang="en-US" sz="22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Corrective Mathematics in a </a:t>
            </a:r>
            <a:r>
              <a:rPr lang="en-US" b="1" dirty="0">
                <a:latin typeface="Calibri" panose="020F0502020204030204" pitchFamily="34" charset="0"/>
                <a:cs typeface="Calibri" panose="020F0502020204030204" pitchFamily="34" charset="0"/>
              </a:rPr>
              <a:t>small group setting </a:t>
            </a:r>
            <a:r>
              <a:rPr lang="en-US" dirty="0">
                <a:latin typeface="Calibri" panose="020F0502020204030204" pitchFamily="34" charset="0"/>
                <a:cs typeface="Calibri" panose="020F0502020204030204" pitchFamily="34" charset="0"/>
              </a:rPr>
              <a:t>with 3 other students, 5x a week, 50 minutes each session. </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No current behavioral interventions</a:t>
            </a:r>
          </a:p>
          <a:p>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dirty="0"/>
              <a:t>Intervention History: Lindsay</a:t>
            </a:r>
          </a:p>
        </p:txBody>
      </p:sp>
      <p:sp>
        <p:nvSpPr>
          <p:cNvPr id="4" name="Slide Number Placeholder 3"/>
          <p:cNvSpPr>
            <a:spLocks noGrp="1"/>
          </p:cNvSpPr>
          <p:nvPr>
            <p:ph type="sldNum" sz="quarter" idx="10"/>
          </p:nvPr>
        </p:nvSpPr>
        <p:spPr>
          <a:xfrm>
            <a:off x="8780779" y="6507316"/>
            <a:ext cx="131446" cy="153888"/>
          </a:xfrm>
        </p:spPr>
        <p:txBody>
          <a:bodyPr/>
          <a:lstStyle/>
          <a:p>
            <a:pPr algn="r"/>
            <a:fld id="{F3477EC8-074D-41C4-94AE-E9EA7CEEA348}" type="slidenum">
              <a:rPr lang="en-US" smtClean="0">
                <a:solidFill>
                  <a:srgbClr val="FFFFFF">
                    <a:lumMod val="75000"/>
                  </a:srgbClr>
                </a:solidFill>
              </a:rPr>
              <a:pPr algn="r"/>
              <a:t>96</a:t>
            </a:fld>
            <a:endParaRPr lang="en-US" dirty="0">
              <a:solidFill>
                <a:srgbClr val="FFFFFF">
                  <a:lumMod val="75000"/>
                </a:srgbClr>
              </a:solidFill>
            </a:endParaRPr>
          </a:p>
        </p:txBody>
      </p:sp>
    </p:spTree>
    <p:extLst>
      <p:ext uri="{BB962C8B-B14F-4D97-AF65-F5344CB8AC3E}">
        <p14:creationId xmlns:p14="http://schemas.microsoft.com/office/powerpoint/2010/main" val="42209162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171371" y="2055813"/>
            <a:ext cx="3972629" cy="3852006"/>
          </a:xfrm>
        </p:spPr>
        <p:txBody>
          <a:bodyPr/>
          <a:lstStyle/>
          <a:p>
            <a:r>
              <a:rPr lang="en-US" dirty="0">
                <a:latin typeface="Calibri" panose="020F0502020204030204" pitchFamily="34" charset="0"/>
                <a:cs typeface="Calibri" panose="020F0502020204030204" pitchFamily="34" charset="0"/>
              </a:rPr>
              <a:t>Lindsay’s FAST Mathematics benchmarks are shown on this graph.</a:t>
            </a:r>
          </a:p>
          <a:p>
            <a:r>
              <a:rPr lang="en-US" dirty="0">
                <a:latin typeface="Calibri" panose="020F0502020204030204" pitchFamily="34" charset="0"/>
                <a:cs typeface="Calibri" panose="020F0502020204030204" pitchFamily="34" charset="0"/>
              </a:rPr>
              <a:t>Progress is monitored weekly.</a:t>
            </a:r>
          </a:p>
          <a:p>
            <a:r>
              <a:rPr lang="en-US" dirty="0">
                <a:latin typeface="Calibri" panose="020F0502020204030204" pitchFamily="34" charset="0"/>
                <a:cs typeface="Calibri" panose="020F0502020204030204" pitchFamily="34" charset="0"/>
              </a:rPr>
              <a:t>Goal line is based on fourth-grade scores.</a:t>
            </a:r>
          </a:p>
          <a:p>
            <a:endParaRPr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687388" y="318053"/>
            <a:ext cx="8224837" cy="1486894"/>
          </a:xfrm>
        </p:spPr>
        <p:txBody>
          <a:bodyPr/>
          <a:lstStyle/>
          <a:p>
            <a:r>
              <a:rPr lang="en-US"/>
              <a:t>Lindsay’s Scores: </a:t>
            </a:r>
            <a:br>
              <a:rPr lang="en-US"/>
            </a:br>
            <a:r>
              <a:rPr lang="en-US"/>
              <a:t>Baseline Data FAST Math </a:t>
            </a:r>
            <a:endParaRPr lang="en-US" dirty="0"/>
          </a:p>
        </p:txBody>
      </p:sp>
      <p:sp>
        <p:nvSpPr>
          <p:cNvPr id="3" name="Slide Number Placeholder 2"/>
          <p:cNvSpPr>
            <a:spLocks noGrp="1"/>
          </p:cNvSpPr>
          <p:nvPr>
            <p:ph type="sldNum" sz="quarter" idx="11"/>
          </p:nvPr>
        </p:nvSpPr>
        <p:spPr>
          <a:xfrm>
            <a:off x="8755131" y="6507316"/>
            <a:ext cx="131446" cy="153888"/>
          </a:xfrm>
        </p:spPr>
        <p:txBody>
          <a:bodyPr/>
          <a:lstStyle/>
          <a:p>
            <a:fld id="{F3477EC8-074D-41C4-94AE-E9EA7CEEA348}" type="slidenum">
              <a:rPr lang="en-US" smtClean="0"/>
              <a:pPr/>
              <a:t>97</a:t>
            </a:fld>
            <a:endParaRPr lang="en-US" dirty="0"/>
          </a:p>
        </p:txBody>
      </p:sp>
      <p:graphicFrame>
        <p:nvGraphicFramePr>
          <p:cNvPr id="4" name="Chart 3" descr="Graph illustrating Lindsay's mathematics benchmarks and monitored progress. The goal like starts at 210 and slopes upward, tracking progress from september 1 to november 3. "/>
          <p:cNvGraphicFramePr>
            <a:graphicFrameLocks/>
          </p:cNvGraphicFramePr>
          <p:nvPr>
            <p:extLst>
              <p:ext uri="{D42A27DB-BD31-4B8C-83A1-F6EECF244321}">
                <p14:modId xmlns:p14="http://schemas.microsoft.com/office/powerpoint/2010/main" val="2093918711"/>
              </p:ext>
            </p:extLst>
          </p:nvPr>
        </p:nvGraphicFramePr>
        <p:xfrm>
          <a:off x="612776" y="2131483"/>
          <a:ext cx="4572000" cy="35687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434166" y="2815167"/>
            <a:ext cx="1566334"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Goal line</a:t>
            </a:r>
          </a:p>
        </p:txBody>
      </p:sp>
    </p:spTree>
    <p:extLst>
      <p:ext uri="{BB962C8B-B14F-4D97-AF65-F5344CB8AC3E}">
        <p14:creationId xmlns:p14="http://schemas.microsoft.com/office/powerpoint/2010/main" val="41798268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latin typeface="Calibri" panose="020F0502020204030204" pitchFamily="34" charset="0"/>
                <a:cs typeface="Calibri" panose="020F0502020204030204" pitchFamily="34" charset="0"/>
              </a:rPr>
              <a:t>Data indicate Lindsay is </a:t>
            </a:r>
            <a:r>
              <a:rPr lang="en-US" b="1" dirty="0">
                <a:latin typeface="Calibri" panose="020F0502020204030204" pitchFamily="34" charset="0"/>
                <a:cs typeface="Calibri" panose="020F0502020204030204" pitchFamily="34" charset="0"/>
              </a:rPr>
              <a:t>at risk </a:t>
            </a:r>
            <a:r>
              <a:rPr lang="en-US" dirty="0">
                <a:latin typeface="Calibri" panose="020F0502020204030204" pitchFamily="34" charset="0"/>
                <a:cs typeface="Calibri" panose="020F0502020204030204" pitchFamily="34" charset="0"/>
              </a:rPr>
              <a:t>of not meeting her academic goals.</a:t>
            </a:r>
          </a:p>
          <a:p>
            <a:r>
              <a:rPr lang="en-US" dirty="0">
                <a:latin typeface="Calibri" panose="020F0502020204030204" pitchFamily="34" charset="0"/>
                <a:cs typeface="Calibri" panose="020F0502020204030204" pitchFamily="34" charset="0"/>
              </a:rPr>
              <a:t>Lindsay’s teachers are becoming </a:t>
            </a:r>
            <a:r>
              <a:rPr lang="en-US" b="1" dirty="0">
                <a:latin typeface="Calibri" panose="020F0502020204030204" pitchFamily="34" charset="0"/>
                <a:cs typeface="Calibri" panose="020F0502020204030204" pitchFamily="34" charset="0"/>
              </a:rPr>
              <a:t>increasingly concerned </a:t>
            </a:r>
            <a:r>
              <a:rPr lang="en-US" dirty="0">
                <a:latin typeface="Calibri" panose="020F0502020204030204" pitchFamily="34" charset="0"/>
                <a:cs typeface="Calibri" panose="020F0502020204030204" pitchFamily="34" charset="0"/>
              </a:rPr>
              <a:t>with her inconsistency and distractibility.</a:t>
            </a:r>
          </a:p>
          <a:p>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a:t>DBI for Lindsay</a:t>
            </a:r>
            <a:endParaRPr lang="en-US" dirty="0"/>
          </a:p>
        </p:txBody>
      </p:sp>
      <p:sp>
        <p:nvSpPr>
          <p:cNvPr id="4" name="Slide Number Placeholder 3"/>
          <p:cNvSpPr>
            <a:spLocks noGrp="1"/>
          </p:cNvSpPr>
          <p:nvPr>
            <p:ph type="sldNum" sz="quarter" idx="11"/>
          </p:nvPr>
        </p:nvSpPr>
        <p:spPr>
          <a:xfrm>
            <a:off x="8755131" y="6507316"/>
            <a:ext cx="131446" cy="153888"/>
          </a:xfrm>
        </p:spPr>
        <p:txBody>
          <a:bodyPr/>
          <a:lstStyle/>
          <a:p>
            <a:fld id="{F3477EC8-074D-41C4-94AE-E9EA7CEEA348}" type="slidenum">
              <a:rPr lang="en-US" smtClean="0"/>
              <a:pPr/>
              <a:t>98</a:t>
            </a:fld>
            <a:endParaRPr lang="en-US" dirty="0"/>
          </a:p>
        </p:txBody>
      </p:sp>
      <p:sp>
        <p:nvSpPr>
          <p:cNvPr id="10" name="Right Arrow 9" descr="arrow pointing to DBI graphic."/>
          <p:cNvSpPr/>
          <p:nvPr/>
        </p:nvSpPr>
        <p:spPr>
          <a:xfrm>
            <a:off x="5099430" y="576868"/>
            <a:ext cx="978408" cy="484632"/>
          </a:xfrm>
          <a:prstGeom prst="rightArrow">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Right Arrow 10" descr="Arrow pointing right."/>
          <p:cNvSpPr/>
          <p:nvPr/>
        </p:nvSpPr>
        <p:spPr>
          <a:xfrm>
            <a:off x="5061330" y="1587937"/>
            <a:ext cx="978408" cy="484632"/>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 name="Picture 1" desc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89384" y="328867"/>
            <a:ext cx="3054615" cy="5590730"/>
          </a:xfrm>
          <a:prstGeom prst="rect">
            <a:avLst/>
          </a:prstGeom>
        </p:spPr>
      </p:pic>
    </p:spTree>
    <p:extLst>
      <p:ext uri="{BB962C8B-B14F-4D97-AF65-F5344CB8AC3E}">
        <p14:creationId xmlns:p14="http://schemas.microsoft.com/office/powerpoint/2010/main" val="22151087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981200"/>
            <a:ext cx="4113074" cy="3852006"/>
          </a:xfrm>
        </p:spPr>
        <p:txBody>
          <a:bodyPr/>
          <a:lstStyle/>
          <a:p>
            <a:r>
              <a:rPr lang="en-US" dirty="0">
                <a:latin typeface="Calibri" panose="020F0502020204030204" pitchFamily="34" charset="0"/>
                <a:cs typeface="Calibri" panose="020F0502020204030204" pitchFamily="34" charset="0"/>
              </a:rPr>
              <a:t>The next steps in the DBI process are as follows:</a:t>
            </a:r>
          </a:p>
          <a:p>
            <a:pPr lvl="1"/>
            <a:r>
              <a:rPr lang="en-US" sz="2200" b="1" dirty="0">
                <a:latin typeface="Calibri" panose="020F0502020204030204" pitchFamily="34" charset="0"/>
                <a:cs typeface="Calibri" panose="020F0502020204030204" pitchFamily="34" charset="0"/>
              </a:rPr>
              <a:t>Diagnostic</a:t>
            </a:r>
            <a:r>
              <a:rPr lang="en-US" sz="2200" dirty="0">
                <a:latin typeface="Calibri" panose="020F0502020204030204" pitchFamily="34" charset="0"/>
                <a:cs typeface="Calibri" panose="020F0502020204030204" pitchFamily="34" charset="0"/>
              </a:rPr>
              <a:t> assessment</a:t>
            </a:r>
          </a:p>
          <a:p>
            <a:pPr lvl="2"/>
            <a:r>
              <a:rPr lang="en-US" sz="1800" dirty="0">
                <a:latin typeface="Calibri" panose="020F0502020204030204" pitchFamily="34" charset="0"/>
                <a:cs typeface="Calibri" panose="020F0502020204030204" pitchFamily="34" charset="0"/>
              </a:rPr>
              <a:t>Error analysis to glean further understanding of Lindsay’s mathematical skills</a:t>
            </a:r>
          </a:p>
          <a:p>
            <a:pPr lvl="1"/>
            <a:r>
              <a:rPr lang="en-US" sz="2200" dirty="0">
                <a:latin typeface="Calibri" panose="020F0502020204030204" pitchFamily="34" charset="0"/>
                <a:cs typeface="Calibri" panose="020F0502020204030204" pitchFamily="34" charset="0"/>
              </a:rPr>
              <a:t>Implementation of an intervention </a:t>
            </a:r>
            <a:r>
              <a:rPr lang="en-US" sz="2200" b="1" dirty="0">
                <a:latin typeface="Calibri" panose="020F0502020204030204" pitchFamily="34" charset="0"/>
                <a:cs typeface="Calibri" panose="020F0502020204030204" pitchFamily="34" charset="0"/>
              </a:rPr>
              <a:t>adaptation</a:t>
            </a:r>
          </a:p>
          <a:p>
            <a:pPr lvl="1"/>
            <a:r>
              <a:rPr lang="en-US" sz="2200" dirty="0">
                <a:latin typeface="Calibri" panose="020F0502020204030204" pitchFamily="34" charset="0"/>
                <a:cs typeface="Calibri" panose="020F0502020204030204" pitchFamily="34" charset="0"/>
              </a:rPr>
              <a:t>Continued </a:t>
            </a:r>
            <a:r>
              <a:rPr lang="en-US" sz="2200" b="1" dirty="0">
                <a:latin typeface="Calibri" panose="020F0502020204030204" pitchFamily="34" charset="0"/>
                <a:cs typeface="Calibri" panose="020F0502020204030204" pitchFamily="34" charset="0"/>
              </a:rPr>
              <a:t>progress monitoring </a:t>
            </a:r>
          </a:p>
        </p:txBody>
      </p:sp>
      <p:sp>
        <p:nvSpPr>
          <p:cNvPr id="3" name="Title 2"/>
          <p:cNvSpPr>
            <a:spLocks noGrp="1"/>
          </p:cNvSpPr>
          <p:nvPr>
            <p:ph type="title"/>
          </p:nvPr>
        </p:nvSpPr>
        <p:spPr/>
        <p:txBody>
          <a:bodyPr/>
          <a:lstStyle/>
          <a:p>
            <a:r>
              <a:rPr lang="en-US" dirty="0"/>
              <a:t>DBI for Lindsay</a:t>
            </a:r>
          </a:p>
        </p:txBody>
      </p:sp>
      <p:sp>
        <p:nvSpPr>
          <p:cNvPr id="4" name="Slide Number Placeholder 3"/>
          <p:cNvSpPr>
            <a:spLocks noGrp="1"/>
          </p:cNvSpPr>
          <p:nvPr>
            <p:ph type="sldNum" sz="quarter" idx="11"/>
          </p:nvPr>
        </p:nvSpPr>
        <p:spPr>
          <a:xfrm>
            <a:off x="8780779" y="6507316"/>
            <a:ext cx="131446" cy="153888"/>
          </a:xfrm>
        </p:spPr>
        <p:txBody>
          <a:bodyPr/>
          <a:lstStyle/>
          <a:p>
            <a:pPr algn="r"/>
            <a:fld id="{F3477EC8-074D-41C4-94AE-E9EA7CEEA348}" type="slidenum">
              <a:rPr lang="en-US" smtClean="0">
                <a:solidFill>
                  <a:srgbClr val="FFFFFF">
                    <a:lumMod val="75000"/>
                  </a:srgbClr>
                </a:solidFill>
              </a:rPr>
              <a:pPr algn="r"/>
              <a:t>99</a:t>
            </a:fld>
            <a:endParaRPr lang="en-US" dirty="0">
              <a:solidFill>
                <a:srgbClr val="FFFFFF">
                  <a:lumMod val="75000"/>
                </a:srgbClr>
              </a:solidFill>
            </a:endParaRPr>
          </a:p>
        </p:txBody>
      </p:sp>
      <p:sp>
        <p:nvSpPr>
          <p:cNvPr id="10" name="Right Arrow 9" descr="Arrow Pointing to dbi graphic."/>
          <p:cNvSpPr/>
          <p:nvPr/>
        </p:nvSpPr>
        <p:spPr>
          <a:xfrm>
            <a:off x="4779652" y="2966383"/>
            <a:ext cx="978408" cy="484632"/>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Right Arrow 10" descr="Arrow Pointing to dbi graphic."/>
          <p:cNvSpPr/>
          <p:nvPr/>
        </p:nvSpPr>
        <p:spPr>
          <a:xfrm>
            <a:off x="4779652" y="3814065"/>
            <a:ext cx="978408" cy="484632"/>
          </a:xfrm>
          <a:prstGeom prst="rightArrow">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ight Arrow 7" descr="Arrow Pointing to dbi graphic."/>
          <p:cNvSpPr/>
          <p:nvPr/>
        </p:nvSpPr>
        <p:spPr>
          <a:xfrm flipV="1">
            <a:off x="4779652" y="4661748"/>
            <a:ext cx="978408" cy="545252"/>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 name="Picture 1" desc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05894" y="362887"/>
            <a:ext cx="3338106" cy="5520805"/>
          </a:xfrm>
          <a:prstGeom prst="rect">
            <a:avLst/>
          </a:prstGeom>
        </p:spPr>
      </p:pic>
    </p:spTree>
    <p:extLst>
      <p:ext uri="{BB962C8B-B14F-4D97-AF65-F5344CB8AC3E}">
        <p14:creationId xmlns:p14="http://schemas.microsoft.com/office/powerpoint/2010/main" val="2476298220"/>
      </p:ext>
    </p:extLst>
  </p:cSld>
  <p:clrMapOvr>
    <a:masterClrMapping/>
  </p:clrMapOvr>
</p:sld>
</file>

<file path=ppt/theme/theme1.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0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4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6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4664</TotalTime>
  <Words>5022</Words>
  <Application>Microsoft Macintosh PowerPoint</Application>
  <PresentationFormat>On-screen Show (4:3)</PresentationFormat>
  <Paragraphs>931</Paragraphs>
  <Slides>135</Slides>
  <Notes>29</Notes>
  <HiddenSlides>0</HiddenSlides>
  <MMClips>0</MMClips>
  <ScaleCrop>false</ScaleCrop>
  <HeadingPairs>
    <vt:vector size="6" baseType="variant">
      <vt:variant>
        <vt:lpstr>Fonts Used</vt:lpstr>
      </vt:variant>
      <vt:variant>
        <vt:i4>13</vt:i4>
      </vt:variant>
      <vt:variant>
        <vt:lpstr>Theme</vt:lpstr>
      </vt:variant>
      <vt:variant>
        <vt:i4>21</vt:i4>
      </vt:variant>
      <vt:variant>
        <vt:lpstr>Slide Titles</vt:lpstr>
      </vt:variant>
      <vt:variant>
        <vt:i4>135</vt:i4>
      </vt:variant>
    </vt:vector>
  </HeadingPairs>
  <TitlesOfParts>
    <vt:vector size="169" baseType="lpstr">
      <vt:lpstr>FranklinGothic</vt:lpstr>
      <vt:lpstr>ＭＳ Ｐゴシック</vt:lpstr>
      <vt:lpstr>Arial</vt:lpstr>
      <vt:lpstr>Arial Narrow</vt:lpstr>
      <vt:lpstr>Calibri</vt:lpstr>
      <vt:lpstr>Chalkduster</vt:lpstr>
      <vt:lpstr>Comic Sans MS</vt:lpstr>
      <vt:lpstr>Courier New</vt:lpstr>
      <vt:lpstr>Franklin Gothic Book</vt:lpstr>
      <vt:lpstr>Franklin Gothic Demi</vt:lpstr>
      <vt:lpstr>Lucida Grande</vt:lpstr>
      <vt:lpstr>Marker Felt Thin</vt:lpstr>
      <vt:lpstr>Wingdings</vt:lpstr>
      <vt:lpstr>2_Basic</vt:lpstr>
      <vt:lpstr>3_Basic</vt:lpstr>
      <vt:lpstr>Title</vt:lpstr>
      <vt:lpstr>Org Chart</vt:lpstr>
      <vt:lpstr>4_Basic</vt:lpstr>
      <vt:lpstr>Basic</vt:lpstr>
      <vt:lpstr>Divider Master</vt:lpstr>
      <vt:lpstr>5_Basic</vt:lpstr>
      <vt:lpstr>2_Divider Master</vt:lpstr>
      <vt:lpstr>1_Org Chart</vt:lpstr>
      <vt:lpstr>1_Basic</vt:lpstr>
      <vt:lpstr>Contact</vt:lpstr>
      <vt:lpstr>40_Basic</vt:lpstr>
      <vt:lpstr>44_Basic</vt:lpstr>
      <vt:lpstr>36_Basic</vt:lpstr>
      <vt:lpstr>1_Title</vt:lpstr>
      <vt:lpstr>6_Basic</vt:lpstr>
      <vt:lpstr>7_Basic</vt:lpstr>
      <vt:lpstr>8_Basic</vt:lpstr>
      <vt:lpstr>1_Divider Master</vt:lpstr>
      <vt:lpstr>9_Basic</vt:lpstr>
      <vt:lpstr>Introduction to  Intensive Intervention  National Center on Intensive Intervention </vt:lpstr>
      <vt:lpstr>Contact Information</vt:lpstr>
      <vt:lpstr>National Center on  Intensive Intervention (NCII)</vt:lpstr>
      <vt:lpstr>States </vt:lpstr>
      <vt:lpstr>Why Intensive Intervention?</vt:lpstr>
      <vt:lpstr>Why Intensive Intervention? </vt:lpstr>
      <vt:lpstr>Why Intensive Intervention? </vt:lpstr>
      <vt:lpstr>What is Intensive Intervention?</vt:lpstr>
      <vt:lpstr>NCII’s Approach </vt:lpstr>
      <vt:lpstr>NCII’s Approach </vt:lpstr>
      <vt:lpstr>PowerPoint Presentation</vt:lpstr>
      <vt:lpstr>PowerPoint Presentation</vt:lpstr>
      <vt:lpstr>PowerPoint Presentation</vt:lpstr>
      <vt:lpstr>Tier 1</vt:lpstr>
      <vt:lpstr>PowerPoint Presentation</vt:lpstr>
      <vt:lpstr>Think-Pair-Share</vt:lpstr>
      <vt:lpstr>MTSS or RTI</vt:lpstr>
      <vt:lpstr>DBI</vt:lpstr>
      <vt:lpstr>Tier 2</vt:lpstr>
      <vt:lpstr>Tier 2 </vt:lpstr>
      <vt:lpstr>PowerPoint Presentation</vt:lpstr>
      <vt:lpstr>Think-Pair-Share</vt:lpstr>
      <vt:lpstr>PowerPoint Presentation</vt:lpstr>
      <vt:lpstr>PowerPoint Presentation</vt:lpstr>
      <vt:lpstr>PowerPoint Presentation</vt:lpstr>
      <vt:lpstr>Tier 3</vt:lpstr>
      <vt:lpstr>PowerPoint Presentation</vt:lpstr>
      <vt:lpstr>PowerPoint Presentation</vt:lpstr>
      <vt:lpstr>PowerPoint Presentation</vt:lpstr>
      <vt:lpstr>Think-Pair-Share</vt:lpstr>
      <vt:lpstr>PowerPoint Presentation</vt:lpstr>
      <vt:lpstr>Let’s Think About  Designing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Instruction Within the Platform</vt:lpstr>
      <vt:lpstr>PowerPoint Presentation</vt:lpstr>
      <vt:lpstr>Explicit Instruction</vt:lpstr>
      <vt:lpstr>How do you use explicit instruction within intensive intervention?</vt:lpstr>
      <vt:lpstr>Multiple Representations</vt:lpstr>
      <vt:lpstr>How should multiple representations be used within intensive intervention?</vt:lpstr>
      <vt:lpstr>Focus on Language</vt:lpstr>
      <vt:lpstr>How do you attend to language within intensive intervention?</vt:lpstr>
      <vt:lpstr>Fluency </vt:lpstr>
      <vt:lpstr>How to build fact fluency within intensive intervention?</vt:lpstr>
      <vt:lpstr>Problem Solving</vt:lpstr>
      <vt:lpstr>Problem Solving</vt:lpstr>
      <vt:lpstr>How do you incorporate effective problem-solving strategies within intensive intervention?</vt:lpstr>
      <vt:lpstr>Motivation Component</vt:lpstr>
      <vt:lpstr>How do you incorporate a motivational component within intensive intervention?</vt:lpstr>
      <vt:lpstr>PowerPoint Presentation</vt:lpstr>
      <vt:lpstr>PowerPoint Presentation</vt:lpstr>
      <vt:lpstr>How Do You Intensify  (Adapt) Interventions?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Think-Pair-Share</vt:lpstr>
      <vt:lpstr>PowerPoint Presentation</vt:lpstr>
      <vt:lpstr>Case Study: Lindsay </vt:lpstr>
      <vt:lpstr>Intervention History: Lindsay</vt:lpstr>
      <vt:lpstr>Lindsay’s Scores:  Baseline Data FAST Math </vt:lpstr>
      <vt:lpstr>DBI for Lindsay</vt:lpstr>
      <vt:lpstr>DBI for Lindsay</vt:lpstr>
      <vt:lpstr>Lindsay’s Current Performance </vt:lpstr>
      <vt:lpstr>Lindsay’s Current Performance</vt:lpstr>
      <vt:lpstr>Intervention Adaptation 1 </vt:lpstr>
      <vt:lpstr>FAST Math Data </vt:lpstr>
      <vt:lpstr>DBI for Lindsay</vt:lpstr>
      <vt:lpstr>Intervention Adaptation 2</vt:lpstr>
      <vt:lpstr>Lindsay’s Self-Regulation Strategy</vt:lpstr>
      <vt:lpstr>Poor Self-Regulation and Executive Function Impede Academic Learning</vt:lpstr>
      <vt:lpstr>FAST Math Data</vt:lpstr>
      <vt:lpstr>DBI for Lindsay</vt:lpstr>
      <vt:lpstr>In Summary </vt:lpstr>
      <vt:lpstr>For More Information…</vt:lpstr>
      <vt:lpstr>Supporting Self-Directed Training and Learning</vt:lpstr>
      <vt:lpstr>Supporting Self-Directed Training and Learning: IRIS Modules</vt:lpstr>
      <vt:lpstr>Supporting Training &amp; Coaching Efforts: DBI Training Series</vt:lpstr>
      <vt:lpstr>Introductions to Intensive Intervention</vt:lpstr>
      <vt:lpstr>Identifying Evidenced-Based Interventions and Assessments</vt:lpstr>
      <vt:lpstr>Supporting Meeting Facilitation and Planning</vt:lpstr>
      <vt:lpstr>Supporting Instruction: Sample Lessons and Activities</vt:lpstr>
      <vt:lpstr>Sample Lessons Reading</vt:lpstr>
      <vt:lpstr>Sample Resources Behavior</vt:lpstr>
      <vt:lpstr>Sample Lessons Math</vt:lpstr>
      <vt:lpstr>Multiple Tools To Measure Fidelity</vt:lpstr>
      <vt:lpstr>School Wide DBI Implementation: Rubric and Interview</vt:lpstr>
      <vt:lpstr>Meeting Process Checklist</vt:lpstr>
      <vt:lpstr>Intervention Review Log for Multiple Students</vt:lpstr>
      <vt:lpstr>Intervention Log Tracking for Individual Student</vt:lpstr>
      <vt:lpstr>Considering Standards Aligned Instruction Across MTSS Framework</vt:lpstr>
      <vt:lpstr>Lessons Learned</vt:lpstr>
      <vt:lpstr>Other Resources</vt:lpstr>
      <vt:lpstr>Stay Up to Date: Twitter</vt:lpstr>
      <vt:lpstr>Stay Up to Date: YouTube</vt:lpstr>
      <vt:lpstr>Stay Up to Date: Newsletter</vt:lpstr>
      <vt:lpstr>Making Improvements</vt:lpstr>
      <vt:lpstr>PowerPoint Presentation</vt:lpstr>
      <vt:lpstr>Contact Information</vt:lpstr>
    </vt:vector>
  </TitlesOfParts>
  <Company>American Institutes for Research</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to Institutions of Higher Education</dc:title>
  <dc:creator>Marx, Teri</dc:creator>
  <cp:lastModifiedBy>Sarah Powell</cp:lastModifiedBy>
  <cp:revision>180</cp:revision>
  <dcterms:created xsi:type="dcterms:W3CDTF">2016-11-29T14:01:27Z</dcterms:created>
  <dcterms:modified xsi:type="dcterms:W3CDTF">2018-03-26T19:22:44Z</dcterms:modified>
</cp:coreProperties>
</file>