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36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77A66-308C-43D1-A43B-9619B88FABCC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32A627-8AC9-44B5-A678-9BAC7C43A9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04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2A627-8AC9-44B5-A678-9BAC7C43A9A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382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577B-6026-4727-B6F5-1106B02AC7DD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97DB-0982-46E8-9449-3E748DBD46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577B-6026-4727-B6F5-1106B02AC7DD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97DB-0982-46E8-9449-3E748DBD46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577B-6026-4727-B6F5-1106B02AC7DD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97DB-0982-46E8-9449-3E748DBD46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577B-6026-4727-B6F5-1106B02AC7DD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97DB-0982-46E8-9449-3E748DBD46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577B-6026-4727-B6F5-1106B02AC7DD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97DB-0982-46E8-9449-3E748DBD46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577B-6026-4727-B6F5-1106B02AC7DD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97DB-0982-46E8-9449-3E748DBD46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577B-6026-4727-B6F5-1106B02AC7DD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97DB-0982-46E8-9449-3E748DBD46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577B-6026-4727-B6F5-1106B02AC7DD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97DB-0982-46E8-9449-3E748DBD46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577B-6026-4727-B6F5-1106B02AC7DD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97DB-0982-46E8-9449-3E748DBD46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577B-6026-4727-B6F5-1106B02AC7DD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97DB-0982-46E8-9449-3E748DBD46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577B-6026-4727-B6F5-1106B02AC7DD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97DB-0982-46E8-9449-3E748DBD46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E577B-6026-4727-B6F5-1106B02AC7DD}" type="datetimeFigureOut">
              <a:rPr lang="en-US" smtClean="0"/>
              <a:pPr/>
              <a:t>3/26/2023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97DB-0982-46E8-9449-3E748DBD46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2362200"/>
          </a:xfrm>
        </p:spPr>
        <p:txBody>
          <a:bodyPr>
            <a:normAutofit fontScale="90000"/>
          </a:bodyPr>
          <a:lstStyle/>
          <a:p>
            <a:r>
              <a:rPr lang="en-US" dirty="0"/>
              <a:t>Diabetes 101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The basics – what you need to know</a:t>
            </a:r>
            <a:br>
              <a:rPr lang="en-US" dirty="0"/>
            </a:br>
            <a:endParaRPr lang="en-US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200400"/>
            <a:ext cx="25241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ndAc>
      <p:stSnd>
        <p:snd r:embed="rId2" name="applause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a diagnosis of diabetes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00400"/>
          </a:xfrm>
        </p:spPr>
        <p:txBody>
          <a:bodyPr/>
          <a:lstStyle/>
          <a:p>
            <a:r>
              <a:rPr lang="en-US" dirty="0"/>
              <a:t>Family history</a:t>
            </a:r>
          </a:p>
          <a:p>
            <a:r>
              <a:rPr lang="en-US" dirty="0"/>
              <a:t>Signs and symptoms (low and high sugars)</a:t>
            </a:r>
          </a:p>
          <a:p>
            <a:r>
              <a:rPr lang="en-US" dirty="0"/>
              <a:t>Fast blood sugars out of normal (70 -130)</a:t>
            </a:r>
          </a:p>
          <a:p>
            <a:r>
              <a:rPr lang="en-US" dirty="0"/>
              <a:t>Hemoglobin A1c above 6.6</a:t>
            </a:r>
          </a:p>
          <a:p>
            <a:r>
              <a:rPr lang="en-US" dirty="0"/>
              <a:t>A person with diabetes usually has all of these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4876800"/>
            <a:ext cx="152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Diabetes in South Carolina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229600" cy="4525963"/>
          </a:xfrm>
        </p:spPr>
        <p:txBody>
          <a:bodyPr/>
          <a:lstStyle/>
          <a:p>
            <a:r>
              <a:rPr lang="en-US" dirty="0"/>
              <a:t>South Carolina always ranks in the top three states for the number of diabetes cases per population.</a:t>
            </a:r>
          </a:p>
          <a:p>
            <a:r>
              <a:rPr lang="en-US" dirty="0"/>
              <a:t>Orangeburg, Bamberg and Calhoun Counties are among the leading counties in the State</a:t>
            </a:r>
          </a:p>
          <a:p>
            <a:r>
              <a:rPr lang="en-US" dirty="0"/>
              <a:t>Orangeburg County – 6.5% of the population</a:t>
            </a:r>
          </a:p>
          <a:p>
            <a:r>
              <a:rPr lang="en-US" dirty="0"/>
              <a:t>Bamberg County – 5.8% of the population</a:t>
            </a:r>
          </a:p>
          <a:p>
            <a:r>
              <a:rPr lang="en-US" dirty="0"/>
              <a:t>Calhoun County – 6.1% of the population</a:t>
            </a: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5486400"/>
            <a:ext cx="1619250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dirty="0"/>
              <a:t>The Problem of Diabetes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229600" cy="4525963"/>
          </a:xfrm>
        </p:spPr>
        <p:txBody>
          <a:bodyPr/>
          <a:lstStyle/>
          <a:p>
            <a:r>
              <a:rPr lang="en-US" dirty="0"/>
              <a:t>The statistics show only the diagnosed cases</a:t>
            </a:r>
          </a:p>
          <a:p>
            <a:r>
              <a:rPr lang="en-US" dirty="0"/>
              <a:t>There are many undiagnosed cases or people walking around  unaware that they have it</a:t>
            </a:r>
          </a:p>
          <a:p>
            <a:r>
              <a:rPr lang="en-US" dirty="0"/>
              <a:t>Individuals and families suffer from diabetes</a:t>
            </a:r>
          </a:p>
          <a:p>
            <a:r>
              <a:rPr lang="en-US" dirty="0"/>
              <a:t>Complications include foot and leg amputations, diabetic retinopathy (eye damage), heart  failure, dental problems also</a:t>
            </a:r>
          </a:p>
          <a:p>
            <a:r>
              <a:rPr lang="en-US" dirty="0"/>
              <a:t>Kidney failure</a:t>
            </a:r>
          </a:p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4876800"/>
            <a:ext cx="1066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dirty="0"/>
              <a:t>Psycho-social Aspects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4525963"/>
          </a:xfrm>
        </p:spPr>
        <p:txBody>
          <a:bodyPr/>
          <a:lstStyle/>
          <a:p>
            <a:r>
              <a:rPr lang="en-US" dirty="0"/>
              <a:t>Initial reaction frequently is denial</a:t>
            </a:r>
          </a:p>
          <a:p>
            <a:r>
              <a:rPr lang="en-US" dirty="0"/>
              <a:t>Could go through stages similar to death and dying (Helen </a:t>
            </a:r>
            <a:r>
              <a:rPr lang="en-US" dirty="0" err="1"/>
              <a:t>Kubler</a:t>
            </a:r>
            <a:r>
              <a:rPr lang="en-US" dirty="0"/>
              <a:t> Ross)</a:t>
            </a:r>
          </a:p>
          <a:p>
            <a:r>
              <a:rPr lang="en-US" dirty="0"/>
              <a:t>Denial,  anger, bargaining, depression, acceptance</a:t>
            </a:r>
          </a:p>
          <a:p>
            <a:r>
              <a:rPr lang="en-US" dirty="0"/>
              <a:t>With chronic diabetes, depression is common</a:t>
            </a:r>
          </a:p>
          <a:p>
            <a:r>
              <a:rPr lang="en-US" dirty="0"/>
              <a:t>Usually those who give up and don’t take charge of their health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5105400"/>
            <a:ext cx="22860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Problems – the Foot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67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Neuropathy – numbness, pain on bottom</a:t>
            </a:r>
          </a:p>
          <a:p>
            <a:r>
              <a:rPr lang="en-US" dirty="0"/>
              <a:t>Vulnerable to cuts, sores, blisters, corns</a:t>
            </a:r>
          </a:p>
          <a:p>
            <a:r>
              <a:rPr lang="en-US" dirty="0"/>
              <a:t>Also bruises, ingrown toenails, breaks in skin</a:t>
            </a:r>
          </a:p>
          <a:p>
            <a:r>
              <a:rPr lang="en-US" dirty="0"/>
              <a:t>People with diabetes heal slowly because of poor circulation</a:t>
            </a:r>
          </a:p>
          <a:p>
            <a:r>
              <a:rPr lang="en-US" dirty="0"/>
              <a:t>Infection leads to gangrene</a:t>
            </a:r>
          </a:p>
          <a:p>
            <a:r>
              <a:rPr lang="en-US" dirty="0"/>
              <a:t>Gangrene leads to amputation</a:t>
            </a:r>
          </a:p>
          <a:p>
            <a:r>
              <a:rPr lang="en-US" dirty="0"/>
              <a:t>Annual foot exam is needed</a:t>
            </a:r>
          </a:p>
          <a:p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4038600"/>
            <a:ext cx="685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Problems – the Eyes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1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Little, tiny, blood vessels go to the eyes</a:t>
            </a:r>
          </a:p>
          <a:p>
            <a:r>
              <a:rPr lang="en-US" dirty="0"/>
              <a:t>These little, tiny, blood vessels can break</a:t>
            </a:r>
          </a:p>
          <a:p>
            <a:r>
              <a:rPr lang="en-US" dirty="0"/>
              <a:t>They can break in the pupil or white part </a:t>
            </a:r>
          </a:p>
          <a:p>
            <a:r>
              <a:rPr lang="en-US" dirty="0"/>
              <a:t>The little blood vessels are on the inside </a:t>
            </a:r>
          </a:p>
          <a:p>
            <a:r>
              <a:rPr lang="en-US" dirty="0"/>
              <a:t>Eventually, vision is impaired by dark spots</a:t>
            </a:r>
          </a:p>
          <a:p>
            <a:r>
              <a:rPr lang="en-US" dirty="0"/>
              <a:t>This is known as diabetic retinopathy</a:t>
            </a:r>
          </a:p>
          <a:p>
            <a:r>
              <a:rPr lang="en-US" dirty="0"/>
              <a:t>If caught early, it can be repaired</a:t>
            </a:r>
          </a:p>
          <a:p>
            <a:r>
              <a:rPr lang="en-US" dirty="0"/>
              <a:t>Annual eye exam is needed</a:t>
            </a:r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4648200"/>
            <a:ext cx="1295400" cy="141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Problems – the teeth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924800" cy="4114800"/>
          </a:xfrm>
        </p:spPr>
        <p:txBody>
          <a:bodyPr/>
          <a:lstStyle/>
          <a:p>
            <a:r>
              <a:rPr lang="en-US" dirty="0"/>
              <a:t>Good oral hygiene is required</a:t>
            </a:r>
          </a:p>
          <a:p>
            <a:r>
              <a:rPr lang="en-US" dirty="0"/>
              <a:t>A simple tooth ache can turn into abscess tooth</a:t>
            </a:r>
          </a:p>
          <a:p>
            <a:r>
              <a:rPr lang="en-US" dirty="0"/>
              <a:t>Remember circulation, healing  is slow</a:t>
            </a:r>
          </a:p>
          <a:p>
            <a:r>
              <a:rPr lang="en-US" dirty="0"/>
              <a:t>This includes gums, which could bleed easily</a:t>
            </a:r>
          </a:p>
          <a:p>
            <a:r>
              <a:rPr lang="en-US" dirty="0"/>
              <a:t>Mouth rise is helpful, brush daily</a:t>
            </a:r>
          </a:p>
          <a:p>
            <a:r>
              <a:rPr lang="en-US" dirty="0"/>
              <a:t>Check ups every six months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4876800"/>
            <a:ext cx="1371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en-US" dirty="0"/>
              <a:t>Medical Problems – the Heart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114801"/>
          </a:xfrm>
        </p:spPr>
        <p:txBody>
          <a:bodyPr/>
          <a:lstStyle/>
          <a:p>
            <a:r>
              <a:rPr lang="en-US" dirty="0"/>
              <a:t>High sugar is like corrosion on battery cable</a:t>
            </a:r>
          </a:p>
          <a:p>
            <a:r>
              <a:rPr lang="en-US" dirty="0"/>
              <a:t>High sugar circulates in veins, arteries around the heart</a:t>
            </a:r>
          </a:p>
          <a:p>
            <a:r>
              <a:rPr lang="en-US" dirty="0"/>
              <a:t>Especially with high blood pressure and high cholesterol, the veins and arteries get clogged</a:t>
            </a:r>
          </a:p>
          <a:p>
            <a:r>
              <a:rPr lang="en-US" dirty="0"/>
              <a:t>This leads to all kinds of heart problems i.e., heart attacks, chest pains, heart valve problem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5486400"/>
            <a:ext cx="62865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Problems – the Kidney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3962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Poor circulation and sugar invades the kidney</a:t>
            </a:r>
          </a:p>
          <a:p>
            <a:r>
              <a:rPr lang="en-US" dirty="0"/>
              <a:t>The kidney’s job is to remove waste (urine)</a:t>
            </a:r>
          </a:p>
          <a:p>
            <a:r>
              <a:rPr lang="en-US" dirty="0"/>
              <a:t>Very delicate chemical balance, i.e., ketones</a:t>
            </a:r>
          </a:p>
          <a:p>
            <a:r>
              <a:rPr lang="en-US" dirty="0"/>
              <a:t>High sugar upsets the chemical balance</a:t>
            </a:r>
          </a:p>
          <a:p>
            <a:r>
              <a:rPr lang="en-US" dirty="0"/>
              <a:t>The chemicals become toxic, and the kidney starts shutting down and eventually….</a:t>
            </a:r>
          </a:p>
          <a:p>
            <a:r>
              <a:rPr lang="en-US" dirty="0"/>
              <a:t>Kidney failure – next stop is dialysis center</a:t>
            </a:r>
          </a:p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5181600"/>
            <a:ext cx="1295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5238750"/>
            <a:ext cx="12763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Problems - Sexual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14800"/>
          </a:xfrm>
        </p:spPr>
        <p:txBody>
          <a:bodyPr/>
          <a:lstStyle/>
          <a:p>
            <a:r>
              <a:rPr lang="en-US" dirty="0"/>
              <a:t>Diabetes can affect sexual arousal- both male and female</a:t>
            </a:r>
          </a:p>
          <a:p>
            <a:r>
              <a:rPr lang="en-US" dirty="0"/>
              <a:t>Remember diabetes is a circulation problem. Blood and sensory (nerves) affect sexual organs</a:t>
            </a:r>
          </a:p>
          <a:p>
            <a:r>
              <a:rPr lang="en-US" dirty="0"/>
              <a:t>This is not talked about very much</a:t>
            </a:r>
          </a:p>
          <a:p>
            <a:r>
              <a:rPr lang="en-US" dirty="0"/>
              <a:t>There are remedies i.e., Viagra, Cialis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5410200"/>
            <a:ext cx="10953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diabetes?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condition where the body’s pancreas is not working properly causing high and low blood sugar – also known as glucose.</a:t>
            </a:r>
          </a:p>
          <a:p>
            <a:endParaRPr lang="en-US" dirty="0"/>
          </a:p>
          <a:p>
            <a:r>
              <a:rPr lang="en-US" dirty="0"/>
              <a:t>Well, what does this mean and what is a pancreas?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Medical Problems - Weight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Body weight fluctuates up and down according to your sugar level</a:t>
            </a:r>
          </a:p>
          <a:p>
            <a:r>
              <a:rPr lang="en-US" dirty="0"/>
              <a:t>The  fattier tissue or cells, the more insulin is prevented from reaching cells</a:t>
            </a:r>
          </a:p>
          <a:p>
            <a:r>
              <a:rPr lang="en-US" dirty="0"/>
              <a:t>This leads to high sugar (glucose readings)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4648200"/>
            <a:ext cx="1219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4724400"/>
            <a:ext cx="1295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4648200"/>
            <a:ext cx="1219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4600" y="4495800"/>
            <a:ext cx="1143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Diabetes - Medications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Tablets – tap on your pancreas and says “get going” – produce more insulin</a:t>
            </a:r>
          </a:p>
          <a:p>
            <a:r>
              <a:rPr lang="en-US" dirty="0"/>
              <a:t>Insulin – different kinds – Fast acting and long lasting    i.e., 24 hours.  These are injections</a:t>
            </a:r>
          </a:p>
          <a:p>
            <a:r>
              <a:rPr lang="en-US" dirty="0"/>
              <a:t>Some people must do both – take tablets and insulin injections</a:t>
            </a:r>
          </a:p>
          <a:p>
            <a:r>
              <a:rPr lang="en-US" dirty="0"/>
              <a:t>It is possible to go off medications with meal planning, exercise and weight reduction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Prevention/ Education /Management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 for people with diabetes: keep glucose or blood sugar readings normal:     70 -129</a:t>
            </a:r>
          </a:p>
          <a:p>
            <a:r>
              <a:rPr lang="en-US" dirty="0"/>
              <a:t>Maintain weight within acceptable range</a:t>
            </a:r>
          </a:p>
          <a:p>
            <a:r>
              <a:rPr lang="en-US" dirty="0"/>
              <a:t>Plan meals according to guidelines for starches, fruits, vegetables, meats and fats</a:t>
            </a:r>
          </a:p>
          <a:p>
            <a:r>
              <a:rPr lang="en-US" dirty="0"/>
              <a:t>Exercise daily – aerobic – getting heart beating</a:t>
            </a:r>
          </a:p>
          <a:p>
            <a:r>
              <a:rPr lang="en-US" dirty="0"/>
              <a:t>Learn as much as possible about diabetes</a:t>
            </a:r>
          </a:p>
          <a:p>
            <a:r>
              <a:rPr lang="en-US" dirty="0"/>
              <a:t>Take control.  Practice Self-Management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 sits right under your stomach!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1676400"/>
            <a:ext cx="1981200" cy="2631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52600" y="5181600"/>
            <a:ext cx="5791200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And it is a big deal that is works right!</a:t>
            </a:r>
          </a:p>
        </p:txBody>
      </p:sp>
    </p:spTree>
  </p:cSld>
  <p:clrMapOvr>
    <a:masterClrMapping/>
  </p:clrMapOvr>
  <p:transition spd="med">
    <p:sndAc>
      <p:stSnd>
        <p:snd r:embed="rId3" name="applause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 Pancreas keeps the sugar under control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1981200"/>
            <a:ext cx="225742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4572000"/>
            <a:ext cx="762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Pancreas produces insulin which is a hormone that allows glucose (sugar) to enter our cells so we can have energy and go about our daily activities.</a:t>
            </a:r>
          </a:p>
        </p:txBody>
      </p:sp>
    </p:spTree>
  </p:cSld>
  <p:clrMapOvr>
    <a:masterClrMapping/>
  </p:clrMapOvr>
  <p:transition spd="med">
    <p:sndAc>
      <p:stSnd>
        <p:snd r:embed="rId2" name="breeze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There are different kinds of sugar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80999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White sugar you put in coffee or tea</a:t>
            </a:r>
          </a:p>
          <a:p>
            <a:r>
              <a:rPr lang="en-US" dirty="0"/>
              <a:t>Sugar from fruits i.e., oranges, apples  etc</a:t>
            </a:r>
          </a:p>
          <a:p>
            <a:endParaRPr lang="en-US" dirty="0"/>
          </a:p>
          <a:p>
            <a:r>
              <a:rPr lang="en-US" dirty="0"/>
              <a:t>Carbohydrates from starches affect sugar levels </a:t>
            </a:r>
          </a:p>
          <a:p>
            <a:r>
              <a:rPr lang="en-US" dirty="0"/>
              <a:t>For example, rice, potatoes, bread, pasta, corn</a:t>
            </a:r>
          </a:p>
          <a:p>
            <a:pPr>
              <a:buNone/>
            </a:pPr>
            <a:r>
              <a:rPr lang="en-US" dirty="0"/>
              <a:t>	</a:t>
            </a:r>
          </a:p>
          <a:p>
            <a:pPr>
              <a:buNone/>
            </a:pPr>
            <a:r>
              <a:rPr lang="en-US" dirty="0"/>
              <a:t>  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12297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1447800"/>
            <a:ext cx="142875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30562"/>
          </a:xfrm>
        </p:spPr>
        <p:txBody>
          <a:bodyPr>
            <a:normAutofit fontScale="90000"/>
          </a:bodyPr>
          <a:lstStyle/>
          <a:p>
            <a:r>
              <a:rPr lang="en-US" dirty="0"/>
              <a:t>If the pancreas is not producing insulin</a:t>
            </a:r>
            <a:br>
              <a:rPr lang="en-US" dirty="0"/>
            </a:br>
            <a:r>
              <a:rPr lang="en-US" dirty="0"/>
              <a:t>or not in the right amounts, sugar</a:t>
            </a:r>
            <a:br>
              <a:rPr lang="en-US" dirty="0"/>
            </a:br>
            <a:r>
              <a:rPr lang="en-US" dirty="0"/>
              <a:t>builds up in the blood stream which causes serious health problems.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3581400"/>
            <a:ext cx="175260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3733800"/>
            <a:ext cx="175260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Signs and Symptoms of Diabetes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Hyperglycemia</a:t>
            </a:r>
          </a:p>
          <a:p>
            <a:r>
              <a:rPr lang="en-US" dirty="0"/>
              <a:t>High Sugar</a:t>
            </a:r>
          </a:p>
          <a:p>
            <a:r>
              <a:rPr lang="en-US" dirty="0"/>
              <a:t>Extreme thirst</a:t>
            </a:r>
          </a:p>
          <a:p>
            <a:r>
              <a:rPr lang="en-US" dirty="0"/>
              <a:t>Frequent urination</a:t>
            </a:r>
          </a:p>
          <a:p>
            <a:r>
              <a:rPr lang="en-US" dirty="0"/>
              <a:t>Hunger</a:t>
            </a:r>
          </a:p>
          <a:p>
            <a:r>
              <a:rPr lang="en-US" dirty="0"/>
              <a:t>Rapid change in weight</a:t>
            </a:r>
          </a:p>
          <a:p>
            <a:r>
              <a:rPr lang="en-US" dirty="0"/>
              <a:t>Dizziness</a:t>
            </a:r>
          </a:p>
          <a:p>
            <a:r>
              <a:rPr lang="en-US" dirty="0"/>
              <a:t>Blurred vision</a:t>
            </a:r>
          </a:p>
          <a:p>
            <a:r>
              <a:rPr lang="en-US" dirty="0"/>
              <a:t>Tiredness</a:t>
            </a:r>
          </a:p>
          <a:p>
            <a:r>
              <a:rPr lang="en-US" dirty="0"/>
              <a:t>Nausea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352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Hypoglycemia</a:t>
            </a:r>
          </a:p>
          <a:p>
            <a:r>
              <a:rPr lang="en-US" dirty="0"/>
              <a:t>Low sugar</a:t>
            </a:r>
          </a:p>
          <a:p>
            <a:r>
              <a:rPr lang="en-US" dirty="0"/>
              <a:t>Weakness</a:t>
            </a:r>
          </a:p>
          <a:p>
            <a:r>
              <a:rPr lang="en-US" dirty="0"/>
              <a:t>Tired</a:t>
            </a:r>
          </a:p>
          <a:p>
            <a:r>
              <a:rPr lang="en-US" dirty="0"/>
              <a:t>Rapid heartbeat</a:t>
            </a:r>
          </a:p>
          <a:p>
            <a:r>
              <a:rPr lang="en-US" dirty="0"/>
              <a:t>Get shakes or trembling</a:t>
            </a:r>
          </a:p>
          <a:p>
            <a:r>
              <a:rPr lang="en-US" dirty="0"/>
              <a:t>Passing out</a:t>
            </a:r>
          </a:p>
          <a:p>
            <a:r>
              <a:rPr lang="en-US" dirty="0"/>
              <a:t>Diabetic Coma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4953000"/>
            <a:ext cx="1447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458200" cy="2895600"/>
          </a:xfrm>
        </p:spPr>
        <p:txBody>
          <a:bodyPr>
            <a:normAutofit fontScale="90000"/>
          </a:bodyPr>
          <a:lstStyle/>
          <a:p>
            <a:pPr algn="r"/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High Sugar, over time, damages the</a:t>
            </a:r>
            <a:br>
              <a:rPr lang="en-US" dirty="0"/>
            </a:br>
            <a:r>
              <a:rPr lang="en-US" dirty="0"/>
              <a:t>eyes, heart, kidneys and contributes to </a:t>
            </a:r>
            <a:br>
              <a:rPr lang="en-US" dirty="0"/>
            </a:br>
            <a:r>
              <a:rPr lang="en-US" dirty="0"/>
              <a:t>poor circulation in the entire body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It is like corrosion on a battery cable</a:t>
            </a:r>
            <a:br>
              <a:rPr lang="en-US" dirty="0"/>
            </a:br>
            <a:r>
              <a:rPr lang="en-US" dirty="0"/>
              <a:t>and it just keeps building &amp; building   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2971800"/>
            <a:ext cx="1752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is at Risk for Diabetes?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Those with a family history – esp. immediate</a:t>
            </a:r>
          </a:p>
          <a:p>
            <a:r>
              <a:rPr lang="en-US" dirty="0"/>
              <a:t>African Americans, Hispanic, Native Americans</a:t>
            </a:r>
          </a:p>
          <a:p>
            <a:r>
              <a:rPr lang="en-US" dirty="0"/>
              <a:t>Age 40 and over</a:t>
            </a:r>
          </a:p>
          <a:p>
            <a:r>
              <a:rPr lang="en-US" dirty="0"/>
              <a:t>Overweight and obesity</a:t>
            </a:r>
          </a:p>
          <a:p>
            <a:r>
              <a:rPr lang="en-US" dirty="0"/>
              <a:t>Sedentary lifestyle – no exercise</a:t>
            </a:r>
          </a:p>
          <a:p>
            <a:r>
              <a:rPr lang="en-US" dirty="0"/>
              <a:t>Gestational diabetes</a:t>
            </a:r>
          </a:p>
          <a:p>
            <a:r>
              <a:rPr lang="en-US" dirty="0"/>
              <a:t>Poor nutrition – high calorie diet, sweets, fats</a:t>
            </a:r>
          </a:p>
          <a:p>
            <a:r>
              <a:rPr lang="en-US" dirty="0"/>
              <a:t>High blood pressure and high cholesterol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2819400"/>
            <a:ext cx="1219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860</TotalTime>
  <Words>1016</Words>
  <Application>Microsoft Office PowerPoint</Application>
  <PresentationFormat>On-screen Show (4:3)</PresentationFormat>
  <Paragraphs>132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Diabetes 101  The basics – what you need to know </vt:lpstr>
      <vt:lpstr>What is diabetes?</vt:lpstr>
      <vt:lpstr>It sits right under your stomach!</vt:lpstr>
      <vt:lpstr>The Pancreas keeps the sugar under control</vt:lpstr>
      <vt:lpstr>There are different kinds of sugar</vt:lpstr>
      <vt:lpstr>If the pancreas is not producing insulin or not in the right amounts, sugar builds up in the blood stream which causes serious health problems.</vt:lpstr>
      <vt:lpstr>Signs and Symptoms of Diabetes</vt:lpstr>
      <vt:lpstr>    High Sugar, over time, damages the eyes, heart, kidneys and contributes to  poor circulation in the entire body     It is like corrosion on a battery cable and it just keeps building &amp; building     </vt:lpstr>
      <vt:lpstr>Who is at Risk for Diabetes?</vt:lpstr>
      <vt:lpstr>Making a diagnosis of diabetes</vt:lpstr>
      <vt:lpstr>Diabetes in South Carolina</vt:lpstr>
      <vt:lpstr>The Problem of Diabetes</vt:lpstr>
      <vt:lpstr>Psycho-social Aspects</vt:lpstr>
      <vt:lpstr>Medical Problems – the Foot</vt:lpstr>
      <vt:lpstr>Medical Problems – the Eyes</vt:lpstr>
      <vt:lpstr>Medical Problems – the teeth</vt:lpstr>
      <vt:lpstr>Medical Problems – the Heart</vt:lpstr>
      <vt:lpstr>Medical Problems – the Kidney</vt:lpstr>
      <vt:lpstr>Medical Problems - Sexual</vt:lpstr>
      <vt:lpstr>Medical Problems - Weight</vt:lpstr>
      <vt:lpstr>Diabetes - Medications</vt:lpstr>
      <vt:lpstr>Prevention/ Education /Management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Diabetes 101</dc:title>
  <dc:creator>Dave</dc:creator>
  <cp:lastModifiedBy>Dave Brangan</cp:lastModifiedBy>
  <cp:revision>89</cp:revision>
  <dcterms:created xsi:type="dcterms:W3CDTF">2010-03-25T17:55:53Z</dcterms:created>
  <dcterms:modified xsi:type="dcterms:W3CDTF">2023-03-27T01:44:25Z</dcterms:modified>
</cp:coreProperties>
</file>