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58" r:id="rId3"/>
    <p:sldId id="369" r:id="rId4"/>
    <p:sldId id="324" r:id="rId5"/>
    <p:sldId id="323" r:id="rId6"/>
    <p:sldId id="414" r:id="rId7"/>
    <p:sldId id="415" r:id="rId8"/>
    <p:sldId id="427" r:id="rId9"/>
    <p:sldId id="318" r:id="rId10"/>
    <p:sldId id="428" r:id="rId11"/>
    <p:sldId id="420" r:id="rId12"/>
    <p:sldId id="425" r:id="rId13"/>
    <p:sldId id="422" r:id="rId14"/>
    <p:sldId id="423" r:id="rId15"/>
    <p:sldId id="424" r:id="rId16"/>
    <p:sldId id="426" r:id="rId17"/>
    <p:sldId id="421" r:id="rId18"/>
    <p:sldId id="365" r:id="rId19"/>
    <p:sldId id="355" r:id="rId20"/>
    <p:sldId id="429" r:id="rId21"/>
    <p:sldId id="356" r:id="rId22"/>
    <p:sldId id="357" r:id="rId23"/>
    <p:sldId id="358" r:id="rId24"/>
    <p:sldId id="359" r:id="rId25"/>
    <p:sldId id="360" r:id="rId26"/>
    <p:sldId id="417" r:id="rId27"/>
    <p:sldId id="419" r:id="rId28"/>
    <p:sldId id="418" r:id="rId29"/>
    <p:sldId id="290" r:id="rId30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Harrington" initials="AH" lastIdx="2" clrIdx="0">
    <p:extLst>
      <p:ext uri="{19B8F6BF-5375-455C-9EA6-DF929625EA0E}">
        <p15:presenceInfo xmlns:p15="http://schemas.microsoft.com/office/powerpoint/2012/main" userId="S-1-5-21-2149558826-3324038498-27948981-312887" providerId="AD"/>
      </p:ext>
    </p:extLst>
  </p:cmAuthor>
  <p:cmAuthor id="2" name="Hannah McIntosh" initials="HM" lastIdx="3" clrIdx="1">
    <p:extLst>
      <p:ext uri="{19B8F6BF-5375-455C-9EA6-DF929625EA0E}">
        <p15:presenceInfo xmlns:p15="http://schemas.microsoft.com/office/powerpoint/2012/main" userId="S-1-5-21-2149558826-3324038498-27948981-3653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1B365D"/>
    <a:srgbClr val="6E7073"/>
    <a:srgbClr val="CDCDCD"/>
    <a:srgbClr val="EEEEEE"/>
    <a:srgbClr val="174A7C"/>
    <a:srgbClr val="002D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220" autoAdjust="0"/>
    <p:restoredTop sz="94660"/>
  </p:normalViewPr>
  <p:slideViewPr>
    <p:cSldViewPr>
      <p:cViewPr varScale="1">
        <p:scale>
          <a:sx n="87" d="100"/>
          <a:sy n="87" d="100"/>
        </p:scale>
        <p:origin x="63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208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D70764A-B111-44B3-AE37-A9C6790043FE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F3C1CD0-D833-4B0D-BF33-74A8E63C0B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762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DT.Support@tn.gov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6325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Immigrant Flag (slide title)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immigrant flag is: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“Yes” for students who were not born in one of the fifty U.S. states, the District of Columbia, or Puerto Rico.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“No” for students born in the U.S.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immigrant flag: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is </a:t>
            </a:r>
            <a:r>
              <a:rPr lang="en-US" dirty="0"/>
              <a:t>a permanent part of the student record, and </a:t>
            </a:r>
            <a:endParaRPr lang="en-US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is </a:t>
            </a:r>
            <a:r>
              <a:rPr lang="en-US" dirty="0"/>
              <a:t>“Yes” for students who were not born in the United States for their entire enrollment history.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2036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Date First Enrolled in U.S. School (slide title)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Date first enrolled in U.S. school is used to identify immigrant students who have been in a U.S. school for three or fewer years.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During this three-year period, immigrant students are eligible for Title III immigrant services that promote adjustment to U.S. schools.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160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Birth Country (slide title)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Birth country can  </a:t>
            </a:r>
            <a:r>
              <a:rPr lang="en-US" b="1" u="sng" dirty="0" smtClean="0"/>
              <a:t>never</a:t>
            </a:r>
            <a:r>
              <a:rPr lang="en-US" dirty="0" smtClean="0"/>
              <a:t> </a:t>
            </a:r>
            <a:r>
              <a:rPr lang="en-US" b="1" dirty="0"/>
              <a:t>be the U.S. or Puerto Rico </a:t>
            </a:r>
            <a:r>
              <a:rPr lang="en-US" dirty="0"/>
              <a:t>for immigrants.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Complete birth country for </a:t>
            </a:r>
            <a:r>
              <a:rPr lang="en-US" i="1" dirty="0"/>
              <a:t>all</a:t>
            </a:r>
            <a:r>
              <a:rPr lang="en-US" dirty="0"/>
              <a:t> students to ensure that your data are accurate.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SIS packages may default to U.S. if birth country is </a:t>
            </a:r>
            <a:r>
              <a:rPr lang="en-US" i="1" dirty="0"/>
              <a:t>not</a:t>
            </a:r>
            <a:r>
              <a:rPr lang="en-US" dirty="0"/>
              <a:t> entered for a student.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3202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U.S. Citizens Born Outside of the U.S. (slide title)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U.S. citizens born outside of the U.S., including foreign adoptees, </a:t>
            </a:r>
            <a:r>
              <a:rPr lang="en-US" dirty="0" smtClean="0"/>
              <a:t>qualify </a:t>
            </a:r>
            <a:r>
              <a:rPr lang="en-US" dirty="0"/>
              <a:t>as immigrants but </a:t>
            </a:r>
            <a:r>
              <a:rPr lang="en-US" dirty="0" smtClean="0"/>
              <a:t>may </a:t>
            </a:r>
            <a:r>
              <a:rPr lang="en-US" dirty="0"/>
              <a:t>choose to opt out of immigrant status and immigrant services.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As </a:t>
            </a:r>
            <a:r>
              <a:rPr lang="en-US" dirty="0"/>
              <a:t>noted above, immigrant services facilitate the acclimation process for students with foreign backgrounds during their first three years in U.S. schools.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2910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0007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2637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9020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2690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8162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431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151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1135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6034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145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Contact Information (slide title)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If you have questions about coding and migrant data, please contact Trish Kelly (</a:t>
            </a:r>
            <a:r>
              <a:rPr lang="en-US" u="sng" dirty="0">
                <a:solidFill>
                  <a:srgbClr val="3333FF"/>
                </a:solidFill>
              </a:rPr>
              <a:t>Trish.Kelly@tn.gov</a:t>
            </a:r>
            <a:r>
              <a:rPr lang="en-US" dirty="0"/>
              <a:t>), CPM Data Manager.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For questions about the migrant program, please contact Jan Lanier (</a:t>
            </a:r>
            <a:r>
              <a:rPr lang="en-US" u="sng" dirty="0">
                <a:solidFill>
                  <a:srgbClr val="3333FF"/>
                </a:solidFill>
              </a:rPr>
              <a:t>Jan.Lanier@tn.gov</a:t>
            </a:r>
            <a:r>
              <a:rPr lang="en-US" dirty="0"/>
              <a:t>), Director, English Learner, Immigrant &amp; Migrant Programs.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For information about the </a:t>
            </a:r>
            <a:r>
              <a:rPr lang="en-US" dirty="0" err="1"/>
              <a:t>TNMigrant</a:t>
            </a:r>
            <a:r>
              <a:rPr lang="en-US" dirty="0"/>
              <a:t> website, please contact Elena Cruz at </a:t>
            </a:r>
            <a:r>
              <a:rPr lang="en-US" dirty="0" err="1"/>
              <a:t>Conexión</a:t>
            </a:r>
            <a:r>
              <a:rPr lang="en-US" dirty="0"/>
              <a:t> </a:t>
            </a:r>
            <a:r>
              <a:rPr lang="en-US" dirty="0" err="1"/>
              <a:t>Américas</a:t>
            </a:r>
            <a:r>
              <a:rPr lang="en-US" dirty="0"/>
              <a:t> (</a:t>
            </a:r>
            <a:r>
              <a:rPr lang="en-US" u="sng" dirty="0">
                <a:solidFill>
                  <a:srgbClr val="3333FF"/>
                </a:solidFill>
              </a:rPr>
              <a:t>elena@conexionamericas.org</a:t>
            </a:r>
            <a:r>
              <a:rPr lang="en-US" dirty="0"/>
              <a:t>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For EIS errors and restaging problems, please contact the District Technology Support Team (</a:t>
            </a:r>
            <a:r>
              <a:rPr lang="en-US" u="sng" dirty="0">
                <a:solidFill>
                  <a:srgbClr val="3333FF"/>
                </a:solidFill>
                <a:hlinkClick r:id="rId3"/>
              </a:rPr>
              <a:t>DT.Support@tn.gov</a:t>
            </a:r>
            <a:r>
              <a:rPr lang="en-US" dirty="0" smtClean="0"/>
              <a:t>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Thank you for joining me/us in this session. I hope it was helpful to you.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6760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657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275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56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908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753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209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025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Key Fields (slide title)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There are three key fields in the immigrant collection: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 immigrant flag,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date first enrolled in U.S. school, and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birth country.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497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06" y="35052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522787"/>
            <a:ext cx="7772400" cy="708025"/>
          </a:xfrm>
        </p:spPr>
        <p:txBody>
          <a:bodyPr>
            <a:noAutofit/>
          </a:bodyPr>
          <a:lstStyle>
            <a:lvl1pPr algn="ctr">
              <a:defRPr sz="4200" b="1"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1" y="6390274"/>
            <a:ext cx="7772399" cy="325851"/>
          </a:xfrm>
        </p:spPr>
        <p:txBody>
          <a:bodyPr>
            <a:noAutofit/>
          </a:bodyPr>
          <a:lstStyle>
            <a:lvl1pPr marL="0" indent="0" algn="ctr">
              <a:buNone/>
              <a:defRPr sz="1600" baseline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| Job Title | Team/Office/Division Name | Date</a:t>
            </a:r>
            <a:endParaRPr lang="en-US" dirty="0"/>
          </a:p>
        </p:txBody>
      </p:sp>
      <p:pic>
        <p:nvPicPr>
          <p:cNvPr id="2050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3013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295400"/>
            <a:ext cx="8382000" cy="4525963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Level 1 bullet points (default is 24-point font)</a:t>
            </a:r>
          </a:p>
          <a:p>
            <a:pPr lvl="1"/>
            <a:r>
              <a:rPr lang="en-US" dirty="0" smtClean="0"/>
              <a:t>Level 2 bullet points (default is 22-point font)</a:t>
            </a:r>
          </a:p>
          <a:p>
            <a:pPr lvl="2"/>
            <a:r>
              <a:rPr lang="en-US" dirty="0" smtClean="0"/>
              <a:t>Level 3 bullet points (default is 20-point font)</a:t>
            </a:r>
          </a:p>
          <a:p>
            <a:pPr lvl="3"/>
            <a:r>
              <a:rPr lang="en-US" dirty="0" smtClean="0"/>
              <a:t>Level 4 bullet points (default is 18-point font)</a:t>
            </a:r>
          </a:p>
          <a:p>
            <a:pPr lvl="4"/>
            <a:r>
              <a:rPr lang="en-US" dirty="0" smtClean="0"/>
              <a:t>Level 5 bullet points (default is 16-point font)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Slide Heading 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702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04800" y="1295400"/>
            <a:ext cx="4114800" cy="4525963"/>
          </a:xfrm>
        </p:spPr>
        <p:txBody>
          <a:bodyPr/>
          <a:lstStyle>
            <a:lvl1pPr>
              <a:defRPr sz="2200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495800" y="1295400"/>
            <a:ext cx="4114800" cy="4525963"/>
          </a:xfrm>
        </p:spPr>
        <p:txBody>
          <a:bodyPr/>
          <a:lstStyle>
            <a:lvl1pPr>
              <a:defRPr sz="2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592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191435" y="3810000"/>
            <a:ext cx="5952565" cy="2438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429000" y="4038600"/>
            <a:ext cx="5562600" cy="2019300"/>
          </a:xfrm>
        </p:spPr>
        <p:txBody>
          <a:bodyPr>
            <a:normAutofit/>
          </a:bodyPr>
          <a:lstStyle>
            <a:lvl1pPr algn="r">
              <a:defRPr sz="3800"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Section Heading</a:t>
            </a:r>
            <a:endParaRPr lang="en-US" dirty="0"/>
          </a:p>
        </p:txBody>
      </p:sp>
      <p:pic>
        <p:nvPicPr>
          <p:cNvPr id="1026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350"/>
          <a:stretch/>
        </p:blipFill>
        <p:spPr bwMode="auto">
          <a:xfrm>
            <a:off x="818180" y="3810000"/>
            <a:ext cx="238222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877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 with 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668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Heading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764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899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295400"/>
            <a:ext cx="8382000" cy="4525963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Presenter Name, Job Title, Team/Office/Division Name</a:t>
            </a:r>
          </a:p>
          <a:p>
            <a:pPr lvl="1"/>
            <a:r>
              <a:rPr lang="en-US" dirty="0" smtClean="0"/>
              <a:t>Email Address</a:t>
            </a:r>
          </a:p>
          <a:p>
            <a:pPr lvl="1"/>
            <a:r>
              <a:rPr lang="en-US" dirty="0" smtClean="0"/>
              <a:t>Phone Number</a:t>
            </a:r>
          </a:p>
          <a:p>
            <a:pPr lvl="0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304800" y="40582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Contact Information</a:t>
            </a:r>
            <a:endParaRPr lang="en-US" sz="32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55753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406" y="34290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08397" y="3898900"/>
            <a:ext cx="7924800" cy="18033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PermianSlabSerifTypeface"/>
              </a:rPr>
              <a:t>Districts and schools in Tennessee will exemplify excellence and equity such that all students are equipped with the knowledge and skills to successfully embark on their chosen path in life.</a:t>
            </a:r>
            <a:endParaRPr lang="en-US" sz="2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cs typeface="PermianSlabSerifTypeface"/>
            </a:endParaRPr>
          </a:p>
        </p:txBody>
      </p:sp>
      <p:sp>
        <p:nvSpPr>
          <p:cNvPr id="13" name="Text Placeholder 2"/>
          <p:cNvSpPr txBox="1">
            <a:spLocks/>
          </p:cNvSpPr>
          <p:nvPr userDrawn="1"/>
        </p:nvSpPr>
        <p:spPr>
          <a:xfrm>
            <a:off x="0" y="6172200"/>
            <a:ext cx="9144000" cy="4826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rgbClr val="1B36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Excellence | Optimism | Judgment | Courage | Teamwork</a:t>
            </a:r>
            <a:endParaRPr lang="en-US" sz="2400" b="1" dirty="0">
              <a:solidFill>
                <a:srgbClr val="1B36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889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7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42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9" r:id="rId4"/>
    <p:sldLayoutId id="2147483655" r:id="rId5"/>
    <p:sldLayoutId id="2147483658" r:id="rId6"/>
    <p:sldLayoutId id="2147483662" r:id="rId7"/>
    <p:sldLayoutId id="2147483663" r:id="rId8"/>
    <p:sldLayoutId id="2147483660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E3524"/>
        </a:buClr>
        <a:buFont typeface="Wingdings" panose="05000000000000000000" pitchFamily="2" charset="2"/>
        <a:buChar char="§"/>
        <a:defRPr sz="24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–"/>
        <a:defRPr sz="22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E3524"/>
        </a:buClr>
        <a:buFont typeface="Courier New" panose="02070309020205020404" pitchFamily="49" charset="0"/>
        <a:buChar char="o"/>
        <a:defRPr sz="18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»"/>
        <a:defRPr sz="16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tn.msedd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lena@conexionamericas.org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tn.msedd.com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Jan.Lanier@tn.gov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T.Support@tn.gov" TargetMode="External"/><Relationship Id="rId5" Type="http://schemas.openxmlformats.org/officeDocument/2006/relationships/hyperlink" Target="mailto:Trish.Kelly@tn.gov" TargetMode="External"/><Relationship Id="rId4" Type="http://schemas.openxmlformats.org/officeDocument/2006/relationships/hyperlink" Target="mailto:elena@conexionamericas.org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6200"/>
            <a:ext cx="7772400" cy="1066800"/>
          </a:xfrm>
        </p:spPr>
        <p:txBody>
          <a:bodyPr/>
          <a:lstStyle/>
          <a:p>
            <a:r>
              <a:rPr lang="en-US" sz="2800" dirty="0" smtClean="0"/>
              <a:t>English Learner, Immigrant and Migratory Students</a:t>
            </a:r>
            <a:endParaRPr lang="en-US" sz="2800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324555" y="5105400"/>
            <a:ext cx="8494889" cy="685800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chemeClr val="bg1"/>
                </a:solidFill>
                <a:latin typeface="+mj-lt"/>
                <a:sym typeface="Symbol" panose="05050102010706020507" pitchFamily="18" charset="2"/>
              </a:rPr>
              <a:t>Tennessee Data and Attendance Supervisors Conference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  <a:sym typeface="Symbol" panose="05050102010706020507" pitchFamily="18" charset="2"/>
              </a:rPr>
              <a:t>Trish Kelly, Data Manager | Consolidated Planning &amp; Monitoring (CPM) | April 5, 2019</a:t>
            </a:r>
          </a:p>
        </p:txBody>
      </p:sp>
    </p:spTree>
    <p:extLst>
      <p:ext uri="{BB962C8B-B14F-4D97-AF65-F5344CB8AC3E}">
        <p14:creationId xmlns:p14="http://schemas.microsoft.com/office/powerpoint/2010/main" val="353408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2019-20, ESL course codes address newcomers and differentiate by grade and proficiency level.</a:t>
            </a:r>
          </a:p>
          <a:p>
            <a:pPr lvl="1"/>
            <a:r>
              <a:rPr lang="en-US" dirty="0"/>
              <a:t>Kindergarten – Grade 8</a:t>
            </a:r>
          </a:p>
          <a:p>
            <a:pPr lvl="2"/>
            <a:r>
              <a:rPr lang="en-US" sz="1800" dirty="0"/>
              <a:t>G22K00: Kindergarten</a:t>
            </a:r>
          </a:p>
          <a:p>
            <a:pPr lvl="2"/>
            <a:r>
              <a:rPr lang="en-US" sz="1800" dirty="0"/>
              <a:t>G22X00: Grades 1-8 Newcomers </a:t>
            </a:r>
            <a:r>
              <a:rPr lang="en-US" sz="1400" dirty="0"/>
              <a:t>(first year in U.S. school and WIDA screener </a:t>
            </a:r>
            <a:r>
              <a:rPr lang="en-US" sz="1400" dirty="0" smtClean="0"/>
              <a:t>level 1.5 </a:t>
            </a:r>
            <a:r>
              <a:rPr lang="en-US" sz="1400" dirty="0"/>
              <a:t>and below)</a:t>
            </a:r>
          </a:p>
          <a:p>
            <a:pPr lvl="2"/>
            <a:r>
              <a:rPr lang="en-US" sz="1800" dirty="0"/>
              <a:t>G22100-G22800: Grades 1-8, WIDA 2019 proficiency below 3.5</a:t>
            </a:r>
          </a:p>
          <a:p>
            <a:pPr lvl="2"/>
            <a:r>
              <a:rPr lang="en-US" sz="1800" dirty="0"/>
              <a:t>G22X01: Grades 1-8, WIDA 2019 proficiency 3.5 and higher</a:t>
            </a:r>
          </a:p>
          <a:p>
            <a:pPr lvl="1"/>
            <a:r>
              <a:rPr lang="en-US" sz="2000" dirty="0"/>
              <a:t>High School</a:t>
            </a:r>
          </a:p>
          <a:p>
            <a:pPr lvl="2"/>
            <a:r>
              <a:rPr lang="en-US" sz="1800" dirty="0"/>
              <a:t>G22H00-G22H03: Grades 9-12, WIDA 2019 proficiency below 3.5</a:t>
            </a:r>
          </a:p>
          <a:p>
            <a:pPr lvl="2"/>
            <a:r>
              <a:rPr lang="en-US" sz="1800" dirty="0"/>
              <a:t>G22H04: Grades 9-12, WIDA 2019 proficiency 3.5 and higher</a:t>
            </a:r>
          </a:p>
          <a:p>
            <a:pPr lvl="2"/>
            <a:r>
              <a:rPr lang="en-US" sz="1800" dirty="0"/>
              <a:t>G22H05: Grades 9-12, Newcomers (</a:t>
            </a:r>
            <a:r>
              <a:rPr lang="en-US" sz="1400" dirty="0"/>
              <a:t>first year in U.S. school, WIDA </a:t>
            </a:r>
            <a:r>
              <a:rPr lang="en-US" sz="1400"/>
              <a:t>screener </a:t>
            </a:r>
            <a:r>
              <a:rPr lang="en-US" sz="1400" smtClean="0"/>
              <a:t>level 1.5 </a:t>
            </a:r>
            <a:r>
              <a:rPr lang="en-US" sz="1400" dirty="0"/>
              <a:t>and below, and limited literacy in first language</a:t>
            </a:r>
            <a:r>
              <a:rPr lang="en-US" sz="1400" dirty="0" smtClean="0"/>
              <a:t>)</a:t>
            </a:r>
            <a:endParaRPr lang="en-US" sz="1800" dirty="0"/>
          </a:p>
          <a:p>
            <a:r>
              <a:rPr lang="en-US" dirty="0" smtClean="0"/>
              <a:t>For additional details, see the course catalogue.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ESL Course Codes: 2019-20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907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Immigrants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136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key fields in the immigrant collection: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immigrant flag,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ate first enrolled in U.S. school, and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irth country.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Fields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292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</a:t>
            </a:r>
            <a:r>
              <a:rPr lang="en-US" b="1" dirty="0"/>
              <a:t> </a:t>
            </a:r>
            <a:r>
              <a:rPr lang="en-US" dirty="0"/>
              <a:t>immigrant flag is:</a:t>
            </a:r>
          </a:p>
          <a:p>
            <a:pPr lvl="1"/>
            <a:r>
              <a:rPr lang="en-US" sz="2400" dirty="0"/>
              <a:t>“Yes” for students who were </a:t>
            </a:r>
            <a:r>
              <a:rPr lang="en-US" sz="2400" b="1" dirty="0"/>
              <a:t>not</a:t>
            </a:r>
            <a:r>
              <a:rPr lang="en-US" sz="2400" dirty="0"/>
              <a:t> born in one of the fifty U.S. states, the District of Columbia, or Puerto Rico. </a:t>
            </a:r>
          </a:p>
          <a:p>
            <a:pPr lvl="1"/>
            <a:r>
              <a:rPr lang="en-US" sz="2400" dirty="0"/>
              <a:t>“No” for students born in the U.S.</a:t>
            </a:r>
          </a:p>
          <a:p>
            <a:pPr lvl="0"/>
            <a:r>
              <a:rPr lang="en-US" dirty="0"/>
              <a:t>The immigrant </a:t>
            </a:r>
            <a:r>
              <a:rPr lang="en-US" dirty="0" smtClean="0"/>
              <a:t>flag:</a:t>
            </a:r>
          </a:p>
          <a:p>
            <a:pPr lvl="1"/>
            <a:r>
              <a:rPr lang="en-US" b="1" dirty="0" smtClean="0"/>
              <a:t> is a </a:t>
            </a:r>
            <a:r>
              <a:rPr lang="en-US" b="1" dirty="0"/>
              <a:t>permanent part of the student </a:t>
            </a:r>
            <a:r>
              <a:rPr lang="en-US" b="1" dirty="0" smtClean="0"/>
              <a:t>record, </a:t>
            </a:r>
            <a:r>
              <a:rPr lang="en-US" b="1" dirty="0"/>
              <a:t>and </a:t>
            </a:r>
          </a:p>
          <a:p>
            <a:pPr lvl="1"/>
            <a:r>
              <a:rPr lang="en-US" b="1" dirty="0" smtClean="0"/>
              <a:t> is “Yes</a:t>
            </a:r>
            <a:r>
              <a:rPr lang="en-US" b="1" dirty="0"/>
              <a:t>” for students who were not born in the </a:t>
            </a:r>
            <a:r>
              <a:rPr lang="en-US" b="1" dirty="0" smtClean="0"/>
              <a:t>United States </a:t>
            </a:r>
            <a:r>
              <a:rPr lang="en-US" b="1" dirty="0"/>
              <a:t>for their entire enrollment history.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Immigrant Flag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175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Date </a:t>
            </a:r>
            <a:r>
              <a:rPr lang="en-US" b="1" dirty="0" smtClean="0"/>
              <a:t>first </a:t>
            </a:r>
            <a:r>
              <a:rPr lang="en-US" b="1" dirty="0"/>
              <a:t>e</a:t>
            </a:r>
            <a:r>
              <a:rPr lang="en-US" b="1" dirty="0" smtClean="0"/>
              <a:t>nrolled </a:t>
            </a:r>
            <a:r>
              <a:rPr lang="en-US" b="1" dirty="0"/>
              <a:t>in U.S. </a:t>
            </a:r>
            <a:r>
              <a:rPr lang="en-US" b="1" dirty="0" smtClean="0"/>
              <a:t>school</a:t>
            </a:r>
            <a:r>
              <a:rPr lang="en-US" dirty="0" smtClean="0"/>
              <a:t> is used to identify </a:t>
            </a:r>
            <a:r>
              <a:rPr lang="en-US" dirty="0"/>
              <a:t>immigrant students who have been in a U.S. school for three or fewer years. </a:t>
            </a:r>
            <a:endParaRPr lang="en-US" dirty="0" smtClean="0"/>
          </a:p>
          <a:p>
            <a:r>
              <a:rPr lang="en-US" dirty="0" smtClean="0"/>
              <a:t>During </a:t>
            </a:r>
            <a:r>
              <a:rPr lang="en-US" dirty="0"/>
              <a:t>this three-year period, immigrant students are eligible for Title III immigrant services that promote adjustment to U.S. schools.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 First Enrolled in U.S. School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13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Birth country can </a:t>
            </a:r>
            <a:r>
              <a:rPr lang="en-US" b="1" u="sng" dirty="0" smtClean="0"/>
              <a:t>never</a:t>
            </a:r>
            <a:r>
              <a:rPr lang="en-US" b="1" dirty="0" smtClean="0"/>
              <a:t> be </a:t>
            </a:r>
            <a:r>
              <a:rPr lang="en-US" b="1" dirty="0"/>
              <a:t>the U.S.</a:t>
            </a:r>
            <a:r>
              <a:rPr lang="en-US" dirty="0"/>
              <a:t> </a:t>
            </a:r>
            <a:r>
              <a:rPr lang="en-US" b="1" dirty="0"/>
              <a:t>or Puerto Rico</a:t>
            </a:r>
            <a:r>
              <a:rPr lang="en-US" dirty="0"/>
              <a:t> for </a:t>
            </a:r>
            <a:r>
              <a:rPr lang="en-US" dirty="0" smtClean="0"/>
              <a:t>immigrants.</a:t>
            </a:r>
          </a:p>
          <a:p>
            <a:r>
              <a:rPr lang="en-US" dirty="0" smtClean="0"/>
              <a:t>Complete birth country for </a:t>
            </a:r>
            <a:r>
              <a:rPr lang="en-US" i="1" dirty="0" smtClean="0"/>
              <a:t>all</a:t>
            </a:r>
            <a:r>
              <a:rPr lang="en-US" dirty="0" smtClean="0"/>
              <a:t> students to ensure that your data are accurate.</a:t>
            </a:r>
          </a:p>
          <a:p>
            <a:r>
              <a:rPr lang="en-US" dirty="0" smtClean="0"/>
              <a:t>SIS packages may default to U.S. if birth country is </a:t>
            </a:r>
            <a:r>
              <a:rPr lang="en-US" i="1" dirty="0" smtClean="0"/>
              <a:t>not </a:t>
            </a:r>
            <a:r>
              <a:rPr lang="en-US" dirty="0" smtClean="0"/>
              <a:t>entered for a student.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 Country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873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U.S</a:t>
            </a:r>
            <a:r>
              <a:rPr lang="en-US" dirty="0"/>
              <a:t>. citizens </a:t>
            </a:r>
            <a:r>
              <a:rPr lang="en-US" dirty="0" smtClean="0"/>
              <a:t>born outside of the U.S</a:t>
            </a:r>
            <a:r>
              <a:rPr lang="en-US" dirty="0"/>
              <a:t>., including foreign </a:t>
            </a:r>
            <a:r>
              <a:rPr lang="en-US" dirty="0" smtClean="0"/>
              <a:t>adoptees, qualify </a:t>
            </a:r>
            <a:r>
              <a:rPr lang="en-US" dirty="0"/>
              <a:t>as </a:t>
            </a:r>
            <a:r>
              <a:rPr lang="en-US" dirty="0" smtClean="0"/>
              <a:t>immigrant </a:t>
            </a:r>
            <a:r>
              <a:rPr lang="en-US" dirty="0"/>
              <a:t>but </a:t>
            </a:r>
            <a:r>
              <a:rPr lang="en-US" dirty="0" smtClean="0"/>
              <a:t>may </a:t>
            </a:r>
            <a:r>
              <a:rPr lang="en-US" dirty="0"/>
              <a:t>choose to opt out of immigrant status and immigrant services.  </a:t>
            </a:r>
            <a:endParaRPr lang="en-US" dirty="0" smtClean="0"/>
          </a:p>
          <a:p>
            <a:r>
              <a:rPr lang="en-US" dirty="0"/>
              <a:t>Foreign exchange students are </a:t>
            </a:r>
            <a:r>
              <a:rPr lang="en-US" b="1" dirty="0"/>
              <a:t>not</a:t>
            </a:r>
            <a:r>
              <a:rPr lang="en-US" dirty="0"/>
              <a:t> identified as immigrants because they do not qualify for immigrant services.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Special Cases and Exceptions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204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As of March, 1,600 more immigrant students were identified compared to the </a:t>
            </a:r>
            <a:r>
              <a:rPr lang="en-US" sz="1800" dirty="0"/>
              <a:t>2</a:t>
            </a:r>
            <a:r>
              <a:rPr lang="en-US" sz="1800" dirty="0" smtClean="0"/>
              <a:t>017-18 school year. </a:t>
            </a:r>
          </a:p>
          <a:p>
            <a:r>
              <a:rPr lang="en-US" sz="1800" dirty="0" smtClean="0"/>
              <a:t>51% of immigrant students were enrolled in U.S. schools for three or fewer years.</a:t>
            </a:r>
          </a:p>
          <a:p>
            <a:r>
              <a:rPr lang="en-US" sz="1800" dirty="0" smtClean="0"/>
              <a:t>890 students flagged as immigrant were excluded from the immigrant count because country of birth was missing or identified as unknown, Puerto Rico, or U.S.</a:t>
            </a:r>
          </a:p>
          <a:p>
            <a:r>
              <a:rPr lang="en-US" sz="1800" dirty="0" smtClean="0"/>
              <a:t>If country of birth is missing or identified as unknown, Puerto Rico, or U.S. for immigrant students in your district, please correct your data and submit revisions to SIS/EIS.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Immigrant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7449" y="4029764"/>
            <a:ext cx="5205951" cy="1836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457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Migratory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859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Migratory status depends on a Certificate of Eligibility (COE) that is tied to a qualifying move and a qualifying arrival date (QAD).</a:t>
            </a:r>
          </a:p>
          <a:p>
            <a:r>
              <a:rPr lang="en-US" sz="2200" dirty="0" err="1" smtClean="0"/>
              <a:t>Conexión</a:t>
            </a:r>
            <a:r>
              <a:rPr lang="en-US" sz="2200" dirty="0" smtClean="0"/>
              <a:t> </a:t>
            </a:r>
            <a:r>
              <a:rPr lang="en-US" sz="2200" dirty="0" err="1" smtClean="0"/>
              <a:t>Américas</a:t>
            </a:r>
            <a:r>
              <a:rPr lang="en-US" sz="2200" dirty="0" smtClean="0"/>
              <a:t>, acting on behalf of the department, issues the Certificate of Eligibility (COE) that certifies students as migratory when they have qualifying moves.</a:t>
            </a:r>
          </a:p>
          <a:p>
            <a:pPr lvl="0"/>
            <a:r>
              <a:rPr lang="en-US" sz="2200" dirty="0" smtClean="0"/>
              <a:t>Migratory </a:t>
            </a:r>
            <a:r>
              <a:rPr lang="en-US" sz="2200" dirty="0"/>
              <a:t>students are eligible for </a:t>
            </a:r>
            <a:r>
              <a:rPr lang="en-US" sz="2200" dirty="0" smtClean="0"/>
              <a:t>migratory services </a:t>
            </a:r>
            <a:r>
              <a:rPr lang="en-US" sz="2200" dirty="0"/>
              <a:t>for the 36 months that follow the QAD (although services continue through the completion of a term). </a:t>
            </a:r>
          </a:p>
          <a:p>
            <a:pPr lvl="0"/>
            <a:r>
              <a:rPr lang="en-US" sz="2200" dirty="0" smtClean="0"/>
              <a:t>Students </a:t>
            </a:r>
            <a:r>
              <a:rPr lang="en-US" sz="2200" dirty="0"/>
              <a:t>who are eligible for migrant services in: </a:t>
            </a:r>
          </a:p>
          <a:p>
            <a:pPr lvl="1"/>
            <a:r>
              <a:rPr lang="en-US" b="1" dirty="0"/>
              <a:t>2018-19 have QAD dates of 9/2/2015 or later.</a:t>
            </a:r>
            <a:endParaRPr lang="en-US" dirty="0"/>
          </a:p>
          <a:p>
            <a:pPr lvl="1"/>
            <a:r>
              <a:rPr lang="en-US" b="1" dirty="0" smtClean="0"/>
              <a:t>2019-20 </a:t>
            </a:r>
            <a:r>
              <a:rPr lang="en-US" b="1" dirty="0"/>
              <a:t>have QAD dates of </a:t>
            </a:r>
            <a:r>
              <a:rPr lang="en-US" b="1" dirty="0" smtClean="0"/>
              <a:t>9/2/2016 </a:t>
            </a:r>
            <a:r>
              <a:rPr lang="en-US" b="1" dirty="0"/>
              <a:t>or later</a:t>
            </a:r>
            <a:r>
              <a:rPr lang="en-US" sz="2400" b="1" dirty="0"/>
              <a:t>.</a:t>
            </a:r>
            <a:endParaRPr lang="en-US" sz="2400" dirty="0"/>
          </a:p>
          <a:p>
            <a:pPr marL="0" lv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Certificate of Eligibility (COE) and Qualifying </a:t>
            </a:r>
            <a:r>
              <a:rPr lang="en-US" sz="2400" dirty="0"/>
              <a:t>Arrival Date (QAD)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931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English Learners</a:t>
            </a:r>
          </a:p>
          <a:p>
            <a:pPr lvl="1"/>
            <a:r>
              <a:rPr lang="en-US" dirty="0" smtClean="0"/>
              <a:t>English Language Background (ELB) Classifications for BEP Funding</a:t>
            </a:r>
          </a:p>
          <a:p>
            <a:pPr lvl="1"/>
            <a:r>
              <a:rPr lang="en-US" dirty="0" smtClean="0"/>
              <a:t>Other ELB Classifications</a:t>
            </a:r>
          </a:p>
          <a:p>
            <a:pPr lvl="1"/>
            <a:r>
              <a:rPr lang="en-US" dirty="0" smtClean="0"/>
              <a:t>English Learner, Transitional Student and ESL Teacher Data</a:t>
            </a:r>
          </a:p>
          <a:p>
            <a:pPr lvl="1"/>
            <a:r>
              <a:rPr lang="en-US" dirty="0" smtClean="0"/>
              <a:t>ESL Course Codes</a:t>
            </a:r>
            <a:endParaRPr lang="en-US" dirty="0"/>
          </a:p>
          <a:p>
            <a:r>
              <a:rPr lang="en-US" dirty="0" smtClean="0"/>
              <a:t>Immigrants</a:t>
            </a:r>
          </a:p>
          <a:p>
            <a:pPr lvl="1"/>
            <a:r>
              <a:rPr lang="en-US" dirty="0" smtClean="0"/>
              <a:t>Key Fields</a:t>
            </a:r>
          </a:p>
          <a:p>
            <a:pPr lvl="1"/>
            <a:r>
              <a:rPr lang="en-US" dirty="0" smtClean="0"/>
              <a:t>Special Cases and Exceptions</a:t>
            </a:r>
          </a:p>
          <a:p>
            <a:pPr lvl="1"/>
            <a:r>
              <a:rPr lang="en-US" dirty="0" smtClean="0"/>
              <a:t>Immigrant Data</a:t>
            </a:r>
            <a:endParaRPr lang="en-US" dirty="0"/>
          </a:p>
          <a:p>
            <a:r>
              <a:rPr lang="en-US" dirty="0" smtClean="0"/>
              <a:t>Migratory Students</a:t>
            </a:r>
          </a:p>
          <a:p>
            <a:pPr lvl="1"/>
            <a:r>
              <a:rPr lang="en-US" dirty="0" smtClean="0"/>
              <a:t>Certificate of Eligibility (COE) &amp; Qualifying Arrival Date (QAD)</a:t>
            </a:r>
          </a:p>
          <a:p>
            <a:pPr lvl="1"/>
            <a:r>
              <a:rPr lang="en-US" dirty="0" smtClean="0"/>
              <a:t>Identifying and Flagging Migrant Students</a:t>
            </a:r>
          </a:p>
          <a:p>
            <a:pPr lvl="1"/>
            <a:r>
              <a:rPr lang="en-US" dirty="0" smtClean="0"/>
              <a:t>Migrant (I) Student Classification Revisions</a:t>
            </a:r>
          </a:p>
          <a:p>
            <a:r>
              <a:rPr lang="en-US" dirty="0" smtClean="0"/>
              <a:t>Contact Information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43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200" dirty="0" smtClean="0"/>
              <a:t>At the beginning of school year/enrollment, families complete an occupational </a:t>
            </a:r>
            <a:r>
              <a:rPr lang="en-US" sz="2200" dirty="0"/>
              <a:t>s</a:t>
            </a:r>
            <a:r>
              <a:rPr lang="en-US" sz="2200" dirty="0" smtClean="0"/>
              <a:t>urvey.</a:t>
            </a:r>
          </a:p>
          <a:p>
            <a:r>
              <a:rPr lang="en-US" sz="2200" dirty="0" smtClean="0"/>
              <a:t>Districts help identify migratory students by forwarding occupational surveys to </a:t>
            </a:r>
            <a:r>
              <a:rPr lang="en-US" sz="2000" dirty="0" err="1" smtClean="0"/>
              <a:t>Conexión</a:t>
            </a:r>
            <a:r>
              <a:rPr lang="en-US" sz="2200" dirty="0" smtClean="0"/>
              <a:t> Americas via the </a:t>
            </a:r>
            <a:r>
              <a:rPr lang="en-US" sz="2200" dirty="0" err="1" smtClean="0"/>
              <a:t>TNMigrant</a:t>
            </a:r>
            <a:r>
              <a:rPr lang="en-US" sz="2200" dirty="0" smtClean="0"/>
              <a:t> website when the family answers “Yes” to the first two questions.</a:t>
            </a:r>
          </a:p>
          <a:p>
            <a:r>
              <a:rPr lang="en-US" sz="2000" dirty="0" smtClean="0"/>
              <a:t>Within the last three years, </a:t>
            </a:r>
          </a:p>
          <a:p>
            <a:pPr lvl="1"/>
            <a:r>
              <a:rPr lang="en-US" sz="1700" dirty="0"/>
              <a:t>Has a child in your family moved to another city, state, and/or country?</a:t>
            </a:r>
          </a:p>
          <a:p>
            <a:pPr lvl="1"/>
            <a:r>
              <a:rPr lang="en-US" sz="1700" dirty="0"/>
              <a:t>Has anyone in your immediate family been employed in</a:t>
            </a:r>
          </a:p>
          <a:p>
            <a:pPr lvl="2"/>
            <a:r>
              <a:rPr lang="en-US" sz="1500" dirty="0"/>
              <a:t>agriculture/field work,</a:t>
            </a:r>
          </a:p>
          <a:p>
            <a:pPr lvl="2"/>
            <a:r>
              <a:rPr lang="en-US" sz="1500" dirty="0"/>
              <a:t>processing and packing,</a:t>
            </a:r>
          </a:p>
          <a:p>
            <a:pPr lvl="2"/>
            <a:r>
              <a:rPr lang="en-US" sz="1500" dirty="0"/>
              <a:t>dairy/cattle raising</a:t>
            </a:r>
          </a:p>
          <a:p>
            <a:pPr lvl="2"/>
            <a:r>
              <a:rPr lang="en-US" sz="1500" dirty="0"/>
              <a:t>nursery/greenhouse</a:t>
            </a:r>
          </a:p>
          <a:p>
            <a:pPr lvl="2"/>
            <a:r>
              <a:rPr lang="en-US" sz="1500" dirty="0"/>
              <a:t>forestry, or</a:t>
            </a:r>
          </a:p>
          <a:p>
            <a:pPr lvl="2"/>
            <a:r>
              <a:rPr lang="en-US" sz="1500" dirty="0"/>
              <a:t>fishing/fish processing?</a:t>
            </a:r>
          </a:p>
          <a:p>
            <a:r>
              <a:rPr lang="en-US" sz="2000" dirty="0" err="1" smtClean="0"/>
              <a:t>Conexión</a:t>
            </a:r>
            <a:r>
              <a:rPr lang="en-US" sz="2000" dirty="0"/>
              <a:t> </a:t>
            </a:r>
            <a:r>
              <a:rPr lang="en-US" sz="2000" dirty="0" smtClean="0"/>
              <a:t>Americas contacts the family and determines whether the move and employment qualify the children for migratory status.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Occupa</a:t>
            </a:r>
            <a:r>
              <a:rPr lang="en-US" sz="2400" dirty="0" smtClean="0"/>
              <a:t>tional Survey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6586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Conexión</a:t>
            </a:r>
            <a:r>
              <a:rPr lang="en-US" dirty="0"/>
              <a:t> </a:t>
            </a:r>
            <a:r>
              <a:rPr lang="en-US" dirty="0" err="1"/>
              <a:t>Américas</a:t>
            </a:r>
            <a:r>
              <a:rPr lang="en-US" dirty="0"/>
              <a:t> uses the </a:t>
            </a:r>
            <a:r>
              <a:rPr lang="en-US" dirty="0" err="1"/>
              <a:t>TNMigrant</a:t>
            </a:r>
            <a:r>
              <a:rPr lang="en-US" dirty="0"/>
              <a:t> website (</a:t>
            </a:r>
            <a:r>
              <a:rPr lang="en-US" u="sng" dirty="0">
                <a:hlinkClick r:id="rId3"/>
              </a:rPr>
              <a:t>http://tn.msedd.com</a:t>
            </a:r>
            <a:r>
              <a:rPr lang="en-US" dirty="0"/>
              <a:t>)</a:t>
            </a:r>
            <a:r>
              <a:rPr lang="en-US" dirty="0" smtClean="0"/>
              <a:t> to: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ost migrant student lists monthly for </a:t>
            </a:r>
            <a:r>
              <a:rPr lang="en-US" dirty="0"/>
              <a:t>migrant liaisons </a:t>
            </a:r>
            <a:r>
              <a:rPr lang="en-US" dirty="0" smtClean="0"/>
              <a:t>to review, and</a:t>
            </a:r>
          </a:p>
          <a:p>
            <a:pPr lvl="1"/>
            <a:r>
              <a:rPr lang="en-US" dirty="0" smtClean="0"/>
              <a:t>exchange </a:t>
            </a:r>
            <a:r>
              <a:rPr lang="en-US" dirty="0"/>
              <a:t>documents securely with </a:t>
            </a:r>
            <a:r>
              <a:rPr lang="en-US" dirty="0" smtClean="0"/>
              <a:t>migrant liaisons.</a:t>
            </a:r>
          </a:p>
          <a:p>
            <a:pPr lvl="0"/>
            <a:r>
              <a:rPr lang="en-US" dirty="0" smtClean="0"/>
              <a:t>For </a:t>
            </a:r>
            <a:r>
              <a:rPr lang="en-US" dirty="0"/>
              <a:t>access to the </a:t>
            </a:r>
            <a:r>
              <a:rPr lang="en-US" dirty="0" err="1"/>
              <a:t>TNMigrant</a:t>
            </a:r>
            <a:r>
              <a:rPr lang="en-US" dirty="0"/>
              <a:t> website, migrant liaisons should contact Elena Cruz at </a:t>
            </a:r>
            <a:r>
              <a:rPr lang="en-US" dirty="0" err="1"/>
              <a:t>Conexión</a:t>
            </a:r>
            <a:r>
              <a:rPr lang="en-US" dirty="0"/>
              <a:t> </a:t>
            </a:r>
            <a:r>
              <a:rPr lang="en-US" dirty="0" err="1"/>
              <a:t>Américas</a:t>
            </a:r>
            <a:r>
              <a:rPr lang="en-US" dirty="0"/>
              <a:t> (</a:t>
            </a:r>
            <a:r>
              <a:rPr lang="en-US" u="sng" dirty="0">
                <a:hlinkClick r:id="rId4"/>
              </a:rPr>
              <a:t>elena@conexionamericas.org</a:t>
            </a:r>
            <a:r>
              <a:rPr lang="en-US" dirty="0"/>
              <a:t>).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TNMigrant</a:t>
            </a:r>
            <a:r>
              <a:rPr lang="en-US" dirty="0" smtClean="0"/>
              <a:t> </a:t>
            </a:r>
            <a:r>
              <a:rPr lang="en-US" dirty="0"/>
              <a:t>Website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4031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Identifying and flagging migrant students requires three data systems:</a:t>
            </a:r>
            <a:endParaRPr lang="en-US" dirty="0"/>
          </a:p>
          <a:p>
            <a:pPr lvl="2"/>
            <a:r>
              <a:rPr lang="en-US" dirty="0" err="1" smtClean="0"/>
              <a:t>TNMigrant</a:t>
            </a:r>
            <a:r>
              <a:rPr lang="en-US" dirty="0" smtClean="0"/>
              <a:t>, the database that </a:t>
            </a:r>
            <a:r>
              <a:rPr lang="en-US" dirty="0" err="1"/>
              <a:t>Conexión</a:t>
            </a:r>
            <a:r>
              <a:rPr lang="en-US" dirty="0"/>
              <a:t> </a:t>
            </a:r>
            <a:r>
              <a:rPr lang="en-US" dirty="0" smtClean="0"/>
              <a:t>Americas uses to exchange information securely with districts,</a:t>
            </a:r>
          </a:p>
          <a:p>
            <a:pPr lvl="2"/>
            <a:r>
              <a:rPr lang="en-US" dirty="0" smtClean="0"/>
              <a:t>SIS, the district’s student information system, and </a:t>
            </a:r>
          </a:p>
          <a:p>
            <a:pPr lvl="2"/>
            <a:r>
              <a:rPr lang="en-US" dirty="0" smtClean="0"/>
              <a:t>EIS, the department’s database.</a:t>
            </a:r>
          </a:p>
          <a:p>
            <a:r>
              <a:rPr lang="en-US" dirty="0" smtClean="0"/>
              <a:t>Identifying and flagging migrant students </a:t>
            </a:r>
            <a:r>
              <a:rPr lang="en-US" dirty="0"/>
              <a:t>i</a:t>
            </a:r>
            <a:r>
              <a:rPr lang="en-US" dirty="0" smtClean="0"/>
              <a:t>nvolves four steps:</a:t>
            </a:r>
          </a:p>
          <a:p>
            <a:pPr lvl="2"/>
            <a:r>
              <a:rPr lang="en-US" dirty="0" smtClean="0"/>
              <a:t>Step 1: Review </a:t>
            </a:r>
            <a:r>
              <a:rPr lang="en-US" dirty="0"/>
              <a:t>the </a:t>
            </a:r>
            <a:r>
              <a:rPr lang="en-US" dirty="0" smtClean="0"/>
              <a:t>migrant </a:t>
            </a:r>
            <a:r>
              <a:rPr lang="en-US" dirty="0"/>
              <a:t>s</a:t>
            </a:r>
            <a:r>
              <a:rPr lang="en-US" dirty="0" smtClean="0"/>
              <a:t>tudent </a:t>
            </a:r>
            <a:r>
              <a:rPr lang="en-US" dirty="0"/>
              <a:t>l</a:t>
            </a:r>
            <a:r>
              <a:rPr lang="en-US" dirty="0" smtClean="0"/>
              <a:t>ist posted monthly in </a:t>
            </a:r>
            <a:r>
              <a:rPr lang="en-US" dirty="0"/>
              <a:t>the </a:t>
            </a:r>
            <a:r>
              <a:rPr lang="en-US" dirty="0" err="1"/>
              <a:t>TNMigrant</a:t>
            </a:r>
            <a:r>
              <a:rPr lang="en-US" dirty="0"/>
              <a:t> </a:t>
            </a:r>
            <a:r>
              <a:rPr lang="en-US" dirty="0" smtClean="0"/>
              <a:t>website.</a:t>
            </a:r>
            <a:endParaRPr lang="en-US" dirty="0"/>
          </a:p>
          <a:p>
            <a:pPr lvl="2"/>
            <a:r>
              <a:rPr lang="en-US" dirty="0" smtClean="0"/>
              <a:t>Step 2: Enter </a:t>
            </a:r>
            <a:r>
              <a:rPr lang="en-US" dirty="0"/>
              <a:t>the </a:t>
            </a:r>
            <a:r>
              <a:rPr lang="en-US" dirty="0" smtClean="0"/>
              <a:t>migrant </a:t>
            </a:r>
            <a:r>
              <a:rPr lang="en-US" dirty="0"/>
              <a:t>(I) </a:t>
            </a:r>
            <a:r>
              <a:rPr lang="en-US" dirty="0" smtClean="0"/>
              <a:t>student </a:t>
            </a:r>
            <a:r>
              <a:rPr lang="en-US" dirty="0"/>
              <a:t>c</a:t>
            </a:r>
            <a:r>
              <a:rPr lang="en-US" dirty="0" smtClean="0"/>
              <a:t>lassification </a:t>
            </a:r>
            <a:r>
              <a:rPr lang="en-US" dirty="0"/>
              <a:t>in </a:t>
            </a:r>
            <a:r>
              <a:rPr lang="en-US" dirty="0" smtClean="0"/>
              <a:t>SIS.</a:t>
            </a:r>
            <a:endParaRPr lang="en-US" dirty="0"/>
          </a:p>
          <a:p>
            <a:pPr lvl="2"/>
            <a:r>
              <a:rPr lang="en-US" dirty="0" smtClean="0"/>
              <a:t>Step </a:t>
            </a:r>
            <a:r>
              <a:rPr lang="en-US" dirty="0"/>
              <a:t>3: </a:t>
            </a:r>
            <a:r>
              <a:rPr lang="en-US" dirty="0" smtClean="0"/>
              <a:t>Upload the migrant (I) student classification </a:t>
            </a:r>
            <a:r>
              <a:rPr lang="en-US" dirty="0"/>
              <a:t>t</a:t>
            </a:r>
            <a:r>
              <a:rPr lang="en-US" dirty="0" smtClean="0"/>
              <a:t>o EIS</a:t>
            </a:r>
            <a:r>
              <a:rPr lang="en-US" dirty="0"/>
              <a:t>.</a:t>
            </a:r>
            <a:endParaRPr lang="en-US" dirty="0" smtClean="0"/>
          </a:p>
          <a:p>
            <a:pPr lvl="2"/>
            <a:r>
              <a:rPr lang="en-US" dirty="0" smtClean="0"/>
              <a:t>Step </a:t>
            </a:r>
            <a:r>
              <a:rPr lang="en-US" dirty="0"/>
              <a:t>4: </a:t>
            </a:r>
            <a:r>
              <a:rPr lang="en-US" dirty="0" smtClean="0"/>
              <a:t>Check </a:t>
            </a:r>
            <a:r>
              <a:rPr lang="en-US" dirty="0"/>
              <a:t>y</a:t>
            </a:r>
            <a:r>
              <a:rPr lang="en-US" dirty="0" smtClean="0"/>
              <a:t>our data </a:t>
            </a:r>
            <a:r>
              <a:rPr lang="en-US" dirty="0"/>
              <a:t>in </a:t>
            </a:r>
            <a:r>
              <a:rPr lang="en-US" dirty="0" smtClean="0"/>
              <a:t>EIS.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Identifying </a:t>
            </a:r>
            <a:r>
              <a:rPr lang="en-US" dirty="0"/>
              <a:t>and Flagging Migrant Students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569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Before flagging a student as migrant in SIS/EIS</a:t>
            </a:r>
            <a:r>
              <a:rPr lang="en-US" dirty="0" smtClean="0"/>
              <a:t>, log </a:t>
            </a:r>
            <a:r>
              <a:rPr lang="en-US" dirty="0"/>
              <a:t>in to the </a:t>
            </a:r>
            <a:r>
              <a:rPr lang="en-US" dirty="0" err="1"/>
              <a:t>TNMigrant</a:t>
            </a:r>
            <a:r>
              <a:rPr lang="en-US" dirty="0"/>
              <a:t> website at </a:t>
            </a:r>
            <a:r>
              <a:rPr lang="en-US" u="sng" dirty="0">
                <a:hlinkClick r:id="rId3"/>
              </a:rPr>
              <a:t>http://</a:t>
            </a:r>
            <a:r>
              <a:rPr lang="en-US" u="sng" dirty="0" smtClean="0">
                <a:hlinkClick r:id="rId3"/>
              </a:rPr>
              <a:t>tn.msedd.com</a:t>
            </a:r>
            <a:r>
              <a:rPr lang="en-US" dirty="0" smtClean="0"/>
              <a:t>.</a:t>
            </a:r>
            <a:endParaRPr lang="en-US" dirty="0"/>
          </a:p>
          <a:p>
            <a:pPr lvl="0"/>
            <a:r>
              <a:rPr lang="en-US" dirty="0"/>
              <a:t>Go to the “Resources” tab. </a:t>
            </a:r>
            <a:r>
              <a:rPr lang="en-US" dirty="0" smtClean="0"/>
              <a:t>All </a:t>
            </a:r>
            <a:r>
              <a:rPr lang="en-US" dirty="0"/>
              <a:t>files will be shared in this section.</a:t>
            </a:r>
          </a:p>
          <a:p>
            <a:pPr lvl="0"/>
            <a:r>
              <a:rPr lang="en-US" dirty="0"/>
              <a:t>Review the “Migrant Student List” E</a:t>
            </a:r>
            <a:r>
              <a:rPr lang="en-US" dirty="0" smtClean="0"/>
              <a:t>xcel </a:t>
            </a:r>
            <a:r>
              <a:rPr lang="en-US" dirty="0"/>
              <a:t>files posted monthly. </a:t>
            </a:r>
            <a:endParaRPr lang="en-US" dirty="0" smtClean="0"/>
          </a:p>
          <a:p>
            <a:pPr lvl="0"/>
            <a:r>
              <a:rPr lang="en-US" dirty="0" smtClean="0"/>
              <a:t>Pay close </a:t>
            </a:r>
            <a:r>
              <a:rPr lang="en-US" dirty="0"/>
              <a:t>attention to the “</a:t>
            </a:r>
            <a:r>
              <a:rPr lang="en-US" dirty="0" smtClean="0"/>
              <a:t>Action Needed</a:t>
            </a:r>
            <a:r>
              <a:rPr lang="en-US" dirty="0"/>
              <a:t>” column (rightmost column).</a:t>
            </a:r>
          </a:p>
          <a:p>
            <a:pPr lvl="0"/>
            <a:r>
              <a:rPr lang="en-US" dirty="0"/>
              <a:t>If you do not see a “Migrant Student List” in your “</a:t>
            </a:r>
            <a:r>
              <a:rPr lang="en-US" dirty="0" err="1" smtClean="0"/>
              <a:t>TNMigrant</a:t>
            </a:r>
            <a:r>
              <a:rPr lang="en-US" dirty="0" smtClean="0"/>
              <a:t>”/ “Resources</a:t>
            </a:r>
            <a:r>
              <a:rPr lang="en-US" dirty="0"/>
              <a:t>” tab, no migrant students are enrolled in your school district during the school year.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Reviewing </a:t>
            </a:r>
            <a:r>
              <a:rPr lang="en-US" dirty="0"/>
              <a:t>the Migrant Student List in the </a:t>
            </a:r>
            <a:r>
              <a:rPr lang="en-US" dirty="0" err="1"/>
              <a:t>TNMigrant</a:t>
            </a:r>
            <a:r>
              <a:rPr lang="en-US" dirty="0"/>
              <a:t> </a:t>
            </a:r>
            <a:r>
              <a:rPr lang="en-US" dirty="0" smtClean="0"/>
              <a:t>Website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2203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Migrant Student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slide provides a sample migrant student list.</a:t>
            </a:r>
          </a:p>
          <a:p>
            <a:r>
              <a:rPr lang="en-US" dirty="0" smtClean="0"/>
              <a:t>The next slide explains the </a:t>
            </a:r>
            <a:r>
              <a:rPr lang="en-US" b="1" dirty="0" smtClean="0"/>
              <a:t>Action Needed </a:t>
            </a:r>
            <a:r>
              <a:rPr lang="en-US" dirty="0" smtClean="0"/>
              <a:t>entry in each row.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895600"/>
            <a:ext cx="8153400" cy="2257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5854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b="1" dirty="0" smtClean="0"/>
              <a:t>Row 1: </a:t>
            </a:r>
            <a:r>
              <a:rPr lang="en-US" dirty="0" smtClean="0"/>
              <a:t>The </a:t>
            </a:r>
            <a:r>
              <a:rPr lang="en-US" dirty="0"/>
              <a:t>student does not have a </a:t>
            </a:r>
            <a:r>
              <a:rPr lang="en-US" dirty="0" smtClean="0"/>
              <a:t>QAD </a:t>
            </a:r>
            <a:r>
              <a:rPr lang="en-US" dirty="0"/>
              <a:t>but has been flagged with the migrant (I) student classification in </a:t>
            </a:r>
            <a:r>
              <a:rPr lang="en-US" dirty="0" smtClean="0"/>
              <a:t>SIS/EIS.</a:t>
            </a:r>
          </a:p>
          <a:p>
            <a:pPr lvl="1"/>
            <a:r>
              <a:rPr lang="en-US" b="1" dirty="0"/>
              <a:t>Action Needed: Remove the migrant (I) student classification in SIS/EIS</a:t>
            </a:r>
            <a:r>
              <a:rPr lang="en-US" dirty="0"/>
              <a:t>; this student is not a migrant</a:t>
            </a:r>
            <a:r>
              <a:rPr lang="en-US" dirty="0" smtClean="0"/>
              <a:t>.</a:t>
            </a:r>
            <a:endParaRPr lang="en-US" b="1" dirty="0" smtClean="0"/>
          </a:p>
          <a:p>
            <a:r>
              <a:rPr lang="en-US" b="1" dirty="0" smtClean="0"/>
              <a:t>Row </a:t>
            </a:r>
            <a:r>
              <a:rPr lang="en-US" b="1" dirty="0"/>
              <a:t>2</a:t>
            </a:r>
            <a:r>
              <a:rPr lang="en-US" dirty="0"/>
              <a:t>: The student has a </a:t>
            </a:r>
            <a:r>
              <a:rPr lang="en-US" dirty="0" smtClean="0"/>
              <a:t>QAD </a:t>
            </a:r>
            <a:r>
              <a:rPr lang="en-US" dirty="0"/>
              <a:t>that falls within the eligibility period but has not been flagged with the migrant (I) student classification in </a:t>
            </a:r>
            <a:r>
              <a:rPr lang="en-US" dirty="0" smtClean="0"/>
              <a:t>SIS/EIS.</a:t>
            </a:r>
          </a:p>
          <a:p>
            <a:pPr lvl="1"/>
            <a:r>
              <a:rPr lang="en-US" b="1" dirty="0" smtClean="0"/>
              <a:t>Action </a:t>
            </a:r>
            <a:r>
              <a:rPr lang="en-US" b="1" dirty="0"/>
              <a:t>Needed</a:t>
            </a:r>
            <a:r>
              <a:rPr lang="en-US" dirty="0"/>
              <a:t>: </a:t>
            </a:r>
            <a:r>
              <a:rPr lang="en-US" b="1" dirty="0"/>
              <a:t>Add the migrant (I) student classification in SIS/EIS</a:t>
            </a:r>
            <a:r>
              <a:rPr lang="en-US" dirty="0"/>
              <a:t> to identify this student as a </a:t>
            </a:r>
            <a:r>
              <a:rPr lang="en-US" dirty="0" smtClean="0"/>
              <a:t>migrant.</a:t>
            </a:r>
            <a:endParaRPr lang="en-US" sz="2400" b="1" dirty="0" smtClean="0"/>
          </a:p>
          <a:p>
            <a:r>
              <a:rPr lang="en-US" sz="2400" b="1" dirty="0" smtClean="0"/>
              <a:t>Row 3: </a:t>
            </a:r>
            <a:r>
              <a:rPr lang="en-US" dirty="0" smtClean="0"/>
              <a:t>The </a:t>
            </a:r>
            <a:r>
              <a:rPr lang="en-US" dirty="0"/>
              <a:t>student has a </a:t>
            </a:r>
            <a:r>
              <a:rPr lang="en-US" dirty="0" smtClean="0"/>
              <a:t>QAD that </a:t>
            </a:r>
            <a:r>
              <a:rPr lang="en-US" dirty="0"/>
              <a:t>falls within the eligibility period and has been flagged with the migrant (I) student classification in </a:t>
            </a:r>
            <a:r>
              <a:rPr lang="en-US" dirty="0" smtClean="0"/>
              <a:t>SIS/EIS.</a:t>
            </a:r>
          </a:p>
          <a:p>
            <a:pPr lvl="1"/>
            <a:r>
              <a:rPr lang="en-US" sz="2200" b="1" dirty="0" smtClean="0"/>
              <a:t>Action Needed: None</a:t>
            </a:r>
            <a:r>
              <a:rPr lang="en-US" sz="2200" dirty="0"/>
              <a:t>; the migrant (I) student classification is correct in SIS/EIS. </a:t>
            </a:r>
            <a:endParaRPr lang="en-US" dirty="0"/>
          </a:p>
          <a:p>
            <a:pPr marL="457200" lvl="1" indent="0">
              <a:buNone/>
            </a:pPr>
            <a:endParaRPr lang="en-US" sz="22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Migrant Student </a:t>
            </a:r>
            <a:r>
              <a:rPr lang="en-US" dirty="0" smtClean="0"/>
              <a:t>List: Action Needed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898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997" y="1317754"/>
            <a:ext cx="8382000" cy="4525963"/>
          </a:xfrm>
        </p:spPr>
        <p:txBody>
          <a:bodyPr/>
          <a:lstStyle/>
          <a:p>
            <a:r>
              <a:rPr lang="en-US" dirty="0" smtClean="0"/>
              <a:t>According to the March migrant student list, the </a:t>
            </a:r>
            <a:r>
              <a:rPr lang="en-US" dirty="0"/>
              <a:t>m</a:t>
            </a:r>
            <a:r>
              <a:rPr lang="en-US" dirty="0" smtClean="0"/>
              <a:t>igrant (I) student classification in EIS</a:t>
            </a:r>
          </a:p>
          <a:p>
            <a:pPr lvl="1"/>
            <a:r>
              <a:rPr lang="en-US" dirty="0"/>
              <a:t>should be added for 90 students,</a:t>
            </a:r>
          </a:p>
          <a:p>
            <a:pPr lvl="1"/>
            <a:r>
              <a:rPr lang="en-US" dirty="0"/>
              <a:t>should be removed for 13 students, and</a:t>
            </a:r>
          </a:p>
          <a:p>
            <a:pPr lvl="1"/>
            <a:r>
              <a:rPr lang="en-US" dirty="0"/>
              <a:t>was correct for 391 students.</a:t>
            </a:r>
          </a:p>
          <a:p>
            <a:r>
              <a:rPr lang="en-US" dirty="0" smtClean="0"/>
              <a:t>Please check your data and enter revisions in SIS and EIS where needed.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Migrant (I) Student Classification Revisions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419600"/>
            <a:ext cx="677168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2656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0182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questions about the </a:t>
            </a:r>
            <a:r>
              <a:rPr lang="en-US" dirty="0" smtClean="0"/>
              <a:t>English learner, immigrant, and migrant programs, </a:t>
            </a:r>
            <a:r>
              <a:rPr lang="en-US" dirty="0"/>
              <a:t>please contact Jan Lanier (</a:t>
            </a:r>
            <a:r>
              <a:rPr lang="en-US" dirty="0">
                <a:hlinkClick r:id="rId3"/>
              </a:rPr>
              <a:t>Jan.Lanier@tn.gov</a:t>
            </a:r>
            <a:r>
              <a:rPr lang="en-US" dirty="0"/>
              <a:t>), Director, English Learner, Immigrant &amp; Migrant Programs. </a:t>
            </a:r>
          </a:p>
          <a:p>
            <a:r>
              <a:rPr lang="en-US" dirty="0"/>
              <a:t>For information about the </a:t>
            </a:r>
            <a:r>
              <a:rPr lang="en-US" dirty="0" err="1"/>
              <a:t>TNMigrant</a:t>
            </a:r>
            <a:r>
              <a:rPr lang="en-US" dirty="0"/>
              <a:t> website, please contact Elena Cruz at </a:t>
            </a:r>
            <a:r>
              <a:rPr lang="en-US" dirty="0" err="1"/>
              <a:t>Conexión</a:t>
            </a:r>
            <a:r>
              <a:rPr lang="en-US" dirty="0"/>
              <a:t> </a:t>
            </a:r>
            <a:r>
              <a:rPr lang="en-US" dirty="0" err="1" smtClean="0"/>
              <a:t>Américas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u="sng" dirty="0" smtClean="0">
                <a:hlinkClick r:id="rId4"/>
              </a:rPr>
              <a:t>elena@conexionamericas.org</a:t>
            </a:r>
            <a:r>
              <a:rPr lang="en-US" u="sng" dirty="0" smtClean="0"/>
              <a:t>)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questions about CPM data, </a:t>
            </a:r>
            <a:r>
              <a:rPr lang="en-US" dirty="0"/>
              <a:t>please contact Trish Kelly (</a:t>
            </a:r>
            <a:r>
              <a:rPr lang="en-US" u="sng" dirty="0">
                <a:hlinkClick r:id="rId5"/>
              </a:rPr>
              <a:t>Trish.Kelly@tn.gov</a:t>
            </a:r>
            <a:r>
              <a:rPr lang="en-US" dirty="0"/>
              <a:t>), </a:t>
            </a:r>
            <a:r>
              <a:rPr lang="en-US" dirty="0" smtClean="0"/>
              <a:t>Consolidated Planning &amp; Monitoring (CPM) </a:t>
            </a:r>
            <a:r>
              <a:rPr lang="en-US" dirty="0"/>
              <a:t>Data </a:t>
            </a:r>
            <a:r>
              <a:rPr lang="en-US" dirty="0" smtClean="0"/>
              <a:t>Manager.</a:t>
            </a:r>
            <a:endParaRPr lang="en-US" dirty="0"/>
          </a:p>
          <a:p>
            <a:r>
              <a:rPr lang="en-US" dirty="0" smtClean="0"/>
              <a:t>For EIS </a:t>
            </a:r>
            <a:r>
              <a:rPr lang="en-US" dirty="0"/>
              <a:t>errors and restaging problems, please contact the District Technology Support Team (</a:t>
            </a:r>
            <a:r>
              <a:rPr lang="en-US" dirty="0">
                <a:hlinkClick r:id="rId6"/>
              </a:rPr>
              <a:t>DT.Support@tn.gov</a:t>
            </a:r>
            <a:r>
              <a:rPr lang="en-US" dirty="0" smtClean="0"/>
              <a:t>).</a:t>
            </a:r>
            <a:endParaRPr lang="en-US" dirty="0"/>
          </a:p>
          <a:p>
            <a:pPr marL="914400" lvl="2" indent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8751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041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 Learners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01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English language background (ELB) classifications determine the EL portion of BEP funding.</a:t>
            </a:r>
            <a:endParaRPr lang="en-US" dirty="0"/>
          </a:p>
          <a:p>
            <a:pPr lvl="1"/>
            <a:r>
              <a:rPr lang="en-US" b="1" dirty="0" smtClean="0"/>
              <a:t>English </a:t>
            </a:r>
            <a:r>
              <a:rPr lang="en-US" b="1" dirty="0"/>
              <a:t>Learner (L) </a:t>
            </a:r>
            <a:r>
              <a:rPr lang="en-US" dirty="0" smtClean="0"/>
              <a:t>– first </a:t>
            </a:r>
            <a:r>
              <a:rPr lang="en-US" dirty="0"/>
              <a:t>language is not </a:t>
            </a:r>
            <a:r>
              <a:rPr lang="en-US" dirty="0" smtClean="0"/>
              <a:t>English and qualifies </a:t>
            </a:r>
            <a:r>
              <a:rPr lang="en-US" dirty="0"/>
              <a:t>for direct </a:t>
            </a:r>
            <a:r>
              <a:rPr lang="en-US" dirty="0" smtClean="0"/>
              <a:t>English as a second language (ESL) services</a:t>
            </a:r>
            <a:endParaRPr lang="en-US" dirty="0"/>
          </a:p>
          <a:p>
            <a:pPr lvl="1"/>
            <a:r>
              <a:rPr lang="en-US" b="1" dirty="0"/>
              <a:t>Waived Direct ESL services (W) </a:t>
            </a:r>
            <a:r>
              <a:rPr lang="en-US" dirty="0"/>
              <a:t>– </a:t>
            </a:r>
            <a:r>
              <a:rPr lang="en-US" dirty="0" smtClean="0"/>
              <a:t>an EL </a:t>
            </a:r>
            <a:r>
              <a:rPr lang="en-US" dirty="0"/>
              <a:t>who declined direct ESL services in order to receive ESL services in a regular </a:t>
            </a:r>
            <a:r>
              <a:rPr lang="en-US" dirty="0" smtClean="0"/>
              <a:t>classroom</a:t>
            </a:r>
            <a:endParaRPr lang="en-US" dirty="0"/>
          </a:p>
          <a:p>
            <a:pPr lvl="1"/>
            <a:r>
              <a:rPr lang="en-US" b="1" dirty="0"/>
              <a:t>Transitional Year 1 (T1 or 1) </a:t>
            </a:r>
            <a:r>
              <a:rPr lang="en-US" dirty="0"/>
              <a:t>– first transition year from ESL</a:t>
            </a:r>
          </a:p>
          <a:p>
            <a:pPr lvl="1"/>
            <a:r>
              <a:rPr lang="en-US" b="1" dirty="0"/>
              <a:t>Transitional Year 2 (T2 or 2) </a:t>
            </a:r>
            <a:r>
              <a:rPr lang="en-US" dirty="0"/>
              <a:t>– second transition year from ESL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ELB Classifications for BEP Funding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86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b="1" dirty="0"/>
              <a:t>Transitional Year 3 (T3 or 3) – </a:t>
            </a:r>
            <a:r>
              <a:rPr lang="en-US" dirty="0"/>
              <a:t>third transition year from </a:t>
            </a:r>
            <a:r>
              <a:rPr lang="en-US" dirty="0" smtClean="0"/>
              <a:t>ESL</a:t>
            </a:r>
            <a:endParaRPr lang="en-US" b="1" dirty="0"/>
          </a:p>
          <a:p>
            <a:pPr lvl="1"/>
            <a:r>
              <a:rPr lang="en-US" b="1" dirty="0"/>
              <a:t>Transitional Year 4 (T4 or 4) – </a:t>
            </a:r>
            <a:r>
              <a:rPr lang="en-US" dirty="0"/>
              <a:t>fourth transition year from </a:t>
            </a:r>
            <a:r>
              <a:rPr lang="en-US" dirty="0" smtClean="0"/>
              <a:t>ESL</a:t>
            </a:r>
            <a:endParaRPr lang="en-US" dirty="0"/>
          </a:p>
          <a:p>
            <a:pPr lvl="1"/>
            <a:r>
              <a:rPr lang="en-US" b="1" dirty="0" smtClean="0"/>
              <a:t>Former </a:t>
            </a:r>
            <a:r>
              <a:rPr lang="en-US" b="1" dirty="0"/>
              <a:t>EL Student (F) – </a:t>
            </a:r>
            <a:r>
              <a:rPr lang="en-US" dirty="0"/>
              <a:t>f</a:t>
            </a:r>
            <a:r>
              <a:rPr lang="en-US" dirty="0" smtClean="0"/>
              <a:t>ormer </a:t>
            </a:r>
            <a:r>
              <a:rPr lang="en-US" dirty="0"/>
              <a:t>EL status is attained upon completion of the </a:t>
            </a:r>
            <a:r>
              <a:rPr lang="en-US" i="1" dirty="0"/>
              <a:t>fourth</a:t>
            </a:r>
            <a:r>
              <a:rPr lang="en-US" dirty="0"/>
              <a:t> transitional </a:t>
            </a:r>
            <a:r>
              <a:rPr lang="en-US" dirty="0" smtClean="0"/>
              <a:t>year</a:t>
            </a:r>
            <a:endParaRPr lang="en-US" sz="1600" dirty="0" smtClean="0"/>
          </a:p>
          <a:p>
            <a:pPr lvl="1"/>
            <a:r>
              <a:rPr lang="en-US" b="1" dirty="0" smtClean="0"/>
              <a:t>Non-English </a:t>
            </a:r>
            <a:r>
              <a:rPr lang="en-US" b="1" dirty="0"/>
              <a:t>Language Background (NELB or N)</a:t>
            </a:r>
            <a:r>
              <a:rPr lang="en-US" dirty="0"/>
              <a:t> – </a:t>
            </a:r>
            <a:r>
              <a:rPr lang="en-US" dirty="0" smtClean="0"/>
              <a:t>student’s </a:t>
            </a:r>
            <a:r>
              <a:rPr lang="en-US" dirty="0"/>
              <a:t>first language is not English, and the student </a:t>
            </a:r>
            <a:r>
              <a:rPr lang="en-US" u="sng" dirty="0"/>
              <a:t>never</a:t>
            </a:r>
            <a:r>
              <a:rPr lang="en-US" dirty="0"/>
              <a:t> qualified for ESL </a:t>
            </a:r>
            <a:r>
              <a:rPr lang="en-US" dirty="0" smtClean="0"/>
              <a:t>services</a:t>
            </a:r>
          </a:p>
          <a:p>
            <a:pPr lvl="1"/>
            <a:r>
              <a:rPr lang="en-US" b="1" dirty="0" smtClean="0"/>
              <a:t>English </a:t>
            </a:r>
            <a:r>
              <a:rPr lang="en-US" b="1" dirty="0"/>
              <a:t>Native (E) </a:t>
            </a:r>
            <a:r>
              <a:rPr lang="en-US" dirty="0"/>
              <a:t>–</a:t>
            </a:r>
            <a:r>
              <a:rPr lang="en-US" b="1" dirty="0"/>
              <a:t> </a:t>
            </a:r>
            <a:r>
              <a:rPr lang="en-US" dirty="0"/>
              <a:t>native English </a:t>
            </a:r>
            <a:r>
              <a:rPr lang="en-US" dirty="0" smtClean="0"/>
              <a:t>speaker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b="1" dirty="0" smtClean="0"/>
              <a:t>For </a:t>
            </a:r>
            <a:r>
              <a:rPr lang="en-US" b="1" dirty="0"/>
              <a:t>more: </a:t>
            </a:r>
            <a:r>
              <a:rPr lang="en-US" dirty="0"/>
              <a:t>See the CPM Data Manual and the EIS Data Dictionary’s Appendix, E, English Language Background (ELB).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ELB Classifications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54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ompared to the 2017-18 school year, as of March,  </a:t>
            </a:r>
          </a:p>
          <a:p>
            <a:pPr lvl="1"/>
            <a:r>
              <a:rPr lang="en-US" sz="2000" dirty="0" smtClean="0"/>
              <a:t>Ls, </a:t>
            </a:r>
            <a:r>
              <a:rPr lang="en-US" sz="2000" dirty="0" err="1" smtClean="0"/>
              <a:t>Ws</a:t>
            </a:r>
            <a:r>
              <a:rPr lang="en-US" sz="2000" dirty="0" smtClean="0"/>
              <a:t>, and 4s decreased by 10, 85, and 1000, respectively. </a:t>
            </a:r>
            <a:endParaRPr lang="en-US" sz="2000" dirty="0"/>
          </a:p>
          <a:p>
            <a:pPr lvl="1"/>
            <a:r>
              <a:rPr lang="en-US" sz="2000" dirty="0"/>
              <a:t>1s, 2s, and 3s increased by 550, 1,100, and 2,000, respectively.</a:t>
            </a:r>
          </a:p>
          <a:p>
            <a:r>
              <a:rPr lang="en-US" dirty="0" smtClean="0"/>
              <a:t>Please check your data and submit revisions where needed.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English Learners and Transitional Students ( </a:t>
            </a:r>
            <a:r>
              <a:rPr lang="en-US" dirty="0"/>
              <a:t>L, W, 1, 2, </a:t>
            </a:r>
            <a:r>
              <a:rPr lang="en-US" dirty="0" smtClean="0"/>
              <a:t>3, 4)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352800"/>
            <a:ext cx="650332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652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of March, for </a:t>
            </a:r>
            <a:r>
              <a:rPr lang="en-US" dirty="0"/>
              <a:t>the state, the number of ESL teachers with the EL assignment code increased from </a:t>
            </a:r>
            <a:r>
              <a:rPr lang="en-US" dirty="0" smtClean="0"/>
              <a:t>1,229 </a:t>
            </a:r>
            <a:r>
              <a:rPr lang="en-US" dirty="0"/>
              <a:t>in 2017-18 to </a:t>
            </a:r>
            <a:r>
              <a:rPr lang="en-US" dirty="0" smtClean="0"/>
              <a:t>1,451 </a:t>
            </a:r>
            <a:r>
              <a:rPr lang="en-US" dirty="0"/>
              <a:t>in </a:t>
            </a:r>
            <a:r>
              <a:rPr lang="en-US" dirty="0" smtClean="0"/>
              <a:t>2018-19 or by 18%.</a:t>
            </a:r>
          </a:p>
          <a:p>
            <a:r>
              <a:rPr lang="en-US" dirty="0" smtClean="0"/>
              <a:t>Yet, some districts report fewer teachers with the EL assignment code in 2018-19 than in 2017-18.</a:t>
            </a:r>
          </a:p>
          <a:p>
            <a:r>
              <a:rPr lang="en-US" dirty="0" smtClean="0"/>
              <a:t>Please check your data and submit revisions as needed.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ESL Teachers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9" y="3962400"/>
            <a:ext cx="3495007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709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Please ensure that ESL students (L and W) are enrolled in ESL courses.</a:t>
            </a:r>
          </a:p>
          <a:p>
            <a:r>
              <a:rPr lang="en-US" dirty="0" smtClean="0"/>
              <a:t>Recall that new ESL course codes were introduced in 2018-19 that: </a:t>
            </a:r>
          </a:p>
          <a:p>
            <a:pPr lvl="1"/>
            <a:r>
              <a:rPr lang="en-US" dirty="0"/>
              <a:t>are linked to learning goals, </a:t>
            </a:r>
            <a:endParaRPr lang="en-US" dirty="0" smtClean="0"/>
          </a:p>
          <a:p>
            <a:pPr lvl="1"/>
            <a:r>
              <a:rPr lang="en-US" dirty="0"/>
              <a:t>are tied to course credit and graduation </a:t>
            </a:r>
            <a:r>
              <a:rPr lang="en-US" dirty="0" smtClean="0"/>
              <a:t>requirements, and</a:t>
            </a:r>
          </a:p>
          <a:p>
            <a:pPr lvl="1"/>
            <a:r>
              <a:rPr lang="en-US" dirty="0" smtClean="0"/>
              <a:t>differentiate by grade and proficiency level</a:t>
            </a:r>
            <a:r>
              <a:rPr lang="en-US" dirty="0"/>
              <a:t>.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ESL Course Codes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92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2018-19, ESL course codes were </a:t>
            </a:r>
            <a:r>
              <a:rPr lang="en-US" dirty="0"/>
              <a:t>d</a:t>
            </a:r>
            <a:r>
              <a:rPr lang="en-US" dirty="0" smtClean="0"/>
              <a:t>ifferentiated by grade and proficiency level.</a:t>
            </a:r>
          </a:p>
          <a:p>
            <a:pPr lvl="1"/>
            <a:r>
              <a:rPr lang="en-US" dirty="0" smtClean="0"/>
              <a:t>6300: Kindergarten</a:t>
            </a:r>
          </a:p>
          <a:p>
            <a:pPr lvl="1"/>
            <a:r>
              <a:rPr lang="en-US" dirty="0" smtClean="0"/>
              <a:t>6301-6312: Grades 1-12, WIDA 2018 proficiency below 3.5 </a:t>
            </a:r>
          </a:p>
          <a:p>
            <a:pPr lvl="1"/>
            <a:r>
              <a:rPr lang="en-US" dirty="0" smtClean="0"/>
              <a:t>6315: </a:t>
            </a:r>
            <a:r>
              <a:rPr lang="en-US" dirty="0"/>
              <a:t>G</a:t>
            </a:r>
            <a:r>
              <a:rPr lang="en-US" dirty="0" smtClean="0"/>
              <a:t>rades 1-8, WIDA 2018 proficiency 3.5 and higher </a:t>
            </a:r>
          </a:p>
          <a:p>
            <a:pPr lvl="1"/>
            <a:r>
              <a:rPr lang="en-US" dirty="0" smtClean="0"/>
              <a:t>6316: </a:t>
            </a:r>
            <a:r>
              <a:rPr lang="en-US" dirty="0"/>
              <a:t>G</a:t>
            </a:r>
            <a:r>
              <a:rPr lang="en-US" dirty="0" smtClean="0"/>
              <a:t>rades 9-12, WIDA 2018 proficiency </a:t>
            </a:r>
            <a:r>
              <a:rPr lang="en-US" dirty="0"/>
              <a:t>3.5 and </a:t>
            </a:r>
            <a:r>
              <a:rPr lang="en-US" dirty="0" smtClean="0"/>
              <a:t>higher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ESL Course Codes: 2018-19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895905"/>
      </p:ext>
    </p:extLst>
  </p:cSld>
  <p:clrMapOvr>
    <a:masterClrMapping/>
  </p:clrMapOvr>
</p:sld>
</file>

<file path=ppt/theme/theme1.xml><?xml version="1.0" encoding="utf-8"?>
<a:theme xmlns:a="http://schemas.openxmlformats.org/drawingml/2006/main" name="TDOE Template - Editing">
  <a:themeElements>
    <a:clrScheme name="TDOE Colors">
      <a:dk1>
        <a:srgbClr val="1B365D"/>
      </a:dk1>
      <a:lt1>
        <a:srgbClr val="FFFFFF"/>
      </a:lt1>
      <a:dk2>
        <a:srgbClr val="6E7073"/>
      </a:dk2>
      <a:lt2>
        <a:srgbClr val="EEEEEE"/>
      </a:lt2>
      <a:accent1>
        <a:srgbClr val="000000"/>
      </a:accent1>
      <a:accent2>
        <a:srgbClr val="1B365D"/>
      </a:accent2>
      <a:accent3>
        <a:srgbClr val="2DCCD3"/>
      </a:accent3>
      <a:accent4>
        <a:srgbClr val="D2D755"/>
      </a:accent4>
      <a:accent5>
        <a:srgbClr val="E87722"/>
      </a:accent5>
      <a:accent6>
        <a:srgbClr val="5D7975"/>
      </a:accent6>
      <a:hlink>
        <a:srgbClr val="0000FF"/>
      </a:hlink>
      <a:folHlink>
        <a:srgbClr val="800080"/>
      </a:folHlink>
    </a:clrScheme>
    <a:fontScheme name="TDOE Fonts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61CFA7-5784-4816-8865-3D363482387D}" vid="{3FE5B953-5DEC-4335-BBB5-E60459355A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Coding_and_Funding_TDASC_Fall_2017</Template>
  <TotalTime>2525</TotalTime>
  <Words>2137</Words>
  <Application>Microsoft Office PowerPoint</Application>
  <PresentationFormat>On-screen Show (4:3)</PresentationFormat>
  <Paragraphs>245</Paragraphs>
  <Slides>29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Calibri</vt:lpstr>
      <vt:lpstr>Courier New</vt:lpstr>
      <vt:lpstr>Georgia</vt:lpstr>
      <vt:lpstr>Open Sans</vt:lpstr>
      <vt:lpstr>PermianSlabSerifTypeface</vt:lpstr>
      <vt:lpstr>Symbol</vt:lpstr>
      <vt:lpstr>Wingdings</vt:lpstr>
      <vt:lpstr>TDOE Template - Editing</vt:lpstr>
      <vt:lpstr>English Learner, Immigrant and Migratory Students</vt:lpstr>
      <vt:lpstr>Agenda</vt:lpstr>
      <vt:lpstr>English Learners</vt:lpstr>
      <vt:lpstr>ELB Classifications for BEP Funding</vt:lpstr>
      <vt:lpstr>Other ELB Classifications</vt:lpstr>
      <vt:lpstr>English Learners and Transitional Students ( L, W, 1, 2, 3, 4)</vt:lpstr>
      <vt:lpstr>ESL Teachers</vt:lpstr>
      <vt:lpstr>ESL Course Codes</vt:lpstr>
      <vt:lpstr>ESL Course Codes: 2018-19</vt:lpstr>
      <vt:lpstr>ESL Course Codes: 2019-20</vt:lpstr>
      <vt:lpstr>Immigrants</vt:lpstr>
      <vt:lpstr>Key Fields</vt:lpstr>
      <vt:lpstr>Immigrant Flag</vt:lpstr>
      <vt:lpstr>Date First Enrolled in U.S. School</vt:lpstr>
      <vt:lpstr>Birth Country</vt:lpstr>
      <vt:lpstr>Special Cases and Exceptions</vt:lpstr>
      <vt:lpstr>Immigrant Data</vt:lpstr>
      <vt:lpstr>Migratory Students</vt:lpstr>
      <vt:lpstr>Certificate of Eligibility (COE) and Qualifying Arrival Date (QAD)</vt:lpstr>
      <vt:lpstr>Occupational Survey</vt:lpstr>
      <vt:lpstr> TNMigrant Website </vt:lpstr>
      <vt:lpstr> Identifying and Flagging Migrant Students </vt:lpstr>
      <vt:lpstr> Reviewing the Migrant Student List in the TNMigrant Website </vt:lpstr>
      <vt:lpstr>Sample Migrant Student List</vt:lpstr>
      <vt:lpstr>Migrant Student List: Action Needed </vt:lpstr>
      <vt:lpstr>Migrant (I) Student Classification Revisions</vt:lpstr>
      <vt:lpstr>Contact Information</vt:lpstr>
      <vt:lpstr>Contact Information</vt:lpstr>
      <vt:lpstr>PowerPoint Presentation</vt:lpstr>
    </vt:vector>
  </TitlesOfParts>
  <Company>State of Tennessee Dept.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Coding and Funding</dc:title>
  <dc:creator>Trish Kelly</dc:creator>
  <cp:lastModifiedBy>Trish Kelly</cp:lastModifiedBy>
  <cp:revision>267</cp:revision>
  <cp:lastPrinted>2019-04-03T22:11:47Z</cp:lastPrinted>
  <dcterms:created xsi:type="dcterms:W3CDTF">2017-09-05T15:11:51Z</dcterms:created>
  <dcterms:modified xsi:type="dcterms:W3CDTF">2019-04-03T22:15:06Z</dcterms:modified>
</cp:coreProperties>
</file>