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7"/>
  </p:notesMasterIdLst>
  <p:handoutMasterIdLst>
    <p:handoutMasterId r:id="rId98"/>
  </p:handoutMasterIdLst>
  <p:sldIdLst>
    <p:sldId id="1131" r:id="rId2"/>
    <p:sldId id="805" r:id="rId3"/>
    <p:sldId id="262" r:id="rId4"/>
    <p:sldId id="1165" r:id="rId5"/>
    <p:sldId id="1133" r:id="rId6"/>
    <p:sldId id="1182" r:id="rId7"/>
    <p:sldId id="1181" r:id="rId8"/>
    <p:sldId id="264" r:id="rId9"/>
    <p:sldId id="265" r:id="rId10"/>
    <p:sldId id="471" r:id="rId11"/>
    <p:sldId id="267" r:id="rId12"/>
    <p:sldId id="474" r:id="rId13"/>
    <p:sldId id="387" r:id="rId14"/>
    <p:sldId id="388" r:id="rId15"/>
    <p:sldId id="475" r:id="rId16"/>
    <p:sldId id="564" r:id="rId17"/>
    <p:sldId id="268" r:id="rId18"/>
    <p:sldId id="282" r:id="rId19"/>
    <p:sldId id="1134" r:id="rId20"/>
    <p:sldId id="1135" r:id="rId21"/>
    <p:sldId id="1136" r:id="rId22"/>
    <p:sldId id="1137" r:id="rId23"/>
    <p:sldId id="1138" r:id="rId24"/>
    <p:sldId id="1139" r:id="rId25"/>
    <p:sldId id="1140" r:id="rId26"/>
    <p:sldId id="1164" r:id="rId27"/>
    <p:sldId id="1141" r:id="rId28"/>
    <p:sldId id="1142" r:id="rId29"/>
    <p:sldId id="1143" r:id="rId30"/>
    <p:sldId id="1169" r:id="rId31"/>
    <p:sldId id="1170" r:id="rId32"/>
    <p:sldId id="1171" r:id="rId33"/>
    <p:sldId id="1173" r:id="rId34"/>
    <p:sldId id="1174" r:id="rId35"/>
    <p:sldId id="1175" r:id="rId36"/>
    <p:sldId id="283" r:id="rId37"/>
    <p:sldId id="491" r:id="rId38"/>
    <p:sldId id="490" r:id="rId39"/>
    <p:sldId id="947" r:id="rId40"/>
    <p:sldId id="488" r:id="rId41"/>
    <p:sldId id="285" r:id="rId42"/>
    <p:sldId id="492" r:id="rId43"/>
    <p:sldId id="560" r:id="rId44"/>
    <p:sldId id="1167" r:id="rId45"/>
    <p:sldId id="270" r:id="rId46"/>
    <p:sldId id="1168" r:id="rId47"/>
    <p:sldId id="399" r:id="rId48"/>
    <p:sldId id="1176" r:id="rId49"/>
    <p:sldId id="1177" r:id="rId50"/>
    <p:sldId id="807" r:id="rId51"/>
    <p:sldId id="808" r:id="rId52"/>
    <p:sldId id="809" r:id="rId53"/>
    <p:sldId id="810" r:id="rId54"/>
    <p:sldId id="811" r:id="rId55"/>
    <p:sldId id="819" r:id="rId56"/>
    <p:sldId id="820" r:id="rId57"/>
    <p:sldId id="821" r:id="rId58"/>
    <p:sldId id="865" r:id="rId59"/>
    <p:sldId id="866" r:id="rId60"/>
    <p:sldId id="867" r:id="rId61"/>
    <p:sldId id="868" r:id="rId62"/>
    <p:sldId id="869" r:id="rId63"/>
    <p:sldId id="870" r:id="rId64"/>
    <p:sldId id="877" r:id="rId65"/>
    <p:sldId id="829" r:id="rId66"/>
    <p:sldId id="830" r:id="rId67"/>
    <p:sldId id="1183" r:id="rId68"/>
    <p:sldId id="885" r:id="rId69"/>
    <p:sldId id="886" r:id="rId70"/>
    <p:sldId id="1028" r:id="rId71"/>
    <p:sldId id="1029" r:id="rId72"/>
    <p:sldId id="1030" r:id="rId73"/>
    <p:sldId id="1031" r:id="rId74"/>
    <p:sldId id="1032" r:id="rId75"/>
    <p:sldId id="891" r:id="rId76"/>
    <p:sldId id="907" r:id="rId77"/>
    <p:sldId id="909" r:id="rId78"/>
    <p:sldId id="897" r:id="rId79"/>
    <p:sldId id="898" r:id="rId80"/>
    <p:sldId id="899" r:id="rId81"/>
    <p:sldId id="900" r:id="rId82"/>
    <p:sldId id="1129" r:id="rId83"/>
    <p:sldId id="901" r:id="rId84"/>
    <p:sldId id="902" r:id="rId85"/>
    <p:sldId id="903" r:id="rId86"/>
    <p:sldId id="905" r:id="rId87"/>
    <p:sldId id="1126" r:id="rId88"/>
    <p:sldId id="1130" r:id="rId89"/>
    <p:sldId id="904" r:id="rId90"/>
    <p:sldId id="1125" r:id="rId91"/>
    <p:sldId id="910" r:id="rId92"/>
    <p:sldId id="911" r:id="rId93"/>
    <p:sldId id="1184" r:id="rId94"/>
    <p:sldId id="1180" r:id="rId95"/>
    <p:sldId id="1104" r:id="rId9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9999"/>
    <a:srgbClr val="CCCCFF"/>
    <a:srgbClr val="CC99FF"/>
    <a:srgbClr val="FF7C80"/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4" autoAdjust="0"/>
    <p:restoredTop sz="94660"/>
  </p:normalViewPr>
  <p:slideViewPr>
    <p:cSldViewPr>
      <p:cViewPr varScale="1">
        <p:scale>
          <a:sx n="64" d="100"/>
          <a:sy n="64" d="100"/>
        </p:scale>
        <p:origin x="-11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770"/>
    </p:cViewPr>
  </p:sorterViewPr>
  <p:notesViewPr>
    <p:cSldViewPr>
      <p:cViewPr varScale="1">
        <p:scale>
          <a:sx n="48" d="100"/>
          <a:sy n="48" d="100"/>
        </p:scale>
        <p:origin x="-1884" y="-9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2" Type="http://schemas.openxmlformats.org/officeDocument/2006/relationships/slide" Target="slides/slide43.xml"/><Relationship Id="rId1" Type="http://schemas.openxmlformats.org/officeDocument/2006/relationships/slide" Target="slides/slide37.xml"/><Relationship Id="rId6" Type="http://schemas.openxmlformats.org/officeDocument/2006/relationships/slide" Target="slides/slide78.xml"/><Relationship Id="rId5" Type="http://schemas.openxmlformats.org/officeDocument/2006/relationships/slide" Target="slides/slide52.xml"/><Relationship Id="rId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4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304800"/>
            <a:ext cx="24844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400" i="1" smtClean="0"/>
            </a:lvl1pPr>
          </a:lstStyle>
          <a:p>
            <a:pPr>
              <a:defRPr/>
            </a:pPr>
            <a:r>
              <a:rPr lang="en-US"/>
              <a:t>CSMFO Weekend Training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4800" y="304800"/>
            <a:ext cx="26384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400" i="1" smtClean="0"/>
            </a:lvl1pPr>
          </a:lstStyle>
          <a:p>
            <a:pPr>
              <a:defRPr/>
            </a:pPr>
            <a:r>
              <a:rPr lang="en-US" smtClean="0"/>
              <a:t>November 22, 2014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9120188"/>
            <a:ext cx="34290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400" smtClean="0"/>
            </a:lvl1pPr>
          </a:lstStyle>
          <a:p>
            <a:pPr>
              <a:defRPr/>
            </a:pPr>
            <a:r>
              <a:rPr lang="en-US"/>
              <a:t>Financial Analysis and Reporting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91000" y="9120188"/>
            <a:ext cx="27146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400" smtClean="0"/>
            </a:lvl1pPr>
          </a:lstStyle>
          <a:p>
            <a:pPr>
              <a:defRPr/>
            </a:pPr>
            <a:fld id="{CE1079C6-0F9D-4B8E-AB71-2EBAA3EC0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609600" y="254000"/>
          <a:ext cx="5349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Photo Editor Photo" r:id="rId3" imgW="5219048" imgH="4352381" progId="MSPhotoEd.3">
                  <p:embed/>
                </p:oleObj>
              </mc:Choice>
              <mc:Fallback>
                <p:oleObj name="Photo Editor Photo" r:id="rId3" imgW="5219048" imgH="435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4000"/>
                        <a:ext cx="5349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28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CSMFO Weekend Training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November 22, 2014</a:t>
            </a: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3900"/>
            <a:ext cx="4794250" cy="3594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9300"/>
            <a:ext cx="53689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Financial Analysis and Reporting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95" tIns="47198" rIns="94395" bIns="47198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B49C27E4-0EB7-499D-8832-19BF6940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78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044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BCF23A-D723-4494-943E-871AA6D9224F}" type="slidenum">
              <a:rPr lang="en-US" altLang="en-US" sz="1200">
                <a:latin typeface="Tahoma" pitchFamily="34" charset="0"/>
              </a:rPr>
              <a:pPr/>
              <a:t>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44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4250" cy="3595687"/>
          </a:xfrm>
          <a:ln cap="flat"/>
        </p:spPr>
      </p:sp>
      <p:sp>
        <p:nvSpPr>
          <p:cNvPr id="1044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 lIns="94426" tIns="47213" rIns="94426" bIns="47213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2BF9BC-BBAF-44B0-8098-4DCF6759F1EF}" type="slidenum">
              <a:rPr lang="en-US" altLang="en-US" sz="1200">
                <a:latin typeface="Tahoma" pitchFamily="34" charset="0"/>
              </a:rPr>
              <a:pPr/>
              <a:t>17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8D630E-A238-48BD-9B8F-48979418F47B}" type="slidenum">
              <a:rPr lang="en-US" altLang="en-US" sz="1200">
                <a:latin typeface="Tahoma" pitchFamily="34" charset="0"/>
              </a:rPr>
              <a:pPr/>
              <a:t>18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2A94A-3269-4A99-8EE1-B9CE827F7E20}" type="slidenum">
              <a:rPr lang="en-US" altLang="en-US" sz="1200">
                <a:latin typeface="Tahoma" pitchFamily="34" charset="0"/>
              </a:rPr>
              <a:pPr/>
              <a:t>27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20AE80-1B3D-40E0-908F-EDF038ADCB12}" type="slidenum">
              <a:rPr lang="en-US" altLang="en-US" sz="1200">
                <a:latin typeface="Tahoma" pitchFamily="34" charset="0"/>
              </a:rPr>
              <a:pPr/>
              <a:t>36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5613F3-78AF-4833-B97E-AEBDFA2D6FEF}" type="slidenum">
              <a:rPr lang="en-US" altLang="en-US" sz="1200">
                <a:latin typeface="Tahoma" pitchFamily="34" charset="0"/>
              </a:rPr>
              <a:pPr/>
              <a:t>37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87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solidFill>
            <a:srgbClr val="FFFFFF"/>
          </a:solidFill>
          <a:ln cap="flat"/>
        </p:spPr>
      </p:sp>
      <p:sp>
        <p:nvSpPr>
          <p:cNvPr id="1187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CFF2FD-EEAB-457C-A89D-9DA4F0C8DD8D}" type="slidenum">
              <a:rPr lang="en-US" altLang="en-US" sz="1200">
                <a:latin typeface="Tahoma" pitchFamily="34" charset="0"/>
              </a:rPr>
              <a:pPr/>
              <a:t>41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7A7368-CF9C-4584-8976-27D37B2DE413}" type="slidenum">
              <a:rPr lang="en-US" altLang="en-US" sz="1200">
                <a:latin typeface="Tahoma" pitchFamily="34" charset="0"/>
              </a:rPr>
              <a:pPr/>
              <a:t>45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252FB5-D610-413D-8C9A-CA9BDE816A48}" type="slidenum">
              <a:rPr lang="en-US" altLang="en-US" sz="1200">
                <a:latin typeface="Tahoma" pitchFamily="34" charset="0"/>
              </a:rPr>
              <a:pPr/>
              <a:t>47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5963"/>
            <a:ext cx="4808537" cy="3606800"/>
          </a:xfrm>
          <a:noFill/>
          <a:ln cap="flat">
            <a:solidFill>
              <a:schemeClr val="tx1"/>
            </a:solidFill>
          </a:ln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5650"/>
            <a:ext cx="5407025" cy="432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9F5137-5C0C-4D57-A167-46E773D723AE}" type="slidenum">
              <a:rPr lang="en-US" altLang="en-US" sz="1200">
                <a:latin typeface="Tahoma" pitchFamily="34" charset="0"/>
              </a:rPr>
              <a:pPr/>
              <a:t>50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1958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ED78D7-8AEF-4628-A7EC-C087538B1EB0}" type="slidenum">
              <a:rPr lang="en-US" altLang="en-US" sz="1200">
                <a:latin typeface="Tahoma" pitchFamily="34" charset="0"/>
              </a:rPr>
              <a:pPr/>
              <a:t>51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/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1958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54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054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505A88-1193-4792-A25D-AB3B837829D8}" type="slidenum">
              <a:rPr lang="en-US" altLang="en-US" sz="1200">
                <a:latin typeface="Tahoma" pitchFamily="34" charset="0"/>
              </a:rPr>
              <a:pPr/>
              <a:t>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54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054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ADF5DF-52C4-4157-AEA1-B3A03D7C2C43}" type="slidenum">
              <a:rPr lang="en-US" altLang="en-US" sz="1200">
                <a:latin typeface="Tahoma" pitchFamily="34" charset="0"/>
              </a:rPr>
              <a:pPr/>
              <a:t>52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1958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38D818-9292-4129-8429-5FF3C3BF64D5}" type="slidenum">
              <a:rPr lang="en-US" altLang="en-US" sz="1200">
                <a:latin typeface="Tahoma" pitchFamily="34" charset="0"/>
              </a:rPr>
              <a:pPr/>
              <a:t>55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1958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F9A82AF-8F79-4F6D-8FF1-93B3C713E00B}" type="slidenum">
              <a:rPr lang="en-US" altLang="en-US" sz="1200">
                <a:latin typeface="Tahoma" pitchFamily="34" charset="0"/>
              </a:rPr>
              <a:pPr/>
              <a:t>56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1958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66A907-C730-4024-A6AA-806CC6188A32}" type="slidenum">
              <a:rPr lang="en-US" altLang="en-US" sz="1200">
                <a:latin typeface="Tahoma" pitchFamily="34" charset="0"/>
              </a:rPr>
              <a:pPr/>
              <a:t>57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C5D46D-C8C8-4863-B17D-8D20436DBF59}" type="slidenum">
              <a:rPr lang="en-US" altLang="en-US" sz="1200">
                <a:latin typeface="Tahoma" pitchFamily="34" charset="0"/>
              </a:rPr>
              <a:pPr/>
              <a:t>65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2313"/>
            <a:ext cx="4795838" cy="3597275"/>
          </a:xfrm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19588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1A0E12-1F7D-4588-BD7B-B5C56263BA9C}" type="slidenum">
              <a:rPr lang="en-US" altLang="en-US" sz="1200">
                <a:latin typeface="Tahoma" pitchFamily="34" charset="0"/>
              </a:rPr>
              <a:pPr/>
              <a:t>68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5963"/>
            <a:ext cx="4808537" cy="3606800"/>
          </a:xfrm>
          <a:ln cap="flat">
            <a:solidFill>
              <a:schemeClr val="tx1"/>
            </a:solidFill>
          </a:ln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0888"/>
            <a:ext cx="5407025" cy="4333875"/>
          </a:xfrm>
          <a:noFill/>
        </p:spPr>
        <p:txBody>
          <a:bodyPr lIns="92857" tIns="46429" rIns="92857" bIns="4642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A8EE6-797C-4FE1-A14A-7672BD34C9A6}" type="slidenum">
              <a:rPr lang="en-US" altLang="en-US" sz="1200">
                <a:latin typeface="Tahoma" pitchFamily="34" charset="0"/>
              </a:rPr>
              <a:pPr/>
              <a:t>69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973" tIns="46987" rIns="93973" bIns="46987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B3B2AA-0585-40BA-97D3-BC4101015B4A}" type="slidenum">
              <a:rPr lang="en-US" altLang="en-US" sz="1200">
                <a:latin typeface="Tahoma" pitchFamily="34" charset="0"/>
              </a:rPr>
              <a:pPr/>
              <a:t>95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706438"/>
            <a:ext cx="4837113" cy="3627437"/>
          </a:xfrm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73588"/>
            <a:ext cx="5346700" cy="4332287"/>
          </a:xfrm>
          <a:noFill/>
        </p:spPr>
        <p:txBody>
          <a:bodyPr/>
          <a:lstStyle/>
          <a:p>
            <a:r>
              <a:rPr lang="en-US" altLang="en-US" smtClean="0"/>
              <a:t>KEN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075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4D707F-C087-4921-B253-77C35B734EB2}" type="slidenum">
              <a:rPr lang="en-US" altLang="en-US" sz="1200">
                <a:latin typeface="Tahoma" pitchFamily="34" charset="0"/>
              </a:rPr>
              <a:pPr/>
              <a:t>8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85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085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E9ACD9F-F145-48A9-B193-2C94A0EC248D}" type="slidenum">
              <a:rPr lang="en-US" altLang="en-US" sz="1200">
                <a:latin typeface="Tahoma" pitchFamily="34" charset="0"/>
              </a:rPr>
              <a:pPr/>
              <a:t>9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85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085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3B78AB-AE6C-4937-A11C-D9DA9F2CD483}" type="slidenum">
              <a:rPr lang="en-US" altLang="en-US" sz="1200">
                <a:latin typeface="Tahoma" pitchFamily="34" charset="0"/>
              </a:rPr>
              <a:pPr/>
              <a:t>11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095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095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A3CF69-8E7C-4AAF-B87A-BDAD0E5723F2}" type="slidenum">
              <a:rPr lang="en-US" altLang="en-US" sz="1200">
                <a:latin typeface="Tahoma" pitchFamily="34" charset="0"/>
              </a:rPr>
              <a:pPr/>
              <a:t>12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solidFill>
            <a:srgbClr val="FFFFFF"/>
          </a:solidFill>
          <a:ln cap="flat"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B7DD52-1D76-4A5C-958D-0B2E666B5484}" type="slidenum">
              <a:rPr lang="en-US" altLang="en-US" sz="1200">
                <a:latin typeface="Tahoma" pitchFamily="34" charset="0"/>
              </a:rPr>
              <a:pPr/>
              <a:t>13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6C9E1D-2D17-442B-B2A9-227A391BE45A}" type="slidenum">
              <a:rPr lang="en-US" altLang="en-US" sz="1200">
                <a:latin typeface="Tahoma" pitchFamily="34" charset="0"/>
              </a:rPr>
              <a:pPr/>
              <a:t>14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ln cap="flat"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CSMFO Weekend Training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>
                <a:latin typeface="Tahoma" pitchFamily="34" charset="0"/>
              </a:rPr>
              <a:t>November 22, 2014</a:t>
            </a:r>
            <a:endParaRPr lang="en-US" altLang="en-US" sz="1200">
              <a:latin typeface="Tahoma" pitchFamily="34" charset="0"/>
            </a:endParaRP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latin typeface="Tahoma" pitchFamily="34" charset="0"/>
              </a:rPr>
              <a:t>Financial Analysis and Reporting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F60674-ABC3-4B54-8807-5F6CA56EBF56}" type="slidenum">
              <a:rPr lang="en-US" altLang="en-US" sz="1200">
                <a:latin typeface="Tahoma" pitchFamily="34" charset="0"/>
              </a:rPr>
              <a:pPr/>
              <a:t>16</a:t>
            </a:fld>
            <a:endParaRPr lang="en-US" altLang="en-US" sz="1200">
              <a:latin typeface="Tahoma" pitchFamily="34" charset="0"/>
            </a:endParaRP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3900"/>
            <a:ext cx="4791075" cy="3594100"/>
          </a:xfrm>
          <a:solidFill>
            <a:srgbClr val="FFFFFF"/>
          </a:solidFill>
          <a:ln cap="flat"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" name="Group 1028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Line 1029"/>
              <p:cNvSpPr>
                <a:spLocks noChangeShapeType="1"/>
              </p:cNvSpPr>
              <p:nvPr/>
            </p:nvSpPr>
            <p:spPr bwMode="ltGray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030"/>
              <p:cNvSpPr>
                <a:spLocks noChangeShapeType="1"/>
              </p:cNvSpPr>
              <p:nvPr/>
            </p:nvSpPr>
            <p:spPr bwMode="ltGray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Rectangle 1031"/>
            <p:cNvSpPr>
              <a:spLocks noChangeArrowheads="1"/>
            </p:cNvSpPr>
            <p:nvPr/>
          </p:nvSpPr>
          <p:spPr bwMode="ltGray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4984" name="Rectangle 10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4985" name="Rectangle 10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dt" sz="quarter" idx="10"/>
          </p:nvPr>
        </p:nvSpPr>
        <p:spPr>
          <a:xfrm>
            <a:off x="6781800" y="6172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952B9-B774-454A-ADA2-B15DBCF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690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DA38-0475-4B73-A5B6-EE1B743C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2696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F491-8DCD-4D03-A403-B6436086D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921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790700"/>
            <a:ext cx="77724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2664-DBB6-4BED-96B3-3EBD59A8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5414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790700"/>
            <a:ext cx="77724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BA5B-2D2F-46FD-8F02-491F79F28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5518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0" y="266700"/>
            <a:ext cx="8324850" cy="567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0504-BE00-4842-AC67-CF3F4AE3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457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F849-CF2C-4344-BFE2-2DD065C6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768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779145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43000" y="1790700"/>
            <a:ext cx="7772400" cy="4152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2743-19A0-4299-985D-61E735FE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633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68C2-08CC-4D4A-BE4E-42244E689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483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36AA-2723-460D-9498-B17C14722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6904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7459-5ACD-45D2-BE17-8C5790F27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15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6F64-AFC2-43F6-9A35-6D3E76BAC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671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83DD4-3B3D-4E5D-A913-B1C42849B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432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EB33-FB18-481F-99EF-68A3A663A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446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D00F-2870-4B5E-908C-A7509C66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033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D9B2-6786-4F44-A751-A9C3398C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103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28125" cy="6858000"/>
            <a:chOff x="0" y="0"/>
            <a:chExt cx="5750" cy="4320"/>
          </a:xfrm>
        </p:grpSpPr>
        <p:sp>
          <p:nvSpPr>
            <p:cNvPr id="1032" name="Rectangle 1027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381" y="888"/>
              <a:ext cx="5369" cy="48"/>
              <a:chOff x="381" y="888"/>
              <a:chExt cx="5369" cy="48"/>
            </a:xfrm>
          </p:grpSpPr>
          <p:sp>
            <p:nvSpPr>
              <p:cNvPr id="1034" name="Line 1029"/>
              <p:cNvSpPr>
                <a:spLocks noChangeShapeType="1"/>
              </p:cNvSpPr>
              <p:nvPr/>
            </p:nvSpPr>
            <p:spPr bwMode="ltGray">
              <a:xfrm>
                <a:off x="381" y="936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1030"/>
              <p:cNvSpPr>
                <a:spLocks noChangeShapeType="1"/>
              </p:cNvSpPr>
              <p:nvPr/>
            </p:nvSpPr>
            <p:spPr bwMode="ltGray">
              <a:xfrm>
                <a:off x="381" y="888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1031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779145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3961" name="Rectangle 10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5181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62" name="Rectangle 10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63" name="Rectangle 10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8AAA70-E51B-459B-9A32-E0AD5ADA4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hyperlink" Target="http://www.google.com/imgres?imgurl=http://3.bp.blogspot.com/_qPRkRyYGvEg/TROg0386M8I/AAAAAAAAAoE/Do6rMDcstJI/s1600/clue-game.jpg&amp;imgrefurl=http://worthreadingit.blogspot.com/2010/12/clue-board-game-challenge-one-of-most.html&amp;h=334&amp;w=500&amp;sz=44&amp;tbnid=vzz_9GYie7lcUM:&amp;tbnh=87&amp;tbnw=130&amp;prev=/images?q%3Dclue%2Bgame%2Bcharacters&amp;zoom=1&amp;q=clue+game+characters&amp;usg=__sOScy7zEgdJKpLBaRaEjJSKSNsA=&amp;sa=X&amp;ei=dMliTc67EIa6sAOs06jdCA&amp;ved=0CBYQ9QEwA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hyperlink" Target="http://www.free-mystery-detective-games.com/" TargetMode="External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6338888" algn="l"/>
              </a:tabLst>
            </a:pPr>
            <a:r>
              <a:rPr lang="en-US" altLang="en-US" sz="4000" smtClean="0"/>
              <a:t>Financial Analysis and Reporting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609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33800" y="533400"/>
            <a:ext cx="44958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CSMFO Weekend Training</a:t>
            </a:r>
          </a:p>
          <a:p>
            <a:pPr>
              <a:spcBef>
                <a:spcPct val="10000"/>
              </a:spcBef>
            </a:pPr>
            <a:r>
              <a:rPr lang="en-US" altLang="en-US" sz="2400" i="1" dirty="0"/>
              <a:t>November </a:t>
            </a:r>
            <a:r>
              <a:rPr lang="en-US" altLang="en-US" sz="2400" i="1" dirty="0" smtClean="0"/>
              <a:t>22, 2014</a:t>
            </a:r>
            <a:endParaRPr lang="en-US" altLang="en-US" sz="2400" i="1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133600" y="596900"/>
          <a:ext cx="15240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4" imgW="5219048" imgH="4352381" progId="MSPhotoEd.3">
                  <p:embed/>
                </p:oleObj>
              </mc:Choice>
              <mc:Fallback>
                <p:oleObj name="Photo Editor Photo" r:id="rId4" imgW="5219048" imgH="435238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6900"/>
                        <a:ext cx="15240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56088"/>
            <a:ext cx="63246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9CF66C-DE82-476F-86DD-FF3780F66B8F}" type="slidenum">
              <a:rPr lang="en-US" altLang="en-US" sz="1400">
                <a:solidFill>
                  <a:schemeClr val="bg1"/>
                </a:solidFill>
              </a:rPr>
              <a:pPr/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Cross Section Samples</a:t>
            </a:r>
          </a:p>
        </p:txBody>
      </p:sp>
      <p:graphicFrame>
        <p:nvGraphicFramePr>
          <p:cNvPr id="11268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09600" y="1828800"/>
          <a:ext cx="8229600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Worksheet" r:id="rId3" imgW="6134292" imgH="2372215" progId="Excel.Sheet.8">
                  <p:embed/>
                </p:oleObj>
              </mc:Choice>
              <mc:Fallback>
                <p:oleObj name="Worksheet" r:id="rId3" imgW="6134292" imgH="237221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8229600" cy="3182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AC29DBF-B90F-45E2-BAE4-8195415691B2}" type="slidenum">
              <a:rPr lang="en-US" altLang="en-US" sz="1400">
                <a:solidFill>
                  <a:schemeClr val="bg1"/>
                </a:solidFill>
              </a:rPr>
              <a:pPr/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Cross Section Samples</a:t>
            </a:r>
          </a:p>
        </p:txBody>
      </p:sp>
      <p:graphicFrame>
        <p:nvGraphicFramePr>
          <p:cNvPr id="12292" name="Object 5"/>
          <p:cNvGraphicFramePr>
            <a:graphicFrameLocks noGrp="1" noChangeAspect="1"/>
          </p:cNvGraphicFramePr>
          <p:nvPr>
            <p:ph type="tbl" idx="1"/>
          </p:nvPr>
        </p:nvGraphicFramePr>
        <p:xfrm>
          <a:off x="660400" y="1828800"/>
          <a:ext cx="81788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Worksheet" r:id="rId4" imgW="5914949" imgH="2876702" progId="Excel.Sheet.8">
                  <p:embed/>
                </p:oleObj>
              </mc:Choice>
              <mc:Fallback>
                <p:oleObj name="Worksheet" r:id="rId4" imgW="5914949" imgH="287670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828800"/>
                        <a:ext cx="8178800" cy="3978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186345-FE93-4A4D-A282-37ECBDF1970E}" type="slidenum">
              <a:rPr lang="en-US" altLang="en-US" sz="1400">
                <a:solidFill>
                  <a:schemeClr val="bg1"/>
                </a:solidFill>
              </a:rPr>
              <a:pPr/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City-Wide Resources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858000" y="2819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1371600" y="1600200"/>
          <a:ext cx="7772400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Worksheet" r:id="rId4" imgW="6382106" imgH="3972190" progId="Excel.Sheet.8">
                  <p:embed/>
                </p:oleObj>
              </mc:Choice>
              <mc:Fallback>
                <p:oleObj name="Worksheet" r:id="rId4" imgW="6382106" imgH="397219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7772400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7D79D4-E84F-4AD2-92A3-2F72877808CE}" type="slidenum">
              <a:rPr lang="en-US" altLang="en-US" sz="1400">
                <a:solidFill>
                  <a:schemeClr val="bg1"/>
                </a:solidFill>
              </a:rPr>
              <a:pPr/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Fund Uses</a:t>
            </a:r>
          </a:p>
        </p:txBody>
      </p:sp>
      <p:graphicFrame>
        <p:nvGraphicFramePr>
          <p:cNvPr id="14340" name="Object 6"/>
          <p:cNvGraphicFramePr>
            <a:graphicFrameLocks noChangeAspect="1"/>
          </p:cNvGraphicFramePr>
          <p:nvPr/>
        </p:nvGraphicFramePr>
        <p:xfrm>
          <a:off x="1447800" y="1524000"/>
          <a:ext cx="739140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Worksheet" r:id="rId4" imgW="6181976" imgH="4172186" progId="Excel.Sheet.8">
                  <p:embed/>
                </p:oleObj>
              </mc:Choice>
              <mc:Fallback>
                <p:oleObj name="Worksheet" r:id="rId4" imgW="6181976" imgH="417218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7391400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1CD4EE-9759-41F5-BA53-6C297F9C8B40}" type="slidenum">
              <a:rPr lang="en-US" altLang="en-US" sz="1400">
                <a:solidFill>
                  <a:schemeClr val="bg1"/>
                </a:solidFill>
              </a:rPr>
              <a:pPr/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Fund Uses: Operating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990600" y="1524000"/>
          <a:ext cx="7848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Worksheet" r:id="rId4" imgW="6181649" imgH="3753002" progId="Excel.Sheet.8">
                  <p:embed/>
                </p:oleObj>
              </mc:Choice>
              <mc:Fallback>
                <p:oleObj name="Worksheet" r:id="rId4" imgW="6181649" imgH="375300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8486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BDFEE5-963D-4D5A-906A-2D79464AC176}" type="slidenum">
              <a:rPr lang="en-US" altLang="en-US" sz="1400">
                <a:solidFill>
                  <a:schemeClr val="bg1"/>
                </a:solidFill>
              </a:rPr>
              <a:pPr/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Fund Uses: Operating</a:t>
            </a:r>
          </a:p>
        </p:txBody>
      </p:sp>
      <p:graphicFrame>
        <p:nvGraphicFramePr>
          <p:cNvPr id="16388" name="Object 1029"/>
          <p:cNvGraphicFramePr>
            <a:graphicFrameLocks noChangeAspect="1"/>
          </p:cNvGraphicFramePr>
          <p:nvPr/>
        </p:nvGraphicFramePr>
        <p:xfrm>
          <a:off x="1371600" y="1676400"/>
          <a:ext cx="7315200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Worksheet" r:id="rId3" imgW="6181649" imgH="4172102" progId="Excel.Sheet.8">
                  <p:embed/>
                </p:oleObj>
              </mc:Choice>
              <mc:Fallback>
                <p:oleObj name="Worksheet" r:id="rId3" imgW="6181649" imgH="4172102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76400"/>
                        <a:ext cx="7315200" cy="499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4AA12F-117B-4813-B077-EFD9F4F79CD6}" type="slidenum">
              <a:rPr lang="en-US" altLang="en-US" sz="1400">
                <a:solidFill>
                  <a:schemeClr val="bg1"/>
                </a:solidFill>
              </a:rPr>
              <a:pPr/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 Fund Resources</a:t>
            </a: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1066800" y="1500188"/>
          <a:ext cx="8077200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4" imgW="6381902" imgH="4181551" progId="Excel.Sheet.8">
                  <p:embed/>
                </p:oleObj>
              </mc:Choice>
              <mc:Fallback>
                <p:oleObj name="Worksheet" r:id="rId4" imgW="6381902" imgH="41815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00188"/>
                        <a:ext cx="8077200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269411-D99D-40C0-A729-69142791A943}" type="slidenum">
              <a:rPr lang="en-US" altLang="en-US" sz="1400">
                <a:solidFill>
                  <a:schemeClr val="bg1"/>
                </a:solidFill>
              </a:rPr>
              <a:pPr/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 Series</a:t>
            </a:r>
          </a:p>
        </p:txBody>
      </p:sp>
      <p:sp>
        <p:nvSpPr>
          <p:cNvPr id="1843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1790700"/>
            <a:ext cx="5638800" cy="4152900"/>
          </a:xfrm>
        </p:spPr>
        <p:txBody>
          <a:bodyPr/>
          <a:lstStyle/>
          <a:p>
            <a:r>
              <a:rPr lang="en-US" altLang="en-US" smtClean="0"/>
              <a:t>What’s Happened Over Time to the Same Things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smtClean="0">
                <a:solidFill>
                  <a:schemeClr val="hlink"/>
                </a:solidFill>
                <a:sym typeface="Wingdings" pitchFamily="2" charset="2"/>
              </a:rPr>
              <a:t></a:t>
            </a:r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mtClean="0"/>
              <a:t>How to best show this?</a:t>
            </a:r>
          </a:p>
          <a:p>
            <a:pPr lvl="1"/>
            <a:r>
              <a:rPr lang="en-US" altLang="en-US" smtClean="0"/>
              <a:t>Charts</a:t>
            </a:r>
          </a:p>
          <a:p>
            <a:pPr lvl="1"/>
            <a:r>
              <a:rPr lang="en-US" altLang="en-US" smtClean="0"/>
              <a:t>Graphs—Line/bar graph stuff 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smtClean="0">
                <a:solidFill>
                  <a:schemeClr val="hlink"/>
                </a:solidFill>
                <a:sym typeface="Wingdings" pitchFamily="2" charset="2"/>
              </a:rPr>
              <a:t></a:t>
            </a:r>
            <a:r>
              <a:rPr lang="en-US" altLang="en-US" smtClean="0"/>
              <a:t> What other factors might 	you want to look at?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071813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8438" name="Picture 10" descr="BS0199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8288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2DA0F-6F29-4C0B-B42F-D19DED59C364}" type="slidenum">
              <a:rPr lang="en-US" altLang="en-US" sz="1400">
                <a:solidFill>
                  <a:schemeClr val="bg1"/>
                </a:solidFill>
              </a:rPr>
              <a:pPr/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mtClean="0"/>
              <a:t>Time Series Example</a:t>
            </a:r>
          </a:p>
        </p:txBody>
      </p:sp>
      <p:graphicFrame>
        <p:nvGraphicFramePr>
          <p:cNvPr id="19460" name="Object 3"/>
          <p:cNvGraphicFramePr>
            <a:graphicFrameLocks/>
          </p:cNvGraphicFramePr>
          <p:nvPr/>
        </p:nvGraphicFramePr>
        <p:xfrm>
          <a:off x="609600" y="1752600"/>
          <a:ext cx="7543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Worksheet" r:id="rId4" imgW="6315572" imgH="3886562" progId="Excel.Sheet.8">
                  <p:embed/>
                </p:oleObj>
              </mc:Choice>
              <mc:Fallback>
                <p:oleObj name="Worksheet" r:id="rId4" imgW="6315572" imgH="3886562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543800" cy="457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A28B60-9570-41B7-A6FC-FB09CC30BCE5}" type="slidenum">
              <a:rPr lang="en-US" altLang="en-US" sz="1400">
                <a:solidFill>
                  <a:schemeClr val="bg1"/>
                </a:solidFill>
              </a:rPr>
              <a:pPr/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304800" y="457200"/>
          <a:ext cx="86106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hart" r:id="rId3" imgW="5191049" imgH="3381451" progId="Excel.Chart.8">
                  <p:embed/>
                </p:oleObj>
              </mc:Choice>
              <mc:Fallback>
                <p:oleObj name="Chart" r:id="rId3" imgW="5191049" imgH="33814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8610600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DCAA9E-978E-4952-8098-2C1124E8130C}" type="slidenum">
              <a:rPr lang="en-US" altLang="en-US" sz="1400">
                <a:solidFill>
                  <a:schemeClr val="bg1"/>
                </a:solidFill>
              </a:rPr>
              <a:pPr/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Presentation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Telling Your Fiscal Story in 3 Acts</a:t>
            </a:r>
          </a:p>
          <a:p>
            <a:pPr lvl="1"/>
            <a:r>
              <a:rPr lang="en-US" altLang="en-US" smtClean="0"/>
              <a:t>Financial Analysis</a:t>
            </a:r>
          </a:p>
          <a:p>
            <a:pPr lvl="1"/>
            <a:r>
              <a:rPr lang="en-US" altLang="en-US" smtClean="0"/>
              <a:t>Financial Reporting</a:t>
            </a:r>
          </a:p>
          <a:p>
            <a:pPr lvl="1"/>
            <a:r>
              <a:rPr lang="en-US" altLang="en-US" smtClean="0"/>
              <a:t>Financial Planning</a:t>
            </a:r>
          </a:p>
          <a:p>
            <a:r>
              <a:rPr lang="en-US" altLang="en-US" smtClean="0"/>
              <a:t>And Along the Way</a:t>
            </a:r>
          </a:p>
          <a:p>
            <a:pPr lvl="1"/>
            <a:r>
              <a:rPr lang="en-US" altLang="en-US" smtClean="0"/>
              <a:t>8 tips on telling your fiscal story</a:t>
            </a:r>
          </a:p>
          <a:p>
            <a:pPr lvl="1"/>
            <a:r>
              <a:rPr lang="en-US" altLang="en-US" smtClean="0"/>
              <a:t>And almost any other “data” story, too!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CE2304-1F51-418F-9074-BA62D47FCA84}" type="slidenum">
              <a:rPr lang="en-US" altLang="en-US" sz="1400">
                <a:solidFill>
                  <a:schemeClr val="bg1"/>
                </a:solidFill>
              </a:rPr>
              <a:pPr/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21507" name="Object 2"/>
          <p:cNvGraphicFramePr>
            <a:graphicFrameLocks noGrp="1" noChangeAspect="1"/>
          </p:cNvGraphicFramePr>
          <p:nvPr>
            <p:ph/>
          </p:nvPr>
        </p:nvGraphicFramePr>
        <p:xfrm>
          <a:off x="304800" y="457200"/>
          <a:ext cx="8534400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hart" r:id="rId3" imgW="5105400" imgH="3400349" progId="Excel.Chart.8">
                  <p:embed/>
                </p:oleObj>
              </mc:Choice>
              <mc:Fallback>
                <p:oleObj name="Chart" r:id="rId3" imgW="5105400" imgH="3400349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8534400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96E0F3-74B9-4412-97E5-DD728ACAD95E}" type="slidenum">
              <a:rPr lang="en-US" altLang="en-US" sz="1400">
                <a:solidFill>
                  <a:schemeClr val="bg1"/>
                </a:solidFill>
              </a:rPr>
              <a:pPr/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457200" y="457200"/>
          <a:ext cx="8382000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hart" r:id="rId3" imgW="5238902" imgH="3590849" progId="Excel.Chart.8">
                  <p:embed/>
                </p:oleObj>
              </mc:Choice>
              <mc:Fallback>
                <p:oleObj name="Chart" r:id="rId3" imgW="5238902" imgH="3590849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382000" cy="57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B5D6D2-FBD0-4CDC-8406-0D8A64AA6E1C}" type="slidenum">
              <a:rPr lang="en-US" altLang="en-US" sz="1400">
                <a:solidFill>
                  <a:schemeClr val="bg1"/>
                </a:solidFill>
              </a:rPr>
              <a:pPr/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 Data: In Relation to What?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Increase in service demand?</a:t>
            </a:r>
          </a:p>
          <a:p>
            <a:pPr lvl="1"/>
            <a:r>
              <a:rPr lang="en-US" altLang="en-US" smtClean="0"/>
              <a:t>Population?</a:t>
            </a:r>
          </a:p>
          <a:p>
            <a:r>
              <a:rPr lang="en-US" altLang="en-US" smtClean="0"/>
              <a:t>Increase in costs?</a:t>
            </a:r>
          </a:p>
          <a:p>
            <a:pPr lvl="1"/>
            <a:r>
              <a:rPr lang="en-US" altLang="en-US" smtClean="0"/>
              <a:t>City costs?</a:t>
            </a:r>
          </a:p>
          <a:p>
            <a:pPr lvl="1"/>
            <a:r>
              <a:rPr lang="en-US" altLang="en-US" smtClean="0"/>
              <a:t>External index (like CPI)?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E959A1-C491-4731-98CA-CA376B9CF35A}" type="slidenum">
              <a:rPr lang="en-US" altLang="en-US" sz="1400">
                <a:solidFill>
                  <a:schemeClr val="bg1"/>
                </a:solidFill>
              </a:rPr>
              <a:pPr/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513"/>
            <a:ext cx="8229600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4BFF7-C22D-4E38-A00D-3E91104B3E25}" type="slidenum">
              <a:rPr lang="en-US" altLang="en-US" sz="1400">
                <a:solidFill>
                  <a:schemeClr val="bg1"/>
                </a:solidFill>
              </a:rPr>
              <a:pPr/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538"/>
            <a:ext cx="83058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B6FDC1F-8AA8-4248-BEC6-7C1CAD4729DA}" type="slidenum">
              <a:rPr lang="en-US" altLang="en-US" sz="1400">
                <a:solidFill>
                  <a:schemeClr val="bg1"/>
                </a:solidFill>
              </a:rPr>
              <a:pPr/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65B805-D5CD-4380-A82F-2F88977CE9FF}" type="slidenum">
              <a:rPr lang="en-US" altLang="en-US" sz="1400">
                <a:solidFill>
                  <a:schemeClr val="bg1"/>
                </a:solidFill>
              </a:rPr>
              <a:pPr/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260543-FEA9-4DCE-A84C-43A61246BA81}" type="slidenum">
              <a:rPr lang="en-US" altLang="en-US" sz="1400">
                <a:solidFill>
                  <a:schemeClr val="bg1"/>
                </a:solidFill>
              </a:rPr>
              <a:pPr/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296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4944243-C659-4D46-9FD6-7F5CBD16610C}" type="slidenum">
              <a:rPr lang="en-US" altLang="en-US" sz="1400">
                <a:solidFill>
                  <a:schemeClr val="bg1"/>
                </a:solidFill>
              </a:rPr>
              <a:pPr/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304800"/>
          <a:ext cx="8605838" cy="608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hart" r:id="rId3" imgW="3895793" imgH="2752710" progId="Excel.Chart.8">
                  <p:embed/>
                </p:oleObj>
              </mc:Choice>
              <mc:Fallback>
                <p:oleObj name="Chart" r:id="rId3" imgW="3895793" imgH="275271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8605838" cy="608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86A687B-376C-465D-9694-7D5AC0B65F01}" type="slidenum">
              <a:rPr lang="en-US" altLang="en-US" sz="1400">
                <a:solidFill>
                  <a:schemeClr val="bg1"/>
                </a:solidFill>
              </a:rPr>
              <a:pPr/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78B472-797E-4008-9ADC-84E3805C167D}" type="slidenum">
              <a:rPr lang="en-US" altLang="en-US" sz="1400">
                <a:solidFill>
                  <a:schemeClr val="bg1"/>
                </a:solidFill>
              </a:rPr>
              <a:pPr/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Analysis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“The unexamined life is not worth living.”</a:t>
            </a:r>
          </a:p>
          <a:p>
            <a:pPr lvl="1">
              <a:buFont typeface="Wingdings" pitchFamily="2" charset="2"/>
              <a:buNone/>
            </a:pPr>
            <a:r>
              <a:rPr lang="en-US" altLang="en-US" smtClean="0"/>
              <a:t>. . . . . . .  Socrates – a long time ago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“Unexamined data is not worth having.” </a:t>
            </a:r>
          </a:p>
          <a:p>
            <a:pPr lvl="1">
              <a:buFont typeface="Wingdings" pitchFamily="2" charset="2"/>
              <a:buNone/>
            </a:pPr>
            <a:r>
              <a:rPr lang="en-US" altLang="en-US" smtClean="0"/>
              <a:t>. . . . . . .  Bill Statler – pretty recently</a:t>
            </a:r>
          </a:p>
        </p:txBody>
      </p:sp>
      <p:pic>
        <p:nvPicPr>
          <p:cNvPr id="5125" name="Picture 4" descr="pcs_popular_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2286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371600" y="4191000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Using Charts and Graphs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000" smtClean="0"/>
              <a:t>Beyond Just “Numbers”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20B3F1-ED62-4D87-BDF9-7375F1234957}" type="slidenum">
              <a:rPr lang="en-US" altLang="en-US" sz="1400">
                <a:solidFill>
                  <a:schemeClr val="bg1"/>
                </a:solidFill>
              </a:rPr>
              <a:pPr/>
              <a:t>31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A92FEF-56CC-4493-90FC-2E29BB831036}" type="slidenum">
              <a:rPr lang="en-US" altLang="en-US" sz="1400">
                <a:solidFill>
                  <a:schemeClr val="bg1"/>
                </a:solidFill>
              </a:rPr>
              <a:pPr/>
              <a:t>32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3795" name="AutoShape 2" descr="2A9FFA6F02244871BF34E842904FC666@jbt"/>
          <p:cNvSpPr>
            <a:spLocks noChangeAspect="1" noChangeArrowheads="1"/>
          </p:cNvSpPr>
          <p:nvPr/>
        </p:nvSpPr>
        <p:spPr bwMode="auto">
          <a:xfrm>
            <a:off x="2190750" y="1776413"/>
            <a:ext cx="476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AutoShape 3" descr="2A9FFA6F02244871BF34E842904FC666@jbt"/>
          <p:cNvSpPr>
            <a:spLocks noChangeAspect="1" noChangeArrowheads="1"/>
          </p:cNvSpPr>
          <p:nvPr/>
        </p:nvSpPr>
        <p:spPr bwMode="auto">
          <a:xfrm>
            <a:off x="2190750" y="1776413"/>
            <a:ext cx="476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AutoShape 4" descr="2A9FFA6F02244871BF34E842904FC666@jbt"/>
          <p:cNvSpPr>
            <a:spLocks noChangeAspect="1" noChangeArrowheads="1"/>
          </p:cNvSpPr>
          <p:nvPr/>
        </p:nvSpPr>
        <p:spPr bwMode="auto">
          <a:xfrm>
            <a:off x="2190750" y="1776413"/>
            <a:ext cx="476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010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FBD5C8-44BF-4DD4-9762-0C07D8DC8975}" type="slidenum">
              <a:rPr lang="en-US" altLang="en-US" sz="1400">
                <a:solidFill>
                  <a:schemeClr val="bg1"/>
                </a:solidFill>
              </a:rPr>
              <a:pPr/>
              <a:t>33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4819" name="AutoShape 2" descr="307EE621F8444AACB01A6E4CEF4F9EF8@jbt"/>
          <p:cNvSpPr>
            <a:spLocks noChangeAspect="1" noChangeArrowheads="1"/>
          </p:cNvSpPr>
          <p:nvPr/>
        </p:nvSpPr>
        <p:spPr bwMode="auto">
          <a:xfrm>
            <a:off x="2195513" y="1243013"/>
            <a:ext cx="47529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096000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B5366D-6EA3-465C-AC51-CCC005ACFC9D}" type="slidenum">
              <a:rPr lang="en-US" altLang="en-US" sz="1400">
                <a:solidFill>
                  <a:schemeClr val="bg1"/>
                </a:solidFill>
              </a:rPr>
              <a:pPr/>
              <a:t>34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914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3F0E5A-DA91-4355-BDC7-F82BE5C993F9}" type="slidenum">
              <a:rPr lang="en-US" altLang="en-US" sz="1400">
                <a:solidFill>
                  <a:schemeClr val="bg1"/>
                </a:solidFill>
              </a:rPr>
              <a:pPr/>
              <a:t>35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72400" cy="59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867471-CE00-4885-AD1D-BBDA2153AE8B}" type="slidenum">
              <a:rPr lang="en-US" altLang="en-US" sz="1400">
                <a:solidFill>
                  <a:schemeClr val="bg1"/>
                </a:solidFill>
              </a:rPr>
              <a:pPr/>
              <a:t>36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Variance Analysis</a:t>
            </a:r>
          </a:p>
        </p:txBody>
      </p:sp>
      <p:sp>
        <p:nvSpPr>
          <p:cNvPr id="3789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did you expect?</a:t>
            </a:r>
          </a:p>
          <a:p>
            <a:pPr lvl="1"/>
            <a:r>
              <a:rPr lang="en-US" altLang="en-US" smtClean="0"/>
              <a:t>How does the actual result compare with what you expected?</a:t>
            </a:r>
          </a:p>
          <a:p>
            <a:pPr lvl="1"/>
            <a:r>
              <a:rPr lang="en-US" altLang="en-US" smtClean="0"/>
              <a:t>Why is it different?</a:t>
            </a:r>
          </a:p>
          <a:p>
            <a:pPr lvl="1"/>
            <a:r>
              <a:rPr lang="en-US" altLang="en-US" smtClean="0"/>
              <a:t>What’s it mean?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351B56-2A99-4683-9AA3-3C2CF9F68360}" type="slidenum">
              <a:rPr lang="en-US" altLang="en-US" sz="1400">
                <a:solidFill>
                  <a:schemeClr val="bg1"/>
                </a:solidFill>
              </a:rPr>
              <a:pPr/>
              <a:t>37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Variance Analysis</a:t>
            </a:r>
          </a:p>
        </p:txBody>
      </p:sp>
      <p:graphicFrame>
        <p:nvGraphicFramePr>
          <p:cNvPr id="38916" name="Object 1029"/>
          <p:cNvGraphicFramePr>
            <a:graphicFrameLocks noChangeAspect="1"/>
          </p:cNvGraphicFramePr>
          <p:nvPr/>
        </p:nvGraphicFramePr>
        <p:xfrm>
          <a:off x="609600" y="1905000"/>
          <a:ext cx="8135938" cy="331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Worksheet" r:id="rId4" imgW="2838554" imgH="1162141" progId="Excel.Sheet.8">
                  <p:embed/>
                </p:oleObj>
              </mc:Choice>
              <mc:Fallback>
                <p:oleObj name="Worksheet" r:id="rId4" imgW="2838554" imgH="1162141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8135938" cy="331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1030"/>
          <p:cNvSpPr txBox="1">
            <a:spLocks noChangeArrowheads="1"/>
          </p:cNvSpPr>
          <p:nvPr/>
        </p:nvSpPr>
        <p:spPr bwMode="auto">
          <a:xfrm>
            <a:off x="1447800" y="55626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* Includes encumbrances of $571,000.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359AB8-8E6E-42BC-8622-BEF60417D6EA}" type="slidenum">
              <a:rPr lang="en-US" altLang="en-US" sz="1400">
                <a:solidFill>
                  <a:schemeClr val="bg1"/>
                </a:solidFill>
              </a:rPr>
              <a:pPr/>
              <a:t>38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99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Variance Analysis</a:t>
            </a:r>
          </a:p>
        </p:txBody>
      </p:sp>
      <p:graphicFrame>
        <p:nvGraphicFramePr>
          <p:cNvPr id="39940" name="Object 1027"/>
          <p:cNvGraphicFramePr>
            <a:graphicFrameLocks noChangeAspect="1"/>
          </p:cNvGraphicFramePr>
          <p:nvPr/>
        </p:nvGraphicFramePr>
        <p:xfrm>
          <a:off x="609600" y="1752600"/>
          <a:ext cx="818356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Worksheet" r:id="rId3" imgW="4314749" imgH="1666951" progId="Excel.Sheet.8">
                  <p:embed/>
                </p:oleObj>
              </mc:Choice>
              <mc:Fallback>
                <p:oleObj name="Worksheet" r:id="rId3" imgW="4314749" imgH="1666951" progId="Excel.Shee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183563" cy="312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1028"/>
          <p:cNvSpPr txBox="1">
            <a:spLocks noChangeArrowheads="1"/>
          </p:cNvSpPr>
          <p:nvPr/>
        </p:nvSpPr>
        <p:spPr bwMode="auto">
          <a:xfrm>
            <a:off x="1524000" y="5181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* Includes encumbrances of $571,000.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3A4E7E-CC01-473E-A794-9E45BA4E7940}" type="slidenum">
              <a:rPr lang="en-US" altLang="en-US" sz="1400">
                <a:solidFill>
                  <a:schemeClr val="bg1"/>
                </a:solidFill>
              </a:rPr>
              <a:pPr/>
              <a:t>39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 …</a:t>
            </a:r>
          </a:p>
        </p:txBody>
      </p:sp>
      <p:graphicFrame>
        <p:nvGraphicFramePr>
          <p:cNvPr id="40964" name="Object 3"/>
          <p:cNvGraphicFramePr>
            <a:graphicFrameLocks noChangeAspect="1"/>
          </p:cNvGraphicFramePr>
          <p:nvPr/>
        </p:nvGraphicFramePr>
        <p:xfrm>
          <a:off x="604838" y="1758950"/>
          <a:ext cx="8201025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Worksheet" r:id="rId3" imgW="4314749" imgH="1666951" progId="Excel.Sheet.8">
                  <p:embed/>
                </p:oleObj>
              </mc:Choice>
              <mc:Fallback>
                <p:oleObj name="Worksheet" r:id="rId3" imgW="4314749" imgH="16669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758950"/>
                        <a:ext cx="8201025" cy="3165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i="1"/>
              <a:t>* Includes encumbrances of $571,000.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A23013-A7C9-42C3-9B73-38DFAE026537}" type="slidenum">
              <a:rPr lang="en-US" altLang="en-US" sz="1400">
                <a:solidFill>
                  <a:schemeClr val="bg1"/>
                </a:solidFill>
              </a:rPr>
              <a:pPr/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" charset="2"/>
              </a:rPr>
              <a:t> </a:t>
            </a:r>
            <a:r>
              <a:rPr lang="en-US" altLang="en-US" smtClean="0"/>
              <a:t>Pareto Principle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Find the fewest things that explain the most amount of stuff.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E1FABC-793B-456F-AC21-D7831115CF0C}" type="slidenum">
              <a:rPr lang="en-US" altLang="en-US" sz="1400">
                <a:solidFill>
                  <a:schemeClr val="bg1"/>
                </a:solidFill>
              </a:rPr>
              <a:pPr/>
              <a:t>40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Variance Analysis</a:t>
            </a:r>
          </a:p>
        </p:txBody>
      </p:sp>
      <p:graphicFrame>
        <p:nvGraphicFramePr>
          <p:cNvPr id="41988" name="Object 3"/>
          <p:cNvGraphicFramePr>
            <a:graphicFrameLocks/>
          </p:cNvGraphicFramePr>
          <p:nvPr/>
        </p:nvGraphicFramePr>
        <p:xfrm>
          <a:off x="609600" y="1676400"/>
          <a:ext cx="7696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Worksheet" r:id="rId3" imgW="6334049" imgH="4124249" progId="Excel.Sheet.8">
                  <p:embed/>
                </p:oleObj>
              </mc:Choice>
              <mc:Fallback>
                <p:oleObj name="Worksheet" r:id="rId3" imgW="6334049" imgH="4124249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7696200" cy="464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455999-C298-4095-B0F3-7D3DB67CEFD0}" type="slidenum">
              <a:rPr lang="en-US" altLang="en-US" sz="1400">
                <a:solidFill>
                  <a:schemeClr val="bg1"/>
                </a:solidFill>
              </a:rPr>
              <a:pPr/>
              <a:t>41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Variance Analysis</a:t>
            </a:r>
          </a:p>
        </p:txBody>
      </p:sp>
      <p:graphicFrame>
        <p:nvGraphicFramePr>
          <p:cNvPr id="43012" name="Object 3"/>
          <p:cNvGraphicFramePr>
            <a:graphicFrameLocks/>
          </p:cNvGraphicFramePr>
          <p:nvPr/>
        </p:nvGraphicFramePr>
        <p:xfrm>
          <a:off x="609600" y="1676400"/>
          <a:ext cx="8001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Worksheet" r:id="rId4" imgW="5715000" imgH="3457651" progId="Excel.Sheet.8">
                  <p:embed/>
                </p:oleObj>
              </mc:Choice>
              <mc:Fallback>
                <p:oleObj name="Worksheet" r:id="rId4" imgW="5715000" imgH="3457651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01000" cy="449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5D75A0C-0625-47DA-8A55-141EC5B80E1C}" type="slidenum">
              <a:rPr lang="en-US" altLang="en-US" sz="1400">
                <a:solidFill>
                  <a:schemeClr val="bg1"/>
                </a:solidFill>
              </a:rPr>
              <a:pPr/>
              <a:t>42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Variance Analysis</a:t>
            </a:r>
          </a:p>
        </p:txBody>
      </p:sp>
      <p:graphicFrame>
        <p:nvGraphicFramePr>
          <p:cNvPr id="44036" name="Object 3"/>
          <p:cNvGraphicFramePr>
            <a:graphicFrameLocks/>
          </p:cNvGraphicFramePr>
          <p:nvPr/>
        </p:nvGraphicFramePr>
        <p:xfrm>
          <a:off x="609600" y="1676400"/>
          <a:ext cx="7770813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Worksheet" r:id="rId3" imgW="6229502" imgH="3543300" progId="Excel.Sheet.8">
                  <p:embed/>
                </p:oleObj>
              </mc:Choice>
              <mc:Fallback>
                <p:oleObj name="Worksheet" r:id="rId3" imgW="6229502" imgH="354330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7770813" cy="443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5A030-DB80-4772-A1BD-F524AE1C6F1F}" type="slidenum">
              <a:rPr lang="en-US" altLang="en-US" sz="1400">
                <a:solidFill>
                  <a:schemeClr val="bg1"/>
                </a:solidFill>
              </a:rPr>
              <a:pPr/>
              <a:t>43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 Just in Government</a:t>
            </a:r>
          </a:p>
        </p:txBody>
      </p:sp>
      <p:graphicFrame>
        <p:nvGraphicFramePr>
          <p:cNvPr id="45060" name="Object 5"/>
          <p:cNvGraphicFramePr>
            <a:graphicFrameLocks noChangeAspect="1"/>
          </p:cNvGraphicFramePr>
          <p:nvPr/>
        </p:nvGraphicFramePr>
        <p:xfrm>
          <a:off x="1066800" y="1752600"/>
          <a:ext cx="71628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XIF" r:id="rId3" imgW="4761905" imgH="3076190" progId="Pagis.Document">
                  <p:embed/>
                </p:oleObj>
              </mc:Choice>
              <mc:Fallback>
                <p:oleObj name="XIF" r:id="rId3" imgW="4761905" imgH="3076190" progId="Pagis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7162800" cy="4627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4FF6BB-88A4-49AD-9C4E-0B671D3151EF}" type="slidenum">
              <a:rPr lang="en-US" altLang="en-US" sz="1400">
                <a:solidFill>
                  <a:schemeClr val="bg1"/>
                </a:solidFill>
              </a:rPr>
              <a:pPr/>
              <a:t>44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r>
              <a:rPr lang="en-US" altLang="en-US" sz="4000" dirty="0" smtClean="0">
                <a:sym typeface="Wingdings"/>
              </a:rPr>
              <a:t> </a:t>
            </a:r>
            <a:r>
              <a:rPr lang="en-US" altLang="en-US" sz="4000" dirty="0" smtClean="0"/>
              <a:t>Results Aren’t What You Expected 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Always assume you’re right and the data’s wrong.</a:t>
            </a:r>
          </a:p>
          <a:p>
            <a:pPr lvl="1"/>
            <a:r>
              <a:rPr lang="en-US" altLang="en-US" smtClean="0"/>
              <a:t>See No. 2 for what to do if the data’s right.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C85A59-1E26-44DC-9062-9CB006DCE65D}" type="slidenum">
              <a:rPr lang="en-US" altLang="en-US" sz="1400">
                <a:solidFill>
                  <a:schemeClr val="bg1"/>
                </a:solidFill>
              </a:rPr>
              <a:pPr/>
              <a:t>45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8131" name="Rectangle 1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Presenting the Results</a:t>
            </a:r>
          </a:p>
        </p:txBody>
      </p:sp>
      <p:sp>
        <p:nvSpPr>
          <p:cNvPr id="48132" name="Rectangle 119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5562600" cy="4152900"/>
          </a:xfrm>
        </p:spPr>
        <p:txBody>
          <a:bodyPr/>
          <a:lstStyle/>
          <a:p>
            <a:r>
              <a:rPr lang="en-US" altLang="en-US" sz="3200" smtClean="0"/>
              <a:t>Timely, accurate data is important, but . . . </a:t>
            </a:r>
          </a:p>
          <a:p>
            <a:pPr lvl="1"/>
            <a:r>
              <a:rPr lang="en-US" altLang="en-US" sz="2800" smtClean="0"/>
              <a:t>What’s it mean?</a:t>
            </a:r>
          </a:p>
          <a:p>
            <a:pPr lvl="1"/>
            <a:r>
              <a:rPr lang="en-US" altLang="en-US" sz="2800" smtClean="0"/>
              <a:t>What should you do about it? . . . . . .  and why?</a:t>
            </a:r>
          </a:p>
          <a:p>
            <a:endParaRPr lang="en-US" altLang="en-US" sz="3200" smtClean="0"/>
          </a:p>
        </p:txBody>
      </p:sp>
      <p:pic>
        <p:nvPicPr>
          <p:cNvPr id="48133" name="Picture 116" descr="bs0206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72085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569291-07A2-49EB-82E7-99175C63981B}" type="slidenum">
              <a:rPr lang="en-US" altLang="en-US" sz="1400">
                <a:solidFill>
                  <a:schemeClr val="bg1"/>
                </a:solidFill>
              </a:rPr>
              <a:pPr/>
              <a:t>46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Financial reports and mystery novels</a:t>
            </a:r>
          </a:p>
        </p:txBody>
      </p:sp>
      <p:sp>
        <p:nvSpPr>
          <p:cNvPr id="49156" name="AutoShape 3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2400" y="3019425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AutoShape 4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62400" y="3019425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1300485" name="Picture 5" descr="clue-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486" name="Group 6"/>
          <p:cNvGrpSpPr>
            <a:grpSpLocks/>
          </p:cNvGrpSpPr>
          <p:nvPr/>
        </p:nvGrpSpPr>
        <p:grpSpPr bwMode="auto">
          <a:xfrm>
            <a:off x="228600" y="2819400"/>
            <a:ext cx="8763000" cy="2449513"/>
            <a:chOff x="144" y="1776"/>
            <a:chExt cx="5520" cy="1543"/>
          </a:xfrm>
        </p:grpSpPr>
        <p:pic>
          <p:nvPicPr>
            <p:cNvPr id="49166" name="Picture 7" descr="Who's your favorite classic Clue character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72"/>
              <a:ext cx="5472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7" name="Oval 8"/>
            <p:cNvSpPr>
              <a:spLocks noChangeArrowheads="1"/>
            </p:cNvSpPr>
            <p:nvPr/>
          </p:nvSpPr>
          <p:spPr bwMode="auto">
            <a:xfrm>
              <a:off x="4512" y="1776"/>
              <a:ext cx="1152" cy="14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00489" name="Group 9"/>
          <p:cNvGrpSpPr>
            <a:grpSpLocks/>
          </p:cNvGrpSpPr>
          <p:nvPr/>
        </p:nvGrpSpPr>
        <p:grpSpPr bwMode="auto">
          <a:xfrm>
            <a:off x="685800" y="2438400"/>
            <a:ext cx="4114800" cy="3886200"/>
            <a:chOff x="432" y="1536"/>
            <a:chExt cx="2592" cy="2448"/>
          </a:xfrm>
        </p:grpSpPr>
        <p:pic>
          <p:nvPicPr>
            <p:cNvPr id="49164" name="Picture 10" descr="Clue Board Game Layout - 9 Rooms in Clued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36"/>
              <a:ext cx="2400" cy="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5" name="Oval 11"/>
            <p:cNvSpPr>
              <a:spLocks noChangeArrowheads="1"/>
            </p:cNvSpPr>
            <p:nvPr/>
          </p:nvSpPr>
          <p:spPr bwMode="auto">
            <a:xfrm>
              <a:off x="1872" y="3312"/>
              <a:ext cx="1152" cy="6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00492" name="Group 12"/>
          <p:cNvGrpSpPr>
            <a:grpSpLocks/>
          </p:cNvGrpSpPr>
          <p:nvPr/>
        </p:nvGrpSpPr>
        <p:grpSpPr bwMode="auto">
          <a:xfrm>
            <a:off x="4800600" y="2667000"/>
            <a:ext cx="3571875" cy="3810000"/>
            <a:chOff x="3024" y="1680"/>
            <a:chExt cx="2250" cy="2400"/>
          </a:xfrm>
        </p:grpSpPr>
        <p:pic>
          <p:nvPicPr>
            <p:cNvPr id="49162" name="Picture 13" descr="The 6 Clue Weapons - Weapons in Cluedo Li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680"/>
              <a:ext cx="225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Oval 14"/>
            <p:cNvSpPr>
              <a:spLocks noChangeArrowheads="1"/>
            </p:cNvSpPr>
            <p:nvPr/>
          </p:nvSpPr>
          <p:spPr bwMode="auto">
            <a:xfrm>
              <a:off x="3648" y="2832"/>
              <a:ext cx="1008" cy="12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BBFFAF-2490-473A-8D8B-EA98D7FAFDBE}" type="slidenum">
              <a:rPr lang="en-US" altLang="en-US" sz="1400">
                <a:solidFill>
                  <a:schemeClr val="bg1"/>
                </a:solidFill>
              </a:rPr>
              <a:pPr/>
              <a:t>47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0179" name="Rectangle 12"/>
          <p:cNvSpPr>
            <a:spLocks noChangeArrowheads="1"/>
          </p:cNvSpPr>
          <p:nvPr/>
        </p:nvSpPr>
        <p:spPr bwMode="auto">
          <a:xfrm>
            <a:off x="0" y="1676400"/>
            <a:ext cx="46482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500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</a:t>
            </a:r>
            <a:r>
              <a:rPr lang="en-US" altLang="en-US" sz="9600">
                <a:latin typeface="Tahoma" pitchFamily="34" charset="0"/>
              </a:rPr>
              <a:t> </a:t>
            </a:r>
            <a:endParaRPr lang="en-US" altLang="en-US" sz="960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2819400" cy="83820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i="1" smtClean="0"/>
              <a:t>Three Chapters in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i="1" smtClean="0"/>
              <a:t>Your Fiscal Story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3797300" cy="4102100"/>
          </a:xfr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Narrative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Short, punchy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What’s it mean?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Summary Charts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The fewest things that explain the most stuff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Raw Data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Timely, accurate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Exhibit or “on file”</a:t>
            </a:r>
          </a:p>
        </p:txBody>
      </p:sp>
      <p:sp>
        <p:nvSpPr>
          <p:cNvPr id="50182" name="Rectangle 10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172450" cy="1104900"/>
          </a:xfrm>
        </p:spPr>
        <p:txBody>
          <a:bodyPr/>
          <a:lstStyle/>
          <a:p>
            <a:r>
              <a:rPr lang="en-US" altLang="en-US" dirty="0" smtClean="0">
                <a:sym typeface="Wingdings"/>
              </a:rPr>
              <a:t> </a:t>
            </a:r>
            <a:r>
              <a:rPr lang="en-US" altLang="en-US" dirty="0" smtClean="0"/>
              <a:t>The Data Triangle</a:t>
            </a:r>
          </a:p>
        </p:txBody>
      </p:sp>
      <p:sp>
        <p:nvSpPr>
          <p:cNvPr id="50183" name="Line 14"/>
          <p:cNvSpPr>
            <a:spLocks noChangeShapeType="1"/>
          </p:cNvSpPr>
          <p:nvPr/>
        </p:nvSpPr>
        <p:spPr bwMode="auto">
          <a:xfrm>
            <a:off x="1905000" y="3810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15"/>
          <p:cNvSpPr>
            <a:spLocks noChangeShapeType="1"/>
          </p:cNvSpPr>
          <p:nvPr/>
        </p:nvSpPr>
        <p:spPr bwMode="auto">
          <a:xfrm>
            <a:off x="1447800" y="46482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20"/>
          <p:cNvSpPr>
            <a:spLocks noChangeShapeType="1"/>
          </p:cNvSpPr>
          <p:nvPr/>
        </p:nvSpPr>
        <p:spPr bwMode="auto">
          <a:xfrm flipH="1">
            <a:off x="2133600" y="2590800"/>
            <a:ext cx="2286000" cy="1066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21"/>
          <p:cNvSpPr>
            <a:spLocks noChangeShapeType="1"/>
          </p:cNvSpPr>
          <p:nvPr/>
        </p:nvSpPr>
        <p:spPr bwMode="auto">
          <a:xfrm flipH="1">
            <a:off x="2133600" y="4114800"/>
            <a:ext cx="2209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22"/>
          <p:cNvSpPr>
            <a:spLocks noChangeShapeType="1"/>
          </p:cNvSpPr>
          <p:nvPr/>
        </p:nvSpPr>
        <p:spPr bwMode="auto">
          <a:xfrm flipH="1">
            <a:off x="2133600" y="5334000"/>
            <a:ext cx="2133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B04196-487C-455A-89E1-3F7A56163E70}" type="slidenum">
              <a:rPr lang="en-US" altLang="en-US" sz="1400">
                <a:solidFill>
                  <a:schemeClr val="bg1"/>
                </a:solidFill>
              </a:rPr>
              <a:pPr/>
              <a:t>48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r>
              <a:rPr lang="en-US" altLang="en-US" sz="4000" smtClean="0">
                <a:sym typeface="Wingdings" pitchFamily="2" charset="2"/>
              </a:rPr>
              <a:t> </a:t>
            </a:r>
            <a:r>
              <a:rPr lang="en-US" altLang="en-US" sz="4000" smtClean="0"/>
              <a:t>There’s no good news or bad news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Only unexpected news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B73CCE-BAD8-4CAA-B4A2-D0DC4D04FDA9}" type="slidenum">
              <a:rPr lang="en-US" altLang="en-US" sz="1400">
                <a:solidFill>
                  <a:schemeClr val="bg1"/>
                </a:solidFill>
              </a:rPr>
              <a:pPr/>
              <a:t>49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553450" cy="1104900"/>
          </a:xfrm>
        </p:spPr>
        <p:txBody>
          <a:bodyPr/>
          <a:lstStyle/>
          <a:p>
            <a:r>
              <a:rPr lang="en-US" altLang="en-US" sz="4000" smtClean="0">
                <a:sym typeface="Wingdings" pitchFamily="2" charset="2"/>
              </a:rPr>
              <a:t> </a:t>
            </a:r>
            <a:r>
              <a:rPr lang="en-US" altLang="en-US" sz="4000" smtClean="0"/>
              <a:t>Tell </a:t>
            </a:r>
            <a:r>
              <a:rPr lang="en-US" altLang="en-US" sz="4000" u="sng" smtClean="0"/>
              <a:t>your </a:t>
            </a:r>
            <a:r>
              <a:rPr lang="en-US" altLang="en-US" sz="4000" smtClean="0"/>
              <a:t>story (in a compelling way)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Know the fiscal story you want to tell.</a:t>
            </a:r>
          </a:p>
          <a:p>
            <a:pPr lvl="1"/>
            <a:r>
              <a:rPr lang="en-US" altLang="en-US" i="1" smtClean="0"/>
              <a:t>And tell that one.</a:t>
            </a:r>
          </a:p>
          <a:p>
            <a:pPr lvl="2"/>
            <a:r>
              <a:rPr lang="en-US" altLang="en-US" smtClean="0"/>
              <a:t>What’s the plot?</a:t>
            </a:r>
          </a:p>
          <a:p>
            <a:pPr lvl="2"/>
            <a:r>
              <a:rPr lang="en-US" altLang="en-US" smtClean="0"/>
              <a:t>Who are the characters?</a:t>
            </a:r>
          </a:p>
          <a:p>
            <a:pPr lvl="2"/>
            <a:r>
              <a:rPr lang="en-US" altLang="en-US" smtClean="0"/>
              <a:t>Why do we care what happens to them?</a:t>
            </a:r>
          </a:p>
          <a:p>
            <a:pPr lvl="2"/>
            <a:r>
              <a:rPr lang="en-US" altLang="en-US" smtClean="0"/>
              <a:t>What’s the moral?</a:t>
            </a:r>
            <a:endParaRPr lang="en-US" altLang="en-US" i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01B5E3-1B6A-4B74-9BDD-D50EEC6DBF9B}" type="slidenum">
              <a:rPr lang="en-US" altLang="en-US" sz="1400">
                <a:solidFill>
                  <a:schemeClr val="bg1"/>
                </a:solidFill>
              </a:rPr>
              <a:pPr/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example of “80-20” …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85800" y="1828800"/>
            <a:ext cx="4619625" cy="45720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itchFamily="18" charset="0"/>
              </a:rPr>
              <a:t>Distribution of world GDP, 1989</a:t>
            </a:r>
            <a:r>
              <a:rPr lang="en-US" altLang="en-US" sz="24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238020" name="Group 4"/>
          <p:cNvGraphicFramePr>
            <a:graphicFrameLocks noGrp="1"/>
          </p:cNvGraphicFramePr>
          <p:nvPr/>
        </p:nvGraphicFramePr>
        <p:xfrm>
          <a:off x="685800" y="2209800"/>
          <a:ext cx="4419600" cy="3124202"/>
        </p:xfrm>
        <a:graphic>
          <a:graphicData uri="http://schemas.openxmlformats.org/drawingml/2006/table">
            <a:tbl>
              <a:tblPr/>
              <a:tblGrid>
                <a:gridCol w="3217863"/>
                <a:gridCol w="1201737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Quintile of Population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Richest 20%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82.7%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 20%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11.7%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Third 20%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Fourth 20%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Poorest 20%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685800" y="54864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United Nations Development Program Report, 1992</a:t>
            </a:r>
          </a:p>
        </p:txBody>
      </p:sp>
      <p:pic>
        <p:nvPicPr>
          <p:cNvPr id="821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905000"/>
            <a:ext cx="2114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5867400" y="5257800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Vilfredo Pareto</a:t>
            </a:r>
          </a:p>
          <a:p>
            <a:pPr algn="ctr"/>
            <a:r>
              <a:rPr lang="en-US" altLang="en-US" b="1"/>
              <a:t>1848-1923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Financial Reporting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2133600" y="3886200"/>
            <a:ext cx="5638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57200" indent="-45720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n"/>
            </a:pPr>
            <a:r>
              <a:rPr lang="en-US" altLang="en-US" sz="3200"/>
              <a:t>Who, what, why, when, where and how</a:t>
            </a:r>
          </a:p>
        </p:txBody>
      </p:sp>
      <p:pic>
        <p:nvPicPr>
          <p:cNvPr id="54277" name="Picture 10" descr="BS010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4257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3E6A07-6EA9-441A-92AC-44CDCDC9240D}" type="slidenum">
              <a:rPr lang="en-US" altLang="en-US" sz="1400">
                <a:solidFill>
                  <a:schemeClr val="bg1"/>
                </a:solidFill>
              </a:rPr>
              <a:pPr/>
              <a:t>51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We’re Going to Cover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Overview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Importance of financial reporting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Governmental financial reporting environment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Accounting standards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Types of financial reporting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Generally Accepted Accounting Principles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Fund accounting—what it is and why we do it</a:t>
            </a:r>
          </a:p>
          <a:p>
            <a:pPr lvl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Annual Reporting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Basic Financial Statements Under GASB 34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Comprehensive Annual Financial Report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Interim Reporting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3D7FA5D-1D25-427E-82A5-C4F047BB135D}" type="slidenum">
              <a:rPr lang="en-US" altLang="en-US" sz="1400">
                <a:solidFill>
                  <a:schemeClr val="bg1"/>
                </a:solidFill>
              </a:rPr>
              <a:pPr/>
              <a:t>52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Why are financial reports important?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Does this affect how we prepare them?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The governmental reporting environment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Is it the same as the private sector?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Accounting standards for local and state governments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Who sets them?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988D2-56F9-458A-A205-E43CAA2B4168}" type="slidenum">
              <a:rPr lang="en-US" altLang="en-US" sz="1400">
                <a:solidFill>
                  <a:schemeClr val="bg1"/>
                </a:solidFill>
              </a:rPr>
              <a:pPr/>
              <a:t>53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Reports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Annual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Basic Financial Statements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Comprehensive Annual Financial Report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Interim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On-Line: 24/7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Monthly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Quarterly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Special Ad Hoc Reports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Mid-Year Budget Review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Budget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50E878-3D02-483D-AEA7-1ED48421D6DE}" type="slidenum">
              <a:rPr lang="en-US" altLang="en-US" sz="1400">
                <a:solidFill>
                  <a:schemeClr val="bg1"/>
                </a:solidFill>
              </a:rPr>
              <a:pPr/>
              <a:t>54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Fund Accounting Concepts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smtClean="0"/>
              <a:t>	Or what makes governmental accounting and financial reporting different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Governmental Funds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General Fund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Special Revenue Funds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Capital Project Funds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Debt Service Funds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Permanent Funds (Old-Term: Non-Expendable Trust)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Proprietary Funds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Enterprise Funds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Internal Service Funds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Fiduciary Funds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Pension Funds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Investment Trust (pools)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Private-Purpose Trusts  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Agency Funds (pure custodial) 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Account Groups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General Fixed Assets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Long-Term Debt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1447800" y="3352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53670" name="Picture 6" descr="j030367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17764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36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36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AF1EBB-B544-413F-A388-8EEF0602082D}" type="slidenum">
              <a:rPr lang="en-US" altLang="en-US" sz="1400">
                <a:solidFill>
                  <a:schemeClr val="bg1"/>
                </a:solidFill>
              </a:rPr>
              <a:pPr/>
              <a:t>55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Measure of Financial Success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Governmental Funds</a:t>
            </a:r>
          </a:p>
          <a:p>
            <a:pPr lvl="1"/>
            <a:r>
              <a:rPr lang="en-US" altLang="en-US" smtClean="0"/>
              <a:t>Budget vs actual</a:t>
            </a:r>
          </a:p>
          <a:p>
            <a:pPr lvl="1"/>
            <a:r>
              <a:rPr lang="en-US" altLang="en-US" smtClean="0"/>
              <a:t>Resources available for appropriation</a:t>
            </a:r>
          </a:p>
          <a:p>
            <a:r>
              <a:rPr lang="en-US" altLang="en-US" smtClean="0"/>
              <a:t>Proprietary Funds (in Theory)</a:t>
            </a:r>
          </a:p>
          <a:p>
            <a:pPr lvl="1"/>
            <a:r>
              <a:rPr lang="en-US" altLang="en-US" smtClean="0"/>
              <a:t>Net income</a:t>
            </a:r>
          </a:p>
          <a:p>
            <a:pPr lvl="1"/>
            <a:r>
              <a:rPr lang="en-US" altLang="en-US" smtClean="0"/>
              <a:t>Retained earnings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2D9D3E-36E3-4D34-A581-08AED5FB2767}" type="slidenum">
              <a:rPr lang="en-US" altLang="en-US" sz="1400">
                <a:solidFill>
                  <a:schemeClr val="bg1"/>
                </a:solidFill>
              </a:rPr>
              <a:pPr/>
              <a:t>56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876300"/>
            <a:ext cx="7791450" cy="4953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3600" smtClean="0"/>
              <a:t>Basic Operating Statement Model</a:t>
            </a:r>
          </a:p>
        </p:txBody>
      </p:sp>
      <p:graphicFrame>
        <p:nvGraphicFramePr>
          <p:cNvPr id="60420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463550" y="127000"/>
          <a:ext cx="803275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Worksheet" r:id="rId4" imgW="6724802" imgH="5448300" progId="Excel.Sheet.8">
                  <p:embed/>
                </p:oleObj>
              </mc:Choice>
              <mc:Fallback>
                <p:oleObj name="Worksheet" r:id="rId4" imgW="6724802" imgH="5448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27000"/>
                        <a:ext cx="8032750" cy="6540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962400" y="990600"/>
            <a:ext cx="2362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Governmental Fund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40150D-1DC2-49B1-8CA0-4F8F57415FD5}" type="slidenum">
              <a:rPr lang="en-US" altLang="en-US" sz="1400">
                <a:solidFill>
                  <a:schemeClr val="bg1"/>
                </a:solidFill>
              </a:rPr>
              <a:pPr/>
              <a:t>57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876300"/>
            <a:ext cx="7791450" cy="495300"/>
          </a:xfrm>
        </p:spPr>
        <p:txBody>
          <a:bodyPr/>
          <a:lstStyle/>
          <a:p>
            <a:r>
              <a:rPr lang="en-US" altLang="en-US" sz="3600" smtClean="0"/>
              <a:t>Basic Operating Statement Model</a:t>
            </a:r>
          </a:p>
        </p:txBody>
      </p:sp>
      <p:graphicFrame>
        <p:nvGraphicFramePr>
          <p:cNvPr id="61444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04838" y="309563"/>
          <a:ext cx="8259762" cy="578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Worksheet" r:id="rId4" imgW="5915045" imgH="4143329" progId="Excel.Sheet.8">
                  <p:embed/>
                </p:oleObj>
              </mc:Choice>
              <mc:Fallback>
                <p:oleObj name="Worksheet" r:id="rId4" imgW="5915045" imgH="414332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309563"/>
                        <a:ext cx="8259762" cy="5781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4572000" y="16002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Enterprise Fund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A558AE-7B46-4ACD-9024-46518A37EAD8}" type="slidenum">
              <a:rPr lang="en-US" altLang="en-US" sz="1400">
                <a:solidFill>
                  <a:schemeClr val="bg1"/>
                </a:solidFill>
              </a:rPr>
              <a:pPr/>
              <a:t>58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Model Overview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419600" cy="4152900"/>
          </a:xfrm>
        </p:spPr>
        <p:txBody>
          <a:bodyPr/>
          <a:lstStyle/>
          <a:p>
            <a:r>
              <a:rPr lang="en-US" altLang="en-US" sz="2800" smtClean="0"/>
              <a:t>Two Distinct Financial Statements</a:t>
            </a:r>
          </a:p>
          <a:p>
            <a:pPr lvl="1"/>
            <a:r>
              <a:rPr lang="en-US" altLang="en-US" sz="2400" smtClean="0"/>
              <a:t>Government-Wide (Relatively New)</a:t>
            </a:r>
          </a:p>
          <a:p>
            <a:pPr lvl="1"/>
            <a:r>
              <a:rPr lang="en-US" altLang="en-US" sz="2400" smtClean="0"/>
              <a:t>Fund-Based (Similar to 1979 Model)</a:t>
            </a:r>
          </a:p>
        </p:txBody>
      </p:sp>
      <p:pic>
        <p:nvPicPr>
          <p:cNvPr id="62469" name="Picture 4" descr="account2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828800"/>
            <a:ext cx="3086100" cy="4648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82052-C45C-4D96-87AE-30E675EE153D}" type="slidenum">
              <a:rPr lang="en-US" altLang="en-US" sz="1400">
                <a:solidFill>
                  <a:schemeClr val="bg1"/>
                </a:solidFill>
              </a:rPr>
              <a:pPr/>
              <a:t>59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Government-Wide Statements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3434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Consolidated financial statements for all of the agency’s operations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Full accrual basis of accounting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Depreciation on all assets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Not presented on fund basis; two major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Governmental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Business-Type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Net asset focus: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Assets - Liabilities =  Net Assets</a:t>
            </a: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90700"/>
            <a:ext cx="3505200" cy="4610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Excludes interfund transactions (like internal service funds) and fiduciary funds (like pensions and assessment districts) 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Costs shown both “gross” and “net” of related revenues such as fees and grants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Can include allocated indirect costs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DDADB3-AC6A-459B-9243-D11DFE623329}" type="slidenum">
              <a:rPr lang="en-US" altLang="en-US" sz="1400">
                <a:solidFill>
                  <a:schemeClr val="bg1"/>
                </a:solidFill>
              </a:rPr>
              <a:pPr/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sym typeface="Wingdings" pitchFamily="2" charset="2"/>
              </a:rPr>
              <a:t> A</a:t>
            </a:r>
            <a:r>
              <a:rPr lang="en-US" altLang="en-US" sz="4000" smtClean="0"/>
              <a:t>sking Why to the Fifth Level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 smtClean="0"/>
              <a:t>“Before we try to explain something, we should be sure it actually happened.”</a:t>
            </a: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				- Ray Hyman</a:t>
            </a:r>
          </a:p>
          <a:p>
            <a:r>
              <a:rPr lang="en-US" altLang="en-US" smtClean="0"/>
              <a:t>“</a:t>
            </a:r>
            <a:r>
              <a:rPr lang="en-US" altLang="en-US" i="1" smtClean="0"/>
              <a:t>It ain’t what you don’t know that will get you in trouble.  It’s what you know for sure that just ain’t so.”</a:t>
            </a:r>
            <a:endParaRPr lang="en-US" altLang="en-US" smtClean="0"/>
          </a:p>
          <a:p>
            <a:pPr>
              <a:buFont typeface="Wingdings" pitchFamily="2" charset="2"/>
              <a:buNone/>
            </a:pPr>
            <a:r>
              <a:rPr lang="en-US" altLang="en-US" smtClean="0"/>
              <a:t>				- Mark Twain</a:t>
            </a:r>
          </a:p>
        </p:txBody>
      </p:sp>
    </p:spTree>
    <p:extLst>
      <p:ext uri="{BB962C8B-B14F-4D97-AF65-F5344CB8AC3E}">
        <p14:creationId xmlns:p14="http://schemas.microsoft.com/office/powerpoint/2010/main" val="28868972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1CBD06-6DAD-4652-A04A-534E49C76971}" type="slidenum">
              <a:rPr lang="en-US" altLang="en-US" sz="1400">
                <a:solidFill>
                  <a:schemeClr val="bg1"/>
                </a:solidFill>
              </a:rPr>
              <a:pPr/>
              <a:t>60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Fund Statements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Meet Stewardship and Accountability Concerns</a:t>
            </a:r>
          </a:p>
          <a:p>
            <a:pPr lvl="1"/>
            <a:r>
              <a:rPr lang="en-US" altLang="en-US" smtClean="0"/>
              <a:t>Presented on fund basis similar to 1979 model </a:t>
            </a:r>
          </a:p>
          <a:p>
            <a:pPr lvl="2"/>
            <a:r>
              <a:rPr lang="en-US" altLang="en-US" smtClean="0"/>
              <a:t>Modified accrual for governmental funds</a:t>
            </a:r>
          </a:p>
          <a:p>
            <a:pPr lvl="2"/>
            <a:r>
              <a:rPr lang="en-US" altLang="en-US" smtClean="0"/>
              <a:t>Full accrual for proprietary funds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90700"/>
            <a:ext cx="4038600" cy="41529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mtClean="0"/>
              <a:t>Significant—but not obvious—differences between these two financial statements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Detailed reconciliation between the two statements required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Focus on major (large) individual funds rather than combined fund type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E2EA63-1A1F-479D-A9EF-71AA4BD6FBCB}" type="slidenum">
              <a:rPr lang="en-US" altLang="en-US" sz="1400">
                <a:solidFill>
                  <a:schemeClr val="bg1"/>
                </a:solidFill>
              </a:rPr>
              <a:pPr/>
              <a:t>61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n-US" altLang="en-US" sz="4000" smtClean="0"/>
              <a:t>Required Supplementary Information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Management’s Discussion &amp; Analysis</a:t>
            </a:r>
          </a:p>
          <a:p>
            <a:pPr lvl="1"/>
            <a:r>
              <a:rPr lang="en-US" altLang="en-US" sz="2400" dirty="0" smtClean="0"/>
              <a:t>Specific content requirements: no more, no less.</a:t>
            </a:r>
          </a:p>
          <a:p>
            <a:r>
              <a:rPr lang="en-US" altLang="en-US" sz="2800" dirty="0" smtClean="0"/>
              <a:t>Budget Reporting</a:t>
            </a:r>
          </a:p>
          <a:p>
            <a:pPr lvl="1"/>
            <a:r>
              <a:rPr lang="en-US" altLang="en-US" sz="2400" dirty="0" smtClean="0"/>
              <a:t>Comparisons of “budget-to- actual” results for the governmental funds not required as part of the financial statements—but it’s “RSI.”</a:t>
            </a:r>
          </a:p>
          <a:p>
            <a:pPr lvl="1"/>
            <a:r>
              <a:rPr lang="en-US" altLang="en-US" sz="2400" dirty="0" smtClean="0"/>
              <a:t>Both original and final budget must be presented.</a:t>
            </a:r>
          </a:p>
          <a:p>
            <a:r>
              <a:rPr lang="en-US" altLang="en-US" sz="2800" dirty="0" smtClean="0"/>
              <a:t>Pension Information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14362-C190-4ECD-B6B5-309E2A25BA27}" type="slidenum">
              <a:rPr lang="en-US" altLang="en-US" sz="1400">
                <a:solidFill>
                  <a:schemeClr val="bg1"/>
                </a:solidFill>
              </a:rPr>
              <a:pPr/>
              <a:t>62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mtClean="0"/>
              <a:t>Basic Financial Statements</a:t>
            </a:r>
          </a:p>
        </p:txBody>
      </p:sp>
      <p:pic>
        <p:nvPicPr>
          <p:cNvPr id="665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7363"/>
            <a:ext cx="8610600" cy="4581525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78D8997-F906-4EE8-A632-82151202885E}" type="slidenum">
              <a:rPr lang="en-US" altLang="en-US" sz="1400">
                <a:solidFill>
                  <a:schemeClr val="bg1"/>
                </a:solidFill>
              </a:rPr>
              <a:pPr/>
              <a:t>63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Cool Features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No account groups</a:t>
            </a:r>
          </a:p>
          <a:p>
            <a:r>
              <a:rPr lang="en-US" altLang="en-US" sz="2800" smtClean="0"/>
              <a:t>Depreciation for governmental activities</a:t>
            </a:r>
          </a:p>
          <a:p>
            <a:r>
              <a:rPr lang="en-US" altLang="en-US" sz="2800" smtClean="0"/>
              <a:t>Longer and more complicated notes to meet disclosure requirements</a:t>
            </a:r>
          </a:p>
          <a:p>
            <a:r>
              <a:rPr lang="en-US" altLang="en-US" sz="2800" smtClean="0"/>
              <a:t>The BIG One: Recording infrastructure as capital assets—and expensing them through depreciation</a:t>
            </a:r>
          </a:p>
          <a:p>
            <a:pPr lvl="1"/>
            <a:r>
              <a:rPr lang="en-US" altLang="en-US" sz="2400" smtClean="0"/>
              <a:t>Streets, sidewalks, bridges, storm drains, street lights, traffic signals, stop signs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AEE921-867B-49F0-B95E-4CF83C5A051C}" type="slidenum">
              <a:rPr lang="en-US" altLang="en-US" sz="1400">
                <a:solidFill>
                  <a:schemeClr val="bg1"/>
                </a:solidFill>
              </a:rPr>
              <a:pPr/>
              <a:t>64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 the “two views” make sense?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343400" cy="4152900"/>
          </a:xfrm>
        </p:spPr>
        <p:txBody>
          <a:bodyPr/>
          <a:lstStyle/>
          <a:p>
            <a:r>
              <a:rPr lang="en-US" altLang="en-US" smtClean="0"/>
              <a:t>New Model Goals</a:t>
            </a:r>
          </a:p>
          <a:p>
            <a:pPr lvl="1"/>
            <a:r>
              <a:rPr lang="en-US" altLang="en-US" smtClean="0"/>
              <a:t>Improve financial reporting.</a:t>
            </a:r>
          </a:p>
          <a:p>
            <a:pPr lvl="1"/>
            <a:r>
              <a:rPr lang="en-US" altLang="en-US" smtClean="0"/>
              <a:t>Enhance awareness of fiscal issues facing states and local governments.</a:t>
            </a:r>
          </a:p>
          <a:p>
            <a:pPr lvl="1"/>
            <a:r>
              <a:rPr lang="en-US" altLang="en-US" smtClean="0"/>
              <a:t>Recognize the importance of adequately maintaining infrastructure.</a:t>
            </a:r>
          </a:p>
        </p:txBody>
      </p:sp>
      <p:sp>
        <p:nvSpPr>
          <p:cNvPr id="8785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790700"/>
            <a:ext cx="3505200" cy="4152900"/>
          </a:xfrm>
        </p:spPr>
        <p:txBody>
          <a:bodyPr/>
          <a:lstStyle/>
          <a:p>
            <a:r>
              <a:rPr lang="en-US" altLang="en-US" smtClean="0"/>
              <a:t>Does it do a better job of telling the City’s fiscal story?</a:t>
            </a:r>
          </a:p>
          <a:p>
            <a:pPr lvl="1"/>
            <a:r>
              <a:rPr lang="en-US" altLang="en-US" smtClean="0"/>
              <a:t>Probably not, but it’s GAAP . . . . 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AFFEBD3-DE80-4495-A4AC-65AFAA4C703F}" type="slidenum">
              <a:rPr lang="en-US" altLang="en-US" sz="1400">
                <a:solidFill>
                  <a:schemeClr val="bg1"/>
                </a:solidFill>
              </a:rPr>
              <a:pPr/>
              <a:t>65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CAFR’s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  Three Common Sections</a:t>
            </a:r>
          </a:p>
          <a:p>
            <a:pPr lvl="1"/>
            <a:r>
              <a:rPr lang="en-US" altLang="en-US" smtClean="0"/>
              <a:t>  Introductory</a:t>
            </a:r>
          </a:p>
          <a:p>
            <a:pPr lvl="1"/>
            <a:r>
              <a:rPr lang="en-US" altLang="en-US" smtClean="0"/>
              <a:t>  Financial</a:t>
            </a:r>
          </a:p>
          <a:p>
            <a:pPr lvl="1"/>
            <a:r>
              <a:rPr lang="en-US" altLang="en-US" smtClean="0"/>
              <a:t>  Statistical</a:t>
            </a:r>
          </a:p>
          <a:p>
            <a:r>
              <a:rPr lang="en-US" altLang="en-US" smtClean="0"/>
              <a:t>  One Frequently Used</a:t>
            </a:r>
          </a:p>
          <a:p>
            <a:pPr lvl="1"/>
            <a:r>
              <a:rPr lang="en-US" altLang="en-US" smtClean="0"/>
              <a:t>  Single Audit Act Report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9FAE35-D7C3-4366-A356-5B0A77DBC7B9}" type="slidenum">
              <a:rPr lang="en-US" altLang="en-US" sz="1400">
                <a:solidFill>
                  <a:schemeClr val="bg1"/>
                </a:solidFill>
              </a:rPr>
              <a:pPr/>
              <a:t>66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CAFR’s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267200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Introduction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i="1" smtClean="0"/>
              <a:t>Transmittal Memo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Organizational Chart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Awards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Principal Officials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Financial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Basic Financial Statements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Auditor’s Opinion</a:t>
            </a:r>
          </a:p>
          <a:p>
            <a:pPr lvl="2">
              <a:lnSpc>
                <a:spcPct val="90000"/>
              </a:lnSpc>
            </a:pPr>
            <a:r>
              <a:rPr lang="en-US" altLang="en-US" sz="1800" b="1" i="1" smtClean="0"/>
              <a:t>MD&amp;A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Basic Financial Statements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Notes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Other RSI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More Detailed Statements By Fund</a:t>
            </a:r>
          </a:p>
        </p:txBody>
      </p:sp>
      <p:sp>
        <p:nvSpPr>
          <p:cNvPr id="7270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790700"/>
            <a:ext cx="34290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Statistical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Overview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10 Year Financial Trends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10 Year Long-Term Indebtedness Trends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10 Year Economic and Demographic Trends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Single Audit Act (Optional)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17D261-E3F9-4752-BD32-54D627DEC54F}" type="slidenum">
              <a:rPr lang="en-US" altLang="en-US" sz="1400">
                <a:solidFill>
                  <a:schemeClr val="bg1"/>
                </a:solidFill>
              </a:rPr>
              <a:pPr/>
              <a:t>67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248650" cy="1104900"/>
          </a:xfrm>
        </p:spPr>
        <p:txBody>
          <a:bodyPr/>
          <a:lstStyle/>
          <a:p>
            <a:r>
              <a:rPr lang="en-US" altLang="en-US" sz="4000" smtClean="0">
                <a:sym typeface="Wingdings" pitchFamily="2" charset="2"/>
              </a:rPr>
              <a:t> </a:t>
            </a:r>
            <a:r>
              <a:rPr lang="en-US" altLang="en-US" sz="4000" smtClean="0"/>
              <a:t>Communicating Complex Numbers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smtClean="0"/>
              <a:t>Don’t communicate complex numbers.</a:t>
            </a:r>
          </a:p>
          <a:p>
            <a:pPr lvl="1"/>
            <a:r>
              <a:rPr lang="en-US" altLang="en-US" sz="3200" smtClean="0"/>
              <a:t>Communicate what they mean.</a:t>
            </a:r>
          </a:p>
        </p:txBody>
      </p:sp>
    </p:spTree>
    <p:extLst>
      <p:ext uri="{BB962C8B-B14F-4D97-AF65-F5344CB8AC3E}">
        <p14:creationId xmlns:p14="http://schemas.microsoft.com/office/powerpoint/2010/main" val="39516927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6F181-EFFF-4438-820E-2FAEDAB5108A}" type="slidenum">
              <a:rPr lang="en-US" altLang="en-US" sz="1400">
                <a:solidFill>
                  <a:schemeClr val="bg1"/>
                </a:solidFill>
              </a:rPr>
              <a:pPr/>
              <a:t>68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CAFR’s are good but …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4495800" cy="4152900"/>
          </a:xfrm>
        </p:spPr>
        <p:txBody>
          <a:bodyPr/>
          <a:lstStyle/>
          <a:p>
            <a:r>
              <a:rPr lang="en-US" altLang="en-US" smtClean="0"/>
              <a:t>Sometimes too comprehensive</a:t>
            </a:r>
            <a:endParaRPr lang="en-US" altLang="en-US" sz="2000" smtClean="0"/>
          </a:p>
          <a:p>
            <a:pPr lvl="1"/>
            <a:r>
              <a:rPr lang="en-US" altLang="en-US" sz="2000" smtClean="0"/>
              <a:t>Introduction: 20 pages</a:t>
            </a:r>
          </a:p>
          <a:p>
            <a:pPr lvl="1"/>
            <a:r>
              <a:rPr lang="en-US" altLang="en-US" sz="2000" smtClean="0"/>
              <a:t>Opinion, basic statements: 27 pages</a:t>
            </a:r>
          </a:p>
          <a:p>
            <a:pPr lvl="1"/>
            <a:r>
              <a:rPr lang="en-US" altLang="en-US" sz="2000" smtClean="0"/>
              <a:t>Notes: 24 pages</a:t>
            </a:r>
          </a:p>
          <a:p>
            <a:pPr lvl="1"/>
            <a:r>
              <a:rPr lang="en-US" altLang="en-US" sz="2000" smtClean="0"/>
              <a:t>RSI: 7 pages</a:t>
            </a:r>
          </a:p>
          <a:p>
            <a:pPr lvl="1"/>
            <a:r>
              <a:rPr lang="en-US" altLang="en-US" sz="2000" smtClean="0"/>
              <a:t>Supplemental schedules: 26 pages *</a:t>
            </a:r>
          </a:p>
          <a:p>
            <a:pPr lvl="1"/>
            <a:r>
              <a:rPr lang="en-US" altLang="en-US" sz="2000" smtClean="0"/>
              <a:t>Statistical section: 31 pages</a:t>
            </a:r>
          </a:p>
          <a:p>
            <a:pPr lvl="1"/>
            <a:r>
              <a:rPr lang="en-US" altLang="en-US" sz="2000" b="1" smtClean="0">
                <a:solidFill>
                  <a:schemeClr val="hlink"/>
                </a:solidFill>
              </a:rPr>
              <a:t>Total: 135 pages</a:t>
            </a:r>
          </a:p>
        </p:txBody>
      </p:sp>
      <p:sp>
        <p:nvSpPr>
          <p:cNvPr id="891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90700"/>
            <a:ext cx="36576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Solution?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Great transmittal memo that focuses on key issues—and where you’re at financially (in ways you actually care about). 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74758" name="Picture 5" descr="BS0027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1673225" cy="11318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91910" name="Text Box 6"/>
          <p:cNvSpPr txBox="1">
            <a:spLocks noChangeArrowheads="1"/>
          </p:cNvSpPr>
          <p:nvPr/>
        </p:nvSpPr>
        <p:spPr bwMode="auto">
          <a:xfrm>
            <a:off x="1752600" y="60198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/>
              <a:t>* This is an improvement: 66 pages pre-GASB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1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1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1BD438-6FD8-49C0-99FC-02B241AAE51A}" type="slidenum">
              <a:rPr lang="en-US" altLang="en-US" sz="1400">
                <a:solidFill>
                  <a:schemeClr val="bg1"/>
                </a:solidFill>
              </a:rPr>
              <a:pPr/>
              <a:t>69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Transmittal Memo &amp; MD&amp;A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90700"/>
            <a:ext cx="3810000" cy="4762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/>
              <a:t>Formal Transmittal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Legal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Management’s responsibility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Internal controls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Audit requirements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Reference to MD&amp;A 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Government Profile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Description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Services provided by the City and others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Geography, population, history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Reporting entity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Budget policy, control and process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Other key policies (purchasing, personnel, interim reporting)</a:t>
            </a:r>
          </a:p>
        </p:txBody>
      </p:sp>
      <p:sp>
        <p:nvSpPr>
          <p:cNvPr id="8939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90700"/>
            <a:ext cx="38100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smtClean="0"/>
              <a:t>“Useful Information”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Local economy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Long-term financial planning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Significant projects 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Cash management and investments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Risk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Debt financing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Pension programs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Awards</a:t>
            </a:r>
          </a:p>
          <a:p>
            <a:pPr>
              <a:lnSpc>
                <a:spcPct val="80000"/>
              </a:lnSpc>
            </a:pPr>
            <a:r>
              <a:rPr lang="en-US" altLang="en-US" sz="2000" smtClean="0"/>
              <a:t>Acknowledgements</a:t>
            </a:r>
          </a:p>
          <a:p>
            <a:pPr>
              <a:lnSpc>
                <a:spcPct val="80000"/>
              </a:lnSpc>
            </a:pPr>
            <a:endParaRPr lang="en-US" altLang="en-US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b="1" smtClean="0"/>
              <a:t>MD&amp;A</a:t>
            </a:r>
          </a:p>
          <a:p>
            <a:pPr>
              <a:lnSpc>
                <a:spcPct val="80000"/>
              </a:lnSpc>
            </a:pPr>
            <a:r>
              <a:rPr lang="en-US" altLang="en-US" sz="1800" b="1" smtClean="0">
                <a:solidFill>
                  <a:schemeClr val="tx2"/>
                </a:solidFill>
              </a:rPr>
              <a:t>General Fund Budget and Actual: Page 29</a:t>
            </a:r>
          </a:p>
        </p:txBody>
      </p:sp>
      <p:pic>
        <p:nvPicPr>
          <p:cNvPr id="75782" name="Picture 5" descr="HH0006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4478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39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39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39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39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5D355E-79C6-42D7-8627-E42D9AD2E57D}" type="slidenum">
              <a:rPr lang="en-US" altLang="en-US" sz="1400">
                <a:solidFill>
                  <a:schemeClr val="bg1"/>
                </a:solidFill>
              </a:rPr>
              <a:pPr/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ym typeface="Wingdings"/>
              </a:rPr>
              <a:t> </a:t>
            </a:r>
            <a:r>
              <a:rPr lang="en-US" altLang="en-US" sz="4000" dirty="0" smtClean="0"/>
              <a:t>Zen Data</a:t>
            </a:r>
            <a:r>
              <a:rPr lang="en-US" altLang="en-US" dirty="0" smtClean="0"/>
              <a:t>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Data has no meaning unless placed in some context, usually in comparison with something else:</a:t>
            </a:r>
          </a:p>
          <a:p>
            <a:pPr lvl="1"/>
            <a:r>
              <a:rPr lang="en-US" altLang="en-US" dirty="0" smtClean="0"/>
              <a:t>Others</a:t>
            </a:r>
          </a:p>
          <a:p>
            <a:pPr lvl="1"/>
            <a:r>
              <a:rPr lang="en-US" altLang="en-US" dirty="0" smtClean="0"/>
              <a:t>Time</a:t>
            </a:r>
          </a:p>
          <a:p>
            <a:pPr lvl="1"/>
            <a:r>
              <a:rPr lang="en-US" altLang="en-US" dirty="0" smtClean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9468424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011BA7-F83C-4C64-852E-851210DF5072}" type="slidenum">
              <a:rPr lang="en-US" altLang="en-US" sz="1400">
                <a:solidFill>
                  <a:schemeClr val="bg1"/>
                </a:solidFill>
              </a:rPr>
              <a:pPr/>
              <a:t>70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7680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153400" cy="6216650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5F95EA-0275-45AF-A297-6816F9759D81}" type="slidenum">
              <a:rPr lang="en-US" altLang="en-US" sz="1400">
                <a:solidFill>
                  <a:schemeClr val="bg1"/>
                </a:solidFill>
              </a:rPr>
              <a:pPr/>
              <a:t>71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8686800" cy="5976938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2F5D7-A6A9-4D6D-AB80-D1318609F19D}" type="slidenum">
              <a:rPr lang="en-US" altLang="en-US" sz="1400">
                <a:solidFill>
                  <a:schemeClr val="bg1"/>
                </a:solidFill>
              </a:rPr>
              <a:pPr/>
              <a:t>72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788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47663"/>
            <a:ext cx="8458200" cy="6048375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54A56A-3032-470B-879A-C2AF0678857B}" type="slidenum">
              <a:rPr lang="en-US" altLang="en-US" sz="1400">
                <a:solidFill>
                  <a:schemeClr val="bg1"/>
                </a:solidFill>
              </a:rPr>
              <a:pPr/>
              <a:t>73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798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69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B08A1F-9D88-48E1-904E-A9624093D1C7}" type="slidenum">
              <a:rPr lang="en-US" altLang="en-US" sz="1400">
                <a:solidFill>
                  <a:schemeClr val="bg1"/>
                </a:solidFill>
              </a:rPr>
              <a:pPr/>
              <a:t>74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177213" cy="6200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7F6804-207A-494D-97FE-88AAD407B560}" type="slidenum">
              <a:rPr lang="en-US" altLang="en-US" sz="1400">
                <a:solidFill>
                  <a:schemeClr val="bg1"/>
                </a:solidFill>
              </a:rPr>
              <a:pPr/>
              <a:t>75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Interim Financial Reporting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 “guidelines” for this.</a:t>
            </a:r>
          </a:p>
          <a:p>
            <a:pPr lvl="1"/>
            <a:r>
              <a:rPr lang="en-US" altLang="en-US" smtClean="0"/>
              <a:t>No “awards.”</a:t>
            </a:r>
          </a:p>
          <a:p>
            <a:r>
              <a:rPr lang="en-US" altLang="en-US" smtClean="0"/>
              <a:t>But more important than annual reports.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129CD2-501D-4198-B413-724F08FD904D}" type="slidenum">
              <a:rPr lang="en-US" altLang="en-US" sz="1400">
                <a:solidFill>
                  <a:schemeClr val="bg1"/>
                </a:solidFill>
              </a:rPr>
              <a:pPr/>
              <a:t>76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Interim Financial Reporting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Types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On-Line “24/7”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Transparency software: data visualization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Monthly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Quarterly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Special Ad Hoc Reports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Mid-Year Budget Review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Budget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Who are they for?</a:t>
            </a:r>
          </a:p>
        </p:txBody>
      </p:sp>
      <p:sp>
        <p:nvSpPr>
          <p:cNvPr id="923652" name="Text Box 4"/>
          <p:cNvSpPr txBox="1">
            <a:spLocks noChangeArrowheads="1"/>
          </p:cNvSpPr>
          <p:nvPr/>
        </p:nvSpPr>
        <p:spPr bwMode="auto">
          <a:xfrm>
            <a:off x="5181600" y="5444888"/>
            <a:ext cx="34290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Remember to ask me who I do this for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C76075-F555-4B25-BB78-31784EBE254B}" type="slidenum">
              <a:rPr lang="en-US" altLang="en-US" sz="1400">
                <a:solidFill>
                  <a:schemeClr val="bg1"/>
                </a:solidFill>
              </a:rPr>
              <a:pPr/>
              <a:t>77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Monitoring Fiscal Performance 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Core Principles in San Luis Obispo</a:t>
            </a:r>
          </a:p>
          <a:p>
            <a:pPr lvl="1"/>
            <a:r>
              <a:rPr lang="en-US" altLang="en-US" smtClean="0"/>
              <a:t>Strong Systems</a:t>
            </a:r>
          </a:p>
          <a:p>
            <a:pPr lvl="1"/>
            <a:r>
              <a:rPr lang="en-US" altLang="en-US" smtClean="0"/>
              <a:t>Meaningful Reports</a:t>
            </a:r>
          </a:p>
          <a:p>
            <a:pPr lvl="1"/>
            <a:r>
              <a:rPr lang="en-US" altLang="en-US" smtClean="0"/>
              <a:t>Timely, Open Reporting</a:t>
            </a:r>
          </a:p>
          <a:p>
            <a:pPr lvl="1"/>
            <a:r>
              <a:rPr lang="en-US" altLang="en-US" smtClean="0"/>
              <a:t>Organizational Responsibility</a:t>
            </a:r>
          </a:p>
          <a:p>
            <a:pPr lvl="2"/>
            <a:r>
              <a:rPr lang="en-US" altLang="en-US" smtClean="0"/>
              <a:t>Revenues: Finance &amp; IT</a:t>
            </a:r>
          </a:p>
          <a:p>
            <a:pPr lvl="2"/>
            <a:r>
              <a:rPr lang="en-US" altLang="en-US" smtClean="0"/>
              <a:t>Expenditures: Departments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98EAB68-7CE2-4BA5-9954-5E2EB803DE80}" type="slidenum">
              <a:rPr lang="en-US" altLang="en-US" sz="1400">
                <a:solidFill>
                  <a:schemeClr val="bg1"/>
                </a:solidFill>
              </a:rPr>
              <a:pPr/>
              <a:t>78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133600"/>
            <a:ext cx="2438400" cy="2552700"/>
          </a:xfrm>
        </p:spPr>
        <p:txBody>
          <a:bodyPr/>
          <a:lstStyle/>
          <a:p>
            <a:pPr algn="ctr"/>
            <a:r>
              <a:rPr lang="en-US" altLang="en-US" sz="3600" smtClean="0"/>
              <a:t>Quarterly</a:t>
            </a:r>
            <a:br>
              <a:rPr lang="en-US" altLang="en-US" sz="3600" smtClean="0"/>
            </a:br>
            <a:r>
              <a:rPr lang="en-US" altLang="en-US" sz="3600" smtClean="0"/>
              <a:t>Financial</a:t>
            </a:r>
            <a:br>
              <a:rPr lang="en-US" altLang="en-US" sz="3600" smtClean="0"/>
            </a:br>
            <a:r>
              <a:rPr lang="en-US" altLang="en-US" sz="3600" smtClean="0"/>
              <a:t>Report</a:t>
            </a:r>
            <a:br>
              <a:rPr lang="en-US" altLang="en-US" sz="3600" smtClean="0"/>
            </a:br>
            <a:r>
              <a:rPr lang="en-US" altLang="en-US" sz="2400" smtClean="0"/>
              <a:t>Page 1</a:t>
            </a:r>
          </a:p>
        </p:txBody>
      </p:sp>
      <p:pic>
        <p:nvPicPr>
          <p:cNvPr id="8499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9" b="4691"/>
          <a:stretch>
            <a:fillRect/>
          </a:stretch>
        </p:blipFill>
        <p:spPr bwMode="auto">
          <a:xfrm>
            <a:off x="3717925" y="152400"/>
            <a:ext cx="5122863" cy="655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065ED-F1EE-4872-B4BC-1D0C92117732}" type="slidenum">
              <a:rPr lang="en-US" altLang="en-US" sz="1400">
                <a:solidFill>
                  <a:schemeClr val="bg1"/>
                </a:solidFill>
              </a:rPr>
              <a:pPr/>
              <a:t>79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1295400" y="2133600"/>
            <a:ext cx="2438400" cy="255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Quarterly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Financial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Report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Page 2</a:t>
            </a:r>
          </a:p>
        </p:txBody>
      </p:sp>
      <p:pic>
        <p:nvPicPr>
          <p:cNvPr id="8602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95263"/>
            <a:ext cx="4835525" cy="6434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31EE7A-DAB4-4B98-87C1-7A8596A6C36B}" type="slidenum">
              <a:rPr lang="en-US" altLang="en-US" sz="1400">
                <a:solidFill>
                  <a:schemeClr val="bg1"/>
                </a:solidFill>
              </a:rPr>
              <a:pPr/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Others: “Cross Section”</a:t>
            </a:r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Comparisons With Others</a:t>
            </a:r>
          </a:p>
          <a:p>
            <a:pPr lvl="1"/>
            <a:r>
              <a:rPr lang="en-US" altLang="en-US" smtClean="0"/>
              <a:t>Different things, same timeframe</a:t>
            </a:r>
          </a:p>
          <a:p>
            <a:pPr lvl="2"/>
            <a:r>
              <a:rPr lang="en-US" altLang="en-US" smtClean="0"/>
              <a:t>Other cities</a:t>
            </a:r>
          </a:p>
          <a:p>
            <a:pPr lvl="2"/>
            <a:r>
              <a:rPr lang="en-US" altLang="en-US" smtClean="0"/>
              <a:t>Other departments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>
                <a:sym typeface="Wingdings" pitchFamily="2" charset="2"/>
              </a:rPr>
              <a:t>		</a:t>
            </a:r>
            <a:r>
              <a:rPr lang="en-US" altLang="en-US" b="1" smtClean="0">
                <a:solidFill>
                  <a:schemeClr val="hlink"/>
                </a:solidFill>
                <a:sym typeface="Wingdings" pitchFamily="2" charset="2"/>
              </a:rPr>
              <a:t> </a:t>
            </a:r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z="2800" i="1" smtClean="0"/>
              <a:t>How to best show this?</a:t>
            </a:r>
          </a:p>
          <a:p>
            <a:pPr lvl="2"/>
            <a:r>
              <a:rPr lang="en-US" altLang="en-US" smtClean="0"/>
              <a:t>Charts</a:t>
            </a:r>
          </a:p>
          <a:p>
            <a:pPr lvl="2"/>
            <a:r>
              <a:rPr lang="en-US" altLang="en-US" smtClean="0"/>
              <a:t>Graphs</a:t>
            </a:r>
          </a:p>
          <a:p>
            <a:pPr>
              <a:buFont typeface="Wingdings" pitchFamily="2" charset="2"/>
              <a:buNone/>
            </a:pPr>
            <a:r>
              <a:rPr lang="en-US" altLang="en-US" smtClean="0">
                <a:sym typeface="Wingdings" pitchFamily="2" charset="2"/>
              </a:rPr>
              <a:t>		</a:t>
            </a:r>
            <a:r>
              <a:rPr lang="en-US" altLang="en-US" b="1" smtClean="0">
                <a:solidFill>
                  <a:schemeClr val="hlink"/>
                </a:solidFill>
                <a:sym typeface="Wingdings" pitchFamily="2" charset="2"/>
              </a:rPr>
              <a:t></a:t>
            </a:r>
            <a:r>
              <a:rPr lang="en-US" altLang="en-US" smtClean="0">
                <a:sym typeface="Wingdings" pitchFamily="2" charset="2"/>
              </a:rPr>
              <a:t> </a:t>
            </a:r>
            <a:r>
              <a:rPr lang="en-US" altLang="en-US" sz="2800" i="1" smtClean="0"/>
              <a:t>Piece of the pie stuff</a:t>
            </a:r>
            <a:r>
              <a:rPr lang="en-US" altLang="en-US" smtClean="0"/>
              <a:t>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48075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9222" name="Picture 6" descr="BS0117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981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DB47-9221-40B5-B8D4-513F9CA9EDDC}" type="slidenum">
              <a:rPr lang="en-US" altLang="en-US" sz="1400">
                <a:solidFill>
                  <a:schemeClr val="bg1"/>
                </a:solidFill>
              </a:rPr>
              <a:pPr/>
              <a:t>80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133600"/>
            <a:ext cx="2057400" cy="3200400"/>
          </a:xfrm>
        </p:spPr>
        <p:txBody>
          <a:bodyPr/>
          <a:lstStyle/>
          <a:p>
            <a:pPr algn="ctr"/>
            <a:r>
              <a:rPr lang="en-US" altLang="en-US" sz="3600" smtClean="0"/>
              <a:t>Interim Year</a:t>
            </a:r>
            <a:br>
              <a:rPr lang="en-US" altLang="en-US" sz="3600" smtClean="0"/>
            </a:br>
            <a:r>
              <a:rPr lang="en-US" altLang="en-US" sz="3600" smtClean="0"/>
              <a:t>End Report</a:t>
            </a:r>
            <a:br>
              <a:rPr lang="en-US" altLang="en-US" sz="3600" smtClean="0"/>
            </a:br>
            <a:r>
              <a:rPr lang="en-US" altLang="en-US" sz="2400" smtClean="0"/>
              <a:t>Page 1</a:t>
            </a:r>
            <a:r>
              <a:rPr lang="en-US" altLang="en-US" smtClean="0"/>
              <a:t>  </a:t>
            </a:r>
          </a:p>
        </p:txBody>
      </p:sp>
      <p:pic>
        <p:nvPicPr>
          <p:cNvPr id="870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304800"/>
            <a:ext cx="4865688" cy="632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7BC447-209B-44F8-ACD1-3E5FAAE67061}" type="slidenum">
              <a:rPr lang="en-US" altLang="en-US" sz="1400">
                <a:solidFill>
                  <a:schemeClr val="bg1"/>
                </a:solidFill>
              </a:rPr>
              <a:pPr/>
              <a:t>81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8067" name="Rectangle 8"/>
          <p:cNvSpPr>
            <a:spLocks noChangeArrowheads="1"/>
          </p:cNvSpPr>
          <p:nvPr/>
        </p:nvSpPr>
        <p:spPr bwMode="auto">
          <a:xfrm>
            <a:off x="1524000" y="2133600"/>
            <a:ext cx="2057400" cy="32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Interim Year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End Report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Page 2</a:t>
            </a: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8806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4905375" cy="641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902F2E-8056-4423-B9FD-18EB2B0B041E}" type="slidenum">
              <a:rPr lang="en-US" altLang="en-US" sz="1400">
                <a:solidFill>
                  <a:schemeClr val="bg1"/>
                </a:solidFill>
              </a:rPr>
              <a:pPr/>
              <a:t>82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1524000" y="2133600"/>
            <a:ext cx="2057400" cy="320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Interim Year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End Report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Page 3</a:t>
            </a: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4903788" cy="632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92D10C-640E-48EC-BAC9-85E971DA9946}" type="slidenum">
              <a:rPr lang="en-US" altLang="en-US" sz="1400">
                <a:solidFill>
                  <a:schemeClr val="bg1"/>
                </a:solidFill>
              </a:rPr>
              <a:pPr/>
              <a:t>83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95600"/>
            <a:ext cx="2838450" cy="2095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600" smtClean="0"/>
              <a:t>Quarterly</a:t>
            </a:r>
            <a:br>
              <a:rPr lang="en-US" altLang="en-US" sz="3600" smtClean="0"/>
            </a:br>
            <a:r>
              <a:rPr lang="en-US" altLang="en-US" sz="3600" smtClean="0"/>
              <a:t>Sales Tax</a:t>
            </a:r>
            <a:br>
              <a:rPr lang="en-US" altLang="en-US" sz="3600" smtClean="0"/>
            </a:br>
            <a:r>
              <a:rPr lang="en-US" altLang="en-US" sz="3600" smtClean="0"/>
              <a:t>Newsletter</a:t>
            </a:r>
          </a:p>
        </p:txBody>
      </p:sp>
      <p:pic>
        <p:nvPicPr>
          <p:cNvPr id="901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2380"/>
          <a:stretch>
            <a:fillRect/>
          </a:stretch>
        </p:blipFill>
        <p:spPr bwMode="auto">
          <a:xfrm>
            <a:off x="3654425" y="228600"/>
            <a:ext cx="5186363" cy="640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E70B3E-7F88-49C4-84C3-55895C61F1DC}" type="slidenum">
              <a:rPr lang="en-US" altLang="en-US" sz="1400">
                <a:solidFill>
                  <a:schemeClr val="bg1"/>
                </a:solidFill>
              </a:rPr>
              <a:pPr/>
              <a:t>84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514600"/>
            <a:ext cx="2838450" cy="2171700"/>
          </a:xfrm>
        </p:spPr>
        <p:txBody>
          <a:bodyPr/>
          <a:lstStyle/>
          <a:p>
            <a:pPr algn="ctr"/>
            <a:r>
              <a:rPr lang="en-US" altLang="en-US" sz="3600" smtClean="0"/>
              <a:t>Monthly</a:t>
            </a:r>
            <a:br>
              <a:rPr lang="en-US" altLang="en-US" sz="3600" smtClean="0"/>
            </a:br>
            <a:r>
              <a:rPr lang="en-US" altLang="en-US" sz="3600" smtClean="0"/>
              <a:t>TOT</a:t>
            </a:r>
            <a:br>
              <a:rPr lang="en-US" altLang="en-US" sz="3600" smtClean="0"/>
            </a:br>
            <a:r>
              <a:rPr lang="en-US" altLang="en-US" sz="3600" smtClean="0"/>
              <a:t>Report</a:t>
            </a:r>
          </a:p>
        </p:txBody>
      </p:sp>
      <p:pic>
        <p:nvPicPr>
          <p:cNvPr id="911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4662488" cy="632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9E4B84-D832-494D-BECC-2E8A23458485}" type="slidenum">
              <a:rPr lang="en-US" altLang="en-US" sz="1400">
                <a:solidFill>
                  <a:schemeClr val="bg1"/>
                </a:solidFill>
              </a:rPr>
              <a:pPr/>
              <a:t>85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09600" y="2438400"/>
            <a:ext cx="2667000" cy="217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Monthly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Investment Report</a:t>
            </a:r>
          </a:p>
        </p:txBody>
      </p:sp>
      <p:pic>
        <p:nvPicPr>
          <p:cNvPr id="9216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28600"/>
            <a:ext cx="4649788" cy="640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6AD759-EC17-4B39-A8B3-3EEFC6D56AA7}" type="slidenum">
              <a:rPr lang="en-US" altLang="en-US" sz="1400">
                <a:solidFill>
                  <a:schemeClr val="bg1"/>
                </a:solidFill>
              </a:rPr>
              <a:pPr/>
              <a:t>86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438400"/>
            <a:ext cx="2209800" cy="3200400"/>
          </a:xfrm>
        </p:spPr>
        <p:txBody>
          <a:bodyPr/>
          <a:lstStyle/>
          <a:p>
            <a:pPr algn="ctr"/>
            <a:r>
              <a:rPr lang="en-US" altLang="en-US" sz="3200" smtClean="0"/>
              <a:t>Formal First Quarter Status Report</a:t>
            </a:r>
            <a:br>
              <a:rPr lang="en-US" altLang="en-US" sz="32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2400" i="1" smtClean="0"/>
              <a:t>Don’t usually do this.</a:t>
            </a:r>
          </a:p>
        </p:txBody>
      </p:sp>
      <p:pic>
        <p:nvPicPr>
          <p:cNvPr id="931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04800"/>
            <a:ext cx="4600575" cy="6324600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71B18B7-5583-4F95-B27A-11EE985695CD}" type="slidenum">
              <a:rPr lang="en-US" altLang="en-US" sz="1400">
                <a:solidFill>
                  <a:schemeClr val="bg1"/>
                </a:solidFill>
              </a:rPr>
              <a:pPr/>
              <a:t>87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3200"/>
            <a:ext cx="1752600" cy="2057400"/>
          </a:xfrm>
        </p:spPr>
        <p:txBody>
          <a:bodyPr/>
          <a:lstStyle/>
          <a:p>
            <a:pPr algn="ctr"/>
            <a:r>
              <a:rPr lang="en-US" altLang="en-US" sz="3200" smtClean="0"/>
              <a:t>Again in</a:t>
            </a:r>
            <a:br>
              <a:rPr lang="en-US" altLang="en-US" sz="3200" smtClean="0"/>
            </a:br>
            <a:r>
              <a:rPr lang="en-US" altLang="en-US" sz="3200" smtClean="0"/>
              <a:t>2008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"/>
          <a:stretch>
            <a:fillRect/>
          </a:stretch>
        </p:blipFill>
        <p:spPr bwMode="auto">
          <a:xfrm>
            <a:off x="3995738" y="228600"/>
            <a:ext cx="4918075" cy="632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885893-5464-46EF-9F8A-6A776FF60148}" type="slidenum">
              <a:rPr lang="en-US" altLang="en-US" sz="1400">
                <a:solidFill>
                  <a:schemeClr val="bg1"/>
                </a:solidFill>
              </a:rPr>
              <a:pPr/>
              <a:t>88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3200"/>
            <a:ext cx="1752600" cy="2057400"/>
          </a:xfrm>
        </p:spPr>
        <p:txBody>
          <a:bodyPr/>
          <a:lstStyle/>
          <a:p>
            <a:pPr algn="ctr"/>
            <a:r>
              <a:rPr lang="en-US" altLang="en-US" sz="3200" smtClean="0"/>
              <a:t>And Again in</a:t>
            </a:r>
            <a:br>
              <a:rPr lang="en-US" altLang="en-US" sz="3200" smtClean="0"/>
            </a:br>
            <a:r>
              <a:rPr lang="en-US" altLang="en-US" sz="3200" smtClean="0"/>
              <a:t>2009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564063" cy="624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1080B36-85D4-40A2-949E-F8EF7DB9EEF2}" type="slidenum">
              <a:rPr lang="en-US" altLang="en-US" sz="1400">
                <a:solidFill>
                  <a:schemeClr val="bg1"/>
                </a:solidFill>
              </a:rPr>
              <a:pPr/>
              <a:t>89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286000"/>
            <a:ext cx="2438400" cy="2209800"/>
          </a:xfrm>
        </p:spPr>
        <p:txBody>
          <a:bodyPr/>
          <a:lstStyle/>
          <a:p>
            <a:pPr algn="ctr"/>
            <a:r>
              <a:rPr lang="en-US" altLang="en-US" smtClean="0"/>
              <a:t>Mid-Year Budget Review</a:t>
            </a:r>
          </a:p>
        </p:txBody>
      </p:sp>
      <p:pic>
        <p:nvPicPr>
          <p:cNvPr id="9626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4818063" cy="6400800"/>
          </a:xfrm>
          <a:noFill/>
          <a:ln w="12700" cap="flat">
            <a:solidFill>
              <a:schemeClr val="tx2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AF4452-A371-4EF8-9D75-47507F2670FD}" type="slidenum">
              <a:rPr lang="en-US" altLang="en-US" sz="1400">
                <a:solidFill>
                  <a:schemeClr val="bg1"/>
                </a:solidFill>
              </a:rPr>
              <a:pPr/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Cross Section Samples</a:t>
            </a:r>
          </a:p>
        </p:txBody>
      </p:sp>
      <p:graphicFrame>
        <p:nvGraphicFramePr>
          <p:cNvPr id="10244" name="Object 5"/>
          <p:cNvGraphicFramePr>
            <a:graphicFrameLocks noGrp="1" noChangeAspect="1"/>
          </p:cNvGraphicFramePr>
          <p:nvPr>
            <p:ph type="tbl" idx="1"/>
          </p:nvPr>
        </p:nvGraphicFramePr>
        <p:xfrm>
          <a:off x="606425" y="1822450"/>
          <a:ext cx="8308975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4" imgW="5648779" imgH="2877072" progId="Excel.Sheet.8">
                  <p:embed/>
                </p:oleObj>
              </mc:Choice>
              <mc:Fallback>
                <p:oleObj name="Worksheet" r:id="rId4" imgW="5648779" imgH="287707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822450"/>
                        <a:ext cx="8308975" cy="423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289EF5-1D78-4B6C-8D91-7572E806FDA9}" type="slidenum">
              <a:rPr lang="en-US" altLang="en-US" sz="1400">
                <a:solidFill>
                  <a:schemeClr val="bg1"/>
                </a:solidFill>
              </a:rPr>
              <a:pPr/>
              <a:t>90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0"/>
            <a:ext cx="8153400" cy="571500"/>
          </a:xfrm>
        </p:spPr>
        <p:txBody>
          <a:bodyPr/>
          <a:lstStyle/>
          <a:p>
            <a:r>
              <a:rPr lang="en-US" altLang="en-US" sz="3200" smtClean="0"/>
              <a:t>Ups &amp; Downs Summary</a:t>
            </a:r>
          </a:p>
        </p:txBody>
      </p:sp>
      <p:pic>
        <p:nvPicPr>
          <p:cNvPr id="9728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534400" cy="5580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F14444-3F23-4F68-AEA2-B395B18F9D69}" type="slidenum">
              <a:rPr lang="en-US" altLang="en-US" sz="1400">
                <a:solidFill>
                  <a:schemeClr val="bg1"/>
                </a:solidFill>
              </a:rPr>
              <a:pPr/>
              <a:t>91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 Reports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smtClean="0"/>
              <a:t>Quarterly “Budget Review Team” briefings with City Manager</a:t>
            </a:r>
          </a:p>
          <a:p>
            <a:pPr>
              <a:lnSpc>
                <a:spcPct val="80000"/>
              </a:lnSpc>
            </a:pPr>
            <a:r>
              <a:rPr lang="en-US" altLang="en-US" sz="2200" smtClean="0"/>
              <a:t>Year-end expenditure reports by each department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Compare budget with actual by program and by type.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Identify reasons for any significant budget overages or underages and analyze their impact on future operating budgets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smtClean="0"/>
              <a:t>Are the variances one-time in nature or will they continue into the foreseeable future?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smtClean="0"/>
              <a:t>If the variances reflect continuing trends, are they reflected in current budgets?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Comparing operating budget versus actual for the department by </a:t>
            </a:r>
            <a:r>
              <a:rPr lang="en-US" altLang="en-US" sz="2000" b="1" i="1" smtClean="0"/>
              <a:t>program</a:t>
            </a:r>
            <a:r>
              <a:rPr lang="en-US" altLang="en-US" sz="2000" smtClean="0"/>
              <a:t>.</a:t>
            </a:r>
            <a:endParaRPr lang="en-US" altLang="en-US" sz="2000" i="1" smtClean="0"/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Compare operating expenditures budget versus actual for the department by </a:t>
            </a:r>
            <a:r>
              <a:rPr lang="en-US" altLang="en-US" sz="2000" b="1" i="1" smtClean="0"/>
              <a:t>type.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smtClean="0"/>
              <a:t>Year One Only:</a:t>
            </a:r>
            <a:r>
              <a:rPr lang="en-US" altLang="en-US" sz="2000" smtClean="0"/>
              <a:t> Itemizes multi-year carryover amounts and requested general carryover balances.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Finance &amp; IT prepares summary report.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0A53D3-B498-43B9-B921-AD8B0FCABBCF}" type="slidenum">
              <a:rPr lang="en-US" altLang="en-US" sz="1400">
                <a:solidFill>
                  <a:schemeClr val="bg1"/>
                </a:solidFill>
              </a:rPr>
              <a:pPr/>
              <a:t>92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2819400" cy="2438400"/>
          </a:xfrm>
          <a:noFill/>
        </p:spPr>
        <p:txBody>
          <a:bodyPr/>
          <a:lstStyle/>
          <a:p>
            <a:pPr algn="ctr"/>
            <a:r>
              <a:rPr lang="en-US" altLang="en-US" sz="3600" smtClean="0"/>
              <a:t>Year-End Expenditure Report Summary</a:t>
            </a:r>
          </a:p>
        </p:txBody>
      </p:sp>
      <p:pic>
        <p:nvPicPr>
          <p:cNvPr id="993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07975"/>
            <a:ext cx="4664075" cy="6321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DBD4B5-A7BE-4C9C-A0DB-45A5A1DDB2F7}" type="slidenum">
              <a:rPr lang="en-US" sz="1400" smtClean="0">
                <a:solidFill>
                  <a:schemeClr val="bg2"/>
                </a:solidFill>
              </a:rPr>
              <a:pPr/>
              <a:t>93</a:t>
            </a:fld>
            <a:endParaRPr lang="en-US" sz="1400" smtClean="0">
              <a:solidFill>
                <a:schemeClr val="bg2"/>
              </a:solidFill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Fiscal Story Telling Recap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Find </a:t>
            </a:r>
            <a:r>
              <a:rPr lang="en-US" sz="2200" dirty="0" smtClean="0"/>
              <a:t>fewest </a:t>
            </a:r>
            <a:r>
              <a:rPr lang="en-US" sz="2200" dirty="0"/>
              <a:t>things that explain the most amount of stuff.  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Ask "why" to the fifth level.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Data only has meaning in </a:t>
            </a:r>
            <a:r>
              <a:rPr lang="en-US" sz="2200" dirty="0" smtClean="0"/>
              <a:t>context </a:t>
            </a:r>
            <a:r>
              <a:rPr lang="en-US" sz="2200" dirty="0"/>
              <a:t>of something else, such as comparisons with others, over time or what you expected.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When </a:t>
            </a:r>
            <a:r>
              <a:rPr lang="en-US" sz="2200" dirty="0" smtClean="0"/>
              <a:t>results </a:t>
            </a:r>
            <a:r>
              <a:rPr lang="en-US" sz="2200" dirty="0"/>
              <a:t>aren't what you expected, always assume you're right and the data's wrong.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The "Data Triangle</a:t>
            </a:r>
            <a:r>
              <a:rPr lang="en-US" sz="2200" dirty="0" smtClean="0"/>
              <a:t>.“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Colonel Mustard in the study with a knife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 smtClean="0"/>
              <a:t>There’s no good news or bad news: just unexpected news  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 smtClean="0"/>
              <a:t>Know </a:t>
            </a:r>
            <a:r>
              <a:rPr lang="en-US" sz="2200" dirty="0"/>
              <a:t>the fiscal story you want to tell.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And tell that one.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 smtClean="0"/>
              <a:t>Don’t </a:t>
            </a:r>
            <a:r>
              <a:rPr lang="en-US" sz="2200" dirty="0"/>
              <a:t>communicate complex numbers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2743200" algn="l"/>
              </a:tabLst>
            </a:pPr>
            <a:r>
              <a:rPr lang="en-US" sz="2200" dirty="0"/>
              <a:t>Communicate what they mean.</a:t>
            </a:r>
          </a:p>
          <a:p>
            <a:pPr lvl="1">
              <a:lnSpc>
                <a:spcPct val="80000"/>
              </a:lnSpc>
              <a:tabLst>
                <a:tab pos="2743200" algn="l"/>
              </a:tabLst>
            </a:pPr>
            <a:endParaRPr lang="en-US" sz="2200" dirty="0"/>
          </a:p>
          <a:p>
            <a:pPr>
              <a:lnSpc>
                <a:spcPct val="80000"/>
              </a:lnSpc>
              <a:tabLst>
                <a:tab pos="2743200" algn="l"/>
              </a:tabLs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729313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091484-A9F1-482A-8D15-8C80C97DF0CB}" type="slidenum">
              <a:rPr lang="en-US" altLang="en-US" sz="1400">
                <a:solidFill>
                  <a:schemeClr val="bg1"/>
                </a:solidFill>
              </a:rPr>
              <a:pPr/>
              <a:t>94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Policy Attachments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Monitoring Fiscal Performance</a:t>
            </a:r>
          </a:p>
          <a:p>
            <a:r>
              <a:rPr lang="en-US" altLang="en-US" dirty="0" smtClean="0"/>
              <a:t>Year-End Department Expenditure Reports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2205D-6D58-4AE4-B34C-F6AD3A06547D}" type="slidenum">
              <a:rPr lang="en-US" altLang="en-US" sz="1400">
                <a:solidFill>
                  <a:schemeClr val="bg1"/>
                </a:solidFill>
              </a:rPr>
              <a:pPr/>
              <a:t>95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102404" name="Picture 3" descr="PE06568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722563"/>
            <a:ext cx="24384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 Bar White">
  <a:themeElements>
    <a:clrScheme name="Side Bar White 4">
      <a:dk1>
        <a:srgbClr val="000000"/>
      </a:dk1>
      <a:lt1>
        <a:srgbClr val="FFFFFF"/>
      </a:lt1>
      <a:dk2>
        <a:srgbClr val="006666"/>
      </a:dk2>
      <a:lt2>
        <a:srgbClr val="FFFFFF"/>
      </a:lt2>
      <a:accent1>
        <a:srgbClr val="009999"/>
      </a:accent1>
      <a:accent2>
        <a:srgbClr val="EAEAEA"/>
      </a:accent2>
      <a:accent3>
        <a:srgbClr val="FFFFFF"/>
      </a:accent3>
      <a:accent4>
        <a:srgbClr val="000000"/>
      </a:accent4>
      <a:accent5>
        <a:srgbClr val="AACACA"/>
      </a:accent5>
      <a:accent6>
        <a:srgbClr val="D4D4D4"/>
      </a:accent6>
      <a:hlink>
        <a:srgbClr val="FF5050"/>
      </a:hlink>
      <a:folHlink>
        <a:srgbClr val="CBCBCB"/>
      </a:folHlink>
    </a:clrScheme>
    <a:fontScheme name="Side Bar 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 Bar White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Whit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White 4">
        <a:dk1>
          <a:srgbClr val="000000"/>
        </a:dk1>
        <a:lt1>
          <a:srgbClr val="FFFFFF"/>
        </a:lt1>
        <a:dk2>
          <a:srgbClr val="006666"/>
        </a:dk2>
        <a:lt2>
          <a:srgbClr val="FFFFFF"/>
        </a:lt2>
        <a:accent1>
          <a:srgbClr val="009999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D4D4D4"/>
        </a:accent6>
        <a:hlink>
          <a:srgbClr val="FF5050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H:\Templates\Side Bar White.pot</Template>
  <TotalTime>16476</TotalTime>
  <Words>1975</Words>
  <Application>Microsoft Office PowerPoint</Application>
  <PresentationFormat>On-screen Show (4:3)</PresentationFormat>
  <Paragraphs>565</Paragraphs>
  <Slides>95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Side Bar White</vt:lpstr>
      <vt:lpstr>Photo Editor Photo</vt:lpstr>
      <vt:lpstr>Worksheet</vt:lpstr>
      <vt:lpstr>Chart</vt:lpstr>
      <vt:lpstr>XIF</vt:lpstr>
      <vt:lpstr>Financial Analysis and Reporting</vt:lpstr>
      <vt:lpstr>Presentation Overview</vt:lpstr>
      <vt:lpstr>Financial Analysis</vt:lpstr>
      <vt:lpstr> Pareto Principle</vt:lpstr>
      <vt:lpstr>An example of “80-20” …</vt:lpstr>
      <vt:lpstr> Asking Why to the Fifth Level</vt:lpstr>
      <vt:lpstr> Zen Data </vt:lpstr>
      <vt:lpstr>Others: “Cross Section”</vt:lpstr>
      <vt:lpstr>Cross Section Samples</vt:lpstr>
      <vt:lpstr>Cross Section Samples</vt:lpstr>
      <vt:lpstr>Cross Section Samples</vt:lpstr>
      <vt:lpstr>City-Wide Resources</vt:lpstr>
      <vt:lpstr>General Fund Uses</vt:lpstr>
      <vt:lpstr>General Fund Uses: Operating</vt:lpstr>
      <vt:lpstr>General Fund Uses: Operating</vt:lpstr>
      <vt:lpstr>General Fund Resources</vt:lpstr>
      <vt:lpstr>Time Series</vt:lpstr>
      <vt:lpstr>Time Series Example</vt:lpstr>
      <vt:lpstr>PowerPoint Presentation</vt:lpstr>
      <vt:lpstr>PowerPoint Presentation</vt:lpstr>
      <vt:lpstr>PowerPoint Presentation</vt:lpstr>
      <vt:lpstr>Trend Data: In Relation to What?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Charts and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Variance Analysis</vt:lpstr>
      <vt:lpstr>Variance Analysis</vt:lpstr>
      <vt:lpstr>Variance Analysis</vt:lpstr>
      <vt:lpstr>Or …</vt:lpstr>
      <vt:lpstr>Variance Analysis</vt:lpstr>
      <vt:lpstr>Variance Analysis</vt:lpstr>
      <vt:lpstr>Variance Analysis</vt:lpstr>
      <vt:lpstr>Not Just in Government</vt:lpstr>
      <vt:lpstr> Results Aren’t What You Expected  </vt:lpstr>
      <vt:lpstr>Presenting the Results</vt:lpstr>
      <vt:lpstr>Financial reports and mystery novels</vt:lpstr>
      <vt:lpstr> The Data Triangle</vt:lpstr>
      <vt:lpstr> There’s no good news or bad news</vt:lpstr>
      <vt:lpstr> Tell your story (in a compelling way)</vt:lpstr>
      <vt:lpstr>Financial Reporting</vt:lpstr>
      <vt:lpstr>What We’re Going to Cover</vt:lpstr>
      <vt:lpstr>Overview </vt:lpstr>
      <vt:lpstr>Types of Reports</vt:lpstr>
      <vt:lpstr>Fund Accounting Concepts</vt:lpstr>
      <vt:lpstr>Measure of Financial Success</vt:lpstr>
      <vt:lpstr>Basic Operating Statement Model</vt:lpstr>
      <vt:lpstr>Basic Operating Statement Model</vt:lpstr>
      <vt:lpstr>Financial Model Overview</vt:lpstr>
      <vt:lpstr>Government-Wide Statements</vt:lpstr>
      <vt:lpstr>Fund Statements</vt:lpstr>
      <vt:lpstr>Required Supplementary Information</vt:lpstr>
      <vt:lpstr>Basic Financial Statements</vt:lpstr>
      <vt:lpstr>Other Cool Features</vt:lpstr>
      <vt:lpstr>Do the “two views” make sense?</vt:lpstr>
      <vt:lpstr>CAFR’s</vt:lpstr>
      <vt:lpstr>CAFR’s</vt:lpstr>
      <vt:lpstr> Communicating Complex Numbers</vt:lpstr>
      <vt:lpstr>CAFR’s are good but …</vt:lpstr>
      <vt:lpstr>Transmittal Memo &amp; MD&amp;A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Interim Financial Reporting</vt:lpstr>
      <vt:lpstr>Interim Financial Reporting</vt:lpstr>
      <vt:lpstr>Monitoring Fiscal Performance </vt:lpstr>
      <vt:lpstr>Quarterly Financial Report Page 1</vt:lpstr>
      <vt:lpstr>PowerPoint Presentation</vt:lpstr>
      <vt:lpstr>Interim Year End Report Page 1  </vt:lpstr>
      <vt:lpstr>PowerPoint Presentation</vt:lpstr>
      <vt:lpstr>PowerPoint Presentation</vt:lpstr>
      <vt:lpstr>Quarterly Sales Tax Newsletter</vt:lpstr>
      <vt:lpstr>Monthly TOT Report</vt:lpstr>
      <vt:lpstr>PowerPoint Presentation</vt:lpstr>
      <vt:lpstr>Formal First Quarter Status Report  Don’t usually do this.</vt:lpstr>
      <vt:lpstr>Again in 2008</vt:lpstr>
      <vt:lpstr>And Again in 2009</vt:lpstr>
      <vt:lpstr>Mid-Year Budget Review</vt:lpstr>
      <vt:lpstr>Ups &amp; Downs Summary</vt:lpstr>
      <vt:lpstr>Special Reports</vt:lpstr>
      <vt:lpstr>Year-End Expenditure Report Summary</vt:lpstr>
      <vt:lpstr>Fiscal Story Telling Recap</vt:lpstr>
      <vt:lpstr>Policy Attachments</vt:lpstr>
      <vt:lpstr>Questions?</vt:lpstr>
    </vt:vector>
  </TitlesOfParts>
  <Company>City of San Luis Obispo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CSMFO Weekend Training  November 14, 1998</dc:title>
  <dc:creator>Bill Statler</dc:creator>
  <cp:lastModifiedBy>Bill</cp:lastModifiedBy>
  <cp:revision>107</cp:revision>
  <cp:lastPrinted>2012-11-13T07:18:37Z</cp:lastPrinted>
  <dcterms:created xsi:type="dcterms:W3CDTF">1999-10-22T19:39:15Z</dcterms:created>
  <dcterms:modified xsi:type="dcterms:W3CDTF">2014-11-09T02:08:58Z</dcterms:modified>
</cp:coreProperties>
</file>