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0"/>
  </p:handoutMasterIdLst>
  <p:sldIdLst>
    <p:sldId id="256" r:id="rId2"/>
    <p:sldId id="257" r:id="rId3"/>
    <p:sldId id="264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9220200" cy="6934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2247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60083-A127-4BD4-933B-44DAE266DD9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2247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38296-0661-4821-B662-78CD1D039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60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5874567-5EFC-48F9-9B97-7C08057C304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89A80-F0C5-4113-8711-EDF31D6761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720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FBEAE-7575-42F3-BA2D-250762E45E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455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102B8-7623-4239-828A-6BD1FC312A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889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E9761-EA29-4F9E-BD04-FC0DF29F03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53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87A03-2FAC-4A9D-B34C-593FC705E5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908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C05CE-64AB-423A-A24A-E46044A511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449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10FE3-DE47-416D-A6EF-A6E0D8FAB2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32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32997-D2E6-4928-9404-A7823E2395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2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5C8D72-B281-47D6-AC62-CC66F39064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26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5F26D-1AC3-45E7-9D29-6907C4385F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642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467F443-0854-406A-AB6B-DF3ED90E4C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1"/>
            <a:ext cx="7772400" cy="2895600"/>
          </a:xfrm>
        </p:spPr>
        <p:txBody>
          <a:bodyPr/>
          <a:lstStyle/>
          <a:p>
            <a:r>
              <a:rPr lang="en-US" altLang="en-US" sz="8800" dirty="0">
                <a:latin typeface="Arial Black" panose="020B0A04020102020204" pitchFamily="34" charset="0"/>
              </a:rPr>
              <a:t>Copyright </a:t>
            </a:r>
            <a:r>
              <a:rPr lang="en-US" altLang="en-US" sz="8800" dirty="0" smtClean="0">
                <a:latin typeface="Arial Black" panose="020B0A04020102020204" pitchFamily="34" charset="0"/>
              </a:rPr>
              <a:t>Issues </a:t>
            </a:r>
            <a:endParaRPr lang="en-US" altLang="en-US" sz="8800" dirty="0">
              <a:latin typeface="Arial Black" panose="020B0A040201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962400"/>
            <a:ext cx="4114800" cy="2209800"/>
          </a:xfrm>
        </p:spPr>
        <p:txBody>
          <a:bodyPr/>
          <a:lstStyle/>
          <a:p>
            <a:r>
              <a:rPr lang="en-US" altLang="en-US" sz="4800" dirty="0">
                <a:latin typeface="Arial Black" panose="020B0A04020102020204" pitchFamily="34" charset="0"/>
              </a:rPr>
              <a:t>Brian </a:t>
            </a:r>
            <a:r>
              <a:rPr lang="en-US" altLang="en-US" sz="4800" dirty="0" smtClean="0">
                <a:latin typeface="Arial Black" panose="020B0A04020102020204" pitchFamily="34" charset="0"/>
              </a:rPr>
              <a:t>Prior</a:t>
            </a:r>
          </a:p>
          <a:p>
            <a:r>
              <a:rPr lang="en-US" altLang="en-US" dirty="0" smtClean="0">
                <a:latin typeface="Arial Black" panose="020B0A04020102020204" pitchFamily="34" charset="0"/>
              </a:rPr>
              <a:t> </a:t>
            </a:r>
            <a:r>
              <a:rPr lang="en-US" altLang="en-US" sz="24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University Of Illinois Springfield Campus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09858" y="3951006"/>
            <a:ext cx="4114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Rob Mayes</a:t>
            </a:r>
          </a:p>
          <a:p>
            <a:r>
              <a:rPr lang="en-US" altLang="en-US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University of North Texas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dirty="0">
                <a:latin typeface="Arial Black" panose="020B0A04020102020204" pitchFamily="34" charset="0"/>
              </a:rPr>
              <a:t>Copyright </a:t>
            </a:r>
            <a:r>
              <a:rPr lang="en-US" altLang="en-US" sz="5400" dirty="0" smtClean="0">
                <a:latin typeface="Arial Black" panose="020B0A04020102020204" pitchFamily="34" charset="0"/>
              </a:rPr>
              <a:t>Law?</a:t>
            </a:r>
            <a:endParaRPr lang="en-US" altLang="en-US" sz="5400" dirty="0">
              <a:latin typeface="Arial Black" panose="020B0A0402010202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8534400" cy="4495800"/>
          </a:xfrm>
        </p:spPr>
        <p:txBody>
          <a:bodyPr/>
          <a:lstStyle/>
          <a:p>
            <a:r>
              <a:rPr lang="en-US" altLang="en-US" sz="3200" dirty="0" smtClean="0">
                <a:latin typeface="Arial Black" panose="020B0A04020102020204" pitchFamily="34" charset="0"/>
              </a:rPr>
              <a:t>Copyright are used to project the copyright holder from unauthorized use of their copyrighted materials.</a:t>
            </a:r>
          </a:p>
          <a:p>
            <a:endParaRPr lang="en-US" altLang="en-US" sz="3200" dirty="0" smtClean="0">
              <a:latin typeface="Arial Black" panose="020B0A04020102020204" pitchFamily="34" charset="0"/>
            </a:endParaRPr>
          </a:p>
          <a:p>
            <a:r>
              <a:rPr lang="en-US" altLang="en-US" sz="3200" dirty="0" smtClean="0">
                <a:latin typeface="Arial Black" panose="020B0A04020102020204" pitchFamily="34" charset="0"/>
              </a:rPr>
              <a:t>This is a civil matter where the courts can decide to award the plaintiff lost revenues, court costs and attorney fees/expenses.</a:t>
            </a:r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dirty="0">
                <a:latin typeface="Arial Black" panose="020B0A04020102020204" pitchFamily="34" charset="0"/>
              </a:rPr>
              <a:t>Copyright What?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8534400" cy="4495800"/>
          </a:xfrm>
        </p:spPr>
        <p:txBody>
          <a:bodyPr/>
          <a:lstStyle/>
          <a:p>
            <a:r>
              <a:rPr lang="en-US" altLang="en-US" sz="3200" dirty="0" smtClean="0"/>
              <a:t>Academic Research Publication Manuscripts</a:t>
            </a:r>
          </a:p>
          <a:p>
            <a:r>
              <a:rPr lang="en-US" altLang="en-US" dirty="0" smtClean="0"/>
              <a:t>Poetry </a:t>
            </a:r>
            <a:endParaRPr lang="en-US" altLang="en-US" dirty="0"/>
          </a:p>
          <a:p>
            <a:r>
              <a:rPr lang="en-US" altLang="en-US" dirty="0"/>
              <a:t>Movies </a:t>
            </a:r>
          </a:p>
          <a:p>
            <a:r>
              <a:rPr lang="en-US" altLang="en-US" dirty="0"/>
              <a:t>CD-ROMs </a:t>
            </a:r>
          </a:p>
          <a:p>
            <a:r>
              <a:rPr lang="en-US" altLang="en-US" dirty="0"/>
              <a:t>Video games </a:t>
            </a:r>
          </a:p>
          <a:p>
            <a:r>
              <a:rPr lang="en-US" altLang="en-US" dirty="0"/>
              <a:t>Videos </a:t>
            </a:r>
          </a:p>
          <a:p>
            <a:r>
              <a:rPr lang="en-US" altLang="en-US" dirty="0"/>
              <a:t>Plays </a:t>
            </a:r>
          </a:p>
          <a:p>
            <a:r>
              <a:rPr lang="en-US" altLang="en-US" dirty="0"/>
              <a:t>Paintings </a:t>
            </a:r>
          </a:p>
          <a:p>
            <a:r>
              <a:rPr lang="en-US" altLang="en-US" dirty="0"/>
              <a:t>Sheet music </a:t>
            </a:r>
          </a:p>
          <a:p>
            <a:endParaRPr lang="en-US" alt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209800"/>
            <a:ext cx="4038600" cy="4495800"/>
          </a:xfrm>
        </p:spPr>
        <p:txBody>
          <a:bodyPr/>
          <a:lstStyle/>
          <a:p>
            <a:r>
              <a:rPr lang="en-US" altLang="en-US" dirty="0"/>
              <a:t>Recorded music performances </a:t>
            </a:r>
          </a:p>
          <a:p>
            <a:r>
              <a:rPr lang="en-US" altLang="en-US" dirty="0"/>
              <a:t>Novels </a:t>
            </a:r>
          </a:p>
          <a:p>
            <a:r>
              <a:rPr lang="en-US" altLang="en-US" dirty="0"/>
              <a:t>Software code </a:t>
            </a:r>
          </a:p>
          <a:p>
            <a:r>
              <a:rPr lang="en-US" altLang="en-US" dirty="0"/>
              <a:t>Sculptures</a:t>
            </a:r>
          </a:p>
          <a:p>
            <a:r>
              <a:rPr lang="en-US" altLang="en-US" dirty="0"/>
              <a:t>Photographs</a:t>
            </a:r>
          </a:p>
          <a:p>
            <a:r>
              <a:rPr lang="en-US" altLang="en-US" dirty="0"/>
              <a:t>Choreography </a:t>
            </a:r>
          </a:p>
          <a:p>
            <a:r>
              <a:rPr lang="en-US" altLang="en-US" dirty="0"/>
              <a:t>Architectural designs</a:t>
            </a:r>
          </a:p>
        </p:txBody>
      </p:sp>
    </p:spTree>
    <p:extLst>
      <p:ext uri="{BB962C8B-B14F-4D97-AF65-F5344CB8AC3E}">
        <p14:creationId xmlns:p14="http://schemas.microsoft.com/office/powerpoint/2010/main" val="168995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dirty="0">
                <a:latin typeface="Arial Black" panose="020B0A04020102020204" pitchFamily="34" charset="0"/>
              </a:rPr>
              <a:t>Qualifying for Copyright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“Fixed in a tangible medium of expression.“</a:t>
            </a:r>
          </a:p>
          <a:p>
            <a:r>
              <a:rPr lang="en-US" altLang="en-US" dirty="0"/>
              <a:t>Physical form for at least some period of time.</a:t>
            </a:r>
          </a:p>
          <a:p>
            <a:r>
              <a:rPr lang="en-US" altLang="en-US" dirty="0"/>
              <a:t>Independently created by the author </a:t>
            </a:r>
          </a:p>
          <a:p>
            <a:r>
              <a:rPr lang="en-US" altLang="en-US" dirty="0"/>
              <a:t>Some creative effort on the part of its </a:t>
            </a:r>
            <a:r>
              <a:rPr lang="en-US" altLang="en-US" dirty="0" smtClean="0"/>
              <a:t>author</a:t>
            </a:r>
          </a:p>
          <a:p>
            <a:r>
              <a:rPr lang="en-US" altLang="en-US" sz="3600" dirty="0" smtClean="0"/>
              <a:t>Creative Ideas---DON’T COUNT!!!!!   </a:t>
            </a:r>
            <a:endParaRPr lang="en-US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000" dirty="0">
                <a:latin typeface="Arial Black" panose="020B0A04020102020204" pitchFamily="34" charset="0"/>
              </a:rPr>
              <a:t>Copyright Life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Before 1923:  in Public Domain</a:t>
            </a:r>
          </a:p>
          <a:p>
            <a:r>
              <a:rPr lang="en-US" altLang="en-US"/>
              <a:t>After 1923 to 1977:  (50 years after publication    or    70 years after Author’s death if not published.</a:t>
            </a:r>
          </a:p>
          <a:p>
            <a:r>
              <a:rPr lang="en-US" altLang="en-US"/>
              <a:t>1978-Currrent:  70 years after Death of Author or 95/125 years from Publication Date  (authorless pub) </a:t>
            </a:r>
          </a:p>
          <a:p>
            <a:r>
              <a:rPr lang="en-US" altLang="en-US"/>
              <a:t>Other Exceptions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63000" cy="1143000"/>
          </a:xfrm>
        </p:spPr>
        <p:txBody>
          <a:bodyPr/>
          <a:lstStyle/>
          <a:p>
            <a:r>
              <a:rPr lang="en-US" altLang="en-US" sz="5400" dirty="0">
                <a:latin typeface="Arial Black" panose="020B0A04020102020204" pitchFamily="34" charset="0"/>
              </a:rPr>
              <a:t>Fair </a:t>
            </a:r>
            <a:r>
              <a:rPr lang="en-US" altLang="en-US" sz="5400" dirty="0" smtClean="0">
                <a:latin typeface="Arial Black" panose="020B0A04020102020204" pitchFamily="34" charset="0"/>
              </a:rPr>
              <a:t>Use or Plagiarism?</a:t>
            </a:r>
            <a:endParaRPr lang="en-US" altLang="en-US" sz="5400" dirty="0">
              <a:latin typeface="Arial Black" panose="020B0A04020102020204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0" y="2124342"/>
            <a:ext cx="5638800" cy="1981200"/>
          </a:xfrm>
        </p:spPr>
        <p:txBody>
          <a:bodyPr/>
          <a:lstStyle/>
          <a:p>
            <a:r>
              <a:rPr lang="en-US" altLang="en-US" dirty="0"/>
              <a:t>Quotes</a:t>
            </a:r>
          </a:p>
          <a:p>
            <a:r>
              <a:rPr lang="en-US" altLang="en-US" dirty="0"/>
              <a:t>Citations</a:t>
            </a:r>
          </a:p>
          <a:p>
            <a:r>
              <a:rPr lang="en-US" altLang="en-US" dirty="0"/>
              <a:t>NON-verbatim copies</a:t>
            </a:r>
          </a:p>
          <a:p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33600"/>
            <a:ext cx="2286000" cy="18764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2065" y="4572000"/>
            <a:ext cx="419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dirty="0"/>
              <a:t>What out for Images on </a:t>
            </a:r>
            <a:r>
              <a:rPr lang="en-US" altLang="en-US" sz="3600" dirty="0" smtClean="0"/>
              <a:t>websites!!</a:t>
            </a:r>
            <a:endParaRPr lang="en-US" altLang="en-US" sz="36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dirty="0">
                <a:latin typeface="Arial Black" panose="020B0A04020102020204" pitchFamily="34" charset="0"/>
              </a:rPr>
              <a:t>Registering a Copyright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U.S. Copyright Office </a:t>
            </a:r>
          </a:p>
          <a:p>
            <a:r>
              <a:rPr lang="en-US" altLang="en-US"/>
              <a:t>Online Forms or Attorney</a:t>
            </a:r>
          </a:p>
          <a:p>
            <a:r>
              <a:rPr lang="en-US" altLang="en-US"/>
              <a:t>Slow Process (Months)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dirty="0" smtClean="0">
                <a:latin typeface="Arial Black" panose="020B0A04020102020204" pitchFamily="34" charset="0"/>
              </a:rPr>
              <a:t>Similarity Detection</a:t>
            </a:r>
            <a:endParaRPr lang="en-US" altLang="en-US" sz="5400" dirty="0">
              <a:latin typeface="Arial Black" panose="020B0A04020102020204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altLang="en-US" sz="4800" dirty="0" err="1" smtClean="0">
                <a:solidFill>
                  <a:srgbClr val="00B050"/>
                </a:solidFill>
                <a:latin typeface="Arial Black" panose="020B0A04020102020204" pitchFamily="34" charset="0"/>
              </a:rPr>
              <a:t>TurnItIn</a:t>
            </a:r>
            <a:r>
              <a:rPr lang="en-US" altLang="en-US" dirty="0" smtClean="0">
                <a:latin typeface="Arial Black" panose="020B0A04020102020204" pitchFamily="34" charset="0"/>
              </a:rPr>
              <a:t> Web </a:t>
            </a:r>
            <a:r>
              <a:rPr lang="en-US" altLang="en-US" dirty="0">
                <a:latin typeface="Arial Black" panose="020B0A04020102020204" pitchFamily="34" charset="0"/>
              </a:rPr>
              <a:t>B</a:t>
            </a:r>
            <a:r>
              <a:rPr lang="en-US" altLang="en-US" dirty="0" smtClean="0">
                <a:latin typeface="Arial Black" panose="020B0A04020102020204" pitchFamily="34" charset="0"/>
              </a:rPr>
              <a:t>ased Software</a:t>
            </a:r>
          </a:p>
          <a:p>
            <a:pPr lvl="1"/>
            <a:r>
              <a:rPr lang="en-US" altLang="en-US" dirty="0" smtClean="0">
                <a:latin typeface="Arial Black" panose="020B0A04020102020204" pitchFamily="34" charset="0"/>
              </a:rPr>
              <a:t>Finds </a:t>
            </a:r>
            <a:r>
              <a:rPr lang="en-US" altLang="en-US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Similarities</a:t>
            </a:r>
            <a:r>
              <a:rPr lang="en-US" altLang="en-US" dirty="0" smtClean="0">
                <a:latin typeface="Arial Black" panose="020B0A04020102020204" pitchFamily="34" charset="0"/>
              </a:rPr>
              <a:t> in a document with previously published documents.</a:t>
            </a:r>
          </a:p>
          <a:p>
            <a:pPr lvl="1"/>
            <a:r>
              <a:rPr lang="en-US" altLang="en-US" dirty="0" smtClean="0">
                <a:latin typeface="Arial Black" panose="020B0A04020102020204" pitchFamily="34" charset="0"/>
              </a:rPr>
              <a:t>High Levels of similarities indicate evidence of plagiarism.</a:t>
            </a:r>
          </a:p>
          <a:p>
            <a:pPr lvl="1"/>
            <a:r>
              <a:rPr lang="en-US" altLang="en-US" dirty="0" smtClean="0">
                <a:latin typeface="Arial Black" panose="020B0A04020102020204" pitchFamily="34" charset="0"/>
              </a:rPr>
              <a:t>Cannot not check </a:t>
            </a:r>
          </a:p>
          <a:p>
            <a:pPr marL="457200" lvl="1" indent="0">
              <a:buNone/>
            </a:pPr>
            <a:r>
              <a:rPr lang="en-US" altLang="en-US" dirty="0">
                <a:latin typeface="Arial Black" panose="020B0A04020102020204" pitchFamily="34" charset="0"/>
              </a:rPr>
              <a:t> </a:t>
            </a:r>
            <a:r>
              <a:rPr lang="en-US" altLang="en-US" dirty="0" smtClean="0">
                <a:latin typeface="Arial Black" panose="020B0A04020102020204" pitchFamily="34" charset="0"/>
              </a:rPr>
              <a:t>  for book references.</a:t>
            </a:r>
          </a:p>
          <a:p>
            <a:endParaRPr lang="en-US" altLang="en-US" dirty="0" smtClean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893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64</TotalTime>
  <Words>230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 Black</vt:lpstr>
      <vt:lpstr>Tahoma</vt:lpstr>
      <vt:lpstr>Wingdings</vt:lpstr>
      <vt:lpstr>Slit</vt:lpstr>
      <vt:lpstr>Copyright Issues </vt:lpstr>
      <vt:lpstr>Copyright Law?</vt:lpstr>
      <vt:lpstr>Copyright What?</vt:lpstr>
      <vt:lpstr>Qualifying for Copyright</vt:lpstr>
      <vt:lpstr>Copyright Life</vt:lpstr>
      <vt:lpstr>Fair Use or Plagiarism?</vt:lpstr>
      <vt:lpstr>Registering a Copyright</vt:lpstr>
      <vt:lpstr>Similarity Detection</vt:lpstr>
    </vt:vector>
  </TitlesOfParts>
  <Company>SieCorp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Copyright Law</dc:title>
  <dc:creator>RJM2096</dc:creator>
  <cp:lastModifiedBy>Mayes, Robin</cp:lastModifiedBy>
  <cp:revision>17</cp:revision>
  <cp:lastPrinted>2014-04-15T16:04:20Z</cp:lastPrinted>
  <dcterms:created xsi:type="dcterms:W3CDTF">2010-02-17T17:20:25Z</dcterms:created>
  <dcterms:modified xsi:type="dcterms:W3CDTF">2016-09-22T15:45:38Z</dcterms:modified>
</cp:coreProperties>
</file>