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9"/>
  </p:notesMasterIdLst>
  <p:sldIdLst>
    <p:sldId id="453" r:id="rId3"/>
    <p:sldId id="1064" r:id="rId4"/>
    <p:sldId id="1066" r:id="rId5"/>
    <p:sldId id="1071" r:id="rId6"/>
    <p:sldId id="1073" r:id="rId7"/>
    <p:sldId id="107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8DCD"/>
    <a:srgbClr val="9F9F9F"/>
    <a:srgbClr val="F2F2F2"/>
    <a:srgbClr val="40C040"/>
    <a:srgbClr val="595959"/>
    <a:srgbClr val="6A6A6A"/>
    <a:srgbClr val="5858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38" autoAdjust="0"/>
    <p:restoredTop sz="82931" autoAdjust="0"/>
  </p:normalViewPr>
  <p:slideViewPr>
    <p:cSldViewPr snapToGrid="0">
      <p:cViewPr varScale="1">
        <p:scale>
          <a:sx n="60" d="100"/>
          <a:sy n="60" d="100"/>
        </p:scale>
        <p:origin x="106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937F34-20E8-44A0-A072-513A4544FBF7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39CA88-A100-44D0-8164-5E2C686CE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660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4ABB26-51B0-A742-8663-37118EE8163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3689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F26E7D-E030-4152-AF25-CE4D8DDA4F8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6552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F26E7D-E030-4152-AF25-CE4D8DDA4F8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45352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916BC000-FB88-45D7-A317-8B1BB498C0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l">
              <a:defRPr/>
            </a:pPr>
            <a:r>
              <a:rPr lang="en-US" sz="1400" b="1" i="1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Powerful:	</a:t>
            </a:r>
            <a:r>
              <a:rPr lang="en-US" sz="1400" i="1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A Bactericide, Virucide, and Fungicide that is </a:t>
            </a:r>
            <a:r>
              <a:rPr lang="en-US" sz="1400" b="1" i="1" dirty="0">
                <a:solidFill>
                  <a:srgbClr val="FF0000"/>
                </a:solidFill>
              </a:rPr>
              <a:t>100x more effective than Bleach at killing pathogens</a:t>
            </a:r>
          </a:p>
          <a:p>
            <a:pPr lvl="0" algn="l">
              <a:defRPr/>
            </a:pPr>
            <a:r>
              <a:rPr lang="en-US" sz="1200" i="1" dirty="0">
                <a:solidFill>
                  <a:srgbClr val="585858"/>
                </a:solidFill>
              </a:rPr>
              <a:t>	</a:t>
            </a:r>
            <a:r>
              <a:rPr lang="en-US" sz="1000" i="1" dirty="0">
                <a:solidFill>
                  <a:srgbClr val="585858"/>
                </a:solidFill>
              </a:rPr>
              <a:t>Kills SARS-CoV-2 (COVID-19), </a:t>
            </a:r>
            <a:r>
              <a:rPr lang="en-US" sz="1000" i="1" dirty="0" err="1">
                <a:solidFill>
                  <a:srgbClr val="585858"/>
                </a:solidFill>
              </a:rPr>
              <a:t>C.Diff</a:t>
            </a:r>
            <a:r>
              <a:rPr lang="en-US" sz="1000" i="1" dirty="0">
                <a:solidFill>
                  <a:srgbClr val="585858"/>
                </a:solidFill>
              </a:rPr>
              <a:t>, Norovirus, </a:t>
            </a:r>
            <a:r>
              <a:rPr lang="it-IT" sz="1000" i="1" dirty="0">
                <a:solidFill>
                  <a:srgbClr val="585858"/>
                </a:solidFill>
              </a:rPr>
              <a:t>E-Coli, Listeria, Salmonella, HIV, MRSA, Hepatitis, H1N1, and others</a:t>
            </a:r>
            <a:endParaRPr lang="en-US" sz="1000" i="1" dirty="0">
              <a:solidFill>
                <a:srgbClr val="585858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22E0989D-ADF4-42AC-AE82-6C05F6B3AC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1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Safe:</a:t>
            </a:r>
            <a:r>
              <a:rPr lang="en-US" sz="1400" i="1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	</a:t>
            </a:r>
            <a:r>
              <a:rPr lang="en-US" sz="1400" i="1" dirty="0" err="1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HOCl</a:t>
            </a:r>
            <a:r>
              <a:rPr lang="en-US" sz="1400" i="1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 is </a:t>
            </a:r>
            <a:r>
              <a:rPr lang="en-US" sz="1400" b="1" i="1" dirty="0">
                <a:solidFill>
                  <a:srgbClr val="FF0000"/>
                </a:solidFill>
              </a:rPr>
              <a:t>produced naturally in our bodies </a:t>
            </a:r>
            <a:r>
              <a:rPr lang="en-US" sz="1400" i="1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by our white blood cells to fight infections</a:t>
            </a:r>
          </a:p>
          <a:p>
            <a:pPr lvl="0" algn="l">
              <a:defRPr/>
            </a:pPr>
            <a:r>
              <a:rPr lang="en-US" sz="1200" i="1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Non-Toxic:			FDA Approved &amp; EPA Registered</a:t>
            </a:r>
          </a:p>
          <a:p>
            <a:pPr lvl="0" algn="l">
              <a:defRPr/>
            </a:pPr>
            <a:r>
              <a:rPr lang="en-US" sz="1200" i="1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Neutral pH:			High Compatibility with a broad range of Hard Surfaces to be cleaned</a:t>
            </a:r>
          </a:p>
          <a:p>
            <a:pPr lvl="0" algn="l">
              <a:defRPr/>
            </a:pPr>
            <a:r>
              <a:rPr lang="en-US" sz="1200" i="1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Non-Flammable, Bio-Degradable:	Non-Hazmat shipping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A0A93A1D-CBB5-4A8F-8E1A-02FAC4C728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defRPr/>
            </a:pPr>
            <a:r>
              <a:rPr lang="en-US" sz="1200" b="1" i="1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Versatile:</a:t>
            </a:r>
            <a:r>
              <a:rPr lang="en-US" sz="1200" i="1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	Fit for use </a:t>
            </a:r>
            <a:r>
              <a:rPr lang="en-US" sz="1200" i="1" dirty="0"/>
              <a:t>in Healthcare, Pharma, Food &amp; Mfg., Prep &amp; Service, Hospitality, or Residential use </a:t>
            </a:r>
          </a:p>
          <a:p>
            <a:pPr algn="l">
              <a:defRPr/>
            </a:pPr>
            <a:r>
              <a:rPr lang="en-US" sz="1200" i="1" dirty="0"/>
              <a:t>	to </a:t>
            </a:r>
            <a:r>
              <a:rPr lang="en-US" sz="1200" b="1" i="1" dirty="0">
                <a:solidFill>
                  <a:srgbClr val="FF0000"/>
                </a:solidFill>
              </a:rPr>
              <a:t>Disinfectant, Sanitize, &amp; Deodorize.  </a:t>
            </a:r>
            <a:r>
              <a:rPr lang="en-US" sz="1200" i="1" dirty="0"/>
              <a:t>Versatile application from spray to electrostatic mist.</a:t>
            </a:r>
          </a:p>
        </p:txBody>
      </p:sp>
    </p:spTree>
    <p:extLst>
      <p:ext uri="{BB962C8B-B14F-4D97-AF65-F5344CB8AC3E}">
        <p14:creationId xmlns:p14="http://schemas.microsoft.com/office/powerpoint/2010/main" val="3957138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luencer - No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76013" y="381000"/>
            <a:ext cx="11175647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815935" y="990599"/>
            <a:ext cx="4495800" cy="381000"/>
          </a:xfrm>
          <a:prstGeom prst="rect">
            <a:avLst/>
          </a:prstGeom>
        </p:spPr>
        <p:txBody>
          <a:bodyPr/>
          <a:lstStyle>
            <a:lvl1pPr>
              <a:defRPr sz="239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1547075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luencer - With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815934" y="990600"/>
            <a:ext cx="4495800" cy="3810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76011" y="381000"/>
            <a:ext cx="11175647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47530680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476013" y="381000"/>
            <a:ext cx="11175647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49564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 spd="slow">
    <p:wipe/>
  </p:transition>
  <p:hf hdr="0" ftr="0" dt="0"/>
  <p:txStyles>
    <p:titleStyle>
      <a:lvl1pPr algn="ctr" defTabSz="457051" rtl="0" eaLnBrk="1" latinLnBrk="0" hangingPunct="1">
        <a:spcBef>
          <a:spcPct val="0"/>
        </a:spcBef>
        <a:buNone/>
        <a:defRPr sz="5398" kern="1200">
          <a:solidFill>
            <a:srgbClr val="FF0000"/>
          </a:solidFill>
          <a:latin typeface="Bebas Neue" panose="020B0606020202050201" pitchFamily="34" charset="0"/>
          <a:ea typeface="+mj-ea"/>
          <a:cs typeface="+mj-cs"/>
        </a:defRPr>
      </a:lvl1pPr>
    </p:titleStyle>
    <p:bodyStyle>
      <a:lvl1pPr marL="0" marR="0" indent="0" algn="ctr" defTabSz="457051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999" kern="1200">
          <a:solidFill>
            <a:schemeClr val="bg1">
              <a:lumMod val="75000"/>
            </a:schemeClr>
          </a:solidFill>
          <a:latin typeface="Bebas Neue" panose="020B0606020202050201" pitchFamily="34" charset="0"/>
          <a:ea typeface="+mn-ea"/>
          <a:cs typeface="+mn-cs"/>
        </a:defRPr>
      </a:lvl1pPr>
      <a:lvl2pPr marL="742709" indent="-285658" algn="l" defTabSz="457051" rtl="0" eaLnBrk="1" latinLnBrk="0" hangingPunct="1">
        <a:spcBef>
          <a:spcPct val="20000"/>
        </a:spcBef>
        <a:buFont typeface="Arial"/>
        <a:buChar char="–"/>
        <a:defRPr sz="27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29" indent="-228526" algn="l" defTabSz="457051" rtl="0" eaLnBrk="1" latinLnBrk="0" hangingPunct="1">
        <a:spcBef>
          <a:spcPct val="20000"/>
        </a:spcBef>
        <a:buFont typeface="Arial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680" indent="-228526" algn="l" defTabSz="457051" rtl="0" eaLnBrk="1" latinLnBrk="0" hangingPunct="1">
        <a:spcBef>
          <a:spcPct val="20000"/>
        </a:spcBef>
        <a:buFont typeface="Arial"/>
        <a:buChar char="–"/>
        <a:defRPr sz="19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31" indent="-228526" algn="l" defTabSz="457051" rtl="0" eaLnBrk="1" latinLnBrk="0" hangingPunct="1">
        <a:spcBef>
          <a:spcPct val="20000"/>
        </a:spcBef>
        <a:buFont typeface="Arial"/>
        <a:buChar char="»"/>
        <a:defRPr sz="19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783" indent="-228526" algn="l" defTabSz="457051" rtl="0" eaLnBrk="1" latinLnBrk="0" hangingPunct="1">
        <a:spcBef>
          <a:spcPct val="20000"/>
        </a:spcBef>
        <a:buFont typeface="Arial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834" indent="-228526" algn="l" defTabSz="457051" rtl="0" eaLnBrk="1" latinLnBrk="0" hangingPunct="1">
        <a:spcBef>
          <a:spcPct val="20000"/>
        </a:spcBef>
        <a:buFont typeface="Arial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886" indent="-228526" algn="l" defTabSz="457051" rtl="0" eaLnBrk="1" latinLnBrk="0" hangingPunct="1">
        <a:spcBef>
          <a:spcPct val="20000"/>
        </a:spcBef>
        <a:buFont typeface="Arial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8pPr>
      <a:lvl9pPr marL="3884937" indent="-228526" algn="l" defTabSz="457051" rtl="0" eaLnBrk="1" latinLnBrk="0" hangingPunct="1">
        <a:spcBef>
          <a:spcPct val="20000"/>
        </a:spcBef>
        <a:buFont typeface="Arial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051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51" algn="l" defTabSz="457051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03" algn="l" defTabSz="457051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54" algn="l" defTabSz="457051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06" algn="l" defTabSz="457051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257" algn="l" defTabSz="457051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08" algn="l" defTabSz="457051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360" algn="l" defTabSz="457051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411" algn="l" defTabSz="457051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tx1">
                <a:lumMod val="75000"/>
                <a:lumOff val="25000"/>
              </a:schemeClr>
            </a:gs>
            <a:gs pos="74000">
              <a:schemeClr val="tx1"/>
            </a:gs>
            <a:gs pos="83000">
              <a:schemeClr val="tx1"/>
            </a:gs>
            <a:gs pos="100000">
              <a:schemeClr val="tx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Placeholder 1"/>
          <p:cNvSpPr>
            <a:spLocks noGrp="1"/>
          </p:cNvSpPr>
          <p:nvPr userDrawn="1">
            <p:ph type="title"/>
          </p:nvPr>
        </p:nvSpPr>
        <p:spPr>
          <a:xfrm>
            <a:off x="476011" y="381000"/>
            <a:ext cx="11175647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2742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ransition spd="slow">
    <p:wipe/>
  </p:transition>
  <p:hf hdr="0" ftr="0" dt="0"/>
  <p:txStyles>
    <p:titleStyle>
      <a:lvl1pPr algn="ctr" defTabSz="457200" rtl="0" eaLnBrk="1" latinLnBrk="0" hangingPunct="1">
        <a:spcBef>
          <a:spcPct val="0"/>
        </a:spcBef>
        <a:buNone/>
        <a:defRPr sz="5400" kern="1200">
          <a:solidFill>
            <a:srgbClr val="018CCF"/>
          </a:solidFill>
          <a:latin typeface="Bebas Neue" panose="020B0606020202050201" pitchFamily="34" charset="0"/>
          <a:ea typeface="+mj-ea"/>
          <a:cs typeface="+mj-cs"/>
        </a:defRPr>
      </a:lvl1pPr>
    </p:titleStyle>
    <p:bodyStyle>
      <a:lvl1pPr marL="0" marR="0" indent="0" algn="ctr" defTabSz="4572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kern="1200">
          <a:solidFill>
            <a:schemeClr val="bg1">
              <a:lumMod val="75000"/>
            </a:schemeClr>
          </a:solidFill>
          <a:latin typeface="Bebas Neue" panose="020B0606020202050201" pitchFamily="34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dchem.com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4.png"/><Relationship Id="rId5" Type="http://schemas.openxmlformats.org/officeDocument/2006/relationships/image" Target="../media/image9.png"/><Relationship Id="rId10" Type="http://schemas.openxmlformats.org/officeDocument/2006/relationships/image" Target="../media/image2.png"/><Relationship Id="rId4" Type="http://schemas.openxmlformats.org/officeDocument/2006/relationships/image" Target="../media/image8.jp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" t="4571" b="11223"/>
          <a:stretch>
            <a:fillRect/>
          </a:stretch>
        </p:blipFill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9" name="AutoShape 30"/>
          <p:cNvSpPr>
            <a:spLocks/>
          </p:cNvSpPr>
          <p:nvPr/>
        </p:nvSpPr>
        <p:spPr bwMode="auto">
          <a:xfrm>
            <a:off x="0" y="0"/>
            <a:ext cx="12206689" cy="68580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60000"/>
            </a:schemeClr>
          </a:solidFill>
          <a:ln>
            <a:noFill/>
          </a:ln>
          <a:effectLst/>
        </p:spPr>
        <p:txBody>
          <a:bodyPr lIns="45719" tIns="45719" rIns="45719" bIns="45719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 Light"/>
              <a:ea typeface="+mn-ea"/>
              <a:cs typeface="Lato" charset="0"/>
            </a:endParaRPr>
          </a:p>
        </p:txBody>
      </p:sp>
      <p:sp>
        <p:nvSpPr>
          <p:cNvPr id="3086" name="TextBox 3085"/>
          <p:cNvSpPr txBox="1"/>
          <p:nvPr/>
        </p:nvSpPr>
        <p:spPr>
          <a:xfrm>
            <a:off x="2463764" y="4194770"/>
            <a:ext cx="74673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bas Neue" panose="020B0606020202050201" pitchFamily="34" charset="0"/>
                <a:ea typeface="+mn-ea"/>
                <a:cs typeface="+mn-cs"/>
              </a:rPr>
              <a:t>Create Trusted Transformative Partnerships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E0562F0-BF7D-4BDD-8590-264003080A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412" y="1605550"/>
            <a:ext cx="8295861" cy="2589220"/>
          </a:xfrm>
          <a:prstGeom prst="rect">
            <a:avLst/>
          </a:prstGeom>
        </p:spPr>
      </p:pic>
      <p:sp>
        <p:nvSpPr>
          <p:cNvPr id="4" name="TextBox 3">
            <a:hlinkClick r:id="rId5"/>
            <a:extLst>
              <a:ext uri="{FF2B5EF4-FFF2-40B4-BE49-F238E27FC236}">
                <a16:creationId xmlns:a16="http://schemas.microsoft.com/office/drawing/2014/main" id="{F1F10B83-124E-4478-A35A-6AAE69B044BC}"/>
              </a:ext>
            </a:extLst>
          </p:cNvPr>
          <p:cNvSpPr txBox="1"/>
          <p:nvPr/>
        </p:nvSpPr>
        <p:spPr>
          <a:xfrm>
            <a:off x="4545841" y="5648679"/>
            <a:ext cx="31150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97FD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www.dchem.com</a:t>
            </a:r>
          </a:p>
        </p:txBody>
      </p:sp>
    </p:spTree>
    <p:extLst>
      <p:ext uri="{BB962C8B-B14F-4D97-AF65-F5344CB8AC3E}">
        <p14:creationId xmlns:p14="http://schemas.microsoft.com/office/powerpoint/2010/main" val="38124025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5E44A61-9F2D-4A23-9AF6-5FEF48CE8029}"/>
              </a:ext>
            </a:extLst>
          </p:cNvPr>
          <p:cNvSpPr/>
          <p:nvPr/>
        </p:nvSpPr>
        <p:spPr>
          <a:xfrm>
            <a:off x="2601168" y="3410908"/>
            <a:ext cx="1981200" cy="257916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COP / CIP      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Cleaners &amp; Sanitizers for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Food &amp; Beverage Manufacturers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Cleaning &amp; Sanitizing products from Clean-in-Place to Clean-out-of-Place Applications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076FA7E-7388-44B2-865D-2B32CF62854A}"/>
              </a:ext>
            </a:extLst>
          </p:cNvPr>
          <p:cNvSpPr/>
          <p:nvPr/>
        </p:nvSpPr>
        <p:spPr>
          <a:xfrm>
            <a:off x="2601168" y="2461825"/>
            <a:ext cx="1981200" cy="87288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5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Food &amp;  Beverage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AB3789A-490E-44AF-BE0B-3A3467FEBD35}"/>
              </a:ext>
            </a:extLst>
          </p:cNvPr>
          <p:cNvSpPr/>
          <p:nvPr/>
        </p:nvSpPr>
        <p:spPr>
          <a:xfrm>
            <a:off x="556853" y="6054143"/>
            <a:ext cx="6081511" cy="42165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And, the DCT “Jan-San” Portfolio of Products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Arrow: Left 33">
            <a:extLst>
              <a:ext uri="{FF2B5EF4-FFF2-40B4-BE49-F238E27FC236}">
                <a16:creationId xmlns:a16="http://schemas.microsoft.com/office/drawing/2014/main" id="{DDD6CCF3-DE26-4EDB-BE47-87C138D8528B}"/>
              </a:ext>
            </a:extLst>
          </p:cNvPr>
          <p:cNvSpPr/>
          <p:nvPr/>
        </p:nvSpPr>
        <p:spPr>
          <a:xfrm>
            <a:off x="6777523" y="3695451"/>
            <a:ext cx="1472795" cy="963956"/>
          </a:xfrm>
          <a:prstGeom prst="leftArrow">
            <a:avLst/>
          </a:prstGeom>
          <a:gradFill flip="none" rotWithShape="1">
            <a:gsLst>
              <a:gs pos="0">
                <a:srgbClr val="376092"/>
              </a:gs>
              <a:gs pos="76000">
                <a:schemeClr val="bg1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F8EC31F7-5784-4A78-9152-9DFDE5EF9B44}"/>
              </a:ext>
            </a:extLst>
          </p:cNvPr>
          <p:cNvSpPr/>
          <p:nvPr/>
        </p:nvSpPr>
        <p:spPr>
          <a:xfrm>
            <a:off x="9774042" y="0"/>
            <a:ext cx="2417958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34BC141E-075F-418C-A421-D570CA091448}"/>
              </a:ext>
            </a:extLst>
          </p:cNvPr>
          <p:cNvSpPr txBox="1">
            <a:spLocks/>
          </p:cNvSpPr>
          <p:nvPr/>
        </p:nvSpPr>
        <p:spPr>
          <a:xfrm>
            <a:off x="476011" y="381000"/>
            <a:ext cx="11175647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rgbClr val="018CCF"/>
                </a:solidFill>
                <a:latin typeface="Bebas Neue" panose="020B0606020202050201" pitchFamily="34" charset="0"/>
                <a:ea typeface="+mj-ea"/>
                <a:cs typeface="+mj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  <a:uLnTx/>
                <a:uFillTx/>
                <a:latin typeface="Bebas Neue" panose="020B0606020202050201" pitchFamily="34" charset="0"/>
                <a:ea typeface="+mj-ea"/>
                <a:cs typeface="+mj-cs"/>
              </a:rPr>
              <a:t>DCT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  <a:uLnTx/>
                <a:uFillTx/>
                <a:latin typeface="Bebas Neue" panose="020B0606020202050201" pitchFamily="34" charset="0"/>
                <a:ea typeface="+mj-ea"/>
                <a:cs typeface="+mj-cs"/>
              </a:rPr>
              <a:t> 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18CCF"/>
                </a:solidFill>
                <a:effectLst/>
                <a:uLnTx/>
                <a:uFillTx/>
                <a:latin typeface="Bebas Neue" panose="020B0606020202050201" pitchFamily="34" charset="0"/>
                <a:ea typeface="+mj-ea"/>
                <a:cs typeface="+mj-cs"/>
              </a:rPr>
              <a:t>Capabilities</a:t>
            </a: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39CDDD16-9D3E-41D9-AC51-2F1A1A1D47B0}"/>
              </a:ext>
            </a:extLst>
          </p:cNvPr>
          <p:cNvSpPr txBox="1">
            <a:spLocks/>
          </p:cNvSpPr>
          <p:nvPr/>
        </p:nvSpPr>
        <p:spPr>
          <a:xfrm>
            <a:off x="3229183" y="944710"/>
            <a:ext cx="5669302" cy="381000"/>
          </a:xfrm>
          <a:prstGeom prst="rect">
            <a:avLst/>
          </a:prstGeom>
        </p:spPr>
        <p:txBody>
          <a:bodyPr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Bebas Neue" panose="020B0606020202050201" pitchFamily="34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  <a:uLnTx/>
                <a:uFillTx/>
                <a:latin typeface="Bebas Neue" panose="020B0606020202050201" pitchFamily="34" charset="0"/>
                <a:ea typeface="+mn-ea"/>
                <a:cs typeface="+mn-cs"/>
              </a:rPr>
              <a:t>Create Trusted Transformative Partnerships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03476918-08FE-4825-A9A0-D8554F296263}"/>
              </a:ext>
            </a:extLst>
          </p:cNvPr>
          <p:cNvSpPr/>
          <p:nvPr/>
        </p:nvSpPr>
        <p:spPr>
          <a:xfrm>
            <a:off x="542977" y="2461825"/>
            <a:ext cx="1981200" cy="87288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5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Institutional &amp; Quick-Serve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73F8C80-290F-4BCD-98BB-5991FECDA38C}"/>
              </a:ext>
            </a:extLst>
          </p:cNvPr>
          <p:cNvSpPr/>
          <p:nvPr/>
        </p:nvSpPr>
        <p:spPr>
          <a:xfrm>
            <a:off x="556853" y="3410908"/>
            <a:ext cx="1967324" cy="257916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Proprietary Cleaners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Food Prep &amp; Serve Environments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&amp; Applications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Heavy Duty Degreasers, Floor &amp; Hard Surface Cleaners, to Cutting Board Restorers, etc.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A453B25-8B7B-4805-B78F-A1354B2DE6D3}"/>
              </a:ext>
            </a:extLst>
          </p:cNvPr>
          <p:cNvSpPr/>
          <p:nvPr/>
        </p:nvSpPr>
        <p:spPr>
          <a:xfrm>
            <a:off x="542977" y="1742478"/>
            <a:ext cx="6095387" cy="6096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Diversified Chemical Technologies (DCT)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EFB040D-C2DC-434B-8383-2ED39DC0703E}"/>
              </a:ext>
            </a:extLst>
          </p:cNvPr>
          <p:cNvSpPr/>
          <p:nvPr/>
        </p:nvSpPr>
        <p:spPr>
          <a:xfrm>
            <a:off x="7921073" y="2556117"/>
            <a:ext cx="1954824" cy="87288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5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Custom Product Development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2291367-D38D-4022-A245-3102B44C0BF3}"/>
              </a:ext>
            </a:extLst>
          </p:cNvPr>
          <p:cNvSpPr/>
          <p:nvPr/>
        </p:nvSpPr>
        <p:spPr>
          <a:xfrm>
            <a:off x="7894697" y="3511218"/>
            <a:ext cx="1981200" cy="213596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Custom R&amp;D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for Unique or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Specialty Applications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Proven Track Record: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+30 </a:t>
            </a:r>
            <a:r>
              <a:rPr kumimoji="0" lang="en-US" sz="16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Yrs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of success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designing &amp; building custom solutions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4ED9352-8912-40BF-9276-42628105872E}"/>
              </a:ext>
            </a:extLst>
          </p:cNvPr>
          <p:cNvSpPr/>
          <p:nvPr/>
        </p:nvSpPr>
        <p:spPr>
          <a:xfrm>
            <a:off x="10051866" y="2555231"/>
            <a:ext cx="1807425" cy="87288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5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Private Label &amp; Co-Branded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A3E7872-A2A3-4345-B6D3-33025AD25FEE}"/>
              </a:ext>
            </a:extLst>
          </p:cNvPr>
          <p:cNvSpPr/>
          <p:nvPr/>
        </p:nvSpPr>
        <p:spPr>
          <a:xfrm>
            <a:off x="10049671" y="3511217"/>
            <a:ext cx="1807425" cy="213596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/>
        </p:spPr>
        <p:txBody>
          <a:bodyPr wrap="squar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Flexible Supply Chain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for Customer Focused Alignment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Ability to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Mfg., Package, &amp; Brand to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Customer Needs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889A84-397F-4127-BE0D-73C3791AE9AD}"/>
              </a:ext>
            </a:extLst>
          </p:cNvPr>
          <p:cNvSpPr/>
          <p:nvPr/>
        </p:nvSpPr>
        <p:spPr>
          <a:xfrm>
            <a:off x="4657164" y="2461825"/>
            <a:ext cx="1981200" cy="87288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</a:ln>
          <a:effectLst>
            <a:glow rad="3810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5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HealthCare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8088E35-5109-43EA-BE9E-0909B33DE58A}"/>
              </a:ext>
            </a:extLst>
          </p:cNvPr>
          <p:cNvSpPr/>
          <p:nvPr/>
        </p:nvSpPr>
        <p:spPr>
          <a:xfrm>
            <a:off x="4657164" y="3410908"/>
            <a:ext cx="1981200" cy="2579168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glow rad="3810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Disinfectants &amp; Sanitizers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EPA registered &amp;  FDA Approved,    Non-Toxic,           Non-Flammable, Biodegradable Applications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2B0ADCC3-2A5C-40D0-8A07-75E0FB74122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-2545" b="3994"/>
          <a:stretch/>
        </p:blipFill>
        <p:spPr>
          <a:xfrm>
            <a:off x="272001" y="115496"/>
            <a:ext cx="2575004" cy="752428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9A81D75B-F537-4F8E-8863-68AFE33BA4C7}"/>
              </a:ext>
            </a:extLst>
          </p:cNvPr>
          <p:cNvSpPr txBox="1"/>
          <p:nvPr/>
        </p:nvSpPr>
        <p:spPr>
          <a:xfrm>
            <a:off x="10534257" y="6538136"/>
            <a:ext cx="16202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543824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4858DAA6-0728-431B-8380-4DDC93C0D7CF}"/>
              </a:ext>
            </a:extLst>
          </p:cNvPr>
          <p:cNvSpPr/>
          <p:nvPr/>
        </p:nvSpPr>
        <p:spPr>
          <a:xfrm>
            <a:off x="11298169" y="0"/>
            <a:ext cx="893830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39CDDD16-9D3E-41D9-AC51-2F1A1A1D47B0}"/>
              </a:ext>
            </a:extLst>
          </p:cNvPr>
          <p:cNvSpPr txBox="1">
            <a:spLocks/>
          </p:cNvSpPr>
          <p:nvPr/>
        </p:nvSpPr>
        <p:spPr>
          <a:xfrm>
            <a:off x="3316067" y="1461245"/>
            <a:ext cx="5669302" cy="381000"/>
          </a:xfrm>
          <a:prstGeom prst="rect">
            <a:avLst/>
          </a:prstGeom>
        </p:spPr>
        <p:txBody>
          <a:bodyPr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Bebas Neue" panose="020B0606020202050201" pitchFamily="34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i="1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Multi-Purpose Disinfectant / Sanitizer</a:t>
            </a:r>
            <a:endParaRPr kumimoji="0" lang="en-US" sz="2000" i="1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65000"/>
                  <a:lumOff val="35000"/>
                </a:sysClr>
              </a:solidFill>
              <a:effectLst/>
              <a:uLnTx/>
              <a:uFillTx/>
              <a:latin typeface="Bebas Neue" panose="020B0606020202050201" pitchFamily="34" charset="0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A81D75B-F537-4F8E-8863-68AFE33BA4C7}"/>
              </a:ext>
            </a:extLst>
          </p:cNvPr>
          <p:cNvSpPr txBox="1"/>
          <p:nvPr/>
        </p:nvSpPr>
        <p:spPr>
          <a:xfrm>
            <a:off x="10534257" y="6538136"/>
            <a:ext cx="16202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CONFIDENTIAL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CCD82873-A9CD-45C3-B4EE-4BA6F3393511}"/>
              </a:ext>
            </a:extLst>
          </p:cNvPr>
          <p:cNvSpPr txBox="1">
            <a:spLocks/>
          </p:cNvSpPr>
          <p:nvPr/>
        </p:nvSpPr>
        <p:spPr>
          <a:xfrm>
            <a:off x="595060" y="2051121"/>
            <a:ext cx="11001880" cy="500055"/>
          </a:xfrm>
          <a:prstGeom prst="rect">
            <a:avLst/>
          </a:prstGeom>
        </p:spPr>
        <p:txBody>
          <a:bodyPr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Bebas Neue" panose="020B0606020202050201" pitchFamily="34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i="1" dirty="0" err="1">
                <a:solidFill>
                  <a:srgbClr val="FF0000"/>
                </a:solidFill>
              </a:rPr>
              <a:t>Envirocleanse</a:t>
            </a:r>
            <a:r>
              <a:rPr lang="en-US" sz="1800" i="1" dirty="0">
                <a:solidFill>
                  <a:srgbClr val="FF0000"/>
                </a:solidFill>
              </a:rPr>
              <a:t> is the Natural evolution of Disinfectant / Sanitizer, based on the science of Hypochlorous Acid (HOCL)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i="1" dirty="0">
              <a:solidFill>
                <a:sysClr val="windowText" lastClr="000000">
                  <a:lumMod val="65000"/>
                  <a:lumOff val="35000"/>
                </a:sysClr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4813D30-931F-4134-AAAF-EE95FBE53EC4}"/>
              </a:ext>
            </a:extLst>
          </p:cNvPr>
          <p:cNvSpPr/>
          <p:nvPr/>
        </p:nvSpPr>
        <p:spPr>
          <a:xfrm>
            <a:off x="871740" y="2623373"/>
            <a:ext cx="1981200" cy="87288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5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Powerful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E536089-1A1F-4CF5-89F4-EED79F469C50}"/>
              </a:ext>
            </a:extLst>
          </p:cNvPr>
          <p:cNvSpPr/>
          <p:nvPr/>
        </p:nvSpPr>
        <p:spPr>
          <a:xfrm>
            <a:off x="885616" y="3572456"/>
            <a:ext cx="1967324" cy="289925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100x more effective than household bleach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kern="0" dirty="0">
              <a:solidFill>
                <a:srgbClr val="FF0000"/>
              </a:solidFill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kern="0" dirty="0">
              <a:solidFill>
                <a:srgbClr val="FF0000"/>
              </a:solidFill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kern="0" dirty="0">
              <a:solidFill>
                <a:srgbClr val="FF0000"/>
              </a:solidFill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64D8D5B-F900-4C49-8E05-D44821DEE574}"/>
              </a:ext>
            </a:extLst>
          </p:cNvPr>
          <p:cNvSpPr/>
          <p:nvPr/>
        </p:nvSpPr>
        <p:spPr>
          <a:xfrm>
            <a:off x="3611597" y="2623373"/>
            <a:ext cx="1981200" cy="87288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5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Safe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5248608-C1AC-4D33-9395-9D976E878EA2}"/>
              </a:ext>
            </a:extLst>
          </p:cNvPr>
          <p:cNvSpPr/>
          <p:nvPr/>
        </p:nvSpPr>
        <p:spPr>
          <a:xfrm>
            <a:off x="3611597" y="3572456"/>
            <a:ext cx="1981200" cy="299101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wrap="squar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FDA Approved &amp;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</a:t>
            </a:r>
            <a:r>
              <a:rPr lang="en-US" sz="1600" b="1" kern="0" dirty="0">
                <a:solidFill>
                  <a:srgbClr val="FF0000"/>
                </a:solidFill>
                <a:latin typeface="Calibri"/>
              </a:rPr>
              <a:t>EPA Registered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kern="0" dirty="0">
              <a:solidFill>
                <a:srgbClr val="FF0000"/>
              </a:solidFill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kern="0" dirty="0">
              <a:solidFill>
                <a:srgbClr val="FF0000"/>
              </a:solidFill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kern="0" dirty="0">
              <a:solidFill>
                <a:srgbClr val="FF0000"/>
              </a:solidFill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kern="0" dirty="0">
              <a:solidFill>
                <a:srgbClr val="FF0000"/>
              </a:solidFill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kern="0" dirty="0">
              <a:solidFill>
                <a:srgbClr val="FF0000"/>
              </a:solidFill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kern="0" dirty="0">
              <a:solidFill>
                <a:srgbClr val="FF0000"/>
              </a:solidFill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kern="0" dirty="0">
              <a:solidFill>
                <a:srgbClr val="FF0000"/>
              </a:solidFill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kern="0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B01FBA9-8273-4215-AE18-C55BB4FF6CE6}"/>
              </a:ext>
            </a:extLst>
          </p:cNvPr>
          <p:cNvSpPr/>
          <p:nvPr/>
        </p:nvSpPr>
        <p:spPr>
          <a:xfrm>
            <a:off x="6351454" y="2623373"/>
            <a:ext cx="1981200" cy="87288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5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Stable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B5EE8A0-EFEC-4D17-ADE6-4FC1876FD810}"/>
              </a:ext>
            </a:extLst>
          </p:cNvPr>
          <p:cNvSpPr/>
          <p:nvPr/>
        </p:nvSpPr>
        <p:spPr>
          <a:xfrm>
            <a:off x="6351454" y="3572456"/>
            <a:ext cx="1981200" cy="299101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wrap="squar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solidFill>
                  <a:srgbClr val="FF0000"/>
                </a:solidFill>
                <a:latin typeface="Calibri"/>
              </a:rPr>
              <a:t>Supplied RTU   (Ready To Use)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kern="0" dirty="0">
              <a:solidFill>
                <a:srgbClr val="FF0000"/>
              </a:solidFill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kern="0" dirty="0">
              <a:solidFill>
                <a:srgbClr val="FF0000"/>
              </a:solidFill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Merriweather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5FC3B6C-62A1-40A5-84F7-AD8E4FDA09EF}"/>
              </a:ext>
            </a:extLst>
          </p:cNvPr>
          <p:cNvSpPr/>
          <p:nvPr/>
        </p:nvSpPr>
        <p:spPr>
          <a:xfrm>
            <a:off x="9091310" y="2623373"/>
            <a:ext cx="1981200" cy="87288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5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Versatile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C49EF8B-D7D8-4D4B-9D97-93158B5D49AA}"/>
              </a:ext>
            </a:extLst>
          </p:cNvPr>
          <p:cNvSpPr/>
          <p:nvPr/>
        </p:nvSpPr>
        <p:spPr>
          <a:xfrm>
            <a:off x="9091310" y="3572456"/>
            <a:ext cx="1981200" cy="296696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wrap="squar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solidFill>
                  <a:srgbClr val="FF0000"/>
                </a:solidFill>
                <a:latin typeface="Calibri"/>
              </a:rPr>
              <a:t>Fit for Use in Disinfection / Sanitization of: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kern="0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FCD26B1-0488-4E9E-9927-AB58EF3AA127}"/>
              </a:ext>
            </a:extLst>
          </p:cNvPr>
          <p:cNvSpPr/>
          <p:nvPr/>
        </p:nvSpPr>
        <p:spPr>
          <a:xfrm>
            <a:off x="884058" y="4770284"/>
            <a:ext cx="1967324" cy="1677382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b="1" i="0" u="none" strike="noStrike" dirty="0">
                <a:solidFill>
                  <a:srgbClr val="0070C0"/>
                </a:solidFill>
                <a:effectLst/>
                <a:latin typeface="Merriweather"/>
              </a:rPr>
              <a:t>EPA “List N” cited   </a:t>
            </a:r>
            <a:r>
              <a:rPr lang="en-US" sz="1700" i="0" u="none" strike="noStrike" dirty="0">
                <a:solidFill>
                  <a:srgbClr val="212121"/>
                </a:solidFill>
                <a:effectLst/>
                <a:latin typeface="Merriweather"/>
              </a:rPr>
              <a:t>Disinfectants for Use Against SARS-CoV-2, the coronavirus that causes COVID-19</a:t>
            </a:r>
            <a:endParaRPr lang="en-US" sz="17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E3EFD87-60A8-4879-AF3F-ADA2FE4CEF65}"/>
              </a:ext>
            </a:extLst>
          </p:cNvPr>
          <p:cNvSpPr/>
          <p:nvPr/>
        </p:nvSpPr>
        <p:spPr>
          <a:xfrm>
            <a:off x="3611597" y="4861296"/>
            <a:ext cx="1981200" cy="1415772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ctr" defTabSz="457200">
              <a:defRPr/>
            </a:pPr>
            <a:r>
              <a:rPr lang="en-US" b="1" kern="0" dirty="0">
                <a:solidFill>
                  <a:srgbClr val="0070C0"/>
                </a:solidFill>
                <a:latin typeface="Merriweather"/>
              </a:rPr>
              <a:t>Green Innovation</a:t>
            </a:r>
            <a:endParaRPr lang="en-US" sz="800" kern="0" dirty="0">
              <a:solidFill>
                <a:prstClr val="black"/>
              </a:solidFill>
              <a:latin typeface="Merriweather"/>
            </a:endParaRPr>
          </a:p>
          <a:p>
            <a:pPr lvl="0" algn="ctr" defTabSz="457200">
              <a:defRPr/>
            </a:pPr>
            <a:r>
              <a:rPr lang="en-US" sz="1700" kern="0" dirty="0">
                <a:solidFill>
                  <a:prstClr val="black"/>
                </a:solidFill>
                <a:latin typeface="Merriweather"/>
              </a:rPr>
              <a:t>Neutral pH</a:t>
            </a:r>
          </a:p>
          <a:p>
            <a:pPr algn="ctr" defTabSz="457200">
              <a:defRPr/>
            </a:pPr>
            <a:r>
              <a:rPr lang="en-US" sz="1700" kern="0" dirty="0">
                <a:solidFill>
                  <a:prstClr val="black"/>
                </a:solidFill>
                <a:latin typeface="Merriweather"/>
              </a:rPr>
              <a:t>Non-Toxic</a:t>
            </a:r>
          </a:p>
          <a:p>
            <a:pPr algn="ctr" defTabSz="457200">
              <a:defRPr/>
            </a:pPr>
            <a:r>
              <a:rPr lang="en-US" sz="1700" kern="0" dirty="0">
                <a:solidFill>
                  <a:prstClr val="black"/>
                </a:solidFill>
                <a:latin typeface="Merriweather"/>
              </a:rPr>
              <a:t>Non-Flammable</a:t>
            </a:r>
          </a:p>
          <a:p>
            <a:pPr lvl="0" algn="ctr" defTabSz="457200">
              <a:defRPr/>
            </a:pPr>
            <a:r>
              <a:rPr lang="en-US" sz="1700" kern="0" dirty="0">
                <a:solidFill>
                  <a:prstClr val="black"/>
                </a:solidFill>
                <a:latin typeface="Merriweather"/>
              </a:rPr>
              <a:t>Bio-degradable</a:t>
            </a:r>
            <a:endParaRPr lang="en-US" sz="1700" dirty="0">
              <a:latin typeface="Merriweather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212874-8DDC-4E2A-B4CA-4B167B3BF373}"/>
              </a:ext>
            </a:extLst>
          </p:cNvPr>
          <p:cNvSpPr/>
          <p:nvPr/>
        </p:nvSpPr>
        <p:spPr>
          <a:xfrm>
            <a:off x="6351454" y="4861296"/>
            <a:ext cx="1981199" cy="1588127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ctr" defTabSz="457200">
              <a:spcBef>
                <a:spcPct val="20000"/>
              </a:spcBef>
              <a:defRPr/>
            </a:pPr>
            <a:r>
              <a:rPr lang="en-US" b="1" kern="0" dirty="0">
                <a:solidFill>
                  <a:srgbClr val="0070C0"/>
                </a:solidFill>
                <a:latin typeface="Merriweather"/>
              </a:rPr>
              <a:t>6-month Shelf Life for Disinfection</a:t>
            </a:r>
          </a:p>
          <a:p>
            <a:pPr lvl="0" algn="ctr" defTabSz="457200">
              <a:spcBef>
                <a:spcPct val="20000"/>
              </a:spcBef>
              <a:defRPr/>
            </a:pPr>
            <a:r>
              <a:rPr lang="en-US" sz="1700" kern="0" dirty="0">
                <a:latin typeface="Merriweather"/>
              </a:rPr>
              <a:t>vs. </a:t>
            </a:r>
          </a:p>
          <a:p>
            <a:pPr lvl="0" algn="ctr" defTabSz="457200">
              <a:spcBef>
                <a:spcPct val="20000"/>
              </a:spcBef>
              <a:defRPr/>
            </a:pPr>
            <a:r>
              <a:rPr lang="en-US" sz="1700" kern="0" dirty="0">
                <a:latin typeface="Merriweather"/>
              </a:rPr>
              <a:t>Industry Standard  of 30 days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3BDAB54-3DD6-4D15-9356-19A8BCB0AEE4}"/>
              </a:ext>
            </a:extLst>
          </p:cNvPr>
          <p:cNvSpPr/>
          <p:nvPr/>
        </p:nvSpPr>
        <p:spPr>
          <a:xfrm>
            <a:off x="9091309" y="4856711"/>
            <a:ext cx="1981200" cy="1366528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ctr" defTabSz="457200">
              <a:spcBef>
                <a:spcPct val="20000"/>
              </a:spcBef>
              <a:defRPr/>
            </a:pPr>
            <a:r>
              <a:rPr lang="en-US" b="1" kern="0" dirty="0">
                <a:solidFill>
                  <a:srgbClr val="0070C0"/>
                </a:solidFill>
                <a:latin typeface="Merriweather"/>
              </a:rPr>
              <a:t>Hard Surfaces </a:t>
            </a:r>
          </a:p>
          <a:p>
            <a:pPr lvl="0" algn="ctr" defTabSz="457200">
              <a:spcBef>
                <a:spcPct val="20000"/>
              </a:spcBef>
              <a:defRPr/>
            </a:pPr>
            <a:r>
              <a:rPr lang="en-US" b="1" kern="0" dirty="0">
                <a:solidFill>
                  <a:srgbClr val="0070C0"/>
                </a:solidFill>
                <a:latin typeface="Merriweather"/>
              </a:rPr>
              <a:t>Water Treatment</a:t>
            </a:r>
          </a:p>
          <a:p>
            <a:pPr lvl="0" algn="ctr" defTabSz="457200">
              <a:spcBef>
                <a:spcPct val="20000"/>
              </a:spcBef>
              <a:defRPr/>
            </a:pPr>
            <a:r>
              <a:rPr lang="en-US" b="1" kern="0" dirty="0">
                <a:solidFill>
                  <a:srgbClr val="0070C0"/>
                </a:solidFill>
                <a:latin typeface="Merriweather"/>
              </a:rPr>
              <a:t>Food Prep</a:t>
            </a:r>
          </a:p>
          <a:p>
            <a:pPr lvl="0" algn="ctr" defTabSz="457200">
              <a:spcBef>
                <a:spcPct val="20000"/>
              </a:spcBef>
              <a:defRPr/>
            </a:pPr>
            <a:r>
              <a:rPr lang="en-US" b="1" kern="0" dirty="0">
                <a:solidFill>
                  <a:srgbClr val="0070C0"/>
                </a:solidFill>
                <a:latin typeface="Merriweather"/>
              </a:rPr>
              <a:t> Wound Care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36E4A91-3547-4A69-BEA2-85CE0E40D78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311" b="6846"/>
          <a:stretch/>
        </p:blipFill>
        <p:spPr>
          <a:xfrm>
            <a:off x="5272260" y="23900"/>
            <a:ext cx="1857910" cy="156201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F7B93CE8-31EC-4A48-8630-E8EA3465735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-2545" b="3994"/>
          <a:stretch/>
        </p:blipFill>
        <p:spPr>
          <a:xfrm>
            <a:off x="272001" y="115496"/>
            <a:ext cx="2575004" cy="752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363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73B8DF6-75E7-4E6A-A900-AC1F233A2D45}"/>
              </a:ext>
            </a:extLst>
          </p:cNvPr>
          <p:cNvSpPr/>
          <p:nvPr/>
        </p:nvSpPr>
        <p:spPr>
          <a:xfrm>
            <a:off x="11298169" y="0"/>
            <a:ext cx="893830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34BC141E-075F-418C-A421-D570CA091448}"/>
              </a:ext>
            </a:extLst>
          </p:cNvPr>
          <p:cNvSpPr txBox="1">
            <a:spLocks/>
          </p:cNvSpPr>
          <p:nvPr/>
        </p:nvSpPr>
        <p:spPr>
          <a:xfrm>
            <a:off x="476011" y="381000"/>
            <a:ext cx="11175647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rgbClr val="018CCF"/>
                </a:solidFill>
                <a:latin typeface="Bebas Neue" panose="020B0606020202050201" pitchFamily="34" charset="0"/>
                <a:ea typeface="+mj-ea"/>
                <a:cs typeface="+mj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018CCF"/>
                </a:solidFill>
                <a:effectLst/>
                <a:uLnTx/>
                <a:uFillTx/>
                <a:latin typeface="Bebas Neue" panose="020B0606020202050201" pitchFamily="34" charset="0"/>
                <a:ea typeface="+mj-ea"/>
                <a:cs typeface="+mj-cs"/>
              </a:rPr>
              <a:t>Envirocleanse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18CCF"/>
                </a:solidFill>
                <a:effectLst/>
                <a:uLnTx/>
                <a:uFillTx/>
                <a:latin typeface="Bebas Neue" panose="020B0606020202050201" pitchFamily="34" charset="0"/>
                <a:ea typeface="+mj-ea"/>
                <a:cs typeface="+mj-cs"/>
              </a:rPr>
              <a:t> - A</a:t>
            </a: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39CDDD16-9D3E-41D9-AC51-2F1A1A1D47B0}"/>
              </a:ext>
            </a:extLst>
          </p:cNvPr>
          <p:cNvSpPr txBox="1">
            <a:spLocks/>
          </p:cNvSpPr>
          <p:nvPr/>
        </p:nvSpPr>
        <p:spPr>
          <a:xfrm>
            <a:off x="3261349" y="943755"/>
            <a:ext cx="5669302" cy="381000"/>
          </a:xfrm>
          <a:prstGeom prst="rect">
            <a:avLst/>
          </a:prstGeom>
        </p:spPr>
        <p:txBody>
          <a:bodyPr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Bebas Neue" panose="020B0606020202050201" pitchFamily="34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Multi-Purpose Disinfectant / Sanitizer</a:t>
            </a:r>
            <a:endParaRPr kumimoji="0" lang="en-US" i="1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65000"/>
                  <a:lumOff val="35000"/>
                </a:sysClr>
              </a:solidFill>
              <a:effectLst/>
              <a:uLnTx/>
              <a:uFillTx/>
              <a:latin typeface="Bebas Neue" panose="020B0606020202050201" pitchFamily="34" charset="0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A81D75B-F537-4F8E-8863-68AFE33BA4C7}"/>
              </a:ext>
            </a:extLst>
          </p:cNvPr>
          <p:cNvSpPr txBox="1"/>
          <p:nvPr/>
        </p:nvSpPr>
        <p:spPr>
          <a:xfrm>
            <a:off x="10534257" y="6538136"/>
            <a:ext cx="16202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CONFIDENTIAL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4813D30-931F-4134-AAAF-EE95FBE53EC4}"/>
              </a:ext>
            </a:extLst>
          </p:cNvPr>
          <p:cNvSpPr/>
          <p:nvPr/>
        </p:nvSpPr>
        <p:spPr>
          <a:xfrm>
            <a:off x="430067" y="1993566"/>
            <a:ext cx="1981200" cy="87288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5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Powerful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E536089-1A1F-4CF5-89F4-EED79F469C50}"/>
              </a:ext>
            </a:extLst>
          </p:cNvPr>
          <p:cNvSpPr/>
          <p:nvPr/>
        </p:nvSpPr>
        <p:spPr>
          <a:xfrm>
            <a:off x="443943" y="2942649"/>
            <a:ext cx="1967324" cy="289925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100x more effective than household bleach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kern="0" dirty="0">
              <a:solidFill>
                <a:srgbClr val="FF0000"/>
              </a:solidFill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kern="0" dirty="0">
              <a:solidFill>
                <a:srgbClr val="FF0000"/>
              </a:solidFill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kern="0" dirty="0">
              <a:solidFill>
                <a:srgbClr val="FF0000"/>
              </a:solidFill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FCD26B1-0488-4E9E-9927-AB58EF3AA127}"/>
              </a:ext>
            </a:extLst>
          </p:cNvPr>
          <p:cNvSpPr/>
          <p:nvPr/>
        </p:nvSpPr>
        <p:spPr>
          <a:xfrm>
            <a:off x="442385" y="4140477"/>
            <a:ext cx="1967324" cy="1677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0" u="none" strike="noStrike" dirty="0">
                <a:solidFill>
                  <a:srgbClr val="0070C0"/>
                </a:solidFill>
                <a:effectLst/>
                <a:latin typeface="Merriweather"/>
              </a:rPr>
              <a:t>EPA “List N” cited:  </a:t>
            </a:r>
            <a:r>
              <a:rPr lang="en-US" sz="1700" i="0" u="none" strike="noStrike" dirty="0">
                <a:solidFill>
                  <a:srgbClr val="212121"/>
                </a:solidFill>
                <a:effectLst/>
                <a:latin typeface="Merriweather"/>
              </a:rPr>
              <a:t>Disinfectants for Use Against SARS-CoV-2, the coronavirus that causes COVID-19</a:t>
            </a:r>
            <a:endParaRPr lang="en-US" sz="17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C3AB54F-8C1E-428F-8318-8A5A4D69D8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9080" y="3317484"/>
            <a:ext cx="7938977" cy="139873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4094010-A714-41FC-AA04-ACDA57058A84}"/>
              </a:ext>
            </a:extLst>
          </p:cNvPr>
          <p:cNvSpPr/>
          <p:nvPr/>
        </p:nvSpPr>
        <p:spPr>
          <a:xfrm>
            <a:off x="3789675" y="1643459"/>
            <a:ext cx="83648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Bebas Neue" panose="020B0606020202050201"/>
              </a:rPr>
              <a:t>In hospitals, clinics, nursing homes and other medical facilities, </a:t>
            </a:r>
            <a:r>
              <a:rPr lang="en-US" sz="16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ebas Neue" panose="020B0606020202050201"/>
              </a:rPr>
              <a:t>Envirocleanse</a:t>
            </a:r>
            <a:r>
              <a:rPr lang="en-US" sz="1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Bebas Neue" panose="020B0606020202050201"/>
              </a:rPr>
              <a:t>-A is an effective tool to eliminate bio-films, bacteria, viruses and fungi: 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Bebas Neue" panose="020B0606020202050201"/>
            </a:endParaRPr>
          </a:p>
        </p:txBody>
      </p:sp>
      <p:sp>
        <p:nvSpPr>
          <p:cNvPr id="15" name="Arrow: Chevron 14">
            <a:extLst>
              <a:ext uri="{FF2B5EF4-FFF2-40B4-BE49-F238E27FC236}">
                <a16:creationId xmlns:a16="http://schemas.microsoft.com/office/drawing/2014/main" id="{8CC08C4B-AC5F-4D37-84B3-AECC1C533B06}"/>
              </a:ext>
            </a:extLst>
          </p:cNvPr>
          <p:cNvSpPr/>
          <p:nvPr/>
        </p:nvSpPr>
        <p:spPr>
          <a:xfrm>
            <a:off x="2570892" y="2443175"/>
            <a:ext cx="658292" cy="2899255"/>
          </a:xfrm>
          <a:prstGeom prst="chevron">
            <a:avLst>
              <a:gd name="adj" fmla="val 58000"/>
            </a:avLst>
          </a:prstGeom>
          <a:gradFill flip="none" rotWithShape="1"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2231EB4-8CB6-4AEC-87EF-A2AC5345BE8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-2545" b="3994"/>
          <a:stretch/>
        </p:blipFill>
        <p:spPr>
          <a:xfrm>
            <a:off x="272001" y="115496"/>
            <a:ext cx="2575004" cy="75242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200C473-DD13-436E-BD4E-47D255C6A6FE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968580" y="4920328"/>
            <a:ext cx="2504843" cy="179506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60FF444-82D6-47DA-B624-70CDF581A5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19598" y="4920329"/>
            <a:ext cx="2523158" cy="1795060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60C64E87-2F90-4C14-A3C0-B7FC1B5CBF99}"/>
              </a:ext>
            </a:extLst>
          </p:cNvPr>
          <p:cNvSpPr/>
          <p:nvPr/>
        </p:nvSpPr>
        <p:spPr>
          <a:xfrm>
            <a:off x="3789675" y="2312887"/>
            <a:ext cx="836483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i="1" dirty="0">
                <a:solidFill>
                  <a:schemeClr val="bg1">
                    <a:lumMod val="50000"/>
                  </a:schemeClr>
                </a:solidFill>
                <a:latin typeface="Bebas Neue" panose="020B0606020202050201"/>
              </a:rPr>
              <a:t>Hard surface disinfection for beds, wheelchairs, restrooms, and medical equipment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i="1" dirty="0">
                <a:solidFill>
                  <a:schemeClr val="bg1">
                    <a:lumMod val="50000"/>
                  </a:schemeClr>
                </a:solidFill>
                <a:latin typeface="Bebas Neue" panose="020B0606020202050201"/>
              </a:rPr>
              <a:t>Apply to disinfect as part of deep cleaning protocols or for rapid decontamination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i="1" dirty="0">
                <a:solidFill>
                  <a:schemeClr val="bg1">
                    <a:lumMod val="50000"/>
                  </a:schemeClr>
                </a:solidFill>
                <a:latin typeface="Bebas Neue" panose="020B0606020202050201"/>
              </a:rPr>
              <a:t>Non-Corrosive &amp; Highly Compatibility with Hard Surfaces to be cleaned: metals, plastics, &amp; more.</a:t>
            </a:r>
            <a:endParaRPr lang="en-US" sz="1400" b="1" dirty="0">
              <a:solidFill>
                <a:schemeClr val="bg1">
                  <a:lumMod val="50000"/>
                </a:schemeClr>
              </a:solidFill>
              <a:latin typeface="Bebas Neue" panose="020B0606020202050201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C4850D-CACC-4589-85A2-FAB57A89E954}"/>
              </a:ext>
            </a:extLst>
          </p:cNvPr>
          <p:cNvSpPr/>
          <p:nvPr/>
        </p:nvSpPr>
        <p:spPr>
          <a:xfrm>
            <a:off x="4968580" y="4920328"/>
            <a:ext cx="2504842" cy="1795061"/>
          </a:xfrm>
          <a:prstGeom prst="rect">
            <a:avLst/>
          </a:prstGeom>
          <a:solidFill>
            <a:schemeClr val="bg1">
              <a:lumMod val="95000"/>
              <a:alpha val="3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25229C0-F086-4FA8-97CB-E9C37CA9A151}"/>
              </a:ext>
            </a:extLst>
          </p:cNvPr>
          <p:cNvSpPr/>
          <p:nvPr/>
        </p:nvSpPr>
        <p:spPr>
          <a:xfrm>
            <a:off x="7619597" y="4896963"/>
            <a:ext cx="2504842" cy="1795061"/>
          </a:xfrm>
          <a:prstGeom prst="rect">
            <a:avLst/>
          </a:prstGeom>
          <a:solidFill>
            <a:schemeClr val="bg1">
              <a:lumMod val="95000"/>
              <a:alpha val="3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2D1A289F-5C6E-434B-B293-B5ECD3D3B2F2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7311" b="6846"/>
          <a:stretch/>
        </p:blipFill>
        <p:spPr>
          <a:xfrm>
            <a:off x="3893853" y="5838281"/>
            <a:ext cx="1043263" cy="877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4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3">
            <a:extLst>
              <a:ext uri="{FF2B5EF4-FFF2-40B4-BE49-F238E27FC236}">
                <a16:creationId xmlns:a16="http://schemas.microsoft.com/office/drawing/2014/main" id="{E5F7E8A5-5018-4520-9D46-D9BB9B44597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311" b="6846"/>
          <a:stretch/>
        </p:blipFill>
        <p:spPr>
          <a:xfrm>
            <a:off x="8914978" y="552046"/>
            <a:ext cx="1043263" cy="877108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5AADCDE1-2691-4AC9-BDBD-F644EFE98866}"/>
              </a:ext>
            </a:extLst>
          </p:cNvPr>
          <p:cNvSpPr/>
          <p:nvPr/>
        </p:nvSpPr>
        <p:spPr>
          <a:xfrm>
            <a:off x="11298169" y="0"/>
            <a:ext cx="893830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34BC141E-075F-418C-A421-D570CA091448}"/>
              </a:ext>
            </a:extLst>
          </p:cNvPr>
          <p:cNvSpPr txBox="1">
            <a:spLocks/>
          </p:cNvSpPr>
          <p:nvPr/>
        </p:nvSpPr>
        <p:spPr>
          <a:xfrm>
            <a:off x="390283" y="381000"/>
            <a:ext cx="11175647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rgbClr val="018CCF"/>
                </a:solidFill>
                <a:latin typeface="Bebas Neue" panose="020B0606020202050201" pitchFamily="34" charset="0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US" dirty="0" err="1"/>
              <a:t>Envirocleanse</a:t>
            </a:r>
            <a:r>
              <a:rPr lang="en-US" dirty="0"/>
              <a:t> - A</a:t>
            </a: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39CDDD16-9D3E-41D9-AC51-2F1A1A1D47B0}"/>
              </a:ext>
            </a:extLst>
          </p:cNvPr>
          <p:cNvSpPr txBox="1">
            <a:spLocks/>
          </p:cNvSpPr>
          <p:nvPr/>
        </p:nvSpPr>
        <p:spPr>
          <a:xfrm>
            <a:off x="3229183" y="944710"/>
            <a:ext cx="5669302" cy="381000"/>
          </a:xfrm>
          <a:prstGeom prst="rect">
            <a:avLst/>
          </a:prstGeom>
        </p:spPr>
        <p:txBody>
          <a:bodyPr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Bebas Neue" panose="020B0606020202050201" pitchFamily="34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i="1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Multi-Purpose Disinfectant / Sanitizer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65000"/>
                  <a:lumOff val="35000"/>
                </a:sysClr>
              </a:solidFill>
              <a:effectLst/>
              <a:uLnTx/>
              <a:uFillTx/>
              <a:latin typeface="Bebas Neue" panose="020B0606020202050201" pitchFamily="34" charset="0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A81D75B-F537-4F8E-8863-68AFE33BA4C7}"/>
              </a:ext>
            </a:extLst>
          </p:cNvPr>
          <p:cNvSpPr txBox="1"/>
          <p:nvPr/>
        </p:nvSpPr>
        <p:spPr>
          <a:xfrm>
            <a:off x="10534257" y="6538136"/>
            <a:ext cx="16202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CONFIDENTIAL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A5AB50BC-D56F-4CED-841D-B17774FAF7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560928"/>
              </p:ext>
            </p:extLst>
          </p:nvPr>
        </p:nvGraphicFramePr>
        <p:xfrm>
          <a:off x="5670972" y="1408407"/>
          <a:ext cx="5933892" cy="496113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22663">
                  <a:extLst>
                    <a:ext uri="{9D8B030D-6E8A-4147-A177-3AD203B41FA5}">
                      <a16:colId xmlns:a16="http://schemas.microsoft.com/office/drawing/2014/main" val="2275819414"/>
                    </a:ext>
                  </a:extLst>
                </a:gridCol>
                <a:gridCol w="2489518">
                  <a:extLst>
                    <a:ext uri="{9D8B030D-6E8A-4147-A177-3AD203B41FA5}">
                      <a16:colId xmlns:a16="http://schemas.microsoft.com/office/drawing/2014/main" val="3804015576"/>
                    </a:ext>
                  </a:extLst>
                </a:gridCol>
                <a:gridCol w="1558671">
                  <a:extLst>
                    <a:ext uri="{9D8B030D-6E8A-4147-A177-3AD203B41FA5}">
                      <a16:colId xmlns:a16="http://schemas.microsoft.com/office/drawing/2014/main" val="168320090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1546432815"/>
                    </a:ext>
                  </a:extLst>
                </a:gridCol>
              </a:tblGrid>
              <a:tr h="392100">
                <a:tc>
                  <a:txBody>
                    <a:bodyPr/>
                    <a:lstStyle/>
                    <a:p>
                      <a:endParaRPr lang="en-US" sz="1400" dirty="0">
                        <a:latin typeface="Aller" panose="02000503030000020004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ller" panose="02000503030000020004" pitchFamily="2" charset="0"/>
                      </a:endParaRPr>
                    </a:p>
                  </a:txBody>
                  <a:tcPr>
                    <a:lnT w="127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latin typeface="Bebas Neue" panose="020B0606020202050201" pitchFamily="34" charset="0"/>
                        </a:rPr>
                        <a:t>Envirocleanse</a:t>
                      </a:r>
                      <a:r>
                        <a:rPr lang="en-US" sz="1600" b="1" dirty="0">
                          <a:latin typeface="Bebas Neue" panose="020B0606020202050201" pitchFamily="34" charset="0"/>
                        </a:rPr>
                        <a:t> A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Bebas Neue" panose="020B0606020202050201" pitchFamily="34" charset="0"/>
                        </a:rPr>
                        <a:t>Traditional Disinfectant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974247"/>
                  </a:ext>
                </a:extLst>
              </a:tr>
              <a:tr h="405170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Bebas Neue" panose="020B0606020202050201" pitchFamily="34" charset="0"/>
                        </a:rPr>
                        <a:t>Efficacy</a:t>
                      </a:r>
                    </a:p>
                  </a:txBody>
                  <a:tcPr vert="vert27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latin typeface="Bebas Neue" panose="020B0606020202050201" pitchFamily="34" charset="0"/>
                        </a:rPr>
                        <a:t>Broad-Spectrum Killing:</a:t>
                      </a:r>
                      <a:endParaRPr lang="en-US" sz="1300" b="1" baseline="0" dirty="0">
                        <a:solidFill>
                          <a:schemeClr val="bg1"/>
                        </a:solidFill>
                        <a:latin typeface="Bebas Neue" panose="020B0606020202050201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70C0"/>
                          </a:solidFill>
                          <a:latin typeface="Aller" panose="02000503030000020004" pitchFamily="2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800" dirty="0">
                        <a:solidFill>
                          <a:srgbClr val="0070C0"/>
                        </a:solidFill>
                        <a:latin typeface="Aller" panose="02000503030000020004" pitchFamily="2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Aller" panose="02000503030000020004" pitchFamily="2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ller" panose="02000503030000020004" pitchFamily="2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112284"/>
                  </a:ext>
                </a:extLst>
              </a:tr>
              <a:tr h="630559"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1" dirty="0">
                        <a:solidFill>
                          <a:schemeClr val="bg1"/>
                        </a:solidFill>
                        <a:latin typeface="Bebas Neue" panose="020B0606020202050201" pitchFamily="34" charset="0"/>
                      </a:endParaRPr>
                    </a:p>
                  </a:txBody>
                  <a:tcPr anchor="ctr">
                    <a:solidFill>
                      <a:srgbClr val="F7970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latin typeface="Bebas Neue" panose="020B0606020202050201" pitchFamily="34" charset="0"/>
                        </a:rPr>
                        <a:t>Efficacy Residence Time: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Bebas Neue" panose="020B0606020202050201" pitchFamily="34" charset="0"/>
                          <a:ea typeface="+mn-ea"/>
                          <a:cs typeface="+mn-cs"/>
                        </a:rPr>
                        <a:t>Killing Power after Application &amp; Drying</a:t>
                      </a: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Bebas Neue" panose="020B0606020202050201" pitchFamily="34" charset="0"/>
                          <a:ea typeface="+mn-ea"/>
                          <a:cs typeface="+mn-cs"/>
                        </a:rPr>
                        <a:t> </a:t>
                      </a:r>
                      <a:endParaRPr lang="en-US" sz="1300" b="1" i="1" dirty="0">
                        <a:solidFill>
                          <a:schemeClr val="bg1"/>
                        </a:solidFill>
                        <a:latin typeface="Bebas Neue" panose="020B0606020202050201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70C0"/>
                          </a:solidFill>
                          <a:latin typeface="Aller" panose="02000503030000020004" pitchFamily="2" charset="0"/>
                          <a:sym typeface="Wingdings" panose="05000000000000000000" pitchFamily="2" charset="2"/>
                        </a:rPr>
                        <a:t></a:t>
                      </a:r>
                      <a:endParaRPr lang="en-US" sz="1800" dirty="0">
                        <a:solidFill>
                          <a:srgbClr val="0070C0"/>
                        </a:solidFill>
                        <a:latin typeface="Aller" panose="02000503030000020004" pitchFamily="2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ller" panose="02000503030000020004" pitchFamily="2" charset="0"/>
                        <a:sym typeface="Wingdings" panose="05000000000000000000" pitchFamily="2" charset="2"/>
                      </a:endParaRPr>
                    </a:p>
                    <a:p>
                      <a:pPr algn="ctr"/>
                      <a:r>
                        <a:rPr lang="en-US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ller" panose="02000503030000020004" pitchFamily="2" charset="0"/>
                          <a:sym typeface="Wingdings" panose="05000000000000000000" pitchFamily="2" charset="2"/>
                        </a:rPr>
                        <a:t>            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ller" panose="02000503030000020004" pitchFamily="2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72230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" b="1" dirty="0">
                        <a:solidFill>
                          <a:schemeClr val="bg1"/>
                        </a:solidFill>
                        <a:latin typeface="Bebas Neue" panose="020B0606020202050201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" b="1" dirty="0">
                        <a:solidFill>
                          <a:schemeClr val="bg1"/>
                        </a:solidFill>
                        <a:latin typeface="Bebas Neue" panose="020B0606020202050201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latin typeface="Aller" panose="02000503030000020004" pitchFamily="2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ller" panose="02000503030000020004" pitchFamily="2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0692008"/>
                  </a:ext>
                </a:extLst>
              </a:tr>
              <a:tr h="313680">
                <a:tc rowSpan="4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Bebas Neue" panose="020B0606020202050201" pitchFamily="34" charset="0"/>
                        </a:rPr>
                        <a:t>People</a:t>
                      </a:r>
                    </a:p>
                  </a:txBody>
                  <a:tcPr vert="vert27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Bebas Neue" panose="020B0606020202050201" pitchFamily="34" charset="0"/>
                        </a:rPr>
                        <a:t>Non-Toxic to People &amp; Animals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Aller" panose="02000503030000020004" pitchFamily="2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US" sz="1200" dirty="0">
                        <a:latin typeface="Aller" panose="02000503030000020004" pitchFamily="2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ller" panose="02000503030000020004" pitchFamily="2" charset="0"/>
                        </a:rPr>
                        <a:t>-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73703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bg1"/>
                        </a:solidFill>
                        <a:latin typeface="Bebas Neue" panose="020B0606020202050201" pitchFamily="34" charset="0"/>
                      </a:endParaRPr>
                    </a:p>
                  </a:txBody>
                  <a:tcPr anchor="ctr">
                    <a:solidFill>
                      <a:srgbClr val="F7970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1" dirty="0">
                          <a:solidFill>
                            <a:schemeClr val="bg1"/>
                          </a:solidFill>
                          <a:latin typeface="Bebas Neue" panose="020B0606020202050201" pitchFamily="34" charset="0"/>
                        </a:rPr>
                        <a:t>    Neutral pH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Aller" panose="02000503030000020004" pitchFamily="2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US" sz="1200" dirty="0">
                        <a:latin typeface="Aller" panose="02000503030000020004" pitchFamily="2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ller" panose="02000503030000020004" pitchFamily="2" charset="0"/>
                        </a:rPr>
                        <a:t>-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1243977"/>
                  </a:ext>
                </a:extLst>
              </a:tr>
              <a:tr h="125488"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solidFill>
                          <a:schemeClr val="bg1"/>
                        </a:solidFill>
                        <a:latin typeface="Bebas Neue" panose="020B0606020202050201" pitchFamily="34" charset="0"/>
                      </a:endParaRPr>
                    </a:p>
                  </a:txBody>
                  <a:tcPr anchor="ctr">
                    <a:solidFill>
                      <a:srgbClr val="F7970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1" dirty="0">
                          <a:solidFill>
                            <a:schemeClr val="bg1"/>
                          </a:solidFill>
                          <a:latin typeface="Bebas Neue" panose="020B0606020202050201" pitchFamily="34" charset="0"/>
                        </a:rPr>
                        <a:t>    Naturally Occurring in the body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Aller" panose="02000503030000020004" pitchFamily="2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US" sz="1200" dirty="0">
                        <a:latin typeface="Aller" panose="02000503030000020004" pitchFamily="2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ller" panose="02000503030000020004" pitchFamily="2" charset="0"/>
                        </a:rPr>
                        <a:t>-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5663001"/>
                  </a:ext>
                </a:extLst>
              </a:tr>
              <a:tr h="155158"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bg1"/>
                        </a:solidFill>
                        <a:latin typeface="Bebas Neue" panose="020B0606020202050201" pitchFamily="34" charset="0"/>
                      </a:endParaRPr>
                    </a:p>
                  </a:txBody>
                  <a:tcPr anchor="ctr">
                    <a:solidFill>
                      <a:srgbClr val="F7970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Bebas Neue" panose="020B0606020202050201" pitchFamily="34" charset="0"/>
                        </a:rPr>
                        <a:t>No PPE required for use</a:t>
                      </a:r>
                      <a:endParaRPr lang="en-US" sz="1200" b="0" dirty="0">
                        <a:solidFill>
                          <a:schemeClr val="bg1"/>
                        </a:solidFill>
                        <a:latin typeface="Bebas Neue" panose="020B0606020202050201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Aller" panose="02000503030000020004" pitchFamily="2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US" sz="1200" dirty="0">
                        <a:solidFill>
                          <a:schemeClr val="accent6"/>
                        </a:solidFill>
                        <a:latin typeface="Aller" panose="02000503030000020004" pitchFamily="2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ller" panose="02000503030000020004" pitchFamily="2" charset="0"/>
                        </a:rPr>
                        <a:t>-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5591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" b="0" dirty="0">
                        <a:solidFill>
                          <a:schemeClr val="bg1"/>
                        </a:solidFill>
                        <a:latin typeface="Bebas Neue" panose="020B0606020202050201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" b="0" dirty="0">
                        <a:solidFill>
                          <a:schemeClr val="bg1"/>
                        </a:solidFill>
                        <a:latin typeface="Bebas Neue" panose="020B0606020202050201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latin typeface="Aller" panose="02000503030000020004" pitchFamily="2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ller" panose="02000503030000020004" pitchFamily="2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6903418"/>
                  </a:ext>
                </a:extLst>
              </a:tr>
              <a:tr h="413301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Bebas Neue" panose="020B0606020202050201" pitchFamily="34" charset="0"/>
                        </a:rPr>
                        <a:t>Surfaces</a:t>
                      </a:r>
                    </a:p>
                  </a:txBody>
                  <a:tcPr vert="vert27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latin typeface="Bebas Neue" panose="020B0606020202050201" pitchFamily="34" charset="0"/>
                        </a:rPr>
                        <a:t>Non-Corrosive</a:t>
                      </a:r>
                      <a:endParaRPr lang="en-US" sz="1300" b="1" baseline="0" dirty="0">
                        <a:solidFill>
                          <a:schemeClr val="bg1"/>
                        </a:solidFill>
                        <a:latin typeface="Bebas Neue" panose="020B0606020202050201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0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Aller" panose="02000503030000020004" pitchFamily="2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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Aller" panose="02000503030000020004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0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Aller" panose="02000503030000020004" pitchFamily="2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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Aller" panose="02000503030000020004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0997181"/>
                  </a:ext>
                </a:extLst>
              </a:tr>
              <a:tr h="343430"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1" dirty="0">
                        <a:solidFill>
                          <a:schemeClr val="bg1"/>
                        </a:solidFill>
                        <a:latin typeface="Bebas Neue" panose="020B0606020202050201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>
                          <a:solidFill>
                            <a:schemeClr val="bg1"/>
                          </a:solidFill>
                          <a:latin typeface="Bebas Neue" panose="020B0606020202050201" pitchFamily="34" charset="0"/>
                        </a:rPr>
                        <a:t>Food Contact Surfaces</a:t>
                      </a:r>
                      <a:endParaRPr lang="en-US" sz="1300" b="1" i="1" dirty="0">
                        <a:solidFill>
                          <a:schemeClr val="bg1"/>
                        </a:solidFill>
                        <a:latin typeface="Bebas Neue" panose="020B0606020202050201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Aller" panose="02000503030000020004" pitchFamily="2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US" sz="1200" dirty="0">
                        <a:latin typeface="Aller" panose="02000503030000020004" pitchFamily="2" charset="0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ller" panose="02000503030000020004" pitchFamily="2" charset="0"/>
                        </a:rPr>
                        <a:t>-</a:t>
                      </a: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8674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" b="0" dirty="0">
                        <a:solidFill>
                          <a:schemeClr val="bg1"/>
                        </a:solidFill>
                        <a:latin typeface="Bebas Neue" panose="020B0606020202050201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" b="0" dirty="0">
                        <a:solidFill>
                          <a:schemeClr val="bg1"/>
                        </a:solidFill>
                        <a:latin typeface="Bebas Neue" panose="020B0606020202050201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latin typeface="Aller" panose="02000503030000020004" pitchFamily="2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ller" panose="02000503030000020004" pitchFamily="2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9760198"/>
                  </a:ext>
                </a:extLst>
              </a:tr>
              <a:tr h="81462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Bebas Neue" panose="020B0606020202050201" pitchFamily="34" charset="0"/>
                        </a:rPr>
                        <a:t>Handling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Bebas Neue" panose="020B0606020202050201" pitchFamily="34" charset="0"/>
                      </a:endParaRPr>
                    </a:p>
                  </a:txBody>
                  <a:tcPr vert="vert27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Bebas Neue" panose="020B0606020202050201" pitchFamily="34" charset="0"/>
                        </a:rPr>
                        <a:t>Non-Hazardous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Bebas Neue" panose="020B0606020202050201" pitchFamily="34" charset="0"/>
                          <a:ea typeface="+mn-ea"/>
                          <a:cs typeface="+mn-cs"/>
                        </a:rPr>
                        <a:t>Shipping &amp; In-House Handling </a:t>
                      </a:r>
                      <a:endParaRPr kumimoji="0" lang="en-US" sz="13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Bebas Neue" panose="020B0606020202050201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Aller" panose="02000503030000020004" pitchFamily="2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US" sz="1200" dirty="0">
                        <a:latin typeface="Aller" panose="02000503030000020004" pitchFamily="2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ller" panose="02000503030000020004" pitchFamily="2" charset="0"/>
                        </a:rPr>
                        <a:t>-</a:t>
                      </a:r>
                      <a:endParaRPr 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ller" panose="02000503030000020004" pitchFamily="2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0683344"/>
                  </a:ext>
                </a:extLst>
              </a:tr>
            </a:tbl>
          </a:graphicData>
        </a:graphic>
      </p:graphicFrame>
      <p:grpSp>
        <p:nvGrpSpPr>
          <p:cNvPr id="26" name="Group 25">
            <a:extLst>
              <a:ext uri="{FF2B5EF4-FFF2-40B4-BE49-F238E27FC236}">
                <a16:creationId xmlns:a16="http://schemas.microsoft.com/office/drawing/2014/main" id="{1C55FDA5-0C31-4857-B5F8-336B1BBBBFC3}"/>
              </a:ext>
            </a:extLst>
          </p:cNvPr>
          <p:cNvGrpSpPr/>
          <p:nvPr/>
        </p:nvGrpSpPr>
        <p:grpSpPr>
          <a:xfrm>
            <a:off x="10099828" y="2350412"/>
            <a:ext cx="1356426" cy="469991"/>
            <a:chOff x="9835509" y="2376976"/>
            <a:chExt cx="1356426" cy="469991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33900DA-C222-44A0-95CD-C1469A9D8890}"/>
                </a:ext>
              </a:extLst>
            </p:cNvPr>
            <p:cNvSpPr txBox="1"/>
            <p:nvPr/>
          </p:nvSpPr>
          <p:spPr>
            <a:xfrm>
              <a:off x="9835509" y="2416360"/>
              <a:ext cx="6772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i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Bleach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6592B29-483F-4CB5-AE85-222BE377C139}"/>
                </a:ext>
              </a:extLst>
            </p:cNvPr>
            <p:cNvSpPr txBox="1"/>
            <p:nvPr/>
          </p:nvSpPr>
          <p:spPr>
            <a:xfrm>
              <a:off x="10514658" y="2376976"/>
              <a:ext cx="6772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i="1" dirty="0" err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Quat</a:t>
              </a:r>
              <a:r>
                <a:rPr lang="en-US" sz="1400" i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.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01E549B-71AD-494D-9334-85397F4878BB}"/>
                </a:ext>
              </a:extLst>
            </p:cNvPr>
            <p:cNvCxnSpPr/>
            <p:nvPr/>
          </p:nvCxnSpPr>
          <p:spPr>
            <a:xfrm>
              <a:off x="10512787" y="2451601"/>
              <a:ext cx="0" cy="395366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  <a:alpha val="54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8C5E6C7C-A390-4E80-9AC3-7C76C7D427B0}"/>
              </a:ext>
            </a:extLst>
          </p:cNvPr>
          <p:cNvSpPr/>
          <p:nvPr/>
        </p:nvSpPr>
        <p:spPr>
          <a:xfrm>
            <a:off x="5670972" y="1408407"/>
            <a:ext cx="2061460" cy="53129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3159005-F269-4FC6-98D1-79FE37AA861D}"/>
              </a:ext>
            </a:extLst>
          </p:cNvPr>
          <p:cNvSpPr/>
          <p:nvPr/>
        </p:nvSpPr>
        <p:spPr>
          <a:xfrm>
            <a:off x="430067" y="1993566"/>
            <a:ext cx="1981200" cy="87288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5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Safe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F8B98CB9-5034-4EF6-8258-F9155B92F945}"/>
              </a:ext>
            </a:extLst>
          </p:cNvPr>
          <p:cNvSpPr/>
          <p:nvPr/>
        </p:nvSpPr>
        <p:spPr>
          <a:xfrm>
            <a:off x="443943" y="2942649"/>
            <a:ext cx="1967324" cy="29977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lvl="0" algn="ctr" defTabSz="457200">
              <a:spcBef>
                <a:spcPct val="20000"/>
              </a:spcBef>
              <a:defRPr/>
            </a:pPr>
            <a:r>
              <a:rPr lang="en-US" sz="1600" b="1" kern="0" dirty="0">
                <a:solidFill>
                  <a:srgbClr val="FF0000"/>
                </a:solidFill>
              </a:rPr>
              <a:t>FDA Approved &amp;</a:t>
            </a:r>
          </a:p>
          <a:p>
            <a:pPr lvl="0" algn="ctr" defTabSz="457200">
              <a:spcBef>
                <a:spcPct val="20000"/>
              </a:spcBef>
              <a:defRPr/>
            </a:pPr>
            <a:r>
              <a:rPr lang="en-US" sz="1600" b="1" kern="0" dirty="0">
                <a:solidFill>
                  <a:srgbClr val="FF0000"/>
                </a:solidFill>
              </a:rPr>
              <a:t>  EPA Registered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kern="0" dirty="0">
              <a:solidFill>
                <a:srgbClr val="FF0000"/>
              </a:solidFill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kern="0" dirty="0">
              <a:solidFill>
                <a:srgbClr val="FF0000"/>
              </a:solidFill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kern="0" dirty="0">
              <a:solidFill>
                <a:srgbClr val="FF0000"/>
              </a:solidFill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kern="0" dirty="0">
              <a:solidFill>
                <a:srgbClr val="FF0000"/>
              </a:solidFill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4354B9A-13D3-45AB-8B01-6E9BF024F348}"/>
              </a:ext>
            </a:extLst>
          </p:cNvPr>
          <p:cNvSpPr/>
          <p:nvPr/>
        </p:nvSpPr>
        <p:spPr>
          <a:xfrm>
            <a:off x="443943" y="4297663"/>
            <a:ext cx="1967324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0" u="none" strike="noStrike" dirty="0">
                <a:solidFill>
                  <a:srgbClr val="0070C0"/>
                </a:solidFill>
                <a:effectLst/>
                <a:latin typeface="Merriweather"/>
              </a:rPr>
              <a:t>Green Innovation:  </a:t>
            </a:r>
            <a:r>
              <a:rPr lang="en-US" sz="1700" i="0" u="none" strike="noStrike" dirty="0">
                <a:solidFill>
                  <a:srgbClr val="212121"/>
                </a:solidFill>
                <a:effectLst/>
                <a:latin typeface="Merriweather"/>
              </a:rPr>
              <a:t>Neutral pH</a:t>
            </a:r>
          </a:p>
          <a:p>
            <a:pPr algn="ctr"/>
            <a:r>
              <a:rPr lang="en-US" sz="1700" dirty="0">
                <a:solidFill>
                  <a:srgbClr val="212121"/>
                </a:solidFill>
                <a:latin typeface="Merriweather"/>
              </a:rPr>
              <a:t>Non-Toxic</a:t>
            </a:r>
          </a:p>
          <a:p>
            <a:pPr algn="ctr"/>
            <a:r>
              <a:rPr lang="en-US" sz="1700" i="0" u="none" strike="noStrike" dirty="0">
                <a:solidFill>
                  <a:srgbClr val="212121"/>
                </a:solidFill>
                <a:effectLst/>
                <a:latin typeface="Merriweather"/>
              </a:rPr>
              <a:t>Non-Flammable</a:t>
            </a:r>
          </a:p>
          <a:p>
            <a:pPr algn="ctr"/>
            <a:r>
              <a:rPr lang="en-US" sz="1700" dirty="0">
                <a:solidFill>
                  <a:srgbClr val="212121"/>
                </a:solidFill>
                <a:latin typeface="Merriweather"/>
              </a:rPr>
              <a:t>Bio-degradable</a:t>
            </a:r>
            <a:endParaRPr lang="en-US" sz="1700" dirty="0"/>
          </a:p>
        </p:txBody>
      </p:sp>
      <p:sp>
        <p:nvSpPr>
          <p:cNvPr id="43" name="Arrow: Chevron 42">
            <a:extLst>
              <a:ext uri="{FF2B5EF4-FFF2-40B4-BE49-F238E27FC236}">
                <a16:creationId xmlns:a16="http://schemas.microsoft.com/office/drawing/2014/main" id="{D742E0BD-A503-4467-B7A5-3AE24A1178DF}"/>
              </a:ext>
            </a:extLst>
          </p:cNvPr>
          <p:cNvSpPr/>
          <p:nvPr/>
        </p:nvSpPr>
        <p:spPr>
          <a:xfrm>
            <a:off x="2570892" y="2443175"/>
            <a:ext cx="658292" cy="2899255"/>
          </a:xfrm>
          <a:prstGeom prst="chevron">
            <a:avLst>
              <a:gd name="adj" fmla="val 58000"/>
            </a:avLst>
          </a:prstGeom>
          <a:gradFill flip="none" rotWithShape="1"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E1D30D0-AE64-48E7-A790-C33DAE14A2DD}"/>
              </a:ext>
            </a:extLst>
          </p:cNvPr>
          <p:cNvSpPr/>
          <p:nvPr/>
        </p:nvSpPr>
        <p:spPr>
          <a:xfrm>
            <a:off x="3262918" y="2611699"/>
            <a:ext cx="22594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i="1" dirty="0">
                <a:solidFill>
                  <a:schemeClr val="bg1">
                    <a:lumMod val="50000"/>
                  </a:schemeClr>
                </a:solidFill>
                <a:latin typeface="Bebas Neue" panose="020B0606020202050201"/>
              </a:rPr>
              <a:t>“EPA rated nontoxic and organic, making it safe to use around kids  and pets without the need for Personal Protective Equipment”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164FFF82-8EF8-47DE-B573-52D1F86BC09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-2545" b="3994"/>
          <a:stretch/>
        </p:blipFill>
        <p:spPr>
          <a:xfrm>
            <a:off x="272001" y="115496"/>
            <a:ext cx="2575004" cy="752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21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2350683-1625-4034-B561-6828CDB47DBC}"/>
              </a:ext>
            </a:extLst>
          </p:cNvPr>
          <p:cNvSpPr/>
          <p:nvPr/>
        </p:nvSpPr>
        <p:spPr>
          <a:xfrm>
            <a:off x="11298169" y="0"/>
            <a:ext cx="893830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34BC141E-075F-418C-A421-D570CA091448}"/>
              </a:ext>
            </a:extLst>
          </p:cNvPr>
          <p:cNvSpPr txBox="1">
            <a:spLocks/>
          </p:cNvSpPr>
          <p:nvPr/>
        </p:nvSpPr>
        <p:spPr>
          <a:xfrm>
            <a:off x="433147" y="381000"/>
            <a:ext cx="11175647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rgbClr val="018CCF"/>
                </a:solidFill>
                <a:latin typeface="Bebas Neue" panose="020B0606020202050201" pitchFamily="34" charset="0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US" dirty="0" err="1"/>
              <a:t>Envirocleanse</a:t>
            </a:r>
            <a:r>
              <a:rPr lang="en-US" dirty="0"/>
              <a:t> - A</a:t>
            </a: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39CDDD16-9D3E-41D9-AC51-2F1A1A1D47B0}"/>
              </a:ext>
            </a:extLst>
          </p:cNvPr>
          <p:cNvSpPr txBox="1">
            <a:spLocks/>
          </p:cNvSpPr>
          <p:nvPr/>
        </p:nvSpPr>
        <p:spPr>
          <a:xfrm>
            <a:off x="3229183" y="944710"/>
            <a:ext cx="5669302" cy="381000"/>
          </a:xfrm>
          <a:prstGeom prst="rect">
            <a:avLst/>
          </a:prstGeom>
        </p:spPr>
        <p:txBody>
          <a:bodyPr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Bebas Neue" panose="020B0606020202050201" pitchFamily="34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  <a:uLnTx/>
                <a:uFillTx/>
                <a:latin typeface="Bebas Neue" panose="020B0606020202050201" pitchFamily="34" charset="0"/>
                <a:ea typeface="+mn-ea"/>
                <a:cs typeface="+mn-cs"/>
              </a:rPr>
              <a:t>Multi-Purpose Disinfectant / Sanitizer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502CF90-6075-4DCD-AE0B-BD831AC0237C}"/>
              </a:ext>
            </a:extLst>
          </p:cNvPr>
          <p:cNvGrpSpPr/>
          <p:nvPr/>
        </p:nvGrpSpPr>
        <p:grpSpPr>
          <a:xfrm>
            <a:off x="3962118" y="2780581"/>
            <a:ext cx="1981200" cy="1392349"/>
            <a:chOff x="3956782" y="1771242"/>
            <a:chExt cx="1981200" cy="1392349"/>
          </a:xfrm>
        </p:grpSpPr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C5DDC17F-BD78-4674-A6B6-C61C330C707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956782" y="1771242"/>
              <a:ext cx="1981199" cy="1375663"/>
            </a:xfrm>
            <a:prstGeom prst="rect">
              <a:avLst/>
            </a:prstGeom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E8DF4D9-3C53-4EC3-BADD-854B33F2FD75}"/>
                </a:ext>
              </a:extLst>
            </p:cNvPr>
            <p:cNvSpPr/>
            <p:nvPr/>
          </p:nvSpPr>
          <p:spPr>
            <a:xfrm>
              <a:off x="3956782" y="2872088"/>
              <a:ext cx="1981200" cy="29150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/>
                  <a:ea typeface="+mn-ea"/>
                  <a:cs typeface="+mn-cs"/>
                </a:rPr>
                <a:t>Healthcare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E0687520-7A34-43CA-AEC0-EA4F785FAA98}"/>
              </a:ext>
            </a:extLst>
          </p:cNvPr>
          <p:cNvGrpSpPr/>
          <p:nvPr/>
        </p:nvGrpSpPr>
        <p:grpSpPr>
          <a:xfrm>
            <a:off x="9130974" y="2750571"/>
            <a:ext cx="1974212" cy="1418190"/>
            <a:chOff x="9677446" y="2250734"/>
            <a:chExt cx="1974212" cy="1418190"/>
          </a:xfrm>
        </p:grpSpPr>
        <p:pic>
          <p:nvPicPr>
            <p:cNvPr id="8" name="Picture 7" descr="A person standing next to a sink&#10;&#10;Description automatically generated">
              <a:extLst>
                <a:ext uri="{FF2B5EF4-FFF2-40B4-BE49-F238E27FC236}">
                  <a16:creationId xmlns:a16="http://schemas.microsoft.com/office/drawing/2014/main" id="{428D47F8-04C5-4AB4-B1A4-1EABF4AF4F9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77447" y="2250734"/>
              <a:ext cx="1974211" cy="1418190"/>
            </a:xfrm>
            <a:prstGeom prst="rect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D2D69D4-395D-4A4F-8A3F-28BF17253405}"/>
                </a:ext>
              </a:extLst>
            </p:cNvPr>
            <p:cNvSpPr/>
            <p:nvPr/>
          </p:nvSpPr>
          <p:spPr>
            <a:xfrm>
              <a:off x="9677446" y="3415866"/>
              <a:ext cx="1974211" cy="25305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/>
                  <a:ea typeface="+mn-ea"/>
                  <a:cs typeface="+mn-cs"/>
                </a:rPr>
                <a:t>Hospitality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3A0FA03-304B-4630-AA0E-10B7DEAD8B17}"/>
              </a:ext>
            </a:extLst>
          </p:cNvPr>
          <p:cNvGrpSpPr/>
          <p:nvPr/>
        </p:nvGrpSpPr>
        <p:grpSpPr>
          <a:xfrm>
            <a:off x="6539557" y="4523086"/>
            <a:ext cx="1981200" cy="1405646"/>
            <a:chOff x="7591780" y="3806611"/>
            <a:chExt cx="1981200" cy="1405646"/>
          </a:xfrm>
        </p:grpSpPr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C124E0EC-4217-4FBB-A149-D6C949F16BD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591781" y="3806611"/>
              <a:ext cx="1981199" cy="1141429"/>
            </a:xfrm>
            <a:prstGeom prst="rect">
              <a:avLst/>
            </a:prstGeom>
          </p:spPr>
        </p:pic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B446EE4-DF30-49D7-A6E2-39A9FB2A3D3D}"/>
                </a:ext>
              </a:extLst>
            </p:cNvPr>
            <p:cNvSpPr/>
            <p:nvPr/>
          </p:nvSpPr>
          <p:spPr>
            <a:xfrm>
              <a:off x="7591780" y="4920754"/>
              <a:ext cx="1981200" cy="29150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/>
                  <a:ea typeface="+mn-ea"/>
                  <a:cs typeface="+mn-cs"/>
                </a:rPr>
                <a:t>Residential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0D037095-4386-4C1D-A9BE-A0779E50ADE7}"/>
              </a:ext>
            </a:extLst>
          </p:cNvPr>
          <p:cNvGrpSpPr/>
          <p:nvPr/>
        </p:nvGrpSpPr>
        <p:grpSpPr>
          <a:xfrm>
            <a:off x="3962120" y="4554525"/>
            <a:ext cx="1981199" cy="1418189"/>
            <a:chOff x="5554406" y="3806612"/>
            <a:chExt cx="1940837" cy="1405646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F21432C4-8833-4700-B0B4-0787E036B1C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/>
            <a:srcRect t="8442"/>
            <a:stretch/>
          </p:blipFill>
          <p:spPr>
            <a:xfrm>
              <a:off x="5554406" y="3806612"/>
              <a:ext cx="1940837" cy="1405646"/>
            </a:xfrm>
            <a:prstGeom prst="rect">
              <a:avLst/>
            </a:prstGeom>
          </p:spPr>
        </p:pic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C4E4CA1A-FFD0-44F4-AADA-BA1AC295289D}"/>
                </a:ext>
              </a:extLst>
            </p:cNvPr>
            <p:cNvSpPr/>
            <p:nvPr/>
          </p:nvSpPr>
          <p:spPr>
            <a:xfrm>
              <a:off x="5554407" y="4939976"/>
              <a:ext cx="1939216" cy="25305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/>
                  <a:ea typeface="+mn-ea"/>
                  <a:cs typeface="+mn-cs"/>
                </a:rPr>
                <a:t>Food Prep &amp; Service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FCA2296-62C5-468B-A696-FA4861084AD6}"/>
              </a:ext>
            </a:extLst>
          </p:cNvPr>
          <p:cNvGrpSpPr/>
          <p:nvPr/>
        </p:nvGrpSpPr>
        <p:grpSpPr>
          <a:xfrm>
            <a:off x="6546546" y="2754654"/>
            <a:ext cx="1981200" cy="1414107"/>
            <a:chOff x="7598771" y="2254817"/>
            <a:chExt cx="1981200" cy="1414107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507A8F9B-4AB3-4A70-BB41-7C0B8F7CEE4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7598771" y="2254817"/>
              <a:ext cx="1981200" cy="1318399"/>
            </a:xfrm>
            <a:prstGeom prst="rect">
              <a:avLst/>
            </a:prstGeom>
          </p:spPr>
        </p:pic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C649EA0-876F-4FF7-8A38-02F4F255B345}"/>
                </a:ext>
              </a:extLst>
            </p:cNvPr>
            <p:cNvSpPr/>
            <p:nvPr/>
          </p:nvSpPr>
          <p:spPr>
            <a:xfrm>
              <a:off x="7598771" y="3377421"/>
              <a:ext cx="1981200" cy="29150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/>
                  <a:ea typeface="+mn-ea"/>
                  <a:cs typeface="+mn-cs"/>
                </a:rPr>
                <a:t>Food &amp; Bev Mfg.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459F24B-2BEA-464D-962D-06B41263EEC6}"/>
              </a:ext>
            </a:extLst>
          </p:cNvPr>
          <p:cNvGrpSpPr/>
          <p:nvPr/>
        </p:nvGrpSpPr>
        <p:grpSpPr>
          <a:xfrm>
            <a:off x="9123985" y="4553069"/>
            <a:ext cx="1981200" cy="1375663"/>
            <a:chOff x="9670457" y="3806611"/>
            <a:chExt cx="1981200" cy="1375663"/>
          </a:xfrm>
        </p:grpSpPr>
        <p:pic>
          <p:nvPicPr>
            <p:cNvPr id="20" name="Picture 19" descr="A picture containing indoor, sink, table, small&#10;&#10;Description automatically generated">
              <a:extLst>
                <a:ext uri="{FF2B5EF4-FFF2-40B4-BE49-F238E27FC236}">
                  <a16:creationId xmlns:a16="http://schemas.microsoft.com/office/drawing/2014/main" id="{45D82EE5-2D21-498C-83D8-3B42E3032E8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70457" y="3806611"/>
              <a:ext cx="1981200" cy="1318398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FF813989-7AD2-4EC6-9ED4-3C43EE9BB0D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9670457" y="3806611"/>
              <a:ext cx="1981199" cy="1375663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1DD6B6-11FC-46B6-9796-B79B9698AF6C}"/>
                </a:ext>
              </a:extLst>
            </p:cNvPr>
            <p:cNvSpPr/>
            <p:nvPr/>
          </p:nvSpPr>
          <p:spPr>
            <a:xfrm>
              <a:off x="9670457" y="4890771"/>
              <a:ext cx="1981200" cy="29150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/>
                  <a:ea typeface="+mn-ea"/>
                  <a:cs typeface="+mn-cs"/>
                </a:rPr>
                <a:t>Pharma</a:t>
              </a:r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0B33B8A3-92BE-476D-8DD9-B12363839F51}"/>
              </a:ext>
            </a:extLst>
          </p:cNvPr>
          <p:cNvSpPr/>
          <p:nvPr/>
        </p:nvSpPr>
        <p:spPr>
          <a:xfrm>
            <a:off x="430067" y="1993566"/>
            <a:ext cx="1981200" cy="87288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5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Versatile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A5811DD-3753-4F3E-B937-3892C64B743B}"/>
              </a:ext>
            </a:extLst>
          </p:cNvPr>
          <p:cNvSpPr/>
          <p:nvPr/>
        </p:nvSpPr>
        <p:spPr>
          <a:xfrm>
            <a:off x="443943" y="2942649"/>
            <a:ext cx="1967324" cy="289925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Fit for Use in Disinfection / Sanitization of: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9D596CB-A895-4BAE-A5C6-5CC740471809}"/>
              </a:ext>
            </a:extLst>
          </p:cNvPr>
          <p:cNvSpPr/>
          <p:nvPr/>
        </p:nvSpPr>
        <p:spPr>
          <a:xfrm>
            <a:off x="442385" y="4140477"/>
            <a:ext cx="1967324" cy="131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erriweather"/>
                <a:ea typeface="+mn-ea"/>
                <a:cs typeface="+mn-cs"/>
              </a:rPr>
              <a:t>Hard Surfaces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erriweather"/>
                <a:ea typeface="+mn-ea"/>
                <a:cs typeface="+mn-cs"/>
              </a:rPr>
              <a:t>Food Prep &amp; Food Contact Surfaces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erriweather"/>
                <a:ea typeface="+mn-ea"/>
                <a:cs typeface="+mn-cs"/>
              </a:rPr>
              <a:t>Water Treatment</a:t>
            </a:r>
          </a:p>
        </p:txBody>
      </p:sp>
      <p:sp>
        <p:nvSpPr>
          <p:cNvPr id="34" name="Arrow: Chevron 33">
            <a:extLst>
              <a:ext uri="{FF2B5EF4-FFF2-40B4-BE49-F238E27FC236}">
                <a16:creationId xmlns:a16="http://schemas.microsoft.com/office/drawing/2014/main" id="{8EFBB80B-2A95-40D1-95FB-CFD7BA9CDD33}"/>
              </a:ext>
            </a:extLst>
          </p:cNvPr>
          <p:cNvSpPr/>
          <p:nvPr/>
        </p:nvSpPr>
        <p:spPr>
          <a:xfrm>
            <a:off x="2570892" y="2443175"/>
            <a:ext cx="658292" cy="2899255"/>
          </a:xfrm>
          <a:prstGeom prst="chevron">
            <a:avLst>
              <a:gd name="adj" fmla="val 58000"/>
            </a:avLst>
          </a:prstGeom>
          <a:gradFill flip="none" rotWithShape="1"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D57957EE-AF5E-435A-91DF-BCE3D06A15C0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-2545" b="3994"/>
          <a:stretch/>
        </p:blipFill>
        <p:spPr>
          <a:xfrm>
            <a:off x="272001" y="115496"/>
            <a:ext cx="2575004" cy="752428"/>
          </a:xfrm>
          <a:prstGeom prst="rect">
            <a:avLst/>
          </a:prstGeom>
        </p:spPr>
      </p:pic>
      <p:pic>
        <p:nvPicPr>
          <p:cNvPr id="28" name="Picture 27" descr="A picture containing clock, drawing, light&#10;&#10;Description automatically generated">
            <a:extLst>
              <a:ext uri="{FF2B5EF4-FFF2-40B4-BE49-F238E27FC236}">
                <a16:creationId xmlns:a16="http://schemas.microsoft.com/office/drawing/2014/main" id="{1CFBA011-43CC-4C1F-B60D-07D1FB1CC15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5359" y="1792619"/>
            <a:ext cx="3952875" cy="647700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2F291C7C-8034-4B37-8E46-C1D5D96BC583}"/>
              </a:ext>
            </a:extLst>
          </p:cNvPr>
          <p:cNvSpPr txBox="1"/>
          <p:nvPr/>
        </p:nvSpPr>
        <p:spPr>
          <a:xfrm>
            <a:off x="10534257" y="6538136"/>
            <a:ext cx="16202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1470005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Influencer - No Logo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Influencer - With Logos">
  <a:themeElements>
    <a:clrScheme name="Custom 1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4A66AC"/>
      </a:hlink>
      <a:folHlink>
        <a:srgbClr val="4A66A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18CCF"/>
        </a:solidFill>
        <a:ln w="38100"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38100"/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660</Words>
  <Application>Microsoft Office PowerPoint</Application>
  <PresentationFormat>Widescreen</PresentationFormat>
  <Paragraphs>167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Aller</vt:lpstr>
      <vt:lpstr>Arial</vt:lpstr>
      <vt:lpstr>Bebas Neue</vt:lpstr>
      <vt:lpstr>Calibri</vt:lpstr>
      <vt:lpstr>Merriweather</vt:lpstr>
      <vt:lpstr>Roboto Light</vt:lpstr>
      <vt:lpstr>Influencer - No Logos</vt:lpstr>
      <vt:lpstr>Influencer - With Logos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Jerone Chambers</dc:creator>
  <cp:lastModifiedBy>Office 1</cp:lastModifiedBy>
  <cp:revision>86</cp:revision>
  <dcterms:created xsi:type="dcterms:W3CDTF">2020-03-31T15:32:54Z</dcterms:created>
  <dcterms:modified xsi:type="dcterms:W3CDTF">2020-04-08T17:14:42Z</dcterms:modified>
</cp:coreProperties>
</file>