
<file path=[Content_Types].xml><?xml version="1.0" encoding="utf-8"?>
<Types xmlns="http://schemas.openxmlformats.org/package/2006/content-types">
  <Override PartName="/customXml/itemProps2.xml" ContentType="application/vnd.openxmlformats-officedocument.customXmlProperties+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sldIdLst>
    <p:sldId id="256" r:id="rId4"/>
  </p:sldIdLst>
  <p:sldSz cx="51206400" cy="36576000"/>
  <p:notesSz cx="8991600" cy="7102475"/>
  <p:defaultTextStyle>
    <a:defPPr>
      <a:defRPr lang="zh-CN"/>
    </a:defPPr>
    <a:lvl1pPr algn="l" rtl="0" eaLnBrk="0" fontAlgn="base" hangingPunct="0">
      <a:spcBef>
        <a:spcPct val="0"/>
      </a:spcBef>
      <a:spcAft>
        <a:spcPct val="0"/>
      </a:spcAft>
      <a:defRPr sz="2800" kern="1200">
        <a:solidFill>
          <a:schemeClr val="tx1"/>
        </a:solidFill>
        <a:latin typeface="Times New Roman" pitchFamily="18" charset="0"/>
        <a:ea typeface="SimSun" pitchFamily="2" charset="-122"/>
        <a:cs typeface="+mn-cs"/>
      </a:defRPr>
    </a:lvl1pPr>
    <a:lvl2pPr marL="457200" algn="l" rtl="0" eaLnBrk="0" fontAlgn="base" hangingPunct="0">
      <a:spcBef>
        <a:spcPct val="0"/>
      </a:spcBef>
      <a:spcAft>
        <a:spcPct val="0"/>
      </a:spcAft>
      <a:defRPr sz="2800" kern="1200">
        <a:solidFill>
          <a:schemeClr val="tx1"/>
        </a:solidFill>
        <a:latin typeface="Times New Roman" pitchFamily="18" charset="0"/>
        <a:ea typeface="SimSun" pitchFamily="2" charset="-122"/>
        <a:cs typeface="+mn-cs"/>
      </a:defRPr>
    </a:lvl2pPr>
    <a:lvl3pPr marL="914400" algn="l" rtl="0" eaLnBrk="0" fontAlgn="base" hangingPunct="0">
      <a:spcBef>
        <a:spcPct val="0"/>
      </a:spcBef>
      <a:spcAft>
        <a:spcPct val="0"/>
      </a:spcAft>
      <a:defRPr sz="2800" kern="1200">
        <a:solidFill>
          <a:schemeClr val="tx1"/>
        </a:solidFill>
        <a:latin typeface="Times New Roman" pitchFamily="18" charset="0"/>
        <a:ea typeface="SimSun" pitchFamily="2" charset="-122"/>
        <a:cs typeface="+mn-cs"/>
      </a:defRPr>
    </a:lvl3pPr>
    <a:lvl4pPr marL="1371600" algn="l" rtl="0" eaLnBrk="0" fontAlgn="base" hangingPunct="0">
      <a:spcBef>
        <a:spcPct val="0"/>
      </a:spcBef>
      <a:spcAft>
        <a:spcPct val="0"/>
      </a:spcAft>
      <a:defRPr sz="2800" kern="1200">
        <a:solidFill>
          <a:schemeClr val="tx1"/>
        </a:solidFill>
        <a:latin typeface="Times New Roman" pitchFamily="18" charset="0"/>
        <a:ea typeface="SimSun" pitchFamily="2" charset="-122"/>
        <a:cs typeface="+mn-cs"/>
      </a:defRPr>
    </a:lvl4pPr>
    <a:lvl5pPr marL="1828800" algn="l" rtl="0" eaLnBrk="0" fontAlgn="base" hangingPunct="0">
      <a:spcBef>
        <a:spcPct val="0"/>
      </a:spcBef>
      <a:spcAft>
        <a:spcPct val="0"/>
      </a:spcAft>
      <a:defRPr sz="2800" kern="1200">
        <a:solidFill>
          <a:schemeClr val="tx1"/>
        </a:solidFill>
        <a:latin typeface="Times New Roman" pitchFamily="18" charset="0"/>
        <a:ea typeface="SimSun" pitchFamily="2" charset="-122"/>
        <a:cs typeface="+mn-cs"/>
      </a:defRPr>
    </a:lvl5pPr>
    <a:lvl6pPr marL="2286000" algn="l" defTabSz="914400" rtl="0" eaLnBrk="1" latinLnBrk="0" hangingPunct="1">
      <a:defRPr sz="2800" kern="1200">
        <a:solidFill>
          <a:schemeClr val="tx1"/>
        </a:solidFill>
        <a:latin typeface="Times New Roman" pitchFamily="18" charset="0"/>
        <a:ea typeface="SimSun" pitchFamily="2" charset="-122"/>
        <a:cs typeface="+mn-cs"/>
      </a:defRPr>
    </a:lvl6pPr>
    <a:lvl7pPr marL="2743200" algn="l" defTabSz="914400" rtl="0" eaLnBrk="1" latinLnBrk="0" hangingPunct="1">
      <a:defRPr sz="2800" kern="1200">
        <a:solidFill>
          <a:schemeClr val="tx1"/>
        </a:solidFill>
        <a:latin typeface="Times New Roman" pitchFamily="18" charset="0"/>
        <a:ea typeface="SimSun" pitchFamily="2" charset="-122"/>
        <a:cs typeface="+mn-cs"/>
      </a:defRPr>
    </a:lvl7pPr>
    <a:lvl8pPr marL="3200400" algn="l" defTabSz="914400" rtl="0" eaLnBrk="1" latinLnBrk="0" hangingPunct="1">
      <a:defRPr sz="2800" kern="1200">
        <a:solidFill>
          <a:schemeClr val="tx1"/>
        </a:solidFill>
        <a:latin typeface="Times New Roman" pitchFamily="18" charset="0"/>
        <a:ea typeface="SimSun" pitchFamily="2" charset="-122"/>
        <a:cs typeface="+mn-cs"/>
      </a:defRPr>
    </a:lvl8pPr>
    <a:lvl9pPr marL="3657600" algn="l" defTabSz="914400" rtl="0" eaLnBrk="1" latinLnBrk="0" hangingPunct="1">
      <a:defRPr sz="2800" kern="1200">
        <a:solidFill>
          <a:schemeClr val="tx1"/>
        </a:solidFill>
        <a:latin typeface="Times New Roman" pitchFamily="18" charset="0"/>
        <a:ea typeface="SimSun"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BDCDE1"/>
    <a:srgbClr val="000000"/>
    <a:srgbClr val="006400"/>
    <a:srgbClr val="008E00"/>
    <a:srgbClr val="00B400"/>
    <a:srgbClr val="008000"/>
    <a:srgbClr val="00CC66"/>
    <a:srgbClr val="00CC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41" autoAdjust="0"/>
    <p:restoredTop sz="99822" autoAdjust="0"/>
  </p:normalViewPr>
  <p:slideViewPr>
    <p:cSldViewPr>
      <p:cViewPr varScale="1">
        <p:scale>
          <a:sx n="17" d="100"/>
          <a:sy n="17" d="100"/>
        </p:scale>
        <p:origin x="-1614" y="-144"/>
      </p:cViewPr>
      <p:guideLst>
        <p:guide orient="horz" pos="11520"/>
        <p:guide pos="16128"/>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11361738"/>
            <a:ext cx="43526075" cy="7840662"/>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325" y="20726400"/>
            <a:ext cx="35845750" cy="93472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fld id="{A84674A1-977E-4F85-97F4-EC680A94DBF9}" type="slidenum">
              <a:rPr lang="en-US" altLang="zh-CN"/>
              <a:pPr/>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fld id="{83F0005F-C075-4563-BC56-9F44D2160D30}" type="slidenum">
              <a:rPr lang="en-US" altLang="zh-CN"/>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5275" y="1465263"/>
            <a:ext cx="11520488" cy="312070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60638" y="1465263"/>
            <a:ext cx="34412237" cy="31207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fld id="{DAF773C5-486B-459B-9C51-2641B0B0DD85}" type="slidenum">
              <a:rPr lang="en-US" altLang="zh-CN"/>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fld id="{5369A58C-F53B-4DF9-B561-860CBADDAD35}" type="slidenum">
              <a:rPr lang="en-US" altLang="zh-CN"/>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23502938"/>
            <a:ext cx="43526075" cy="72644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0" y="15501938"/>
            <a:ext cx="43526075" cy="80010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fld id="{4699CB7C-D61F-49A0-8FAB-545D8AF0D57F}" type="slidenum">
              <a:rPr lang="en-US" altLang="zh-CN"/>
              <a:pPr/>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60638" y="8534400"/>
            <a:ext cx="22966362" cy="24137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679400" y="8534400"/>
            <a:ext cx="22966363" cy="24137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fld id="{436DEF2F-64DB-4123-BB37-D04B324EA3A2}" type="slidenum">
              <a:rPr lang="en-US" altLang="zh-CN"/>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638" y="8186738"/>
            <a:ext cx="22625050" cy="3413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60638" y="11599863"/>
            <a:ext cx="22625050" cy="210724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775" y="8186738"/>
            <a:ext cx="22632988" cy="3413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6012775" y="11599863"/>
            <a:ext cx="22632988" cy="210724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6"/>
          <p:cNvSpPr>
            <a:spLocks noGrp="1" noChangeArrowheads="1"/>
          </p:cNvSpPr>
          <p:nvPr>
            <p:ph type="sldNum" sz="quarter" idx="12"/>
          </p:nvPr>
        </p:nvSpPr>
        <p:spPr>
          <a:ln/>
        </p:spPr>
        <p:txBody>
          <a:bodyPr/>
          <a:lstStyle>
            <a:lvl1pPr>
              <a:defRPr/>
            </a:lvl1pPr>
          </a:lstStyle>
          <a:p>
            <a:fld id="{09B7D82D-E049-46CE-87B0-4BA91FDE3577}" type="slidenum">
              <a:rPr lang="en-US" altLang="zh-CN"/>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6"/>
          <p:cNvSpPr>
            <a:spLocks noGrp="1" noChangeArrowheads="1"/>
          </p:cNvSpPr>
          <p:nvPr>
            <p:ph type="sldNum" sz="quarter" idx="12"/>
          </p:nvPr>
        </p:nvSpPr>
        <p:spPr>
          <a:ln/>
        </p:spPr>
        <p:txBody>
          <a:bodyPr/>
          <a:lstStyle>
            <a:lvl1pPr>
              <a:defRPr/>
            </a:lvl1pPr>
          </a:lstStyle>
          <a:p>
            <a:fld id="{4BE87749-C0B3-47C8-83DD-E3954461B3A8}" type="slidenum">
              <a:rPr lang="en-US" altLang="zh-CN"/>
              <a:pPr/>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6"/>
          <p:cNvSpPr>
            <a:spLocks noGrp="1" noChangeArrowheads="1"/>
          </p:cNvSpPr>
          <p:nvPr>
            <p:ph type="sldNum" sz="quarter" idx="12"/>
          </p:nvPr>
        </p:nvSpPr>
        <p:spPr>
          <a:ln/>
        </p:spPr>
        <p:txBody>
          <a:bodyPr/>
          <a:lstStyle>
            <a:lvl1pPr>
              <a:defRPr/>
            </a:lvl1pPr>
          </a:lstStyle>
          <a:p>
            <a:fld id="{44BF4B3F-D2DC-4347-9E89-389C2B17B12F}" type="slidenum">
              <a:rPr lang="en-US" altLang="zh-CN"/>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455738"/>
            <a:ext cx="16846550" cy="61976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0019963" y="1455738"/>
            <a:ext cx="28625800" cy="31216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638" y="7653338"/>
            <a:ext cx="16846550" cy="25019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fld id="{6CE6A412-15EC-4ACC-9DE4-498DF3E5A26B}" type="slidenum">
              <a:rPr lang="en-US" altLang="zh-CN"/>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25603200"/>
            <a:ext cx="30724475" cy="30226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0036175" y="3268663"/>
            <a:ext cx="30724475" cy="21945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0036175" y="28625800"/>
            <a:ext cx="30724475" cy="42926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fld id="{36203E9B-28C1-48FD-9F72-FFB2008CF443}" type="slidenum">
              <a:rPr lang="en-US" altLang="zh-CN"/>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60638" y="1465263"/>
            <a:ext cx="46085125" cy="6096000"/>
          </a:xfrm>
          <a:prstGeom prst="rect">
            <a:avLst/>
          </a:prstGeom>
          <a:noFill/>
          <a:ln w="9525">
            <a:noFill/>
            <a:miter lim="800000"/>
            <a:headEnd/>
            <a:tailEnd/>
          </a:ln>
        </p:spPr>
        <p:txBody>
          <a:bodyPr vert="horz" wrap="square" lIns="491161" tIns="245580" rIns="491161" bIns="245580" numCol="1" anchor="ctr" anchorCtr="0" compatLnSpc="1">
            <a:prstTxWarp prst="textNoShape">
              <a:avLst/>
            </a:prstTxWarp>
          </a:bodyPr>
          <a:lstStyle/>
          <a:p>
            <a:pPr lvl="0"/>
            <a:r>
              <a:rPr lang="en-US" altLang="zh-CN" smtClean="0"/>
              <a:t>Click to edit Master title style</a:t>
            </a:r>
          </a:p>
        </p:txBody>
      </p:sp>
      <p:sp>
        <p:nvSpPr>
          <p:cNvPr id="1027" name="Rectangle 3"/>
          <p:cNvSpPr>
            <a:spLocks noGrp="1" noChangeArrowheads="1"/>
          </p:cNvSpPr>
          <p:nvPr>
            <p:ph type="body" idx="1"/>
          </p:nvPr>
        </p:nvSpPr>
        <p:spPr bwMode="auto">
          <a:xfrm>
            <a:off x="2560638" y="8534400"/>
            <a:ext cx="46085125" cy="24137938"/>
          </a:xfrm>
          <a:prstGeom prst="rect">
            <a:avLst/>
          </a:prstGeom>
          <a:noFill/>
          <a:ln w="9525">
            <a:noFill/>
            <a:miter lim="800000"/>
            <a:headEnd/>
            <a:tailEnd/>
          </a:ln>
        </p:spPr>
        <p:txBody>
          <a:bodyPr vert="horz" wrap="square" lIns="491161" tIns="245580" rIns="491161" bIns="24558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028" name="Rectangle 4"/>
          <p:cNvSpPr>
            <a:spLocks noGrp="1" noChangeArrowheads="1"/>
          </p:cNvSpPr>
          <p:nvPr>
            <p:ph type="dt" sz="half" idx="2"/>
          </p:nvPr>
        </p:nvSpPr>
        <p:spPr bwMode="auto">
          <a:xfrm>
            <a:off x="2560638" y="33307338"/>
            <a:ext cx="11947525" cy="2540000"/>
          </a:xfrm>
          <a:prstGeom prst="rect">
            <a:avLst/>
          </a:prstGeom>
          <a:noFill/>
          <a:ln w="9525">
            <a:noFill/>
            <a:miter lim="800000"/>
            <a:headEnd/>
            <a:tailEnd/>
          </a:ln>
          <a:effectLst/>
        </p:spPr>
        <p:txBody>
          <a:bodyPr vert="horz" wrap="square" lIns="491161" tIns="245580" rIns="491161" bIns="245580" numCol="1" anchor="t" anchorCtr="0" compatLnSpc="1">
            <a:prstTxWarp prst="textNoShape">
              <a:avLst/>
            </a:prstTxWarp>
          </a:bodyPr>
          <a:lstStyle>
            <a:lvl1pPr eaLnBrk="1" hangingPunct="1">
              <a:defRPr sz="7500">
                <a:latin typeface="Arial" charset="0"/>
              </a:defRPr>
            </a:lvl1pPr>
          </a:lstStyle>
          <a:p>
            <a:pPr>
              <a:defRPr/>
            </a:pPr>
            <a:endParaRPr lang="en-US" altLang="zh-CN"/>
          </a:p>
        </p:txBody>
      </p:sp>
      <p:sp>
        <p:nvSpPr>
          <p:cNvPr id="1029" name="Rectangle 5"/>
          <p:cNvSpPr>
            <a:spLocks noGrp="1" noChangeArrowheads="1"/>
          </p:cNvSpPr>
          <p:nvPr>
            <p:ph type="ftr" sz="quarter" idx="3"/>
          </p:nvPr>
        </p:nvSpPr>
        <p:spPr bwMode="auto">
          <a:xfrm>
            <a:off x="17495838" y="33307338"/>
            <a:ext cx="16214725" cy="2540000"/>
          </a:xfrm>
          <a:prstGeom prst="rect">
            <a:avLst/>
          </a:prstGeom>
          <a:noFill/>
          <a:ln w="9525">
            <a:noFill/>
            <a:miter lim="800000"/>
            <a:headEnd/>
            <a:tailEnd/>
          </a:ln>
          <a:effectLst/>
        </p:spPr>
        <p:txBody>
          <a:bodyPr vert="horz" wrap="square" lIns="491161" tIns="245580" rIns="491161" bIns="245580" numCol="1" anchor="t" anchorCtr="0" compatLnSpc="1">
            <a:prstTxWarp prst="textNoShape">
              <a:avLst/>
            </a:prstTxWarp>
          </a:bodyPr>
          <a:lstStyle>
            <a:lvl1pPr algn="ctr" eaLnBrk="1" hangingPunct="1">
              <a:defRPr sz="7500">
                <a:latin typeface="Arial" charset="0"/>
              </a:defRPr>
            </a:lvl1pPr>
          </a:lstStyle>
          <a:p>
            <a:pPr>
              <a:defRPr/>
            </a:pPr>
            <a:endParaRPr lang="en-US" altLang="zh-CN"/>
          </a:p>
        </p:txBody>
      </p:sp>
      <p:sp>
        <p:nvSpPr>
          <p:cNvPr id="1030" name="Rectangle 6"/>
          <p:cNvSpPr>
            <a:spLocks noGrp="1" noChangeArrowheads="1"/>
          </p:cNvSpPr>
          <p:nvPr>
            <p:ph type="sldNum" sz="quarter" idx="4"/>
          </p:nvPr>
        </p:nvSpPr>
        <p:spPr bwMode="auto">
          <a:xfrm>
            <a:off x="36698238" y="33307338"/>
            <a:ext cx="11947525" cy="2540000"/>
          </a:xfrm>
          <a:prstGeom prst="rect">
            <a:avLst/>
          </a:prstGeom>
          <a:noFill/>
          <a:ln w="9525">
            <a:noFill/>
            <a:miter lim="800000"/>
            <a:headEnd/>
            <a:tailEnd/>
          </a:ln>
          <a:effectLst/>
        </p:spPr>
        <p:txBody>
          <a:bodyPr vert="horz" wrap="square" lIns="491161" tIns="245580" rIns="491161" bIns="245580" numCol="1" anchor="t" anchorCtr="0" compatLnSpc="1">
            <a:prstTxWarp prst="textNoShape">
              <a:avLst/>
            </a:prstTxWarp>
          </a:bodyPr>
          <a:lstStyle>
            <a:lvl1pPr algn="r" eaLnBrk="1" hangingPunct="1">
              <a:defRPr sz="7500">
                <a:latin typeface="Arial" charset="0"/>
              </a:defRPr>
            </a:lvl1pPr>
          </a:lstStyle>
          <a:p>
            <a:fld id="{F6CDA6DE-9497-4E85-9CA9-F68F4CFA6ED7}" type="slidenum">
              <a:rPr lang="en-US" altLang="zh-CN"/>
              <a:pPr/>
              <a:t>‹#›</a:t>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11725" rtl="0" eaLnBrk="0" fontAlgn="base" hangingPunct="0">
        <a:spcBef>
          <a:spcPct val="0"/>
        </a:spcBef>
        <a:spcAft>
          <a:spcPct val="0"/>
        </a:spcAft>
        <a:defRPr sz="23600">
          <a:solidFill>
            <a:schemeClr val="tx2"/>
          </a:solidFill>
          <a:latin typeface="+mj-lt"/>
          <a:ea typeface="+mj-ea"/>
          <a:cs typeface="+mj-cs"/>
        </a:defRPr>
      </a:lvl1pPr>
      <a:lvl2pPr algn="ctr" defTabSz="4911725" rtl="0" eaLnBrk="0" fontAlgn="base" hangingPunct="0">
        <a:spcBef>
          <a:spcPct val="0"/>
        </a:spcBef>
        <a:spcAft>
          <a:spcPct val="0"/>
        </a:spcAft>
        <a:defRPr sz="23600">
          <a:solidFill>
            <a:schemeClr val="tx2"/>
          </a:solidFill>
          <a:latin typeface="Arial" charset="0"/>
          <a:ea typeface="SimSun" pitchFamily="2" charset="-122"/>
        </a:defRPr>
      </a:lvl2pPr>
      <a:lvl3pPr algn="ctr" defTabSz="4911725" rtl="0" eaLnBrk="0" fontAlgn="base" hangingPunct="0">
        <a:spcBef>
          <a:spcPct val="0"/>
        </a:spcBef>
        <a:spcAft>
          <a:spcPct val="0"/>
        </a:spcAft>
        <a:defRPr sz="23600">
          <a:solidFill>
            <a:schemeClr val="tx2"/>
          </a:solidFill>
          <a:latin typeface="Arial" charset="0"/>
          <a:ea typeface="SimSun" pitchFamily="2" charset="-122"/>
        </a:defRPr>
      </a:lvl3pPr>
      <a:lvl4pPr algn="ctr" defTabSz="4911725" rtl="0" eaLnBrk="0" fontAlgn="base" hangingPunct="0">
        <a:spcBef>
          <a:spcPct val="0"/>
        </a:spcBef>
        <a:spcAft>
          <a:spcPct val="0"/>
        </a:spcAft>
        <a:defRPr sz="23600">
          <a:solidFill>
            <a:schemeClr val="tx2"/>
          </a:solidFill>
          <a:latin typeface="Arial" charset="0"/>
          <a:ea typeface="SimSun" pitchFamily="2" charset="-122"/>
        </a:defRPr>
      </a:lvl4pPr>
      <a:lvl5pPr algn="ctr" defTabSz="4911725" rtl="0" eaLnBrk="0" fontAlgn="base" hangingPunct="0">
        <a:spcBef>
          <a:spcPct val="0"/>
        </a:spcBef>
        <a:spcAft>
          <a:spcPct val="0"/>
        </a:spcAft>
        <a:defRPr sz="23600">
          <a:solidFill>
            <a:schemeClr val="tx2"/>
          </a:solidFill>
          <a:latin typeface="Arial" charset="0"/>
          <a:ea typeface="SimSun" pitchFamily="2" charset="-122"/>
        </a:defRPr>
      </a:lvl5pPr>
      <a:lvl6pPr marL="457200" algn="ctr" defTabSz="4911725" rtl="0" fontAlgn="base">
        <a:spcBef>
          <a:spcPct val="0"/>
        </a:spcBef>
        <a:spcAft>
          <a:spcPct val="0"/>
        </a:spcAft>
        <a:defRPr sz="23600">
          <a:solidFill>
            <a:schemeClr val="tx2"/>
          </a:solidFill>
          <a:latin typeface="Arial" charset="0"/>
          <a:ea typeface="SimSun" pitchFamily="2" charset="-122"/>
        </a:defRPr>
      </a:lvl6pPr>
      <a:lvl7pPr marL="914400" algn="ctr" defTabSz="4911725" rtl="0" fontAlgn="base">
        <a:spcBef>
          <a:spcPct val="0"/>
        </a:spcBef>
        <a:spcAft>
          <a:spcPct val="0"/>
        </a:spcAft>
        <a:defRPr sz="23600">
          <a:solidFill>
            <a:schemeClr val="tx2"/>
          </a:solidFill>
          <a:latin typeface="Arial" charset="0"/>
          <a:ea typeface="SimSun" pitchFamily="2" charset="-122"/>
        </a:defRPr>
      </a:lvl7pPr>
      <a:lvl8pPr marL="1371600" algn="ctr" defTabSz="4911725" rtl="0" fontAlgn="base">
        <a:spcBef>
          <a:spcPct val="0"/>
        </a:spcBef>
        <a:spcAft>
          <a:spcPct val="0"/>
        </a:spcAft>
        <a:defRPr sz="23600">
          <a:solidFill>
            <a:schemeClr val="tx2"/>
          </a:solidFill>
          <a:latin typeface="Arial" charset="0"/>
          <a:ea typeface="SimSun" pitchFamily="2" charset="-122"/>
        </a:defRPr>
      </a:lvl8pPr>
      <a:lvl9pPr marL="1828800" algn="ctr" defTabSz="4911725" rtl="0" fontAlgn="base">
        <a:spcBef>
          <a:spcPct val="0"/>
        </a:spcBef>
        <a:spcAft>
          <a:spcPct val="0"/>
        </a:spcAft>
        <a:defRPr sz="23600">
          <a:solidFill>
            <a:schemeClr val="tx2"/>
          </a:solidFill>
          <a:latin typeface="Arial" charset="0"/>
          <a:ea typeface="SimSun" pitchFamily="2" charset="-122"/>
        </a:defRPr>
      </a:lvl9pPr>
    </p:titleStyle>
    <p:bodyStyle>
      <a:lvl1pPr marL="1841500" indent="-1841500" algn="l" defTabSz="4911725" rtl="0" eaLnBrk="0" fontAlgn="base" hangingPunct="0">
        <a:spcBef>
          <a:spcPct val="20000"/>
        </a:spcBef>
        <a:spcAft>
          <a:spcPct val="0"/>
        </a:spcAft>
        <a:buChar char="•"/>
        <a:defRPr sz="17200">
          <a:solidFill>
            <a:schemeClr val="tx1"/>
          </a:solidFill>
          <a:latin typeface="+mn-lt"/>
          <a:ea typeface="+mn-ea"/>
          <a:cs typeface="+mn-cs"/>
        </a:defRPr>
      </a:lvl1pPr>
      <a:lvl2pPr marL="3990975" indent="-1535113" algn="l" defTabSz="4911725" rtl="0" eaLnBrk="0" fontAlgn="base" hangingPunct="0">
        <a:spcBef>
          <a:spcPct val="20000"/>
        </a:spcBef>
        <a:spcAft>
          <a:spcPct val="0"/>
        </a:spcAft>
        <a:buChar char="–"/>
        <a:defRPr sz="15000">
          <a:solidFill>
            <a:schemeClr val="tx1"/>
          </a:solidFill>
          <a:latin typeface="+mn-lt"/>
          <a:ea typeface="+mn-ea"/>
        </a:defRPr>
      </a:lvl2pPr>
      <a:lvl3pPr marL="6138863" indent="-1227138" algn="l" defTabSz="4911725" rtl="0" eaLnBrk="0" fontAlgn="base" hangingPunct="0">
        <a:spcBef>
          <a:spcPct val="20000"/>
        </a:spcBef>
        <a:spcAft>
          <a:spcPct val="0"/>
        </a:spcAft>
        <a:buChar char="•"/>
        <a:defRPr sz="12900">
          <a:solidFill>
            <a:schemeClr val="tx1"/>
          </a:solidFill>
          <a:latin typeface="+mn-lt"/>
          <a:ea typeface="+mn-ea"/>
        </a:defRPr>
      </a:lvl3pPr>
      <a:lvl4pPr marL="8594725" indent="-1227138" algn="l" defTabSz="4911725" rtl="0" eaLnBrk="0" fontAlgn="base" hangingPunct="0">
        <a:spcBef>
          <a:spcPct val="20000"/>
        </a:spcBef>
        <a:spcAft>
          <a:spcPct val="0"/>
        </a:spcAft>
        <a:buChar char="–"/>
        <a:defRPr sz="10700">
          <a:solidFill>
            <a:schemeClr val="tx1"/>
          </a:solidFill>
          <a:latin typeface="+mn-lt"/>
          <a:ea typeface="+mn-ea"/>
        </a:defRPr>
      </a:lvl4pPr>
      <a:lvl5pPr marL="11050588" indent="-1227138" algn="l" defTabSz="4911725" rtl="0" eaLnBrk="0" fontAlgn="base" hangingPunct="0">
        <a:spcBef>
          <a:spcPct val="20000"/>
        </a:spcBef>
        <a:spcAft>
          <a:spcPct val="0"/>
        </a:spcAft>
        <a:buChar char="»"/>
        <a:defRPr sz="10700">
          <a:solidFill>
            <a:schemeClr val="tx1"/>
          </a:solidFill>
          <a:latin typeface="+mn-lt"/>
          <a:ea typeface="+mn-ea"/>
        </a:defRPr>
      </a:lvl5pPr>
      <a:lvl6pPr marL="11507788" indent="-1227138" algn="l" defTabSz="4911725" rtl="0" fontAlgn="base">
        <a:spcBef>
          <a:spcPct val="20000"/>
        </a:spcBef>
        <a:spcAft>
          <a:spcPct val="0"/>
        </a:spcAft>
        <a:buChar char="»"/>
        <a:defRPr sz="10700">
          <a:solidFill>
            <a:schemeClr val="tx1"/>
          </a:solidFill>
          <a:latin typeface="+mn-lt"/>
          <a:ea typeface="+mn-ea"/>
        </a:defRPr>
      </a:lvl6pPr>
      <a:lvl7pPr marL="11964988" indent="-1227138" algn="l" defTabSz="4911725" rtl="0" fontAlgn="base">
        <a:spcBef>
          <a:spcPct val="20000"/>
        </a:spcBef>
        <a:spcAft>
          <a:spcPct val="0"/>
        </a:spcAft>
        <a:buChar char="»"/>
        <a:defRPr sz="10700">
          <a:solidFill>
            <a:schemeClr val="tx1"/>
          </a:solidFill>
          <a:latin typeface="+mn-lt"/>
          <a:ea typeface="+mn-ea"/>
        </a:defRPr>
      </a:lvl7pPr>
      <a:lvl8pPr marL="12422188" indent="-1227138" algn="l" defTabSz="4911725" rtl="0" fontAlgn="base">
        <a:spcBef>
          <a:spcPct val="20000"/>
        </a:spcBef>
        <a:spcAft>
          <a:spcPct val="0"/>
        </a:spcAft>
        <a:buChar char="»"/>
        <a:defRPr sz="10700">
          <a:solidFill>
            <a:schemeClr val="tx1"/>
          </a:solidFill>
          <a:latin typeface="+mn-lt"/>
          <a:ea typeface="+mn-ea"/>
        </a:defRPr>
      </a:lvl8pPr>
      <a:lvl9pPr marL="12879388" indent="-1227138" algn="l" defTabSz="4911725" rtl="0" fontAlgn="base">
        <a:spcBef>
          <a:spcPct val="20000"/>
        </a:spcBef>
        <a:spcAft>
          <a:spcPct val="0"/>
        </a:spcAft>
        <a:buChar char="»"/>
        <a:defRPr sz="107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Line 376"/>
          <p:cNvSpPr>
            <a:spLocks noChangeShapeType="1"/>
          </p:cNvSpPr>
          <p:nvPr/>
        </p:nvSpPr>
        <p:spPr bwMode="auto">
          <a:xfrm>
            <a:off x="1143000" y="36558538"/>
            <a:ext cx="50063400" cy="0"/>
          </a:xfrm>
          <a:prstGeom prst="line">
            <a:avLst/>
          </a:prstGeom>
          <a:noFill/>
          <a:ln w="9525">
            <a:solidFill>
              <a:schemeClr val="tx1"/>
            </a:solidFill>
            <a:round/>
            <a:headEnd/>
            <a:tailEnd/>
          </a:ln>
        </p:spPr>
        <p:txBody>
          <a:bodyPr/>
          <a:lstStyle/>
          <a:p>
            <a:endParaRPr lang="en-US"/>
          </a:p>
        </p:txBody>
      </p:sp>
      <p:sp>
        <p:nvSpPr>
          <p:cNvPr id="2051" name="Rectangle 4"/>
          <p:cNvSpPr>
            <a:spLocks noChangeArrowheads="1"/>
          </p:cNvSpPr>
          <p:nvPr/>
        </p:nvSpPr>
        <p:spPr bwMode="auto">
          <a:xfrm>
            <a:off x="1524000" y="914400"/>
            <a:ext cx="48082200" cy="3648075"/>
          </a:xfrm>
          <a:prstGeom prst="rect">
            <a:avLst/>
          </a:prstGeom>
          <a:solidFill>
            <a:srgbClr val="BDCDE1"/>
          </a:solidFill>
          <a:ln w="57150">
            <a:solidFill>
              <a:schemeClr val="tx1"/>
            </a:solidFill>
            <a:miter lim="800000"/>
            <a:headEnd/>
            <a:tailEnd/>
          </a:ln>
          <a:effectLst>
            <a:outerShdw dist="107763" dir="18900000" algn="ctr" rotWithShape="0">
              <a:schemeClr val="bg2">
                <a:alpha val="50000"/>
              </a:schemeClr>
            </a:outerShdw>
          </a:effectLst>
        </p:spPr>
        <p:txBody>
          <a:bodyPr wrap="none" anchor="ctr"/>
          <a:lstStyle/>
          <a:p>
            <a:pPr algn="ctr" defTabSz="4911725" eaLnBrk="1" hangingPunct="1"/>
            <a:endParaRPr lang="en-US" altLang="en-US"/>
          </a:p>
        </p:txBody>
      </p:sp>
      <p:sp>
        <p:nvSpPr>
          <p:cNvPr id="2052" name="Text Box 14"/>
          <p:cNvSpPr txBox="1">
            <a:spLocks noChangeArrowheads="1"/>
          </p:cNvSpPr>
          <p:nvPr/>
        </p:nvSpPr>
        <p:spPr bwMode="auto">
          <a:xfrm>
            <a:off x="13731875" y="1389063"/>
            <a:ext cx="35264725" cy="2698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defTabSz="5434013" eaLnBrk="0" hangingPunct="0">
              <a:defRPr sz="2800">
                <a:solidFill>
                  <a:schemeClr val="tx1"/>
                </a:solidFill>
                <a:latin typeface="Times New Roman" pitchFamily="18" charset="0"/>
                <a:ea typeface="SimSun" pitchFamily="2" charset="-122"/>
              </a:defRPr>
            </a:lvl1pPr>
            <a:lvl2pPr marL="742950" indent="-285750" defTabSz="5434013" eaLnBrk="0" hangingPunct="0">
              <a:defRPr sz="2800">
                <a:solidFill>
                  <a:schemeClr val="tx1"/>
                </a:solidFill>
                <a:latin typeface="Times New Roman" pitchFamily="18" charset="0"/>
                <a:ea typeface="SimSun" pitchFamily="2" charset="-122"/>
              </a:defRPr>
            </a:lvl2pPr>
            <a:lvl3pPr marL="1143000" indent="-228600" defTabSz="5434013" eaLnBrk="0" hangingPunct="0">
              <a:defRPr sz="2800">
                <a:solidFill>
                  <a:schemeClr val="tx1"/>
                </a:solidFill>
                <a:latin typeface="Times New Roman" pitchFamily="18" charset="0"/>
                <a:ea typeface="SimSun" pitchFamily="2" charset="-122"/>
              </a:defRPr>
            </a:lvl3pPr>
            <a:lvl4pPr marL="1600200" indent="-228600" defTabSz="5434013" eaLnBrk="0" hangingPunct="0">
              <a:defRPr sz="2800">
                <a:solidFill>
                  <a:schemeClr val="tx1"/>
                </a:solidFill>
                <a:latin typeface="Times New Roman" pitchFamily="18" charset="0"/>
                <a:ea typeface="SimSun" pitchFamily="2" charset="-122"/>
              </a:defRPr>
            </a:lvl4pPr>
            <a:lvl5pPr marL="2057400" indent="-228600" defTabSz="5434013" eaLnBrk="0" hangingPunct="0">
              <a:defRPr sz="2800">
                <a:solidFill>
                  <a:schemeClr val="tx1"/>
                </a:solidFill>
                <a:latin typeface="Times New Roman" pitchFamily="18" charset="0"/>
                <a:ea typeface="SimSun" pitchFamily="2" charset="-122"/>
              </a:defRPr>
            </a:lvl5pPr>
            <a:lvl6pPr marL="2514600" indent="-228600" defTabSz="5434013" eaLnBrk="0" fontAlgn="base" hangingPunct="0">
              <a:spcBef>
                <a:spcPct val="0"/>
              </a:spcBef>
              <a:spcAft>
                <a:spcPct val="0"/>
              </a:spcAft>
              <a:defRPr sz="2800">
                <a:solidFill>
                  <a:schemeClr val="tx1"/>
                </a:solidFill>
                <a:latin typeface="Times New Roman" pitchFamily="18" charset="0"/>
                <a:ea typeface="SimSun" pitchFamily="2" charset="-122"/>
              </a:defRPr>
            </a:lvl6pPr>
            <a:lvl7pPr marL="2971800" indent="-228600" defTabSz="5434013" eaLnBrk="0" fontAlgn="base" hangingPunct="0">
              <a:spcBef>
                <a:spcPct val="0"/>
              </a:spcBef>
              <a:spcAft>
                <a:spcPct val="0"/>
              </a:spcAft>
              <a:defRPr sz="2800">
                <a:solidFill>
                  <a:schemeClr val="tx1"/>
                </a:solidFill>
                <a:latin typeface="Times New Roman" pitchFamily="18" charset="0"/>
                <a:ea typeface="SimSun" pitchFamily="2" charset="-122"/>
              </a:defRPr>
            </a:lvl7pPr>
            <a:lvl8pPr marL="3429000" indent="-228600" defTabSz="5434013" eaLnBrk="0" fontAlgn="base" hangingPunct="0">
              <a:spcBef>
                <a:spcPct val="0"/>
              </a:spcBef>
              <a:spcAft>
                <a:spcPct val="0"/>
              </a:spcAft>
              <a:defRPr sz="2800">
                <a:solidFill>
                  <a:schemeClr val="tx1"/>
                </a:solidFill>
                <a:latin typeface="Times New Roman" pitchFamily="18" charset="0"/>
                <a:ea typeface="SimSun" pitchFamily="2" charset="-122"/>
              </a:defRPr>
            </a:lvl8pPr>
            <a:lvl9pPr marL="3886200" indent="-228600" defTabSz="5434013" eaLnBrk="0" fontAlgn="base" hangingPunct="0">
              <a:spcBef>
                <a:spcPct val="0"/>
              </a:spcBef>
              <a:spcAft>
                <a:spcPct val="0"/>
              </a:spcAft>
              <a:defRPr sz="2800">
                <a:solidFill>
                  <a:schemeClr val="tx1"/>
                </a:solidFill>
                <a:latin typeface="Times New Roman" pitchFamily="18" charset="0"/>
                <a:ea typeface="SimSun" pitchFamily="2" charset="-122"/>
              </a:defRPr>
            </a:lvl9pPr>
          </a:lstStyle>
          <a:p>
            <a:pPr algn="ctr" eaLnBrk="1" hangingPunct="1">
              <a:defRPr/>
            </a:pPr>
            <a:r>
              <a:rPr lang="en-US" altLang="en-US" sz="4400" b="1" dirty="0" smtClean="0">
                <a:latin typeface="+mj-lt"/>
              </a:rPr>
              <a:t>Analytical Methods Used to Detect PFOA and Related Substances in Various Matrices: Is there a standard analytical method?</a:t>
            </a:r>
          </a:p>
          <a:p>
            <a:pPr algn="ctr" eaLnBrk="1" hangingPunct="1">
              <a:defRPr/>
            </a:pPr>
            <a:endParaRPr lang="en-US" altLang="en-US" sz="4400" b="1" dirty="0" smtClean="0">
              <a:latin typeface="+mj-lt"/>
            </a:endParaRPr>
          </a:p>
          <a:p>
            <a:pPr algn="ctr" eaLnBrk="1" hangingPunct="1">
              <a:defRPr/>
            </a:pPr>
            <a:r>
              <a:rPr lang="en-US" altLang="en-US" sz="3200" b="1" dirty="0" smtClean="0">
                <a:latin typeface="+mj-lt"/>
              </a:rPr>
              <a:t>Angela M. Lynch</a:t>
            </a:r>
            <a:r>
              <a:rPr lang="en-US" altLang="en-US" sz="3200" b="1" baseline="30000" dirty="0" smtClean="0">
                <a:latin typeface="+mj-lt"/>
              </a:rPr>
              <a:t>1</a:t>
            </a:r>
            <a:r>
              <a:rPr lang="en-US" altLang="en-US" sz="3200" b="1" dirty="0" smtClean="0">
                <a:latin typeface="+mj-lt"/>
              </a:rPr>
              <a:t>, Anthony Bonnet</a:t>
            </a:r>
            <a:r>
              <a:rPr lang="en-US" altLang="en-US" sz="3200" b="1" baseline="30000" dirty="0" smtClean="0">
                <a:latin typeface="+mj-lt"/>
              </a:rPr>
              <a:t>3</a:t>
            </a:r>
            <a:r>
              <a:rPr lang="en-US" altLang="en-US" sz="3200" b="1" dirty="0" smtClean="0">
                <a:latin typeface="+mj-lt"/>
              </a:rPr>
              <a:t>, Andrew Kahn</a:t>
            </a:r>
            <a:r>
              <a:rPr lang="en-US" altLang="en-US" sz="3200" b="1" baseline="30000" dirty="0" smtClean="0">
                <a:latin typeface="+mj-lt"/>
              </a:rPr>
              <a:t>3</a:t>
            </a:r>
            <a:r>
              <a:rPr lang="en-US" altLang="en-US" sz="3200" b="1" dirty="0" smtClean="0">
                <a:latin typeface="+mj-lt"/>
              </a:rPr>
              <a:t>, Shin-</a:t>
            </a:r>
            <a:r>
              <a:rPr lang="en-US" altLang="en-US" sz="3200" b="1" dirty="0" err="1" smtClean="0">
                <a:latin typeface="+mj-lt"/>
              </a:rPr>
              <a:t>ya</a:t>
            </a:r>
            <a:r>
              <a:rPr lang="en-US" altLang="en-US" sz="3200" b="1" dirty="0" smtClean="0">
                <a:latin typeface="+mj-lt"/>
              </a:rPr>
              <a:t> Seiji</a:t>
            </a:r>
            <a:r>
              <a:rPr lang="en-US" altLang="en-US" sz="3200" b="1" baseline="30000" dirty="0" smtClean="0">
                <a:latin typeface="+mj-lt"/>
              </a:rPr>
              <a:t>4</a:t>
            </a:r>
            <a:r>
              <a:rPr lang="en-US" altLang="en-US" sz="3200" b="1" dirty="0" smtClean="0">
                <a:latin typeface="+mj-lt"/>
              </a:rPr>
              <a:t>, Stephen Korzeniowski</a:t>
            </a:r>
            <a:r>
              <a:rPr lang="en-US" altLang="en-US" sz="3200" b="1" baseline="30000" dirty="0" smtClean="0">
                <a:latin typeface="+mj-lt"/>
              </a:rPr>
              <a:t>5</a:t>
            </a:r>
            <a:r>
              <a:rPr lang="en-US" altLang="en-US" sz="3200" b="1" dirty="0" smtClean="0">
                <a:latin typeface="+mj-lt"/>
              </a:rPr>
              <a:t>, Takayuki Nakamura</a:t>
            </a:r>
            <a:r>
              <a:rPr lang="en-US" altLang="en-US" sz="3200" b="1" baseline="30000" dirty="0" smtClean="0">
                <a:latin typeface="+mj-lt"/>
              </a:rPr>
              <a:t>6</a:t>
            </a:r>
            <a:r>
              <a:rPr lang="en-US" altLang="en-US" sz="3200" b="1" dirty="0" smtClean="0">
                <a:latin typeface="+mj-lt"/>
              </a:rPr>
              <a:t>, Marco Malvasi</a:t>
            </a:r>
            <a:r>
              <a:rPr lang="en-US" altLang="en-US" sz="3200" b="1" baseline="30000" dirty="0" smtClean="0">
                <a:latin typeface="+mj-lt"/>
              </a:rPr>
              <a:t>7</a:t>
            </a:r>
            <a:r>
              <a:rPr lang="en-US" altLang="en-US" sz="3200" b="1" dirty="0" smtClean="0">
                <a:latin typeface="+mj-lt"/>
              </a:rPr>
              <a:t>, Carole Mislin</a:t>
            </a:r>
            <a:r>
              <a:rPr lang="en-US" altLang="en-US" sz="3200" b="1" baseline="30000" dirty="0" smtClean="0">
                <a:latin typeface="+mj-lt"/>
              </a:rPr>
              <a:t>2</a:t>
            </a:r>
            <a:r>
              <a:rPr lang="en-US" altLang="en-US" sz="3200" b="1" dirty="0" smtClean="0">
                <a:latin typeface="+mj-lt"/>
              </a:rPr>
              <a:t>, Marissa Maier</a:t>
            </a:r>
            <a:r>
              <a:rPr lang="en-US" altLang="en-US" sz="3200" b="1" baseline="30000" dirty="0" smtClean="0">
                <a:latin typeface="+mj-lt"/>
              </a:rPr>
              <a:t>8</a:t>
            </a:r>
            <a:r>
              <a:rPr lang="en-US" altLang="en-US" sz="3200" b="1" dirty="0" smtClean="0">
                <a:latin typeface="+mj-lt"/>
              </a:rPr>
              <a:t>, </a:t>
            </a:r>
            <a:r>
              <a:rPr lang="en-US" altLang="en-US" sz="3200" b="1" dirty="0" err="1" smtClean="0">
                <a:latin typeface="+mj-lt"/>
              </a:rPr>
              <a:t>Ranjit</a:t>
            </a:r>
            <a:r>
              <a:rPr lang="en-US" altLang="en-US" sz="3200" b="1" dirty="0" smtClean="0">
                <a:latin typeface="+mj-lt"/>
              </a:rPr>
              <a:t> Machado</a:t>
            </a:r>
            <a:r>
              <a:rPr lang="en-US" altLang="en-US" sz="3200" b="1" baseline="30000" dirty="0" smtClean="0">
                <a:latin typeface="+mj-lt"/>
              </a:rPr>
              <a:t>8</a:t>
            </a:r>
            <a:endParaRPr lang="en-US" altLang="en-US" sz="3200" dirty="0" smtClean="0">
              <a:latin typeface="+mj-lt"/>
            </a:endParaRPr>
          </a:p>
          <a:p>
            <a:pPr algn="ctr" eaLnBrk="1" hangingPunct="1">
              <a:defRPr/>
            </a:pPr>
            <a:r>
              <a:rPr lang="en-US" altLang="en-US" b="1" i="1" baseline="30000" dirty="0" smtClean="0">
                <a:latin typeface="+mj-lt"/>
              </a:rPr>
              <a:t>1</a:t>
            </a:r>
            <a:r>
              <a:rPr lang="en-US" altLang="en-US" b="1" i="1" dirty="0" smtClean="0">
                <a:latin typeface="+mj-lt"/>
              </a:rPr>
              <a:t>FluoroCouncil, </a:t>
            </a:r>
            <a:r>
              <a:rPr lang="en-US" altLang="en-US" b="1" i="1" baseline="30000" dirty="0" smtClean="0">
                <a:latin typeface="+mj-lt"/>
              </a:rPr>
              <a:t>2</a:t>
            </a:r>
            <a:r>
              <a:rPr lang="en-US" altLang="en-US" b="1" i="1" dirty="0" smtClean="0">
                <a:latin typeface="+mj-lt"/>
              </a:rPr>
              <a:t>Archroma Management, LLC , </a:t>
            </a:r>
            <a:r>
              <a:rPr lang="en-US" altLang="en-US" b="1" i="1" baseline="30000" dirty="0" smtClean="0">
                <a:latin typeface="+mj-lt"/>
              </a:rPr>
              <a:t>3</a:t>
            </a:r>
            <a:r>
              <a:rPr lang="en-US" altLang="en-US" b="1" i="1" dirty="0" smtClean="0">
                <a:latin typeface="+mj-lt"/>
              </a:rPr>
              <a:t>Arkema France,</a:t>
            </a:r>
            <a:r>
              <a:rPr lang="en-US" altLang="en-US" b="1" i="1" baseline="30000" dirty="0" smtClean="0">
                <a:latin typeface="+mj-lt"/>
              </a:rPr>
              <a:t>4</a:t>
            </a:r>
            <a:r>
              <a:rPr lang="en-US" altLang="en-US" b="1" i="1" dirty="0" smtClean="0">
                <a:latin typeface="+mj-lt"/>
              </a:rPr>
              <a:t>Asahi Glass Co, Ltd, </a:t>
            </a:r>
            <a:r>
              <a:rPr lang="en-US" altLang="en-US" b="1" i="1" baseline="30000" dirty="0" smtClean="0">
                <a:latin typeface="+mj-lt"/>
              </a:rPr>
              <a:t>5</a:t>
            </a:r>
            <a:r>
              <a:rPr lang="en-US" altLang="en-US" b="1" i="1" dirty="0" smtClean="0">
                <a:latin typeface="+mj-lt"/>
              </a:rPr>
              <a:t>The </a:t>
            </a:r>
            <a:r>
              <a:rPr lang="en-US" altLang="en-US" b="1" i="1" dirty="0" err="1" smtClean="0">
                <a:latin typeface="+mj-lt"/>
              </a:rPr>
              <a:t>Chemours</a:t>
            </a:r>
            <a:r>
              <a:rPr lang="en-US" altLang="en-US" b="1" i="1" dirty="0" smtClean="0">
                <a:latin typeface="+mj-lt"/>
              </a:rPr>
              <a:t> Company, LLC,</a:t>
            </a:r>
            <a:r>
              <a:rPr lang="en-US" altLang="en-US" b="1" i="1" baseline="30000" dirty="0" smtClean="0">
                <a:latin typeface="+mj-lt"/>
              </a:rPr>
              <a:t>6 </a:t>
            </a:r>
            <a:r>
              <a:rPr lang="en-US" altLang="en-US" b="1" i="1" dirty="0" smtClean="0">
                <a:latin typeface="+mj-lt"/>
              </a:rPr>
              <a:t>Daikin Industries, Ltd., </a:t>
            </a:r>
            <a:r>
              <a:rPr lang="en-US" altLang="en-US" b="1" i="1" baseline="30000" dirty="0" smtClean="0">
                <a:latin typeface="+mj-lt"/>
              </a:rPr>
              <a:t>7</a:t>
            </a:r>
            <a:r>
              <a:rPr lang="en-US" altLang="en-US" b="1" i="1" dirty="0" smtClean="0">
                <a:latin typeface="+mj-lt"/>
              </a:rPr>
              <a:t>Solvay Specialty Polymers, </a:t>
            </a:r>
            <a:r>
              <a:rPr lang="en-US" altLang="en-US" b="1" i="1" baseline="30000" dirty="0" smtClean="0">
                <a:latin typeface="+mj-lt"/>
              </a:rPr>
              <a:t>8</a:t>
            </a:r>
            <a:r>
              <a:rPr lang="en-US" altLang="en-US" b="1" i="1" dirty="0" smtClean="0">
                <a:latin typeface="+mj-lt"/>
              </a:rPr>
              <a:t>Environ International Ltd.</a:t>
            </a:r>
            <a:endParaRPr lang="en-US" altLang="en-US" i="1" dirty="0" smtClean="0">
              <a:latin typeface="+mj-lt"/>
            </a:endParaRPr>
          </a:p>
          <a:p>
            <a:pPr algn="ctr" eaLnBrk="1" hangingPunct="1">
              <a:defRPr/>
            </a:pPr>
            <a:endParaRPr lang="en-US" altLang="zh-CN" sz="3200" baseline="30000" dirty="0" smtClean="0"/>
          </a:p>
        </p:txBody>
      </p:sp>
      <p:sp>
        <p:nvSpPr>
          <p:cNvPr id="2053" name="Text Box 22"/>
          <p:cNvSpPr txBox="1">
            <a:spLocks noChangeArrowheads="1"/>
          </p:cNvSpPr>
          <p:nvPr/>
        </p:nvSpPr>
        <p:spPr bwMode="auto">
          <a:xfrm>
            <a:off x="1981200" y="5286375"/>
            <a:ext cx="11658600" cy="762000"/>
          </a:xfrm>
          <a:prstGeom prst="rect">
            <a:avLst/>
          </a:prstGeom>
          <a:solidFill>
            <a:schemeClr val="accent5"/>
          </a:solidFill>
          <a:ln w="76200">
            <a:solidFill>
              <a:schemeClr val="accent2"/>
            </a:solidFill>
            <a:miter lim="800000"/>
            <a:headEnd/>
            <a:tailEnd/>
          </a:ln>
        </p:spPr>
        <p:txBody>
          <a:bodyPr>
            <a:spAutoFit/>
          </a:bodyPr>
          <a:lstStyle>
            <a:lvl1pPr defTabSz="4911725" eaLnBrk="0" hangingPunct="0">
              <a:defRPr sz="2800">
                <a:solidFill>
                  <a:schemeClr val="tx1"/>
                </a:solidFill>
                <a:latin typeface="Times New Roman" pitchFamily="18" charset="0"/>
                <a:ea typeface="SimSun" pitchFamily="2" charset="-122"/>
              </a:defRPr>
            </a:lvl1pPr>
            <a:lvl2pPr marL="742950" indent="-285750" defTabSz="4911725" eaLnBrk="0" hangingPunct="0">
              <a:defRPr sz="2800">
                <a:solidFill>
                  <a:schemeClr val="tx1"/>
                </a:solidFill>
                <a:latin typeface="Times New Roman" pitchFamily="18" charset="0"/>
                <a:ea typeface="SimSun" pitchFamily="2" charset="-122"/>
              </a:defRPr>
            </a:lvl2pPr>
            <a:lvl3pPr marL="1143000" indent="-228600" defTabSz="4911725" eaLnBrk="0" hangingPunct="0">
              <a:defRPr sz="2800">
                <a:solidFill>
                  <a:schemeClr val="tx1"/>
                </a:solidFill>
                <a:latin typeface="Times New Roman" pitchFamily="18" charset="0"/>
                <a:ea typeface="SimSun" pitchFamily="2" charset="-122"/>
              </a:defRPr>
            </a:lvl3pPr>
            <a:lvl4pPr marL="1600200" indent="-228600" defTabSz="4911725" eaLnBrk="0" hangingPunct="0">
              <a:defRPr sz="2800">
                <a:solidFill>
                  <a:schemeClr val="tx1"/>
                </a:solidFill>
                <a:latin typeface="Times New Roman" pitchFamily="18" charset="0"/>
                <a:ea typeface="SimSun" pitchFamily="2" charset="-122"/>
              </a:defRPr>
            </a:lvl4pPr>
            <a:lvl5pPr marL="2057400" indent="-228600" defTabSz="4911725" eaLnBrk="0" hangingPunct="0">
              <a:defRPr sz="2800">
                <a:solidFill>
                  <a:schemeClr val="tx1"/>
                </a:solidFill>
                <a:latin typeface="Times New Roman" pitchFamily="18" charset="0"/>
                <a:ea typeface="SimSun" pitchFamily="2" charset="-122"/>
              </a:defRPr>
            </a:lvl5pPr>
            <a:lvl6pPr marL="2514600" indent="-228600" defTabSz="4911725" eaLnBrk="0" fontAlgn="base" hangingPunct="0">
              <a:spcBef>
                <a:spcPct val="0"/>
              </a:spcBef>
              <a:spcAft>
                <a:spcPct val="0"/>
              </a:spcAft>
              <a:defRPr sz="2800">
                <a:solidFill>
                  <a:schemeClr val="tx1"/>
                </a:solidFill>
                <a:latin typeface="Times New Roman" pitchFamily="18" charset="0"/>
                <a:ea typeface="SimSun" pitchFamily="2" charset="-122"/>
              </a:defRPr>
            </a:lvl6pPr>
            <a:lvl7pPr marL="2971800" indent="-228600" defTabSz="4911725" eaLnBrk="0" fontAlgn="base" hangingPunct="0">
              <a:spcBef>
                <a:spcPct val="0"/>
              </a:spcBef>
              <a:spcAft>
                <a:spcPct val="0"/>
              </a:spcAft>
              <a:defRPr sz="2800">
                <a:solidFill>
                  <a:schemeClr val="tx1"/>
                </a:solidFill>
                <a:latin typeface="Times New Roman" pitchFamily="18" charset="0"/>
                <a:ea typeface="SimSun" pitchFamily="2" charset="-122"/>
              </a:defRPr>
            </a:lvl7pPr>
            <a:lvl8pPr marL="3429000" indent="-228600" defTabSz="4911725" eaLnBrk="0" fontAlgn="base" hangingPunct="0">
              <a:spcBef>
                <a:spcPct val="0"/>
              </a:spcBef>
              <a:spcAft>
                <a:spcPct val="0"/>
              </a:spcAft>
              <a:defRPr sz="2800">
                <a:solidFill>
                  <a:schemeClr val="tx1"/>
                </a:solidFill>
                <a:latin typeface="Times New Roman" pitchFamily="18" charset="0"/>
                <a:ea typeface="SimSun" pitchFamily="2" charset="-122"/>
              </a:defRPr>
            </a:lvl8pPr>
            <a:lvl9pPr marL="3886200" indent="-228600" defTabSz="4911725" eaLnBrk="0" fontAlgn="base" hangingPunct="0">
              <a:spcBef>
                <a:spcPct val="0"/>
              </a:spcBef>
              <a:spcAft>
                <a:spcPct val="0"/>
              </a:spcAft>
              <a:defRPr sz="2800">
                <a:solidFill>
                  <a:schemeClr val="tx1"/>
                </a:solidFill>
                <a:latin typeface="Times New Roman" pitchFamily="18" charset="0"/>
                <a:ea typeface="SimSun" pitchFamily="2" charset="-122"/>
              </a:defRPr>
            </a:lvl9pPr>
          </a:lstStyle>
          <a:p>
            <a:pPr algn="ctr" eaLnBrk="1" hangingPunct="1">
              <a:spcBef>
                <a:spcPct val="50000"/>
              </a:spcBef>
              <a:defRPr/>
            </a:pPr>
            <a:r>
              <a:rPr lang="en-US" altLang="zh-CN" sz="4400" b="1" dirty="0" smtClean="0">
                <a:solidFill>
                  <a:schemeClr val="accent2"/>
                </a:solidFill>
                <a:latin typeface="+mj-lt"/>
              </a:rPr>
              <a:t>ABSTRACT</a:t>
            </a:r>
          </a:p>
        </p:txBody>
      </p:sp>
      <p:sp>
        <p:nvSpPr>
          <p:cNvPr id="2054" name="Rectangle 346"/>
          <p:cNvSpPr>
            <a:spLocks noChangeArrowheads="1"/>
          </p:cNvSpPr>
          <p:nvPr/>
        </p:nvSpPr>
        <p:spPr bwMode="auto">
          <a:xfrm>
            <a:off x="15281275" y="5181600"/>
            <a:ext cx="33715325" cy="769938"/>
          </a:xfrm>
          <a:prstGeom prst="rect">
            <a:avLst/>
          </a:prstGeom>
          <a:solidFill>
            <a:schemeClr val="accent5"/>
          </a:solidFill>
          <a:ln w="76200">
            <a:solidFill>
              <a:schemeClr val="accent2"/>
            </a:solidFill>
            <a:miter lim="800000"/>
            <a:headEnd/>
            <a:tailEnd/>
          </a:ln>
        </p:spPr>
        <p:txBody>
          <a:bodyPr>
            <a:spAutoFit/>
          </a:bodyPr>
          <a:lstStyle/>
          <a:p>
            <a:pPr algn="ctr" defTabSz="4911725" eaLnBrk="1" hangingPunct="1">
              <a:spcBef>
                <a:spcPct val="50000"/>
              </a:spcBef>
              <a:defRPr/>
            </a:pPr>
            <a:r>
              <a:rPr lang="en-US" altLang="zh-CN" sz="4400" b="1" dirty="0">
                <a:solidFill>
                  <a:schemeClr val="accent2"/>
                </a:solidFill>
                <a:latin typeface="+mj-lt"/>
              </a:rPr>
              <a:t>RESULTS</a:t>
            </a:r>
          </a:p>
        </p:txBody>
      </p:sp>
      <p:sp>
        <p:nvSpPr>
          <p:cNvPr id="2055" name="Text Box 391"/>
          <p:cNvSpPr txBox="1">
            <a:spLocks noChangeArrowheads="1"/>
          </p:cNvSpPr>
          <p:nvPr/>
        </p:nvSpPr>
        <p:spPr bwMode="auto">
          <a:xfrm>
            <a:off x="2073275" y="24306213"/>
            <a:ext cx="12099925" cy="90789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defTabSz="4911725" eaLnBrk="0" hangingPunct="0">
              <a:defRPr sz="2800">
                <a:solidFill>
                  <a:schemeClr val="tx1"/>
                </a:solidFill>
                <a:latin typeface="Times New Roman" pitchFamily="18" charset="0"/>
                <a:ea typeface="SimSun" pitchFamily="2" charset="-122"/>
              </a:defRPr>
            </a:lvl1pPr>
            <a:lvl2pPr marL="742950" indent="-285750" defTabSz="4911725" eaLnBrk="0" hangingPunct="0">
              <a:defRPr sz="2800">
                <a:solidFill>
                  <a:schemeClr val="tx1"/>
                </a:solidFill>
                <a:latin typeface="Times New Roman" pitchFamily="18" charset="0"/>
                <a:ea typeface="SimSun" pitchFamily="2" charset="-122"/>
              </a:defRPr>
            </a:lvl2pPr>
            <a:lvl3pPr marL="1143000" indent="-228600" defTabSz="4911725" eaLnBrk="0" hangingPunct="0">
              <a:defRPr sz="2800">
                <a:solidFill>
                  <a:schemeClr val="tx1"/>
                </a:solidFill>
                <a:latin typeface="Times New Roman" pitchFamily="18" charset="0"/>
                <a:ea typeface="SimSun" pitchFamily="2" charset="-122"/>
              </a:defRPr>
            </a:lvl3pPr>
            <a:lvl4pPr marL="1600200" indent="-228600" defTabSz="4911725" eaLnBrk="0" hangingPunct="0">
              <a:defRPr sz="2800">
                <a:solidFill>
                  <a:schemeClr val="tx1"/>
                </a:solidFill>
                <a:latin typeface="Times New Roman" pitchFamily="18" charset="0"/>
                <a:ea typeface="SimSun" pitchFamily="2" charset="-122"/>
              </a:defRPr>
            </a:lvl4pPr>
            <a:lvl5pPr marL="2057400" indent="-228600" defTabSz="4911725" eaLnBrk="0" hangingPunct="0">
              <a:defRPr sz="2800">
                <a:solidFill>
                  <a:schemeClr val="tx1"/>
                </a:solidFill>
                <a:latin typeface="Times New Roman" pitchFamily="18" charset="0"/>
                <a:ea typeface="SimSun" pitchFamily="2" charset="-122"/>
              </a:defRPr>
            </a:lvl5pPr>
            <a:lvl6pPr marL="2514600" indent="-228600" defTabSz="4911725" eaLnBrk="0" fontAlgn="base" hangingPunct="0">
              <a:spcBef>
                <a:spcPct val="0"/>
              </a:spcBef>
              <a:spcAft>
                <a:spcPct val="0"/>
              </a:spcAft>
              <a:defRPr sz="2800">
                <a:solidFill>
                  <a:schemeClr val="tx1"/>
                </a:solidFill>
                <a:latin typeface="Times New Roman" pitchFamily="18" charset="0"/>
                <a:ea typeface="SimSun" pitchFamily="2" charset="-122"/>
              </a:defRPr>
            </a:lvl6pPr>
            <a:lvl7pPr marL="2971800" indent="-228600" defTabSz="4911725" eaLnBrk="0" fontAlgn="base" hangingPunct="0">
              <a:spcBef>
                <a:spcPct val="0"/>
              </a:spcBef>
              <a:spcAft>
                <a:spcPct val="0"/>
              </a:spcAft>
              <a:defRPr sz="2800">
                <a:solidFill>
                  <a:schemeClr val="tx1"/>
                </a:solidFill>
                <a:latin typeface="Times New Roman" pitchFamily="18" charset="0"/>
                <a:ea typeface="SimSun" pitchFamily="2" charset="-122"/>
              </a:defRPr>
            </a:lvl7pPr>
            <a:lvl8pPr marL="3429000" indent="-228600" defTabSz="4911725" eaLnBrk="0" fontAlgn="base" hangingPunct="0">
              <a:spcBef>
                <a:spcPct val="0"/>
              </a:spcBef>
              <a:spcAft>
                <a:spcPct val="0"/>
              </a:spcAft>
              <a:defRPr sz="2800">
                <a:solidFill>
                  <a:schemeClr val="tx1"/>
                </a:solidFill>
                <a:latin typeface="Times New Roman" pitchFamily="18" charset="0"/>
                <a:ea typeface="SimSun" pitchFamily="2" charset="-122"/>
              </a:defRPr>
            </a:lvl8pPr>
            <a:lvl9pPr marL="3886200" indent="-228600" defTabSz="4911725" eaLnBrk="0" fontAlgn="base" hangingPunct="0">
              <a:spcBef>
                <a:spcPct val="0"/>
              </a:spcBef>
              <a:spcAft>
                <a:spcPct val="0"/>
              </a:spcAft>
              <a:defRPr sz="2800">
                <a:solidFill>
                  <a:schemeClr val="tx1"/>
                </a:solidFill>
                <a:latin typeface="Times New Roman" pitchFamily="18" charset="0"/>
                <a:ea typeface="SimSun" pitchFamily="2" charset="-122"/>
              </a:defRPr>
            </a:lvl9pPr>
          </a:lstStyle>
          <a:p>
            <a:pPr algn="just" eaLnBrk="1" hangingPunct="1">
              <a:spcBef>
                <a:spcPct val="50000"/>
              </a:spcBef>
              <a:defRPr/>
            </a:pPr>
            <a:r>
              <a:rPr lang="en-US" altLang="zh-CN" sz="3600" b="1" dirty="0" smtClean="0">
                <a:latin typeface="+mn-lt"/>
              </a:rPr>
              <a:t>ECHA has proposed a restriction on the manufacture, use, and sale of mixtures and articles containing PFOA or PFOA-related substances at concentrations exceeding 2 ppb. In order to set such restrictive concentrations of chemicals, analytical methods must have the sensitivity, reliability, and accuracy to  consistently measure at those concentrations.  In response to the proposal, we conducted a review of the analytical methods that are available to measure PFOA and PFOA-related substances in </a:t>
            </a:r>
            <a:r>
              <a:rPr lang="en-US" altLang="zh-CN" sz="3600" b="1" dirty="0" err="1" smtClean="0">
                <a:latin typeface="+mn-lt"/>
              </a:rPr>
              <a:t>fluoropolymer</a:t>
            </a:r>
            <a:r>
              <a:rPr lang="en-US" altLang="zh-CN" sz="3600" b="1" dirty="0" smtClean="0">
                <a:latin typeface="+mn-lt"/>
              </a:rPr>
              <a:t> and </a:t>
            </a:r>
            <a:r>
              <a:rPr lang="en-US" altLang="zh-CN" sz="3600" b="1" dirty="0" err="1" smtClean="0">
                <a:latin typeface="+mn-lt"/>
              </a:rPr>
              <a:t>fluorotelomer</a:t>
            </a:r>
            <a:r>
              <a:rPr lang="en-US" altLang="zh-CN" sz="3600" b="1" dirty="0" smtClean="0">
                <a:latin typeface="+mn-lt"/>
              </a:rPr>
              <a:t> products and determine whether these substances can be reliably quantified at the proposed 2 ppb threshold. To conduct this review,  peer-reviewed publically available studies and member company information were gathered and reviewed</a:t>
            </a:r>
            <a:r>
              <a:rPr lang="en-US" altLang="zh-CN" sz="4400" b="1" dirty="0" smtClean="0">
                <a:latin typeface="+mn-lt"/>
              </a:rPr>
              <a:t>.</a:t>
            </a:r>
          </a:p>
        </p:txBody>
      </p:sp>
      <p:sp>
        <p:nvSpPr>
          <p:cNvPr id="2070" name="Text Box 351"/>
          <p:cNvSpPr txBox="1">
            <a:spLocks noChangeArrowheads="1"/>
          </p:cNvSpPr>
          <p:nvPr/>
        </p:nvSpPr>
        <p:spPr bwMode="auto">
          <a:xfrm>
            <a:off x="32585025" y="17762538"/>
            <a:ext cx="16516350" cy="768350"/>
          </a:xfrm>
          <a:prstGeom prst="rect">
            <a:avLst/>
          </a:prstGeom>
          <a:solidFill>
            <a:schemeClr val="accent5"/>
          </a:solidFill>
          <a:ln w="76200">
            <a:solidFill>
              <a:schemeClr val="accent2"/>
            </a:solidFill>
            <a:miter lim="800000"/>
            <a:headEnd/>
            <a:tailEnd/>
          </a:ln>
        </p:spPr>
        <p:txBody>
          <a:bodyPr>
            <a:spAutoFit/>
          </a:bodyPr>
          <a:lstStyle>
            <a:lvl1pPr eaLnBrk="0" hangingPunct="0">
              <a:defRPr sz="2800">
                <a:solidFill>
                  <a:schemeClr val="tx1"/>
                </a:solidFill>
                <a:latin typeface="Times New Roman" pitchFamily="18" charset="0"/>
                <a:ea typeface="SimSun" pitchFamily="2" charset="-122"/>
              </a:defRPr>
            </a:lvl1pPr>
            <a:lvl2pPr marL="742950" indent="-285750" eaLnBrk="0" hangingPunct="0">
              <a:defRPr sz="2800">
                <a:solidFill>
                  <a:schemeClr val="tx1"/>
                </a:solidFill>
                <a:latin typeface="Times New Roman" pitchFamily="18" charset="0"/>
                <a:ea typeface="SimSun" pitchFamily="2" charset="-122"/>
              </a:defRPr>
            </a:lvl2pPr>
            <a:lvl3pPr marL="1143000" indent="-228600" eaLnBrk="0" hangingPunct="0">
              <a:defRPr sz="2800">
                <a:solidFill>
                  <a:schemeClr val="tx1"/>
                </a:solidFill>
                <a:latin typeface="Times New Roman" pitchFamily="18" charset="0"/>
                <a:ea typeface="SimSun" pitchFamily="2" charset="-122"/>
              </a:defRPr>
            </a:lvl3pPr>
            <a:lvl4pPr marL="1600200" indent="-228600" eaLnBrk="0" hangingPunct="0">
              <a:defRPr sz="2800">
                <a:solidFill>
                  <a:schemeClr val="tx1"/>
                </a:solidFill>
                <a:latin typeface="Times New Roman" pitchFamily="18" charset="0"/>
                <a:ea typeface="SimSun" pitchFamily="2" charset="-122"/>
              </a:defRPr>
            </a:lvl4pPr>
            <a:lvl5pPr marL="2057400" indent="-228600" eaLnBrk="0" hangingPunct="0">
              <a:defRPr sz="2800">
                <a:solidFill>
                  <a:schemeClr val="tx1"/>
                </a:solidFill>
                <a:latin typeface="Times New Roman" pitchFamily="18" charset="0"/>
                <a:ea typeface="SimSun" pitchFamily="2" charset="-122"/>
              </a:defRPr>
            </a:lvl5pPr>
            <a:lvl6pPr marL="2514600" indent="-228600" eaLnBrk="0" fontAlgn="base" hangingPunct="0">
              <a:spcBef>
                <a:spcPct val="0"/>
              </a:spcBef>
              <a:spcAft>
                <a:spcPct val="0"/>
              </a:spcAft>
              <a:defRPr sz="2800">
                <a:solidFill>
                  <a:schemeClr val="tx1"/>
                </a:solidFill>
                <a:latin typeface="Times New Roman" pitchFamily="18" charset="0"/>
                <a:ea typeface="SimSun" pitchFamily="2" charset="-122"/>
              </a:defRPr>
            </a:lvl6pPr>
            <a:lvl7pPr marL="2971800" indent="-228600" eaLnBrk="0" fontAlgn="base" hangingPunct="0">
              <a:spcBef>
                <a:spcPct val="0"/>
              </a:spcBef>
              <a:spcAft>
                <a:spcPct val="0"/>
              </a:spcAft>
              <a:defRPr sz="2800">
                <a:solidFill>
                  <a:schemeClr val="tx1"/>
                </a:solidFill>
                <a:latin typeface="Times New Roman" pitchFamily="18" charset="0"/>
                <a:ea typeface="SimSun" pitchFamily="2" charset="-122"/>
              </a:defRPr>
            </a:lvl7pPr>
            <a:lvl8pPr marL="3429000" indent="-228600" eaLnBrk="0" fontAlgn="base" hangingPunct="0">
              <a:spcBef>
                <a:spcPct val="0"/>
              </a:spcBef>
              <a:spcAft>
                <a:spcPct val="0"/>
              </a:spcAft>
              <a:defRPr sz="2800">
                <a:solidFill>
                  <a:schemeClr val="tx1"/>
                </a:solidFill>
                <a:latin typeface="Times New Roman" pitchFamily="18" charset="0"/>
                <a:ea typeface="SimSun" pitchFamily="2" charset="-122"/>
              </a:defRPr>
            </a:lvl8pPr>
            <a:lvl9pPr marL="3886200" indent="-228600" eaLnBrk="0" fontAlgn="base" hangingPunct="0">
              <a:spcBef>
                <a:spcPct val="0"/>
              </a:spcBef>
              <a:spcAft>
                <a:spcPct val="0"/>
              </a:spcAft>
              <a:defRPr sz="2800">
                <a:solidFill>
                  <a:schemeClr val="tx1"/>
                </a:solidFill>
                <a:latin typeface="Times New Roman" pitchFamily="18" charset="0"/>
                <a:ea typeface="SimSun" pitchFamily="2" charset="-122"/>
              </a:defRPr>
            </a:lvl9pPr>
          </a:lstStyle>
          <a:p>
            <a:pPr algn="ctr" eaLnBrk="1" hangingPunct="1">
              <a:spcBef>
                <a:spcPct val="50000"/>
              </a:spcBef>
              <a:defRPr/>
            </a:pPr>
            <a:r>
              <a:rPr lang="en-US" sz="4400" b="1" dirty="0" smtClean="0">
                <a:solidFill>
                  <a:schemeClr val="accent2"/>
                </a:solidFill>
                <a:latin typeface="+mj-lt"/>
              </a:rPr>
              <a:t>CONCLUSIONS</a:t>
            </a:r>
          </a:p>
        </p:txBody>
      </p:sp>
      <p:pic>
        <p:nvPicPr>
          <p:cNvPr id="2057" name="Picture 23"/>
          <p:cNvPicPr>
            <a:picLocks noChangeAspect="1" noChangeArrowheads="1"/>
          </p:cNvPicPr>
          <p:nvPr/>
        </p:nvPicPr>
        <p:blipFill>
          <a:blip r:embed="rId2" cstate="print"/>
          <a:srcRect/>
          <a:stretch>
            <a:fillRect/>
          </a:stretch>
        </p:blipFill>
        <p:spPr bwMode="auto">
          <a:xfrm>
            <a:off x="2319338" y="1625600"/>
            <a:ext cx="9663112" cy="2541588"/>
          </a:xfrm>
          <a:prstGeom prst="rect">
            <a:avLst/>
          </a:prstGeom>
          <a:noFill/>
          <a:ln w="9525">
            <a:noFill/>
            <a:miter lim="800000"/>
            <a:headEnd/>
            <a:tailEnd/>
          </a:ln>
          <a:effectLst/>
        </p:spPr>
      </p:pic>
      <p:sp>
        <p:nvSpPr>
          <p:cNvPr id="2058" name="TextBox 3"/>
          <p:cNvSpPr txBox="1">
            <a:spLocks noChangeArrowheads="1"/>
          </p:cNvSpPr>
          <p:nvPr/>
        </p:nvSpPr>
        <p:spPr bwMode="auto">
          <a:xfrm>
            <a:off x="1981200" y="6629400"/>
            <a:ext cx="12192000" cy="156035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ea typeface="SimSun" pitchFamily="2" charset="-122"/>
              </a:defRPr>
            </a:lvl1pPr>
            <a:lvl2pPr marL="742950" indent="-285750" eaLnBrk="0" hangingPunct="0">
              <a:defRPr sz="2800">
                <a:solidFill>
                  <a:schemeClr val="tx1"/>
                </a:solidFill>
                <a:latin typeface="Times New Roman" pitchFamily="18" charset="0"/>
                <a:ea typeface="SimSun" pitchFamily="2" charset="-122"/>
              </a:defRPr>
            </a:lvl2pPr>
            <a:lvl3pPr marL="1143000" indent="-228600" eaLnBrk="0" hangingPunct="0">
              <a:defRPr sz="2800">
                <a:solidFill>
                  <a:schemeClr val="tx1"/>
                </a:solidFill>
                <a:latin typeface="Times New Roman" pitchFamily="18" charset="0"/>
                <a:ea typeface="SimSun" pitchFamily="2" charset="-122"/>
              </a:defRPr>
            </a:lvl3pPr>
            <a:lvl4pPr marL="1600200" indent="-228600" eaLnBrk="0" hangingPunct="0">
              <a:defRPr sz="2800">
                <a:solidFill>
                  <a:schemeClr val="tx1"/>
                </a:solidFill>
                <a:latin typeface="Times New Roman" pitchFamily="18" charset="0"/>
                <a:ea typeface="SimSun" pitchFamily="2" charset="-122"/>
              </a:defRPr>
            </a:lvl4pPr>
            <a:lvl5pPr marL="2057400" indent="-228600" eaLnBrk="0" hangingPunct="0">
              <a:defRPr sz="2800">
                <a:solidFill>
                  <a:schemeClr val="tx1"/>
                </a:solidFill>
                <a:latin typeface="Times New Roman" pitchFamily="18" charset="0"/>
                <a:ea typeface="SimSun" pitchFamily="2" charset="-122"/>
              </a:defRPr>
            </a:lvl5pPr>
            <a:lvl6pPr marL="2514600" indent="-228600" eaLnBrk="0" fontAlgn="base" hangingPunct="0">
              <a:spcBef>
                <a:spcPct val="0"/>
              </a:spcBef>
              <a:spcAft>
                <a:spcPct val="0"/>
              </a:spcAft>
              <a:defRPr sz="2800">
                <a:solidFill>
                  <a:schemeClr val="tx1"/>
                </a:solidFill>
                <a:latin typeface="Times New Roman" pitchFamily="18" charset="0"/>
                <a:ea typeface="SimSun" pitchFamily="2" charset="-122"/>
              </a:defRPr>
            </a:lvl6pPr>
            <a:lvl7pPr marL="2971800" indent="-228600" eaLnBrk="0" fontAlgn="base" hangingPunct="0">
              <a:spcBef>
                <a:spcPct val="0"/>
              </a:spcBef>
              <a:spcAft>
                <a:spcPct val="0"/>
              </a:spcAft>
              <a:defRPr sz="2800">
                <a:solidFill>
                  <a:schemeClr val="tx1"/>
                </a:solidFill>
                <a:latin typeface="Times New Roman" pitchFamily="18" charset="0"/>
                <a:ea typeface="SimSun" pitchFamily="2" charset="-122"/>
              </a:defRPr>
            </a:lvl7pPr>
            <a:lvl8pPr marL="3429000" indent="-228600" eaLnBrk="0" fontAlgn="base" hangingPunct="0">
              <a:spcBef>
                <a:spcPct val="0"/>
              </a:spcBef>
              <a:spcAft>
                <a:spcPct val="0"/>
              </a:spcAft>
              <a:defRPr sz="2800">
                <a:solidFill>
                  <a:schemeClr val="tx1"/>
                </a:solidFill>
                <a:latin typeface="Times New Roman" pitchFamily="18" charset="0"/>
                <a:ea typeface="SimSun" pitchFamily="2" charset="-122"/>
              </a:defRPr>
            </a:lvl8pPr>
            <a:lvl9pPr marL="3886200" indent="-228600" eaLnBrk="0" fontAlgn="base" hangingPunct="0">
              <a:spcBef>
                <a:spcPct val="0"/>
              </a:spcBef>
              <a:spcAft>
                <a:spcPct val="0"/>
              </a:spcAft>
              <a:defRPr sz="2800">
                <a:solidFill>
                  <a:schemeClr val="tx1"/>
                </a:solidFill>
                <a:latin typeface="Times New Roman" pitchFamily="18" charset="0"/>
                <a:ea typeface="SimSun" pitchFamily="2" charset="-122"/>
              </a:defRPr>
            </a:lvl9pPr>
          </a:lstStyle>
          <a:p>
            <a:pPr algn="just" eaLnBrk="1" hangingPunct="1">
              <a:defRPr/>
            </a:pPr>
            <a:r>
              <a:rPr lang="en-US" altLang="en-US" sz="3600" b="1" dirty="0" smtClean="0">
                <a:latin typeface="+mn-lt"/>
              </a:rPr>
              <a:t>The European Chemical Agency (ECHA) recently proposed to restrict the use, manufacture and sale of mixtures and articles containing PFOA and PFOA-related substances at concentrations exceeding 2 ppb (ECHA, 2014).  We questioned whether a standard analytical method exists to evaluate such levels in </a:t>
            </a:r>
            <a:r>
              <a:rPr lang="en-US" altLang="en-US" sz="3600" b="1" dirty="0" err="1" smtClean="0">
                <a:latin typeface="+mn-lt"/>
              </a:rPr>
              <a:t>fluoropolymer</a:t>
            </a:r>
            <a:r>
              <a:rPr lang="en-US" altLang="en-US" sz="3600" b="1" dirty="0" smtClean="0">
                <a:latin typeface="+mn-lt"/>
              </a:rPr>
              <a:t> and </a:t>
            </a:r>
            <a:r>
              <a:rPr lang="en-US" altLang="en-US" sz="3600" b="1" dirty="0" err="1" smtClean="0">
                <a:latin typeface="+mn-lt"/>
              </a:rPr>
              <a:t>fluorotelomer</a:t>
            </a:r>
            <a:r>
              <a:rPr lang="en-US" altLang="en-US" sz="3600" b="1" dirty="0" smtClean="0">
                <a:latin typeface="+mn-lt"/>
              </a:rPr>
              <a:t> products.  To answer the question, analytical methods used to evaluate these substances in various matrices were reviewed from the published literature as well as collected from FluoroCouncil member companies.  The results indicate that high performance liquid chromatography coupled to tandem mass spectrometry (LC/MS/MS) is consistently used for PFOA analysis, however, for 8:2 </a:t>
            </a:r>
            <a:r>
              <a:rPr lang="en-US" altLang="en-US" sz="3600" b="1" dirty="0" err="1" smtClean="0">
                <a:latin typeface="+mn-lt"/>
              </a:rPr>
              <a:t>fluorotelomer</a:t>
            </a:r>
            <a:r>
              <a:rPr lang="en-US" altLang="en-US" sz="3600" b="1" dirty="0" smtClean="0">
                <a:latin typeface="+mn-lt"/>
              </a:rPr>
              <a:t> alcohol (FTOH) and 8:2 monomers, methods vary.  Also, results indicate that analytical sensitivity is highly dependent on the extraction of the substance from the matrix and the control of analytical interference.  PFOA in textiles is the only category of </a:t>
            </a:r>
            <a:r>
              <a:rPr lang="en-US" altLang="en-US" sz="3600" b="1" dirty="0" err="1" smtClean="0">
                <a:latin typeface="+mn-lt"/>
              </a:rPr>
              <a:t>fluorotelomer</a:t>
            </a:r>
            <a:r>
              <a:rPr lang="en-US" altLang="en-US" sz="3600" b="1" dirty="0" smtClean="0">
                <a:latin typeface="+mn-lt"/>
              </a:rPr>
              <a:t> products identified with a limit of quantification (LOQ) less than 5 ppb (Larson, 2006; </a:t>
            </a:r>
            <a:r>
              <a:rPr lang="en-US" altLang="en-US" sz="3600" b="1" dirty="0" err="1" smtClean="0">
                <a:latin typeface="+mn-lt"/>
              </a:rPr>
              <a:t>Mawn</a:t>
            </a:r>
            <a:r>
              <a:rPr lang="en-US" altLang="en-US" sz="3600" b="1" dirty="0" smtClean="0">
                <a:latin typeface="+mn-lt"/>
              </a:rPr>
              <a:t>, 2006; </a:t>
            </a:r>
            <a:r>
              <a:rPr lang="en-US" altLang="en-US" sz="3600" b="1" dirty="0" err="1" smtClean="0">
                <a:latin typeface="+mn-lt"/>
              </a:rPr>
              <a:t>Stadalius</a:t>
            </a:r>
            <a:r>
              <a:rPr lang="en-US" altLang="en-US" sz="3600" b="1" dirty="0" smtClean="0">
                <a:latin typeface="+mn-lt"/>
              </a:rPr>
              <a:t>, 2006; Liu, 2009; </a:t>
            </a:r>
            <a:r>
              <a:rPr lang="en-US" altLang="en-US" sz="3600" b="1" dirty="0" err="1" smtClean="0">
                <a:latin typeface="+mn-lt"/>
              </a:rPr>
              <a:t>Guo</a:t>
            </a:r>
            <a:r>
              <a:rPr lang="en-US" altLang="en-US" sz="3600" b="1" dirty="0" smtClean="0">
                <a:latin typeface="+mn-lt"/>
              </a:rPr>
              <a:t>, 2009; Shao, 2012).   PFOA-related substances have also been analyzed in consumer products (</a:t>
            </a:r>
            <a:r>
              <a:rPr lang="en-US" altLang="en-US" sz="3600" b="1" dirty="0" err="1" smtClean="0">
                <a:latin typeface="+mn-lt"/>
              </a:rPr>
              <a:t>Knepper</a:t>
            </a:r>
            <a:r>
              <a:rPr lang="en-US" altLang="en-US" sz="3600" b="1" dirty="0" smtClean="0">
                <a:latin typeface="+mn-lt"/>
              </a:rPr>
              <a:t> et al., 2014; Liu et al., 2014).  Therefore, it is not feasible to apply a 2 ppb threshold concentration of PFOA and PFOA-related substances to all </a:t>
            </a:r>
            <a:r>
              <a:rPr lang="en-US" altLang="en-US" sz="3600" b="1" dirty="0" err="1" smtClean="0">
                <a:latin typeface="+mn-lt"/>
              </a:rPr>
              <a:t>fluoropolymer</a:t>
            </a:r>
            <a:r>
              <a:rPr lang="en-US" altLang="en-US" sz="3600" b="1" dirty="0" smtClean="0">
                <a:latin typeface="+mn-lt"/>
              </a:rPr>
              <a:t> and </a:t>
            </a:r>
            <a:r>
              <a:rPr lang="en-US" altLang="en-US" sz="3600" b="1" dirty="0" err="1" smtClean="0">
                <a:latin typeface="+mn-lt"/>
              </a:rPr>
              <a:t>fluorotelomer</a:t>
            </a:r>
            <a:r>
              <a:rPr lang="en-US" altLang="en-US" sz="3600" b="1" dirty="0" smtClean="0">
                <a:latin typeface="+mn-lt"/>
              </a:rPr>
              <a:t> products. </a:t>
            </a:r>
          </a:p>
        </p:txBody>
      </p:sp>
      <p:pic>
        <p:nvPicPr>
          <p:cNvPr id="2059" name="Picture 25"/>
          <p:cNvPicPr>
            <a:picLocks noChangeAspect="1" noChangeArrowheads="1"/>
          </p:cNvPicPr>
          <p:nvPr/>
        </p:nvPicPr>
        <p:blipFill>
          <a:blip r:embed="rId3" cstate="print"/>
          <a:srcRect/>
          <a:stretch>
            <a:fillRect/>
          </a:stretch>
        </p:blipFill>
        <p:spPr bwMode="auto">
          <a:xfrm>
            <a:off x="15281275" y="22004338"/>
            <a:ext cx="16071850" cy="13428662"/>
          </a:xfrm>
          <a:prstGeom prst="rect">
            <a:avLst/>
          </a:prstGeom>
          <a:noFill/>
          <a:ln w="9525">
            <a:noFill/>
            <a:miter lim="800000"/>
            <a:headEnd/>
            <a:tailEnd/>
          </a:ln>
        </p:spPr>
      </p:pic>
      <p:pic>
        <p:nvPicPr>
          <p:cNvPr id="2060" name="Picture 27"/>
          <p:cNvPicPr>
            <a:picLocks noChangeAspect="1" noChangeArrowheads="1"/>
          </p:cNvPicPr>
          <p:nvPr/>
        </p:nvPicPr>
        <p:blipFill>
          <a:blip r:embed="rId4" cstate="print"/>
          <a:srcRect/>
          <a:stretch>
            <a:fillRect/>
          </a:stretch>
        </p:blipFill>
        <p:spPr bwMode="auto">
          <a:xfrm>
            <a:off x="32689800" y="8331200"/>
            <a:ext cx="16306800" cy="9271000"/>
          </a:xfrm>
          <a:prstGeom prst="rect">
            <a:avLst/>
          </a:prstGeom>
          <a:noFill/>
          <a:ln w="9525">
            <a:noFill/>
            <a:miter lim="800000"/>
            <a:headEnd/>
            <a:tailEnd/>
          </a:ln>
          <a:effectLst/>
        </p:spPr>
      </p:pic>
      <p:sp>
        <p:nvSpPr>
          <p:cNvPr id="2061" name="TextBox 6"/>
          <p:cNvSpPr txBox="1">
            <a:spLocks noChangeArrowheads="1"/>
          </p:cNvSpPr>
          <p:nvPr/>
        </p:nvSpPr>
        <p:spPr bwMode="auto">
          <a:xfrm flipH="1">
            <a:off x="15281275" y="6261100"/>
            <a:ext cx="16071850" cy="15911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ea typeface="SimSun" pitchFamily="2" charset="-122"/>
              </a:defRPr>
            </a:lvl1pPr>
            <a:lvl2pPr marL="742950" indent="-285750" eaLnBrk="0" hangingPunct="0">
              <a:defRPr sz="2800">
                <a:solidFill>
                  <a:schemeClr val="tx1"/>
                </a:solidFill>
                <a:latin typeface="Times New Roman" pitchFamily="18" charset="0"/>
                <a:ea typeface="SimSun" pitchFamily="2" charset="-122"/>
              </a:defRPr>
            </a:lvl2pPr>
            <a:lvl3pPr marL="1143000" indent="-228600" eaLnBrk="0" hangingPunct="0">
              <a:defRPr sz="2800">
                <a:solidFill>
                  <a:schemeClr val="tx1"/>
                </a:solidFill>
                <a:latin typeface="Times New Roman" pitchFamily="18" charset="0"/>
                <a:ea typeface="SimSun" pitchFamily="2" charset="-122"/>
              </a:defRPr>
            </a:lvl3pPr>
            <a:lvl4pPr marL="1600200" indent="-228600" eaLnBrk="0" hangingPunct="0">
              <a:defRPr sz="2800">
                <a:solidFill>
                  <a:schemeClr val="tx1"/>
                </a:solidFill>
                <a:latin typeface="Times New Roman" pitchFamily="18" charset="0"/>
                <a:ea typeface="SimSun" pitchFamily="2" charset="-122"/>
              </a:defRPr>
            </a:lvl4pPr>
            <a:lvl5pPr marL="2057400" indent="-228600" eaLnBrk="0" hangingPunct="0">
              <a:defRPr sz="2800">
                <a:solidFill>
                  <a:schemeClr val="tx1"/>
                </a:solidFill>
                <a:latin typeface="Times New Roman" pitchFamily="18" charset="0"/>
                <a:ea typeface="SimSun" pitchFamily="2" charset="-122"/>
              </a:defRPr>
            </a:lvl5pPr>
            <a:lvl6pPr marL="2514600" indent="-228600" eaLnBrk="0" fontAlgn="base" hangingPunct="0">
              <a:spcBef>
                <a:spcPct val="0"/>
              </a:spcBef>
              <a:spcAft>
                <a:spcPct val="0"/>
              </a:spcAft>
              <a:defRPr sz="2800">
                <a:solidFill>
                  <a:schemeClr val="tx1"/>
                </a:solidFill>
                <a:latin typeface="Times New Roman" pitchFamily="18" charset="0"/>
                <a:ea typeface="SimSun" pitchFamily="2" charset="-122"/>
              </a:defRPr>
            </a:lvl6pPr>
            <a:lvl7pPr marL="2971800" indent="-228600" eaLnBrk="0" fontAlgn="base" hangingPunct="0">
              <a:spcBef>
                <a:spcPct val="0"/>
              </a:spcBef>
              <a:spcAft>
                <a:spcPct val="0"/>
              </a:spcAft>
              <a:defRPr sz="2800">
                <a:solidFill>
                  <a:schemeClr val="tx1"/>
                </a:solidFill>
                <a:latin typeface="Times New Roman" pitchFamily="18" charset="0"/>
                <a:ea typeface="SimSun" pitchFamily="2" charset="-122"/>
              </a:defRPr>
            </a:lvl7pPr>
            <a:lvl8pPr marL="3429000" indent="-228600" eaLnBrk="0" fontAlgn="base" hangingPunct="0">
              <a:spcBef>
                <a:spcPct val="0"/>
              </a:spcBef>
              <a:spcAft>
                <a:spcPct val="0"/>
              </a:spcAft>
              <a:defRPr sz="2800">
                <a:solidFill>
                  <a:schemeClr val="tx1"/>
                </a:solidFill>
                <a:latin typeface="Times New Roman" pitchFamily="18" charset="0"/>
                <a:ea typeface="SimSun" pitchFamily="2" charset="-122"/>
              </a:defRPr>
            </a:lvl8pPr>
            <a:lvl9pPr marL="3886200" indent="-228600" eaLnBrk="0" fontAlgn="base" hangingPunct="0">
              <a:spcBef>
                <a:spcPct val="0"/>
              </a:spcBef>
              <a:spcAft>
                <a:spcPct val="0"/>
              </a:spcAft>
              <a:defRPr sz="2800">
                <a:solidFill>
                  <a:schemeClr val="tx1"/>
                </a:solidFill>
                <a:latin typeface="Times New Roman" pitchFamily="18" charset="0"/>
                <a:ea typeface="SimSun" pitchFamily="2" charset="-122"/>
              </a:defRPr>
            </a:lvl9pPr>
          </a:lstStyle>
          <a:p>
            <a:pPr eaLnBrk="1" hangingPunct="1">
              <a:defRPr/>
            </a:pPr>
            <a:endParaRPr lang="en-US" altLang="en-US" dirty="0" smtClean="0"/>
          </a:p>
          <a:p>
            <a:pPr algn="just" eaLnBrk="1" hangingPunct="1">
              <a:defRPr/>
            </a:pPr>
            <a:r>
              <a:rPr lang="en-US" altLang="en-US" sz="3600" b="1" dirty="0" smtClean="0">
                <a:latin typeface="+mn-lt"/>
              </a:rPr>
              <a:t>Based on this review, high performance liquid chromatography with tandem mass spectrometry (LC/MS/MS) is the preferred method for PFOA analysis in </a:t>
            </a:r>
            <a:r>
              <a:rPr lang="en-US" altLang="en-US" sz="3600" b="1" dirty="0" err="1" smtClean="0">
                <a:latin typeface="+mn-lt"/>
              </a:rPr>
              <a:t>fluoropolymer</a:t>
            </a:r>
            <a:r>
              <a:rPr lang="en-US" altLang="en-US" sz="3600" b="1" dirty="0" smtClean="0">
                <a:latin typeface="+mn-lt"/>
              </a:rPr>
              <a:t> and </a:t>
            </a:r>
            <a:r>
              <a:rPr lang="en-US" altLang="en-US" sz="3600" b="1" dirty="0" err="1" smtClean="0">
                <a:latin typeface="+mn-lt"/>
              </a:rPr>
              <a:t>fluorotelomer</a:t>
            </a:r>
            <a:r>
              <a:rPr lang="en-US" altLang="en-US" sz="3600" b="1" dirty="0" smtClean="0">
                <a:latin typeface="+mn-lt"/>
              </a:rPr>
              <a:t> products (Table 1). Depending upon the product, PFOA may be extracted from the sample medium using a solvent, such as methanol, and an </a:t>
            </a:r>
            <a:r>
              <a:rPr lang="en-US" altLang="en-US" sz="3600" b="1" dirty="0" err="1" smtClean="0">
                <a:latin typeface="+mn-lt"/>
              </a:rPr>
              <a:t>isotopically</a:t>
            </a:r>
            <a:r>
              <a:rPr lang="en-US" altLang="en-US" sz="3600" b="1" dirty="0" smtClean="0">
                <a:latin typeface="+mn-lt"/>
              </a:rPr>
              <a:t> labeled standard may also be used to reduce matrix effects. There is less consistency, however, in the analytical methods used to measure 8:2 FTOH and 8:2 monomer in </a:t>
            </a:r>
            <a:r>
              <a:rPr lang="en-US" altLang="en-US" sz="3600" b="1" dirty="0" err="1" smtClean="0">
                <a:latin typeface="+mn-lt"/>
              </a:rPr>
              <a:t>fluorotelomer</a:t>
            </a:r>
            <a:r>
              <a:rPr lang="en-US" altLang="en-US" sz="3600" b="1" dirty="0" smtClean="0">
                <a:latin typeface="+mn-lt"/>
              </a:rPr>
              <a:t> products; gas chromatography with mass spectrometry (GC/MS), gas chromatography with tandem mass spectrometry (GC/MS/MS), and LC/MS/MS are all commonly used. </a:t>
            </a:r>
          </a:p>
          <a:p>
            <a:pPr algn="just" eaLnBrk="1" hangingPunct="1">
              <a:defRPr/>
            </a:pPr>
            <a:endParaRPr lang="en-US" altLang="en-US" sz="3600" b="1" dirty="0" smtClean="0">
              <a:latin typeface="+mn-lt"/>
            </a:endParaRPr>
          </a:p>
          <a:p>
            <a:pPr algn="just" eaLnBrk="1" hangingPunct="1">
              <a:defRPr/>
            </a:pPr>
            <a:r>
              <a:rPr lang="en-US" altLang="en-US" sz="3600" b="1" dirty="0" smtClean="0">
                <a:latin typeface="+mn-lt"/>
              </a:rPr>
              <a:t>With respect to analytical sensitivity, low quantification limits may be achieved if the target compound can be readily extracted from the sample matrix and analytical interferences are minimal. For example, a limit of quantification (LOQ) in the low ppb range (less than 5 ppb) appears to be achievable for PFOA in textiles (</a:t>
            </a:r>
            <a:r>
              <a:rPr lang="en-US" altLang="en-US" sz="3600" b="1" dirty="0" err="1" smtClean="0">
                <a:latin typeface="+mn-lt"/>
              </a:rPr>
              <a:t>Mawn</a:t>
            </a:r>
            <a:r>
              <a:rPr lang="en-US" altLang="en-US" sz="3600" b="1" dirty="0" smtClean="0">
                <a:latin typeface="+mn-lt"/>
              </a:rPr>
              <a:t> et al. 2005, </a:t>
            </a:r>
            <a:r>
              <a:rPr lang="en-US" altLang="en-US" sz="3600" b="1" dirty="0" err="1" smtClean="0">
                <a:latin typeface="+mn-lt"/>
              </a:rPr>
              <a:t>Stadalius</a:t>
            </a:r>
            <a:r>
              <a:rPr lang="en-US" altLang="en-US" sz="3600" b="1" dirty="0" smtClean="0">
                <a:latin typeface="+mn-lt"/>
              </a:rPr>
              <a:t> et al. 2006, Liu et al. 2009, </a:t>
            </a:r>
            <a:r>
              <a:rPr lang="en-US" altLang="en-US" sz="3600" b="1" dirty="0" err="1" smtClean="0">
                <a:latin typeface="+mn-lt"/>
              </a:rPr>
              <a:t>Guo</a:t>
            </a:r>
            <a:r>
              <a:rPr lang="en-US" altLang="en-US" sz="3600" b="1" dirty="0" smtClean="0">
                <a:latin typeface="+mn-lt"/>
              </a:rPr>
              <a:t> et al. 2009, Shao 2012). Other products, however, may be more complex and LOQs for PFOA may be substantially higher. For example, a relatively wide range of LOQs have been reported for PFOA in </a:t>
            </a:r>
            <a:r>
              <a:rPr lang="en-US" altLang="en-US" sz="3600" b="1" dirty="0" err="1" smtClean="0">
                <a:latin typeface="+mn-lt"/>
              </a:rPr>
              <a:t>fluoropolymers</a:t>
            </a:r>
            <a:r>
              <a:rPr lang="en-US" altLang="en-US" sz="3600" b="1" dirty="0" smtClean="0">
                <a:latin typeface="+mn-lt"/>
              </a:rPr>
              <a:t> and </a:t>
            </a:r>
            <a:r>
              <a:rPr lang="en-US" altLang="en-US" sz="3600" b="1" dirty="0" err="1" smtClean="0">
                <a:latin typeface="+mn-lt"/>
              </a:rPr>
              <a:t>fluorotelomer</a:t>
            </a:r>
            <a:r>
              <a:rPr lang="en-US" altLang="en-US" sz="3600" b="1" dirty="0" smtClean="0">
                <a:latin typeface="+mn-lt"/>
              </a:rPr>
              <a:t> products sold for textile applications (Table 1). This could be due to variability in the composition of these products, matrix effects, analytical interferences, or background contamination. Accordingly, PFOA in textiles is the only category of </a:t>
            </a:r>
            <a:r>
              <a:rPr lang="en-US" altLang="en-US" sz="3600" b="1" dirty="0" err="1" smtClean="0">
                <a:latin typeface="+mn-lt"/>
              </a:rPr>
              <a:t>fluorotelomer</a:t>
            </a:r>
            <a:r>
              <a:rPr lang="en-US" altLang="en-US" sz="3600" b="1" dirty="0" smtClean="0">
                <a:latin typeface="+mn-lt"/>
              </a:rPr>
              <a:t> products that could accurately be </a:t>
            </a:r>
            <a:r>
              <a:rPr lang="en-US" altLang="en-US" sz="3600" b="1" dirty="0" err="1" smtClean="0">
                <a:latin typeface="+mn-lt"/>
              </a:rPr>
              <a:t>quanitified</a:t>
            </a:r>
            <a:r>
              <a:rPr lang="en-US" altLang="en-US" sz="3600" b="1" dirty="0" smtClean="0">
                <a:latin typeface="+mn-lt"/>
              </a:rPr>
              <a:t> at the 2 ppb PFOA threshold proposed by ECHA.</a:t>
            </a:r>
          </a:p>
          <a:p>
            <a:pPr eaLnBrk="1" hangingPunct="1">
              <a:defRPr/>
            </a:pPr>
            <a:endParaRPr lang="en-US" altLang="en-US" sz="3600" b="1" dirty="0" smtClean="0"/>
          </a:p>
          <a:p>
            <a:pPr eaLnBrk="1" hangingPunct="1">
              <a:defRPr/>
            </a:pPr>
            <a:endParaRPr lang="en-US" altLang="en-US" dirty="0" smtClean="0"/>
          </a:p>
        </p:txBody>
      </p:sp>
      <p:sp>
        <p:nvSpPr>
          <p:cNvPr id="2062" name="TextBox 7"/>
          <p:cNvSpPr txBox="1">
            <a:spLocks noChangeArrowheads="1"/>
          </p:cNvSpPr>
          <p:nvPr/>
        </p:nvSpPr>
        <p:spPr bwMode="auto">
          <a:xfrm>
            <a:off x="32613600" y="18775363"/>
            <a:ext cx="16687800" cy="5078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ea typeface="SimSun" pitchFamily="2" charset="-122"/>
              </a:defRPr>
            </a:lvl1pPr>
            <a:lvl2pPr marL="742950" indent="-285750" eaLnBrk="0" hangingPunct="0">
              <a:defRPr sz="2800">
                <a:solidFill>
                  <a:schemeClr val="tx1"/>
                </a:solidFill>
                <a:latin typeface="Times New Roman" pitchFamily="18" charset="0"/>
                <a:ea typeface="SimSun" pitchFamily="2" charset="-122"/>
              </a:defRPr>
            </a:lvl2pPr>
            <a:lvl3pPr marL="1143000" indent="-228600" eaLnBrk="0" hangingPunct="0">
              <a:defRPr sz="2800">
                <a:solidFill>
                  <a:schemeClr val="tx1"/>
                </a:solidFill>
                <a:latin typeface="Times New Roman" pitchFamily="18" charset="0"/>
                <a:ea typeface="SimSun" pitchFamily="2" charset="-122"/>
              </a:defRPr>
            </a:lvl3pPr>
            <a:lvl4pPr marL="1600200" indent="-228600" eaLnBrk="0" hangingPunct="0">
              <a:defRPr sz="2800">
                <a:solidFill>
                  <a:schemeClr val="tx1"/>
                </a:solidFill>
                <a:latin typeface="Times New Roman" pitchFamily="18" charset="0"/>
                <a:ea typeface="SimSun" pitchFamily="2" charset="-122"/>
              </a:defRPr>
            </a:lvl4pPr>
            <a:lvl5pPr marL="2057400" indent="-228600" eaLnBrk="0" hangingPunct="0">
              <a:defRPr sz="2800">
                <a:solidFill>
                  <a:schemeClr val="tx1"/>
                </a:solidFill>
                <a:latin typeface="Times New Roman" pitchFamily="18" charset="0"/>
                <a:ea typeface="SimSun" pitchFamily="2" charset="-122"/>
              </a:defRPr>
            </a:lvl5pPr>
            <a:lvl6pPr marL="2514600" indent="-228600" eaLnBrk="0" fontAlgn="base" hangingPunct="0">
              <a:spcBef>
                <a:spcPct val="0"/>
              </a:spcBef>
              <a:spcAft>
                <a:spcPct val="0"/>
              </a:spcAft>
              <a:defRPr sz="2800">
                <a:solidFill>
                  <a:schemeClr val="tx1"/>
                </a:solidFill>
                <a:latin typeface="Times New Roman" pitchFamily="18" charset="0"/>
                <a:ea typeface="SimSun" pitchFamily="2" charset="-122"/>
              </a:defRPr>
            </a:lvl6pPr>
            <a:lvl7pPr marL="2971800" indent="-228600" eaLnBrk="0" fontAlgn="base" hangingPunct="0">
              <a:spcBef>
                <a:spcPct val="0"/>
              </a:spcBef>
              <a:spcAft>
                <a:spcPct val="0"/>
              </a:spcAft>
              <a:defRPr sz="2800">
                <a:solidFill>
                  <a:schemeClr val="tx1"/>
                </a:solidFill>
                <a:latin typeface="Times New Roman" pitchFamily="18" charset="0"/>
                <a:ea typeface="SimSun" pitchFamily="2" charset="-122"/>
              </a:defRPr>
            </a:lvl7pPr>
            <a:lvl8pPr marL="3429000" indent="-228600" eaLnBrk="0" fontAlgn="base" hangingPunct="0">
              <a:spcBef>
                <a:spcPct val="0"/>
              </a:spcBef>
              <a:spcAft>
                <a:spcPct val="0"/>
              </a:spcAft>
              <a:defRPr sz="2800">
                <a:solidFill>
                  <a:schemeClr val="tx1"/>
                </a:solidFill>
                <a:latin typeface="Times New Roman" pitchFamily="18" charset="0"/>
                <a:ea typeface="SimSun" pitchFamily="2" charset="-122"/>
              </a:defRPr>
            </a:lvl8pPr>
            <a:lvl9pPr marL="3886200" indent="-228600" eaLnBrk="0" fontAlgn="base" hangingPunct="0">
              <a:spcBef>
                <a:spcPct val="0"/>
              </a:spcBef>
              <a:spcAft>
                <a:spcPct val="0"/>
              </a:spcAft>
              <a:defRPr sz="2800">
                <a:solidFill>
                  <a:schemeClr val="tx1"/>
                </a:solidFill>
                <a:latin typeface="Times New Roman" pitchFamily="18" charset="0"/>
                <a:ea typeface="SimSun" pitchFamily="2" charset="-122"/>
              </a:defRPr>
            </a:lvl9pPr>
          </a:lstStyle>
          <a:p>
            <a:pPr algn="just" eaLnBrk="1" hangingPunct="1">
              <a:defRPr/>
            </a:pPr>
            <a:r>
              <a:rPr lang="en-US" altLang="en-US" sz="3600" b="1" dirty="0" smtClean="0">
                <a:latin typeface="+mn-lt"/>
              </a:rPr>
              <a:t>In conclusion, while it is possible to identify products where a 2 ppb threshold could apply, a single threshold cannot be applied to all </a:t>
            </a:r>
            <a:r>
              <a:rPr lang="en-US" altLang="en-US" sz="3600" b="1" dirty="0" err="1" smtClean="0">
                <a:latin typeface="+mn-lt"/>
              </a:rPr>
              <a:t>fluoropolymer</a:t>
            </a:r>
            <a:r>
              <a:rPr lang="en-US" altLang="en-US" sz="3600" b="1" dirty="0" smtClean="0">
                <a:latin typeface="+mn-lt"/>
              </a:rPr>
              <a:t> and </a:t>
            </a:r>
            <a:r>
              <a:rPr lang="en-US" altLang="en-US" sz="3600" b="1" dirty="0" err="1" smtClean="0">
                <a:latin typeface="+mn-lt"/>
              </a:rPr>
              <a:t>fluorotelomer</a:t>
            </a:r>
            <a:r>
              <a:rPr lang="en-US" altLang="en-US" sz="3600" b="1" dirty="0" smtClean="0">
                <a:latin typeface="+mn-lt"/>
              </a:rPr>
              <a:t> products. These products may have a range of detection and quantification limits, which could span several orders of magnitude. As a result, thresholds must be developed on a product by product and constituent by constituent basis. For these reasons, it is inappropriate to universally apply a 2 ppb threshold based on an LOQ for PFOA in textiles, as ECHA is attempting to do using the results of the </a:t>
            </a:r>
            <a:r>
              <a:rPr lang="en-US" altLang="en-US" sz="3600" b="1" dirty="0" err="1" smtClean="0">
                <a:latin typeface="+mn-lt"/>
              </a:rPr>
              <a:t>Mawn</a:t>
            </a:r>
            <a:r>
              <a:rPr lang="en-US" altLang="en-US" sz="3600" b="1" dirty="0" smtClean="0">
                <a:latin typeface="+mn-lt"/>
              </a:rPr>
              <a:t> et al. 2005 study.</a:t>
            </a:r>
          </a:p>
        </p:txBody>
      </p:sp>
      <p:sp>
        <p:nvSpPr>
          <p:cNvPr id="36" name="Text Box 351"/>
          <p:cNvSpPr txBox="1">
            <a:spLocks noChangeArrowheads="1"/>
          </p:cNvSpPr>
          <p:nvPr/>
        </p:nvSpPr>
        <p:spPr bwMode="auto">
          <a:xfrm>
            <a:off x="32613600" y="24466550"/>
            <a:ext cx="16678275" cy="769938"/>
          </a:xfrm>
          <a:prstGeom prst="rect">
            <a:avLst/>
          </a:prstGeom>
          <a:solidFill>
            <a:schemeClr val="accent5"/>
          </a:solidFill>
          <a:ln w="76200">
            <a:solidFill>
              <a:schemeClr val="accent2"/>
            </a:solidFill>
            <a:miter lim="800000"/>
            <a:headEnd/>
            <a:tailEnd/>
          </a:ln>
        </p:spPr>
        <p:txBody>
          <a:bodyPr>
            <a:spAutoFit/>
          </a:bodyPr>
          <a:lstStyle>
            <a:lvl1pPr eaLnBrk="0" hangingPunct="0">
              <a:defRPr sz="2800">
                <a:solidFill>
                  <a:schemeClr val="tx1"/>
                </a:solidFill>
                <a:latin typeface="Times New Roman" pitchFamily="18" charset="0"/>
                <a:ea typeface="SimSun" pitchFamily="2" charset="-122"/>
              </a:defRPr>
            </a:lvl1pPr>
            <a:lvl2pPr marL="742950" indent="-285750" eaLnBrk="0" hangingPunct="0">
              <a:defRPr sz="2800">
                <a:solidFill>
                  <a:schemeClr val="tx1"/>
                </a:solidFill>
                <a:latin typeface="Times New Roman" pitchFamily="18" charset="0"/>
                <a:ea typeface="SimSun" pitchFamily="2" charset="-122"/>
              </a:defRPr>
            </a:lvl2pPr>
            <a:lvl3pPr marL="1143000" indent="-228600" eaLnBrk="0" hangingPunct="0">
              <a:defRPr sz="2800">
                <a:solidFill>
                  <a:schemeClr val="tx1"/>
                </a:solidFill>
                <a:latin typeface="Times New Roman" pitchFamily="18" charset="0"/>
                <a:ea typeface="SimSun" pitchFamily="2" charset="-122"/>
              </a:defRPr>
            </a:lvl3pPr>
            <a:lvl4pPr marL="1600200" indent="-228600" eaLnBrk="0" hangingPunct="0">
              <a:defRPr sz="2800">
                <a:solidFill>
                  <a:schemeClr val="tx1"/>
                </a:solidFill>
                <a:latin typeface="Times New Roman" pitchFamily="18" charset="0"/>
                <a:ea typeface="SimSun" pitchFamily="2" charset="-122"/>
              </a:defRPr>
            </a:lvl4pPr>
            <a:lvl5pPr marL="2057400" indent="-228600" eaLnBrk="0" hangingPunct="0">
              <a:defRPr sz="2800">
                <a:solidFill>
                  <a:schemeClr val="tx1"/>
                </a:solidFill>
                <a:latin typeface="Times New Roman" pitchFamily="18" charset="0"/>
                <a:ea typeface="SimSun" pitchFamily="2" charset="-122"/>
              </a:defRPr>
            </a:lvl5pPr>
            <a:lvl6pPr marL="2514600" indent="-228600" eaLnBrk="0" fontAlgn="base" hangingPunct="0">
              <a:spcBef>
                <a:spcPct val="0"/>
              </a:spcBef>
              <a:spcAft>
                <a:spcPct val="0"/>
              </a:spcAft>
              <a:defRPr sz="2800">
                <a:solidFill>
                  <a:schemeClr val="tx1"/>
                </a:solidFill>
                <a:latin typeface="Times New Roman" pitchFamily="18" charset="0"/>
                <a:ea typeface="SimSun" pitchFamily="2" charset="-122"/>
              </a:defRPr>
            </a:lvl6pPr>
            <a:lvl7pPr marL="2971800" indent="-228600" eaLnBrk="0" fontAlgn="base" hangingPunct="0">
              <a:spcBef>
                <a:spcPct val="0"/>
              </a:spcBef>
              <a:spcAft>
                <a:spcPct val="0"/>
              </a:spcAft>
              <a:defRPr sz="2800">
                <a:solidFill>
                  <a:schemeClr val="tx1"/>
                </a:solidFill>
                <a:latin typeface="Times New Roman" pitchFamily="18" charset="0"/>
                <a:ea typeface="SimSun" pitchFamily="2" charset="-122"/>
              </a:defRPr>
            </a:lvl7pPr>
            <a:lvl8pPr marL="3429000" indent="-228600" eaLnBrk="0" fontAlgn="base" hangingPunct="0">
              <a:spcBef>
                <a:spcPct val="0"/>
              </a:spcBef>
              <a:spcAft>
                <a:spcPct val="0"/>
              </a:spcAft>
              <a:defRPr sz="2800">
                <a:solidFill>
                  <a:schemeClr val="tx1"/>
                </a:solidFill>
                <a:latin typeface="Times New Roman" pitchFamily="18" charset="0"/>
                <a:ea typeface="SimSun" pitchFamily="2" charset="-122"/>
              </a:defRPr>
            </a:lvl8pPr>
            <a:lvl9pPr marL="3886200" indent="-228600" eaLnBrk="0" fontAlgn="base" hangingPunct="0">
              <a:spcBef>
                <a:spcPct val="0"/>
              </a:spcBef>
              <a:spcAft>
                <a:spcPct val="0"/>
              </a:spcAft>
              <a:defRPr sz="2800">
                <a:solidFill>
                  <a:schemeClr val="tx1"/>
                </a:solidFill>
                <a:latin typeface="Times New Roman" pitchFamily="18" charset="0"/>
                <a:ea typeface="SimSun" pitchFamily="2" charset="-122"/>
              </a:defRPr>
            </a:lvl9pPr>
          </a:lstStyle>
          <a:p>
            <a:pPr algn="ctr" eaLnBrk="1" hangingPunct="1">
              <a:spcBef>
                <a:spcPct val="50000"/>
              </a:spcBef>
              <a:defRPr/>
            </a:pPr>
            <a:r>
              <a:rPr lang="en-US" sz="4400" b="1" dirty="0" smtClean="0">
                <a:solidFill>
                  <a:schemeClr val="accent2"/>
                </a:solidFill>
              </a:rPr>
              <a:t>REFERENCES</a:t>
            </a:r>
          </a:p>
        </p:txBody>
      </p:sp>
      <p:sp>
        <p:nvSpPr>
          <p:cNvPr id="2064" name="TextBox 8"/>
          <p:cNvSpPr txBox="1">
            <a:spLocks noChangeArrowheads="1"/>
          </p:cNvSpPr>
          <p:nvPr/>
        </p:nvSpPr>
        <p:spPr bwMode="auto">
          <a:xfrm>
            <a:off x="32918400" y="25593675"/>
            <a:ext cx="16306800" cy="9140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571500" indent="-571500" eaLnBrk="0" hangingPunct="0">
              <a:defRPr sz="2800">
                <a:solidFill>
                  <a:schemeClr val="tx1"/>
                </a:solidFill>
                <a:latin typeface="Times New Roman" pitchFamily="18" charset="0"/>
                <a:ea typeface="SimSun" pitchFamily="2" charset="-122"/>
              </a:defRPr>
            </a:lvl1pPr>
            <a:lvl2pPr marL="742950" indent="-285750" eaLnBrk="0" hangingPunct="0">
              <a:defRPr sz="2800">
                <a:solidFill>
                  <a:schemeClr val="tx1"/>
                </a:solidFill>
                <a:latin typeface="Times New Roman" pitchFamily="18" charset="0"/>
                <a:ea typeface="SimSun" pitchFamily="2" charset="-122"/>
              </a:defRPr>
            </a:lvl2pPr>
            <a:lvl3pPr marL="1143000" indent="-228600" eaLnBrk="0" hangingPunct="0">
              <a:defRPr sz="2800">
                <a:solidFill>
                  <a:schemeClr val="tx1"/>
                </a:solidFill>
                <a:latin typeface="Times New Roman" pitchFamily="18" charset="0"/>
                <a:ea typeface="SimSun" pitchFamily="2" charset="-122"/>
              </a:defRPr>
            </a:lvl3pPr>
            <a:lvl4pPr marL="1600200" indent="-228600" eaLnBrk="0" hangingPunct="0">
              <a:defRPr sz="2800">
                <a:solidFill>
                  <a:schemeClr val="tx1"/>
                </a:solidFill>
                <a:latin typeface="Times New Roman" pitchFamily="18" charset="0"/>
                <a:ea typeface="SimSun" pitchFamily="2" charset="-122"/>
              </a:defRPr>
            </a:lvl4pPr>
            <a:lvl5pPr marL="2057400" indent="-228600" eaLnBrk="0" hangingPunct="0">
              <a:defRPr sz="2800">
                <a:solidFill>
                  <a:schemeClr val="tx1"/>
                </a:solidFill>
                <a:latin typeface="Times New Roman" pitchFamily="18" charset="0"/>
                <a:ea typeface="SimSun" pitchFamily="2" charset="-122"/>
              </a:defRPr>
            </a:lvl5pPr>
            <a:lvl6pPr marL="2514600" indent="-228600" eaLnBrk="0" fontAlgn="base" hangingPunct="0">
              <a:spcBef>
                <a:spcPct val="0"/>
              </a:spcBef>
              <a:spcAft>
                <a:spcPct val="0"/>
              </a:spcAft>
              <a:defRPr sz="2800">
                <a:solidFill>
                  <a:schemeClr val="tx1"/>
                </a:solidFill>
                <a:latin typeface="Times New Roman" pitchFamily="18" charset="0"/>
                <a:ea typeface="SimSun" pitchFamily="2" charset="-122"/>
              </a:defRPr>
            </a:lvl6pPr>
            <a:lvl7pPr marL="2971800" indent="-228600" eaLnBrk="0" fontAlgn="base" hangingPunct="0">
              <a:spcBef>
                <a:spcPct val="0"/>
              </a:spcBef>
              <a:spcAft>
                <a:spcPct val="0"/>
              </a:spcAft>
              <a:defRPr sz="2800">
                <a:solidFill>
                  <a:schemeClr val="tx1"/>
                </a:solidFill>
                <a:latin typeface="Times New Roman" pitchFamily="18" charset="0"/>
                <a:ea typeface="SimSun" pitchFamily="2" charset="-122"/>
              </a:defRPr>
            </a:lvl7pPr>
            <a:lvl8pPr marL="3429000" indent="-228600" eaLnBrk="0" fontAlgn="base" hangingPunct="0">
              <a:spcBef>
                <a:spcPct val="0"/>
              </a:spcBef>
              <a:spcAft>
                <a:spcPct val="0"/>
              </a:spcAft>
              <a:defRPr sz="2800">
                <a:solidFill>
                  <a:schemeClr val="tx1"/>
                </a:solidFill>
                <a:latin typeface="Times New Roman" pitchFamily="18" charset="0"/>
                <a:ea typeface="SimSun" pitchFamily="2" charset="-122"/>
              </a:defRPr>
            </a:lvl8pPr>
            <a:lvl9pPr marL="3886200" indent="-228600" eaLnBrk="0" fontAlgn="base" hangingPunct="0">
              <a:spcBef>
                <a:spcPct val="0"/>
              </a:spcBef>
              <a:spcAft>
                <a:spcPct val="0"/>
              </a:spcAft>
              <a:defRPr sz="2800">
                <a:solidFill>
                  <a:schemeClr val="tx1"/>
                </a:solidFill>
                <a:latin typeface="Times New Roman" pitchFamily="18" charset="0"/>
                <a:ea typeface="SimSun" pitchFamily="2" charset="-122"/>
              </a:defRPr>
            </a:lvl9pPr>
          </a:lstStyle>
          <a:p>
            <a:pPr eaLnBrk="1" hangingPunct="1">
              <a:buFontTx/>
              <a:buChar char="•"/>
              <a:defRPr/>
            </a:pPr>
            <a:r>
              <a:rPr lang="en-US" altLang="en-US" b="1" dirty="0" err="1" smtClean="0">
                <a:latin typeface="+mn-lt"/>
              </a:rPr>
              <a:t>Guo</a:t>
            </a:r>
            <a:r>
              <a:rPr lang="en-US" altLang="en-US" b="1" dirty="0" smtClean="0">
                <a:latin typeface="+mn-lt"/>
              </a:rPr>
              <a:t>, Z. et al. 2009. </a:t>
            </a:r>
            <a:r>
              <a:rPr lang="en-US" altLang="en-US" b="1" dirty="0" err="1" smtClean="0">
                <a:latin typeface="+mn-lt"/>
              </a:rPr>
              <a:t>Perfluorocarboxylic</a:t>
            </a:r>
            <a:r>
              <a:rPr lang="en-US" altLang="en-US" b="1" dirty="0" smtClean="0">
                <a:latin typeface="+mn-lt"/>
              </a:rPr>
              <a:t> Acid Content in 116 Articles of Commerce. EPA/600/R-09/033. March. </a:t>
            </a:r>
          </a:p>
          <a:p>
            <a:pPr eaLnBrk="1" hangingPunct="1">
              <a:buFontTx/>
              <a:buChar char="•"/>
              <a:defRPr/>
            </a:pPr>
            <a:r>
              <a:rPr lang="en-US" altLang="en-US" b="1" dirty="0" smtClean="0">
                <a:latin typeface="+mn-lt"/>
              </a:rPr>
              <a:t>Larsen et al. 2006. Method development for the determination of residual </a:t>
            </a:r>
            <a:r>
              <a:rPr lang="en-US" altLang="en-US" b="1" dirty="0" err="1" smtClean="0">
                <a:latin typeface="+mn-lt"/>
              </a:rPr>
              <a:t>fluorotelomer</a:t>
            </a:r>
            <a:r>
              <a:rPr lang="en-US" altLang="en-US" b="1" dirty="0" smtClean="0">
                <a:latin typeface="+mn-lt"/>
              </a:rPr>
              <a:t> raw materials and </a:t>
            </a:r>
            <a:r>
              <a:rPr lang="en-US" altLang="en-US" b="1" dirty="0" err="1" smtClean="0">
                <a:latin typeface="+mn-lt"/>
              </a:rPr>
              <a:t>perfluorooctanoate</a:t>
            </a:r>
            <a:r>
              <a:rPr lang="en-US" altLang="en-US" b="1" dirty="0" smtClean="0">
                <a:latin typeface="+mn-lt"/>
              </a:rPr>
              <a:t> in </a:t>
            </a:r>
            <a:r>
              <a:rPr lang="en-US" altLang="en-US" b="1" dirty="0" err="1" smtClean="0">
                <a:latin typeface="+mn-lt"/>
              </a:rPr>
              <a:t>fluorotelomer</a:t>
            </a:r>
            <a:r>
              <a:rPr lang="en-US" altLang="en-US" b="1" dirty="0" smtClean="0">
                <a:latin typeface="+mn-lt"/>
              </a:rPr>
              <a:t>- based products by gas chromatography and liquid chromatography mass spectrometry. Journal of Chromatography A. 1110(1-2): 117-124. </a:t>
            </a:r>
          </a:p>
          <a:p>
            <a:pPr algn="just" eaLnBrk="1" hangingPunct="1">
              <a:buFontTx/>
              <a:buChar char="•"/>
              <a:defRPr/>
            </a:pPr>
            <a:r>
              <a:rPr lang="en-US" altLang="en-US" b="1" dirty="0" smtClean="0">
                <a:latin typeface="+mn-lt"/>
              </a:rPr>
              <a:t>Liu et al. 2009. Method development for liquid chromatographic/triple </a:t>
            </a:r>
            <a:r>
              <a:rPr lang="en-US" altLang="en-US" b="1" dirty="0" err="1" smtClean="0">
                <a:latin typeface="+mn-lt"/>
              </a:rPr>
              <a:t>quadrupole</a:t>
            </a:r>
            <a:r>
              <a:rPr lang="en-US" altLang="en-US" b="1" dirty="0" smtClean="0">
                <a:latin typeface="+mn-lt"/>
              </a:rPr>
              <a:t> mass spectrometric analysis of trace level </a:t>
            </a:r>
            <a:r>
              <a:rPr lang="en-US" altLang="en-US" b="1" dirty="0" err="1" smtClean="0">
                <a:latin typeface="+mn-lt"/>
              </a:rPr>
              <a:t>perfluorocarboxylic</a:t>
            </a:r>
            <a:r>
              <a:rPr lang="en-US" altLang="en-US" b="1" dirty="0" smtClean="0">
                <a:latin typeface="+mn-lt"/>
              </a:rPr>
              <a:t> acids in articles of commerce. Journal of Chromatography A. 1216:3910-3918. </a:t>
            </a:r>
          </a:p>
          <a:p>
            <a:pPr eaLnBrk="1" hangingPunct="1">
              <a:buFontTx/>
              <a:buChar char="•"/>
              <a:defRPr/>
            </a:pPr>
            <a:r>
              <a:rPr lang="en-US" altLang="en-US" b="1" dirty="0" err="1" smtClean="0">
                <a:latin typeface="+mn-lt"/>
              </a:rPr>
              <a:t>Mawn</a:t>
            </a:r>
            <a:r>
              <a:rPr lang="en-US" altLang="en-US" b="1" dirty="0" smtClean="0">
                <a:latin typeface="+mn-lt"/>
              </a:rPr>
              <a:t> et al. 2005. Determination of extractable </a:t>
            </a:r>
            <a:r>
              <a:rPr lang="en-US" altLang="en-US" b="1" dirty="0" err="1" smtClean="0">
                <a:latin typeface="+mn-lt"/>
              </a:rPr>
              <a:t>perfluorooctanoic</a:t>
            </a:r>
            <a:r>
              <a:rPr lang="en-US" altLang="en-US" b="1" dirty="0" smtClean="0">
                <a:latin typeface="+mn-lt"/>
              </a:rPr>
              <a:t> acid (PFOA) in water, sweat simulant, saliva simulant, and methanol from textile and carpet samples by LC /MS /MS. Analyst. 130(5):670-678. </a:t>
            </a:r>
          </a:p>
          <a:p>
            <a:pPr eaLnBrk="1" hangingPunct="1">
              <a:buFontTx/>
              <a:buChar char="•"/>
              <a:defRPr/>
            </a:pPr>
            <a:r>
              <a:rPr lang="en-US" altLang="en-US" b="1" dirty="0" smtClean="0">
                <a:latin typeface="+mn-lt"/>
              </a:rPr>
              <a:t>PERFORCE. 2006. Perfluorinated Organic Compounds in the European Environment. </a:t>
            </a:r>
          </a:p>
          <a:p>
            <a:pPr eaLnBrk="1" hangingPunct="1">
              <a:buFontTx/>
              <a:buChar char="•"/>
              <a:defRPr/>
            </a:pPr>
            <a:r>
              <a:rPr lang="en-US" altLang="en-US" b="1" dirty="0" err="1" smtClean="0">
                <a:latin typeface="+mn-lt"/>
              </a:rPr>
              <a:t>Risha</a:t>
            </a:r>
            <a:r>
              <a:rPr lang="en-US" altLang="en-US" b="1" dirty="0" smtClean="0">
                <a:latin typeface="+mn-lt"/>
              </a:rPr>
              <a:t> et al. 2005. Method for Trace Level Analysis of C8, C9, C10, C11, and C13 </a:t>
            </a:r>
            <a:r>
              <a:rPr lang="en-US" altLang="en-US" b="1" dirty="0" err="1" smtClean="0">
                <a:latin typeface="+mn-lt"/>
              </a:rPr>
              <a:t>Perfluorocarbon</a:t>
            </a:r>
            <a:r>
              <a:rPr lang="en-US" altLang="en-US" b="1" dirty="0" smtClean="0">
                <a:latin typeface="+mn-lt"/>
              </a:rPr>
              <a:t> Carboxylic Acids in Water. Anal. Chem. 77:1503-1508. </a:t>
            </a:r>
          </a:p>
          <a:p>
            <a:pPr eaLnBrk="1" hangingPunct="1">
              <a:buFontTx/>
              <a:buChar char="•"/>
              <a:defRPr/>
            </a:pPr>
            <a:r>
              <a:rPr lang="en-US" altLang="en-US" b="1" dirty="0" smtClean="0">
                <a:latin typeface="+mn-lt"/>
              </a:rPr>
              <a:t>Shao, C., Wang, L. 2012. Determination of </a:t>
            </a:r>
            <a:r>
              <a:rPr lang="en-US" altLang="en-US" b="1" dirty="0" err="1" smtClean="0">
                <a:latin typeface="+mn-lt"/>
              </a:rPr>
              <a:t>perfluorooctanoic</a:t>
            </a:r>
            <a:r>
              <a:rPr lang="en-US" altLang="en-US" b="1" dirty="0" smtClean="0">
                <a:latin typeface="+mn-lt"/>
              </a:rPr>
              <a:t> acid (PFOA) and </a:t>
            </a:r>
            <a:r>
              <a:rPr lang="en-US" altLang="en-US" b="1" dirty="0" err="1" smtClean="0">
                <a:latin typeface="+mn-lt"/>
              </a:rPr>
              <a:t>perfluorooctanesulfonic</a:t>
            </a:r>
            <a:r>
              <a:rPr lang="en-US" altLang="en-US" b="1" dirty="0" smtClean="0">
                <a:latin typeface="+mn-lt"/>
              </a:rPr>
              <a:t> acid (PFOSA) at ng g-1 levels in textiles by GC-</a:t>
            </a:r>
            <a:r>
              <a:rPr lang="el-GR" altLang="en-US" b="1" dirty="0" smtClean="0">
                <a:latin typeface="+mn-lt"/>
              </a:rPr>
              <a:t>μ</a:t>
            </a:r>
            <a:r>
              <a:rPr lang="en-US" altLang="en-US" b="1" dirty="0" smtClean="0">
                <a:latin typeface="+mn-lt"/>
              </a:rPr>
              <a:t>ECD. 244th ACS National Meeting &amp; Exposition, Philadelphia, PA, United States, August 19-23, 2012. </a:t>
            </a:r>
          </a:p>
          <a:p>
            <a:pPr eaLnBrk="1" hangingPunct="1">
              <a:buFontTx/>
              <a:buChar char="•"/>
              <a:defRPr/>
            </a:pPr>
            <a:r>
              <a:rPr lang="en-US" altLang="en-US" b="1" dirty="0" err="1" smtClean="0">
                <a:latin typeface="+mn-lt"/>
              </a:rPr>
              <a:t>Stadalius</a:t>
            </a:r>
            <a:r>
              <a:rPr lang="en-US" altLang="en-US" b="1" dirty="0" smtClean="0">
                <a:latin typeface="+mn-lt"/>
              </a:rPr>
              <a:t>, M. et al. 2006. A method for the low-level (ng g(-1)) determination of </a:t>
            </a:r>
            <a:r>
              <a:rPr lang="en-US" altLang="en-US" b="1" dirty="0" err="1" smtClean="0">
                <a:latin typeface="+mn-lt"/>
              </a:rPr>
              <a:t>perfluorooctanoate</a:t>
            </a:r>
            <a:r>
              <a:rPr lang="en-US" altLang="en-US" b="1" dirty="0" smtClean="0">
                <a:latin typeface="+mn-lt"/>
              </a:rPr>
              <a:t> in paper and textile by liquid chromatography with tandem mass spectrometry. J. Chromatography Science. 1123(1): 10-14 </a:t>
            </a:r>
          </a:p>
        </p:txBody>
      </p:sp>
      <p:sp>
        <p:nvSpPr>
          <p:cNvPr id="39" name="Text Box 22"/>
          <p:cNvSpPr txBox="1">
            <a:spLocks noChangeArrowheads="1"/>
          </p:cNvSpPr>
          <p:nvPr/>
        </p:nvSpPr>
        <p:spPr bwMode="auto">
          <a:xfrm>
            <a:off x="2074863" y="23136225"/>
            <a:ext cx="11658600" cy="762000"/>
          </a:xfrm>
          <a:prstGeom prst="rect">
            <a:avLst/>
          </a:prstGeom>
          <a:solidFill>
            <a:schemeClr val="accent5"/>
          </a:solidFill>
          <a:ln w="76200">
            <a:solidFill>
              <a:schemeClr val="accent2"/>
            </a:solidFill>
            <a:miter lim="800000"/>
            <a:headEnd/>
            <a:tailEnd/>
          </a:ln>
        </p:spPr>
        <p:txBody>
          <a:bodyPr>
            <a:spAutoFit/>
          </a:bodyPr>
          <a:lstStyle>
            <a:lvl1pPr defTabSz="4911725" eaLnBrk="0" hangingPunct="0">
              <a:defRPr sz="2800">
                <a:solidFill>
                  <a:schemeClr val="tx1"/>
                </a:solidFill>
                <a:latin typeface="Times New Roman" pitchFamily="18" charset="0"/>
                <a:ea typeface="SimSun" pitchFamily="2" charset="-122"/>
              </a:defRPr>
            </a:lvl1pPr>
            <a:lvl2pPr marL="742950" indent="-285750" defTabSz="4911725" eaLnBrk="0" hangingPunct="0">
              <a:defRPr sz="2800">
                <a:solidFill>
                  <a:schemeClr val="tx1"/>
                </a:solidFill>
                <a:latin typeface="Times New Roman" pitchFamily="18" charset="0"/>
                <a:ea typeface="SimSun" pitchFamily="2" charset="-122"/>
              </a:defRPr>
            </a:lvl2pPr>
            <a:lvl3pPr marL="1143000" indent="-228600" defTabSz="4911725" eaLnBrk="0" hangingPunct="0">
              <a:defRPr sz="2800">
                <a:solidFill>
                  <a:schemeClr val="tx1"/>
                </a:solidFill>
                <a:latin typeface="Times New Roman" pitchFamily="18" charset="0"/>
                <a:ea typeface="SimSun" pitchFamily="2" charset="-122"/>
              </a:defRPr>
            </a:lvl3pPr>
            <a:lvl4pPr marL="1600200" indent="-228600" defTabSz="4911725" eaLnBrk="0" hangingPunct="0">
              <a:defRPr sz="2800">
                <a:solidFill>
                  <a:schemeClr val="tx1"/>
                </a:solidFill>
                <a:latin typeface="Times New Roman" pitchFamily="18" charset="0"/>
                <a:ea typeface="SimSun" pitchFamily="2" charset="-122"/>
              </a:defRPr>
            </a:lvl4pPr>
            <a:lvl5pPr marL="2057400" indent="-228600" defTabSz="4911725" eaLnBrk="0" hangingPunct="0">
              <a:defRPr sz="2800">
                <a:solidFill>
                  <a:schemeClr val="tx1"/>
                </a:solidFill>
                <a:latin typeface="Times New Roman" pitchFamily="18" charset="0"/>
                <a:ea typeface="SimSun" pitchFamily="2" charset="-122"/>
              </a:defRPr>
            </a:lvl5pPr>
            <a:lvl6pPr marL="2514600" indent="-228600" defTabSz="4911725" eaLnBrk="0" fontAlgn="base" hangingPunct="0">
              <a:spcBef>
                <a:spcPct val="0"/>
              </a:spcBef>
              <a:spcAft>
                <a:spcPct val="0"/>
              </a:spcAft>
              <a:defRPr sz="2800">
                <a:solidFill>
                  <a:schemeClr val="tx1"/>
                </a:solidFill>
                <a:latin typeface="Times New Roman" pitchFamily="18" charset="0"/>
                <a:ea typeface="SimSun" pitchFamily="2" charset="-122"/>
              </a:defRPr>
            </a:lvl6pPr>
            <a:lvl7pPr marL="2971800" indent="-228600" defTabSz="4911725" eaLnBrk="0" fontAlgn="base" hangingPunct="0">
              <a:spcBef>
                <a:spcPct val="0"/>
              </a:spcBef>
              <a:spcAft>
                <a:spcPct val="0"/>
              </a:spcAft>
              <a:defRPr sz="2800">
                <a:solidFill>
                  <a:schemeClr val="tx1"/>
                </a:solidFill>
                <a:latin typeface="Times New Roman" pitchFamily="18" charset="0"/>
                <a:ea typeface="SimSun" pitchFamily="2" charset="-122"/>
              </a:defRPr>
            </a:lvl7pPr>
            <a:lvl8pPr marL="3429000" indent="-228600" defTabSz="4911725" eaLnBrk="0" fontAlgn="base" hangingPunct="0">
              <a:spcBef>
                <a:spcPct val="0"/>
              </a:spcBef>
              <a:spcAft>
                <a:spcPct val="0"/>
              </a:spcAft>
              <a:defRPr sz="2800">
                <a:solidFill>
                  <a:schemeClr val="tx1"/>
                </a:solidFill>
                <a:latin typeface="Times New Roman" pitchFamily="18" charset="0"/>
                <a:ea typeface="SimSun" pitchFamily="2" charset="-122"/>
              </a:defRPr>
            </a:lvl8pPr>
            <a:lvl9pPr marL="3886200" indent="-228600" defTabSz="4911725" eaLnBrk="0" fontAlgn="base" hangingPunct="0">
              <a:spcBef>
                <a:spcPct val="0"/>
              </a:spcBef>
              <a:spcAft>
                <a:spcPct val="0"/>
              </a:spcAft>
              <a:defRPr sz="2800">
                <a:solidFill>
                  <a:schemeClr val="tx1"/>
                </a:solidFill>
                <a:latin typeface="Times New Roman" pitchFamily="18" charset="0"/>
                <a:ea typeface="SimSun" pitchFamily="2" charset="-122"/>
              </a:defRPr>
            </a:lvl9pPr>
          </a:lstStyle>
          <a:p>
            <a:pPr algn="ctr" eaLnBrk="1" hangingPunct="1">
              <a:spcBef>
                <a:spcPct val="50000"/>
              </a:spcBef>
              <a:defRPr/>
            </a:pPr>
            <a:r>
              <a:rPr lang="en-US" altLang="zh-CN" sz="4400" b="1" dirty="0" smtClean="0">
                <a:solidFill>
                  <a:schemeClr val="accent2"/>
                </a:solidFill>
                <a:latin typeface="+mj-lt"/>
              </a:rPr>
              <a:t>INTRODUCTION/METHODS</a:t>
            </a:r>
          </a:p>
        </p:txBody>
      </p:sp>
      <p:sp>
        <p:nvSpPr>
          <p:cNvPr id="2066" name="TextBox 1"/>
          <p:cNvSpPr txBox="1">
            <a:spLocks noChangeArrowheads="1"/>
          </p:cNvSpPr>
          <p:nvPr/>
        </p:nvSpPr>
        <p:spPr bwMode="auto">
          <a:xfrm>
            <a:off x="32689800" y="6657975"/>
            <a:ext cx="16306800" cy="1754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ea typeface="SimSun" pitchFamily="2" charset="-122"/>
              </a:defRPr>
            </a:lvl1pPr>
            <a:lvl2pPr marL="742950" indent="-285750" eaLnBrk="0" hangingPunct="0">
              <a:defRPr sz="2800">
                <a:solidFill>
                  <a:schemeClr val="tx1"/>
                </a:solidFill>
                <a:latin typeface="Times New Roman" pitchFamily="18" charset="0"/>
                <a:ea typeface="SimSun" pitchFamily="2" charset="-122"/>
              </a:defRPr>
            </a:lvl2pPr>
            <a:lvl3pPr marL="1143000" indent="-228600" eaLnBrk="0" hangingPunct="0">
              <a:defRPr sz="2800">
                <a:solidFill>
                  <a:schemeClr val="tx1"/>
                </a:solidFill>
                <a:latin typeface="Times New Roman" pitchFamily="18" charset="0"/>
                <a:ea typeface="SimSun" pitchFamily="2" charset="-122"/>
              </a:defRPr>
            </a:lvl3pPr>
            <a:lvl4pPr marL="1600200" indent="-228600" eaLnBrk="0" hangingPunct="0">
              <a:defRPr sz="2800">
                <a:solidFill>
                  <a:schemeClr val="tx1"/>
                </a:solidFill>
                <a:latin typeface="Times New Roman" pitchFamily="18" charset="0"/>
                <a:ea typeface="SimSun" pitchFamily="2" charset="-122"/>
              </a:defRPr>
            </a:lvl4pPr>
            <a:lvl5pPr marL="2057400" indent="-228600" eaLnBrk="0" hangingPunct="0">
              <a:defRPr sz="2800">
                <a:solidFill>
                  <a:schemeClr val="tx1"/>
                </a:solidFill>
                <a:latin typeface="Times New Roman" pitchFamily="18" charset="0"/>
                <a:ea typeface="SimSun" pitchFamily="2" charset="-122"/>
              </a:defRPr>
            </a:lvl5pPr>
            <a:lvl6pPr marL="2514600" indent="-228600" eaLnBrk="0" fontAlgn="base" hangingPunct="0">
              <a:spcBef>
                <a:spcPct val="0"/>
              </a:spcBef>
              <a:spcAft>
                <a:spcPct val="0"/>
              </a:spcAft>
              <a:defRPr sz="2800">
                <a:solidFill>
                  <a:schemeClr val="tx1"/>
                </a:solidFill>
                <a:latin typeface="Times New Roman" pitchFamily="18" charset="0"/>
                <a:ea typeface="SimSun" pitchFamily="2" charset="-122"/>
              </a:defRPr>
            </a:lvl6pPr>
            <a:lvl7pPr marL="2971800" indent="-228600" eaLnBrk="0" fontAlgn="base" hangingPunct="0">
              <a:spcBef>
                <a:spcPct val="0"/>
              </a:spcBef>
              <a:spcAft>
                <a:spcPct val="0"/>
              </a:spcAft>
              <a:defRPr sz="2800">
                <a:solidFill>
                  <a:schemeClr val="tx1"/>
                </a:solidFill>
                <a:latin typeface="Times New Roman" pitchFamily="18" charset="0"/>
                <a:ea typeface="SimSun" pitchFamily="2" charset="-122"/>
              </a:defRPr>
            </a:lvl7pPr>
            <a:lvl8pPr marL="3429000" indent="-228600" eaLnBrk="0" fontAlgn="base" hangingPunct="0">
              <a:spcBef>
                <a:spcPct val="0"/>
              </a:spcBef>
              <a:spcAft>
                <a:spcPct val="0"/>
              </a:spcAft>
              <a:defRPr sz="2800">
                <a:solidFill>
                  <a:schemeClr val="tx1"/>
                </a:solidFill>
                <a:latin typeface="Times New Roman" pitchFamily="18" charset="0"/>
                <a:ea typeface="SimSun" pitchFamily="2" charset="-122"/>
              </a:defRPr>
            </a:lvl8pPr>
            <a:lvl9pPr marL="3886200" indent="-228600" eaLnBrk="0" fontAlgn="base" hangingPunct="0">
              <a:spcBef>
                <a:spcPct val="0"/>
              </a:spcBef>
              <a:spcAft>
                <a:spcPct val="0"/>
              </a:spcAft>
              <a:defRPr sz="2800">
                <a:solidFill>
                  <a:schemeClr val="tx1"/>
                </a:solidFill>
                <a:latin typeface="Times New Roman" pitchFamily="18" charset="0"/>
                <a:ea typeface="SimSun" pitchFamily="2" charset="-122"/>
              </a:defRPr>
            </a:lvl9pPr>
          </a:lstStyle>
          <a:p>
            <a:pPr eaLnBrk="1" hangingPunct="1">
              <a:defRPr/>
            </a:pPr>
            <a:r>
              <a:rPr lang="en-US" altLang="en-US" sz="3600" b="1" dirty="0" smtClean="0">
                <a:latin typeface="+mn-lt"/>
              </a:rPr>
              <a:t>A substantially higher range of LOQs have also been reported for 8:2 FTOH and 8:2 monomer in </a:t>
            </a:r>
            <a:r>
              <a:rPr lang="en-US" altLang="en-US" sz="3600" b="1" dirty="0" err="1" smtClean="0">
                <a:latin typeface="+mn-lt"/>
              </a:rPr>
              <a:t>fluorotelomer</a:t>
            </a:r>
            <a:r>
              <a:rPr lang="en-US" altLang="en-US" sz="3600" b="1" dirty="0" smtClean="0">
                <a:latin typeface="+mn-lt"/>
              </a:rPr>
              <a:t> products (Table 2).</a:t>
            </a:r>
          </a:p>
          <a:p>
            <a:pPr eaLnBrk="1" hangingPunct="1">
              <a:defRPr/>
            </a:pPr>
            <a:endParaRPr lang="en-US" sz="36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911725" rtl="0" eaLnBrk="1" fontAlgn="base" latinLnBrk="0" hangingPunct="1">
          <a:lnSpc>
            <a:spcPct val="100000"/>
          </a:lnSpc>
          <a:spcBef>
            <a:spcPct val="0"/>
          </a:spcBef>
          <a:spcAft>
            <a:spcPct val="0"/>
          </a:spcAft>
          <a:buClrTx/>
          <a:buSzTx/>
          <a:buFontTx/>
          <a:buNone/>
          <a:tabLst/>
          <a:defRPr kumimoji="0" lang="zh-CN" altLang="en-US" sz="2800" b="0" i="0" u="none" strike="noStrike" cap="none" normalizeH="0" baseline="0" smtClean="0">
            <a:ln>
              <a:noFill/>
            </a:ln>
            <a:solidFill>
              <a:schemeClr val="tx1"/>
            </a:solidFill>
            <a:effectLst/>
            <a:latin typeface="Times New Roman" pitchFamily="18" charset="0"/>
            <a:ea typeface="SimSun"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911725" rtl="0" eaLnBrk="1" fontAlgn="base" latinLnBrk="0" hangingPunct="1">
          <a:lnSpc>
            <a:spcPct val="100000"/>
          </a:lnSpc>
          <a:spcBef>
            <a:spcPct val="0"/>
          </a:spcBef>
          <a:spcAft>
            <a:spcPct val="0"/>
          </a:spcAft>
          <a:buClrTx/>
          <a:buSzTx/>
          <a:buFontTx/>
          <a:buNone/>
          <a:tabLst/>
          <a:defRPr kumimoji="0" lang="zh-CN" altLang="en-US" sz="2800" b="0" i="0" u="none" strike="noStrike" cap="none" normalizeH="0" baseline="0" smtClean="0">
            <a:ln>
              <a:noFill/>
            </a:ln>
            <a:solidFill>
              <a:schemeClr val="tx1"/>
            </a:solidFill>
            <a:effectLst/>
            <a:latin typeface="Times New Roman" pitchFamily="18" charset="0"/>
            <a:ea typeface="SimSun" pitchFamily="2" charset="-122"/>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639D8797BA3A4BAC78898198EB30E2" ma:contentTypeVersion="3" ma:contentTypeDescription="Create a new document." ma:contentTypeScope="" ma:versionID="22a4c86cad0727dbfbb2a1361ebb8cbe">
  <xsd:schema xmlns:xsd="http://www.w3.org/2001/XMLSchema" xmlns:xs="http://www.w3.org/2001/XMLSchema" xmlns:p="http://schemas.microsoft.com/office/2006/metadata/properties" xmlns:ns2="0a7c958e-b487-489c-9848-ae9e5d278ee1" targetNamespace="http://schemas.microsoft.com/office/2006/metadata/properties" ma:root="true" ma:fieldsID="fe24a4f1e182fa86eee40008be7e77d4" ns2:_="">
    <xsd:import namespace="0a7c958e-b487-489c-9848-ae9e5d278ee1"/>
    <xsd:element name="properties">
      <xsd:complexType>
        <xsd:sequence>
          <xsd:element name="documentManagement">
            <xsd:complexType>
              <xsd:all>
                <xsd:element ref="ns2:ReceivedTime" minOccurs="0"/>
                <xsd:element ref="ns2:From" minOccurs="0"/>
                <xsd:element ref="ns2:Recipie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7c958e-b487-489c-9848-ae9e5d278ee1" elementFormDefault="qualified">
    <xsd:import namespace="http://schemas.microsoft.com/office/2006/documentManagement/types"/>
    <xsd:import namespace="http://schemas.microsoft.com/office/infopath/2007/PartnerControls"/>
    <xsd:element name="ReceivedTime" ma:index="8" nillable="true" ma:displayName="ReceivedTime" ma:internalName="ReceivedTime">
      <xsd:simpleType>
        <xsd:restriction base="dms:DateTime"/>
      </xsd:simpleType>
    </xsd:element>
    <xsd:element name="From" ma:index="9" nillable="true" ma:displayName="From" ma:internalName="From">
      <xsd:simpleType>
        <xsd:restriction base="dms:Text"/>
      </xsd:simpleType>
    </xsd:element>
    <xsd:element name="Recipients" ma:index="10" nillable="true" ma:displayName="Recipients" ma:internalName="Recipient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Recipients xmlns="0a7c958e-b487-489c-9848-ae9e5d278ee1" xsi:nil="true"/>
    <From xmlns="0a7c958e-b487-489c-9848-ae9e5d278ee1" xsi:nil="true"/>
    <ReceivedTime xmlns="0a7c958e-b487-489c-9848-ae9e5d278ee1" xsi:nil="true"/>
  </documentManagement>
</p:properties>
</file>

<file path=customXml/itemProps1.xml><?xml version="1.0" encoding="utf-8"?>
<ds:datastoreItem xmlns:ds="http://schemas.openxmlformats.org/officeDocument/2006/customXml" ds:itemID="{5CB13420-9FF5-4E17-BC1F-CBE7729639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7c958e-b487-489c-9848-ae9e5d278e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FBF5E4-AD2E-4320-84D4-CEB69ED965CC}">
  <ds:schemaRef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5402</TotalTime>
  <Words>1159</Words>
  <Application>Microsoft Office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Times New Roman</vt:lpstr>
      <vt:lpstr>SimSun</vt:lpstr>
      <vt:lpstr>Arial</vt:lpstr>
      <vt:lpstr>Calibri</vt:lpstr>
      <vt:lpstr>Default Design</vt:lpstr>
      <vt:lpstr>Slide 1</vt:lpstr>
    </vt:vector>
  </TitlesOfParts>
  <Company>rush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Alilce</dc:creator>
  <cp:lastModifiedBy>Home</cp:lastModifiedBy>
  <cp:revision>162</cp:revision>
  <dcterms:created xsi:type="dcterms:W3CDTF">2004-05-02T16:08:05Z</dcterms:created>
  <dcterms:modified xsi:type="dcterms:W3CDTF">2015-08-04T22:55:24Z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0x0101003B639D8797BA3A4BAC78898198EB30E2</vt:lpwstr>
  </property>
</Properties>
</file>