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3"/>
  </p:notesMasterIdLst>
  <p:sldIdLst>
    <p:sldId id="256" r:id="rId2"/>
    <p:sldId id="451" r:id="rId3"/>
    <p:sldId id="440" r:id="rId4"/>
    <p:sldId id="447" r:id="rId5"/>
    <p:sldId id="448" r:id="rId6"/>
    <p:sldId id="303" r:id="rId7"/>
    <p:sldId id="304" r:id="rId8"/>
    <p:sldId id="305" r:id="rId9"/>
    <p:sldId id="306" r:id="rId10"/>
    <p:sldId id="307" r:id="rId11"/>
    <p:sldId id="446" r:id="rId12"/>
    <p:sldId id="310" r:id="rId13"/>
    <p:sldId id="309" r:id="rId14"/>
    <p:sldId id="311" r:id="rId15"/>
    <p:sldId id="318" r:id="rId16"/>
    <p:sldId id="313" r:id="rId17"/>
    <p:sldId id="312" r:id="rId18"/>
    <p:sldId id="315" r:id="rId19"/>
    <p:sldId id="314" r:id="rId20"/>
    <p:sldId id="316" r:id="rId21"/>
    <p:sldId id="317" r:id="rId22"/>
    <p:sldId id="320" r:id="rId23"/>
    <p:sldId id="444" r:id="rId24"/>
    <p:sldId id="321" r:id="rId25"/>
    <p:sldId id="322" r:id="rId26"/>
    <p:sldId id="324" r:id="rId27"/>
    <p:sldId id="323" r:id="rId28"/>
    <p:sldId id="420" r:id="rId29"/>
    <p:sldId id="325" r:id="rId30"/>
    <p:sldId id="327" r:id="rId31"/>
    <p:sldId id="360" r:id="rId32"/>
    <p:sldId id="337" r:id="rId33"/>
    <p:sldId id="332" r:id="rId34"/>
    <p:sldId id="340" r:id="rId35"/>
    <p:sldId id="432" r:id="rId36"/>
    <p:sldId id="339" r:id="rId37"/>
    <p:sldId id="358" r:id="rId38"/>
    <p:sldId id="326" r:id="rId39"/>
    <p:sldId id="356" r:id="rId40"/>
    <p:sldId id="435" r:id="rId41"/>
    <p:sldId id="347" r:id="rId42"/>
    <p:sldId id="334" r:id="rId43"/>
    <p:sldId id="422" r:id="rId44"/>
    <p:sldId id="419" r:id="rId45"/>
    <p:sldId id="352" r:id="rId46"/>
    <p:sldId id="330" r:id="rId47"/>
    <p:sldId id="362" r:id="rId48"/>
    <p:sldId id="346" r:id="rId49"/>
    <p:sldId id="379" r:id="rId50"/>
    <p:sldId id="336" r:id="rId51"/>
    <p:sldId id="341" r:id="rId52"/>
    <p:sldId id="335" r:id="rId53"/>
    <p:sldId id="415" r:id="rId54"/>
    <p:sldId id="427" r:id="rId55"/>
    <p:sldId id="348" r:id="rId56"/>
    <p:sldId id="357" r:id="rId57"/>
    <p:sldId id="426" r:id="rId58"/>
    <p:sldId id="363" r:id="rId59"/>
    <p:sldId id="384" r:id="rId60"/>
    <p:sldId id="344" r:id="rId61"/>
    <p:sldId id="338" r:id="rId62"/>
    <p:sldId id="386" r:id="rId63"/>
    <p:sldId id="364" r:id="rId64"/>
    <p:sldId id="434" r:id="rId65"/>
    <p:sldId id="342" r:id="rId66"/>
    <p:sldId id="421" r:id="rId67"/>
    <p:sldId id="351" r:id="rId68"/>
    <p:sldId id="388" r:id="rId69"/>
    <p:sldId id="441" r:id="rId70"/>
    <p:sldId id="437" r:id="rId71"/>
    <p:sldId id="433" r:id="rId72"/>
    <p:sldId id="391" r:id="rId73"/>
    <p:sldId id="418" r:id="rId74"/>
    <p:sldId id="329" r:id="rId75"/>
    <p:sldId id="350" r:id="rId76"/>
    <p:sldId id="431" r:id="rId77"/>
    <p:sldId id="345" r:id="rId78"/>
    <p:sldId id="353" r:id="rId79"/>
    <p:sldId id="354" r:id="rId80"/>
    <p:sldId id="450" r:id="rId81"/>
    <p:sldId id="349" r:id="rId82"/>
    <p:sldId id="400" r:id="rId83"/>
    <p:sldId id="436" r:id="rId84"/>
    <p:sldId id="453" r:id="rId85"/>
    <p:sldId id="452" r:id="rId86"/>
    <p:sldId id="430" r:id="rId87"/>
    <p:sldId id="416" r:id="rId88"/>
    <p:sldId id="407" r:id="rId89"/>
    <p:sldId id="429" r:id="rId90"/>
    <p:sldId id="408" r:id="rId91"/>
    <p:sldId id="424" r:id="rId92"/>
    <p:sldId id="410" r:id="rId93"/>
    <p:sldId id="438" r:id="rId94"/>
    <p:sldId id="412" r:id="rId95"/>
    <p:sldId id="449" r:id="rId96"/>
    <p:sldId id="399" r:id="rId97"/>
    <p:sldId id="398" r:id="rId98"/>
    <p:sldId id="395" r:id="rId99"/>
    <p:sldId id="397" r:id="rId100"/>
    <p:sldId id="414" r:id="rId101"/>
    <p:sldId id="377" r:id="rId10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7" autoAdjust="0"/>
    <p:restoredTop sz="94660"/>
  </p:normalViewPr>
  <p:slideViewPr>
    <p:cSldViewPr>
      <p:cViewPr varScale="1">
        <p:scale>
          <a:sx n="112" d="100"/>
          <a:sy n="112" d="100"/>
        </p:scale>
        <p:origin x="-1464" y="-78"/>
      </p:cViewPr>
      <p:guideLst>
        <p:guide orient="horz" pos="528"/>
        <p:guide pos="32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2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F61A3-49E1-45F1-9D09-C2B5CEA4429A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09370-5A1A-4829-B84F-EF7C4BED39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1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A972-FC7B-49A3-B7E2-C2DF62BE05A4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878C-5F2C-4722-83B9-307AD09D2D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A972-FC7B-49A3-B7E2-C2DF62BE05A4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878C-5F2C-4722-83B9-307AD09D2D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A972-FC7B-49A3-B7E2-C2DF62BE05A4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878C-5F2C-4722-83B9-307AD09D2D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A972-FC7B-49A3-B7E2-C2DF62BE05A4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878C-5F2C-4722-83B9-307AD09D2D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A972-FC7B-49A3-B7E2-C2DF62BE05A4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28A878C-5F2C-4722-83B9-307AD09D2D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A972-FC7B-49A3-B7E2-C2DF62BE05A4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878C-5F2C-4722-83B9-307AD09D2D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A972-FC7B-49A3-B7E2-C2DF62BE05A4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878C-5F2C-4722-83B9-307AD09D2D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A972-FC7B-49A3-B7E2-C2DF62BE05A4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878C-5F2C-4722-83B9-307AD09D2D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A972-FC7B-49A3-B7E2-C2DF62BE05A4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878C-5F2C-4722-83B9-307AD09D2D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A972-FC7B-49A3-B7E2-C2DF62BE05A4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878C-5F2C-4722-83B9-307AD09D2D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A972-FC7B-49A3-B7E2-C2DF62BE05A4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878C-5F2C-4722-83B9-307AD09D2D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84A972-FC7B-49A3-B7E2-C2DF62BE05A4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8A878C-5F2C-4722-83B9-307AD09D2D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458200" cy="122237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400" b="1" i="1" cap="none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Kennewick Man &amp; Woman </a:t>
            </a:r>
            <a:br>
              <a:rPr lang="en-US" sz="4400" b="1" i="1" cap="none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400" b="1" i="1" cap="none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 the Year Banquet</a:t>
            </a:r>
            <a:endParaRPr lang="en-US" sz="4400" b="1" cap="none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2065" y="2786493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Title Sponsor</a:t>
            </a:r>
            <a:r>
              <a:rPr lang="en-US" sz="2800" b="1" i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en-US" sz="2800" b="1" i="1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151" y="2401461"/>
            <a:ext cx="1915975" cy="1293283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77834" y="3962400"/>
            <a:ext cx="762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Presented </a:t>
            </a:r>
            <a:r>
              <a:rPr lang="en-US" sz="2800" b="1" i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by:</a:t>
            </a:r>
          </a:p>
          <a:p>
            <a:pPr algn="ctr"/>
            <a:r>
              <a:rPr lang="en-US" sz="2400" b="1" i="1" dirty="0" err="1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Soroptimist</a:t>
            </a:r>
            <a:r>
              <a:rPr lang="en-US" sz="2400" b="1" i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International of Pasco-Kennewick</a:t>
            </a:r>
          </a:p>
          <a:p>
            <a:pPr algn="ctr"/>
            <a:r>
              <a:rPr lang="en-US" sz="2400" b="1" i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and the </a:t>
            </a:r>
          </a:p>
          <a:p>
            <a:pPr algn="ctr"/>
            <a:r>
              <a:rPr lang="en-US" sz="2400" b="1" i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Kennewick Past Men of the Year Club </a:t>
            </a:r>
            <a:endParaRPr lang="en-US" sz="2400" b="1" i="1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2010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Shannon</a:t>
            </a:r>
          </a:p>
          <a:p>
            <a:pPr algn="ctr"/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Novakovich</a:t>
            </a:r>
            <a:endParaRPr lang="en-US" sz="40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 descr="1-22-13Kenn2012WMY (23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119771" y="1768088"/>
            <a:ext cx="5244813" cy="3273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59971"/>
            <a:ext cx="71628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Women of the Year 1940s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9300" y="2133600"/>
            <a:ext cx="510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tabLst>
                <a:tab pos="2286000" algn="l"/>
              </a:tabLst>
            </a:pPr>
            <a:r>
              <a:rPr lang="en-US" sz="32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1948     Blanche Pratt</a:t>
            </a:r>
          </a:p>
          <a:p>
            <a:pPr marL="0" lvl="2">
              <a:tabLst>
                <a:tab pos="2286000" algn="l"/>
              </a:tabLst>
            </a:pPr>
            <a:r>
              <a:rPr lang="en-US" sz="32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1949     Lena </a:t>
            </a:r>
            <a:r>
              <a:rPr lang="en-US" sz="32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McCamish</a:t>
            </a:r>
            <a:endParaRPr lang="en-US" sz="32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tabLst>
                <a:tab pos="2286000" algn="l"/>
              </a:tabLst>
            </a:pPr>
            <a:endParaRPr lang="en-US" sz="32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78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59971"/>
            <a:ext cx="71628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Men of the Year 1940s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9300" y="2133600"/>
            <a:ext cx="5105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tabLst>
                <a:tab pos="2286000" algn="l"/>
              </a:tabLst>
            </a:pPr>
            <a:r>
              <a:rPr lang="en-US" sz="32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1946     Lawrence Scott</a:t>
            </a:r>
          </a:p>
          <a:p>
            <a:pPr marL="514350" lvl="2" indent="-514350">
              <a:buAutoNum type="arabicPlain" startAt="1947"/>
              <a:tabLst>
                <a:tab pos="2286000" algn="l"/>
              </a:tabLst>
            </a:pPr>
            <a:r>
              <a:rPr lang="en-US" sz="32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Brick Oliver</a:t>
            </a:r>
          </a:p>
          <a:p>
            <a:pPr marL="514350" lvl="2" indent="-514350">
              <a:buAutoNum type="arabicPlain" startAt="1947"/>
              <a:tabLst>
                <a:tab pos="2286000" algn="l"/>
              </a:tabLst>
            </a:pPr>
            <a:r>
              <a:rPr lang="en-US" sz="32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Frank Lampson</a:t>
            </a:r>
          </a:p>
          <a:p>
            <a:pPr marL="514350" lvl="2" indent="-514350">
              <a:buAutoNum type="arabicPlain" startAt="1947"/>
              <a:tabLst>
                <a:tab pos="2286000" algn="l"/>
              </a:tabLst>
            </a:pPr>
            <a:r>
              <a:rPr lang="en-US" sz="32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Charles Powell</a:t>
            </a:r>
          </a:p>
          <a:p>
            <a:pPr>
              <a:tabLst>
                <a:tab pos="2286000" algn="l"/>
              </a:tabLst>
            </a:pPr>
            <a:endParaRPr lang="en-US" sz="32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723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Tom </a:t>
            </a:r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McMillin</a:t>
            </a:r>
            <a:endParaRPr lang="en-US" sz="40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8" descr="KennMW1-30-12 (44)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46"/>
          <a:stretch/>
        </p:blipFill>
        <p:spPr>
          <a:xfrm rot="16200000">
            <a:off x="4088836" y="1841554"/>
            <a:ext cx="5248656" cy="3266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676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In Memoriam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Man of the Year 2010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6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2009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Cathy </a:t>
            </a:r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Holle</a:t>
            </a:r>
            <a:endParaRPr lang="en-US" sz="40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 descr="KennMW1-30-12 (40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379991" y="1563612"/>
            <a:ext cx="4724375" cy="3273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</a:t>
            </a: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an of the Year 2009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Paul Parish</a:t>
            </a:r>
          </a:p>
        </p:txBody>
      </p:sp>
      <p:pic>
        <p:nvPicPr>
          <p:cNvPr id="4" name="Picture 3" descr="1-22-13Kenn2012WMY (14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252913" y="1690687"/>
            <a:ext cx="4978526" cy="3273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2008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Sandy Owen</a:t>
            </a:r>
          </a:p>
        </p:txBody>
      </p:sp>
      <p:pic>
        <p:nvPicPr>
          <p:cNvPr id="8" name="Picture 7" descr="KennMW1-30-12 (29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047873" y="1911280"/>
            <a:ext cx="5419711" cy="3273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</a:t>
            </a: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an of the Year 2008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Hank Sauer</a:t>
            </a:r>
          </a:p>
        </p:txBody>
      </p:sp>
      <p:pic>
        <p:nvPicPr>
          <p:cNvPr id="4" name="Picture 3" descr="KennMW1-30-12 (39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387102" y="1563624"/>
            <a:ext cx="4697708" cy="3273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2007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Pat Johnstone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Jones</a:t>
            </a:r>
          </a:p>
        </p:txBody>
      </p:sp>
      <p:pic>
        <p:nvPicPr>
          <p:cNvPr id="4" name="Picture 3" descr="1-22-13Kenn2012WMY (3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180267" y="1763335"/>
            <a:ext cx="5123821" cy="3273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</a:t>
            </a: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an of the Year 2007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John Givens</a:t>
            </a:r>
          </a:p>
        </p:txBody>
      </p:sp>
      <p:pic>
        <p:nvPicPr>
          <p:cNvPr id="4" name="Picture 3" descr="1-22-13Kenn2012WMY (12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215848" y="1713756"/>
            <a:ext cx="5052656" cy="3273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2006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Sandi Strawn</a:t>
            </a:r>
          </a:p>
        </p:txBody>
      </p:sp>
      <p:pic>
        <p:nvPicPr>
          <p:cNvPr id="4" name="Picture 3" descr="1-22-13Kenn2012WMY (2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279623" y="1673308"/>
            <a:ext cx="4943768" cy="3273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</a:t>
            </a: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an of the Year 2006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Craig </a:t>
            </a:r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Eerkes</a:t>
            </a:r>
            <a:endParaRPr lang="en-US" sz="40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 descr="KennMW1-30-12 (35)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239239" y="1721467"/>
            <a:ext cx="5040086" cy="3273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2014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René </a:t>
            </a:r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Pepiot</a:t>
            </a:r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Norman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838200"/>
            <a:ext cx="3273552" cy="489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9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2005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Bonnie Taylor</a:t>
            </a:r>
          </a:p>
        </p:txBody>
      </p:sp>
      <p:pic>
        <p:nvPicPr>
          <p:cNvPr id="5" name="Picture 4" descr="KennMW1-30-12 (38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209070" y="1704776"/>
            <a:ext cx="5066212" cy="3273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</a:t>
            </a: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an of the Year 2005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Ken </a:t>
            </a:r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Hohenberg</a:t>
            </a:r>
            <a:endParaRPr lang="en-US" sz="40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 descr="1-22-13Kenn2012WMY (13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132481" y="1811119"/>
            <a:ext cx="5219390" cy="3273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2004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Audrey </a:t>
            </a:r>
          </a:p>
          <a:p>
            <a:pPr algn="ctr"/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Simmelink</a:t>
            </a:r>
            <a:endParaRPr lang="en-US" sz="40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 descr="1-22-13Kenn2012WMY (17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099252" y="1828799"/>
            <a:ext cx="5257800" cy="3276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676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In Memoriam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Man of the Year 2004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Bob Woehler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400" y="838200"/>
            <a:ext cx="3273552" cy="460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5197779"/>
            <a:ext cx="3273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Photo courtesy Tri-City Herald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2003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Linda Boomer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Esparza</a:t>
            </a:r>
          </a:p>
        </p:txBody>
      </p:sp>
      <p:pic>
        <p:nvPicPr>
          <p:cNvPr id="4" name="Picture 3" descr="1-22-13Kenn2012WMY (1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246895" y="1685819"/>
            <a:ext cx="4990562" cy="3273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</a:t>
            </a: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an of the Year 2003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Ken </a:t>
            </a:r>
          </a:p>
          <a:p>
            <a:pPr algn="ctr"/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Johanning</a:t>
            </a:r>
            <a:endParaRPr lang="en-US" sz="40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 descr="KennMW1-30-12 (90)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273452" y="1688808"/>
            <a:ext cx="4937448" cy="3273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2002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Marge Price</a:t>
            </a:r>
          </a:p>
        </p:txBody>
      </p:sp>
      <p:pic>
        <p:nvPicPr>
          <p:cNvPr id="4" name="Picture 3" descr="1-22-13Kenn2012WMY (48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287445" y="1656155"/>
            <a:ext cx="4909462" cy="3273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</a:t>
            </a: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an of the Year 2002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 Allen</a:t>
            </a:r>
          </a:p>
        </p:txBody>
      </p:sp>
      <p:pic>
        <p:nvPicPr>
          <p:cNvPr id="4" name="Picture 3" descr="1-22-13Kenn2012WMY (9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269640" y="1673962"/>
            <a:ext cx="4945075" cy="3273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3962400" cy="2285999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In Memoriam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Lifetime Achievement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2002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4290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Jim </a:t>
            </a:r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Mokler</a:t>
            </a:r>
            <a:endParaRPr lang="en-US" sz="40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5" t="1555"/>
          <a:stretch/>
        </p:blipFill>
        <p:spPr>
          <a:xfrm>
            <a:off x="5105400" y="855207"/>
            <a:ext cx="3273552" cy="46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0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2001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Beverly </a:t>
            </a:r>
          </a:p>
          <a:p>
            <a:pPr algn="ctr"/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Abersfeller</a:t>
            </a:r>
            <a:endParaRPr lang="en-US" sz="40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 descr="KennMW1-30-12 (22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115350" y="1857797"/>
            <a:ext cx="5208492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Man of the Year 2014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Glen Marshall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5399" y="838200"/>
            <a:ext cx="3273552" cy="474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2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</a:t>
            </a: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an of the Year 2001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Fran </a:t>
            </a:r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Forgette</a:t>
            </a:r>
            <a:endParaRPr lang="en-US" sz="40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 descr="KennMW1-30-12 (24)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341091" y="1602509"/>
            <a:ext cx="4805218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2000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Vickie </a:t>
            </a:r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Bergum</a:t>
            </a:r>
            <a:endParaRPr lang="en-US" sz="40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5400" y="838200"/>
            <a:ext cx="3273552" cy="501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7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Man of the Year 2000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Kirk Williamson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63191" y="1672636"/>
            <a:ext cx="4942421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1999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Marilyn Hyde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86518" y="1672636"/>
            <a:ext cx="4942421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0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Man of the Year 1999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Skip </a:t>
            </a:r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Novakovich</a:t>
            </a:r>
            <a:endParaRPr lang="en-US" sz="40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70967" y="1692852"/>
            <a:ext cx="4942421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3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676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In Memoriam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1998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Jean Carol Davis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0" y="5197779"/>
            <a:ext cx="3273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Photo courtesy Tri-City Herald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400" y="838200"/>
            <a:ext cx="3273552" cy="480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Man of the Year 1998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Dean Strawn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70967" y="1672636"/>
            <a:ext cx="4942421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3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Man of the Year 1997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Gerald </a:t>
            </a:r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Berges</a:t>
            </a:r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OD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456024" y="1487579"/>
            <a:ext cx="4572309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1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1997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Barbara “BC” 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Cunningham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450885" y="1492715"/>
            <a:ext cx="4582582" cy="3273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1996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Sondra Wilson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70967" y="1666416"/>
            <a:ext cx="4942421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5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2013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Josie </a:t>
            </a:r>
          </a:p>
          <a:p>
            <a:pPr algn="ctr"/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Wannarachue</a:t>
            </a:r>
            <a:endParaRPr lang="en-US" sz="40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856891"/>
            <a:ext cx="3229426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1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676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In Memoriam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Man of the Year 1996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Victor “Red” Rutherford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400" y="838200"/>
            <a:ext cx="3273552" cy="516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1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1995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Vel</a:t>
            </a:r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Wright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388602" y="1563624"/>
            <a:ext cx="4707148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Man of the Year 1995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Tom </a:t>
            </a:r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Moak</a:t>
            </a:r>
            <a:endParaRPr lang="en-US" sz="40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475319" y="1475208"/>
            <a:ext cx="4533714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9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676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In Memoriam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1994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Shirley Painter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838200"/>
            <a:ext cx="3273552" cy="432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4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676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In Memoriam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Man of the Year 1994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Diehl </a:t>
            </a:r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Rettig</a:t>
            </a:r>
            <a:endParaRPr lang="en-US" sz="40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399" y="838200"/>
            <a:ext cx="3273552" cy="487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2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1993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Nancy Kerr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503030" y="1440572"/>
            <a:ext cx="4478296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8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Man</a:t>
            </a: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of the Year 1993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Rev. Bill Phillips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55416" y="1672637"/>
            <a:ext cx="4942421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1992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Sandra Matheson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0951" y="855306"/>
            <a:ext cx="3273552" cy="407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Man of the Year 1992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Ron Hue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70967" y="1672636"/>
            <a:ext cx="4942421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7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68580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In Memoriam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2511175"/>
            <a:ext cx="487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Dorothea Olsen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Woman of the Year 1991</a:t>
            </a:r>
          </a:p>
        </p:txBody>
      </p:sp>
    </p:spTree>
    <p:extLst>
      <p:ext uri="{BB962C8B-B14F-4D97-AF65-F5344CB8AC3E}">
        <p14:creationId xmlns:p14="http://schemas.microsoft.com/office/powerpoint/2010/main" val="32023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Man of the Year 2013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Art 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709" y="838200"/>
            <a:ext cx="3267531" cy="512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3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Man of the Year 1991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Ken Silliman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56971" y="1672636"/>
            <a:ext cx="4942421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9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1990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Vicki </a:t>
            </a:r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Rynd</a:t>
            </a:r>
            <a:endParaRPr lang="en-US" sz="40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70967" y="1685078"/>
            <a:ext cx="4942421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3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Man of the Year 1990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Bill Lampson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81853" y="1672636"/>
            <a:ext cx="4942421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4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458200" cy="122237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400" b="1" i="1" cap="none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Kennewick Man &amp; Woman </a:t>
            </a:r>
            <a:br>
              <a:rPr lang="en-US" sz="4400" b="1" i="1" cap="none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400" b="1" i="1" cap="none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 the Year Banquet</a:t>
            </a:r>
            <a:endParaRPr lang="en-US" sz="4400" b="1" cap="none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522547"/>
            <a:ext cx="6705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Title Sponsor:</a:t>
            </a:r>
          </a:p>
          <a:p>
            <a:pPr algn="ctr"/>
            <a:endParaRPr lang="en-US" sz="3200" b="1" i="1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US" sz="3200" b="1" i="1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133600"/>
            <a:ext cx="1915975" cy="1293283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62000" y="3822919"/>
            <a:ext cx="762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Presented </a:t>
            </a:r>
            <a:r>
              <a:rPr lang="en-US" sz="2800" b="1" i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by:</a:t>
            </a:r>
          </a:p>
          <a:p>
            <a:pPr algn="ctr"/>
            <a:r>
              <a:rPr lang="en-US" sz="2400" b="1" i="1" dirty="0" err="1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Soroptimist</a:t>
            </a:r>
            <a:r>
              <a:rPr lang="en-US" sz="2400" b="1" i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International of Pasco-Kennewick</a:t>
            </a:r>
          </a:p>
          <a:p>
            <a:pPr algn="ctr"/>
            <a:r>
              <a:rPr lang="en-US" sz="2400" b="1" i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and the </a:t>
            </a:r>
          </a:p>
          <a:p>
            <a:pPr algn="ctr"/>
            <a:r>
              <a:rPr lang="en-US" sz="2400" b="1" i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Kennewick Past Men of the Year Club </a:t>
            </a:r>
            <a:endParaRPr lang="en-US" sz="2400" b="1" i="1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910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676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In Memoriam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1989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Melva</a:t>
            </a:r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Mabry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9808" y="1383792"/>
            <a:ext cx="4364736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2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Man of the Year 1989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Marv Kinney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70967" y="1672636"/>
            <a:ext cx="4942421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1988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Jacque </a:t>
            </a:r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Sonderman</a:t>
            </a:r>
            <a:endParaRPr lang="en-US" sz="40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70967" y="1672636"/>
            <a:ext cx="4942421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676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In Memoriam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1988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Carol Voss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400" y="838200"/>
            <a:ext cx="3273552" cy="517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9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Man of the Year 1988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Rick </a:t>
            </a:r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Reil</a:t>
            </a:r>
            <a:endParaRPr lang="en-US" sz="40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091" y="838200"/>
            <a:ext cx="3273552" cy="418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1987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Linda Garner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5400" y="826655"/>
            <a:ext cx="3273552" cy="467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2012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Donna Vance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709" y="853566"/>
            <a:ext cx="3229426" cy="52109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Man of the Year 1987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Coke Roth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70967" y="1672635"/>
            <a:ext cx="4942421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9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1986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Cynthia Kittson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70967" y="1672636"/>
            <a:ext cx="4942421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6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68580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In Memoriam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2511175"/>
            <a:ext cx="487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Ray </a:t>
            </a:r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Elmgren</a:t>
            </a:r>
            <a:endParaRPr lang="en-US" sz="40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Man of the Year 1986</a:t>
            </a:r>
          </a:p>
        </p:txBody>
      </p:sp>
    </p:spTree>
    <p:extLst>
      <p:ext uri="{BB962C8B-B14F-4D97-AF65-F5344CB8AC3E}">
        <p14:creationId xmlns:p14="http://schemas.microsoft.com/office/powerpoint/2010/main" val="75136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1985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Danielle Friar</a:t>
            </a:r>
          </a:p>
        </p:txBody>
      </p:sp>
    </p:spTree>
    <p:extLst>
      <p:ext uri="{BB962C8B-B14F-4D97-AF65-F5344CB8AC3E}">
        <p14:creationId xmlns:p14="http://schemas.microsoft.com/office/powerpoint/2010/main" val="92553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Man of the Year 1985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Rev. Bob Waller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400" y="845127"/>
            <a:ext cx="3273552" cy="48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0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1984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Louise Gustafson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70967" y="1672636"/>
            <a:ext cx="4942421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1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676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In Memoriam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Man of the Year 1984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Don Anderson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182" y="838200"/>
            <a:ext cx="3273552" cy="504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8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1983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Inie</a:t>
            </a:r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Pepiot</a:t>
            </a:r>
            <a:endParaRPr lang="en-US" sz="40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70967" y="1672636"/>
            <a:ext cx="4942421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9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68580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In Memoriam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2511175"/>
            <a:ext cx="487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Jack Barnes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Man of the Year 1983</a:t>
            </a:r>
          </a:p>
        </p:txBody>
      </p:sp>
    </p:spTree>
    <p:extLst>
      <p:ext uri="{BB962C8B-B14F-4D97-AF65-F5344CB8AC3E}">
        <p14:creationId xmlns:p14="http://schemas.microsoft.com/office/powerpoint/2010/main" val="236695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676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In Memoriam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Man of the Year 1983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Dave Dickerson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400" y="838200"/>
            <a:ext cx="3273552" cy="468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</a:t>
            </a: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an of the Year 2012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Tim Doyle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847396"/>
            <a:ext cx="3258005" cy="4706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1982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Geneva Davidson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838200"/>
            <a:ext cx="3364992" cy="496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676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In Memoriam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Man of the Year 1982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Gene Spaulding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5105400" y="838200"/>
            <a:ext cx="3273552" cy="48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9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68580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In Memoriam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2511175"/>
            <a:ext cx="487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Marie </a:t>
            </a:r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Tatro</a:t>
            </a:r>
            <a:endParaRPr lang="en-US" sz="40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Woman of the Year 1981</a:t>
            </a:r>
          </a:p>
        </p:txBody>
      </p:sp>
    </p:spTree>
    <p:extLst>
      <p:ext uri="{BB962C8B-B14F-4D97-AF65-F5344CB8AC3E}">
        <p14:creationId xmlns:p14="http://schemas.microsoft.com/office/powerpoint/2010/main" val="181840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676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In Memoriam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Man of the Year 1981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Neil F. Lampson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8473" y="838200"/>
            <a:ext cx="3273552" cy="502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4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1980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Jane Foreman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045161" y="1917567"/>
            <a:ext cx="5394035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6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Man of the Year 1980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Dean Mitchell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156954" y="1770484"/>
            <a:ext cx="5170447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6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676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In Memoriam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1979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Florence </a:t>
            </a:r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Starkebaum</a:t>
            </a:r>
            <a:endParaRPr lang="en-US" sz="40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838200"/>
            <a:ext cx="3273552" cy="457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6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Man of the Year 1979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Dr. Rod </a:t>
            </a:r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Coler</a:t>
            </a:r>
            <a:endParaRPr lang="en-US" sz="40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70967" y="1672636"/>
            <a:ext cx="4942421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9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1978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Pat Turner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70967" y="1678856"/>
            <a:ext cx="4942421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2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Man of the Year 1978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George Jones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487609" y="1450480"/>
            <a:ext cx="4498111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4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2011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Barbara Johnson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838200"/>
            <a:ext cx="3248479" cy="4563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676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In Memoriam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</a:t>
            </a: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1977</a:t>
            </a: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Velta</a:t>
            </a:r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Belba</a:t>
            </a:r>
            <a:endParaRPr lang="en-US" sz="40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67" y="838200"/>
            <a:ext cx="3273552" cy="413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676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In Memoriam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Man of the Year 1977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Duane </a:t>
            </a:r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Pepiot</a:t>
            </a:r>
            <a:endParaRPr lang="en-US" sz="40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70967" y="1672636"/>
            <a:ext cx="4942421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5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1976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Judi Clark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363498" y="1580102"/>
            <a:ext cx="4757357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676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In Memoriam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Man of the Year 1976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Clif</a:t>
            </a:r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LaHue</a:t>
            </a:r>
            <a:endParaRPr lang="en-US" sz="40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0018" y="838200"/>
            <a:ext cx="3273552" cy="415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3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676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In Memoriam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1975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Fran Spooner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838200"/>
            <a:ext cx="3273552" cy="422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676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In Memoriam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Man of the Year 1975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Dr. Ralph </a:t>
            </a:r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DeBit</a:t>
            </a:r>
            <a:endParaRPr lang="en-US" sz="40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838200"/>
            <a:ext cx="3273552" cy="375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1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1974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Blanche Shane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327" y="838200"/>
            <a:ext cx="3273552" cy="479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6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676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In Memoriam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Man of the Year 1974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Jerry </a:t>
            </a:r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Eerkes</a:t>
            </a:r>
            <a:endParaRPr lang="en-US" sz="40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838200"/>
            <a:ext cx="3273552" cy="437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8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68580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In Memoriam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2511175"/>
            <a:ext cx="54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Joy Burke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Woman of the Year 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1973</a:t>
            </a:r>
          </a:p>
        </p:txBody>
      </p:sp>
    </p:spTree>
    <p:extLst>
      <p:ext uri="{BB962C8B-B14F-4D97-AF65-F5344CB8AC3E}">
        <p14:creationId xmlns:p14="http://schemas.microsoft.com/office/powerpoint/2010/main" val="17020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676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In Memoriam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</a:t>
            </a: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n of the Year 1973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Rev. Ron Yates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838200"/>
            <a:ext cx="3273552" cy="49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9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</a:t>
            </a: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an of the Year 2011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Dennis Poland</a:t>
            </a:r>
          </a:p>
        </p:txBody>
      </p:sp>
      <p:pic>
        <p:nvPicPr>
          <p:cNvPr id="7" name="Picture 6" descr="1-22-13Kenn2012WMY (58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238871" y="1704729"/>
            <a:ext cx="5006610" cy="3273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Woman of the Year 1972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Kathy Paine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833582"/>
            <a:ext cx="3273552" cy="455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676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In Memoriam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Man of the Year 1972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Joe Osborne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537487" y="1403805"/>
            <a:ext cx="4404763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0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68580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In Memoriam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2511175"/>
            <a:ext cx="54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Mary Fenstermacher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Woman of the Year 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1971</a:t>
            </a:r>
          </a:p>
        </p:txBody>
      </p:sp>
    </p:spTree>
    <p:extLst>
      <p:ext uri="{BB962C8B-B14F-4D97-AF65-F5344CB8AC3E}">
        <p14:creationId xmlns:p14="http://schemas.microsoft.com/office/powerpoint/2010/main" val="20785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Man of the Year 1971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Daniel </a:t>
            </a:r>
            <a:r>
              <a:rPr lang="en-US" sz="40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Hurson</a:t>
            </a:r>
            <a:endParaRPr lang="en-US" sz="40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646870" y="1296732"/>
            <a:ext cx="4190615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4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68580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In Memoriam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2511175"/>
            <a:ext cx="54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Patricia McMahon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Woman of the Year 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1970</a:t>
            </a:r>
          </a:p>
        </p:txBody>
      </p:sp>
    </p:spTree>
    <p:extLst>
      <p:ext uri="{BB962C8B-B14F-4D97-AF65-F5344CB8AC3E}">
        <p14:creationId xmlns:p14="http://schemas.microsoft.com/office/powerpoint/2010/main" val="16442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962400" cy="1676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In Memoriam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Man of the Year 1970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00400"/>
            <a:ext cx="487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O.C. “Dutch” Lincoln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5399" y="838200"/>
            <a:ext cx="3273552" cy="44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2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162800" cy="1219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Women of the Year 1960s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9300" y="2057400"/>
            <a:ext cx="5105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1960     </a:t>
            </a:r>
            <a:r>
              <a:rPr lang="en-US" sz="28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Marilla</a:t>
            </a: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Oliver</a:t>
            </a:r>
          </a:p>
          <a:p>
            <a:pPr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1961     Mildred Jordan</a:t>
            </a:r>
          </a:p>
          <a:p>
            <a:pPr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1962     Dorothy </a:t>
            </a:r>
            <a:r>
              <a:rPr lang="en-US" sz="28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Eby</a:t>
            </a:r>
            <a:endParaRPr lang="en-US" sz="28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1963     Neva </a:t>
            </a:r>
            <a:r>
              <a:rPr lang="en-US" sz="28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Bequette</a:t>
            </a:r>
            <a:endParaRPr lang="en-US" sz="28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1964     Mabel Richmond</a:t>
            </a:r>
          </a:p>
          <a:p>
            <a:pPr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1965     Marie </a:t>
            </a:r>
            <a:r>
              <a:rPr lang="en-US" sz="28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Abken</a:t>
            </a: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Elliott</a:t>
            </a:r>
          </a:p>
          <a:p>
            <a:pPr marL="514350" indent="-514350">
              <a:buAutoNum type="arabicPlain" startAt="1966"/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Mary Louise Chapman</a:t>
            </a:r>
          </a:p>
          <a:p>
            <a:pPr marL="514350" indent="-514350">
              <a:buAutoNum type="arabicPlain" startAt="1966"/>
              <a:tabLst>
                <a:tab pos="2286000" algn="l"/>
              </a:tabLst>
            </a:pPr>
            <a:r>
              <a:rPr lang="en-US" sz="2800" b="1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Margaret Shaw</a:t>
            </a:r>
          </a:p>
          <a:p>
            <a:pPr marL="514350" indent="-514350">
              <a:buAutoNum type="arabicPlain" startAt="1966"/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Shirley Atwood</a:t>
            </a:r>
          </a:p>
          <a:p>
            <a:pPr marL="514350" indent="-514350">
              <a:buAutoNum type="arabicPlain" startAt="1966"/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Iris </a:t>
            </a:r>
            <a:r>
              <a:rPr lang="en-US" sz="28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Lohman</a:t>
            </a:r>
            <a:endParaRPr lang="en-US" sz="28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868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162800" cy="10668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Men of the Year 1960s</a:t>
            </a: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2194" y="1828800"/>
            <a:ext cx="54654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1960     Clement </a:t>
            </a:r>
            <a:r>
              <a:rPr lang="en-US" sz="28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Cejka</a:t>
            </a:r>
            <a:endParaRPr lang="en-US" sz="28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lvl="2" indent="-514350">
              <a:buAutoNum type="arabicPlain" startAt="1961"/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R. M. “Cork” </a:t>
            </a:r>
            <a:r>
              <a:rPr lang="en-US" sz="28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Simmelink</a:t>
            </a:r>
            <a:endParaRPr lang="en-US" sz="28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lvl="2" indent="-514350">
              <a:buAutoNum type="arabicPlain" startAt="1961"/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John </a:t>
            </a:r>
            <a:r>
              <a:rPr lang="en-US" sz="28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Gravenslund</a:t>
            </a: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Sr.</a:t>
            </a:r>
          </a:p>
          <a:p>
            <a:pPr marL="514350" lvl="2" indent="-514350">
              <a:buAutoNum type="arabicPlain" startAt="1961"/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Alfred Amon</a:t>
            </a:r>
          </a:p>
          <a:p>
            <a:pPr marL="514350" lvl="2" indent="-514350">
              <a:buAutoNum type="arabicPlain" startAt="1961"/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F. P. </a:t>
            </a:r>
            <a:r>
              <a:rPr lang="en-US" sz="28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Meverden</a:t>
            </a:r>
            <a:endParaRPr lang="en-US" sz="28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lvl="2" indent="-514350">
              <a:buAutoNum type="arabicPlain" startAt="1961"/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B. Amon Mueller</a:t>
            </a:r>
          </a:p>
          <a:p>
            <a:pPr marL="514350" lvl="2" indent="-514350">
              <a:buAutoNum type="arabicPlain" startAt="1961"/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James Magnuson</a:t>
            </a:r>
          </a:p>
          <a:p>
            <a:pPr marL="514350" lvl="2" indent="-514350">
              <a:buAutoNum type="arabicPlain" startAt="1961"/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James French</a:t>
            </a:r>
          </a:p>
          <a:p>
            <a:pPr marL="514350" lvl="2" indent="-514350">
              <a:buAutoNum type="arabicPlain" startAt="1961"/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Lyle Beavers</a:t>
            </a:r>
          </a:p>
          <a:p>
            <a:pPr marL="514350" lvl="2" indent="-514350">
              <a:buAutoNum type="arabicPlain" startAt="1961"/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Kenneth </a:t>
            </a:r>
            <a:r>
              <a:rPr lang="en-US" sz="28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Serier</a:t>
            </a:r>
            <a:endParaRPr lang="en-US" sz="28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397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162800" cy="10668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Women of the Year 1950s</a:t>
            </a:r>
            <a:b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9300" y="1981200"/>
            <a:ext cx="5105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1950     Beatrice Behrman</a:t>
            </a:r>
          </a:p>
          <a:p>
            <a:pPr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1951     Margaret Thompson</a:t>
            </a:r>
          </a:p>
          <a:p>
            <a:pPr marL="514350" indent="-514350">
              <a:buAutoNum type="arabicPlain" startAt="1952"/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Marion Robbins</a:t>
            </a:r>
          </a:p>
          <a:p>
            <a:pPr marL="514350" indent="-514350">
              <a:buAutoNum type="arabicPlain" startAt="1952"/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Ruth </a:t>
            </a:r>
            <a:r>
              <a:rPr lang="en-US" sz="28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Simmelink</a:t>
            </a:r>
            <a:endParaRPr lang="en-US" sz="28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indent="-514350">
              <a:buAutoNum type="arabicPlain" startAt="1952"/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Annie Sutton</a:t>
            </a:r>
          </a:p>
          <a:p>
            <a:pPr marL="514350" indent="-514350">
              <a:buAutoNum type="arabicPlain" startAt="1952"/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Minnie </a:t>
            </a:r>
            <a:r>
              <a:rPr lang="en-US" sz="28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Strawhun</a:t>
            </a:r>
            <a:endParaRPr lang="en-US" sz="28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indent="-514350">
              <a:buAutoNum type="arabicPlain" startAt="1952"/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Eula Spurgeon</a:t>
            </a:r>
          </a:p>
          <a:p>
            <a:pPr marL="514350" indent="-514350">
              <a:buAutoNum type="arabicPlain" startAt="1952"/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Lottie Lampson</a:t>
            </a:r>
          </a:p>
          <a:p>
            <a:pPr marL="514350" indent="-514350">
              <a:buAutoNum type="arabicPlain" startAt="1952"/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Irene Hughes</a:t>
            </a:r>
          </a:p>
          <a:p>
            <a:pPr marL="514350" indent="-514350">
              <a:buAutoNum type="arabicPlain" startAt="1952"/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Glenna Taylor</a:t>
            </a:r>
          </a:p>
        </p:txBody>
      </p:sp>
    </p:spTree>
    <p:extLst>
      <p:ext uri="{BB962C8B-B14F-4D97-AF65-F5344CB8AC3E}">
        <p14:creationId xmlns:p14="http://schemas.microsoft.com/office/powerpoint/2010/main" val="196127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162800" cy="10668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Men of the Year 1950s</a:t>
            </a:r>
            <a:endParaRPr lang="en-US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2194" y="1828800"/>
            <a:ext cx="5105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2" indent="-514350">
              <a:buAutoNum type="arabicPlain" startAt="1950"/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Frank Maupin</a:t>
            </a:r>
          </a:p>
          <a:p>
            <a:pPr marL="514350" lvl="2" indent="-514350">
              <a:buAutoNum type="arabicPlain" startAt="1950"/>
              <a:tabLst>
                <a:tab pos="2286000" algn="l"/>
              </a:tabLst>
            </a:pPr>
            <a:r>
              <a:rPr lang="en-US" sz="2800" b="1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Glenn Felton</a:t>
            </a:r>
          </a:p>
          <a:p>
            <a:pPr marL="514350" lvl="2" indent="-514350">
              <a:buAutoNum type="arabicPlain" startAt="1950"/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Paul Richmond</a:t>
            </a:r>
          </a:p>
          <a:p>
            <a:pPr marL="514350" lvl="2" indent="-514350">
              <a:buAutoNum type="arabicPlain" startAt="1950"/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Edward Hopkins</a:t>
            </a:r>
          </a:p>
          <a:p>
            <a:pPr marL="514350" lvl="2" indent="-514350">
              <a:buAutoNum type="arabicPlain" startAt="1950"/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J. </a:t>
            </a:r>
            <a:r>
              <a:rPr lang="en-US" sz="28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Carrol</a:t>
            </a: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Pratt, Sr.</a:t>
            </a:r>
          </a:p>
          <a:p>
            <a:pPr marL="514350" lvl="2" indent="-514350">
              <a:buAutoNum type="arabicPlain" startAt="1950"/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Herbert </a:t>
            </a:r>
            <a:r>
              <a:rPr lang="en-US" sz="28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Malchow</a:t>
            </a:r>
            <a:endParaRPr lang="en-US" sz="28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lvl="2" indent="-514350">
              <a:buAutoNum type="arabicPlain" startAt="1950"/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John </a:t>
            </a:r>
            <a:r>
              <a:rPr lang="en-US" sz="28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Neuman</a:t>
            </a:r>
            <a:endParaRPr lang="en-US" sz="28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lvl="2" indent="-514350">
              <a:buAutoNum type="arabicPlain" startAt="1950"/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Manley </a:t>
            </a:r>
            <a:r>
              <a:rPr lang="en-US" sz="28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Corderman</a:t>
            </a:r>
            <a:endParaRPr lang="en-US" sz="28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lvl="2" indent="-514350">
              <a:buAutoNum type="arabicPlain" startAt="1950"/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John </a:t>
            </a:r>
            <a:r>
              <a:rPr lang="en-US" sz="28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Vibber</a:t>
            </a:r>
            <a:endParaRPr lang="en-US" sz="2800" b="1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lvl="2" indent="-514350">
              <a:buAutoNum type="arabicPlain" startAt="1950"/>
              <a:tabLst>
                <a:tab pos="2286000" algn="l"/>
              </a:tabLst>
            </a:pPr>
            <a:r>
              <a:rPr lang="en-US" sz="28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Robert Graves</a:t>
            </a:r>
          </a:p>
        </p:txBody>
      </p:sp>
    </p:spTree>
    <p:extLst>
      <p:ext uri="{BB962C8B-B14F-4D97-AF65-F5344CB8AC3E}">
        <p14:creationId xmlns:p14="http://schemas.microsoft.com/office/powerpoint/2010/main" val="262686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3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4156F1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2606</TotalTime>
  <Words>474</Words>
  <Application>Microsoft Office PowerPoint</Application>
  <PresentationFormat>On-screen Show (4:3)</PresentationFormat>
  <Paragraphs>270</Paragraphs>
  <Slides>101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2" baseType="lpstr">
      <vt:lpstr>Apex</vt:lpstr>
      <vt:lpstr>Kennewick Man &amp; Woman  of the Year Banquet</vt:lpstr>
      <vt:lpstr>  Woman of the Year 2014  </vt:lpstr>
      <vt:lpstr>  Man of the Year 2014  </vt:lpstr>
      <vt:lpstr>  Woman of the Year 2013  </vt:lpstr>
      <vt:lpstr>  Man of the Year 2013  </vt:lpstr>
      <vt:lpstr>  Woman of the Year 2012  </vt:lpstr>
      <vt:lpstr>  Man of the Year 2012  </vt:lpstr>
      <vt:lpstr>  Woman of the Year 2011  </vt:lpstr>
      <vt:lpstr>  Man of the Year 2011  </vt:lpstr>
      <vt:lpstr>  Woman of the Year 2010  </vt:lpstr>
      <vt:lpstr>  In Memoriam Man of the Year 2010  </vt:lpstr>
      <vt:lpstr>  Woman of the Year 2009  </vt:lpstr>
      <vt:lpstr>  Man of the Year 2009  </vt:lpstr>
      <vt:lpstr>  Woman of the Year 2008  </vt:lpstr>
      <vt:lpstr>  Man of the Year 2008  </vt:lpstr>
      <vt:lpstr>  Woman of the Year 2007  </vt:lpstr>
      <vt:lpstr>  Man of the Year 2007  </vt:lpstr>
      <vt:lpstr>  Woman of the Year 2006  </vt:lpstr>
      <vt:lpstr>  Man of the Year 2006  </vt:lpstr>
      <vt:lpstr>  Woman of the Year 2005  </vt:lpstr>
      <vt:lpstr>  Man of the Year 2005  </vt:lpstr>
      <vt:lpstr>  Woman of the Year 2004  </vt:lpstr>
      <vt:lpstr>  In Memoriam Man of the Year 2004  </vt:lpstr>
      <vt:lpstr>  Woman of the Year 2003  </vt:lpstr>
      <vt:lpstr>  Man of the Year 2003  </vt:lpstr>
      <vt:lpstr>  Woman of the Year 2002  </vt:lpstr>
      <vt:lpstr>  Man of the Year 2002  </vt:lpstr>
      <vt:lpstr>  In Memoriam Lifetime Achievement 2002  </vt:lpstr>
      <vt:lpstr>  Woman of the Year 2001  </vt:lpstr>
      <vt:lpstr>  Man of the Year 2001  </vt:lpstr>
      <vt:lpstr>  Woman of the Year 2000  </vt:lpstr>
      <vt:lpstr>  Man of the Year 2000  </vt:lpstr>
      <vt:lpstr>  Woman of the Year 1999  </vt:lpstr>
      <vt:lpstr>  Man of the Year 1999  </vt:lpstr>
      <vt:lpstr>  In Memoriam Woman of the Year 1998  </vt:lpstr>
      <vt:lpstr>  Man of the Year 1998  </vt:lpstr>
      <vt:lpstr>  Man of the Year 1997  </vt:lpstr>
      <vt:lpstr>  Woman of the Year 1997  </vt:lpstr>
      <vt:lpstr>  Woman of the Year 1996  </vt:lpstr>
      <vt:lpstr>  In Memoriam Man of the Year 1996  </vt:lpstr>
      <vt:lpstr>  Woman of the Year 1995  </vt:lpstr>
      <vt:lpstr>  Man of the Year 1995  </vt:lpstr>
      <vt:lpstr>  In Memoriam Woman of the Year 1994  </vt:lpstr>
      <vt:lpstr>  In Memoriam Man of the Year 1994  </vt:lpstr>
      <vt:lpstr>  Woman of the Year 1993  </vt:lpstr>
      <vt:lpstr>  Man of the Year 1993  </vt:lpstr>
      <vt:lpstr>  Woman of the Year 1992  </vt:lpstr>
      <vt:lpstr>  Man of the Year 1992  </vt:lpstr>
      <vt:lpstr>  In Memoriam  </vt:lpstr>
      <vt:lpstr>  Man of the Year 1991  </vt:lpstr>
      <vt:lpstr>  Woman of the Year 1990  </vt:lpstr>
      <vt:lpstr>  Man of the Year 1990  </vt:lpstr>
      <vt:lpstr>Kennewick Man &amp; Woman  of the Year Banquet</vt:lpstr>
      <vt:lpstr>  In Memoriam Woman of the Year 1989  </vt:lpstr>
      <vt:lpstr>  Man of the Year 1989  </vt:lpstr>
      <vt:lpstr>  Woman of the Year 1988  </vt:lpstr>
      <vt:lpstr>  In Memoriam Woman of the Year 1988  </vt:lpstr>
      <vt:lpstr>  Man of the Year 1988  </vt:lpstr>
      <vt:lpstr>  Woman of the Year 1987  </vt:lpstr>
      <vt:lpstr>  Man of the Year 1987  </vt:lpstr>
      <vt:lpstr>  Woman of the Year 1986  </vt:lpstr>
      <vt:lpstr>  In Memoriam  </vt:lpstr>
      <vt:lpstr>  Woman of the Year 1985  </vt:lpstr>
      <vt:lpstr>  Man of the Year 1985  </vt:lpstr>
      <vt:lpstr>  Woman of the Year 1984  </vt:lpstr>
      <vt:lpstr>  In Memoriam Man of the Year 1984  </vt:lpstr>
      <vt:lpstr>  Woman of the Year 1983  </vt:lpstr>
      <vt:lpstr>  In Memoriam  </vt:lpstr>
      <vt:lpstr>  In Memoriam Man of the Year 1983  </vt:lpstr>
      <vt:lpstr>  Woman of the Year 1982  </vt:lpstr>
      <vt:lpstr>  In Memoriam Man of the Year 1982  </vt:lpstr>
      <vt:lpstr>  In Memoriam  </vt:lpstr>
      <vt:lpstr>  In Memoriam Man of the Year 1981  </vt:lpstr>
      <vt:lpstr>  Woman of the Year 1980  </vt:lpstr>
      <vt:lpstr>  Man of the Year 1980  </vt:lpstr>
      <vt:lpstr>  In Memoriam Woman of the Year 1979  </vt:lpstr>
      <vt:lpstr>  Man of the Year 1979  </vt:lpstr>
      <vt:lpstr>  Woman of the Year 1978  </vt:lpstr>
      <vt:lpstr>  Man of the Year 1978  </vt:lpstr>
      <vt:lpstr>  In Memoriam Woman of the Year 1977  </vt:lpstr>
      <vt:lpstr>  In Memoriam Man of the Year 1977  </vt:lpstr>
      <vt:lpstr>  Woman of the Year 1976  </vt:lpstr>
      <vt:lpstr>  In Memoriam Man of the Year 1976  </vt:lpstr>
      <vt:lpstr>  In Memoriam Woman of the Year 1975  </vt:lpstr>
      <vt:lpstr>  In Memoriam Man of the Year 1975  </vt:lpstr>
      <vt:lpstr>  Woman of the Year 1974  </vt:lpstr>
      <vt:lpstr>  In Memoriam Man of the Year 1974  </vt:lpstr>
      <vt:lpstr>  In Memoriam  </vt:lpstr>
      <vt:lpstr>  In Memoriam Man of the Year 1973  </vt:lpstr>
      <vt:lpstr>  Woman of the Year 1972  </vt:lpstr>
      <vt:lpstr>  In Memoriam Man of the Year 1972  </vt:lpstr>
      <vt:lpstr>  In Memoriam  </vt:lpstr>
      <vt:lpstr>  Man of the Year 1971  </vt:lpstr>
      <vt:lpstr>  In Memoriam  </vt:lpstr>
      <vt:lpstr>  In Memoriam Man of the Year 1970  </vt:lpstr>
      <vt:lpstr>  Women of the Year 1960s  </vt:lpstr>
      <vt:lpstr>Men of the Year 1960s</vt:lpstr>
      <vt:lpstr> Women of the Year 1950s </vt:lpstr>
      <vt:lpstr>Men of the Year 1950s</vt:lpstr>
      <vt:lpstr> Women of the Year 1940s </vt:lpstr>
      <vt:lpstr> Men of the Year 1940s </vt:lpstr>
    </vt:vector>
  </TitlesOfParts>
  <Company>Columbia Basin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Kennewick Past Men &amp; Women of the Year</dc:title>
  <dc:creator>Kirk Williamson</dc:creator>
  <cp:lastModifiedBy>Kirk Williamson</cp:lastModifiedBy>
  <cp:revision>208</cp:revision>
  <dcterms:created xsi:type="dcterms:W3CDTF">2013-10-15T19:33:30Z</dcterms:created>
  <dcterms:modified xsi:type="dcterms:W3CDTF">2016-02-12T19:38:21Z</dcterms:modified>
</cp:coreProperties>
</file>