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handoutMasterIdLst>
    <p:handoutMasterId r:id="rId80"/>
  </p:handoutMasterIdLst>
  <p:sldIdLst>
    <p:sldId id="256" r:id="rId2"/>
    <p:sldId id="375" r:id="rId3"/>
    <p:sldId id="257" r:id="rId4"/>
    <p:sldId id="263" r:id="rId5"/>
    <p:sldId id="266" r:id="rId6"/>
    <p:sldId id="268" r:id="rId7"/>
    <p:sldId id="371" r:id="rId8"/>
    <p:sldId id="324" r:id="rId9"/>
    <p:sldId id="381" r:id="rId10"/>
    <p:sldId id="382" r:id="rId11"/>
    <p:sldId id="383" r:id="rId12"/>
    <p:sldId id="385" r:id="rId13"/>
    <p:sldId id="323" r:id="rId14"/>
    <p:sldId id="330" r:id="rId15"/>
    <p:sldId id="359" r:id="rId16"/>
    <p:sldId id="316" r:id="rId17"/>
    <p:sldId id="331" r:id="rId18"/>
    <p:sldId id="325" r:id="rId19"/>
    <p:sldId id="259" r:id="rId20"/>
    <p:sldId id="332" r:id="rId21"/>
    <p:sldId id="360" r:id="rId22"/>
    <p:sldId id="376" r:id="rId23"/>
    <p:sldId id="260" r:id="rId24"/>
    <p:sldId id="334" r:id="rId25"/>
    <p:sldId id="386" r:id="rId26"/>
    <p:sldId id="326" r:id="rId27"/>
    <p:sldId id="270" r:id="rId28"/>
    <p:sldId id="398" r:id="rId29"/>
    <p:sldId id="367" r:id="rId30"/>
    <p:sldId id="280" r:id="rId31"/>
    <p:sldId id="261"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368" r:id="rId45"/>
    <p:sldId id="399" r:id="rId46"/>
    <p:sldId id="366" r:id="rId47"/>
    <p:sldId id="358" r:id="rId48"/>
    <p:sldId id="327" r:id="rId49"/>
    <p:sldId id="357" r:id="rId50"/>
    <p:sldId id="350" r:id="rId51"/>
    <p:sldId id="397" r:id="rId52"/>
    <p:sldId id="373" r:id="rId53"/>
    <p:sldId id="374" r:id="rId54"/>
    <p:sldId id="372" r:id="rId55"/>
    <p:sldId id="394" r:id="rId56"/>
    <p:sldId id="380" r:id="rId57"/>
    <p:sldId id="318" r:id="rId58"/>
    <p:sldId id="387" r:id="rId59"/>
    <p:sldId id="388" r:id="rId60"/>
    <p:sldId id="389" r:id="rId61"/>
    <p:sldId id="390" r:id="rId62"/>
    <p:sldId id="391" r:id="rId63"/>
    <p:sldId id="392" r:id="rId64"/>
    <p:sldId id="393" r:id="rId65"/>
    <p:sldId id="395" r:id="rId66"/>
    <p:sldId id="328" r:id="rId67"/>
    <p:sldId id="361" r:id="rId68"/>
    <p:sldId id="351" r:id="rId69"/>
    <p:sldId id="299" r:id="rId70"/>
    <p:sldId id="298" r:id="rId71"/>
    <p:sldId id="301" r:id="rId72"/>
    <p:sldId id="377" r:id="rId73"/>
    <p:sldId id="378" r:id="rId74"/>
    <p:sldId id="379" r:id="rId75"/>
    <p:sldId id="354" r:id="rId76"/>
    <p:sldId id="356" r:id="rId77"/>
    <p:sldId id="396" r:id="rId78"/>
  </p:sldIdLst>
  <p:sldSz cx="9144000" cy="6858000" type="screen4x3"/>
  <p:notesSz cx="701675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60"/>
  </p:normalViewPr>
  <p:slideViewPr>
    <p:cSldViewPr snapToGrid="0" snapToObjects="1">
      <p:cViewPr varScale="1">
        <p:scale>
          <a:sx n="113" d="100"/>
          <a:sy n="113" d="100"/>
        </p:scale>
        <p:origin x="1584" y="84"/>
      </p:cViewPr>
      <p:guideLst>
        <p:guide orient="horz" pos="2160"/>
        <p:guide pos="2880"/>
      </p:guideLst>
    </p:cSldViewPr>
  </p:slideViewPr>
  <p:notesTextViewPr>
    <p:cViewPr>
      <p:scale>
        <a:sx n="3" d="2"/>
        <a:sy n="3" d="2"/>
      </p:scale>
      <p:origin x="0" y="0"/>
    </p:cViewPr>
  </p:notesTextViewPr>
  <p:sorterViewPr>
    <p:cViewPr varScale="1">
      <p:scale>
        <a:sx n="1" d="1"/>
        <a:sy n="1" d="1"/>
      </p:scale>
      <p:origin x="0" y="-129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06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5100" y="0"/>
            <a:ext cx="3040063" cy="466725"/>
          </a:xfrm>
          <a:prstGeom prst="rect">
            <a:avLst/>
          </a:prstGeom>
        </p:spPr>
        <p:txBody>
          <a:bodyPr vert="horz" lIns="91440" tIns="45720" rIns="91440" bIns="45720" rtlCol="0"/>
          <a:lstStyle>
            <a:lvl1pPr algn="r">
              <a:defRPr sz="1200"/>
            </a:lvl1pPr>
          </a:lstStyle>
          <a:p>
            <a:fld id="{34E90038-8360-4C30-9F64-CDE5588A5219}" type="datetimeFigureOut">
              <a:rPr lang="en-US" smtClean="0"/>
              <a:t>2/7/2018</a:t>
            </a:fld>
            <a:endParaRPr lang="en-US"/>
          </a:p>
        </p:txBody>
      </p:sp>
      <p:sp>
        <p:nvSpPr>
          <p:cNvPr id="4" name="Footer Placeholder 3"/>
          <p:cNvSpPr>
            <a:spLocks noGrp="1"/>
          </p:cNvSpPr>
          <p:nvPr>
            <p:ph type="ftr" sz="quarter" idx="2"/>
          </p:nvPr>
        </p:nvSpPr>
        <p:spPr>
          <a:xfrm>
            <a:off x="0" y="8842375"/>
            <a:ext cx="304006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5100" y="8842375"/>
            <a:ext cx="3040063" cy="466725"/>
          </a:xfrm>
          <a:prstGeom prst="rect">
            <a:avLst/>
          </a:prstGeom>
        </p:spPr>
        <p:txBody>
          <a:bodyPr vert="horz" lIns="91440" tIns="45720" rIns="91440" bIns="45720" rtlCol="0" anchor="b"/>
          <a:lstStyle>
            <a:lvl1pPr algn="r">
              <a:defRPr sz="1200"/>
            </a:lvl1pPr>
          </a:lstStyle>
          <a:p>
            <a:fld id="{7EBE9943-0E11-4234-A103-AD984D234D07}" type="slidenum">
              <a:rPr lang="en-US" smtClean="0"/>
              <a:t>‹#›</a:t>
            </a:fld>
            <a:endParaRPr lang="en-US"/>
          </a:p>
        </p:txBody>
      </p:sp>
    </p:spTree>
    <p:extLst>
      <p:ext uri="{BB962C8B-B14F-4D97-AF65-F5344CB8AC3E}">
        <p14:creationId xmlns:p14="http://schemas.microsoft.com/office/powerpoint/2010/main" val="3234368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707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4534" y="0"/>
            <a:ext cx="3040592" cy="467072"/>
          </a:xfrm>
          <a:prstGeom prst="rect">
            <a:avLst/>
          </a:prstGeom>
        </p:spPr>
        <p:txBody>
          <a:bodyPr vert="horz" lIns="93287" tIns="46644" rIns="93287" bIns="46644" rtlCol="0"/>
          <a:lstStyle>
            <a:lvl1pPr algn="r">
              <a:defRPr sz="1200"/>
            </a:lvl1pPr>
          </a:lstStyle>
          <a:p>
            <a:fld id="{8C7369B4-D107-4021-A1B3-A50C3D391AED}" type="datetimeFigureOut">
              <a:rPr lang="en-US" smtClean="0"/>
              <a:t>2/7/2018</a:t>
            </a:fld>
            <a:endParaRPr lang="en-US"/>
          </a:p>
        </p:txBody>
      </p:sp>
      <p:sp>
        <p:nvSpPr>
          <p:cNvPr id="4" name="Slide Image Placeholder 3"/>
          <p:cNvSpPr>
            <a:spLocks noGrp="1" noRot="1" noChangeAspect="1"/>
          </p:cNvSpPr>
          <p:nvPr>
            <p:ph type="sldImg" idx="2"/>
          </p:nvPr>
        </p:nvSpPr>
        <p:spPr>
          <a:xfrm>
            <a:off x="1414463" y="1163638"/>
            <a:ext cx="4187825" cy="3141662"/>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675" y="4480004"/>
            <a:ext cx="5613400" cy="3665458"/>
          </a:xfrm>
          <a:prstGeom prst="rect">
            <a:avLst/>
          </a:prstGeom>
        </p:spPr>
        <p:txBody>
          <a:bodyPr vert="horz" lIns="93287" tIns="46644" rIns="93287" bIns="466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0592" cy="46707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4534" y="8842030"/>
            <a:ext cx="3040592" cy="467071"/>
          </a:xfrm>
          <a:prstGeom prst="rect">
            <a:avLst/>
          </a:prstGeom>
        </p:spPr>
        <p:txBody>
          <a:bodyPr vert="horz" lIns="93287" tIns="46644" rIns="93287" bIns="46644" rtlCol="0" anchor="b"/>
          <a:lstStyle>
            <a:lvl1pPr algn="r">
              <a:defRPr sz="1200"/>
            </a:lvl1pPr>
          </a:lstStyle>
          <a:p>
            <a:fld id="{96AD58D0-E2EF-44FF-8D85-FACD5F68F02B}" type="slidenum">
              <a:rPr lang="en-US" smtClean="0"/>
              <a:t>‹#›</a:t>
            </a:fld>
            <a:endParaRPr lang="en-US"/>
          </a:p>
        </p:txBody>
      </p:sp>
    </p:spTree>
    <p:extLst>
      <p:ext uri="{BB962C8B-B14F-4D97-AF65-F5344CB8AC3E}">
        <p14:creationId xmlns:p14="http://schemas.microsoft.com/office/powerpoint/2010/main" val="246861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D58D0-E2EF-44FF-8D85-FACD5F68F02B}" type="slidenum">
              <a:rPr lang="en-US" smtClean="0"/>
              <a:t>47</a:t>
            </a:fld>
            <a:endParaRPr lang="en-US"/>
          </a:p>
        </p:txBody>
      </p:sp>
    </p:spTree>
    <p:extLst>
      <p:ext uri="{BB962C8B-B14F-4D97-AF65-F5344CB8AC3E}">
        <p14:creationId xmlns:p14="http://schemas.microsoft.com/office/powerpoint/2010/main" val="341488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D58D0-E2EF-44FF-8D85-FACD5F68F02B}" type="slidenum">
              <a:rPr lang="en-US" smtClean="0"/>
              <a:t>57</a:t>
            </a:fld>
            <a:endParaRPr lang="en-US"/>
          </a:p>
        </p:txBody>
      </p:sp>
    </p:spTree>
    <p:extLst>
      <p:ext uri="{BB962C8B-B14F-4D97-AF65-F5344CB8AC3E}">
        <p14:creationId xmlns:p14="http://schemas.microsoft.com/office/powerpoint/2010/main" val="366588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D58D0-E2EF-44FF-8D85-FACD5F68F02B}" type="slidenum">
              <a:rPr lang="en-US" smtClean="0"/>
              <a:t>74</a:t>
            </a:fld>
            <a:endParaRPr lang="en-US"/>
          </a:p>
        </p:txBody>
      </p:sp>
    </p:spTree>
    <p:extLst>
      <p:ext uri="{BB962C8B-B14F-4D97-AF65-F5344CB8AC3E}">
        <p14:creationId xmlns:p14="http://schemas.microsoft.com/office/powerpoint/2010/main" val="1841477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B57503-60F7-AB45-BC25-B74630B30CB6}" type="datetimeFigureOut">
              <a:rPr lang="en-US" smtClean="0"/>
              <a:pPr/>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355827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57503-60F7-AB45-BC25-B74630B30CB6}" type="datetimeFigureOut">
              <a:rPr lang="en-US" smtClean="0"/>
              <a:pPr/>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3333092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57503-60F7-AB45-BC25-B74630B30CB6}" type="datetimeFigureOut">
              <a:rPr lang="en-US" smtClean="0"/>
              <a:pPr/>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12577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57503-60F7-AB45-BC25-B74630B30CB6}" type="datetimeFigureOut">
              <a:rPr lang="en-US" smtClean="0"/>
              <a:pPr/>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370743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B57503-60F7-AB45-BC25-B74630B30CB6}" type="datetimeFigureOut">
              <a:rPr lang="en-US" smtClean="0"/>
              <a:pPr/>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175651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B57503-60F7-AB45-BC25-B74630B30CB6}" type="datetimeFigureOut">
              <a:rPr lang="en-US" smtClean="0"/>
              <a:pPr/>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369126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B57503-60F7-AB45-BC25-B74630B30CB6}" type="datetimeFigureOut">
              <a:rPr lang="en-US" smtClean="0"/>
              <a:pPr/>
              <a:t>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2352576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B57503-60F7-AB45-BC25-B74630B30CB6}" type="datetimeFigureOut">
              <a:rPr lang="en-US" smtClean="0"/>
              <a:pPr/>
              <a:t>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3956050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57503-60F7-AB45-BC25-B74630B30CB6}" type="datetimeFigureOut">
              <a:rPr lang="en-US" smtClean="0"/>
              <a:pPr/>
              <a:t>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1383413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B57503-60F7-AB45-BC25-B74630B30CB6}" type="datetimeFigureOut">
              <a:rPr lang="en-US" smtClean="0"/>
              <a:pPr/>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386952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B57503-60F7-AB45-BC25-B74630B30CB6}" type="datetimeFigureOut">
              <a:rPr lang="en-US" smtClean="0"/>
              <a:pPr/>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6B01C-FCCC-5540-BF2F-2E532C5913EC}" type="slidenum">
              <a:rPr lang="en-US" smtClean="0"/>
              <a:pPr/>
              <a:t>‹#›</a:t>
            </a:fld>
            <a:endParaRPr lang="en-US"/>
          </a:p>
        </p:txBody>
      </p:sp>
    </p:spTree>
    <p:extLst>
      <p:ext uri="{BB962C8B-B14F-4D97-AF65-F5344CB8AC3E}">
        <p14:creationId xmlns:p14="http://schemas.microsoft.com/office/powerpoint/2010/main" val="3486185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57503-60F7-AB45-BC25-B74630B30CB6}" type="datetimeFigureOut">
              <a:rPr lang="en-US" smtClean="0"/>
              <a:pPr/>
              <a:t>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6B01C-FCCC-5540-BF2F-2E532C5913EC}" type="slidenum">
              <a:rPr lang="en-US" smtClean="0"/>
              <a:pPr/>
              <a:t>‹#›</a:t>
            </a:fld>
            <a:endParaRPr lang="en-US"/>
          </a:p>
        </p:txBody>
      </p:sp>
      <p:pic>
        <p:nvPicPr>
          <p:cNvPr id="7" name="Picture 6" descr="blank-4-3ratio.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9144000" cy="6856972"/>
          </a:xfrm>
          <a:prstGeom prst="rect">
            <a:avLst/>
          </a:prstGeom>
        </p:spPr>
      </p:pic>
      <p:pic>
        <p:nvPicPr>
          <p:cNvPr id="10" name="Picture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871659" y="6250798"/>
            <a:ext cx="2735966" cy="570857"/>
          </a:xfrm>
          <a:prstGeom prst="rect">
            <a:avLst/>
          </a:prstGeom>
        </p:spPr>
      </p:pic>
      <p:sp>
        <p:nvSpPr>
          <p:cNvPr id="9" name="Date Placeholder 1">
            <a:extLst>
              <a:ext uri="{FF2B5EF4-FFF2-40B4-BE49-F238E27FC236}">
                <a16:creationId xmlns:a16="http://schemas.microsoft.com/office/drawing/2014/main" id="{80B28274-50D5-499E-9D98-96B6B5BEEBAD}"/>
              </a:ext>
            </a:extLst>
          </p:cNvPr>
          <p:cNvSpPr txBox="1">
            <a:spLocks/>
          </p:cNvSpPr>
          <p:nvPr userDrawn="1"/>
        </p:nvSpPr>
        <p:spPr>
          <a:xfrm>
            <a:off x="457199" y="6308644"/>
            <a:ext cx="2437075"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KymBuchanan.org</a:t>
            </a:r>
          </a:p>
        </p:txBody>
      </p:sp>
    </p:spTree>
    <p:extLst>
      <p:ext uri="{BB962C8B-B14F-4D97-AF65-F5344CB8AC3E}">
        <p14:creationId xmlns:p14="http://schemas.microsoft.com/office/powerpoint/2010/main" val="1349635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jpeg"/></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2706" y="819807"/>
            <a:ext cx="8117541" cy="3271932"/>
          </a:xfrm>
        </p:spPr>
        <p:txBody>
          <a:bodyPr>
            <a:normAutofit/>
          </a:bodyPr>
          <a:lstStyle/>
          <a:p>
            <a:r>
              <a:rPr lang="en-US" dirty="0"/>
              <a:t>Joy, Creativity,</a:t>
            </a:r>
            <a:br>
              <a:rPr lang="en-US" dirty="0"/>
            </a:br>
            <a:r>
              <a:rPr lang="en-US" dirty="0"/>
              <a:t>&amp; Play</a:t>
            </a:r>
          </a:p>
        </p:txBody>
      </p:sp>
      <p:sp>
        <p:nvSpPr>
          <p:cNvPr id="3" name="Subtitle 2"/>
          <p:cNvSpPr>
            <a:spLocks noGrp="1"/>
          </p:cNvSpPr>
          <p:nvPr>
            <p:ph type="subTitle" idx="1"/>
          </p:nvPr>
        </p:nvSpPr>
        <p:spPr>
          <a:xfrm>
            <a:off x="805543" y="4224955"/>
            <a:ext cx="7532914" cy="712819"/>
          </a:xfrm>
        </p:spPr>
        <p:txBody>
          <a:bodyPr>
            <a:noAutofit/>
          </a:bodyPr>
          <a:lstStyle/>
          <a:p>
            <a:r>
              <a:rPr lang="en-US" dirty="0"/>
              <a:t>Kym Buchanan</a:t>
            </a:r>
          </a:p>
          <a:p>
            <a:r>
              <a:rPr lang="en-US" dirty="0"/>
              <a:t>February 9, 2018</a:t>
            </a:r>
          </a:p>
        </p:txBody>
      </p:sp>
      <p:pic>
        <p:nvPicPr>
          <p:cNvPr id="13314" name="Picture 2" descr="http://bkfk.com/insideout/Test%20your%20Memory_files/joy.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492" y="3612026"/>
            <a:ext cx="2505075" cy="208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Trying Trio&#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37643" y="3757941"/>
            <a:ext cx="1820557" cy="1912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7247992" y="4314876"/>
            <a:ext cx="3523722" cy="230832"/>
          </a:xfrm>
          <a:prstGeom prst="rect">
            <a:avLst/>
          </a:prstGeom>
          <a:noFill/>
        </p:spPr>
        <p:txBody>
          <a:bodyPr wrap="none" rtlCol="0">
            <a:spAutoFit/>
          </a:bodyPr>
          <a:lstStyle/>
          <a:p>
            <a:r>
              <a:rPr lang="en-US" sz="900" dirty="0">
                <a:solidFill>
                  <a:schemeClr val="bg1">
                    <a:lumMod val="50000"/>
                  </a:schemeClr>
                </a:solidFill>
              </a:rPr>
              <a:t>Joy: http://bkfk.com/insideout/Test%20your%20Memory_files/joy.png</a:t>
            </a:r>
          </a:p>
        </p:txBody>
      </p:sp>
    </p:spTree>
    <p:extLst>
      <p:ext uri="{BB962C8B-B14F-4D97-AF65-F5344CB8AC3E}">
        <p14:creationId xmlns:p14="http://schemas.microsoft.com/office/powerpoint/2010/main" val="159929298"/>
      </p:ext>
    </p:extLst>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Things We Carry</a:t>
            </a:r>
          </a:p>
        </p:txBody>
      </p:sp>
      <p:sp>
        <p:nvSpPr>
          <p:cNvPr id="3" name="Content Placeholder 2"/>
          <p:cNvSpPr>
            <a:spLocks noGrp="1"/>
          </p:cNvSpPr>
          <p:nvPr>
            <p:ph idx="1"/>
          </p:nvPr>
        </p:nvSpPr>
        <p:spPr/>
        <p:txBody>
          <a:bodyPr>
            <a:normAutofit/>
          </a:bodyPr>
          <a:lstStyle/>
          <a:p>
            <a:pPr lvl="0"/>
            <a:r>
              <a:rPr lang="en-US" dirty="0"/>
              <a:t>You won't have to share with anyone</a:t>
            </a:r>
          </a:p>
          <a:p>
            <a:pPr lvl="0"/>
            <a:r>
              <a:rPr lang="en-US" dirty="0"/>
              <a:t>What is one current anxiety, challenge, or goal in this area? (don't overthink this)</a:t>
            </a:r>
          </a:p>
          <a:p>
            <a:pPr lvl="1">
              <a:buFont typeface="Arial" panose="020B0604020202020204" pitchFamily="34" charset="0"/>
              <a:buChar char="•"/>
            </a:pPr>
            <a:r>
              <a:rPr lang="en-US" dirty="0">
                <a:solidFill>
                  <a:srgbClr val="FF0000"/>
                </a:solidFill>
              </a:rPr>
              <a:t>Personal/Family</a:t>
            </a:r>
            <a:r>
              <a:rPr lang="en-US" dirty="0"/>
              <a:t>: left pocket</a:t>
            </a:r>
          </a:p>
          <a:p>
            <a:pPr lvl="1">
              <a:buFont typeface="Arial" panose="020B0604020202020204" pitchFamily="34" charset="0"/>
              <a:buChar char="•"/>
            </a:pPr>
            <a:r>
              <a:rPr lang="en-US" dirty="0">
                <a:solidFill>
                  <a:srgbClr val="0070C0"/>
                </a:solidFill>
              </a:rPr>
              <a:t>School/Work</a:t>
            </a:r>
            <a:r>
              <a:rPr lang="en-US" dirty="0"/>
              <a:t>: right pocket</a:t>
            </a:r>
          </a:p>
          <a:p>
            <a:pPr lvl="0"/>
            <a:r>
              <a:rPr lang="en-US" dirty="0"/>
              <a:t>Kym's answers:</a:t>
            </a:r>
          </a:p>
          <a:p>
            <a:pPr lvl="1">
              <a:buFont typeface="Arial" panose="020B0604020202020204" pitchFamily="34" charset="0"/>
              <a:buChar char="•"/>
            </a:pPr>
            <a:r>
              <a:rPr lang="en-US" dirty="0">
                <a:solidFill>
                  <a:srgbClr val="FF0000"/>
                </a:solidFill>
              </a:rPr>
              <a:t>Be present with my daughters</a:t>
            </a:r>
          </a:p>
          <a:p>
            <a:pPr lvl="1">
              <a:buFont typeface="Arial" panose="020B0604020202020204" pitchFamily="34" charset="0"/>
              <a:buChar char="•"/>
            </a:pPr>
            <a:r>
              <a:rPr lang="en-US" dirty="0">
                <a:solidFill>
                  <a:srgbClr val="0070C0"/>
                </a:solidFill>
              </a:rPr>
              <a:t>Give this talk 5 times</a:t>
            </a:r>
            <a:endParaRPr lang="en-US" sz="3200" dirty="0">
              <a:solidFill>
                <a:srgbClr val="7030A0"/>
              </a:solidFill>
            </a:endParaRPr>
          </a:p>
        </p:txBody>
      </p:sp>
      <p:pic>
        <p:nvPicPr>
          <p:cNvPr id="4" name="Picture 2" descr="C:\Users\User\Desktop\Scraps\postit-1726554_640.jpg">
            <a:extLst>
              <a:ext uri="{FF2B5EF4-FFF2-40B4-BE49-F238E27FC236}">
                <a16:creationId xmlns:a16="http://schemas.microsoft.com/office/drawing/2014/main" id="{11608697-5A81-42DB-9ED0-F38780B3B0C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87741" y="3509721"/>
            <a:ext cx="2297462" cy="1755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377876"/>
      </p:ext>
    </p:extLst>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4322" y="630315"/>
            <a:ext cx="6928948" cy="1077218"/>
          </a:xfrm>
          <a:prstGeom prst="rect">
            <a:avLst/>
          </a:prstGeom>
          <a:noFill/>
        </p:spPr>
        <p:txBody>
          <a:bodyPr wrap="none" rtlCol="0">
            <a:spAutoFit/>
          </a:bodyPr>
          <a:lstStyle/>
          <a:p>
            <a:pPr algn="ctr"/>
            <a:r>
              <a:rPr lang="en-US" sz="3200" dirty="0"/>
              <a:t>Are the things we carry </a:t>
            </a:r>
            <a:r>
              <a:rPr lang="en-US" sz="3200" dirty="0">
                <a:solidFill>
                  <a:srgbClr val="FF0000"/>
                </a:solidFill>
              </a:rPr>
              <a:t>obstacles</a:t>
            </a:r>
            <a:r>
              <a:rPr lang="en-US" sz="3200" dirty="0"/>
              <a:t> to joy,</a:t>
            </a:r>
          </a:p>
          <a:p>
            <a:pPr algn="ctr"/>
            <a:r>
              <a:rPr lang="en-US" sz="3200" dirty="0"/>
              <a:t>or </a:t>
            </a:r>
            <a:r>
              <a:rPr lang="en-US" sz="3200" dirty="0">
                <a:solidFill>
                  <a:srgbClr val="7030A0"/>
                </a:solidFill>
              </a:rPr>
              <a:t>opportunities</a:t>
            </a:r>
            <a:r>
              <a:rPr lang="en-US" sz="3200" dirty="0"/>
              <a:t> for joy, or what?</a:t>
            </a:r>
          </a:p>
        </p:txBody>
      </p:sp>
      <p:pic>
        <p:nvPicPr>
          <p:cNvPr id="9218" name="Picture 2" descr="Challen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7713" y="2252663"/>
            <a:ext cx="7648575"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10504"/>
      </p:ext>
    </p:extLst>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First question for Science! : </a:t>
            </a:r>
            <a:r>
              <a:rPr lang="en-US" dirty="0">
                <a:solidFill>
                  <a:srgbClr val="7030A0"/>
                </a:solidFill>
              </a:rPr>
              <a:t>What are you?</a:t>
            </a:r>
          </a:p>
          <a:p>
            <a:pPr lvl="1"/>
            <a:r>
              <a:rPr lang="en-US" dirty="0"/>
              <a:t>Careful, systematic, intentional exploration &amp; experimentation</a:t>
            </a:r>
          </a:p>
          <a:p>
            <a:pPr lvl="1"/>
            <a:r>
              <a:rPr lang="en-US" dirty="0">
                <a:solidFill>
                  <a:srgbClr val="7030A0"/>
                </a:solidFill>
              </a:rPr>
              <a:t>Social construct</a:t>
            </a:r>
            <a:r>
              <a:rPr lang="en-US" dirty="0"/>
              <a:t> that aims for </a:t>
            </a:r>
            <a:r>
              <a:rPr lang="en-US" dirty="0">
                <a:solidFill>
                  <a:srgbClr val="7030A0"/>
                </a:solidFill>
              </a:rPr>
              <a:t>objectivity</a:t>
            </a:r>
          </a:p>
          <a:p>
            <a:r>
              <a:rPr lang="en-US" dirty="0"/>
              <a:t>Is Science! just common sense?</a:t>
            </a:r>
          </a:p>
          <a:p>
            <a:r>
              <a:rPr lang="en-US" dirty="0"/>
              <a:t>Yes &amp; No (Science! answers many questions with paradoxes)</a:t>
            </a:r>
          </a:p>
        </p:txBody>
      </p:sp>
      <p:sp>
        <p:nvSpPr>
          <p:cNvPr id="2" name="Title 1"/>
          <p:cNvSpPr>
            <a:spLocks noGrp="1"/>
          </p:cNvSpPr>
          <p:nvPr>
            <p:ph type="title"/>
          </p:nvPr>
        </p:nvSpPr>
        <p:spPr/>
        <p:txBody>
          <a:bodyPr>
            <a:normAutofit/>
          </a:bodyPr>
          <a:lstStyle/>
          <a:p>
            <a:r>
              <a:rPr lang="en-US" dirty="0"/>
              <a:t>Let's get some </a:t>
            </a:r>
            <a:r>
              <a:rPr lang="en-US" dirty="0">
                <a:solidFill>
                  <a:srgbClr val="7030A0"/>
                </a:solidFill>
              </a:rPr>
              <a:t>Science!</a:t>
            </a:r>
            <a:r>
              <a:rPr lang="en-US" dirty="0"/>
              <a:t> in here</a:t>
            </a:r>
          </a:p>
        </p:txBody>
      </p:sp>
      <p:pic>
        <p:nvPicPr>
          <p:cNvPr id="6" name="Picture 4" descr="Voca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324" y="2198334"/>
            <a:ext cx="4762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oca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324" y="3149723"/>
            <a:ext cx="47625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35506"/>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4577" y="1134095"/>
            <a:ext cx="1788631" cy="523220"/>
          </a:xfrm>
          <a:prstGeom prst="rect">
            <a:avLst/>
          </a:prstGeom>
          <a:noFill/>
        </p:spPr>
        <p:txBody>
          <a:bodyPr wrap="none" rtlCol="0">
            <a:spAutoFit/>
          </a:bodyPr>
          <a:lstStyle/>
          <a:p>
            <a:r>
              <a:rPr lang="en-US" sz="2800" dirty="0">
                <a:solidFill>
                  <a:srgbClr val="7030A0"/>
                </a:solidFill>
              </a:rPr>
              <a:t>Psychology</a:t>
            </a:r>
          </a:p>
        </p:txBody>
      </p:sp>
      <p:sp>
        <p:nvSpPr>
          <p:cNvPr id="8" name="Oval 7"/>
          <p:cNvSpPr/>
          <p:nvPr/>
        </p:nvSpPr>
        <p:spPr>
          <a:xfrm>
            <a:off x="3833968" y="230806"/>
            <a:ext cx="3776939" cy="3776939"/>
          </a:xfrm>
          <a:prstGeom prst="ellipse">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589102" y="230806"/>
            <a:ext cx="6032157" cy="5864672"/>
            <a:chOff x="1589102" y="230806"/>
            <a:chExt cx="6032157" cy="5864672"/>
          </a:xfrm>
        </p:grpSpPr>
        <p:sp>
          <p:nvSpPr>
            <p:cNvPr id="3" name="TextBox 2"/>
            <p:cNvSpPr txBox="1"/>
            <p:nvPr/>
          </p:nvSpPr>
          <p:spPr>
            <a:xfrm>
              <a:off x="2203142" y="1128697"/>
              <a:ext cx="1431674" cy="523220"/>
            </a:xfrm>
            <a:prstGeom prst="rect">
              <a:avLst/>
            </a:prstGeom>
            <a:noFill/>
          </p:spPr>
          <p:txBody>
            <a:bodyPr wrap="none" rtlCol="0">
              <a:spAutoFit/>
            </a:bodyPr>
            <a:lstStyle/>
            <a:p>
              <a:r>
                <a:rPr lang="en-US" sz="2800" dirty="0">
                  <a:solidFill>
                    <a:schemeClr val="accent3">
                      <a:lumMod val="50000"/>
                    </a:schemeClr>
                  </a:solidFill>
                </a:rPr>
                <a:t>Intuition</a:t>
              </a:r>
            </a:p>
          </p:txBody>
        </p:sp>
        <p:sp>
          <p:nvSpPr>
            <p:cNvPr id="5" name="TextBox 4"/>
            <p:cNvSpPr txBox="1"/>
            <p:nvPr/>
          </p:nvSpPr>
          <p:spPr>
            <a:xfrm>
              <a:off x="5749071" y="4358927"/>
              <a:ext cx="1039644" cy="523220"/>
            </a:xfrm>
            <a:prstGeom prst="rect">
              <a:avLst/>
            </a:prstGeom>
            <a:noFill/>
          </p:spPr>
          <p:txBody>
            <a:bodyPr wrap="none" rtlCol="0">
              <a:spAutoFit/>
            </a:bodyPr>
            <a:lstStyle/>
            <a:p>
              <a:r>
                <a:rPr lang="en-US" sz="2800" dirty="0">
                  <a:solidFill>
                    <a:srgbClr val="FF0000"/>
                  </a:solidFill>
                </a:rPr>
                <a:t>Ethics</a:t>
              </a:r>
            </a:p>
          </p:txBody>
        </p:sp>
        <p:sp>
          <p:nvSpPr>
            <p:cNvPr id="6" name="TextBox 5"/>
            <p:cNvSpPr txBox="1"/>
            <p:nvPr/>
          </p:nvSpPr>
          <p:spPr>
            <a:xfrm>
              <a:off x="2041976" y="4358927"/>
              <a:ext cx="1754006" cy="523220"/>
            </a:xfrm>
            <a:prstGeom prst="rect">
              <a:avLst/>
            </a:prstGeom>
            <a:noFill/>
          </p:spPr>
          <p:txBody>
            <a:bodyPr wrap="none" rtlCol="0">
              <a:spAutoFit/>
            </a:bodyPr>
            <a:lstStyle/>
            <a:p>
              <a:r>
                <a:rPr lang="en-US" sz="2800" dirty="0">
                  <a:solidFill>
                    <a:srgbClr val="0070C0"/>
                  </a:solidFill>
                </a:rPr>
                <a:t>Spirituality</a:t>
              </a:r>
            </a:p>
          </p:txBody>
        </p:sp>
        <p:sp>
          <p:nvSpPr>
            <p:cNvPr id="7" name="Oval 6"/>
            <p:cNvSpPr/>
            <p:nvPr/>
          </p:nvSpPr>
          <p:spPr>
            <a:xfrm>
              <a:off x="1589102" y="230806"/>
              <a:ext cx="3776939" cy="3776939"/>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9" name="Oval 8"/>
            <p:cNvSpPr/>
            <p:nvPr/>
          </p:nvSpPr>
          <p:spPr>
            <a:xfrm>
              <a:off x="1599454" y="2318539"/>
              <a:ext cx="3776939" cy="3776939"/>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844320" y="2318539"/>
              <a:ext cx="3776939" cy="377693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336189" y="2778705"/>
              <a:ext cx="2549096" cy="769441"/>
            </a:xfrm>
            <a:prstGeom prst="rect">
              <a:avLst/>
            </a:prstGeom>
            <a:solidFill>
              <a:schemeClr val="bg1">
                <a:alpha val="67000"/>
              </a:schemeClr>
            </a:solidFill>
          </p:spPr>
          <p:txBody>
            <a:bodyPr wrap="none" rtlCol="0">
              <a:spAutoFit/>
            </a:bodyPr>
            <a:lstStyle/>
            <a:p>
              <a:pPr algn="ctr"/>
              <a:r>
                <a:rPr lang="en-US" sz="4400" dirty="0"/>
                <a:t>Happiness</a:t>
              </a:r>
            </a:p>
          </p:txBody>
        </p:sp>
      </p:grpSp>
      <p:grpSp>
        <p:nvGrpSpPr>
          <p:cNvPr id="14" name="Group 13"/>
          <p:cNvGrpSpPr/>
          <p:nvPr/>
        </p:nvGrpSpPr>
        <p:grpSpPr>
          <a:xfrm>
            <a:off x="4501901" y="1890037"/>
            <a:ext cx="1881163" cy="1881163"/>
            <a:chOff x="4501901" y="1890037"/>
            <a:chExt cx="1881163" cy="1881163"/>
          </a:xfrm>
        </p:grpSpPr>
        <p:sp>
          <p:nvSpPr>
            <p:cNvPr id="12" name="Oval 11"/>
            <p:cNvSpPr/>
            <p:nvPr/>
          </p:nvSpPr>
          <p:spPr>
            <a:xfrm>
              <a:off x="4501901" y="1890037"/>
              <a:ext cx="1881163" cy="1881163"/>
            </a:xfrm>
            <a:prstGeom prst="ellipse">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542429" y="2294527"/>
              <a:ext cx="1788631" cy="954107"/>
            </a:xfrm>
            <a:prstGeom prst="rect">
              <a:avLst/>
            </a:prstGeom>
            <a:noFill/>
          </p:spPr>
          <p:txBody>
            <a:bodyPr wrap="none" rtlCol="0">
              <a:spAutoFit/>
            </a:bodyPr>
            <a:lstStyle/>
            <a:p>
              <a:pPr algn="ctr"/>
              <a:r>
                <a:rPr lang="en-US" sz="2800" dirty="0">
                  <a:solidFill>
                    <a:srgbClr val="7030A0"/>
                  </a:solidFill>
                </a:rPr>
                <a:t>Positive</a:t>
              </a:r>
            </a:p>
            <a:p>
              <a:pPr algn="ctr"/>
              <a:r>
                <a:rPr lang="en-US" sz="2800" dirty="0">
                  <a:solidFill>
                    <a:srgbClr val="7030A0"/>
                  </a:solidFill>
                </a:rPr>
                <a:t>Psychology</a:t>
              </a:r>
            </a:p>
          </p:txBody>
        </p:sp>
      </p:grpSp>
      <p:grpSp>
        <p:nvGrpSpPr>
          <p:cNvPr id="22" name="Group 21"/>
          <p:cNvGrpSpPr/>
          <p:nvPr/>
        </p:nvGrpSpPr>
        <p:grpSpPr>
          <a:xfrm>
            <a:off x="362625" y="2296676"/>
            <a:ext cx="3776939" cy="3776939"/>
            <a:chOff x="362625" y="2296676"/>
            <a:chExt cx="3776939" cy="3776939"/>
          </a:xfrm>
        </p:grpSpPr>
        <p:sp>
          <p:nvSpPr>
            <p:cNvPr id="17" name="TextBox 16"/>
            <p:cNvSpPr txBox="1"/>
            <p:nvPr/>
          </p:nvSpPr>
          <p:spPr>
            <a:xfrm>
              <a:off x="1556100" y="3199965"/>
              <a:ext cx="2090509" cy="523220"/>
            </a:xfrm>
            <a:prstGeom prst="rect">
              <a:avLst/>
            </a:prstGeom>
            <a:noFill/>
          </p:spPr>
          <p:txBody>
            <a:bodyPr wrap="none" rtlCol="0">
              <a:spAutoFit/>
            </a:bodyPr>
            <a:lstStyle/>
            <a:p>
              <a:r>
                <a:rPr lang="en-US" sz="2800" dirty="0">
                  <a:solidFill>
                    <a:schemeClr val="accent3">
                      <a:lumMod val="50000"/>
                    </a:schemeClr>
                  </a:solidFill>
                </a:rPr>
                <a:t>Food Science</a:t>
              </a:r>
            </a:p>
          </p:txBody>
        </p:sp>
        <p:sp>
          <p:nvSpPr>
            <p:cNvPr id="18" name="Oval 17"/>
            <p:cNvSpPr/>
            <p:nvPr/>
          </p:nvSpPr>
          <p:spPr>
            <a:xfrm>
              <a:off x="362625" y="2296676"/>
              <a:ext cx="3776939" cy="3776939"/>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50000"/>
                  </a:schemeClr>
                </a:solidFill>
              </a:endParaRPr>
            </a:p>
          </p:txBody>
        </p:sp>
        <p:grpSp>
          <p:nvGrpSpPr>
            <p:cNvPr id="19" name="Group 18"/>
            <p:cNvGrpSpPr/>
            <p:nvPr/>
          </p:nvGrpSpPr>
          <p:grpSpPr>
            <a:xfrm>
              <a:off x="1030558" y="3955907"/>
              <a:ext cx="1881163" cy="1881163"/>
              <a:chOff x="4501901" y="1890037"/>
              <a:chExt cx="1881163" cy="1881163"/>
            </a:xfrm>
          </p:grpSpPr>
          <p:sp>
            <p:nvSpPr>
              <p:cNvPr id="20" name="Oval 19"/>
              <p:cNvSpPr/>
              <p:nvPr/>
            </p:nvSpPr>
            <p:spPr>
              <a:xfrm>
                <a:off x="4501901" y="1890037"/>
                <a:ext cx="1881163" cy="1881163"/>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21" name="TextBox 20"/>
              <p:cNvSpPr txBox="1"/>
              <p:nvPr/>
            </p:nvSpPr>
            <p:spPr>
              <a:xfrm>
                <a:off x="4758514" y="2531592"/>
                <a:ext cx="1356462" cy="523220"/>
              </a:xfrm>
              <a:prstGeom prst="rect">
                <a:avLst/>
              </a:prstGeom>
              <a:noFill/>
              <a:ln>
                <a:noFill/>
              </a:ln>
            </p:spPr>
            <p:txBody>
              <a:bodyPr wrap="none" rtlCol="0">
                <a:spAutoFit/>
              </a:bodyPr>
              <a:lstStyle/>
              <a:p>
                <a:pPr algn="ctr"/>
                <a:r>
                  <a:rPr lang="en-US" sz="2800" dirty="0">
                    <a:solidFill>
                      <a:schemeClr val="accent3">
                        <a:lumMod val="50000"/>
                      </a:schemeClr>
                    </a:solidFill>
                  </a:rPr>
                  <a:t>Cooking</a:t>
                </a:r>
              </a:p>
            </p:txBody>
          </p:sp>
        </p:grpSp>
      </p:grpSp>
    </p:spTree>
    <p:extLst>
      <p:ext uri="{BB962C8B-B14F-4D97-AF65-F5344CB8AC3E}">
        <p14:creationId xmlns:p14="http://schemas.microsoft.com/office/powerpoint/2010/main" val="2913944202"/>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0"/>
            <a:ext cx="8229600" cy="4525963"/>
          </a:xfrm>
        </p:spPr>
        <p:txBody>
          <a:bodyPr>
            <a:normAutofit/>
          </a:bodyPr>
          <a:lstStyle/>
          <a:p>
            <a:r>
              <a:rPr lang="en-US" dirty="0"/>
              <a:t>paradox: an apparent </a:t>
            </a:r>
            <a:r>
              <a:rPr lang="en-US" dirty="0">
                <a:solidFill>
                  <a:srgbClr val="7030A0"/>
                </a:solidFill>
              </a:rPr>
              <a:t>contradiction</a:t>
            </a:r>
            <a:r>
              <a:rPr lang="en-US" dirty="0"/>
              <a:t> that hides a deeper </a:t>
            </a:r>
            <a:r>
              <a:rPr lang="en-US" dirty="0">
                <a:solidFill>
                  <a:srgbClr val="7030A0"/>
                </a:solidFill>
              </a:rPr>
              <a:t>truth</a:t>
            </a:r>
            <a:endParaRPr lang="en-US" dirty="0"/>
          </a:p>
          <a:p>
            <a:pPr lvl="1">
              <a:buFont typeface="Arial" panose="020B0604020202020204" pitchFamily="34" charset="0"/>
              <a:buChar char="•"/>
            </a:pPr>
            <a:r>
              <a:rPr lang="en-US" dirty="0"/>
              <a:t>Kym's chocolate cream pie</a:t>
            </a:r>
          </a:p>
          <a:p>
            <a:pPr lvl="1">
              <a:buFont typeface="Arial" panose="020B0604020202020204" pitchFamily="34" charset="0"/>
              <a:buChar char="•"/>
            </a:pPr>
            <a:r>
              <a:rPr lang="en-US" dirty="0"/>
              <a:t>Think about it,</a:t>
            </a:r>
            <a:br>
              <a:rPr lang="en-US" dirty="0"/>
            </a:br>
            <a:r>
              <a:rPr lang="en-US" dirty="0"/>
              <a:t>but don't overthink it</a:t>
            </a:r>
          </a:p>
          <a:p>
            <a:pPr lvl="1">
              <a:buFont typeface="Arial" panose="020B0604020202020204" pitchFamily="34" charset="0"/>
              <a:buChar char="•"/>
            </a:pPr>
            <a:r>
              <a:rPr lang="en-US" dirty="0"/>
              <a:t>It's the journey,</a:t>
            </a:r>
            <a:br>
              <a:rPr lang="en-US" dirty="0"/>
            </a:br>
            <a:r>
              <a:rPr lang="en-US" dirty="0"/>
              <a:t>not the destination</a:t>
            </a:r>
          </a:p>
          <a:p>
            <a:pPr lvl="1">
              <a:buFont typeface="Arial" panose="020B0604020202020204" pitchFamily="34" charset="0"/>
              <a:buChar char="•"/>
            </a:pPr>
            <a:r>
              <a:rPr lang="en-US" dirty="0"/>
              <a:t>The opposite of happiness</a:t>
            </a:r>
            <a:br>
              <a:rPr lang="en-US" dirty="0"/>
            </a:br>
            <a:r>
              <a:rPr lang="en-US" dirty="0"/>
              <a:t>isn't sadness</a:t>
            </a:r>
          </a:p>
        </p:txBody>
      </p:sp>
      <p:sp>
        <p:nvSpPr>
          <p:cNvPr id="2" name="Title 1"/>
          <p:cNvSpPr>
            <a:spLocks noGrp="1"/>
          </p:cNvSpPr>
          <p:nvPr>
            <p:ph type="title"/>
          </p:nvPr>
        </p:nvSpPr>
        <p:spPr/>
        <p:txBody>
          <a:bodyPr>
            <a:normAutofit/>
          </a:bodyPr>
          <a:lstStyle/>
          <a:p>
            <a:r>
              <a:rPr lang="en-US" dirty="0"/>
              <a:t>Joy often includes paradoxes</a:t>
            </a:r>
          </a:p>
        </p:txBody>
      </p:sp>
      <p:pic>
        <p:nvPicPr>
          <p:cNvPr id="6" name="Picture 4" descr="Voca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074" y="1689162"/>
            <a:ext cx="4762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ohmyveggies.com/wp-content/uploads/2013/01/chocolate_raspberry_tofu_pi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21300" y="2658533"/>
            <a:ext cx="3365500" cy="22436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00548" y="5617404"/>
            <a:ext cx="1446230" cy="461665"/>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It's fear</a:t>
            </a:r>
          </a:p>
        </p:txBody>
      </p:sp>
      <p:sp>
        <p:nvSpPr>
          <p:cNvPr id="3" name="Rectangle 2"/>
          <p:cNvSpPr/>
          <p:nvPr/>
        </p:nvSpPr>
        <p:spPr>
          <a:xfrm rot="16200000">
            <a:off x="6729112" y="3779749"/>
            <a:ext cx="4572000" cy="230832"/>
          </a:xfrm>
          <a:prstGeom prst="rect">
            <a:avLst/>
          </a:prstGeom>
        </p:spPr>
        <p:txBody>
          <a:bodyPr>
            <a:spAutoFit/>
          </a:bodyPr>
          <a:lstStyle/>
          <a:p>
            <a:r>
              <a:rPr lang="en-US" sz="900" dirty="0">
                <a:solidFill>
                  <a:schemeClr val="bg1">
                    <a:lumMod val="50000"/>
                  </a:schemeClr>
                </a:solidFill>
                <a:ea typeface="Calibri" panose="020F0502020204030204" pitchFamily="34" charset="0"/>
                <a:cs typeface="Times New Roman" panose="02020603050405020304" pitchFamily="18" charset="0"/>
              </a:rPr>
              <a:t>http://ohmyveggies.com/wp-content/uploads/2013/01/chocolate_raspberry_tofu_pie.jpg</a:t>
            </a:r>
            <a:endParaRPr lang="en-US" sz="900" dirty="0">
              <a:solidFill>
                <a:schemeClr val="bg1">
                  <a:lumMod val="50000"/>
                </a:schemeClr>
              </a:solidFill>
            </a:endParaRPr>
          </a:p>
        </p:txBody>
      </p:sp>
    </p:spTree>
    <p:extLst>
      <p:ext uri="{BB962C8B-B14F-4D97-AF65-F5344CB8AC3E}">
        <p14:creationId xmlns:p14="http://schemas.microsoft.com/office/powerpoint/2010/main" val="3630078797"/>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digitalstudiome.com/pictures/gallery/Pre%20and%20Post%20Production/MOCAP-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8532" y="481151"/>
            <a:ext cx="7620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6577509" y="3626073"/>
            <a:ext cx="4865284" cy="230832"/>
          </a:xfrm>
          <a:prstGeom prst="rect">
            <a:avLst/>
          </a:prstGeom>
          <a:noFill/>
        </p:spPr>
        <p:txBody>
          <a:bodyPr wrap="square" rtlCol="0">
            <a:spAutoFit/>
          </a:bodyPr>
          <a:lstStyle/>
          <a:p>
            <a:r>
              <a:rPr lang="en-US" sz="900" dirty="0">
                <a:solidFill>
                  <a:schemeClr val="bg1">
                    <a:lumMod val="50000"/>
                  </a:schemeClr>
                </a:solidFill>
              </a:rPr>
              <a:t>http://www.digitalstudiome.com/pictures/gallery/Pre%20and%20Post%20Production/MOCAP-2.jpg</a:t>
            </a:r>
          </a:p>
        </p:txBody>
      </p:sp>
      <p:sp>
        <p:nvSpPr>
          <p:cNvPr id="5" name="Title 1">
            <a:extLst>
              <a:ext uri="{FF2B5EF4-FFF2-40B4-BE49-F238E27FC236}">
                <a16:creationId xmlns:a16="http://schemas.microsoft.com/office/drawing/2014/main" id="{CAB1C9EC-BBA3-4C6E-A015-E807E78E5600}"/>
              </a:ext>
            </a:extLst>
          </p:cNvPr>
          <p:cNvSpPr>
            <a:spLocks noGrp="1"/>
          </p:cNvSpPr>
          <p:nvPr>
            <p:ph type="title"/>
          </p:nvPr>
        </p:nvSpPr>
        <p:spPr>
          <a:xfrm>
            <a:off x="868532" y="4884209"/>
            <a:ext cx="3234267" cy="1143000"/>
          </a:xfrm>
        </p:spPr>
        <p:txBody>
          <a:bodyPr>
            <a:normAutofit/>
          </a:bodyPr>
          <a:lstStyle/>
          <a:p>
            <a:pPr algn="l"/>
            <a:r>
              <a:rPr lang="en-US" dirty="0">
                <a:solidFill>
                  <a:srgbClr val="7030A0"/>
                </a:solidFill>
              </a:rPr>
              <a:t>Gait Analysis</a:t>
            </a:r>
            <a:endParaRPr lang="en-US" dirty="0"/>
          </a:p>
        </p:txBody>
      </p:sp>
    </p:spTree>
    <p:extLst>
      <p:ext uri="{BB962C8B-B14F-4D97-AF65-F5344CB8AC3E}">
        <p14:creationId xmlns:p14="http://schemas.microsoft.com/office/powerpoint/2010/main" val="555450376"/>
      </p:ext>
    </p:extLst>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 Like a Superhero</a:t>
            </a:r>
          </a:p>
        </p:txBody>
      </p:sp>
      <p:pic>
        <p:nvPicPr>
          <p:cNvPr id="8" name="Picture 7" descr="https://cdn.pixabay.com/photo/2014/03/25/16/24/superhero-296963_960_720.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1195" y="1096241"/>
            <a:ext cx="4221609" cy="49183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6200000">
            <a:off x="8744695" y="5796868"/>
            <a:ext cx="545342" cy="230832"/>
          </a:xfrm>
          <a:prstGeom prst="rect">
            <a:avLst/>
          </a:prstGeom>
        </p:spPr>
        <p:txBody>
          <a:bodyPr wrap="none">
            <a:spAutoFit/>
          </a:bodyPr>
          <a:lstStyle/>
          <a:p>
            <a:r>
              <a:rPr lang="en-US" sz="900" dirty="0" err="1">
                <a:solidFill>
                  <a:schemeClr val="bg1">
                    <a:lumMod val="50000"/>
                  </a:schemeClr>
                </a:solidFill>
              </a:rPr>
              <a:t>pixabay</a:t>
            </a:r>
            <a:endParaRPr lang="en-US" sz="900" dirty="0">
              <a:solidFill>
                <a:schemeClr val="bg1">
                  <a:lumMod val="50000"/>
                </a:schemeClr>
              </a:solidFill>
            </a:endParaRPr>
          </a:p>
        </p:txBody>
      </p:sp>
      <p:pic>
        <p:nvPicPr>
          <p:cNvPr id="5" name="Picture 2" descr="http://bkfk.com/insideout/Test%20your%20Memory_files/jo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492" y="3584316"/>
            <a:ext cx="2505075"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871530"/>
      </p:ext>
    </p:extLst>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t>Mind-body connection</a:t>
            </a:r>
          </a:p>
          <a:p>
            <a:r>
              <a:rPr lang="en-US" dirty="0"/>
              <a:t>See also:</a:t>
            </a:r>
          </a:p>
          <a:p>
            <a:pPr lvl="1">
              <a:buFont typeface="Arial" panose="020B0604020202020204" pitchFamily="34" charset="0"/>
              <a:buChar char="•"/>
            </a:pPr>
            <a:r>
              <a:rPr lang="en-US" dirty="0"/>
              <a:t>Pacing to think</a:t>
            </a:r>
          </a:p>
          <a:p>
            <a:pPr lvl="1">
              <a:buFont typeface="Arial" panose="020B0604020202020204" pitchFamily="34" charset="0"/>
              <a:buChar char="•"/>
            </a:pPr>
            <a:r>
              <a:rPr lang="en-US" dirty="0"/>
              <a:t>Gestures during a speech</a:t>
            </a:r>
          </a:p>
          <a:p>
            <a:pPr lvl="1">
              <a:buFont typeface="Arial" panose="020B0604020202020204" pitchFamily="34" charset="0"/>
              <a:buChar char="•"/>
            </a:pPr>
            <a:r>
              <a:rPr lang="en-US" dirty="0"/>
              <a:t>Moving meditation (e.g., yoga, tai chi, qigong)</a:t>
            </a:r>
          </a:p>
          <a:p>
            <a:pPr lvl="1">
              <a:buFont typeface="Arial" panose="020B0604020202020204" pitchFamily="34" charset="0"/>
              <a:buChar char="•"/>
            </a:pPr>
            <a:r>
              <a:rPr lang="en-US" dirty="0"/>
              <a:t>Haka (e.g., the New Zealand All Blacks)</a:t>
            </a:r>
          </a:p>
        </p:txBody>
      </p:sp>
      <p:sp>
        <p:nvSpPr>
          <p:cNvPr id="2" name="Title 1"/>
          <p:cNvSpPr>
            <a:spLocks noGrp="1"/>
          </p:cNvSpPr>
          <p:nvPr>
            <p:ph type="title"/>
          </p:nvPr>
        </p:nvSpPr>
        <p:spPr/>
        <p:txBody>
          <a:bodyPr>
            <a:normAutofit/>
          </a:bodyPr>
          <a:lstStyle/>
          <a:p>
            <a:r>
              <a:rPr lang="en-US" dirty="0"/>
              <a:t>Fake it 'til you make it</a:t>
            </a:r>
          </a:p>
        </p:txBody>
      </p:sp>
      <p:pic>
        <p:nvPicPr>
          <p:cNvPr id="14340" name="Picture 4" descr="http://i.dailymail.co.uk/i/pix/2016/06/01/00/34CE218500000578-3618825-image-a-18_146473842876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97574" y="1354664"/>
            <a:ext cx="2384426" cy="23844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6200000">
            <a:off x="6729112" y="3779749"/>
            <a:ext cx="4572000" cy="230832"/>
          </a:xfrm>
          <a:prstGeom prst="rect">
            <a:avLst/>
          </a:prstGeom>
        </p:spPr>
        <p:txBody>
          <a:bodyPr>
            <a:spAutoFit/>
          </a:bodyPr>
          <a:lstStyle/>
          <a:p>
            <a:r>
              <a:rPr lang="en-US" sz="900" dirty="0">
                <a:solidFill>
                  <a:schemeClr val="bg1">
                    <a:lumMod val="50000"/>
                  </a:schemeClr>
                </a:solidFill>
                <a:ea typeface="Calibri" panose="020F0502020204030204" pitchFamily="34" charset="0"/>
                <a:cs typeface="Times New Roman" panose="02020603050405020304" pitchFamily="18" charset="0"/>
              </a:rPr>
              <a:t>The Rock / Instagram</a:t>
            </a:r>
            <a:endParaRPr lang="en-US" sz="900" dirty="0">
              <a:solidFill>
                <a:schemeClr val="bg1">
                  <a:lumMod val="50000"/>
                </a:schemeClr>
              </a:solidFill>
            </a:endParaRPr>
          </a:p>
        </p:txBody>
      </p:sp>
    </p:spTree>
    <p:extLst>
      <p:ext uri="{BB962C8B-B14F-4D97-AF65-F5344CB8AC3E}">
        <p14:creationId xmlns:p14="http://schemas.microsoft.com/office/powerpoint/2010/main" val="46361759"/>
      </p:ext>
    </p:extLst>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joy?</a:t>
            </a:r>
          </a:p>
        </p:txBody>
      </p:sp>
      <p:sp>
        <p:nvSpPr>
          <p:cNvPr id="3" name="Content Placeholder 2"/>
          <p:cNvSpPr>
            <a:spLocks noGrp="1"/>
          </p:cNvSpPr>
          <p:nvPr>
            <p:ph idx="1"/>
          </p:nvPr>
        </p:nvSpPr>
        <p:spPr/>
        <p:txBody>
          <a:bodyPr>
            <a:normAutofit/>
          </a:bodyPr>
          <a:lstStyle/>
          <a:p>
            <a:pPr lvl="0"/>
            <a:r>
              <a:rPr lang="en-US" dirty="0"/>
              <a:t>Joy is </a:t>
            </a:r>
            <a:r>
              <a:rPr lang="en-US" dirty="0">
                <a:solidFill>
                  <a:srgbClr val="7030A0"/>
                </a:solidFill>
              </a:rPr>
              <a:t>doing</a:t>
            </a:r>
            <a:r>
              <a:rPr lang="en-US" dirty="0"/>
              <a:t>.</a:t>
            </a:r>
          </a:p>
          <a:p>
            <a:pPr lvl="0"/>
            <a:r>
              <a:rPr lang="en-US" dirty="0"/>
              <a:t>Joy is </a:t>
            </a:r>
            <a:r>
              <a:rPr lang="en-US" dirty="0">
                <a:solidFill>
                  <a:srgbClr val="7030A0"/>
                </a:solidFill>
              </a:rPr>
              <a:t>productive struggle</a:t>
            </a:r>
            <a:r>
              <a:rPr lang="en-US" dirty="0"/>
              <a:t>.</a:t>
            </a:r>
          </a:p>
          <a:p>
            <a:pPr lvl="0"/>
            <a:r>
              <a:rPr lang="en-US" dirty="0"/>
              <a:t>Joy is </a:t>
            </a:r>
            <a:r>
              <a:rPr lang="en-US" dirty="0">
                <a:solidFill>
                  <a:srgbClr val="7030A0"/>
                </a:solidFill>
              </a:rPr>
              <a:t>knowing who you are</a:t>
            </a:r>
            <a:r>
              <a:rPr lang="en-US" dirty="0"/>
              <a:t>.</a:t>
            </a:r>
          </a:p>
          <a:p>
            <a:pPr lvl="0"/>
            <a:r>
              <a:rPr lang="en-US" dirty="0"/>
              <a:t>Joy is </a:t>
            </a:r>
            <a:r>
              <a:rPr lang="en-US" dirty="0">
                <a:solidFill>
                  <a:srgbClr val="7030A0"/>
                </a:solidFill>
              </a:rPr>
              <a:t>serious business</a:t>
            </a:r>
            <a:r>
              <a:rPr lang="en-US" dirty="0"/>
              <a:t>.</a:t>
            </a:r>
          </a:p>
          <a:p>
            <a:pPr lvl="0"/>
            <a:r>
              <a:rPr lang="en-US" dirty="0"/>
              <a:t>Joy is </a:t>
            </a:r>
            <a:r>
              <a:rPr lang="en-US" dirty="0">
                <a:solidFill>
                  <a:srgbClr val="7030A0"/>
                </a:solidFill>
              </a:rPr>
              <a:t>closeness</a:t>
            </a:r>
            <a:r>
              <a:rPr lang="en-US" dirty="0"/>
              <a:t>.</a:t>
            </a:r>
          </a:p>
        </p:txBody>
      </p:sp>
      <p:pic>
        <p:nvPicPr>
          <p:cNvPr id="1026" name="Picture 2" descr="super: inside out meet your emoti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652773" y="1451506"/>
            <a:ext cx="2809795" cy="432276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79400" y="2158997"/>
            <a:ext cx="5308600" cy="62653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69932"/>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Challenge Leads to Joy</a:t>
            </a:r>
          </a:p>
        </p:txBody>
      </p:sp>
      <p:sp>
        <p:nvSpPr>
          <p:cNvPr id="3" name="Content Placeholder 2"/>
          <p:cNvSpPr>
            <a:spLocks noGrp="1"/>
          </p:cNvSpPr>
          <p:nvPr>
            <p:ph idx="1"/>
          </p:nvPr>
        </p:nvSpPr>
        <p:spPr/>
        <p:txBody>
          <a:bodyPr/>
          <a:lstStyle/>
          <a:p>
            <a:r>
              <a:rPr lang="en-US" dirty="0"/>
              <a:t>About the research: experience sampling</a:t>
            </a:r>
          </a:p>
          <a:p>
            <a:r>
              <a:rPr lang="en-US" dirty="0">
                <a:solidFill>
                  <a:srgbClr val="7030A0"/>
                </a:solidFill>
              </a:rPr>
              <a:t>flow</a:t>
            </a:r>
            <a:r>
              <a:rPr lang="en-US" dirty="0"/>
              <a:t>: a state of sustained optimal challenge;</a:t>
            </a:r>
            <a:br>
              <a:rPr lang="en-US" dirty="0"/>
            </a:br>
            <a:r>
              <a:rPr lang="en-US" dirty="0"/>
              <a:t>a natural </a:t>
            </a:r>
            <a:r>
              <a:rPr lang="en-US" dirty="0">
                <a:solidFill>
                  <a:srgbClr val="7030A0"/>
                </a:solidFill>
              </a:rPr>
              <a:t>high</a:t>
            </a:r>
          </a:p>
          <a:p>
            <a:r>
              <a:rPr lang="en-US" dirty="0"/>
              <a:t>We can teach other people what flow is and why it's desirable.</a:t>
            </a:r>
          </a:p>
        </p:txBody>
      </p:sp>
      <p:pic>
        <p:nvPicPr>
          <p:cNvPr id="4" name="Picture 3" descr="Big Idea"/>
          <p:cNvPicPr/>
          <p:nvPr/>
        </p:nvPicPr>
        <p:blipFill>
          <a:blip r:embed="rId2" cstate="print">
            <a:extLst>
              <a:ext uri="{28A0092B-C50C-407E-A947-70E740481C1C}">
                <a14:useLocalDpi xmlns:a14="http://schemas.microsoft.com/office/drawing/2010/main"/>
              </a:ext>
            </a:extLst>
          </a:blip>
          <a:srcRect/>
          <a:stretch>
            <a:fillRect/>
          </a:stretch>
        </p:blipFill>
        <p:spPr bwMode="auto">
          <a:xfrm>
            <a:off x="375081" y="3324688"/>
            <a:ext cx="457200" cy="457200"/>
          </a:xfrm>
          <a:prstGeom prst="rect">
            <a:avLst/>
          </a:prstGeom>
          <a:noFill/>
          <a:ln>
            <a:noFill/>
          </a:ln>
        </p:spPr>
      </p:pic>
      <p:pic>
        <p:nvPicPr>
          <p:cNvPr id="21506" name="Picture 2" descr="Image result for p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3348" y="4170919"/>
            <a:ext cx="2237404" cy="16644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12848" y="4257057"/>
            <a:ext cx="1124026" cy="461665"/>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pager</a:t>
            </a:r>
          </a:p>
        </p:txBody>
      </p:sp>
      <p:cxnSp>
        <p:nvCxnSpPr>
          <p:cNvPr id="7" name="Connector: Curved 6"/>
          <p:cNvCxnSpPr>
            <a:cxnSpLocks/>
            <a:stCxn id="6" idx="2"/>
          </p:cNvCxnSpPr>
          <p:nvPr/>
        </p:nvCxnSpPr>
        <p:spPr>
          <a:xfrm rot="16200000" flipH="1">
            <a:off x="5279704" y="4613879"/>
            <a:ext cx="341550" cy="551236"/>
          </a:xfrm>
          <a:prstGeom prst="curvedConnector2">
            <a:avLst/>
          </a:prstGeom>
          <a:ln>
            <a:solidFill>
              <a:srgbClr val="7030A0"/>
            </a:solidFill>
            <a:tailEnd type="stealth" w="lg" len="lg"/>
          </a:ln>
          <a:effectLst/>
        </p:spPr>
        <p:style>
          <a:lnRef idx="2">
            <a:schemeClr val="accent1"/>
          </a:lnRef>
          <a:fillRef idx="0">
            <a:schemeClr val="accent1"/>
          </a:fillRef>
          <a:effectRef idx="1">
            <a:schemeClr val="accent1"/>
          </a:effectRef>
          <a:fontRef idx="minor">
            <a:schemeClr val="tx1"/>
          </a:fontRef>
        </p:style>
      </p:cxnSp>
      <p:pic>
        <p:nvPicPr>
          <p:cNvPr id="8" name="Picture 4" descr="Voca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031" y="2233844"/>
            <a:ext cx="476250" cy="457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26834" y="1138535"/>
            <a:ext cx="4490332" cy="461665"/>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a:t>
            </a:r>
            <a:r>
              <a:rPr lang="en-US" sz="2400" dirty="0" err="1">
                <a:solidFill>
                  <a:srgbClr val="7030A0"/>
                </a:solidFill>
                <a:latin typeface="Lucida Calligraphy" panose="03010101010101010101" pitchFamily="66" charset="0"/>
              </a:rPr>
              <a:t>Mihaly</a:t>
            </a:r>
            <a:r>
              <a:rPr lang="en-US" sz="2400" dirty="0">
                <a:solidFill>
                  <a:srgbClr val="7030A0"/>
                </a:solidFill>
                <a:latin typeface="Lucida Calligraphy" panose="03010101010101010101" pitchFamily="66" charset="0"/>
              </a:rPr>
              <a:t> </a:t>
            </a:r>
            <a:r>
              <a:rPr lang="en-US" sz="2400" dirty="0" err="1">
                <a:solidFill>
                  <a:srgbClr val="7030A0"/>
                </a:solidFill>
                <a:latin typeface="Lucida Calligraphy" panose="03010101010101010101" pitchFamily="66" charset="0"/>
              </a:rPr>
              <a:t>Csikszentmihalyi</a:t>
            </a:r>
            <a:r>
              <a:rPr lang="en-US" sz="2400" dirty="0">
                <a:solidFill>
                  <a:srgbClr val="7030A0"/>
                </a:solidFill>
                <a:latin typeface="Lucida Calligraphy" panose="03010101010101010101" pitchFamily="66" charset="0"/>
              </a:rPr>
              <a:t>)</a:t>
            </a:r>
          </a:p>
        </p:txBody>
      </p:sp>
      <p:sp>
        <p:nvSpPr>
          <p:cNvPr id="5" name="Rectangle 4"/>
          <p:cNvSpPr/>
          <p:nvPr/>
        </p:nvSpPr>
        <p:spPr>
          <a:xfrm rot="16200000">
            <a:off x="6985919" y="4072391"/>
            <a:ext cx="3905036" cy="369332"/>
          </a:xfrm>
          <a:prstGeom prst="rect">
            <a:avLst/>
          </a:prstGeom>
        </p:spPr>
        <p:txBody>
          <a:bodyPr wrap="square">
            <a:spAutoFit/>
          </a:bodyPr>
          <a:lstStyle/>
          <a:p>
            <a:r>
              <a:rPr lang="en-US" sz="900" dirty="0">
                <a:solidFill>
                  <a:schemeClr val="bg1">
                    <a:lumMod val="50000"/>
                  </a:schemeClr>
                </a:solidFill>
                <a:ea typeface="Calibri" panose="020F0502020204030204" pitchFamily="34" charset="0"/>
                <a:cs typeface="Times New Roman" panose="02020603050405020304" pitchFamily="18" charset="0"/>
              </a:rPr>
              <a:t>http://3.bp.blogspot.com/_j8AAWt2lEDk/SeNklUX0MhI/AAAAAAAABo0/2Smo3MBqd1Q/s400/motorola%2Bpager.png</a:t>
            </a:r>
          </a:p>
        </p:txBody>
      </p:sp>
    </p:spTree>
    <p:extLst>
      <p:ext uri="{BB962C8B-B14F-4D97-AF65-F5344CB8AC3E}">
        <p14:creationId xmlns:p14="http://schemas.microsoft.com/office/powerpoint/2010/main" val="570890553"/>
      </p:ext>
    </p:extLst>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Scraps\postit-1726554_640.jpg">
            <a:extLst>
              <a:ext uri="{FF2B5EF4-FFF2-40B4-BE49-F238E27FC236}">
                <a16:creationId xmlns:a16="http://schemas.microsoft.com/office/drawing/2014/main" id="{5991E24B-A3A0-42AD-B56C-1BE7487C91A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55476" y="4370758"/>
            <a:ext cx="2297462" cy="17554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As we prepare for take off…</a:t>
            </a:r>
          </a:p>
        </p:txBody>
      </p:sp>
      <p:sp>
        <p:nvSpPr>
          <p:cNvPr id="8" name="Content Placeholder 7">
            <a:extLst>
              <a:ext uri="{FF2B5EF4-FFF2-40B4-BE49-F238E27FC236}">
                <a16:creationId xmlns:a16="http://schemas.microsoft.com/office/drawing/2014/main" id="{C9ECD889-FB60-4F25-8ED2-E476A337FCDD}"/>
              </a:ext>
            </a:extLst>
          </p:cNvPr>
          <p:cNvSpPr>
            <a:spLocks noGrp="1"/>
          </p:cNvSpPr>
          <p:nvPr>
            <p:ph idx="1"/>
          </p:nvPr>
        </p:nvSpPr>
        <p:spPr/>
        <p:txBody>
          <a:bodyPr/>
          <a:lstStyle/>
          <a:p>
            <a:r>
              <a:rPr lang="en-US" dirty="0"/>
              <a:t>In a moment, you'll need a Post-it note and a pen or pencil (you could also use scrap paper)</a:t>
            </a:r>
          </a:p>
          <a:p>
            <a:r>
              <a:rPr lang="en-US" dirty="0"/>
              <a:t>FYI: There's a takeaway handout in the </a:t>
            </a:r>
            <a:r>
              <a:rPr lang="en-US" dirty="0">
                <a:solidFill>
                  <a:srgbClr val="7030A0"/>
                </a:solidFill>
              </a:rPr>
              <a:t>#WSRA18</a:t>
            </a:r>
            <a:r>
              <a:rPr lang="en-US" dirty="0"/>
              <a:t> app (you don't need it today)</a:t>
            </a:r>
          </a:p>
          <a:p>
            <a:r>
              <a:rPr lang="en-US" dirty="0"/>
              <a:t>This slideshow is available at </a:t>
            </a:r>
            <a:r>
              <a:rPr lang="en-US" dirty="0">
                <a:solidFill>
                  <a:srgbClr val="7030A0"/>
                </a:solidFill>
              </a:rPr>
              <a:t>KymBuchanan.org</a:t>
            </a:r>
            <a:r>
              <a:rPr lang="en-US" dirty="0"/>
              <a:t> under "SPEAKER"</a:t>
            </a:r>
          </a:p>
        </p:txBody>
      </p:sp>
      <p:sp>
        <p:nvSpPr>
          <p:cNvPr id="11" name="Rectangle 10">
            <a:extLst>
              <a:ext uri="{FF2B5EF4-FFF2-40B4-BE49-F238E27FC236}">
                <a16:creationId xmlns:a16="http://schemas.microsoft.com/office/drawing/2014/main" id="{D2DCB21B-D0DB-4FA3-B391-C7821AE01AB3}"/>
              </a:ext>
            </a:extLst>
          </p:cNvPr>
          <p:cNvSpPr/>
          <p:nvPr/>
        </p:nvSpPr>
        <p:spPr>
          <a:xfrm rot="16200000">
            <a:off x="6461770" y="3623546"/>
            <a:ext cx="4931947" cy="230832"/>
          </a:xfrm>
          <a:prstGeom prst="rect">
            <a:avLst/>
          </a:prstGeom>
        </p:spPr>
        <p:txBody>
          <a:bodyPr wrap="square">
            <a:spAutoFit/>
          </a:bodyPr>
          <a:lstStyle/>
          <a:p>
            <a:r>
              <a:rPr lang="en-US" sz="900" dirty="0">
                <a:solidFill>
                  <a:schemeClr val="bg1">
                    <a:lumMod val="50000"/>
                  </a:schemeClr>
                </a:solidFill>
                <a:ea typeface="Calibri" panose="020F0502020204030204" pitchFamily="34" charset="0"/>
                <a:cs typeface="Times New Roman" panose="02020603050405020304" pitchFamily="18" charset="0"/>
              </a:rPr>
              <a:t>Post-it notes: https://pixabay.com/p-1726554/?no_redirect</a:t>
            </a:r>
            <a:endParaRPr lang="en-US" sz="900" dirty="0">
              <a:solidFill>
                <a:schemeClr val="bg1">
                  <a:lumMod val="50000"/>
                </a:schemeClr>
              </a:solidFill>
            </a:endParaRPr>
          </a:p>
        </p:txBody>
      </p:sp>
    </p:spTree>
    <p:extLst>
      <p:ext uri="{BB962C8B-B14F-4D97-AF65-F5344CB8AC3E}">
        <p14:creationId xmlns:p14="http://schemas.microsoft.com/office/powerpoint/2010/main" val="3447100796"/>
      </p:ext>
    </p:extLst>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education.uwsp.edu/_images/performance_curve_720x840-0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73819" y="313266"/>
            <a:ext cx="4760870" cy="555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575986"/>
      </p:ext>
    </p:extLst>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P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20932" y="683165"/>
            <a:ext cx="3810000" cy="3810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1261688" y="4645573"/>
            <a:ext cx="3728488" cy="0"/>
          </a:xfrm>
          <a:prstGeom prst="line">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420932" y="4746207"/>
            <a:ext cx="1410001" cy="461665"/>
          </a:xfrm>
          <a:prstGeom prst="rect">
            <a:avLst/>
          </a:prstGeom>
          <a:noFill/>
        </p:spPr>
        <p:txBody>
          <a:bodyPr wrap="none" rtlCol="0">
            <a:spAutoFit/>
          </a:bodyPr>
          <a:lstStyle/>
          <a:p>
            <a:pPr algn="ctr"/>
            <a:r>
              <a:rPr lang="en-US" sz="2400" dirty="0"/>
              <a:t>Challenge</a:t>
            </a:r>
          </a:p>
        </p:txBody>
      </p:sp>
      <p:pic>
        <p:nvPicPr>
          <p:cNvPr id="1026" name="Picture 2" descr="Training WHeels">
            <a:extLst>
              <a:ext uri="{FF2B5EF4-FFF2-40B4-BE49-F238E27FC236}">
                <a16:creationId xmlns:a16="http://schemas.microsoft.com/office/drawing/2014/main" id="{C13663F8-3AD9-4C31-BDEC-973DBCF01E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6546" y="2159000"/>
            <a:ext cx="178117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922598"/>
      </p:ext>
    </p:extLst>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education.uwsp.edu/_images/energy_activation_800x580-0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427052"/>
            <a:ext cx="7620000" cy="5524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atch"/>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3211497" y="3118281"/>
            <a:ext cx="1511423" cy="15114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2630CD-9391-41B1-B9EA-35C94FC48095}"/>
              </a:ext>
            </a:extLst>
          </p:cNvPr>
          <p:cNvSpPr txBox="1"/>
          <p:nvPr/>
        </p:nvSpPr>
        <p:spPr>
          <a:xfrm rot="5400000">
            <a:off x="4307189" y="1015776"/>
            <a:ext cx="506870" cy="1323439"/>
          </a:xfrm>
          <a:prstGeom prst="rect">
            <a:avLst/>
          </a:prstGeom>
          <a:noFill/>
        </p:spPr>
        <p:txBody>
          <a:bodyPr wrap="none" rtlCol="0">
            <a:spAutoFit/>
          </a:bodyPr>
          <a:lstStyle/>
          <a:p>
            <a:r>
              <a:rPr lang="en-US" sz="8000" dirty="0">
                <a:solidFill>
                  <a:schemeClr val="accent6"/>
                </a:solidFill>
              </a:rPr>
              <a:t>{</a:t>
            </a:r>
            <a:endParaRPr lang="en-US" sz="3600" dirty="0">
              <a:solidFill>
                <a:schemeClr val="accent6"/>
              </a:solidFill>
            </a:endParaRPr>
          </a:p>
        </p:txBody>
      </p:sp>
      <p:sp>
        <p:nvSpPr>
          <p:cNvPr id="3" name="TextBox 2">
            <a:extLst>
              <a:ext uri="{FF2B5EF4-FFF2-40B4-BE49-F238E27FC236}">
                <a16:creationId xmlns:a16="http://schemas.microsoft.com/office/drawing/2014/main" id="{FD663083-911C-4C1C-A6AE-6308B557FAD3}"/>
              </a:ext>
            </a:extLst>
          </p:cNvPr>
          <p:cNvSpPr txBox="1"/>
          <p:nvPr/>
        </p:nvSpPr>
        <p:spPr>
          <a:xfrm>
            <a:off x="4080933" y="1120408"/>
            <a:ext cx="755335" cy="523220"/>
          </a:xfrm>
          <a:prstGeom prst="rect">
            <a:avLst/>
          </a:prstGeom>
          <a:noFill/>
        </p:spPr>
        <p:txBody>
          <a:bodyPr wrap="none" rtlCol="0">
            <a:spAutoFit/>
          </a:bodyPr>
          <a:lstStyle/>
          <a:p>
            <a:r>
              <a:rPr lang="en-US" sz="2800" b="1" dirty="0">
                <a:solidFill>
                  <a:schemeClr val="accent6"/>
                </a:solidFill>
              </a:rPr>
              <a:t>Grit</a:t>
            </a:r>
          </a:p>
        </p:txBody>
      </p:sp>
    </p:spTree>
    <p:extLst>
      <p:ext uri="{BB962C8B-B14F-4D97-AF65-F5344CB8AC3E}">
        <p14:creationId xmlns:p14="http://schemas.microsoft.com/office/powerpoint/2010/main" val="1483754954"/>
      </p:ext>
    </p:extLst>
  </p:cSld>
  <p:clrMapOvr>
    <a:masterClrMapping/>
  </p:clrMapOvr>
  <p:transition>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ndiedevstories.com/wp-content/uploads/2011/08/flow-channel_states-1024x535.png"/>
          <p:cNvPicPr/>
          <p:nvPr/>
        </p:nvPicPr>
        <p:blipFill>
          <a:blip r:embed="rId2" cstate="print">
            <a:extLst>
              <a:ext uri="{28A0092B-C50C-407E-A947-70E740481C1C}">
                <a14:useLocalDpi xmlns:a14="http://schemas.microsoft.com/office/drawing/2010/main"/>
              </a:ext>
            </a:extLst>
          </a:blip>
          <a:srcRect/>
          <a:stretch>
            <a:fillRect/>
          </a:stretch>
        </p:blipFill>
        <p:spPr bwMode="auto">
          <a:xfrm>
            <a:off x="535934" y="923281"/>
            <a:ext cx="8228453" cy="4298580"/>
          </a:xfrm>
          <a:prstGeom prst="rect">
            <a:avLst/>
          </a:prstGeom>
          <a:noFill/>
          <a:ln>
            <a:noFill/>
          </a:ln>
        </p:spPr>
      </p:pic>
      <p:sp>
        <p:nvSpPr>
          <p:cNvPr id="4" name="Title 3"/>
          <p:cNvSpPr>
            <a:spLocks noGrp="1"/>
          </p:cNvSpPr>
          <p:nvPr>
            <p:ph type="title"/>
          </p:nvPr>
        </p:nvSpPr>
        <p:spPr/>
        <p:txBody>
          <a:bodyPr/>
          <a:lstStyle/>
          <a:p>
            <a:r>
              <a:rPr lang="en-US" dirty="0"/>
              <a:t>In the Groove</a:t>
            </a:r>
          </a:p>
        </p:txBody>
      </p:sp>
      <p:sp>
        <p:nvSpPr>
          <p:cNvPr id="9" name="Rectangle 8"/>
          <p:cNvSpPr/>
          <p:nvPr/>
        </p:nvSpPr>
        <p:spPr>
          <a:xfrm>
            <a:off x="1150435" y="1171852"/>
            <a:ext cx="646993" cy="3284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169329" y="3684849"/>
            <a:ext cx="1059649" cy="400110"/>
          </a:xfrm>
          <a:prstGeom prst="rect">
            <a:avLst/>
          </a:prstGeom>
          <a:solidFill>
            <a:schemeClr val="bg1">
              <a:alpha val="67000"/>
            </a:schemeClr>
          </a:solidFill>
        </p:spPr>
        <p:txBody>
          <a:bodyPr wrap="none" rtlCol="0">
            <a:spAutoFit/>
          </a:bodyPr>
          <a:lstStyle/>
          <a:p>
            <a:r>
              <a:rPr lang="en-US" sz="2000" b="1" dirty="0">
                <a:solidFill>
                  <a:srgbClr val="0070C0"/>
                </a:solidFill>
              </a:rPr>
              <a:t>Too Low</a:t>
            </a:r>
          </a:p>
        </p:txBody>
      </p:sp>
      <p:sp>
        <p:nvSpPr>
          <p:cNvPr id="6" name="TextBox 5"/>
          <p:cNvSpPr txBox="1"/>
          <p:nvPr/>
        </p:nvSpPr>
        <p:spPr>
          <a:xfrm>
            <a:off x="1575486" y="3006699"/>
            <a:ext cx="1106650" cy="400110"/>
          </a:xfrm>
          <a:prstGeom prst="rect">
            <a:avLst/>
          </a:prstGeom>
          <a:solidFill>
            <a:schemeClr val="bg1">
              <a:alpha val="67000"/>
            </a:schemeClr>
          </a:solidFill>
        </p:spPr>
        <p:txBody>
          <a:bodyPr wrap="none" rtlCol="0">
            <a:spAutoFit/>
          </a:bodyPr>
          <a:lstStyle/>
          <a:p>
            <a:r>
              <a:rPr lang="en-US" sz="2000" b="1" dirty="0">
                <a:solidFill>
                  <a:srgbClr val="FF0000"/>
                </a:solidFill>
              </a:rPr>
              <a:t>Too High</a:t>
            </a:r>
          </a:p>
        </p:txBody>
      </p:sp>
      <p:sp>
        <p:nvSpPr>
          <p:cNvPr id="10" name="Rectangle 9"/>
          <p:cNvSpPr/>
          <p:nvPr/>
        </p:nvSpPr>
        <p:spPr>
          <a:xfrm>
            <a:off x="1981875" y="4279036"/>
            <a:ext cx="5990271" cy="341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357612" y="5772277"/>
            <a:ext cx="5775940" cy="461665"/>
          </a:xfrm>
          <a:prstGeom prst="rect">
            <a:avLst/>
          </a:prstGeom>
        </p:spPr>
        <p:txBody>
          <a:bodyPr wrap="none">
            <a:spAutoFit/>
          </a:bodyPr>
          <a:lstStyle/>
          <a:p>
            <a:pPr algn="r"/>
            <a:r>
              <a:rPr lang="en-US" sz="2400" dirty="0"/>
              <a:t>from </a:t>
            </a:r>
            <a:r>
              <a:rPr lang="en-US" sz="2400" i="1" dirty="0"/>
              <a:t>The Art of Game Design</a:t>
            </a:r>
            <a:r>
              <a:rPr lang="en-US" sz="2400" dirty="0"/>
              <a:t>, by Jesse Schell</a:t>
            </a:r>
          </a:p>
        </p:txBody>
      </p:sp>
      <p:grpSp>
        <p:nvGrpSpPr>
          <p:cNvPr id="11" name="Group 10">
            <a:extLst>
              <a:ext uri="{FF2B5EF4-FFF2-40B4-BE49-F238E27FC236}">
                <a16:creationId xmlns:a16="http://schemas.microsoft.com/office/drawing/2014/main" id="{D2ACEC28-382E-4EA4-AC99-4D0D8D5DD323}"/>
              </a:ext>
            </a:extLst>
          </p:cNvPr>
          <p:cNvGrpSpPr/>
          <p:nvPr/>
        </p:nvGrpSpPr>
        <p:grpSpPr>
          <a:xfrm>
            <a:off x="1548852" y="5096421"/>
            <a:ext cx="6670637" cy="523220"/>
            <a:chOff x="457200" y="5542804"/>
            <a:chExt cx="6670637" cy="523220"/>
          </a:xfrm>
        </p:grpSpPr>
        <p:sp>
          <p:nvSpPr>
            <p:cNvPr id="12" name="TextBox 11">
              <a:extLst>
                <a:ext uri="{FF2B5EF4-FFF2-40B4-BE49-F238E27FC236}">
                  <a16:creationId xmlns:a16="http://schemas.microsoft.com/office/drawing/2014/main" id="{60DF2B09-5BC3-45EA-964C-46F7E54356CC}"/>
                </a:ext>
              </a:extLst>
            </p:cNvPr>
            <p:cNvSpPr txBox="1"/>
            <p:nvPr/>
          </p:nvSpPr>
          <p:spPr>
            <a:xfrm>
              <a:off x="896644" y="5542804"/>
              <a:ext cx="6231193" cy="523220"/>
            </a:xfrm>
            <a:prstGeom prst="rect">
              <a:avLst/>
            </a:prstGeom>
            <a:noFill/>
          </p:spPr>
          <p:txBody>
            <a:bodyPr wrap="none" rtlCol="0">
              <a:spAutoFit/>
            </a:bodyPr>
            <a:lstStyle/>
            <a:p>
              <a:r>
                <a:rPr lang="en-US" sz="2800" dirty="0"/>
                <a:t>What does </a:t>
              </a:r>
              <a:r>
                <a:rPr lang="en-US" sz="2800" b="1" dirty="0">
                  <a:solidFill>
                    <a:srgbClr val="FF0000"/>
                  </a:solidFill>
                </a:rPr>
                <a:t>Too High</a:t>
              </a:r>
              <a:r>
                <a:rPr lang="en-US" sz="2800" dirty="0"/>
                <a:t> or </a:t>
              </a:r>
              <a:r>
                <a:rPr lang="en-US" sz="2800" b="1" dirty="0">
                  <a:solidFill>
                    <a:srgbClr val="0070C0"/>
                  </a:solidFill>
                </a:rPr>
                <a:t>Too Low</a:t>
              </a:r>
              <a:r>
                <a:rPr lang="en-US" sz="2800" dirty="0"/>
                <a:t> look like?</a:t>
              </a:r>
            </a:p>
          </p:txBody>
        </p:sp>
        <p:pic>
          <p:nvPicPr>
            <p:cNvPr id="13" name="Picture 12" descr="Question">
              <a:extLst>
                <a:ext uri="{FF2B5EF4-FFF2-40B4-BE49-F238E27FC236}">
                  <a16:creationId xmlns:a16="http://schemas.microsoft.com/office/drawing/2014/main" id="{EE9B72D5-0083-49CE-8814-CFC7CE8B16E5}"/>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5593567"/>
              <a:ext cx="457200" cy="457200"/>
            </a:xfrm>
            <a:prstGeom prst="rect">
              <a:avLst/>
            </a:prstGeom>
            <a:noFill/>
            <a:ln>
              <a:noFill/>
            </a:ln>
          </p:spPr>
        </p:pic>
      </p:grpSp>
      <p:grpSp>
        <p:nvGrpSpPr>
          <p:cNvPr id="8" name="Group 7">
            <a:extLst>
              <a:ext uri="{FF2B5EF4-FFF2-40B4-BE49-F238E27FC236}">
                <a16:creationId xmlns:a16="http://schemas.microsoft.com/office/drawing/2014/main" id="{AE8FA976-3002-462A-85B1-FCBC846BF7E1}"/>
              </a:ext>
            </a:extLst>
          </p:cNvPr>
          <p:cNvGrpSpPr/>
          <p:nvPr/>
        </p:nvGrpSpPr>
        <p:grpSpPr>
          <a:xfrm>
            <a:off x="2396971" y="1704513"/>
            <a:ext cx="5007005" cy="1980336"/>
            <a:chOff x="2396971" y="1704513"/>
            <a:chExt cx="5007005" cy="1980336"/>
          </a:xfrm>
        </p:grpSpPr>
        <p:sp>
          <p:nvSpPr>
            <p:cNvPr id="7" name="Rectangle 6">
              <a:extLst>
                <a:ext uri="{FF2B5EF4-FFF2-40B4-BE49-F238E27FC236}">
                  <a16:creationId xmlns:a16="http://schemas.microsoft.com/office/drawing/2014/main" id="{C6B4A6C5-32D3-40EA-8ECD-DB7886ADDA75}"/>
                </a:ext>
              </a:extLst>
            </p:cNvPr>
            <p:cNvSpPr/>
            <p:nvPr/>
          </p:nvSpPr>
          <p:spPr>
            <a:xfrm>
              <a:off x="2396971" y="1704513"/>
              <a:ext cx="861134" cy="363984"/>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7639DE-9EC4-4A09-9900-8AA42EE47B0B}"/>
                </a:ext>
              </a:extLst>
            </p:cNvPr>
            <p:cNvSpPr/>
            <p:nvPr/>
          </p:nvSpPr>
          <p:spPr>
            <a:xfrm>
              <a:off x="6295747" y="3320865"/>
              <a:ext cx="1108229" cy="363984"/>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9483059"/>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5971" y="733842"/>
            <a:ext cx="4856349" cy="3970318"/>
          </a:xfrm>
          <a:prstGeom prst="rect">
            <a:avLst/>
          </a:prstGeom>
          <a:noFill/>
        </p:spPr>
        <p:txBody>
          <a:bodyPr wrap="square" rtlCol="0">
            <a:spAutoFit/>
          </a:bodyPr>
          <a:lstStyle/>
          <a:p>
            <a:r>
              <a:rPr lang="en-US" sz="2800" dirty="0"/>
              <a:t>These behaviors are desirable because they catalyze learning. Learners who confront their ignorance and actively experiment with answers and strategies will learn faster than learners who conceal their ignorance and only passively observe.</a:t>
            </a:r>
          </a:p>
        </p:txBody>
      </p:sp>
      <p:sp>
        <p:nvSpPr>
          <p:cNvPr id="6" name="TextBox 5"/>
          <p:cNvSpPr txBox="1"/>
          <p:nvPr/>
        </p:nvSpPr>
        <p:spPr>
          <a:xfrm>
            <a:off x="457200" y="4912885"/>
            <a:ext cx="8287305" cy="923330"/>
          </a:xfrm>
          <a:prstGeom prst="rect">
            <a:avLst/>
          </a:prstGeom>
          <a:noFill/>
        </p:spPr>
        <p:txBody>
          <a:bodyPr wrap="square" rtlCol="0">
            <a:spAutoFit/>
          </a:bodyPr>
          <a:lstStyle/>
          <a:p>
            <a:r>
              <a:rPr lang="en-US" dirty="0"/>
              <a:t>Buchanan, K., &amp; Cook, P. (Winter 2011-2012). Playing the Believing Game with Dr. Seuss and reluctant learners. </a:t>
            </a:r>
            <a:r>
              <a:rPr lang="en-US" i="1" dirty="0"/>
              <a:t>The Journal of the Assembly for Expanded Perspectives on Learning, 17</a:t>
            </a:r>
            <a:r>
              <a:rPr lang="en-US" dirty="0"/>
              <a:t>: 31-41.</a:t>
            </a:r>
          </a:p>
        </p:txBody>
      </p:sp>
      <p:pic>
        <p:nvPicPr>
          <p:cNvPr id="14339" name="Picture 3" descr="Trying Trio&#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8170" y="733842"/>
            <a:ext cx="3650774" cy="383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751343"/>
      </p:ext>
    </p:extLst>
  </p:cSld>
  <p:clrMapOvr>
    <a:masterClrMapping/>
  </p:clrMapOvr>
  <p:transition>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Trying Trio&#10;"/>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746613" y="408368"/>
            <a:ext cx="3650774" cy="2929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0718" y="4476602"/>
            <a:ext cx="8478175"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How can you foster Trying Trio behaviors in your classroom?</a:t>
            </a:r>
          </a:p>
        </p:txBody>
      </p:sp>
      <p:pic>
        <p:nvPicPr>
          <p:cNvPr id="5" name="Picture 4" descr="Question"/>
          <p:cNvPicPr/>
          <p:nvPr/>
        </p:nvPicPr>
        <p:blipFill>
          <a:blip r:embed="rId3" cstate="print">
            <a:extLst>
              <a:ext uri="{28A0092B-C50C-407E-A947-70E740481C1C}">
                <a14:useLocalDpi xmlns:a14="http://schemas.microsoft.com/office/drawing/2010/main"/>
              </a:ext>
            </a:extLst>
          </a:blip>
          <a:srcRect/>
          <a:stretch>
            <a:fillRect/>
          </a:stretch>
        </p:blipFill>
        <p:spPr bwMode="auto">
          <a:xfrm>
            <a:off x="244133" y="4512481"/>
            <a:ext cx="457200" cy="457200"/>
          </a:xfrm>
          <a:prstGeom prst="rect">
            <a:avLst/>
          </a:prstGeom>
          <a:noFill/>
          <a:ln>
            <a:noFill/>
          </a:ln>
        </p:spPr>
      </p:pic>
      <p:sp>
        <p:nvSpPr>
          <p:cNvPr id="7" name="TextBox 6"/>
          <p:cNvSpPr txBox="1"/>
          <p:nvPr/>
        </p:nvSpPr>
        <p:spPr>
          <a:xfrm>
            <a:off x="6397387" y="874659"/>
            <a:ext cx="2799164" cy="461665"/>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Grit (Resilience)</a:t>
            </a:r>
          </a:p>
        </p:txBody>
      </p:sp>
      <p:cxnSp>
        <p:nvCxnSpPr>
          <p:cNvPr id="8" name="Connector: Curved 7"/>
          <p:cNvCxnSpPr>
            <a:cxnSpLocks/>
            <a:stCxn id="7" idx="2"/>
          </p:cNvCxnSpPr>
          <p:nvPr/>
        </p:nvCxnSpPr>
        <p:spPr>
          <a:xfrm rot="5400000">
            <a:off x="6670146" y="552087"/>
            <a:ext cx="342586" cy="1911060"/>
          </a:xfrm>
          <a:prstGeom prst="curvedConnector2">
            <a:avLst/>
          </a:prstGeom>
          <a:ln>
            <a:solidFill>
              <a:srgbClr val="7030A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211397" y="874659"/>
            <a:ext cx="1523174" cy="461665"/>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Courage</a:t>
            </a:r>
          </a:p>
        </p:txBody>
      </p:sp>
      <p:cxnSp>
        <p:nvCxnSpPr>
          <p:cNvPr id="11" name="Connector: Curved 10"/>
          <p:cNvCxnSpPr>
            <a:cxnSpLocks/>
            <a:stCxn id="10" idx="2"/>
          </p:cNvCxnSpPr>
          <p:nvPr/>
        </p:nvCxnSpPr>
        <p:spPr>
          <a:xfrm rot="16200000" flipH="1">
            <a:off x="2300606" y="1008701"/>
            <a:ext cx="450530" cy="1105775"/>
          </a:xfrm>
          <a:prstGeom prst="curvedConnector2">
            <a:avLst/>
          </a:prstGeom>
          <a:ln>
            <a:solidFill>
              <a:srgbClr val="7030A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47872" y="1877294"/>
            <a:ext cx="1649811" cy="830997"/>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Ignorant</a:t>
            </a:r>
          </a:p>
          <a:p>
            <a:r>
              <a:rPr lang="en-US" sz="2400" b="1" dirty="0">
                <a:solidFill>
                  <a:srgbClr val="7030A0"/>
                </a:solidFill>
                <a:latin typeface="Lucida Calligraphy" panose="03010101010101010101" pitchFamily="66" charset="0"/>
              </a:rPr>
              <a:t>≠</a:t>
            </a:r>
            <a:r>
              <a:rPr lang="en-US" sz="2400" dirty="0">
                <a:solidFill>
                  <a:srgbClr val="7030A0"/>
                </a:solidFill>
                <a:latin typeface="Lucida Calligraphy" panose="03010101010101010101" pitchFamily="66" charset="0"/>
              </a:rPr>
              <a:t> Stupid</a:t>
            </a:r>
          </a:p>
        </p:txBody>
      </p:sp>
      <p:cxnSp>
        <p:nvCxnSpPr>
          <p:cNvPr id="15" name="Connector: Curved 14"/>
          <p:cNvCxnSpPr>
            <a:cxnSpLocks/>
            <a:stCxn id="14" idx="2"/>
          </p:cNvCxnSpPr>
          <p:nvPr/>
        </p:nvCxnSpPr>
        <p:spPr>
          <a:xfrm rot="5400000">
            <a:off x="6669762" y="1995291"/>
            <a:ext cx="390017" cy="1816016"/>
          </a:xfrm>
          <a:prstGeom prst="curvedConnector2">
            <a:avLst/>
          </a:prstGeom>
          <a:ln>
            <a:solidFill>
              <a:srgbClr val="7030A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2711101" y="301837"/>
            <a:ext cx="3725208" cy="3725208"/>
          </a:xfrm>
          <a:prstGeom prst="ellipse">
            <a:avLst/>
          </a:prstGeom>
          <a:noFill/>
          <a:ln w="15875">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C25EBE-B562-4225-B9D7-BF78F6199ADE}"/>
              </a:ext>
            </a:extLst>
          </p:cNvPr>
          <p:cNvSpPr/>
          <p:nvPr/>
        </p:nvSpPr>
        <p:spPr>
          <a:xfrm rot="16200000">
            <a:off x="6751397" y="3791422"/>
            <a:ext cx="4572000" cy="230832"/>
          </a:xfrm>
          <a:prstGeom prst="rect">
            <a:avLst/>
          </a:prstGeom>
        </p:spPr>
        <p:txBody>
          <a:bodyPr>
            <a:spAutoFit/>
          </a:bodyPr>
          <a:lstStyle/>
          <a:p>
            <a:r>
              <a:rPr lang="en-US" sz="900" dirty="0">
                <a:solidFill>
                  <a:schemeClr val="bg1">
                    <a:lumMod val="50000"/>
                  </a:schemeClr>
                </a:solidFill>
              </a:rPr>
              <a:t>https://4.imimg.com/data4/NB/CU/NSDMERP-21369731/paperbag-250x250.png</a:t>
            </a:r>
          </a:p>
        </p:txBody>
      </p:sp>
      <p:pic>
        <p:nvPicPr>
          <p:cNvPr id="13" name="Picture 2" descr="https://4.imimg.com/data4/NB/CU/NSDMERP-21369731/paperbag-250x250.png">
            <a:extLst>
              <a:ext uri="{FF2B5EF4-FFF2-40B4-BE49-F238E27FC236}">
                <a16:creationId xmlns:a16="http://schemas.microsoft.com/office/drawing/2014/main" id="{C7C91704-FBAB-4AEC-9F94-1A141C14802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19489" y="5606989"/>
            <a:ext cx="534666" cy="53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57131"/>
      </p:ext>
    </p:extLst>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joy?</a:t>
            </a:r>
          </a:p>
        </p:txBody>
      </p:sp>
      <p:sp>
        <p:nvSpPr>
          <p:cNvPr id="3" name="Content Placeholder 2"/>
          <p:cNvSpPr>
            <a:spLocks noGrp="1"/>
          </p:cNvSpPr>
          <p:nvPr>
            <p:ph idx="1"/>
          </p:nvPr>
        </p:nvSpPr>
        <p:spPr/>
        <p:txBody>
          <a:bodyPr>
            <a:normAutofit/>
          </a:bodyPr>
          <a:lstStyle/>
          <a:p>
            <a:pPr lvl="0"/>
            <a:r>
              <a:rPr lang="en-US" dirty="0"/>
              <a:t>Joy is </a:t>
            </a:r>
            <a:r>
              <a:rPr lang="en-US" dirty="0">
                <a:solidFill>
                  <a:srgbClr val="7030A0"/>
                </a:solidFill>
              </a:rPr>
              <a:t>doing</a:t>
            </a:r>
            <a:r>
              <a:rPr lang="en-US" dirty="0"/>
              <a:t>.</a:t>
            </a:r>
          </a:p>
          <a:p>
            <a:pPr lvl="0"/>
            <a:r>
              <a:rPr lang="en-US" dirty="0"/>
              <a:t>Joy is </a:t>
            </a:r>
            <a:r>
              <a:rPr lang="en-US" dirty="0">
                <a:solidFill>
                  <a:srgbClr val="7030A0"/>
                </a:solidFill>
              </a:rPr>
              <a:t>productive struggle</a:t>
            </a:r>
            <a:r>
              <a:rPr lang="en-US" dirty="0"/>
              <a:t>.</a:t>
            </a:r>
          </a:p>
          <a:p>
            <a:pPr lvl="0"/>
            <a:r>
              <a:rPr lang="en-US" dirty="0"/>
              <a:t>Joy is </a:t>
            </a:r>
            <a:r>
              <a:rPr lang="en-US" dirty="0">
                <a:solidFill>
                  <a:srgbClr val="7030A0"/>
                </a:solidFill>
              </a:rPr>
              <a:t>knowing who you are</a:t>
            </a:r>
            <a:r>
              <a:rPr lang="en-US" dirty="0"/>
              <a:t>.</a:t>
            </a:r>
          </a:p>
          <a:p>
            <a:pPr lvl="0"/>
            <a:r>
              <a:rPr lang="en-US" dirty="0"/>
              <a:t>Joy is </a:t>
            </a:r>
            <a:r>
              <a:rPr lang="en-US" dirty="0">
                <a:solidFill>
                  <a:srgbClr val="7030A0"/>
                </a:solidFill>
              </a:rPr>
              <a:t>serious business</a:t>
            </a:r>
            <a:r>
              <a:rPr lang="en-US" dirty="0"/>
              <a:t>.</a:t>
            </a:r>
          </a:p>
          <a:p>
            <a:pPr lvl="0"/>
            <a:r>
              <a:rPr lang="en-US" dirty="0"/>
              <a:t>Joy is </a:t>
            </a:r>
            <a:r>
              <a:rPr lang="en-US" dirty="0">
                <a:solidFill>
                  <a:srgbClr val="7030A0"/>
                </a:solidFill>
              </a:rPr>
              <a:t>closeness</a:t>
            </a:r>
            <a:r>
              <a:rPr lang="en-US" dirty="0"/>
              <a:t>.</a:t>
            </a:r>
          </a:p>
        </p:txBody>
      </p:sp>
      <p:pic>
        <p:nvPicPr>
          <p:cNvPr id="1026" name="Picture 2" descr="super: inside out meet your emoti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652773" y="1451506"/>
            <a:ext cx="2809795" cy="432276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79400" y="2751667"/>
            <a:ext cx="5655733" cy="62653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37396"/>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Needs</a:t>
            </a:r>
          </a:p>
        </p:txBody>
      </p:sp>
      <p:sp>
        <p:nvSpPr>
          <p:cNvPr id="3" name="Content Placeholder 2"/>
          <p:cNvSpPr>
            <a:spLocks noGrp="1"/>
          </p:cNvSpPr>
          <p:nvPr>
            <p:ph idx="1"/>
          </p:nvPr>
        </p:nvSpPr>
        <p:spPr/>
        <p:txBody>
          <a:bodyPr>
            <a:normAutofit/>
          </a:bodyPr>
          <a:lstStyle/>
          <a:p>
            <a:r>
              <a:rPr lang="en-US" sz="2800" dirty="0">
                <a:solidFill>
                  <a:srgbClr val="7030A0"/>
                </a:solidFill>
              </a:rPr>
              <a:t>self-determination</a:t>
            </a:r>
            <a:r>
              <a:rPr lang="en-US" sz="2800" dirty="0"/>
              <a:t>: wanting to feel in control of your life, to feel </a:t>
            </a:r>
            <a:r>
              <a:rPr lang="en-US" sz="2800" dirty="0">
                <a:solidFill>
                  <a:srgbClr val="7030A0"/>
                </a:solidFill>
              </a:rPr>
              <a:t>competent</a:t>
            </a:r>
          </a:p>
          <a:p>
            <a:r>
              <a:rPr lang="en-US" sz="2800" dirty="0">
                <a:solidFill>
                  <a:srgbClr val="7030A0"/>
                </a:solidFill>
              </a:rPr>
              <a:t>affiliation</a:t>
            </a:r>
            <a:r>
              <a:rPr lang="en-US" sz="2800" dirty="0"/>
              <a:t>: wanting to belong, to be part of something bigger than yourself</a:t>
            </a:r>
          </a:p>
          <a:p>
            <a:r>
              <a:rPr lang="en-US" sz="2800" dirty="0">
                <a:solidFill>
                  <a:srgbClr val="7030A0"/>
                </a:solidFill>
              </a:rPr>
              <a:t>approval</a:t>
            </a:r>
            <a:r>
              <a:rPr lang="en-US" sz="2800" dirty="0"/>
              <a:t>: wanting the support &amp; recognition of people you trust &amp; admire</a:t>
            </a:r>
          </a:p>
          <a:p>
            <a:r>
              <a:rPr lang="en-US" sz="2800" dirty="0">
                <a:solidFill>
                  <a:srgbClr val="7030A0"/>
                </a:solidFill>
              </a:rPr>
              <a:t>relatedness</a:t>
            </a:r>
            <a:r>
              <a:rPr lang="en-US" sz="2800" dirty="0"/>
              <a:t> (i.e., intimacy): wanting close, deep, dependable relationships with others</a:t>
            </a:r>
          </a:p>
          <a:p>
            <a:endParaRPr lang="en-US" sz="2800" dirty="0"/>
          </a:p>
        </p:txBody>
      </p:sp>
      <p:sp>
        <p:nvSpPr>
          <p:cNvPr id="5" name="TextBox 4"/>
          <p:cNvSpPr txBox="1"/>
          <p:nvPr/>
        </p:nvSpPr>
        <p:spPr>
          <a:xfrm>
            <a:off x="5423726" y="5507544"/>
            <a:ext cx="3305713" cy="461665"/>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vulnerable yet safe</a:t>
            </a:r>
          </a:p>
        </p:txBody>
      </p:sp>
      <p:cxnSp>
        <p:nvCxnSpPr>
          <p:cNvPr id="6" name="Connector: Curved 5"/>
          <p:cNvCxnSpPr>
            <a:cxnSpLocks/>
            <a:stCxn id="5" idx="0"/>
          </p:cNvCxnSpPr>
          <p:nvPr/>
        </p:nvCxnSpPr>
        <p:spPr>
          <a:xfrm rot="16200000" flipV="1">
            <a:off x="6542326" y="4973287"/>
            <a:ext cx="578998" cy="489516"/>
          </a:xfrm>
          <a:prstGeom prst="curvedConnector3">
            <a:avLst>
              <a:gd name="adj1" fmla="val 50000"/>
            </a:avLst>
          </a:prstGeom>
          <a:ln>
            <a:solidFill>
              <a:srgbClr val="7030A0"/>
            </a:solidFill>
            <a:tailEnd type="stealth" w="lg" len="lg"/>
          </a:ln>
          <a:effectLst/>
        </p:spPr>
        <p:style>
          <a:lnRef idx="2">
            <a:schemeClr val="accent1"/>
          </a:lnRef>
          <a:fillRef idx="0">
            <a:schemeClr val="accent1"/>
          </a:fillRef>
          <a:effectRef idx="1">
            <a:schemeClr val="accent1"/>
          </a:effectRef>
          <a:fontRef idx="minor">
            <a:schemeClr val="tx1"/>
          </a:fontRef>
        </p:style>
      </p:cxnSp>
      <p:pic>
        <p:nvPicPr>
          <p:cNvPr id="8" name="Picture 4" descr="Voca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829" y="1674551"/>
            <a:ext cx="4762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Voca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829" y="2608186"/>
            <a:ext cx="4762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Voca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829" y="3541821"/>
            <a:ext cx="4762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Voca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829" y="4471346"/>
            <a:ext cx="47625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684386"/>
      </p:ext>
    </p:extLst>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t>Remind yourself</a:t>
            </a:r>
          </a:p>
          <a:p>
            <a:r>
              <a:rPr lang="en-US" dirty="0"/>
              <a:t>Remind others</a:t>
            </a:r>
          </a:p>
          <a:p>
            <a:r>
              <a:rPr lang="en-US" dirty="0"/>
              <a:t>Own them</a:t>
            </a:r>
          </a:p>
          <a:p>
            <a:pPr lvl="1">
              <a:buFont typeface="Arial" panose="020B0604020202020204" pitchFamily="34" charset="0"/>
              <a:buChar char="•"/>
            </a:pPr>
            <a:r>
              <a:rPr lang="en-US" dirty="0"/>
              <a:t>"As a psychologist…"</a:t>
            </a:r>
          </a:p>
          <a:p>
            <a:pPr lvl="1">
              <a:buFont typeface="Arial" panose="020B0604020202020204" pitchFamily="34" charset="0"/>
              <a:buChar char="•"/>
            </a:pPr>
            <a:r>
              <a:rPr lang="en-US" dirty="0"/>
              <a:t>"As a gamer…"</a:t>
            </a:r>
          </a:p>
        </p:txBody>
      </p:sp>
      <p:sp>
        <p:nvSpPr>
          <p:cNvPr id="2" name="Title 1"/>
          <p:cNvSpPr>
            <a:spLocks noGrp="1"/>
          </p:cNvSpPr>
          <p:nvPr>
            <p:ph type="title"/>
          </p:nvPr>
        </p:nvSpPr>
        <p:spPr/>
        <p:txBody>
          <a:bodyPr>
            <a:normAutofit/>
          </a:bodyPr>
          <a:lstStyle/>
          <a:p>
            <a:r>
              <a:rPr lang="en-US" dirty="0"/>
              <a:t>Know Your Strengths</a:t>
            </a:r>
          </a:p>
        </p:txBody>
      </p:sp>
      <p:pic>
        <p:nvPicPr>
          <p:cNvPr id="16390" name="Picture 6" descr="https://images-na.ssl-images-amazon.com/images/I/51JQpYOifW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73675" y="1722439"/>
            <a:ext cx="2473969" cy="36597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8E9684-CBE5-4165-BB40-718B8D3FE74A}"/>
              </a:ext>
            </a:extLst>
          </p:cNvPr>
          <p:cNvSpPr txBox="1"/>
          <p:nvPr/>
        </p:nvSpPr>
        <p:spPr>
          <a:xfrm>
            <a:off x="529993" y="4817277"/>
            <a:ext cx="3826689" cy="830997"/>
          </a:xfrm>
          <a:prstGeom prst="rect">
            <a:avLst/>
          </a:prstGeom>
          <a:noFill/>
        </p:spPr>
        <p:txBody>
          <a:bodyPr wrap="none" rtlCol="0">
            <a:spAutoFit/>
          </a:bodyPr>
          <a:lstStyle/>
          <a:p>
            <a:pPr algn="ctr"/>
            <a:r>
              <a:rPr lang="en-US" sz="2400" dirty="0">
                <a:solidFill>
                  <a:srgbClr val="7030A0"/>
                </a:solidFill>
                <a:latin typeface="Lucida Calligraphy" panose="03010101010101010101" pitchFamily="66" charset="0"/>
              </a:rPr>
              <a:t>Listen to how you talk</a:t>
            </a:r>
          </a:p>
          <a:p>
            <a:pPr algn="ctr"/>
            <a:r>
              <a:rPr lang="en-US" sz="2400" dirty="0">
                <a:solidFill>
                  <a:srgbClr val="7030A0"/>
                </a:solidFill>
                <a:latin typeface="Lucida Calligraphy" panose="03010101010101010101" pitchFamily="66" charset="0"/>
              </a:rPr>
              <a:t>about </a:t>
            </a:r>
            <a:r>
              <a:rPr lang="en-US" sz="2400" dirty="0" err="1">
                <a:solidFill>
                  <a:srgbClr val="7030A0"/>
                </a:solidFill>
                <a:latin typeface="Lucida Calligraphy" panose="03010101010101010101" pitchFamily="66" charset="0"/>
              </a:rPr>
              <a:t>youself</a:t>
            </a:r>
            <a:endParaRPr lang="en-US" sz="2400" dirty="0">
              <a:solidFill>
                <a:srgbClr val="7030A0"/>
              </a:solidFill>
              <a:latin typeface="Lucida Calligraphy" panose="03010101010101010101" pitchFamily="66" charset="0"/>
            </a:endParaRPr>
          </a:p>
        </p:txBody>
      </p:sp>
    </p:spTree>
    <p:extLst>
      <p:ext uri="{BB962C8B-B14F-4D97-AF65-F5344CB8AC3E}">
        <p14:creationId xmlns:p14="http://schemas.microsoft.com/office/powerpoint/2010/main" val="3615000317"/>
      </p:ext>
    </p:extLst>
  </p:cSld>
  <p:clrMapOvr>
    <a:masterClrMapping/>
  </p:clrMapOvr>
  <p:transition>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strategies at the overlap:</a:t>
            </a:r>
          </a:p>
        </p:txBody>
      </p:sp>
      <p:sp>
        <p:nvSpPr>
          <p:cNvPr id="5" name="TextBox 4"/>
          <p:cNvSpPr txBox="1"/>
          <p:nvPr/>
        </p:nvSpPr>
        <p:spPr>
          <a:xfrm>
            <a:off x="1058405" y="2553932"/>
            <a:ext cx="2128981" cy="1200329"/>
          </a:xfrm>
          <a:prstGeom prst="rect">
            <a:avLst/>
          </a:prstGeom>
          <a:noFill/>
        </p:spPr>
        <p:txBody>
          <a:bodyPr wrap="none" rtlCol="0">
            <a:spAutoFit/>
          </a:bodyPr>
          <a:lstStyle/>
          <a:p>
            <a:pPr algn="ctr"/>
            <a:r>
              <a:rPr lang="en-US" sz="3600" dirty="0">
                <a:solidFill>
                  <a:srgbClr val="FF0000"/>
                </a:solidFill>
              </a:rPr>
              <a:t>Meet Your</a:t>
            </a:r>
          </a:p>
          <a:p>
            <a:pPr algn="ctr"/>
            <a:r>
              <a:rPr lang="en-US" sz="3600" dirty="0">
                <a:solidFill>
                  <a:srgbClr val="FF0000"/>
                </a:solidFill>
              </a:rPr>
              <a:t>Needs</a:t>
            </a:r>
          </a:p>
        </p:txBody>
      </p:sp>
      <p:sp>
        <p:nvSpPr>
          <p:cNvPr id="6" name="TextBox 5"/>
          <p:cNvSpPr txBox="1"/>
          <p:nvPr/>
        </p:nvSpPr>
        <p:spPr>
          <a:xfrm>
            <a:off x="5940411" y="2517372"/>
            <a:ext cx="1963743" cy="1200329"/>
          </a:xfrm>
          <a:prstGeom prst="rect">
            <a:avLst/>
          </a:prstGeom>
          <a:noFill/>
        </p:spPr>
        <p:txBody>
          <a:bodyPr wrap="none" rtlCol="0">
            <a:spAutoFit/>
          </a:bodyPr>
          <a:lstStyle/>
          <a:p>
            <a:pPr algn="ctr"/>
            <a:r>
              <a:rPr lang="en-US" sz="3600" dirty="0">
                <a:solidFill>
                  <a:srgbClr val="0070C0"/>
                </a:solidFill>
              </a:rPr>
              <a:t>Use Your</a:t>
            </a:r>
          </a:p>
          <a:p>
            <a:pPr algn="ctr"/>
            <a:r>
              <a:rPr lang="en-US" sz="3600" dirty="0">
                <a:solidFill>
                  <a:srgbClr val="0070C0"/>
                </a:solidFill>
              </a:rPr>
              <a:t>Strengths</a:t>
            </a:r>
          </a:p>
        </p:txBody>
      </p:sp>
      <p:sp>
        <p:nvSpPr>
          <p:cNvPr id="9" name="Oval 8"/>
          <p:cNvSpPr/>
          <p:nvPr/>
        </p:nvSpPr>
        <p:spPr>
          <a:xfrm>
            <a:off x="415643" y="1990336"/>
            <a:ext cx="5185932" cy="2327532"/>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4200213" y="2763593"/>
            <a:ext cx="848758" cy="707886"/>
          </a:xfrm>
          <a:prstGeom prst="rect">
            <a:avLst/>
          </a:prstGeom>
          <a:solidFill>
            <a:schemeClr val="bg1">
              <a:alpha val="67000"/>
            </a:schemeClr>
          </a:solidFill>
        </p:spPr>
        <p:txBody>
          <a:bodyPr wrap="none" rtlCol="0">
            <a:spAutoFit/>
          </a:bodyPr>
          <a:lstStyle/>
          <a:p>
            <a:pPr algn="ctr"/>
            <a:r>
              <a:rPr lang="en-US" sz="4000" dirty="0">
                <a:solidFill>
                  <a:srgbClr val="7030A0"/>
                </a:solidFill>
              </a:rPr>
              <a:t>Joy</a:t>
            </a:r>
          </a:p>
        </p:txBody>
      </p:sp>
      <p:sp>
        <p:nvSpPr>
          <p:cNvPr id="8" name="Oval 7"/>
          <p:cNvSpPr/>
          <p:nvPr/>
        </p:nvSpPr>
        <p:spPr>
          <a:xfrm>
            <a:off x="3505200" y="1990331"/>
            <a:ext cx="5185932" cy="2327532"/>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50000"/>
                </a:schemeClr>
              </a:solidFill>
            </a:endParaRPr>
          </a:p>
        </p:txBody>
      </p:sp>
    </p:spTree>
    <p:extLst>
      <p:ext uri="{BB962C8B-B14F-4D97-AF65-F5344CB8AC3E}">
        <p14:creationId xmlns:p14="http://schemas.microsoft.com/office/powerpoint/2010/main" val="3067163945"/>
      </p:ext>
    </p:extLst>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251" y="630315"/>
            <a:ext cx="8571385" cy="1569660"/>
          </a:xfrm>
          <a:prstGeom prst="rect">
            <a:avLst/>
          </a:prstGeom>
          <a:noFill/>
        </p:spPr>
        <p:txBody>
          <a:bodyPr wrap="none" rtlCol="0">
            <a:spAutoFit/>
          </a:bodyPr>
          <a:lstStyle/>
          <a:p>
            <a:r>
              <a:rPr lang="en-US" sz="3200" dirty="0"/>
              <a:t>As an adolescent I aspired to lasting fame, I craved</a:t>
            </a:r>
          </a:p>
          <a:p>
            <a:r>
              <a:rPr lang="en-US" sz="3200" dirty="0"/>
              <a:t>factual certainty, and I thirsted for a meaningful</a:t>
            </a:r>
          </a:p>
          <a:p>
            <a:r>
              <a:rPr lang="en-US" sz="3200" dirty="0"/>
              <a:t>vision of human life</a:t>
            </a:r>
          </a:p>
        </p:txBody>
      </p:sp>
      <p:sp>
        <p:nvSpPr>
          <p:cNvPr id="5" name="TextBox 4"/>
          <p:cNvSpPr txBox="1"/>
          <p:nvPr/>
        </p:nvSpPr>
        <p:spPr>
          <a:xfrm>
            <a:off x="417251" y="2361461"/>
            <a:ext cx="4028090" cy="584775"/>
          </a:xfrm>
          <a:prstGeom prst="rect">
            <a:avLst/>
          </a:prstGeom>
          <a:noFill/>
        </p:spPr>
        <p:txBody>
          <a:bodyPr wrap="none" rtlCol="0">
            <a:spAutoFit/>
          </a:bodyPr>
          <a:lstStyle/>
          <a:p>
            <a:r>
              <a:rPr lang="en-US" sz="3200" dirty="0"/>
              <a:t>so I became a scientist.</a:t>
            </a:r>
          </a:p>
        </p:txBody>
      </p:sp>
      <p:sp>
        <p:nvSpPr>
          <p:cNvPr id="6" name="TextBox 5"/>
          <p:cNvSpPr txBox="1"/>
          <p:nvPr/>
        </p:nvSpPr>
        <p:spPr>
          <a:xfrm>
            <a:off x="417251" y="3174677"/>
            <a:ext cx="8291743" cy="2062103"/>
          </a:xfrm>
          <a:prstGeom prst="rect">
            <a:avLst/>
          </a:prstGeom>
          <a:noFill/>
        </p:spPr>
        <p:txBody>
          <a:bodyPr wrap="square" rtlCol="0">
            <a:spAutoFit/>
          </a:bodyPr>
          <a:lstStyle/>
          <a:p>
            <a:r>
              <a:rPr lang="en-US" sz="3200" dirty="0"/>
              <a:t>This is like becoming an archbishop</a:t>
            </a:r>
          </a:p>
          <a:p>
            <a:r>
              <a:rPr lang="en-US" sz="3200" dirty="0"/>
              <a:t>so you can meet girls.</a:t>
            </a:r>
          </a:p>
          <a:p>
            <a:endParaRPr lang="en-US" sz="3200" dirty="0"/>
          </a:p>
          <a:p>
            <a:pPr algn="r"/>
            <a:r>
              <a:rPr lang="en-US" sz="3200" dirty="0"/>
              <a:t>-Matt </a:t>
            </a:r>
            <a:r>
              <a:rPr lang="en-US" sz="3200" dirty="0" err="1"/>
              <a:t>Cartmill</a:t>
            </a:r>
            <a:endParaRPr lang="en-US" sz="3200" dirty="0"/>
          </a:p>
        </p:txBody>
      </p:sp>
    </p:spTree>
    <p:extLst>
      <p:ext uri="{BB962C8B-B14F-4D97-AF65-F5344CB8AC3E}">
        <p14:creationId xmlns:p14="http://schemas.microsoft.com/office/powerpoint/2010/main" val="1852063573"/>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Storytime!</a:t>
            </a:r>
          </a:p>
        </p:txBody>
      </p:sp>
      <p:sp>
        <p:nvSpPr>
          <p:cNvPr id="3" name="Content Placeholder 2"/>
          <p:cNvSpPr>
            <a:spLocks noGrp="1"/>
          </p:cNvSpPr>
          <p:nvPr>
            <p:ph idx="1"/>
          </p:nvPr>
        </p:nvSpPr>
        <p:spPr/>
        <p:txBody>
          <a:bodyPr>
            <a:normAutofit/>
          </a:bodyPr>
          <a:lstStyle/>
          <a:p>
            <a:pPr marL="0" lvl="0" indent="0">
              <a:buNone/>
            </a:pPr>
            <a:r>
              <a:rPr lang="en-US" dirty="0"/>
              <a:t>Look for...</a:t>
            </a:r>
          </a:p>
          <a:p>
            <a:pPr lvl="0"/>
            <a:r>
              <a:rPr lang="en-US" dirty="0"/>
              <a:t>Elizabeth's </a:t>
            </a:r>
            <a:r>
              <a:rPr lang="en-US" dirty="0">
                <a:solidFill>
                  <a:srgbClr val="7030A0"/>
                </a:solidFill>
              </a:rPr>
              <a:t>strengths</a:t>
            </a:r>
            <a:r>
              <a:rPr lang="en-US" dirty="0"/>
              <a:t>, and how she uses them to meet her needs</a:t>
            </a:r>
          </a:p>
          <a:p>
            <a:pPr lvl="0"/>
            <a:r>
              <a:rPr lang="en-US" dirty="0"/>
              <a:t>Elizabeth's </a:t>
            </a:r>
            <a:r>
              <a:rPr lang="en-US" dirty="0">
                <a:solidFill>
                  <a:srgbClr val="7030A0"/>
                </a:solidFill>
              </a:rPr>
              <a:t>self-knowledge</a:t>
            </a:r>
            <a:r>
              <a:rPr lang="en-US" dirty="0"/>
              <a:t>, and how this leads her to joy</a:t>
            </a:r>
          </a:p>
        </p:txBody>
      </p:sp>
    </p:spTree>
    <p:extLst>
      <p:ext uri="{BB962C8B-B14F-4D97-AF65-F5344CB8AC3E}">
        <p14:creationId xmlns:p14="http://schemas.microsoft.com/office/powerpoint/2010/main" val="1960622095"/>
      </p:ext>
    </p:extLst>
  </p:cSld>
  <p:clrMapOvr>
    <a:masterClrMapping/>
  </p:clrMapOvr>
  <p:transition>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monteneyelearning.org/reading/bookreview/wp-content/uploads/2014/09/978155451211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5785" y="348449"/>
            <a:ext cx="547243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954885"/>
      </p:ext>
    </p:extLst>
  </p:cSld>
  <p:clrMapOvr>
    <a:masterClrMapping/>
  </p:clrMapOvr>
  <p:transition>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2105" y="401712"/>
            <a:ext cx="5359790" cy="5486400"/>
          </a:xfrm>
          <a:prstGeom prst="rect">
            <a:avLst/>
          </a:prstGeom>
        </p:spPr>
      </p:pic>
    </p:spTree>
    <p:extLst>
      <p:ext uri="{BB962C8B-B14F-4D97-AF65-F5344CB8AC3E}">
        <p14:creationId xmlns:p14="http://schemas.microsoft.com/office/powerpoint/2010/main" val="1252339891"/>
      </p:ext>
    </p:extLst>
  </p:cSld>
  <p:clrMapOvr>
    <a:masterClrMapping/>
  </p:clrMapOvr>
  <p:transition>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3239" y="381743"/>
            <a:ext cx="5437523" cy="5486400"/>
          </a:xfrm>
          <a:prstGeom prst="rect">
            <a:avLst/>
          </a:prstGeom>
        </p:spPr>
      </p:pic>
    </p:spTree>
    <p:extLst>
      <p:ext uri="{BB962C8B-B14F-4D97-AF65-F5344CB8AC3E}">
        <p14:creationId xmlns:p14="http://schemas.microsoft.com/office/powerpoint/2010/main" val="884246497"/>
      </p:ext>
    </p:extLst>
  </p:cSld>
  <p:clrMapOvr>
    <a:masterClrMapping/>
  </p:clrMapOvr>
  <p:transition>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2066" y="426127"/>
            <a:ext cx="5379868" cy="5486400"/>
          </a:xfrm>
          <a:prstGeom prst="rect">
            <a:avLst/>
          </a:prstGeom>
        </p:spPr>
      </p:pic>
    </p:spTree>
    <p:extLst>
      <p:ext uri="{BB962C8B-B14F-4D97-AF65-F5344CB8AC3E}">
        <p14:creationId xmlns:p14="http://schemas.microsoft.com/office/powerpoint/2010/main" val="4034982869"/>
      </p:ext>
    </p:extLst>
  </p:cSld>
  <p:clrMapOvr>
    <a:masterClrMapping/>
  </p:clrMapOvr>
  <p:transition>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68825" y="328478"/>
            <a:ext cx="5406351" cy="5486400"/>
          </a:xfrm>
          <a:prstGeom prst="rect">
            <a:avLst/>
          </a:prstGeom>
        </p:spPr>
      </p:pic>
    </p:spTree>
    <p:extLst>
      <p:ext uri="{BB962C8B-B14F-4D97-AF65-F5344CB8AC3E}">
        <p14:creationId xmlns:p14="http://schemas.microsoft.com/office/powerpoint/2010/main" val="4115992057"/>
      </p:ext>
    </p:extLst>
  </p:cSld>
  <p:clrMapOvr>
    <a:masterClrMapping/>
  </p:clrMapOvr>
  <p:transition>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4781" y="417247"/>
            <a:ext cx="5294438" cy="5486400"/>
          </a:xfrm>
          <a:prstGeom prst="rect">
            <a:avLst/>
          </a:prstGeom>
        </p:spPr>
      </p:pic>
    </p:spTree>
    <p:extLst>
      <p:ext uri="{BB962C8B-B14F-4D97-AF65-F5344CB8AC3E}">
        <p14:creationId xmlns:p14="http://schemas.microsoft.com/office/powerpoint/2010/main" val="1632299004"/>
      </p:ext>
    </p:extLst>
  </p:cSld>
  <p:clrMapOvr>
    <a:masterClrMapping/>
  </p:clrMapOvr>
  <p:transition>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0330" y="426125"/>
            <a:ext cx="5383341" cy="5486400"/>
          </a:xfrm>
          <a:prstGeom prst="rect">
            <a:avLst/>
          </a:prstGeom>
        </p:spPr>
      </p:pic>
    </p:spTree>
    <p:extLst>
      <p:ext uri="{BB962C8B-B14F-4D97-AF65-F5344CB8AC3E}">
        <p14:creationId xmlns:p14="http://schemas.microsoft.com/office/powerpoint/2010/main" val="3323161729"/>
      </p:ext>
    </p:extLst>
  </p:cSld>
  <p:clrMapOvr>
    <a:masterClrMapping/>
  </p:clrMapOvr>
  <p:transition>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9973" y="346231"/>
            <a:ext cx="5424054" cy="5486400"/>
          </a:xfrm>
          <a:prstGeom prst="rect">
            <a:avLst/>
          </a:prstGeom>
        </p:spPr>
      </p:pic>
    </p:spTree>
    <p:extLst>
      <p:ext uri="{BB962C8B-B14F-4D97-AF65-F5344CB8AC3E}">
        <p14:creationId xmlns:p14="http://schemas.microsoft.com/office/powerpoint/2010/main" val="4081168723"/>
      </p:ext>
    </p:extLst>
  </p:cSld>
  <p:clrMapOvr>
    <a:masterClrMapping/>
  </p:clrMapOvr>
  <p:transition>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4218" y="435005"/>
            <a:ext cx="5375564" cy="5486400"/>
          </a:xfrm>
          <a:prstGeom prst="rect">
            <a:avLst/>
          </a:prstGeom>
        </p:spPr>
      </p:pic>
    </p:spTree>
    <p:extLst>
      <p:ext uri="{BB962C8B-B14F-4D97-AF65-F5344CB8AC3E}">
        <p14:creationId xmlns:p14="http://schemas.microsoft.com/office/powerpoint/2010/main" val="1637482945"/>
      </p:ext>
    </p:extLst>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251" y="630315"/>
            <a:ext cx="7206203" cy="1077218"/>
          </a:xfrm>
          <a:prstGeom prst="rect">
            <a:avLst/>
          </a:prstGeom>
          <a:noFill/>
        </p:spPr>
        <p:txBody>
          <a:bodyPr wrap="none" rtlCol="0">
            <a:spAutoFit/>
          </a:bodyPr>
          <a:lstStyle/>
          <a:p>
            <a:r>
              <a:rPr lang="en-US" sz="3200" dirty="0"/>
              <a:t>As a scientist I aspire to find simple, clear</a:t>
            </a:r>
          </a:p>
          <a:p>
            <a:r>
              <a:rPr lang="en-US" sz="3200" dirty="0"/>
              <a:t>uses of psychology in everyday life</a:t>
            </a:r>
          </a:p>
        </p:txBody>
      </p:sp>
      <p:sp>
        <p:nvSpPr>
          <p:cNvPr id="5" name="TextBox 4"/>
          <p:cNvSpPr txBox="1"/>
          <p:nvPr/>
        </p:nvSpPr>
        <p:spPr>
          <a:xfrm>
            <a:off x="417251" y="1935333"/>
            <a:ext cx="3642536" cy="584775"/>
          </a:xfrm>
          <a:prstGeom prst="rect">
            <a:avLst/>
          </a:prstGeom>
          <a:noFill/>
        </p:spPr>
        <p:txBody>
          <a:bodyPr wrap="none" rtlCol="0">
            <a:spAutoFit/>
          </a:bodyPr>
          <a:lstStyle/>
          <a:p>
            <a:r>
              <a:rPr lang="en-US" sz="3200" dirty="0"/>
              <a:t>so I study happiness.</a:t>
            </a:r>
          </a:p>
        </p:txBody>
      </p:sp>
      <p:sp>
        <p:nvSpPr>
          <p:cNvPr id="6" name="TextBox 5"/>
          <p:cNvSpPr txBox="1"/>
          <p:nvPr/>
        </p:nvSpPr>
        <p:spPr>
          <a:xfrm>
            <a:off x="417250" y="2863960"/>
            <a:ext cx="8193349" cy="2062103"/>
          </a:xfrm>
          <a:prstGeom prst="rect">
            <a:avLst/>
          </a:prstGeom>
          <a:noFill/>
        </p:spPr>
        <p:txBody>
          <a:bodyPr wrap="square" rtlCol="0">
            <a:spAutoFit/>
          </a:bodyPr>
          <a:lstStyle/>
          <a:p>
            <a:r>
              <a:rPr lang="en-US" sz="3200" dirty="0"/>
              <a:t>This is like studying grammar</a:t>
            </a:r>
          </a:p>
          <a:p>
            <a:r>
              <a:rPr lang="en-US" sz="3200" dirty="0"/>
              <a:t>so you can tell better jokes.</a:t>
            </a:r>
          </a:p>
          <a:p>
            <a:endParaRPr lang="en-US" sz="3200" dirty="0"/>
          </a:p>
          <a:p>
            <a:pPr algn="r"/>
            <a:r>
              <a:rPr lang="en-US" sz="3200" dirty="0"/>
              <a:t>-Kym Buchanan</a:t>
            </a:r>
          </a:p>
        </p:txBody>
      </p:sp>
    </p:spTree>
    <p:extLst>
      <p:ext uri="{BB962C8B-B14F-4D97-AF65-F5344CB8AC3E}">
        <p14:creationId xmlns:p14="http://schemas.microsoft.com/office/powerpoint/2010/main" val="977783668"/>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7995" y="346233"/>
            <a:ext cx="5468010" cy="5486400"/>
          </a:xfrm>
          <a:prstGeom prst="rect">
            <a:avLst/>
          </a:prstGeom>
        </p:spPr>
      </p:pic>
    </p:spTree>
    <p:extLst>
      <p:ext uri="{BB962C8B-B14F-4D97-AF65-F5344CB8AC3E}">
        <p14:creationId xmlns:p14="http://schemas.microsoft.com/office/powerpoint/2010/main" val="2560436713"/>
      </p:ext>
    </p:extLst>
  </p:cSld>
  <p:clrMapOvr>
    <a:masterClrMapping/>
  </p:clrMapOvr>
  <p:transition>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62897" y="363987"/>
            <a:ext cx="5418207" cy="5486400"/>
          </a:xfrm>
          <a:prstGeom prst="rect">
            <a:avLst/>
          </a:prstGeom>
        </p:spPr>
      </p:pic>
    </p:spTree>
    <p:extLst>
      <p:ext uri="{BB962C8B-B14F-4D97-AF65-F5344CB8AC3E}">
        <p14:creationId xmlns:p14="http://schemas.microsoft.com/office/powerpoint/2010/main" val="228122833"/>
      </p:ext>
    </p:extLst>
  </p:cSld>
  <p:clrMapOvr>
    <a:masterClrMapping/>
  </p:clrMapOvr>
  <p:transition>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355112"/>
            <a:ext cx="5486400" cy="5486400"/>
          </a:xfrm>
          <a:prstGeom prst="rect">
            <a:avLst/>
          </a:prstGeom>
        </p:spPr>
      </p:pic>
    </p:spTree>
    <p:extLst>
      <p:ext uri="{BB962C8B-B14F-4D97-AF65-F5344CB8AC3E}">
        <p14:creationId xmlns:p14="http://schemas.microsoft.com/office/powerpoint/2010/main" val="165802569"/>
      </p:ext>
    </p:extLst>
  </p:cSld>
  <p:clrMapOvr>
    <a:masterClrMapping/>
  </p:clrMapOvr>
  <p:transition>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5925" y="1071562"/>
            <a:ext cx="5772150" cy="4714875"/>
          </a:xfrm>
          <a:prstGeom prst="rect">
            <a:avLst/>
          </a:prstGeom>
        </p:spPr>
      </p:pic>
    </p:spTree>
    <p:extLst>
      <p:ext uri="{BB962C8B-B14F-4D97-AF65-F5344CB8AC3E}">
        <p14:creationId xmlns:p14="http://schemas.microsoft.com/office/powerpoint/2010/main" val="1443134485"/>
      </p:ext>
    </p:extLst>
  </p:cSld>
  <p:clrMapOvr>
    <a:masterClrMapping/>
  </p:clrMapOvr>
  <p:transition>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 Bag Self-Determination</a:t>
            </a:r>
          </a:p>
        </p:txBody>
      </p:sp>
      <p:sp>
        <p:nvSpPr>
          <p:cNvPr id="3" name="Content Placeholder 2"/>
          <p:cNvSpPr>
            <a:spLocks noGrp="1"/>
          </p:cNvSpPr>
          <p:nvPr>
            <p:ph idx="1"/>
          </p:nvPr>
        </p:nvSpPr>
        <p:spPr/>
        <p:txBody>
          <a:bodyPr>
            <a:normAutofit/>
          </a:bodyPr>
          <a:lstStyle/>
          <a:p>
            <a:pPr lvl="0"/>
            <a:r>
              <a:rPr lang="en-US" dirty="0"/>
              <a:t>Notice Elizabeth's </a:t>
            </a:r>
            <a:r>
              <a:rPr lang="en-US" dirty="0">
                <a:solidFill>
                  <a:srgbClr val="7030A0"/>
                </a:solidFill>
              </a:rPr>
              <a:t>strengths</a:t>
            </a:r>
            <a:r>
              <a:rPr lang="en-US" dirty="0"/>
              <a:t>, and how she uses them to meet her needs</a:t>
            </a:r>
          </a:p>
          <a:p>
            <a:pPr lvl="0"/>
            <a:r>
              <a:rPr lang="en-US" dirty="0"/>
              <a:t>How does Elizabeth's </a:t>
            </a:r>
            <a:r>
              <a:rPr lang="en-US" dirty="0">
                <a:solidFill>
                  <a:srgbClr val="7030A0"/>
                </a:solidFill>
              </a:rPr>
              <a:t>self-knowledge </a:t>
            </a:r>
            <a:r>
              <a:rPr lang="en-US" dirty="0"/>
              <a:t>lead her to joy?</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85701" y="3533220"/>
            <a:ext cx="2261654" cy="2308286"/>
          </a:xfrm>
          <a:prstGeom prst="rect">
            <a:avLst/>
          </a:prstGeom>
        </p:spPr>
      </p:pic>
      <p:pic>
        <p:nvPicPr>
          <p:cNvPr id="5" name="Picture 4" descr="Question">
            <a:extLst>
              <a:ext uri="{FF2B5EF4-FFF2-40B4-BE49-F238E27FC236}">
                <a16:creationId xmlns:a16="http://schemas.microsoft.com/office/drawing/2014/main" id="{5E062FA2-B379-43BE-AD11-737CD4B8FC42}"/>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395054" y="2750213"/>
            <a:ext cx="457200" cy="457200"/>
          </a:xfrm>
          <a:prstGeom prst="rect">
            <a:avLst/>
          </a:prstGeom>
          <a:noFill/>
          <a:ln>
            <a:noFill/>
          </a:ln>
        </p:spPr>
      </p:pic>
    </p:spTree>
    <p:extLst>
      <p:ext uri="{BB962C8B-B14F-4D97-AF65-F5344CB8AC3E}">
        <p14:creationId xmlns:p14="http://schemas.microsoft.com/office/powerpoint/2010/main" val="1207384449"/>
      </p:ext>
    </p:extLst>
  </p:cSld>
  <p:clrMapOvr>
    <a:masterClrMapping/>
  </p:clrMapOvr>
  <p:transition>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strategies at the overlap:</a:t>
            </a:r>
          </a:p>
        </p:txBody>
      </p:sp>
      <p:sp>
        <p:nvSpPr>
          <p:cNvPr id="5" name="TextBox 4"/>
          <p:cNvSpPr txBox="1"/>
          <p:nvPr/>
        </p:nvSpPr>
        <p:spPr>
          <a:xfrm>
            <a:off x="1058405" y="2553932"/>
            <a:ext cx="2128981" cy="1200329"/>
          </a:xfrm>
          <a:prstGeom prst="rect">
            <a:avLst/>
          </a:prstGeom>
          <a:noFill/>
        </p:spPr>
        <p:txBody>
          <a:bodyPr wrap="none" rtlCol="0">
            <a:spAutoFit/>
          </a:bodyPr>
          <a:lstStyle/>
          <a:p>
            <a:pPr algn="ctr"/>
            <a:r>
              <a:rPr lang="en-US" sz="3600" dirty="0">
                <a:solidFill>
                  <a:srgbClr val="FF0000"/>
                </a:solidFill>
              </a:rPr>
              <a:t>Meet Your</a:t>
            </a:r>
          </a:p>
          <a:p>
            <a:pPr algn="ctr"/>
            <a:r>
              <a:rPr lang="en-US" sz="3600" dirty="0">
                <a:solidFill>
                  <a:srgbClr val="FF0000"/>
                </a:solidFill>
              </a:rPr>
              <a:t>Needs</a:t>
            </a:r>
          </a:p>
        </p:txBody>
      </p:sp>
      <p:sp>
        <p:nvSpPr>
          <p:cNvPr id="6" name="TextBox 5"/>
          <p:cNvSpPr txBox="1"/>
          <p:nvPr/>
        </p:nvSpPr>
        <p:spPr>
          <a:xfrm>
            <a:off x="5940411" y="2517372"/>
            <a:ext cx="1963743" cy="1200329"/>
          </a:xfrm>
          <a:prstGeom prst="rect">
            <a:avLst/>
          </a:prstGeom>
          <a:noFill/>
        </p:spPr>
        <p:txBody>
          <a:bodyPr wrap="none" rtlCol="0">
            <a:spAutoFit/>
          </a:bodyPr>
          <a:lstStyle/>
          <a:p>
            <a:pPr algn="ctr"/>
            <a:r>
              <a:rPr lang="en-US" sz="3600" dirty="0">
                <a:solidFill>
                  <a:srgbClr val="0070C0"/>
                </a:solidFill>
              </a:rPr>
              <a:t>Use Your</a:t>
            </a:r>
          </a:p>
          <a:p>
            <a:pPr algn="ctr"/>
            <a:r>
              <a:rPr lang="en-US" sz="3600" dirty="0">
                <a:solidFill>
                  <a:srgbClr val="0070C0"/>
                </a:solidFill>
              </a:rPr>
              <a:t>Strengths</a:t>
            </a:r>
          </a:p>
        </p:txBody>
      </p:sp>
      <p:sp>
        <p:nvSpPr>
          <p:cNvPr id="9" name="Oval 8"/>
          <p:cNvSpPr/>
          <p:nvPr/>
        </p:nvSpPr>
        <p:spPr>
          <a:xfrm>
            <a:off x="415643" y="1990336"/>
            <a:ext cx="5185932" cy="2327532"/>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4200213" y="2763593"/>
            <a:ext cx="848758" cy="707886"/>
          </a:xfrm>
          <a:prstGeom prst="rect">
            <a:avLst/>
          </a:prstGeom>
          <a:solidFill>
            <a:schemeClr val="bg1">
              <a:alpha val="67000"/>
            </a:schemeClr>
          </a:solidFill>
        </p:spPr>
        <p:txBody>
          <a:bodyPr wrap="none" rtlCol="0">
            <a:spAutoFit/>
          </a:bodyPr>
          <a:lstStyle/>
          <a:p>
            <a:pPr algn="ctr"/>
            <a:r>
              <a:rPr lang="en-US" sz="4000" dirty="0">
                <a:solidFill>
                  <a:srgbClr val="7030A0"/>
                </a:solidFill>
              </a:rPr>
              <a:t>Joy</a:t>
            </a:r>
          </a:p>
        </p:txBody>
      </p:sp>
      <p:sp>
        <p:nvSpPr>
          <p:cNvPr id="8" name="Oval 7"/>
          <p:cNvSpPr/>
          <p:nvPr/>
        </p:nvSpPr>
        <p:spPr>
          <a:xfrm>
            <a:off x="3505200" y="1990331"/>
            <a:ext cx="5185932" cy="2327532"/>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10" name="TextBox 9">
            <a:extLst>
              <a:ext uri="{FF2B5EF4-FFF2-40B4-BE49-F238E27FC236}">
                <a16:creationId xmlns:a16="http://schemas.microsoft.com/office/drawing/2014/main" id="{53043594-0C63-445E-9D26-76C3814364B9}"/>
              </a:ext>
            </a:extLst>
          </p:cNvPr>
          <p:cNvSpPr txBox="1"/>
          <p:nvPr/>
        </p:nvSpPr>
        <p:spPr>
          <a:xfrm>
            <a:off x="2229852" y="4658258"/>
            <a:ext cx="4684296" cy="1200329"/>
          </a:xfrm>
          <a:prstGeom prst="rect">
            <a:avLst/>
          </a:prstGeom>
          <a:noFill/>
        </p:spPr>
        <p:txBody>
          <a:bodyPr wrap="none" rtlCol="0">
            <a:spAutoFit/>
          </a:bodyPr>
          <a:lstStyle/>
          <a:p>
            <a:pPr algn="ctr"/>
            <a:r>
              <a:rPr lang="en-US" sz="2400" dirty="0">
                <a:solidFill>
                  <a:srgbClr val="7030A0"/>
                </a:solidFill>
                <a:latin typeface="Lucida Calligraphy" panose="03010101010101010101" pitchFamily="66" charset="0"/>
              </a:rPr>
              <a:t>this presentation has one of</a:t>
            </a:r>
          </a:p>
          <a:p>
            <a:pPr algn="ctr"/>
            <a:r>
              <a:rPr lang="en-US" sz="2400" dirty="0">
                <a:solidFill>
                  <a:srgbClr val="7030A0"/>
                </a:solidFill>
                <a:latin typeface="Lucida Calligraphy" panose="03010101010101010101" pitchFamily="66" charset="0"/>
              </a:rPr>
              <a:t>Kym’s overlaps:</a:t>
            </a:r>
          </a:p>
          <a:p>
            <a:pPr algn="ctr"/>
            <a:r>
              <a:rPr lang="en-US" sz="2400" dirty="0">
                <a:solidFill>
                  <a:srgbClr val="7030A0"/>
                </a:solidFill>
                <a:latin typeface="Lucida Calligraphy" panose="03010101010101010101" pitchFamily="66" charset="0"/>
              </a:rPr>
              <a:t>playful teaching</a:t>
            </a:r>
          </a:p>
        </p:txBody>
      </p:sp>
    </p:spTree>
    <p:extLst>
      <p:ext uri="{BB962C8B-B14F-4D97-AF65-F5344CB8AC3E}">
        <p14:creationId xmlns:p14="http://schemas.microsoft.com/office/powerpoint/2010/main" val="1577602316"/>
      </p:ext>
    </p:extLst>
  </p:cSld>
  <p:clrMapOvr>
    <a:masterClrMapping/>
  </p:clrMapOvr>
  <p:transition>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cover moa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12380" y="573346"/>
            <a:ext cx="1828800" cy="2709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ver wreck-it ralph"/>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33921" y="284160"/>
            <a:ext cx="1828800" cy="26681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over froze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55462" y="632012"/>
            <a:ext cx="182880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over incredible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0863" y="3223606"/>
            <a:ext cx="1828800" cy="23662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over how to train your dragon"/>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12380" y="3527142"/>
            <a:ext cx="1828800" cy="2496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cover zootopia"/>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33921" y="3054842"/>
            <a:ext cx="1828800" cy="270377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cover brave"/>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755462" y="3469342"/>
            <a:ext cx="1828800" cy="26125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cover lego movie"/>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60863" y="246639"/>
            <a:ext cx="1828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396901"/>
      </p:ext>
    </p:extLst>
  </p:cSld>
  <p:clrMapOvr>
    <a:masterClrMapping/>
  </p:clrMapOvr>
  <p:transition>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 what makes </a:t>
            </a:r>
            <a:r>
              <a:rPr lang="en-US" dirty="0">
                <a:solidFill>
                  <a:srgbClr val="7030A0"/>
                </a:solidFill>
              </a:rPr>
              <a:t>you</a:t>
            </a:r>
            <a:r>
              <a:rPr lang="en-US" dirty="0"/>
              <a:t> happy</a:t>
            </a:r>
          </a:p>
        </p:txBody>
      </p:sp>
      <p:sp>
        <p:nvSpPr>
          <p:cNvPr id="7" name="Content Placeholder 6"/>
          <p:cNvSpPr>
            <a:spLocks noGrp="1"/>
          </p:cNvSpPr>
          <p:nvPr>
            <p:ph sz="half" idx="1"/>
          </p:nvPr>
        </p:nvSpPr>
        <p:spPr/>
        <p:txBody>
          <a:bodyPr/>
          <a:lstStyle/>
          <a:p>
            <a:r>
              <a:rPr lang="en-US" dirty="0"/>
              <a:t>Exercise</a:t>
            </a:r>
          </a:p>
          <a:p>
            <a:r>
              <a:rPr lang="en-US" dirty="0"/>
              <a:t>Relaxing</a:t>
            </a:r>
          </a:p>
          <a:p>
            <a:r>
              <a:rPr lang="en-US" dirty="0">
                <a:solidFill>
                  <a:srgbClr val="7030A0"/>
                </a:solidFill>
              </a:rPr>
              <a:t>Eating healthy</a:t>
            </a:r>
          </a:p>
          <a:p>
            <a:r>
              <a:rPr lang="en-US" dirty="0">
                <a:solidFill>
                  <a:srgbClr val="7030A0"/>
                </a:solidFill>
              </a:rPr>
              <a:t>Indulgence</a:t>
            </a:r>
          </a:p>
          <a:p>
            <a:r>
              <a:rPr lang="en-US" dirty="0"/>
              <a:t>Prayer/meditation</a:t>
            </a:r>
          </a:p>
          <a:p>
            <a:r>
              <a:rPr lang="en-US" dirty="0"/>
              <a:t>Music &amp; dance</a:t>
            </a:r>
          </a:p>
          <a:p>
            <a:r>
              <a:rPr lang="en-US" dirty="0"/>
              <a:t>Thrills</a:t>
            </a:r>
          </a:p>
        </p:txBody>
      </p:sp>
      <p:sp>
        <p:nvSpPr>
          <p:cNvPr id="8" name="Content Placeholder 7"/>
          <p:cNvSpPr>
            <a:spLocks noGrp="1"/>
          </p:cNvSpPr>
          <p:nvPr>
            <p:ph sz="half" idx="2"/>
          </p:nvPr>
        </p:nvSpPr>
        <p:spPr/>
        <p:txBody>
          <a:bodyPr/>
          <a:lstStyle/>
          <a:p>
            <a:r>
              <a:rPr lang="en-US" dirty="0"/>
              <a:t>Relationships</a:t>
            </a:r>
          </a:p>
          <a:p>
            <a:pPr lvl="1">
              <a:buFont typeface="Arial" panose="020B0604020202020204" pitchFamily="34" charset="0"/>
              <a:buChar char="•"/>
            </a:pPr>
            <a:r>
              <a:rPr lang="en-US" dirty="0"/>
              <a:t>Family</a:t>
            </a:r>
          </a:p>
          <a:p>
            <a:pPr lvl="1">
              <a:buFont typeface="Arial" panose="020B0604020202020204" pitchFamily="34" charset="0"/>
              <a:buChar char="•"/>
            </a:pPr>
            <a:r>
              <a:rPr lang="en-US" dirty="0"/>
              <a:t>Friendship</a:t>
            </a:r>
          </a:p>
          <a:p>
            <a:pPr lvl="1">
              <a:buFont typeface="Arial" panose="020B0604020202020204" pitchFamily="34" charset="0"/>
              <a:buChar char="•"/>
            </a:pPr>
            <a:r>
              <a:rPr lang="en-US" dirty="0"/>
              <a:t>Romance</a:t>
            </a:r>
          </a:p>
          <a:p>
            <a:r>
              <a:rPr lang="en-US" dirty="0">
                <a:solidFill>
                  <a:srgbClr val="7030A0"/>
                </a:solidFill>
              </a:rPr>
              <a:t>Intimacy</a:t>
            </a:r>
          </a:p>
          <a:p>
            <a:r>
              <a:rPr lang="en-US" dirty="0">
                <a:solidFill>
                  <a:srgbClr val="7030A0"/>
                </a:solidFill>
              </a:rPr>
              <a:t>Alone time ("me" time)</a:t>
            </a:r>
          </a:p>
          <a:p>
            <a:r>
              <a:rPr lang="en-US" dirty="0"/>
              <a:t>Escapism</a:t>
            </a:r>
          </a:p>
          <a:p>
            <a:r>
              <a:rPr lang="en-US" dirty="0"/>
              <a:t>Charity/volunteering</a:t>
            </a:r>
          </a:p>
          <a:p>
            <a:r>
              <a:rPr lang="en-US" dirty="0"/>
              <a:t>…more</a:t>
            </a:r>
          </a:p>
        </p:txBody>
      </p:sp>
      <p:sp>
        <p:nvSpPr>
          <p:cNvPr id="5" name="TextBox 4"/>
          <p:cNvSpPr txBox="1"/>
          <p:nvPr/>
        </p:nvSpPr>
        <p:spPr>
          <a:xfrm>
            <a:off x="897109" y="5257800"/>
            <a:ext cx="1885452" cy="830997"/>
          </a:xfrm>
          <a:prstGeom prst="rect">
            <a:avLst/>
          </a:prstGeom>
          <a:noFill/>
        </p:spPr>
        <p:txBody>
          <a:bodyPr wrap="none" rtlCol="0">
            <a:spAutoFit/>
          </a:bodyPr>
          <a:lstStyle/>
          <a:p>
            <a:pPr algn="r"/>
            <a:r>
              <a:rPr lang="en-US" sz="2400" dirty="0">
                <a:solidFill>
                  <a:srgbClr val="7030A0"/>
                </a:solidFill>
                <a:latin typeface="Lucida Calligraphy" panose="03010101010101010101" pitchFamily="66" charset="0"/>
              </a:rPr>
              <a:t>notice the</a:t>
            </a:r>
          </a:p>
          <a:p>
            <a:pPr algn="r"/>
            <a:r>
              <a:rPr lang="en-US" sz="2400" dirty="0">
                <a:solidFill>
                  <a:srgbClr val="7030A0"/>
                </a:solidFill>
                <a:latin typeface="Lucida Calligraphy" panose="03010101010101010101" pitchFamily="66" charset="0"/>
              </a:rPr>
              <a:t>paradoxes</a:t>
            </a:r>
          </a:p>
        </p:txBody>
      </p:sp>
      <p:pic>
        <p:nvPicPr>
          <p:cNvPr id="6" name="Picture 2" descr="http://ohmyveggies.com/wp-content/uploads/2013/01/chocolate_raspberry_tofu_pie.jpg">
            <a:extLst>
              <a:ext uri="{FF2B5EF4-FFF2-40B4-BE49-F238E27FC236}">
                <a16:creationId xmlns:a16="http://schemas.microsoft.com/office/drawing/2014/main" id="{50FDB2F9-13C2-4D7D-BE18-862A98D7A7D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6019" y="5094492"/>
            <a:ext cx="1491457" cy="99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59760"/>
      </p:ext>
    </p:extLst>
  </p:cSld>
  <p:clrMapOvr>
    <a:masterClrMapping/>
  </p:clrMapOvr>
  <p:transition>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joy?</a:t>
            </a:r>
          </a:p>
        </p:txBody>
      </p:sp>
      <p:sp>
        <p:nvSpPr>
          <p:cNvPr id="3" name="Content Placeholder 2"/>
          <p:cNvSpPr>
            <a:spLocks noGrp="1"/>
          </p:cNvSpPr>
          <p:nvPr>
            <p:ph idx="1"/>
          </p:nvPr>
        </p:nvSpPr>
        <p:spPr>
          <a:xfrm>
            <a:off x="457200" y="1600200"/>
            <a:ext cx="8229600" cy="4525963"/>
          </a:xfrm>
        </p:spPr>
        <p:txBody>
          <a:bodyPr>
            <a:normAutofit/>
          </a:bodyPr>
          <a:lstStyle/>
          <a:p>
            <a:pPr lvl="0"/>
            <a:r>
              <a:rPr lang="en-US" dirty="0"/>
              <a:t>Joy is </a:t>
            </a:r>
            <a:r>
              <a:rPr lang="en-US" dirty="0">
                <a:solidFill>
                  <a:srgbClr val="7030A0"/>
                </a:solidFill>
              </a:rPr>
              <a:t>doing</a:t>
            </a:r>
            <a:r>
              <a:rPr lang="en-US" dirty="0"/>
              <a:t>.</a:t>
            </a:r>
          </a:p>
          <a:p>
            <a:pPr lvl="0"/>
            <a:r>
              <a:rPr lang="en-US" dirty="0"/>
              <a:t>Joy is </a:t>
            </a:r>
            <a:r>
              <a:rPr lang="en-US" dirty="0">
                <a:solidFill>
                  <a:srgbClr val="7030A0"/>
                </a:solidFill>
              </a:rPr>
              <a:t>productive struggle</a:t>
            </a:r>
            <a:r>
              <a:rPr lang="en-US" dirty="0"/>
              <a:t>.</a:t>
            </a:r>
          </a:p>
          <a:p>
            <a:pPr lvl="0"/>
            <a:r>
              <a:rPr lang="en-US" dirty="0"/>
              <a:t>Joy is </a:t>
            </a:r>
            <a:r>
              <a:rPr lang="en-US" dirty="0">
                <a:solidFill>
                  <a:srgbClr val="7030A0"/>
                </a:solidFill>
              </a:rPr>
              <a:t>knowing who you are</a:t>
            </a:r>
            <a:r>
              <a:rPr lang="en-US" dirty="0"/>
              <a:t>.</a:t>
            </a:r>
          </a:p>
          <a:p>
            <a:pPr lvl="0"/>
            <a:r>
              <a:rPr lang="en-US" dirty="0"/>
              <a:t>Joy is </a:t>
            </a:r>
            <a:r>
              <a:rPr lang="en-US" dirty="0">
                <a:solidFill>
                  <a:srgbClr val="7030A0"/>
                </a:solidFill>
              </a:rPr>
              <a:t>serious business</a:t>
            </a:r>
            <a:r>
              <a:rPr lang="en-US" dirty="0"/>
              <a:t>.</a:t>
            </a:r>
          </a:p>
          <a:p>
            <a:pPr lvl="0"/>
            <a:r>
              <a:rPr lang="en-US" dirty="0"/>
              <a:t>Joy is </a:t>
            </a:r>
            <a:r>
              <a:rPr lang="en-US" dirty="0">
                <a:solidFill>
                  <a:srgbClr val="7030A0"/>
                </a:solidFill>
              </a:rPr>
              <a:t>closeness</a:t>
            </a:r>
            <a:r>
              <a:rPr lang="en-US" dirty="0"/>
              <a:t>.</a:t>
            </a:r>
          </a:p>
        </p:txBody>
      </p:sp>
      <p:pic>
        <p:nvPicPr>
          <p:cNvPr id="1026" name="Picture 2" descr="super: inside out meet your emoti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652773" y="1451506"/>
            <a:ext cx="2809795" cy="432276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79400" y="3344339"/>
            <a:ext cx="4707467" cy="62653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clipboard">
            <a:extLst>
              <a:ext uri="{FF2B5EF4-FFF2-40B4-BE49-F238E27FC236}">
                <a16:creationId xmlns:a16="http://schemas.microsoft.com/office/drawing/2014/main" id="{96C2A032-D11E-47D1-B87F-0C3EEA6A113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62568" y="5406494"/>
            <a:ext cx="539111" cy="71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657738"/>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3142" y="1128697"/>
            <a:ext cx="1431674" cy="523220"/>
          </a:xfrm>
          <a:prstGeom prst="rect">
            <a:avLst/>
          </a:prstGeom>
          <a:noFill/>
        </p:spPr>
        <p:txBody>
          <a:bodyPr wrap="none" rtlCol="0">
            <a:spAutoFit/>
          </a:bodyPr>
          <a:lstStyle/>
          <a:p>
            <a:r>
              <a:rPr lang="en-US" sz="2800" dirty="0">
                <a:solidFill>
                  <a:schemeClr val="accent3">
                    <a:lumMod val="50000"/>
                  </a:schemeClr>
                </a:solidFill>
              </a:rPr>
              <a:t>Intuition</a:t>
            </a:r>
          </a:p>
        </p:txBody>
      </p:sp>
      <p:sp>
        <p:nvSpPr>
          <p:cNvPr id="4" name="TextBox 3"/>
          <p:cNvSpPr txBox="1"/>
          <p:nvPr/>
        </p:nvSpPr>
        <p:spPr>
          <a:xfrm>
            <a:off x="5374577" y="1134095"/>
            <a:ext cx="1788631" cy="523220"/>
          </a:xfrm>
          <a:prstGeom prst="rect">
            <a:avLst/>
          </a:prstGeom>
          <a:noFill/>
        </p:spPr>
        <p:txBody>
          <a:bodyPr wrap="none" rtlCol="0">
            <a:spAutoFit/>
          </a:bodyPr>
          <a:lstStyle/>
          <a:p>
            <a:r>
              <a:rPr lang="en-US" sz="2800" dirty="0">
                <a:solidFill>
                  <a:srgbClr val="7030A0"/>
                </a:solidFill>
              </a:rPr>
              <a:t>Psychology</a:t>
            </a:r>
          </a:p>
        </p:txBody>
      </p:sp>
      <p:sp>
        <p:nvSpPr>
          <p:cNvPr id="5" name="TextBox 4"/>
          <p:cNvSpPr txBox="1"/>
          <p:nvPr/>
        </p:nvSpPr>
        <p:spPr>
          <a:xfrm>
            <a:off x="5749071" y="4358927"/>
            <a:ext cx="1039644" cy="523220"/>
          </a:xfrm>
          <a:prstGeom prst="rect">
            <a:avLst/>
          </a:prstGeom>
          <a:noFill/>
        </p:spPr>
        <p:txBody>
          <a:bodyPr wrap="none" rtlCol="0">
            <a:spAutoFit/>
          </a:bodyPr>
          <a:lstStyle/>
          <a:p>
            <a:r>
              <a:rPr lang="en-US" sz="2800" dirty="0">
                <a:solidFill>
                  <a:srgbClr val="FF0000"/>
                </a:solidFill>
              </a:rPr>
              <a:t>Ethics</a:t>
            </a:r>
          </a:p>
        </p:txBody>
      </p:sp>
      <p:sp>
        <p:nvSpPr>
          <p:cNvPr id="6" name="TextBox 5"/>
          <p:cNvSpPr txBox="1"/>
          <p:nvPr/>
        </p:nvSpPr>
        <p:spPr>
          <a:xfrm>
            <a:off x="2041976" y="4358927"/>
            <a:ext cx="1754006" cy="523220"/>
          </a:xfrm>
          <a:prstGeom prst="rect">
            <a:avLst/>
          </a:prstGeom>
          <a:noFill/>
        </p:spPr>
        <p:txBody>
          <a:bodyPr wrap="none" rtlCol="0">
            <a:spAutoFit/>
          </a:bodyPr>
          <a:lstStyle/>
          <a:p>
            <a:r>
              <a:rPr lang="en-US" sz="2800" dirty="0">
                <a:solidFill>
                  <a:srgbClr val="0070C0"/>
                </a:solidFill>
              </a:rPr>
              <a:t>Spirituality</a:t>
            </a:r>
          </a:p>
        </p:txBody>
      </p:sp>
      <p:sp>
        <p:nvSpPr>
          <p:cNvPr id="7" name="Oval 6"/>
          <p:cNvSpPr/>
          <p:nvPr/>
        </p:nvSpPr>
        <p:spPr>
          <a:xfrm>
            <a:off x="1589102" y="230806"/>
            <a:ext cx="3776939" cy="3776939"/>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8" name="Oval 7"/>
          <p:cNvSpPr/>
          <p:nvPr/>
        </p:nvSpPr>
        <p:spPr>
          <a:xfrm>
            <a:off x="3833968" y="230806"/>
            <a:ext cx="3776939" cy="3776939"/>
          </a:xfrm>
          <a:prstGeom prst="ellipse">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99454" y="2318539"/>
            <a:ext cx="3776939" cy="3776939"/>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844320" y="2318539"/>
            <a:ext cx="3776939" cy="377693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336189" y="2778705"/>
            <a:ext cx="2549096" cy="769441"/>
          </a:xfrm>
          <a:prstGeom prst="rect">
            <a:avLst/>
          </a:prstGeom>
          <a:solidFill>
            <a:schemeClr val="bg1">
              <a:alpha val="67000"/>
            </a:schemeClr>
          </a:solidFill>
        </p:spPr>
        <p:txBody>
          <a:bodyPr wrap="none" rtlCol="0">
            <a:spAutoFit/>
          </a:bodyPr>
          <a:lstStyle/>
          <a:p>
            <a:pPr algn="ctr"/>
            <a:r>
              <a:rPr lang="en-US" sz="4400" dirty="0"/>
              <a:t>Happiness</a:t>
            </a:r>
          </a:p>
        </p:txBody>
      </p:sp>
      <p:grpSp>
        <p:nvGrpSpPr>
          <p:cNvPr id="15" name="Group 14"/>
          <p:cNvGrpSpPr/>
          <p:nvPr/>
        </p:nvGrpSpPr>
        <p:grpSpPr>
          <a:xfrm>
            <a:off x="1826802" y="1579834"/>
            <a:ext cx="5362781" cy="3740248"/>
            <a:chOff x="1826802" y="1579834"/>
            <a:chExt cx="5362781" cy="3740248"/>
          </a:xfrm>
        </p:grpSpPr>
        <p:sp>
          <p:nvSpPr>
            <p:cNvPr id="12" name="TextBox 11"/>
            <p:cNvSpPr txBox="1"/>
            <p:nvPr/>
          </p:nvSpPr>
          <p:spPr>
            <a:xfrm>
              <a:off x="1826802" y="1579834"/>
              <a:ext cx="1973489" cy="523220"/>
            </a:xfrm>
            <a:prstGeom prst="rect">
              <a:avLst/>
            </a:prstGeom>
            <a:solidFill>
              <a:schemeClr val="bg1"/>
            </a:solidFill>
          </p:spPr>
          <p:txBody>
            <a:bodyPr wrap="none" rtlCol="0">
              <a:spAutoFit/>
            </a:bodyPr>
            <a:lstStyle/>
            <a:p>
              <a:r>
                <a:rPr lang="en-US" sz="2800" b="1" dirty="0">
                  <a:solidFill>
                    <a:schemeClr val="accent3">
                      <a:lumMod val="50000"/>
                    </a:schemeClr>
                  </a:solidFill>
                </a:rPr>
                <a:t>Imagination</a:t>
              </a:r>
            </a:p>
          </p:txBody>
        </p:sp>
        <p:sp>
          <p:nvSpPr>
            <p:cNvPr id="14" name="TextBox 13"/>
            <p:cNvSpPr txBox="1"/>
            <p:nvPr/>
          </p:nvSpPr>
          <p:spPr>
            <a:xfrm>
              <a:off x="1976269" y="4796862"/>
              <a:ext cx="1837297" cy="523220"/>
            </a:xfrm>
            <a:prstGeom prst="rect">
              <a:avLst/>
            </a:prstGeom>
            <a:solidFill>
              <a:schemeClr val="bg1"/>
            </a:solidFill>
          </p:spPr>
          <p:txBody>
            <a:bodyPr wrap="square" rtlCol="0">
              <a:spAutoFit/>
            </a:bodyPr>
            <a:lstStyle/>
            <a:p>
              <a:pPr algn="ctr"/>
              <a:r>
                <a:rPr lang="en-US" sz="2800" b="1" dirty="0">
                  <a:solidFill>
                    <a:srgbClr val="0070C0"/>
                  </a:solidFill>
                </a:rPr>
                <a:t>Empathy</a:t>
              </a:r>
            </a:p>
          </p:txBody>
        </p:sp>
        <p:sp>
          <p:nvSpPr>
            <p:cNvPr id="11" name="TextBox 10"/>
            <p:cNvSpPr txBox="1"/>
            <p:nvPr/>
          </p:nvSpPr>
          <p:spPr>
            <a:xfrm>
              <a:off x="5710754" y="4796862"/>
              <a:ext cx="1111779" cy="523220"/>
            </a:xfrm>
            <a:prstGeom prst="rect">
              <a:avLst/>
            </a:prstGeom>
            <a:solidFill>
              <a:schemeClr val="bg1"/>
            </a:solidFill>
          </p:spPr>
          <p:txBody>
            <a:bodyPr wrap="none" rtlCol="0">
              <a:spAutoFit/>
            </a:bodyPr>
            <a:lstStyle/>
            <a:p>
              <a:r>
                <a:rPr lang="en-US" sz="2800" b="1" dirty="0">
                  <a:solidFill>
                    <a:srgbClr val="FF0000"/>
                  </a:solidFill>
                </a:rPr>
                <a:t>Safety</a:t>
              </a:r>
            </a:p>
          </p:txBody>
        </p:sp>
        <p:sp>
          <p:nvSpPr>
            <p:cNvPr id="13" name="TextBox 12"/>
            <p:cNvSpPr txBox="1"/>
            <p:nvPr/>
          </p:nvSpPr>
          <p:spPr>
            <a:xfrm>
              <a:off x="5398003" y="1579834"/>
              <a:ext cx="1791580" cy="523220"/>
            </a:xfrm>
            <a:prstGeom prst="rect">
              <a:avLst/>
            </a:prstGeom>
            <a:solidFill>
              <a:schemeClr val="bg1"/>
            </a:solidFill>
          </p:spPr>
          <p:txBody>
            <a:bodyPr wrap="square" rtlCol="0">
              <a:spAutoFit/>
            </a:bodyPr>
            <a:lstStyle/>
            <a:p>
              <a:pPr algn="ctr"/>
              <a:r>
                <a:rPr lang="en-US" sz="2800" b="1" dirty="0">
                  <a:solidFill>
                    <a:srgbClr val="7030A0"/>
                  </a:solidFill>
                </a:rPr>
                <a:t>Creativity</a:t>
              </a:r>
            </a:p>
          </p:txBody>
        </p:sp>
      </p:grpSp>
    </p:spTree>
    <p:extLst>
      <p:ext uri="{BB962C8B-B14F-4D97-AF65-F5344CB8AC3E}">
        <p14:creationId xmlns:p14="http://schemas.microsoft.com/office/powerpoint/2010/main" val="61851327"/>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251" y="630315"/>
            <a:ext cx="3446777" cy="584775"/>
          </a:xfrm>
          <a:prstGeom prst="rect">
            <a:avLst/>
          </a:prstGeom>
          <a:noFill/>
        </p:spPr>
        <p:txBody>
          <a:bodyPr wrap="none" rtlCol="0">
            <a:spAutoFit/>
          </a:bodyPr>
          <a:lstStyle/>
          <a:p>
            <a:r>
              <a:rPr lang="en-US" sz="3200" dirty="0"/>
              <a:t>Want to be happy?</a:t>
            </a:r>
          </a:p>
        </p:txBody>
      </p:sp>
      <p:sp>
        <p:nvSpPr>
          <p:cNvPr id="5" name="TextBox 4"/>
          <p:cNvSpPr txBox="1"/>
          <p:nvPr/>
        </p:nvSpPr>
        <p:spPr>
          <a:xfrm>
            <a:off x="417251" y="1747137"/>
            <a:ext cx="4355680" cy="584775"/>
          </a:xfrm>
          <a:prstGeom prst="rect">
            <a:avLst/>
          </a:prstGeom>
          <a:noFill/>
        </p:spPr>
        <p:txBody>
          <a:bodyPr wrap="none" rtlCol="0">
            <a:spAutoFit/>
          </a:bodyPr>
          <a:lstStyle/>
          <a:p>
            <a:r>
              <a:rPr lang="en-US" sz="3200" dirty="0"/>
              <a:t>1. Think about happiness</a:t>
            </a:r>
          </a:p>
        </p:txBody>
      </p:sp>
      <p:sp>
        <p:nvSpPr>
          <p:cNvPr id="6" name="TextBox 5"/>
          <p:cNvSpPr txBox="1"/>
          <p:nvPr/>
        </p:nvSpPr>
        <p:spPr>
          <a:xfrm>
            <a:off x="417251" y="2260279"/>
            <a:ext cx="4151073" cy="584775"/>
          </a:xfrm>
          <a:prstGeom prst="rect">
            <a:avLst/>
          </a:prstGeom>
          <a:noFill/>
        </p:spPr>
        <p:txBody>
          <a:bodyPr wrap="none" rtlCol="0">
            <a:spAutoFit/>
          </a:bodyPr>
          <a:lstStyle/>
          <a:p>
            <a:r>
              <a:rPr lang="en-US" sz="3200" dirty="0"/>
              <a:t>2. But don't overthink it</a:t>
            </a:r>
          </a:p>
        </p:txBody>
      </p:sp>
      <p:pic>
        <p:nvPicPr>
          <p:cNvPr id="20482" name="Picture 2" descr="Image result for yod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34823" y="3409292"/>
            <a:ext cx="1741269" cy="208952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yin y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4823" y="1144647"/>
            <a:ext cx="1741269" cy="174126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cp91279.biography.com/BRAND_BIO_Bio-Shorts_Aristotle-Mini-Biography_0_172231_SF_HD_768x432-16x9.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654" y="3409292"/>
            <a:ext cx="3714706" cy="20895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6586817" y="3625108"/>
            <a:ext cx="4845424" cy="230832"/>
          </a:xfrm>
          <a:prstGeom prst="rect">
            <a:avLst/>
          </a:prstGeom>
        </p:spPr>
        <p:txBody>
          <a:bodyPr wrap="square">
            <a:spAutoFit/>
          </a:bodyPr>
          <a:lstStyle/>
          <a:p>
            <a:r>
              <a:rPr lang="en-US" sz="900" dirty="0">
                <a:solidFill>
                  <a:schemeClr val="bg1">
                    <a:lumMod val="50000"/>
                  </a:schemeClr>
                </a:solidFill>
              </a:rPr>
              <a:t>Aristotle: https://pilosopiskosclcv.files.wordpress.com/2014/10/o-raphael-rooms-facebook.jpg</a:t>
            </a:r>
          </a:p>
        </p:txBody>
      </p:sp>
    </p:spTree>
    <p:extLst>
      <p:ext uri="{BB962C8B-B14F-4D97-AF65-F5344CB8AC3E}">
        <p14:creationId xmlns:p14="http://schemas.microsoft.com/office/powerpoint/2010/main" val="177756687"/>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at Stake</a:t>
            </a:r>
          </a:p>
        </p:txBody>
      </p:sp>
      <p:sp>
        <p:nvSpPr>
          <p:cNvPr id="3" name="Content Placeholder 2"/>
          <p:cNvSpPr>
            <a:spLocks noGrp="1"/>
          </p:cNvSpPr>
          <p:nvPr>
            <p:ph idx="1"/>
          </p:nvPr>
        </p:nvSpPr>
        <p:spPr>
          <a:xfrm>
            <a:off x="457200" y="1600200"/>
            <a:ext cx="8229600" cy="2380129"/>
          </a:xfrm>
        </p:spPr>
        <p:txBody>
          <a:bodyPr>
            <a:normAutofit/>
          </a:bodyPr>
          <a:lstStyle/>
          <a:p>
            <a:pPr marL="0" lvl="0" indent="0">
              <a:buNone/>
            </a:pPr>
            <a:r>
              <a:rPr lang="en-US" dirty="0"/>
              <a:t>	Knowing who you are</a:t>
            </a:r>
          </a:p>
          <a:p>
            <a:pPr marL="0" lvl="0" indent="0">
              <a:buNone/>
            </a:pPr>
            <a:r>
              <a:rPr lang="en-US" dirty="0"/>
              <a:t>+	Productive struggle</a:t>
            </a:r>
          </a:p>
          <a:p>
            <a:pPr marL="0" lvl="0" indent="0">
              <a:buNone/>
            </a:pPr>
            <a:r>
              <a:rPr lang="en-US" dirty="0"/>
              <a:t>+	</a:t>
            </a:r>
            <a:r>
              <a:rPr lang="en-US" dirty="0">
                <a:solidFill>
                  <a:srgbClr val="7030A0"/>
                </a:solidFill>
              </a:rPr>
              <a:t>(something else)</a:t>
            </a:r>
          </a:p>
          <a:p>
            <a:pPr marL="0" lvl="0" indent="0">
              <a:buNone/>
            </a:pPr>
            <a:r>
              <a:rPr lang="en-US" dirty="0"/>
              <a:t>	Realizing your full </a:t>
            </a:r>
            <a:r>
              <a:rPr lang="en-US" dirty="0">
                <a:solidFill>
                  <a:srgbClr val="7030A0"/>
                </a:solidFill>
              </a:rPr>
              <a:t>potential</a:t>
            </a:r>
          </a:p>
        </p:txBody>
      </p:sp>
      <p:cxnSp>
        <p:nvCxnSpPr>
          <p:cNvPr id="5" name="Straight Connector 4"/>
          <p:cNvCxnSpPr>
            <a:cxnSpLocks/>
          </p:cNvCxnSpPr>
          <p:nvPr/>
        </p:nvCxnSpPr>
        <p:spPr>
          <a:xfrm>
            <a:off x="397934" y="3361757"/>
            <a:ext cx="5274733" cy="0"/>
          </a:xfrm>
          <a:prstGeom prst="line">
            <a:avLst/>
          </a:prstGeom>
        </p:spPr>
        <p:style>
          <a:lnRef idx="2">
            <a:schemeClr val="dk1"/>
          </a:lnRef>
          <a:fillRef idx="0">
            <a:schemeClr val="dk1"/>
          </a:fillRef>
          <a:effectRef idx="1">
            <a:schemeClr val="dk1"/>
          </a:effectRef>
          <a:fontRef idx="minor">
            <a:schemeClr val="tx1"/>
          </a:fontRef>
        </p:style>
      </p:cxnSp>
      <p:pic>
        <p:nvPicPr>
          <p:cNvPr id="17410" name="Picture 2" descr="Image result for earth"/>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35638" y="1163634"/>
            <a:ext cx="2951162" cy="29511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9625" y="4176809"/>
            <a:ext cx="8399929" cy="1569660"/>
          </a:xfrm>
          <a:prstGeom prst="rect">
            <a:avLst/>
          </a:prstGeom>
        </p:spPr>
        <p:txBody>
          <a:bodyPr wrap="square">
            <a:spAutoFit/>
          </a:bodyPr>
          <a:lstStyle/>
          <a:p>
            <a:pPr lvl="0"/>
            <a:r>
              <a:rPr lang="en-US" sz="3200" dirty="0"/>
              <a:t>Joy can be the sunlight that grows imagination, creativity, collaboration, problem-solving, innovation, invention, resilience, &amp; </a:t>
            </a:r>
            <a:r>
              <a:rPr lang="en-US" sz="3200" dirty="0">
                <a:solidFill>
                  <a:srgbClr val="7030A0"/>
                </a:solidFill>
              </a:rPr>
              <a:t>sustainability</a:t>
            </a:r>
            <a:r>
              <a:rPr lang="en-US" sz="3200" dirty="0"/>
              <a:t>.</a:t>
            </a:r>
          </a:p>
        </p:txBody>
      </p:sp>
    </p:spTree>
    <p:extLst>
      <p:ext uri="{BB962C8B-B14F-4D97-AF65-F5344CB8AC3E}">
        <p14:creationId xmlns:p14="http://schemas.microsoft.com/office/powerpoint/2010/main" val="529917933"/>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5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5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5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25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410"/>
                                        </p:tgtEl>
                                        <p:attrNameLst>
                                          <p:attrName>style.visibility</p:attrName>
                                        </p:attrNameLst>
                                      </p:cBhvr>
                                      <p:to>
                                        <p:strVal val="visible"/>
                                      </p:to>
                                    </p:set>
                                    <p:animEffect transition="in" filter="fade">
                                      <p:cBhvr>
                                        <p:cTn id="35" dur="25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6414" y="3559945"/>
            <a:ext cx="5511252" cy="1569660"/>
          </a:xfrm>
          <a:prstGeom prst="rect">
            <a:avLst/>
          </a:prstGeom>
          <a:noFill/>
        </p:spPr>
        <p:txBody>
          <a:bodyPr wrap="none" rtlCol="0">
            <a:spAutoFit/>
          </a:bodyPr>
          <a:lstStyle/>
          <a:p>
            <a:pPr algn="ctr"/>
            <a:r>
              <a:rPr lang="en-US" sz="3200" dirty="0"/>
              <a:t>"I don't have time for happiness</a:t>
            </a:r>
          </a:p>
          <a:p>
            <a:pPr algn="ctr"/>
            <a:r>
              <a:rPr lang="en-US" sz="3200" dirty="0"/>
              <a:t>because</a:t>
            </a:r>
          </a:p>
          <a:p>
            <a:pPr algn="ctr"/>
            <a:r>
              <a:rPr lang="en-US" sz="3200" dirty="0"/>
              <a:t>I need to _________________."</a:t>
            </a:r>
          </a:p>
        </p:txBody>
      </p:sp>
      <p:sp>
        <p:nvSpPr>
          <p:cNvPr id="7" name="TextBox 6"/>
          <p:cNvSpPr txBox="1"/>
          <p:nvPr/>
        </p:nvSpPr>
        <p:spPr>
          <a:xfrm>
            <a:off x="1752606" y="1706319"/>
            <a:ext cx="5738880" cy="584775"/>
          </a:xfrm>
          <a:prstGeom prst="rect">
            <a:avLst/>
          </a:prstGeom>
          <a:noFill/>
        </p:spPr>
        <p:txBody>
          <a:bodyPr wrap="none" rtlCol="0">
            <a:spAutoFit/>
          </a:bodyPr>
          <a:lstStyle/>
          <a:p>
            <a:pPr algn="ctr"/>
            <a:r>
              <a:rPr lang="en-US" sz="3200" dirty="0"/>
              <a:t>How often do you feel your bliss?</a:t>
            </a:r>
          </a:p>
        </p:txBody>
      </p:sp>
      <p:sp>
        <p:nvSpPr>
          <p:cNvPr id="4" name="TextBox 3">
            <a:extLst>
              <a:ext uri="{FF2B5EF4-FFF2-40B4-BE49-F238E27FC236}">
                <a16:creationId xmlns:a16="http://schemas.microsoft.com/office/drawing/2014/main" id="{D6B683EF-B69A-4022-A2F1-A0929238E0B6}"/>
              </a:ext>
            </a:extLst>
          </p:cNvPr>
          <p:cNvSpPr txBox="1"/>
          <p:nvPr/>
        </p:nvSpPr>
        <p:spPr>
          <a:xfrm>
            <a:off x="3649518" y="4567482"/>
            <a:ext cx="3143810" cy="461665"/>
          </a:xfrm>
          <a:prstGeom prst="rect">
            <a:avLst/>
          </a:prstGeom>
          <a:noFill/>
        </p:spPr>
        <p:txBody>
          <a:bodyPr wrap="none" rtlCol="0">
            <a:spAutoFit/>
          </a:bodyPr>
          <a:lstStyle/>
          <a:p>
            <a:pPr algn="ctr"/>
            <a:r>
              <a:rPr lang="en-US" sz="2400" dirty="0">
                <a:solidFill>
                  <a:srgbClr val="7030A0"/>
                </a:solidFill>
                <a:latin typeface="Lucida Calligraphy" panose="03010101010101010101" pitchFamily="66" charset="0"/>
              </a:rPr>
              <a:t> deal with conflict</a:t>
            </a:r>
          </a:p>
        </p:txBody>
      </p:sp>
    </p:spTree>
    <p:extLst>
      <p:ext uri="{BB962C8B-B14F-4D97-AF65-F5344CB8AC3E}">
        <p14:creationId xmlns:p14="http://schemas.microsoft.com/office/powerpoint/2010/main" val="2571801110"/>
      </p:ext>
    </p:extLst>
  </p:cSld>
  <p:clrMapOvr>
    <a:masterClrMapping/>
  </p:clrMapOvr>
  <p:transition>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look at conflict</a:t>
            </a:r>
          </a:p>
        </p:txBody>
      </p:sp>
      <p:sp>
        <p:nvSpPr>
          <p:cNvPr id="3" name="Content Placeholder 2"/>
          <p:cNvSpPr>
            <a:spLocks noGrp="1"/>
          </p:cNvSpPr>
          <p:nvPr>
            <p:ph idx="1"/>
          </p:nvPr>
        </p:nvSpPr>
        <p:spPr>
          <a:xfrm>
            <a:off x="457200" y="1600201"/>
            <a:ext cx="8229600" cy="4099264"/>
          </a:xfrm>
        </p:spPr>
        <p:txBody>
          <a:bodyPr>
            <a:noAutofit/>
          </a:bodyPr>
          <a:lstStyle/>
          <a:p>
            <a:r>
              <a:rPr lang="en-US" dirty="0"/>
              <a:t>Conflict can douse </a:t>
            </a:r>
            <a:r>
              <a:rPr lang="en-US" b="1" dirty="0">
                <a:solidFill>
                  <a:srgbClr val="7030A0"/>
                </a:solidFill>
              </a:rPr>
              <a:t>joy</a:t>
            </a:r>
            <a:r>
              <a:rPr lang="en-US" dirty="0"/>
              <a:t>. It can also fan </a:t>
            </a:r>
            <a:r>
              <a:rPr lang="en-US" b="1" dirty="0">
                <a:solidFill>
                  <a:srgbClr val="7030A0"/>
                </a:solidFill>
              </a:rPr>
              <a:t>joy</a:t>
            </a:r>
            <a:r>
              <a:rPr lang="en-US" dirty="0"/>
              <a:t>.</a:t>
            </a:r>
          </a:p>
          <a:p>
            <a:r>
              <a:rPr lang="en-US" dirty="0"/>
              <a:t>While resolving a conflict, we can </a:t>
            </a:r>
            <a:r>
              <a:rPr lang="en-US" b="1" dirty="0">
                <a:solidFill>
                  <a:srgbClr val="7030A0"/>
                </a:solidFill>
              </a:rPr>
              <a:t>validate</a:t>
            </a:r>
            <a:r>
              <a:rPr lang="en-US" dirty="0"/>
              <a:t> priorities, anxieties, and fears.</a:t>
            </a:r>
          </a:p>
          <a:p>
            <a:r>
              <a:rPr lang="en-US" dirty="0"/>
              <a:t>"Just" being a good listener can be a powerful gift.</a:t>
            </a:r>
          </a:p>
        </p:txBody>
      </p:sp>
      <p:pic>
        <p:nvPicPr>
          <p:cNvPr id="4" name="Picture 3" descr="Big Idea">
            <a:extLst>
              <a:ext uri="{FF2B5EF4-FFF2-40B4-BE49-F238E27FC236}">
                <a16:creationId xmlns:a16="http://schemas.microsoft.com/office/drawing/2014/main" id="{6E2FF754-CD8F-4B8D-9DA9-81566E78B396}"/>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75081" y="3324688"/>
            <a:ext cx="457200" cy="457200"/>
          </a:xfrm>
          <a:prstGeom prst="rect">
            <a:avLst/>
          </a:prstGeom>
          <a:noFill/>
          <a:ln>
            <a:noFill/>
          </a:ln>
        </p:spPr>
      </p:pic>
    </p:spTree>
    <p:extLst>
      <p:ext uri="{BB962C8B-B14F-4D97-AF65-F5344CB8AC3E}">
        <p14:creationId xmlns:p14="http://schemas.microsoft.com/office/powerpoint/2010/main" val="2998952117"/>
      </p:ext>
    </p:extLst>
  </p:cSld>
  <p:clrMapOvr>
    <a:masterClrMapping/>
  </p:clrMapOvr>
  <p:transition>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Resolution</a:t>
            </a:r>
          </a:p>
        </p:txBody>
      </p:sp>
      <p:sp>
        <p:nvSpPr>
          <p:cNvPr id="3" name="Content Placeholder 2"/>
          <p:cNvSpPr>
            <a:spLocks noGrp="1"/>
          </p:cNvSpPr>
          <p:nvPr>
            <p:ph idx="1"/>
          </p:nvPr>
        </p:nvSpPr>
        <p:spPr>
          <a:xfrm>
            <a:off x="457200" y="1600200"/>
            <a:ext cx="8229600" cy="4413737"/>
          </a:xfrm>
        </p:spPr>
        <p:txBody>
          <a:bodyPr>
            <a:noAutofit/>
          </a:bodyPr>
          <a:lstStyle/>
          <a:p>
            <a:pPr marL="514350" lvl="0" indent="-514350">
              <a:buFont typeface="+mj-lt"/>
              <a:buAutoNum type="arabicPeriod"/>
            </a:pPr>
            <a:r>
              <a:rPr lang="en-US" dirty="0"/>
              <a:t>Create a space for resolution (e.g., remove audience, remove distractions)</a:t>
            </a:r>
          </a:p>
          <a:p>
            <a:pPr marL="514350" lvl="0" indent="-514350">
              <a:buFont typeface="+mj-lt"/>
              <a:buAutoNum type="arabicPeriod"/>
            </a:pPr>
            <a:r>
              <a:rPr lang="en-US" dirty="0"/>
              <a:t>Check in (e.g., small talk about how each person's day is going)</a:t>
            </a:r>
          </a:p>
          <a:p>
            <a:pPr marL="514350" lvl="0" indent="-514350">
              <a:buFont typeface="+mj-lt"/>
              <a:buAutoNum type="arabicPeriod"/>
            </a:pPr>
            <a:r>
              <a:rPr lang="en-US" b="1" dirty="0"/>
              <a:t>Commit</a:t>
            </a:r>
            <a:r>
              <a:rPr lang="en-US" dirty="0"/>
              <a:t> to resolution, with consensus if possible, but with authority if necessary</a:t>
            </a:r>
          </a:p>
          <a:p>
            <a:pPr marL="514350" lvl="0" indent="-514350">
              <a:buFont typeface="+mj-lt"/>
              <a:buAutoNum type="arabicPeriod"/>
            </a:pPr>
            <a:r>
              <a:rPr lang="en-US" b="1" dirty="0"/>
              <a:t>Share</a:t>
            </a:r>
            <a:r>
              <a:rPr lang="en-US" dirty="0"/>
              <a:t> perceptions of conflict, taking turns to talk and really listen</a:t>
            </a:r>
          </a:p>
        </p:txBody>
      </p:sp>
    </p:spTree>
    <p:extLst>
      <p:ext uri="{BB962C8B-B14F-4D97-AF65-F5344CB8AC3E}">
        <p14:creationId xmlns:p14="http://schemas.microsoft.com/office/powerpoint/2010/main" val="1887290400"/>
      </p:ext>
    </p:extLst>
  </p:cSld>
  <p:clrMapOvr>
    <a:masterClrMapping/>
  </p:clrMapOvr>
  <p:transition>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Resolution</a:t>
            </a:r>
          </a:p>
        </p:txBody>
      </p:sp>
      <p:sp>
        <p:nvSpPr>
          <p:cNvPr id="3" name="Content Placeholder 2"/>
          <p:cNvSpPr>
            <a:spLocks noGrp="1"/>
          </p:cNvSpPr>
          <p:nvPr>
            <p:ph idx="1"/>
          </p:nvPr>
        </p:nvSpPr>
        <p:spPr>
          <a:xfrm>
            <a:off x="457200" y="1600200"/>
            <a:ext cx="8229600" cy="4413737"/>
          </a:xfrm>
        </p:spPr>
        <p:txBody>
          <a:bodyPr>
            <a:noAutofit/>
          </a:bodyPr>
          <a:lstStyle/>
          <a:p>
            <a:pPr marL="514350" indent="-514350">
              <a:buFont typeface="+mj-lt"/>
              <a:buAutoNum type="arabicPeriod" startAt="5"/>
            </a:pPr>
            <a:r>
              <a:rPr lang="en-US" b="1" dirty="0"/>
              <a:t>Validate</a:t>
            </a:r>
            <a:r>
              <a:rPr lang="en-US" dirty="0"/>
              <a:t> priorities, anxieties, and fears</a:t>
            </a:r>
          </a:p>
          <a:p>
            <a:pPr marL="514350" lvl="0" indent="-514350">
              <a:buFont typeface="+mj-lt"/>
              <a:buAutoNum type="arabicPeriod" startAt="5"/>
            </a:pPr>
            <a:r>
              <a:rPr lang="en-US" dirty="0"/>
              <a:t>Clear up any confusion or ignorance</a:t>
            </a:r>
          </a:p>
          <a:p>
            <a:pPr marL="514350" lvl="0" indent="-514350">
              <a:buFont typeface="+mj-lt"/>
              <a:buAutoNum type="arabicPeriod" startAt="5"/>
            </a:pPr>
            <a:r>
              <a:rPr lang="en-US" b="1" dirty="0"/>
              <a:t>Identify</a:t>
            </a:r>
            <a:r>
              <a:rPr lang="en-US" dirty="0"/>
              <a:t> options, including costs and benefits</a:t>
            </a:r>
          </a:p>
          <a:p>
            <a:pPr marL="514350" lvl="0" indent="-514350">
              <a:buFont typeface="+mj-lt"/>
              <a:buAutoNum type="arabicPeriod" startAt="5"/>
            </a:pPr>
            <a:r>
              <a:rPr lang="en-US" dirty="0"/>
              <a:t>Find a compromise that everyone can support</a:t>
            </a:r>
          </a:p>
          <a:p>
            <a:pPr marL="514350" lvl="0" indent="-514350">
              <a:buFont typeface="+mj-lt"/>
              <a:buAutoNum type="arabicPeriod" startAt="5"/>
            </a:pPr>
            <a:r>
              <a:rPr lang="en-US" b="1" dirty="0"/>
              <a:t>Commit</a:t>
            </a:r>
            <a:r>
              <a:rPr lang="en-US" dirty="0"/>
              <a:t> to action</a:t>
            </a:r>
          </a:p>
          <a:p>
            <a:pPr marL="514350" lvl="0" indent="-514350">
              <a:buFont typeface="+mj-lt"/>
              <a:buAutoNum type="arabicPeriod" startAt="5"/>
            </a:pPr>
            <a:r>
              <a:rPr lang="en-US" dirty="0"/>
              <a:t>Revisit and revise, as needed</a:t>
            </a:r>
            <a:endParaRPr lang="en-US" sz="4000" dirty="0"/>
          </a:p>
        </p:txBody>
      </p:sp>
    </p:spTree>
    <p:extLst>
      <p:ext uri="{BB962C8B-B14F-4D97-AF65-F5344CB8AC3E}">
        <p14:creationId xmlns:p14="http://schemas.microsoft.com/office/powerpoint/2010/main" val="2407479753"/>
      </p:ext>
    </p:extLst>
  </p:cSld>
  <p:clrMapOvr>
    <a:masterClrMapping/>
  </p:clrMapOvr>
  <p:transition>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favorite step</a:t>
            </a:r>
          </a:p>
        </p:txBody>
      </p:sp>
      <p:sp>
        <p:nvSpPr>
          <p:cNvPr id="3" name="Content Placeholder 2"/>
          <p:cNvSpPr>
            <a:spLocks noGrp="1"/>
          </p:cNvSpPr>
          <p:nvPr>
            <p:ph idx="1"/>
          </p:nvPr>
        </p:nvSpPr>
        <p:spPr>
          <a:xfrm>
            <a:off x="457200" y="1600200"/>
            <a:ext cx="8229600" cy="4413737"/>
          </a:xfrm>
        </p:spPr>
        <p:txBody>
          <a:bodyPr>
            <a:noAutofit/>
          </a:bodyPr>
          <a:lstStyle/>
          <a:p>
            <a:pPr marL="514350" indent="-514350">
              <a:buFont typeface="+mj-lt"/>
              <a:buAutoNum type="arabicPeriod" startAt="5"/>
            </a:pPr>
            <a:r>
              <a:rPr lang="en-US" b="1" dirty="0"/>
              <a:t>Validate</a:t>
            </a:r>
            <a:r>
              <a:rPr lang="en-US" dirty="0"/>
              <a:t> priorities, anxieties, and </a:t>
            </a:r>
            <a:r>
              <a:rPr lang="en-US" dirty="0">
                <a:solidFill>
                  <a:srgbClr val="FF0000"/>
                </a:solidFill>
              </a:rPr>
              <a:t>fears</a:t>
            </a:r>
          </a:p>
          <a:p>
            <a:pPr marL="0" indent="0">
              <a:buNone/>
            </a:pPr>
            <a:endParaRPr lang="en-US" dirty="0"/>
          </a:p>
          <a:p>
            <a:pPr marL="0" indent="0">
              <a:buNone/>
            </a:pPr>
            <a:r>
              <a:rPr lang="en-US" dirty="0"/>
              <a:t>We </a:t>
            </a:r>
            <a:r>
              <a:rPr lang="en-US" dirty="0">
                <a:solidFill>
                  <a:srgbClr val="FF0000"/>
                </a:solidFill>
              </a:rPr>
              <a:t>fear</a:t>
            </a:r>
            <a:r>
              <a:rPr lang="en-US" dirty="0"/>
              <a:t>…</a:t>
            </a:r>
          </a:p>
          <a:p>
            <a:pPr>
              <a:buFont typeface="Arial" panose="020B0604020202020204" pitchFamily="34" charset="0"/>
              <a:buChar char="•"/>
            </a:pPr>
            <a:r>
              <a:rPr lang="en-US" dirty="0"/>
              <a:t>Looking stupid</a:t>
            </a:r>
          </a:p>
          <a:p>
            <a:pPr>
              <a:buFont typeface="Arial" panose="020B0604020202020204" pitchFamily="34" charset="0"/>
              <a:buChar char="•"/>
            </a:pPr>
            <a:r>
              <a:rPr lang="en-US" dirty="0"/>
              <a:t>Looking incompetent</a:t>
            </a:r>
          </a:p>
          <a:p>
            <a:pPr>
              <a:buFont typeface="Arial" panose="020B0604020202020204" pitchFamily="34" charset="0"/>
              <a:buChar char="•"/>
            </a:pPr>
            <a:r>
              <a:rPr lang="en-US" dirty="0"/>
              <a:t>Not having control</a:t>
            </a:r>
          </a:p>
          <a:p>
            <a:pPr>
              <a:buFont typeface="Arial" panose="020B0604020202020204" pitchFamily="34" charset="0"/>
              <a:buChar char="•"/>
            </a:pPr>
            <a:r>
              <a:rPr lang="en-US" dirty="0"/>
              <a:t>Not being able to change things</a:t>
            </a:r>
          </a:p>
          <a:p>
            <a:endParaRPr lang="en-US" sz="4000" dirty="0"/>
          </a:p>
        </p:txBody>
      </p:sp>
      <p:sp>
        <p:nvSpPr>
          <p:cNvPr id="4" name="Rectangle 3">
            <a:extLst>
              <a:ext uri="{FF2B5EF4-FFF2-40B4-BE49-F238E27FC236}">
                <a16:creationId xmlns:a16="http://schemas.microsoft.com/office/drawing/2014/main" id="{061701A1-1646-4210-ABEF-8CE42FFE69D0}"/>
              </a:ext>
            </a:extLst>
          </p:cNvPr>
          <p:cNvSpPr/>
          <p:nvPr/>
        </p:nvSpPr>
        <p:spPr>
          <a:xfrm>
            <a:off x="5029199" y="2706469"/>
            <a:ext cx="3454401" cy="830997"/>
          </a:xfrm>
          <a:prstGeom prst="rect">
            <a:avLst/>
          </a:prstGeom>
          <a:ln w="12700">
            <a:solidFill>
              <a:schemeClr val="tx1"/>
            </a:solidFill>
          </a:ln>
        </p:spPr>
        <p:txBody>
          <a:bodyPr wrap="square">
            <a:spAutoFit/>
          </a:bodyPr>
          <a:lstStyle/>
          <a:p>
            <a:r>
              <a:rPr lang="en-US" sz="2400" dirty="0"/>
              <a:t>The opposite of happiness</a:t>
            </a:r>
            <a:br>
              <a:rPr lang="en-US" sz="2400" dirty="0"/>
            </a:br>
            <a:r>
              <a:rPr lang="en-US" sz="2400" dirty="0"/>
              <a:t>isn't sadness. </a:t>
            </a:r>
            <a:r>
              <a:rPr lang="en-US" sz="2400" dirty="0">
                <a:solidFill>
                  <a:srgbClr val="7030A0"/>
                </a:solidFill>
              </a:rPr>
              <a:t>It's fear.</a:t>
            </a:r>
          </a:p>
        </p:txBody>
      </p:sp>
    </p:spTree>
    <p:extLst>
      <p:ext uri="{BB962C8B-B14F-4D97-AF65-F5344CB8AC3E}">
        <p14:creationId xmlns:p14="http://schemas.microsoft.com/office/powerpoint/2010/main" val="2344527957"/>
      </p:ext>
    </p:extLst>
  </p:cSld>
  <p:clrMapOvr>
    <a:masterClrMapping/>
  </p:clrMapOvr>
  <p:transition>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1.staticflickr.com/9/8055/8376271918_0ca57957fa_b.jpg">
            <a:extLst>
              <a:ext uri="{FF2B5EF4-FFF2-40B4-BE49-F238E27FC236}">
                <a16:creationId xmlns:a16="http://schemas.microsoft.com/office/drawing/2014/main" id="{B82AE75D-A93F-4A36-BAC7-11CE664FA92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0832" y="3951314"/>
            <a:ext cx="1828800" cy="1462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0D2EAE-63BE-40E8-9AFA-B012A25B1AD1}"/>
              </a:ext>
            </a:extLst>
          </p:cNvPr>
          <p:cNvSpPr txBox="1"/>
          <p:nvPr/>
        </p:nvSpPr>
        <p:spPr>
          <a:xfrm rot="16200000">
            <a:off x="7217535" y="4289475"/>
            <a:ext cx="3584636" cy="230832"/>
          </a:xfrm>
          <a:prstGeom prst="rect">
            <a:avLst/>
          </a:prstGeom>
          <a:noFill/>
        </p:spPr>
        <p:txBody>
          <a:bodyPr wrap="none" rtlCol="0">
            <a:spAutoFit/>
          </a:bodyPr>
          <a:lstStyle/>
          <a:p>
            <a:r>
              <a:rPr lang="en-US" sz="900" dirty="0">
                <a:solidFill>
                  <a:schemeClr val="bg1">
                    <a:lumMod val="50000"/>
                  </a:schemeClr>
                </a:solidFill>
              </a:rPr>
              <a:t>Brain: https://c1.staticflickr.com/9/8055/8376271918_0ca57957fa_b.jpg</a:t>
            </a:r>
          </a:p>
        </p:txBody>
      </p:sp>
      <p:grpSp>
        <p:nvGrpSpPr>
          <p:cNvPr id="2" name="Group 1">
            <a:extLst>
              <a:ext uri="{FF2B5EF4-FFF2-40B4-BE49-F238E27FC236}">
                <a16:creationId xmlns:a16="http://schemas.microsoft.com/office/drawing/2014/main" id="{D22DBB8A-BFF2-4586-9D1B-AFD79B5811B1}"/>
              </a:ext>
            </a:extLst>
          </p:cNvPr>
          <p:cNvGrpSpPr/>
          <p:nvPr/>
        </p:nvGrpSpPr>
        <p:grpSpPr>
          <a:xfrm>
            <a:off x="3568142" y="2461194"/>
            <a:ext cx="1828800" cy="2952889"/>
            <a:chOff x="3590397" y="2461194"/>
            <a:chExt cx="1828800" cy="2952889"/>
          </a:xfrm>
        </p:grpSpPr>
        <p:pic>
          <p:nvPicPr>
            <p:cNvPr id="4" name="Picture 2" descr="https://c1.staticflickr.com/9/8055/8376271918_0ca57957fa_b.jpg">
              <a:extLst>
                <a:ext uri="{FF2B5EF4-FFF2-40B4-BE49-F238E27FC236}">
                  <a16:creationId xmlns:a16="http://schemas.microsoft.com/office/drawing/2014/main" id="{E295462D-2688-4B07-9F8B-71EC196E423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90397" y="2461194"/>
              <a:ext cx="1828800" cy="14627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c1.staticflickr.com/9/8055/8376271918_0ca57957fa_b.jpg">
              <a:extLst>
                <a:ext uri="{FF2B5EF4-FFF2-40B4-BE49-F238E27FC236}">
                  <a16:creationId xmlns:a16="http://schemas.microsoft.com/office/drawing/2014/main" id="{03AFEF1E-264F-4502-B956-B3B701B5822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90397" y="3951314"/>
              <a:ext cx="1828800" cy="14627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6DC62BC-B2FF-4CE9-854C-72B51A1F6DFE}"/>
              </a:ext>
            </a:extLst>
          </p:cNvPr>
          <p:cNvGrpSpPr/>
          <p:nvPr/>
        </p:nvGrpSpPr>
        <p:grpSpPr>
          <a:xfrm>
            <a:off x="6005452" y="883817"/>
            <a:ext cx="1828800" cy="4530266"/>
            <a:chOff x="6005452" y="883817"/>
            <a:chExt cx="1828800" cy="4530266"/>
          </a:xfrm>
        </p:grpSpPr>
        <p:pic>
          <p:nvPicPr>
            <p:cNvPr id="5" name="Picture 2" descr="https://c1.staticflickr.com/9/8055/8376271918_0ca57957fa_b.jpg">
              <a:extLst>
                <a:ext uri="{FF2B5EF4-FFF2-40B4-BE49-F238E27FC236}">
                  <a16:creationId xmlns:a16="http://schemas.microsoft.com/office/drawing/2014/main" id="{33A5B7BD-73B7-46A6-AB46-223C0480BB3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05452" y="2417565"/>
              <a:ext cx="1828800" cy="1462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c1.staticflickr.com/9/8055/8376271918_0ca57957fa_b.jpg">
              <a:extLst>
                <a:ext uri="{FF2B5EF4-FFF2-40B4-BE49-F238E27FC236}">
                  <a16:creationId xmlns:a16="http://schemas.microsoft.com/office/drawing/2014/main" id="{A8859DEF-DCD5-4ED8-9365-61AB5559432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05452" y="883817"/>
              <a:ext cx="1828800" cy="1462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c1.staticflickr.com/9/8055/8376271918_0ca57957fa_b.jpg">
              <a:extLst>
                <a:ext uri="{FF2B5EF4-FFF2-40B4-BE49-F238E27FC236}">
                  <a16:creationId xmlns:a16="http://schemas.microsoft.com/office/drawing/2014/main" id="{134680EC-7D32-425D-AC11-04CF35842AA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05452" y="3951314"/>
              <a:ext cx="1828800" cy="14627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7E0C060C-D54B-4CA7-B2F2-D546F1D4721A}"/>
              </a:ext>
            </a:extLst>
          </p:cNvPr>
          <p:cNvGrpSpPr/>
          <p:nvPr/>
        </p:nvGrpSpPr>
        <p:grpSpPr>
          <a:xfrm>
            <a:off x="2035545" y="583574"/>
            <a:ext cx="5053536" cy="5080621"/>
            <a:chOff x="2959632" y="1600200"/>
            <a:chExt cx="3158069" cy="3174995"/>
          </a:xfrm>
        </p:grpSpPr>
        <p:cxnSp>
          <p:nvCxnSpPr>
            <p:cNvPr id="12" name="Straight Connector 11">
              <a:extLst>
                <a:ext uri="{FF2B5EF4-FFF2-40B4-BE49-F238E27FC236}">
                  <a16:creationId xmlns:a16="http://schemas.microsoft.com/office/drawing/2014/main" id="{AB8FC457-F740-4AAF-8B53-0C4F747F74E3}"/>
                </a:ext>
              </a:extLst>
            </p:cNvPr>
            <p:cNvCxnSpPr>
              <a:cxnSpLocks/>
            </p:cNvCxnSpPr>
            <p:nvPr/>
          </p:nvCxnSpPr>
          <p:spPr>
            <a:xfrm flipV="1">
              <a:off x="2959634" y="1600200"/>
              <a:ext cx="3158067" cy="3158067"/>
            </a:xfrm>
            <a:prstGeom prst="line">
              <a:avLst/>
            </a:prstGeom>
            <a:ln w="508000">
              <a:solidFill>
                <a:srgbClr val="FF0000">
                  <a:alpha val="67000"/>
                </a:srgbClr>
              </a:solidFill>
            </a:ln>
            <a:effectLst/>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6478C9F0-E1FB-4440-9919-0D1E2598FC9B}"/>
                </a:ext>
              </a:extLst>
            </p:cNvPr>
            <p:cNvCxnSpPr>
              <a:cxnSpLocks/>
            </p:cNvCxnSpPr>
            <p:nvPr/>
          </p:nvCxnSpPr>
          <p:spPr>
            <a:xfrm>
              <a:off x="2959632" y="1617128"/>
              <a:ext cx="3158067" cy="3158067"/>
            </a:xfrm>
            <a:prstGeom prst="line">
              <a:avLst/>
            </a:prstGeom>
            <a:ln w="508000">
              <a:solidFill>
                <a:srgbClr val="FF0000">
                  <a:alpha val="67000"/>
                </a:srgbClr>
              </a:solidFill>
            </a:ln>
            <a:effectLst/>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1876444455"/>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Mindset is Magic</a:t>
            </a:r>
          </a:p>
        </p:txBody>
      </p:sp>
      <p:sp>
        <p:nvSpPr>
          <p:cNvPr id="3" name="Content Placeholder 2"/>
          <p:cNvSpPr>
            <a:spLocks noGrp="1"/>
          </p:cNvSpPr>
          <p:nvPr>
            <p:ph idx="1"/>
          </p:nvPr>
        </p:nvSpPr>
        <p:spPr/>
        <p:txBody>
          <a:bodyPr>
            <a:normAutofit/>
          </a:bodyPr>
          <a:lstStyle/>
          <a:p>
            <a:r>
              <a:rPr lang="en-US" b="1" dirty="0"/>
              <a:t>	fixed </a:t>
            </a:r>
            <a:r>
              <a:rPr lang="en-US" dirty="0"/>
              <a:t>mindset: my abilities </a:t>
            </a:r>
            <a:r>
              <a:rPr lang="en-US" dirty="0">
                <a:solidFill>
                  <a:srgbClr val="7030A0"/>
                </a:solidFill>
              </a:rPr>
              <a:t>can't</a:t>
            </a:r>
            <a:r>
              <a:rPr lang="en-US" dirty="0"/>
              <a:t> be changed</a:t>
            </a:r>
            <a:br>
              <a:rPr lang="en-US" dirty="0"/>
            </a:br>
            <a:r>
              <a:rPr lang="en-US" dirty="0"/>
              <a:t>"It's easy for you. You</a:t>
            </a:r>
            <a:r>
              <a:rPr lang="en-US" b="1" u="sng" dirty="0">
                <a:solidFill>
                  <a:srgbClr val="7030A0"/>
                </a:solidFill>
              </a:rPr>
              <a:t>'re</a:t>
            </a:r>
            <a:r>
              <a:rPr lang="en-US" dirty="0"/>
              <a:t> creative."</a:t>
            </a:r>
          </a:p>
          <a:p>
            <a:r>
              <a:rPr lang="en-US" b="1" dirty="0"/>
              <a:t>	growth</a:t>
            </a:r>
            <a:r>
              <a:rPr lang="en-US" dirty="0"/>
              <a:t> mindset: my abilities </a:t>
            </a:r>
            <a:r>
              <a:rPr lang="en-US" dirty="0">
                <a:solidFill>
                  <a:srgbClr val="7030A0"/>
                </a:solidFill>
              </a:rPr>
              <a:t>can</a:t>
            </a:r>
            <a:r>
              <a:rPr lang="en-US" dirty="0"/>
              <a:t> be changed</a:t>
            </a:r>
            <a:br>
              <a:rPr lang="en-US" dirty="0"/>
            </a:br>
            <a:r>
              <a:rPr lang="en-US" dirty="0"/>
              <a:t>"I can't do this </a:t>
            </a:r>
            <a:r>
              <a:rPr lang="en-US" b="1" u="sng" dirty="0">
                <a:solidFill>
                  <a:srgbClr val="7030A0"/>
                </a:solidFill>
              </a:rPr>
              <a:t>yet</a:t>
            </a:r>
            <a:r>
              <a:rPr lang="en-US" dirty="0"/>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81740" y="4162036"/>
            <a:ext cx="1980520" cy="1617752"/>
          </a:xfrm>
          <a:prstGeom prst="rect">
            <a:avLst/>
          </a:prstGeom>
        </p:spPr>
      </p:pic>
      <p:pic>
        <p:nvPicPr>
          <p:cNvPr id="6148" name="Picture 4" descr="Voca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0046" y="1664563"/>
            <a:ext cx="4762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oca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0046" y="2868966"/>
            <a:ext cx="476250" cy="45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90892" y="3251769"/>
            <a:ext cx="2696572" cy="461665"/>
          </a:xfrm>
          <a:prstGeom prst="rect">
            <a:avLst/>
          </a:prstGeom>
          <a:noFill/>
        </p:spPr>
        <p:txBody>
          <a:bodyPr wrap="none" rtlCol="0">
            <a:spAutoFit/>
          </a:bodyPr>
          <a:lstStyle/>
          <a:p>
            <a:pPr algn="ctr"/>
            <a:r>
              <a:rPr lang="en-US" sz="2400" dirty="0">
                <a:solidFill>
                  <a:srgbClr val="7030A0"/>
                </a:solidFill>
                <a:latin typeface="Lucida Calligraphy" panose="03010101010101010101" pitchFamily="66" charset="0"/>
              </a:rPr>
              <a:t>powerful word!</a:t>
            </a:r>
          </a:p>
        </p:txBody>
      </p:sp>
      <p:cxnSp>
        <p:nvCxnSpPr>
          <p:cNvPr id="9" name="Connector: Curved 8"/>
          <p:cNvCxnSpPr>
            <a:cxnSpLocks/>
          </p:cNvCxnSpPr>
          <p:nvPr/>
        </p:nvCxnSpPr>
        <p:spPr>
          <a:xfrm rot="10800000">
            <a:off x="4351868" y="3482603"/>
            <a:ext cx="752793" cy="1"/>
          </a:xfrm>
          <a:prstGeom prst="curvedConnector3">
            <a:avLst>
              <a:gd name="adj1" fmla="val 50000"/>
            </a:avLst>
          </a:prstGeom>
          <a:ln>
            <a:solidFill>
              <a:srgbClr val="7030A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312949" y="1138535"/>
            <a:ext cx="2496196" cy="461665"/>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(Carol </a:t>
            </a:r>
            <a:r>
              <a:rPr lang="en-US" sz="2400" dirty="0" err="1">
                <a:solidFill>
                  <a:srgbClr val="7030A0"/>
                </a:solidFill>
                <a:latin typeface="Lucida Calligraphy" panose="03010101010101010101" pitchFamily="66" charset="0"/>
              </a:rPr>
              <a:t>Dweck</a:t>
            </a:r>
            <a:r>
              <a:rPr lang="en-US" sz="2400" dirty="0">
                <a:solidFill>
                  <a:srgbClr val="7030A0"/>
                </a:solidFill>
                <a:latin typeface="Lucida Calligraphy" panose="03010101010101010101" pitchFamily="66" charset="0"/>
              </a:rPr>
              <a:t>)</a:t>
            </a:r>
          </a:p>
        </p:txBody>
      </p:sp>
    </p:spTree>
    <p:extLst>
      <p:ext uri="{BB962C8B-B14F-4D97-AF65-F5344CB8AC3E}">
        <p14:creationId xmlns:p14="http://schemas.microsoft.com/office/powerpoint/2010/main" val="3745157542"/>
      </p:ext>
    </p:extLst>
  </p:cSld>
  <p:clrMapOvr>
    <a:masterClrMapping/>
  </p:clrMapOvr>
  <p:transition>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1000 Words</a:t>
            </a:r>
          </a:p>
        </p:txBody>
      </p:sp>
      <p:sp>
        <p:nvSpPr>
          <p:cNvPr id="3" name="Content Placeholder 2"/>
          <p:cNvSpPr>
            <a:spLocks noGrp="1"/>
          </p:cNvSpPr>
          <p:nvPr>
            <p:ph idx="1"/>
          </p:nvPr>
        </p:nvSpPr>
        <p:spPr>
          <a:xfrm>
            <a:off x="457200" y="1600200"/>
            <a:ext cx="8229600" cy="2340429"/>
          </a:xfrm>
        </p:spPr>
        <p:txBody>
          <a:bodyPr>
            <a:normAutofit fontScale="92500"/>
          </a:bodyPr>
          <a:lstStyle/>
          <a:p>
            <a:r>
              <a:rPr lang="en-US" dirty="0"/>
              <a:t>For each image, immediately share the first word, words, or short phrases that come to mind</a:t>
            </a:r>
          </a:p>
          <a:p>
            <a:r>
              <a:rPr lang="en-US" dirty="0"/>
              <a:t>Try to avoid literal descriptions</a:t>
            </a:r>
          </a:p>
          <a:p>
            <a:r>
              <a:rPr lang="en-US" dirty="0"/>
              <a:t>Consider symbolism or associations</a:t>
            </a:r>
          </a:p>
        </p:txBody>
      </p:sp>
      <p:sp>
        <p:nvSpPr>
          <p:cNvPr id="4" name="TextBox 3"/>
          <p:cNvSpPr txBox="1"/>
          <p:nvPr/>
        </p:nvSpPr>
        <p:spPr>
          <a:xfrm>
            <a:off x="544277" y="4240586"/>
            <a:ext cx="3962400" cy="1384995"/>
          </a:xfrm>
          <a:prstGeom prst="rect">
            <a:avLst/>
          </a:prstGeom>
          <a:noFill/>
        </p:spPr>
        <p:txBody>
          <a:bodyPr wrap="square" rtlCol="0">
            <a:spAutoFit/>
          </a:bodyPr>
          <a:lstStyle/>
          <a:p>
            <a:pPr algn="ctr"/>
            <a:r>
              <a:rPr lang="en-US" sz="2800" dirty="0"/>
              <a:t>Example: My mom taking me to Grateful Dead concerts as a child</a:t>
            </a:r>
          </a:p>
        </p:txBody>
      </p:sp>
      <p:pic>
        <p:nvPicPr>
          <p:cNvPr id="1026" name="Picture 2" descr="C:\Users\kbuchana\AppData\Local\Microsoft\Windows\Temporary Internet Files\Content.IE5\ZZ058FXG\combi[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8718" y="3940629"/>
            <a:ext cx="3782136" cy="2023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14734"/>
      </p:ext>
    </p:extLst>
  </p:cSld>
  <p:clrMapOvr>
    <a:masterClrMapping/>
  </p:clrMapOvr>
  <p:transition>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buchana\AppData\Local\Microsoft\Windows\Temporary Internet Files\Content.IE5\EAS2GCLE\svg-1[1].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25400" y="1720984"/>
            <a:ext cx="316522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kbuchana\AppData\Local\Microsoft\Windows\Temporary Internet Files\Content.IE5\EAS2GCLE\ATTENT03[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8780" y="733201"/>
            <a:ext cx="2376620" cy="19755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kbuchana\AppData\Local\Microsoft\Windows\Temporary Internet Files\Content.IE5\0CZG0H9J\Straightally.svg[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93971" y="577984"/>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39810" y="4865915"/>
            <a:ext cx="3897872" cy="100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186555"/>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500"/>
                                        <p:tgtEl>
                                          <p:spTgt spid="6148"/>
                                        </p:tgtEl>
                                      </p:cBhvr>
                                    </p:animEffect>
                                  </p:childTnLst>
                                </p:cTn>
                              </p:par>
                              <p:par>
                                <p:cTn id="11" presetID="10" presetClass="entr" presetSubtype="0" fill="hold" nodeType="withEffect">
                                  <p:stCondLst>
                                    <p:cond delay="0"/>
                                  </p:stCondLst>
                                  <p:childTnLst>
                                    <p:set>
                                      <p:cBhvr>
                                        <p:cTn id="12" dur="1" fill="hold">
                                          <p:stCondLst>
                                            <p:cond delay="0"/>
                                          </p:stCondLst>
                                        </p:cTn>
                                        <p:tgtEl>
                                          <p:spTgt spid="6149"/>
                                        </p:tgtEl>
                                        <p:attrNameLst>
                                          <p:attrName>style.visibility</p:attrName>
                                        </p:attrNameLst>
                                      </p:cBhvr>
                                      <p:to>
                                        <p:strVal val="visible"/>
                                      </p:to>
                                    </p:set>
                                    <p:animEffect transition="in" filter="fade">
                                      <p:cBhvr>
                                        <p:cTn id="13"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tatic1.squarespace.com/static/54cbf96ce4b0d313c375636f/560046c9e4b04aa016709eb4/560046cae4b069c8e3a691ad/1442858727413/1458968_PRI.jpg?format=1000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18253" y="3671152"/>
            <a:ext cx="953779" cy="11141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Happiness</a:t>
            </a:r>
          </a:p>
        </p:txBody>
      </p:sp>
      <p:sp>
        <p:nvSpPr>
          <p:cNvPr id="6" name="TextBox 5"/>
          <p:cNvSpPr txBox="1"/>
          <p:nvPr/>
        </p:nvSpPr>
        <p:spPr>
          <a:xfrm>
            <a:off x="1793289" y="1455936"/>
            <a:ext cx="1874488" cy="3539430"/>
          </a:xfrm>
          <a:prstGeom prst="rect">
            <a:avLst/>
          </a:prstGeom>
          <a:noFill/>
        </p:spPr>
        <p:txBody>
          <a:bodyPr wrap="none" rtlCol="0">
            <a:spAutoFit/>
          </a:bodyPr>
          <a:lstStyle/>
          <a:p>
            <a:r>
              <a:rPr lang="en-US" sz="2800" dirty="0"/>
              <a:t>John had</a:t>
            </a:r>
          </a:p>
          <a:p>
            <a:r>
              <a:rPr lang="en-US" sz="2800" dirty="0"/>
              <a:t>Great Big</a:t>
            </a:r>
          </a:p>
          <a:p>
            <a:r>
              <a:rPr lang="en-US" sz="2800" dirty="0"/>
              <a:t>Waterproof</a:t>
            </a:r>
          </a:p>
          <a:p>
            <a:r>
              <a:rPr lang="en-US" sz="2800" dirty="0"/>
              <a:t>Boots on;</a:t>
            </a:r>
          </a:p>
          <a:p>
            <a:r>
              <a:rPr lang="en-US" sz="2800" dirty="0"/>
              <a:t>John had a</a:t>
            </a:r>
          </a:p>
          <a:p>
            <a:r>
              <a:rPr lang="en-US" sz="2800" dirty="0"/>
              <a:t>Great Big</a:t>
            </a:r>
          </a:p>
          <a:p>
            <a:r>
              <a:rPr lang="en-US" sz="2800" dirty="0"/>
              <a:t>Waterproof</a:t>
            </a:r>
          </a:p>
          <a:p>
            <a:r>
              <a:rPr lang="en-US" sz="2800" dirty="0"/>
              <a:t>Hat;</a:t>
            </a:r>
          </a:p>
        </p:txBody>
      </p:sp>
      <p:sp>
        <p:nvSpPr>
          <p:cNvPr id="7" name="TextBox 6"/>
          <p:cNvSpPr txBox="1"/>
          <p:nvPr/>
        </p:nvSpPr>
        <p:spPr>
          <a:xfrm>
            <a:off x="5211192" y="1455936"/>
            <a:ext cx="2186368" cy="3539430"/>
          </a:xfrm>
          <a:prstGeom prst="rect">
            <a:avLst/>
          </a:prstGeom>
          <a:noFill/>
        </p:spPr>
        <p:txBody>
          <a:bodyPr wrap="none" rtlCol="0">
            <a:spAutoFit/>
          </a:bodyPr>
          <a:lstStyle/>
          <a:p>
            <a:r>
              <a:rPr lang="en-US" sz="2800" dirty="0"/>
              <a:t>John had a</a:t>
            </a:r>
          </a:p>
          <a:p>
            <a:r>
              <a:rPr lang="en-US" sz="2800" dirty="0"/>
              <a:t>Great Big</a:t>
            </a:r>
          </a:p>
          <a:p>
            <a:r>
              <a:rPr lang="en-US" sz="2800" dirty="0"/>
              <a:t>Waterproof</a:t>
            </a:r>
          </a:p>
          <a:p>
            <a:r>
              <a:rPr lang="en-US" sz="2800" dirty="0"/>
              <a:t>Mackintosh --</a:t>
            </a:r>
          </a:p>
          <a:p>
            <a:r>
              <a:rPr lang="en-US" sz="2800" dirty="0"/>
              <a:t>And that</a:t>
            </a:r>
          </a:p>
          <a:p>
            <a:r>
              <a:rPr lang="en-US" sz="2800" dirty="0"/>
              <a:t>(Said John)</a:t>
            </a:r>
          </a:p>
          <a:p>
            <a:r>
              <a:rPr lang="en-US" sz="2800" dirty="0"/>
              <a:t>Is</a:t>
            </a:r>
          </a:p>
          <a:p>
            <a:r>
              <a:rPr lang="en-US" sz="2800" dirty="0"/>
              <a:t>That.</a:t>
            </a:r>
          </a:p>
        </p:txBody>
      </p:sp>
      <p:sp>
        <p:nvSpPr>
          <p:cNvPr id="8" name="TextBox 7"/>
          <p:cNvSpPr txBox="1"/>
          <p:nvPr/>
        </p:nvSpPr>
        <p:spPr>
          <a:xfrm>
            <a:off x="5202307" y="5113536"/>
            <a:ext cx="3435556" cy="892552"/>
          </a:xfrm>
          <a:prstGeom prst="rect">
            <a:avLst/>
          </a:prstGeom>
          <a:noFill/>
        </p:spPr>
        <p:txBody>
          <a:bodyPr wrap="none" rtlCol="0">
            <a:spAutoFit/>
          </a:bodyPr>
          <a:lstStyle/>
          <a:p>
            <a:r>
              <a:rPr lang="en-US" sz="2800" dirty="0"/>
              <a:t>-A.A. Milne</a:t>
            </a:r>
          </a:p>
          <a:p>
            <a:r>
              <a:rPr lang="en-US" sz="2400" dirty="0">
                <a:solidFill>
                  <a:srgbClr val="7030A0"/>
                </a:solidFill>
                <a:latin typeface="Lucida Calligraphy" panose="03010101010101010101" pitchFamily="66" charset="0"/>
              </a:rPr>
              <a:t>(rhymes with "kiln")</a:t>
            </a:r>
            <a:endParaRPr lang="en-US" sz="3200" dirty="0">
              <a:solidFill>
                <a:srgbClr val="7030A0"/>
              </a:solidFill>
              <a:latin typeface="Lucida Calligraphy" panose="03010101010101010101" pitchFamily="66" charset="0"/>
            </a:endParaRPr>
          </a:p>
        </p:txBody>
      </p:sp>
      <p:sp>
        <p:nvSpPr>
          <p:cNvPr id="9" name="TextBox 8"/>
          <p:cNvSpPr txBox="1"/>
          <p:nvPr/>
        </p:nvSpPr>
        <p:spPr>
          <a:xfrm>
            <a:off x="7714696" y="3307145"/>
            <a:ext cx="1160895" cy="461665"/>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jacket</a:t>
            </a:r>
          </a:p>
        </p:txBody>
      </p:sp>
      <p:cxnSp>
        <p:nvCxnSpPr>
          <p:cNvPr id="12" name="Connector: Curved 11"/>
          <p:cNvCxnSpPr>
            <a:cxnSpLocks/>
            <a:stCxn id="9" idx="0"/>
          </p:cNvCxnSpPr>
          <p:nvPr/>
        </p:nvCxnSpPr>
        <p:spPr>
          <a:xfrm rot="16200000" flipV="1">
            <a:off x="7758458" y="2770458"/>
            <a:ext cx="279860" cy="793513"/>
          </a:xfrm>
          <a:prstGeom prst="curvedConnector2">
            <a:avLst/>
          </a:prstGeom>
          <a:ln>
            <a:solidFill>
              <a:srgbClr val="7030A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rot="16200000">
            <a:off x="-2242690" y="3554295"/>
            <a:ext cx="4931947" cy="369332"/>
          </a:xfrm>
          <a:prstGeom prst="rect">
            <a:avLst/>
          </a:prstGeom>
        </p:spPr>
        <p:txBody>
          <a:bodyPr wrap="square">
            <a:spAutoFit/>
          </a:bodyPr>
          <a:lstStyle/>
          <a:p>
            <a:r>
              <a:rPr lang="en-US" sz="900" dirty="0">
                <a:solidFill>
                  <a:schemeClr val="bg1">
                    <a:lumMod val="50000"/>
                  </a:schemeClr>
                </a:solidFill>
                <a:ea typeface="Calibri" panose="020F0502020204030204" pitchFamily="34" charset="0"/>
                <a:cs typeface="Times New Roman" panose="02020603050405020304" pitchFamily="18" charset="0"/>
              </a:rPr>
              <a:t>http://static1.squarespace.com/static/54cbf96ce4b0d313c375636f/560046c9e4b04aa016709eb4/560046cae4b069c8e3a691ad/1442858727413/1458968_PRI.jpg?format=1000w</a:t>
            </a:r>
            <a:endParaRPr lang="en-US" sz="900" dirty="0">
              <a:solidFill>
                <a:schemeClr val="bg1">
                  <a:lumMod val="50000"/>
                </a:schemeClr>
              </a:solidFill>
            </a:endParaRPr>
          </a:p>
        </p:txBody>
      </p:sp>
    </p:spTree>
    <p:extLst>
      <p:ext uri="{BB962C8B-B14F-4D97-AF65-F5344CB8AC3E}">
        <p14:creationId xmlns:p14="http://schemas.microsoft.com/office/powerpoint/2010/main" val="843852236"/>
      </p:ext>
    </p:extLst>
  </p:cSld>
  <p:clrMapOvr>
    <a:masterClrMapping/>
  </p:clrMapOvr>
  <p:transition>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ym Buchanan\AppData\Local\Microsoft\Windows\Temporary Internet Files\Content.IE5\L0P96BB1\MP900305696[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15354" y="1262711"/>
            <a:ext cx="2737104" cy="3657600"/>
          </a:xfrm>
          <a:prstGeom prst="rect">
            <a:avLst/>
          </a:prstGeom>
          <a:noFill/>
        </p:spPr>
      </p:pic>
    </p:spTree>
    <p:extLst>
      <p:ext uri="{BB962C8B-B14F-4D97-AF65-F5344CB8AC3E}">
        <p14:creationId xmlns:p14="http://schemas.microsoft.com/office/powerpoint/2010/main" val="2645921499"/>
      </p:ext>
    </p:extLst>
  </p:cSld>
  <p:clrMapOvr>
    <a:masterClrMapping/>
  </p:clrMapOvr>
  <p:transition>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is more </a:t>
            </a:r>
            <a:r>
              <a:rPr lang="en-US" dirty="0">
                <a:solidFill>
                  <a:srgbClr val="7030A0"/>
                </a:solidFill>
              </a:rPr>
              <a:t>powerful</a:t>
            </a:r>
            <a:r>
              <a:rPr lang="en-US" dirty="0"/>
              <a:t>?</a:t>
            </a:r>
          </a:p>
        </p:txBody>
      </p:sp>
      <p:grpSp>
        <p:nvGrpSpPr>
          <p:cNvPr id="3" name="Group 2">
            <a:extLst>
              <a:ext uri="{FF2B5EF4-FFF2-40B4-BE49-F238E27FC236}">
                <a16:creationId xmlns:a16="http://schemas.microsoft.com/office/drawing/2014/main" id="{67D9474F-F56C-4CCB-AE0D-A6D282BCCE6B}"/>
              </a:ext>
            </a:extLst>
          </p:cNvPr>
          <p:cNvGrpSpPr/>
          <p:nvPr/>
        </p:nvGrpSpPr>
        <p:grpSpPr>
          <a:xfrm>
            <a:off x="644676" y="1604105"/>
            <a:ext cx="8042124" cy="3429655"/>
            <a:chOff x="644676" y="1604105"/>
            <a:chExt cx="8042124" cy="3429655"/>
          </a:xfrm>
        </p:grpSpPr>
        <p:pic>
          <p:nvPicPr>
            <p:cNvPr id="6" name="Picture 10" descr="C:\Users\Kym Buchanan\AppData\Local\Microsoft\Windows\Temporary Internet Files\Content.IE5\UQEMGQ63\MP900433172[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4676" y="1604105"/>
              <a:ext cx="3419856" cy="3429655"/>
            </a:xfrm>
            <a:prstGeom prst="rect">
              <a:avLst/>
            </a:prstGeom>
            <a:noFill/>
          </p:spPr>
        </p:pic>
        <p:pic>
          <p:nvPicPr>
            <p:cNvPr id="7" name="Picture 2" descr="C:\Users\Kym Buchanan\AppData\Local\Microsoft\Windows\Temporary Internet Files\Content.IE5\TSUWR1GU\MP900406941[1].jpg"/>
            <p:cNvPicPr>
              <a:picLocks noChangeAspect="1" noChangeArrowheads="1"/>
            </p:cNvPicPr>
            <p:nvPr/>
          </p:nvPicPr>
          <p:blipFill>
            <a:blip r:embed="rId3" cstate="print"/>
            <a:srcRect/>
            <a:stretch>
              <a:fillRect/>
            </a:stretch>
          </p:blipFill>
          <p:spPr bwMode="auto">
            <a:xfrm>
              <a:off x="4785360" y="1909549"/>
              <a:ext cx="3901440" cy="2599944"/>
            </a:xfrm>
            <a:prstGeom prst="rect">
              <a:avLst/>
            </a:prstGeom>
            <a:noFill/>
          </p:spPr>
        </p:pic>
      </p:grpSp>
    </p:spTree>
    <p:extLst>
      <p:ext uri="{BB962C8B-B14F-4D97-AF65-F5344CB8AC3E}">
        <p14:creationId xmlns:p14="http://schemas.microsoft.com/office/powerpoint/2010/main" val="280693534"/>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is more </a:t>
            </a:r>
            <a:r>
              <a:rPr lang="en-US" dirty="0">
                <a:solidFill>
                  <a:srgbClr val="7030A0"/>
                </a:solidFill>
              </a:rPr>
              <a:t>beautiful</a:t>
            </a:r>
            <a:r>
              <a:rPr lang="en-US" dirty="0"/>
              <a:t>?</a:t>
            </a:r>
          </a:p>
        </p:txBody>
      </p:sp>
      <p:pic>
        <p:nvPicPr>
          <p:cNvPr id="5" name="Picture 5" descr="C:\Users\Kym Buchanan\AppData\Local\Microsoft\Windows\Temporary Internet Files\Content.IE5\UQEMGQ63\MP900446704[1].jpg"/>
          <p:cNvPicPr>
            <a:picLocks noChangeAspect="1" noChangeArrowheads="1"/>
          </p:cNvPicPr>
          <p:nvPr/>
        </p:nvPicPr>
        <p:blipFill>
          <a:blip r:embed="rId2" cstate="print"/>
          <a:srcRect/>
          <a:stretch>
            <a:fillRect/>
          </a:stretch>
        </p:blipFill>
        <p:spPr bwMode="auto">
          <a:xfrm>
            <a:off x="5257800" y="1791226"/>
            <a:ext cx="3048000" cy="3043245"/>
          </a:xfrm>
          <a:prstGeom prst="rect">
            <a:avLst/>
          </a:prstGeom>
          <a:noFill/>
        </p:spPr>
      </p:pic>
      <p:pic>
        <p:nvPicPr>
          <p:cNvPr id="8" name="Picture 11"/>
          <p:cNvPicPr>
            <a:picLocks noChangeAspect="1" noChangeArrowheads="1"/>
          </p:cNvPicPr>
          <p:nvPr/>
        </p:nvPicPr>
        <p:blipFill>
          <a:blip r:embed="rId3" cstate="print"/>
          <a:srcRect/>
          <a:stretch>
            <a:fillRect/>
          </a:stretch>
        </p:blipFill>
        <p:spPr bwMode="auto">
          <a:xfrm>
            <a:off x="838200" y="2248426"/>
            <a:ext cx="3829050" cy="2109590"/>
          </a:xfrm>
          <a:prstGeom prst="rect">
            <a:avLst/>
          </a:prstGeom>
          <a:noFill/>
          <a:ln w="9525">
            <a:noFill/>
            <a:miter lim="800000"/>
            <a:headEnd/>
            <a:tailEnd/>
          </a:ln>
        </p:spPr>
      </p:pic>
    </p:spTree>
    <p:extLst>
      <p:ext uri="{BB962C8B-B14F-4D97-AF65-F5344CB8AC3E}">
        <p14:creationId xmlns:p14="http://schemas.microsoft.com/office/powerpoint/2010/main" val="990952257"/>
      </p:ext>
    </p:extLst>
  </p:cSld>
  <p:clrMapOvr>
    <a:masterClrMapping/>
  </p:clrMapOvr>
  <p:transition>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is more </a:t>
            </a:r>
            <a:r>
              <a:rPr lang="en-US" dirty="0">
                <a:solidFill>
                  <a:srgbClr val="7030A0"/>
                </a:solidFill>
              </a:rPr>
              <a:t>dangerous</a:t>
            </a:r>
            <a:r>
              <a:rPr lang="en-US" dirty="0"/>
              <a:t>?</a:t>
            </a:r>
          </a:p>
        </p:txBody>
      </p:sp>
      <p:pic>
        <p:nvPicPr>
          <p:cNvPr id="5" name="Picture 5" descr="C:\Users\Kym Buchanan\AppData\Local\Microsoft\Windows\Temporary Internet Files\Content.IE5\UQEMGQ63\MP900446704[1].jpg"/>
          <p:cNvPicPr>
            <a:picLocks noChangeAspect="1" noChangeArrowheads="1"/>
          </p:cNvPicPr>
          <p:nvPr/>
        </p:nvPicPr>
        <p:blipFill>
          <a:blip r:embed="rId2" cstate="print"/>
          <a:srcRect/>
          <a:stretch>
            <a:fillRect/>
          </a:stretch>
        </p:blipFill>
        <p:spPr bwMode="auto">
          <a:xfrm>
            <a:off x="5257800" y="1791226"/>
            <a:ext cx="3048000" cy="3043245"/>
          </a:xfrm>
          <a:prstGeom prst="rect">
            <a:avLst/>
          </a:prstGeom>
          <a:noFill/>
        </p:spPr>
      </p:pic>
      <p:pic>
        <p:nvPicPr>
          <p:cNvPr id="6" name="Picture 2" descr="C:\Users\Kym Buchanan\AppData\Local\Microsoft\Windows\Temporary Internet Files\Content.IE5\TSUWR1GU\MP900406941[1].jpg"/>
          <p:cNvPicPr>
            <a:picLocks noChangeAspect="1" noChangeArrowheads="1"/>
          </p:cNvPicPr>
          <p:nvPr/>
        </p:nvPicPr>
        <p:blipFill>
          <a:blip r:embed="rId3" cstate="print"/>
          <a:srcRect/>
          <a:stretch>
            <a:fillRect/>
          </a:stretch>
        </p:blipFill>
        <p:spPr bwMode="auto">
          <a:xfrm>
            <a:off x="1009213" y="2012876"/>
            <a:ext cx="3901440" cy="2599944"/>
          </a:xfrm>
          <a:prstGeom prst="rect">
            <a:avLst/>
          </a:prstGeom>
          <a:noFill/>
        </p:spPr>
      </p:pic>
    </p:spTree>
    <p:extLst>
      <p:ext uri="{BB962C8B-B14F-4D97-AF65-F5344CB8AC3E}">
        <p14:creationId xmlns:p14="http://schemas.microsoft.com/office/powerpoint/2010/main" val="2132643271"/>
      </p:ext>
    </p:extLst>
  </p:cSld>
  <p:clrMapOvr>
    <a:masterClrMapping/>
  </p:clrMapOvr>
  <p:transition>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Variations</a:t>
            </a:r>
          </a:p>
        </p:txBody>
      </p:sp>
      <p:sp>
        <p:nvSpPr>
          <p:cNvPr id="3" name="Content Placeholder 2"/>
          <p:cNvSpPr>
            <a:spLocks noGrp="1"/>
          </p:cNvSpPr>
          <p:nvPr>
            <p:ph idx="1"/>
          </p:nvPr>
        </p:nvSpPr>
        <p:spPr/>
        <p:txBody>
          <a:bodyPr/>
          <a:lstStyle/>
          <a:p>
            <a:r>
              <a:rPr lang="en-US" dirty="0"/>
              <a:t>More images</a:t>
            </a:r>
          </a:p>
          <a:p>
            <a:r>
              <a:rPr lang="en-US" dirty="0"/>
              <a:t>Switch sides</a:t>
            </a:r>
          </a:p>
          <a:p>
            <a:r>
              <a:rPr lang="en-US" dirty="0"/>
              <a:t>More categories (e.g., Valuable? Amazing? Permanent?)</a:t>
            </a:r>
          </a:p>
          <a:p>
            <a:r>
              <a:rPr lang="en-US" dirty="0"/>
              <a:t>Image scavenger hunt (e.g., books, magazines, Google Images)</a:t>
            </a:r>
          </a:p>
          <a:p>
            <a:r>
              <a:rPr lang="en-US" dirty="0"/>
              <a:t>Random images, then tell or write a story that uses them as illustrations</a:t>
            </a:r>
          </a:p>
        </p:txBody>
      </p:sp>
    </p:spTree>
    <p:extLst>
      <p:ext uri="{BB962C8B-B14F-4D97-AF65-F5344CB8AC3E}">
        <p14:creationId xmlns:p14="http://schemas.microsoft.com/office/powerpoint/2010/main" val="765523198"/>
      </p:ext>
    </p:extLst>
  </p:cSld>
  <p:clrMapOvr>
    <a:masterClrMapping/>
  </p:clrMapOvr>
  <p:transition>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0D2EAE-63BE-40E8-9AFA-B012A25B1AD1}"/>
              </a:ext>
            </a:extLst>
          </p:cNvPr>
          <p:cNvSpPr txBox="1"/>
          <p:nvPr/>
        </p:nvSpPr>
        <p:spPr>
          <a:xfrm rot="16200000">
            <a:off x="7217535" y="4289475"/>
            <a:ext cx="3584636" cy="230832"/>
          </a:xfrm>
          <a:prstGeom prst="rect">
            <a:avLst/>
          </a:prstGeom>
          <a:noFill/>
        </p:spPr>
        <p:txBody>
          <a:bodyPr wrap="none" rtlCol="0">
            <a:spAutoFit/>
          </a:bodyPr>
          <a:lstStyle/>
          <a:p>
            <a:r>
              <a:rPr lang="en-US" sz="900" dirty="0">
                <a:solidFill>
                  <a:schemeClr val="bg1">
                    <a:lumMod val="50000"/>
                  </a:schemeClr>
                </a:solidFill>
              </a:rPr>
              <a:t>Brain: https://c1.staticflickr.com/9/8055/8376271918_0ca57957fa_b.jpg</a:t>
            </a:r>
          </a:p>
        </p:txBody>
      </p:sp>
      <p:sp>
        <p:nvSpPr>
          <p:cNvPr id="9" name="Title 8">
            <a:extLst>
              <a:ext uri="{FF2B5EF4-FFF2-40B4-BE49-F238E27FC236}">
                <a16:creationId xmlns:a16="http://schemas.microsoft.com/office/drawing/2014/main" id="{8A053527-683E-4650-A711-1378A1EDB752}"/>
              </a:ext>
            </a:extLst>
          </p:cNvPr>
          <p:cNvSpPr>
            <a:spLocks noGrp="1"/>
          </p:cNvSpPr>
          <p:nvPr>
            <p:ph type="title"/>
          </p:nvPr>
        </p:nvSpPr>
        <p:spPr>
          <a:xfrm>
            <a:off x="457200" y="774170"/>
            <a:ext cx="8229600" cy="1143000"/>
          </a:xfrm>
        </p:spPr>
        <p:txBody>
          <a:bodyPr>
            <a:normAutofit fontScale="90000"/>
          </a:bodyPr>
          <a:lstStyle/>
          <a:p>
            <a:r>
              <a:rPr lang="en-US" dirty="0"/>
              <a:t>You can become more creative through activities just like that.</a:t>
            </a:r>
          </a:p>
        </p:txBody>
      </p:sp>
      <p:grpSp>
        <p:nvGrpSpPr>
          <p:cNvPr id="10" name="Group 9">
            <a:extLst>
              <a:ext uri="{FF2B5EF4-FFF2-40B4-BE49-F238E27FC236}">
                <a16:creationId xmlns:a16="http://schemas.microsoft.com/office/drawing/2014/main" id="{E17F8FD4-A6F7-457B-BB3A-C5D9E1092941}"/>
              </a:ext>
            </a:extLst>
          </p:cNvPr>
          <p:cNvGrpSpPr/>
          <p:nvPr/>
        </p:nvGrpSpPr>
        <p:grpSpPr>
          <a:xfrm>
            <a:off x="2330716" y="2284905"/>
            <a:ext cx="4482568" cy="3397404"/>
            <a:chOff x="1130832" y="583574"/>
            <a:chExt cx="6703420" cy="5080621"/>
          </a:xfrm>
        </p:grpSpPr>
        <p:pic>
          <p:nvPicPr>
            <p:cNvPr id="15" name="Picture 2" descr="https://c1.staticflickr.com/9/8055/8376271918_0ca57957fa_b.jpg">
              <a:extLst>
                <a:ext uri="{FF2B5EF4-FFF2-40B4-BE49-F238E27FC236}">
                  <a16:creationId xmlns:a16="http://schemas.microsoft.com/office/drawing/2014/main" id="{CA7D8EF7-9224-42A6-8B09-70B9CE31EA2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0832" y="3951314"/>
              <a:ext cx="1828800" cy="146276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9897F60-97E2-4FB3-AA5B-9F13EECFD713}"/>
                </a:ext>
              </a:extLst>
            </p:cNvPr>
            <p:cNvGrpSpPr/>
            <p:nvPr/>
          </p:nvGrpSpPr>
          <p:grpSpPr>
            <a:xfrm>
              <a:off x="3568142" y="2461194"/>
              <a:ext cx="1828800" cy="2952889"/>
              <a:chOff x="3590397" y="2461194"/>
              <a:chExt cx="1828800" cy="2952889"/>
            </a:xfrm>
          </p:grpSpPr>
          <p:pic>
            <p:nvPicPr>
              <p:cNvPr id="18" name="Picture 2" descr="https://c1.staticflickr.com/9/8055/8376271918_0ca57957fa_b.jpg">
                <a:extLst>
                  <a:ext uri="{FF2B5EF4-FFF2-40B4-BE49-F238E27FC236}">
                    <a16:creationId xmlns:a16="http://schemas.microsoft.com/office/drawing/2014/main" id="{08F3ECB5-9537-41C2-BF75-A428B7251AE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90397" y="2461194"/>
                <a:ext cx="1828800" cy="14627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c1.staticflickr.com/9/8055/8376271918_0ca57957fa_b.jpg">
                <a:extLst>
                  <a:ext uri="{FF2B5EF4-FFF2-40B4-BE49-F238E27FC236}">
                    <a16:creationId xmlns:a16="http://schemas.microsoft.com/office/drawing/2014/main" id="{C2B7DA17-DC7D-4B24-977C-9D5ECB14FF6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90397" y="3951314"/>
                <a:ext cx="1828800" cy="14627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221B6A8F-8846-41E0-80FF-20615F20AE81}"/>
                </a:ext>
              </a:extLst>
            </p:cNvPr>
            <p:cNvGrpSpPr/>
            <p:nvPr/>
          </p:nvGrpSpPr>
          <p:grpSpPr>
            <a:xfrm>
              <a:off x="6005452" y="883817"/>
              <a:ext cx="1828800" cy="4530266"/>
              <a:chOff x="6005452" y="883817"/>
              <a:chExt cx="1828800" cy="4530266"/>
            </a:xfrm>
          </p:grpSpPr>
          <p:pic>
            <p:nvPicPr>
              <p:cNvPr id="21" name="Picture 2" descr="https://c1.staticflickr.com/9/8055/8376271918_0ca57957fa_b.jpg">
                <a:extLst>
                  <a:ext uri="{FF2B5EF4-FFF2-40B4-BE49-F238E27FC236}">
                    <a16:creationId xmlns:a16="http://schemas.microsoft.com/office/drawing/2014/main" id="{21689917-6233-41BB-9D50-741C4D9429C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05452" y="2417565"/>
                <a:ext cx="1828800" cy="14627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c1.staticflickr.com/9/8055/8376271918_0ca57957fa_b.jpg">
                <a:extLst>
                  <a:ext uri="{FF2B5EF4-FFF2-40B4-BE49-F238E27FC236}">
                    <a16:creationId xmlns:a16="http://schemas.microsoft.com/office/drawing/2014/main" id="{7AC50020-21EF-4029-850A-1D2C917B02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05452" y="883817"/>
                <a:ext cx="1828800" cy="14627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c1.staticflickr.com/9/8055/8376271918_0ca57957fa_b.jpg">
                <a:extLst>
                  <a:ext uri="{FF2B5EF4-FFF2-40B4-BE49-F238E27FC236}">
                    <a16:creationId xmlns:a16="http://schemas.microsoft.com/office/drawing/2014/main" id="{5AFBEC40-1AAC-4743-8DDB-067DEC34101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05452" y="3951314"/>
                <a:ext cx="1828800" cy="14627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DC398F48-134E-44C3-93BE-4B1CA7061B31}"/>
                </a:ext>
              </a:extLst>
            </p:cNvPr>
            <p:cNvGrpSpPr/>
            <p:nvPr/>
          </p:nvGrpSpPr>
          <p:grpSpPr>
            <a:xfrm>
              <a:off x="2035545" y="583574"/>
              <a:ext cx="5053536" cy="5080621"/>
              <a:chOff x="2959632" y="1600200"/>
              <a:chExt cx="3158069" cy="3174995"/>
            </a:xfrm>
          </p:grpSpPr>
          <p:cxnSp>
            <p:nvCxnSpPr>
              <p:cNvPr id="25" name="Straight Connector 24">
                <a:extLst>
                  <a:ext uri="{FF2B5EF4-FFF2-40B4-BE49-F238E27FC236}">
                    <a16:creationId xmlns:a16="http://schemas.microsoft.com/office/drawing/2014/main" id="{0F9C4EE7-F953-423E-8C7C-2EB84FF11009}"/>
                  </a:ext>
                </a:extLst>
              </p:cNvPr>
              <p:cNvCxnSpPr>
                <a:cxnSpLocks/>
              </p:cNvCxnSpPr>
              <p:nvPr/>
            </p:nvCxnSpPr>
            <p:spPr>
              <a:xfrm flipV="1">
                <a:off x="2959634" y="1600200"/>
                <a:ext cx="3158067" cy="3158067"/>
              </a:xfrm>
              <a:prstGeom prst="line">
                <a:avLst/>
              </a:prstGeom>
              <a:ln w="508000">
                <a:solidFill>
                  <a:srgbClr val="FF0000">
                    <a:alpha val="67000"/>
                  </a:srgbClr>
                </a:solidFill>
              </a:ln>
              <a:effectLst/>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1531D932-F43B-41C5-8232-4D08C90FEF56}"/>
                  </a:ext>
                </a:extLst>
              </p:cNvPr>
              <p:cNvCxnSpPr>
                <a:cxnSpLocks/>
              </p:cNvCxnSpPr>
              <p:nvPr/>
            </p:nvCxnSpPr>
            <p:spPr>
              <a:xfrm>
                <a:off x="2959632" y="1617128"/>
                <a:ext cx="3158067" cy="3158067"/>
              </a:xfrm>
              <a:prstGeom prst="line">
                <a:avLst/>
              </a:prstGeom>
              <a:ln w="508000">
                <a:solidFill>
                  <a:srgbClr val="FF0000">
                    <a:alpha val="67000"/>
                  </a:srgbClr>
                </a:solidFill>
              </a:ln>
              <a:effectLst/>
            </p:spPr>
            <p:style>
              <a:lnRef idx="2">
                <a:schemeClr val="accent2"/>
              </a:lnRef>
              <a:fillRef idx="0">
                <a:schemeClr val="accent2"/>
              </a:fillRef>
              <a:effectRef idx="1">
                <a:schemeClr val="accent2"/>
              </a:effectRef>
              <a:fontRef idx="minor">
                <a:schemeClr val="tx1"/>
              </a:fontRef>
            </p:style>
          </p:cxnSp>
        </p:grpSp>
      </p:grpSp>
    </p:spTree>
    <p:extLst>
      <p:ext uri="{BB962C8B-B14F-4D97-AF65-F5344CB8AC3E}">
        <p14:creationId xmlns:p14="http://schemas.microsoft.com/office/powerpoint/2010/main" val="3119626336"/>
      </p:ext>
    </p:extLst>
  </p:cSld>
  <p:clrMapOvr>
    <a:masterClrMapping/>
  </p:clrMapOvr>
  <p:transition>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joy?</a:t>
            </a:r>
          </a:p>
        </p:txBody>
      </p:sp>
      <p:sp>
        <p:nvSpPr>
          <p:cNvPr id="3" name="Content Placeholder 2"/>
          <p:cNvSpPr>
            <a:spLocks noGrp="1"/>
          </p:cNvSpPr>
          <p:nvPr>
            <p:ph idx="1"/>
          </p:nvPr>
        </p:nvSpPr>
        <p:spPr/>
        <p:txBody>
          <a:bodyPr>
            <a:normAutofit/>
          </a:bodyPr>
          <a:lstStyle/>
          <a:p>
            <a:pPr lvl="0"/>
            <a:r>
              <a:rPr lang="en-US" dirty="0"/>
              <a:t>Joy is </a:t>
            </a:r>
            <a:r>
              <a:rPr lang="en-US" dirty="0">
                <a:solidFill>
                  <a:srgbClr val="7030A0"/>
                </a:solidFill>
              </a:rPr>
              <a:t>doing</a:t>
            </a:r>
            <a:r>
              <a:rPr lang="en-US" dirty="0"/>
              <a:t>.</a:t>
            </a:r>
          </a:p>
          <a:p>
            <a:pPr lvl="0"/>
            <a:r>
              <a:rPr lang="en-US" dirty="0"/>
              <a:t>Joy is </a:t>
            </a:r>
            <a:r>
              <a:rPr lang="en-US" dirty="0">
                <a:solidFill>
                  <a:srgbClr val="7030A0"/>
                </a:solidFill>
              </a:rPr>
              <a:t>productive struggle</a:t>
            </a:r>
            <a:r>
              <a:rPr lang="en-US" dirty="0"/>
              <a:t>.</a:t>
            </a:r>
          </a:p>
          <a:p>
            <a:pPr lvl="0"/>
            <a:r>
              <a:rPr lang="en-US" dirty="0"/>
              <a:t>Joy is </a:t>
            </a:r>
            <a:r>
              <a:rPr lang="en-US" dirty="0">
                <a:solidFill>
                  <a:srgbClr val="7030A0"/>
                </a:solidFill>
              </a:rPr>
              <a:t>knowing who you are</a:t>
            </a:r>
            <a:r>
              <a:rPr lang="en-US" dirty="0"/>
              <a:t>.</a:t>
            </a:r>
          </a:p>
          <a:p>
            <a:pPr lvl="0"/>
            <a:r>
              <a:rPr lang="en-US" dirty="0"/>
              <a:t>Joy is </a:t>
            </a:r>
            <a:r>
              <a:rPr lang="en-US" dirty="0">
                <a:solidFill>
                  <a:srgbClr val="7030A0"/>
                </a:solidFill>
              </a:rPr>
              <a:t>serious business</a:t>
            </a:r>
            <a:r>
              <a:rPr lang="en-US" dirty="0"/>
              <a:t>.</a:t>
            </a:r>
          </a:p>
          <a:p>
            <a:pPr lvl="0"/>
            <a:r>
              <a:rPr lang="en-US" dirty="0"/>
              <a:t>Joy is </a:t>
            </a:r>
            <a:r>
              <a:rPr lang="en-US" dirty="0">
                <a:solidFill>
                  <a:srgbClr val="7030A0"/>
                </a:solidFill>
              </a:rPr>
              <a:t>closeness</a:t>
            </a:r>
            <a:r>
              <a:rPr lang="en-US" dirty="0"/>
              <a:t>.</a:t>
            </a:r>
          </a:p>
        </p:txBody>
      </p:sp>
      <p:pic>
        <p:nvPicPr>
          <p:cNvPr id="1026" name="Picture 2" descr="super: inside out meet your emoti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652773" y="1451506"/>
            <a:ext cx="2809795" cy="432276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79400" y="3937008"/>
            <a:ext cx="3513667" cy="62653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192251"/>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Dimensions of Wellness</a:t>
            </a:r>
          </a:p>
        </p:txBody>
      </p:sp>
      <p:sp>
        <p:nvSpPr>
          <p:cNvPr id="3" name="Content Placeholder 2"/>
          <p:cNvSpPr>
            <a:spLocks noGrp="1"/>
          </p:cNvSpPr>
          <p:nvPr>
            <p:ph idx="1"/>
          </p:nvPr>
        </p:nvSpPr>
        <p:spPr>
          <a:xfrm>
            <a:off x="457200" y="1600200"/>
            <a:ext cx="8229600" cy="4525963"/>
          </a:xfrm>
        </p:spPr>
        <p:txBody>
          <a:bodyPr>
            <a:normAutofit fontScale="92500"/>
          </a:bodyPr>
          <a:lstStyle/>
          <a:p>
            <a:r>
              <a:rPr lang="en-US" dirty="0"/>
              <a:t>Meeting our needs is good. Feeling well is better.</a:t>
            </a:r>
          </a:p>
          <a:p>
            <a:r>
              <a:rPr lang="en-US" b="1" dirty="0">
                <a:solidFill>
                  <a:srgbClr val="7030A0"/>
                </a:solidFill>
              </a:rPr>
              <a:t>S</a:t>
            </a:r>
            <a:r>
              <a:rPr lang="en-US" dirty="0"/>
              <a:t>ocial</a:t>
            </a:r>
          </a:p>
          <a:p>
            <a:r>
              <a:rPr lang="en-US" b="1" dirty="0">
                <a:solidFill>
                  <a:srgbClr val="7030A0"/>
                </a:solidFill>
              </a:rPr>
              <a:t>P</a:t>
            </a:r>
            <a:r>
              <a:rPr lang="en-US" dirty="0"/>
              <a:t>hysical</a:t>
            </a:r>
          </a:p>
          <a:p>
            <a:r>
              <a:rPr lang="en-US" b="1" dirty="0">
                <a:solidFill>
                  <a:srgbClr val="7030A0"/>
                </a:solidFill>
              </a:rPr>
              <a:t>E</a:t>
            </a:r>
            <a:r>
              <a:rPr lang="en-US" dirty="0"/>
              <a:t>motional</a:t>
            </a:r>
          </a:p>
          <a:p>
            <a:r>
              <a:rPr lang="en-US" b="1" dirty="0">
                <a:solidFill>
                  <a:srgbClr val="7030A0"/>
                </a:solidFill>
              </a:rPr>
              <a:t>C</a:t>
            </a:r>
            <a:r>
              <a:rPr lang="en-US" dirty="0"/>
              <a:t>areer</a:t>
            </a:r>
          </a:p>
          <a:p>
            <a:r>
              <a:rPr lang="en-US" b="1" dirty="0">
                <a:solidFill>
                  <a:srgbClr val="7030A0"/>
                </a:solidFill>
              </a:rPr>
              <a:t>I</a:t>
            </a:r>
            <a:r>
              <a:rPr lang="en-US" dirty="0"/>
              <a:t>ntellectual</a:t>
            </a:r>
          </a:p>
          <a:p>
            <a:r>
              <a:rPr lang="en-US" b="1" dirty="0">
                <a:solidFill>
                  <a:srgbClr val="7030A0"/>
                </a:solidFill>
              </a:rPr>
              <a:t>E</a:t>
            </a:r>
            <a:r>
              <a:rPr lang="en-US" dirty="0"/>
              <a:t>nvironmental</a:t>
            </a:r>
          </a:p>
          <a:p>
            <a:r>
              <a:rPr lang="en-US" b="1" dirty="0">
                <a:solidFill>
                  <a:srgbClr val="7030A0"/>
                </a:solidFill>
              </a:rPr>
              <a:t>S</a:t>
            </a:r>
            <a:r>
              <a:rPr lang="en-US" dirty="0"/>
              <a:t>piritual</a:t>
            </a:r>
          </a:p>
        </p:txBody>
      </p:sp>
      <p:pic>
        <p:nvPicPr>
          <p:cNvPr id="6146" name="Picture 2" descr="Big Ide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5082" y="1664563"/>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 name="Heptagon 9"/>
          <p:cNvSpPr/>
          <p:nvPr/>
        </p:nvSpPr>
        <p:spPr>
          <a:xfrm rot="20000326">
            <a:off x="4705167" y="2504897"/>
            <a:ext cx="2716567" cy="2716567"/>
          </a:xfrm>
          <a:prstGeom prst="heptagon">
            <a:avLst/>
          </a:prstGeom>
          <a:blipFill dpi="0" rotWithShape="1">
            <a:blip r:embed="rId3" cstate="print">
              <a:extLst>
                <a:ext uri="{28A0092B-C50C-407E-A947-70E740481C1C}">
                  <a14:useLocalDpi xmlns:a14="http://schemas.microsoft.com/office/drawing/2010/main"/>
                </a:ext>
              </a:extLst>
            </a:blip>
            <a:srcRect/>
            <a:stretch>
              <a:fillRect t="15000"/>
            </a:stretch>
          </a:blipFill>
          <a:ln w="2540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728564"/>
      </p:ext>
    </p:extLst>
  </p:cSld>
  <p:clrMapOvr>
    <a:masterClrMapping/>
  </p:clrMapOvr>
  <p:transition>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Closeness</a:t>
            </a:r>
          </a:p>
        </p:txBody>
      </p:sp>
      <p:sp>
        <p:nvSpPr>
          <p:cNvPr id="3" name="Content Placeholder 2"/>
          <p:cNvSpPr>
            <a:spLocks noGrp="1"/>
          </p:cNvSpPr>
          <p:nvPr>
            <p:ph idx="1"/>
          </p:nvPr>
        </p:nvSpPr>
        <p:spPr>
          <a:xfrm>
            <a:off x="2143226" y="3539549"/>
            <a:ext cx="5389033" cy="2540000"/>
          </a:xfrm>
          <a:ln>
            <a:noFill/>
          </a:ln>
        </p:spPr>
        <p:txBody>
          <a:bodyPr>
            <a:normAutofit/>
          </a:bodyPr>
          <a:lstStyle/>
          <a:p>
            <a:pPr marL="0" lvl="0" indent="0">
              <a:buNone/>
            </a:pPr>
            <a:r>
              <a:rPr lang="en-US" dirty="0"/>
              <a:t>	Knowing who you are</a:t>
            </a:r>
          </a:p>
          <a:p>
            <a:pPr marL="0" lvl="0" indent="0">
              <a:buNone/>
            </a:pPr>
            <a:r>
              <a:rPr lang="en-US" dirty="0"/>
              <a:t>+	Productive struggle</a:t>
            </a:r>
          </a:p>
          <a:p>
            <a:pPr marL="0" lvl="0" indent="0">
              <a:buNone/>
            </a:pPr>
            <a:r>
              <a:rPr lang="en-US" dirty="0"/>
              <a:t>+	</a:t>
            </a:r>
            <a:endParaRPr lang="en-US" dirty="0">
              <a:solidFill>
                <a:srgbClr val="7030A0"/>
              </a:solidFill>
            </a:endParaRPr>
          </a:p>
          <a:p>
            <a:pPr marL="0" lvl="0" indent="0">
              <a:buNone/>
            </a:pPr>
            <a:r>
              <a:rPr lang="en-US" dirty="0"/>
              <a:t>Realizing your full </a:t>
            </a:r>
            <a:r>
              <a:rPr lang="en-US" dirty="0">
                <a:solidFill>
                  <a:srgbClr val="7030A0"/>
                </a:solidFill>
              </a:rPr>
              <a:t>potential</a:t>
            </a:r>
          </a:p>
        </p:txBody>
      </p:sp>
      <p:cxnSp>
        <p:nvCxnSpPr>
          <p:cNvPr id="5" name="Straight Connector 4"/>
          <p:cNvCxnSpPr>
            <a:cxnSpLocks/>
          </p:cNvCxnSpPr>
          <p:nvPr/>
        </p:nvCxnSpPr>
        <p:spPr>
          <a:xfrm>
            <a:off x="2243671" y="5346929"/>
            <a:ext cx="5274733" cy="0"/>
          </a:xfrm>
          <a:prstGeom prst="line">
            <a:avLst/>
          </a:prstGeom>
        </p:spPr>
        <p:style>
          <a:lnRef idx="2">
            <a:schemeClr val="dk1"/>
          </a:lnRef>
          <a:fillRef idx="0">
            <a:schemeClr val="dk1"/>
          </a:fillRef>
          <a:effectRef idx="1">
            <a:schemeClr val="dk1"/>
          </a:effectRef>
          <a:fontRef idx="minor">
            <a:schemeClr val="tx1"/>
          </a:fontRef>
        </p:style>
      </p:cxnSp>
      <p:sp>
        <p:nvSpPr>
          <p:cNvPr id="4" name="Rectangle 3"/>
          <p:cNvSpPr/>
          <p:nvPr/>
        </p:nvSpPr>
        <p:spPr>
          <a:xfrm>
            <a:off x="4114800" y="1860268"/>
            <a:ext cx="4572000" cy="1077218"/>
          </a:xfrm>
          <a:prstGeom prst="rect">
            <a:avLst/>
          </a:prstGeom>
          <a:ln>
            <a:solidFill>
              <a:schemeClr val="tx1"/>
            </a:solidFill>
          </a:ln>
        </p:spPr>
        <p:txBody>
          <a:bodyPr>
            <a:spAutoFit/>
          </a:bodyPr>
          <a:lstStyle/>
          <a:p>
            <a:pPr lvl="0"/>
            <a:r>
              <a:rPr lang="en-US" sz="3200" dirty="0"/>
              <a:t>The opposite of happiness isn't sadness. It's </a:t>
            </a:r>
            <a:r>
              <a:rPr lang="en-US" sz="3200" dirty="0">
                <a:solidFill>
                  <a:srgbClr val="7030A0"/>
                </a:solidFill>
              </a:rPr>
              <a:t>fear</a:t>
            </a:r>
            <a:r>
              <a:rPr lang="en-US" sz="3200" dirty="0"/>
              <a:t>.</a:t>
            </a:r>
          </a:p>
        </p:txBody>
      </p:sp>
      <p:sp>
        <p:nvSpPr>
          <p:cNvPr id="6" name="Rectangle 5"/>
          <p:cNvSpPr/>
          <p:nvPr/>
        </p:nvSpPr>
        <p:spPr>
          <a:xfrm>
            <a:off x="457200" y="1367826"/>
            <a:ext cx="3462868" cy="2062103"/>
          </a:xfrm>
          <a:prstGeom prst="rect">
            <a:avLst/>
          </a:prstGeom>
          <a:ln>
            <a:solidFill>
              <a:schemeClr val="tx1"/>
            </a:solidFill>
          </a:ln>
        </p:spPr>
        <p:txBody>
          <a:bodyPr wrap="square">
            <a:spAutoFit/>
          </a:bodyPr>
          <a:lstStyle/>
          <a:p>
            <a:pPr lvl="0"/>
            <a:r>
              <a:rPr lang="en-US" sz="3200" dirty="0"/>
              <a:t>Our needs include:</a:t>
            </a:r>
          </a:p>
          <a:p>
            <a:pPr lvl="0"/>
            <a:r>
              <a:rPr lang="en-US" sz="3200" dirty="0"/>
              <a:t>Affiliation</a:t>
            </a:r>
          </a:p>
          <a:p>
            <a:pPr lvl="0"/>
            <a:r>
              <a:rPr lang="en-US" sz="3200" dirty="0"/>
              <a:t>Approval</a:t>
            </a:r>
          </a:p>
          <a:p>
            <a:pPr lvl="0"/>
            <a:r>
              <a:rPr lang="en-US" sz="3200" dirty="0"/>
              <a:t>Relatedness</a:t>
            </a:r>
          </a:p>
        </p:txBody>
      </p:sp>
      <p:sp>
        <p:nvSpPr>
          <p:cNvPr id="7" name="TextBox 6"/>
          <p:cNvSpPr txBox="1"/>
          <p:nvPr/>
        </p:nvSpPr>
        <p:spPr>
          <a:xfrm>
            <a:off x="2621517" y="4721247"/>
            <a:ext cx="3338991" cy="584775"/>
          </a:xfrm>
          <a:prstGeom prst="rect">
            <a:avLst/>
          </a:prstGeom>
          <a:solidFill>
            <a:schemeClr val="bg1"/>
          </a:solidFill>
        </p:spPr>
        <p:txBody>
          <a:bodyPr wrap="none" rtlCol="0">
            <a:spAutoFit/>
          </a:bodyPr>
          <a:lstStyle/>
          <a:p>
            <a:r>
              <a:rPr lang="en-US" sz="3200" dirty="0">
                <a:solidFill>
                  <a:srgbClr val="7030A0"/>
                </a:solidFill>
              </a:rPr>
              <a:t>Safety &amp; Inclusivity</a:t>
            </a:r>
          </a:p>
        </p:txBody>
      </p:sp>
      <p:grpSp>
        <p:nvGrpSpPr>
          <p:cNvPr id="9" name="Group 8">
            <a:extLst>
              <a:ext uri="{FF2B5EF4-FFF2-40B4-BE49-F238E27FC236}">
                <a16:creationId xmlns:a16="http://schemas.microsoft.com/office/drawing/2014/main" id="{C37F13C2-FBE4-415D-8566-E4666149F98E}"/>
              </a:ext>
            </a:extLst>
          </p:cNvPr>
          <p:cNvGrpSpPr/>
          <p:nvPr/>
        </p:nvGrpSpPr>
        <p:grpSpPr>
          <a:xfrm>
            <a:off x="2697714" y="4731142"/>
            <a:ext cx="3446229" cy="584775"/>
            <a:chOff x="457200" y="5542804"/>
            <a:chExt cx="3446229" cy="584775"/>
          </a:xfrm>
        </p:grpSpPr>
        <p:sp>
          <p:nvSpPr>
            <p:cNvPr id="10" name="TextBox 9">
              <a:extLst>
                <a:ext uri="{FF2B5EF4-FFF2-40B4-BE49-F238E27FC236}">
                  <a16:creationId xmlns:a16="http://schemas.microsoft.com/office/drawing/2014/main" id="{90B69A76-A4D1-4923-86BB-44EADEEC4E23}"/>
                </a:ext>
              </a:extLst>
            </p:cNvPr>
            <p:cNvSpPr txBox="1"/>
            <p:nvPr/>
          </p:nvSpPr>
          <p:spPr>
            <a:xfrm>
              <a:off x="896644" y="5542804"/>
              <a:ext cx="3006785" cy="584775"/>
            </a:xfrm>
            <a:prstGeom prst="rect">
              <a:avLst/>
            </a:prstGeom>
            <a:noFill/>
          </p:spPr>
          <p:txBody>
            <a:bodyPr wrap="none" rtlCol="0">
              <a:spAutoFit/>
            </a:bodyPr>
            <a:lstStyle/>
            <a:p>
              <a:r>
                <a:rPr lang="en-US" sz="3200" dirty="0">
                  <a:solidFill>
                    <a:srgbClr val="7030A0"/>
                  </a:solidFill>
                </a:rPr>
                <a:t>What goes here?</a:t>
              </a:r>
            </a:p>
          </p:txBody>
        </p:sp>
        <p:pic>
          <p:nvPicPr>
            <p:cNvPr id="11" name="Picture 10" descr="Question">
              <a:extLst>
                <a:ext uri="{FF2B5EF4-FFF2-40B4-BE49-F238E27FC236}">
                  <a16:creationId xmlns:a16="http://schemas.microsoft.com/office/drawing/2014/main" id="{0AC0752E-81C7-4701-9F3C-8D46C512AD91}"/>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5593567"/>
              <a:ext cx="457200" cy="457200"/>
            </a:xfrm>
            <a:prstGeom prst="rect">
              <a:avLst/>
            </a:prstGeom>
            <a:noFill/>
            <a:ln>
              <a:noFill/>
            </a:ln>
          </p:spPr>
        </p:pic>
      </p:grpSp>
    </p:spTree>
    <p:extLst>
      <p:ext uri="{BB962C8B-B14F-4D97-AF65-F5344CB8AC3E}">
        <p14:creationId xmlns:p14="http://schemas.microsoft.com/office/powerpoint/2010/main" val="3955254995"/>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6414" y="3098306"/>
            <a:ext cx="5511252" cy="1569660"/>
          </a:xfrm>
          <a:prstGeom prst="rect">
            <a:avLst/>
          </a:prstGeom>
          <a:noFill/>
        </p:spPr>
        <p:txBody>
          <a:bodyPr wrap="none" rtlCol="0">
            <a:spAutoFit/>
          </a:bodyPr>
          <a:lstStyle/>
          <a:p>
            <a:pPr algn="ctr"/>
            <a:r>
              <a:rPr lang="en-US" sz="3200" dirty="0"/>
              <a:t>"I don't have time for happiness</a:t>
            </a:r>
          </a:p>
          <a:p>
            <a:pPr algn="ctr"/>
            <a:r>
              <a:rPr lang="en-US" sz="3200" dirty="0"/>
              <a:t>because</a:t>
            </a:r>
          </a:p>
          <a:p>
            <a:pPr algn="ctr"/>
            <a:r>
              <a:rPr lang="en-US" sz="3200" dirty="0"/>
              <a:t>I need to _________________."</a:t>
            </a:r>
          </a:p>
        </p:txBody>
      </p:sp>
      <p:sp>
        <p:nvSpPr>
          <p:cNvPr id="7" name="TextBox 6"/>
          <p:cNvSpPr txBox="1"/>
          <p:nvPr/>
        </p:nvSpPr>
        <p:spPr>
          <a:xfrm>
            <a:off x="1023043" y="513771"/>
            <a:ext cx="7632071" cy="2062103"/>
          </a:xfrm>
          <a:prstGeom prst="rect">
            <a:avLst/>
          </a:prstGeom>
          <a:noFill/>
        </p:spPr>
        <p:txBody>
          <a:bodyPr wrap="square" rtlCol="0">
            <a:spAutoFit/>
          </a:bodyPr>
          <a:lstStyle/>
          <a:p>
            <a:r>
              <a:rPr lang="en-US" sz="3200" dirty="0"/>
              <a:t>Want happiness? The place to start (or restart) may be reflecting on the </a:t>
            </a:r>
            <a:r>
              <a:rPr lang="en-US" sz="3200" dirty="0">
                <a:solidFill>
                  <a:srgbClr val="7030A0"/>
                </a:solidFill>
              </a:rPr>
              <a:t>climate</a:t>
            </a:r>
            <a:r>
              <a:rPr lang="en-US" sz="3200" dirty="0"/>
              <a:t> </a:t>
            </a:r>
            <a:r>
              <a:rPr lang="en-US" sz="3200" dirty="0">
                <a:solidFill>
                  <a:srgbClr val="7030A0"/>
                </a:solidFill>
              </a:rPr>
              <a:t>we create </a:t>
            </a:r>
            <a:r>
              <a:rPr lang="en-US" sz="3200" dirty="0"/>
              <a:t>for our clients, our colleagues, and ourselves.</a:t>
            </a:r>
          </a:p>
        </p:txBody>
      </p:sp>
      <p:pic>
        <p:nvPicPr>
          <p:cNvPr id="4" name="Picture 3" descr="Big Idea"/>
          <p:cNvPicPr/>
          <p:nvPr/>
        </p:nvPicPr>
        <p:blipFill>
          <a:blip r:embed="rId2" cstate="print">
            <a:extLst>
              <a:ext uri="{28A0092B-C50C-407E-A947-70E740481C1C}">
                <a14:useLocalDpi xmlns:a14="http://schemas.microsoft.com/office/drawing/2010/main"/>
              </a:ext>
            </a:extLst>
          </a:blip>
          <a:srcRect/>
          <a:stretch>
            <a:fillRect/>
          </a:stretch>
        </p:blipFill>
        <p:spPr bwMode="auto">
          <a:xfrm>
            <a:off x="565843" y="590365"/>
            <a:ext cx="457200" cy="457200"/>
          </a:xfrm>
          <a:prstGeom prst="rect">
            <a:avLst/>
          </a:prstGeom>
          <a:noFill/>
          <a:ln>
            <a:noFill/>
          </a:ln>
        </p:spPr>
      </p:pic>
      <p:grpSp>
        <p:nvGrpSpPr>
          <p:cNvPr id="2" name="Group 1"/>
          <p:cNvGrpSpPr/>
          <p:nvPr/>
        </p:nvGrpSpPr>
        <p:grpSpPr>
          <a:xfrm>
            <a:off x="1302001" y="4454783"/>
            <a:ext cx="7584262" cy="1633128"/>
            <a:chOff x="1098801" y="4310849"/>
            <a:chExt cx="7584262" cy="1633128"/>
          </a:xfrm>
        </p:grpSpPr>
        <p:sp>
          <p:nvSpPr>
            <p:cNvPr id="6" name="TextBox 5"/>
            <p:cNvSpPr txBox="1"/>
            <p:nvPr/>
          </p:nvSpPr>
          <p:spPr>
            <a:xfrm>
              <a:off x="6975544" y="4310849"/>
              <a:ext cx="1707519" cy="830997"/>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not make</a:t>
              </a:r>
            </a:p>
            <a:p>
              <a:r>
                <a:rPr lang="en-US" sz="2400" dirty="0">
                  <a:solidFill>
                    <a:srgbClr val="7030A0"/>
                  </a:solidFill>
                  <a:latin typeface="Lucida Calligraphy" panose="03010101010101010101" pitchFamily="66" charset="0"/>
                </a:rPr>
                <a:t>waves</a:t>
              </a:r>
            </a:p>
          </p:txBody>
        </p:sp>
        <p:sp>
          <p:nvSpPr>
            <p:cNvPr id="8" name="TextBox 7"/>
            <p:cNvSpPr txBox="1"/>
            <p:nvPr/>
          </p:nvSpPr>
          <p:spPr>
            <a:xfrm>
              <a:off x="1098801" y="4667966"/>
              <a:ext cx="3457998" cy="830997"/>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work twice as hard</a:t>
              </a:r>
            </a:p>
            <a:p>
              <a:r>
                <a:rPr lang="en-US" sz="2400" dirty="0">
                  <a:solidFill>
                    <a:srgbClr val="7030A0"/>
                  </a:solidFill>
                  <a:latin typeface="Lucida Calligraphy" panose="03010101010101010101" pitchFamily="66" charset="0"/>
                </a:rPr>
                <a:t>for half the respect</a:t>
              </a:r>
            </a:p>
          </p:txBody>
        </p:sp>
        <p:sp>
          <p:nvSpPr>
            <p:cNvPr id="9" name="TextBox 8"/>
            <p:cNvSpPr txBox="1"/>
            <p:nvPr/>
          </p:nvSpPr>
          <p:spPr>
            <a:xfrm>
              <a:off x="4932450" y="5112980"/>
              <a:ext cx="1963999" cy="830997"/>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keep my</a:t>
              </a:r>
            </a:p>
            <a:p>
              <a:r>
                <a:rPr lang="en-US" sz="2400" dirty="0">
                  <a:solidFill>
                    <a:srgbClr val="7030A0"/>
                  </a:solidFill>
                  <a:latin typeface="Lucida Calligraphy" panose="03010101010101010101" pitchFamily="66" charset="0"/>
                </a:rPr>
                <a:t>head down</a:t>
              </a:r>
            </a:p>
          </p:txBody>
        </p:sp>
      </p:grpSp>
    </p:spTree>
    <p:extLst>
      <p:ext uri="{BB962C8B-B14F-4D97-AF65-F5344CB8AC3E}">
        <p14:creationId xmlns:p14="http://schemas.microsoft.com/office/powerpoint/2010/main" val="3580325479"/>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457200" y="1600200"/>
            <a:ext cx="8229600" cy="2891901"/>
          </a:xfrm>
        </p:spPr>
        <p:txBody>
          <a:bodyPr>
            <a:noAutofit/>
          </a:bodyPr>
          <a:lstStyle/>
          <a:p>
            <a:pPr lvl="0"/>
            <a:r>
              <a:rPr lang="en-US" sz="2800" dirty="0"/>
              <a:t>My story: high school teacher, psychologist, professor, administrator</a:t>
            </a:r>
          </a:p>
          <a:p>
            <a:pPr lvl="0"/>
            <a:r>
              <a:rPr lang="en-US" sz="2800" dirty="0"/>
              <a:t>My roles: educator, leader, life partner, father</a:t>
            </a:r>
          </a:p>
          <a:p>
            <a:pPr lvl="0"/>
            <a:r>
              <a:rPr lang="en-US" sz="2800" dirty="0"/>
              <a:t>My joy: family, games, psychology, cooking</a:t>
            </a:r>
          </a:p>
          <a:p>
            <a:pPr marL="0" lvl="0" indent="0">
              <a:buNone/>
            </a:pPr>
            <a:endParaRPr lang="en-US" sz="2800" dirty="0"/>
          </a:p>
          <a:p>
            <a:pPr lvl="0"/>
            <a:r>
              <a:rPr lang="en-US" sz="2800" dirty="0"/>
              <a:t>What does being a "good listener" look like, sound like, &amp; feel like?</a:t>
            </a:r>
          </a:p>
        </p:txBody>
      </p:sp>
      <p:grpSp>
        <p:nvGrpSpPr>
          <p:cNvPr id="9" name="Group 8"/>
          <p:cNvGrpSpPr/>
          <p:nvPr/>
        </p:nvGrpSpPr>
        <p:grpSpPr>
          <a:xfrm>
            <a:off x="386176" y="5010146"/>
            <a:ext cx="5848361" cy="523220"/>
            <a:chOff x="457200" y="5542804"/>
            <a:chExt cx="5848361" cy="523220"/>
          </a:xfrm>
        </p:grpSpPr>
        <p:sp>
          <p:nvSpPr>
            <p:cNvPr id="6" name="TextBox 5"/>
            <p:cNvSpPr txBox="1"/>
            <p:nvPr/>
          </p:nvSpPr>
          <p:spPr>
            <a:xfrm>
              <a:off x="896644" y="5542804"/>
              <a:ext cx="5408917" cy="523220"/>
            </a:xfrm>
            <a:prstGeom prst="rect">
              <a:avLst/>
            </a:prstGeom>
            <a:noFill/>
          </p:spPr>
          <p:txBody>
            <a:bodyPr wrap="none" rtlCol="0">
              <a:spAutoFit/>
            </a:bodyPr>
            <a:lstStyle/>
            <a:p>
              <a:r>
                <a:rPr lang="en-US" sz="2800" dirty="0"/>
                <a:t>What is your story, role, and/or joy?</a:t>
              </a:r>
            </a:p>
          </p:txBody>
        </p:sp>
        <p:pic>
          <p:nvPicPr>
            <p:cNvPr id="7" name="Picture 6" descr="Question"/>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5593567"/>
              <a:ext cx="457200" cy="457200"/>
            </a:xfrm>
            <a:prstGeom prst="rect">
              <a:avLst/>
            </a:prstGeom>
            <a:noFill/>
            <a:ln>
              <a:noFill/>
            </a:ln>
          </p:spPr>
        </p:pic>
      </p:grpSp>
    </p:spTree>
    <p:extLst>
      <p:ext uri="{BB962C8B-B14F-4D97-AF65-F5344CB8AC3E}">
        <p14:creationId xmlns:p14="http://schemas.microsoft.com/office/powerpoint/2010/main" val="2522067116"/>
      </p:ext>
    </p:extLst>
  </p:cSld>
  <p:clrMapOvr>
    <a:masterClrMapping/>
  </p:clrMapOvr>
  <p:transition>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 Difference</a:t>
            </a:r>
          </a:p>
        </p:txBody>
      </p:sp>
      <p:sp>
        <p:nvSpPr>
          <p:cNvPr id="6" name="TextBox 5"/>
          <p:cNvSpPr txBox="1"/>
          <p:nvPr/>
        </p:nvSpPr>
        <p:spPr>
          <a:xfrm>
            <a:off x="312891" y="1455936"/>
            <a:ext cx="4143698" cy="3970318"/>
          </a:xfrm>
          <a:prstGeom prst="rect">
            <a:avLst/>
          </a:prstGeom>
          <a:noFill/>
        </p:spPr>
        <p:txBody>
          <a:bodyPr wrap="none" rtlCol="0">
            <a:spAutoFit/>
          </a:bodyPr>
          <a:lstStyle/>
          <a:p>
            <a:r>
              <a:rPr lang="en-US" sz="2800" dirty="0"/>
              <a:t>Small as a peanut,</a:t>
            </a:r>
          </a:p>
          <a:p>
            <a:r>
              <a:rPr lang="en-US" sz="2800" dirty="0"/>
              <a:t>Big as a giant,</a:t>
            </a:r>
          </a:p>
          <a:p>
            <a:r>
              <a:rPr lang="en-US" sz="2800" dirty="0"/>
              <a:t>We're all the same size</a:t>
            </a:r>
          </a:p>
          <a:p>
            <a:r>
              <a:rPr lang="en-US" sz="2800" dirty="0"/>
              <a:t>When we turn off the light.</a:t>
            </a:r>
          </a:p>
          <a:p>
            <a:endParaRPr lang="en-US" sz="2800" dirty="0"/>
          </a:p>
          <a:p>
            <a:r>
              <a:rPr lang="en-US" sz="2800" dirty="0"/>
              <a:t>Rich as a sultan,</a:t>
            </a:r>
          </a:p>
          <a:p>
            <a:r>
              <a:rPr lang="en-US" sz="2800" dirty="0"/>
              <a:t>Poor as a mite,</a:t>
            </a:r>
          </a:p>
          <a:p>
            <a:r>
              <a:rPr lang="en-US" sz="2800" dirty="0"/>
              <a:t>We're all worth the same</a:t>
            </a:r>
          </a:p>
          <a:p>
            <a:r>
              <a:rPr lang="en-US" sz="2800" dirty="0"/>
              <a:t>When we turn off the light.</a:t>
            </a:r>
          </a:p>
        </p:txBody>
      </p:sp>
      <p:sp>
        <p:nvSpPr>
          <p:cNvPr id="7" name="TextBox 6"/>
          <p:cNvSpPr txBox="1"/>
          <p:nvPr/>
        </p:nvSpPr>
        <p:spPr>
          <a:xfrm>
            <a:off x="4882719" y="1455936"/>
            <a:ext cx="4143698" cy="3970318"/>
          </a:xfrm>
          <a:prstGeom prst="rect">
            <a:avLst/>
          </a:prstGeom>
          <a:noFill/>
        </p:spPr>
        <p:txBody>
          <a:bodyPr wrap="none" rtlCol="0">
            <a:spAutoFit/>
          </a:bodyPr>
          <a:lstStyle/>
          <a:p>
            <a:r>
              <a:rPr lang="en-US" sz="2800" dirty="0"/>
              <a:t>Red, black or orange,</a:t>
            </a:r>
          </a:p>
          <a:p>
            <a:r>
              <a:rPr lang="en-US" sz="2800" dirty="0"/>
              <a:t>Yellow or white,</a:t>
            </a:r>
          </a:p>
          <a:p>
            <a:r>
              <a:rPr lang="en-US" sz="2800" dirty="0"/>
              <a:t>We all look the same</a:t>
            </a:r>
          </a:p>
          <a:p>
            <a:r>
              <a:rPr lang="en-US" sz="2800" dirty="0"/>
              <a:t>When we turn off the light.</a:t>
            </a:r>
          </a:p>
          <a:p>
            <a:endParaRPr lang="en-US" sz="2800" dirty="0"/>
          </a:p>
          <a:p>
            <a:r>
              <a:rPr lang="en-US" sz="2800" dirty="0"/>
              <a:t>So maybe the way</a:t>
            </a:r>
          </a:p>
          <a:p>
            <a:r>
              <a:rPr lang="en-US" sz="2800" dirty="0"/>
              <a:t>To make everything right</a:t>
            </a:r>
          </a:p>
          <a:p>
            <a:r>
              <a:rPr lang="en-US" sz="2800" dirty="0"/>
              <a:t>Is for God to just reach out</a:t>
            </a:r>
          </a:p>
          <a:p>
            <a:r>
              <a:rPr lang="en-US" sz="2800" dirty="0"/>
              <a:t>And turn off the light!</a:t>
            </a:r>
          </a:p>
        </p:txBody>
      </p:sp>
      <p:sp>
        <p:nvSpPr>
          <p:cNvPr id="8" name="TextBox 7"/>
          <p:cNvSpPr txBox="1"/>
          <p:nvPr/>
        </p:nvSpPr>
        <p:spPr>
          <a:xfrm>
            <a:off x="4891594" y="5459767"/>
            <a:ext cx="2477025" cy="523220"/>
          </a:xfrm>
          <a:prstGeom prst="rect">
            <a:avLst/>
          </a:prstGeom>
          <a:noFill/>
        </p:spPr>
        <p:txBody>
          <a:bodyPr wrap="none" rtlCol="0">
            <a:spAutoFit/>
          </a:bodyPr>
          <a:lstStyle/>
          <a:p>
            <a:r>
              <a:rPr lang="en-US" sz="2800" dirty="0"/>
              <a:t>-Shel Silverstein</a:t>
            </a:r>
          </a:p>
        </p:txBody>
      </p:sp>
      <p:cxnSp>
        <p:nvCxnSpPr>
          <p:cNvPr id="4" name="Straight Connector 3"/>
          <p:cNvCxnSpPr/>
          <p:nvPr/>
        </p:nvCxnSpPr>
        <p:spPr>
          <a:xfrm>
            <a:off x="4669654" y="1491447"/>
            <a:ext cx="0" cy="38904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9376944"/>
      </p:ext>
    </p:extLst>
  </p:cSld>
  <p:clrMapOvr>
    <a:masterClrMapping/>
  </p:clrMapOvr>
  <p:transition>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5040" y="3559945"/>
            <a:ext cx="4814011" cy="584775"/>
          </a:xfrm>
          <a:prstGeom prst="rect">
            <a:avLst/>
          </a:prstGeom>
          <a:noFill/>
        </p:spPr>
        <p:txBody>
          <a:bodyPr wrap="none" rtlCol="0">
            <a:spAutoFit/>
          </a:bodyPr>
          <a:lstStyle/>
          <a:p>
            <a:pPr algn="ctr"/>
            <a:r>
              <a:rPr lang="en-US" sz="3200" dirty="0"/>
              <a:t>"We're all worth the same."</a:t>
            </a:r>
          </a:p>
        </p:txBody>
      </p:sp>
      <p:sp>
        <p:nvSpPr>
          <p:cNvPr id="7" name="TextBox 6"/>
          <p:cNvSpPr txBox="1"/>
          <p:nvPr/>
        </p:nvSpPr>
        <p:spPr>
          <a:xfrm>
            <a:off x="2998753" y="1706319"/>
            <a:ext cx="3246594" cy="584775"/>
          </a:xfrm>
          <a:prstGeom prst="rect">
            <a:avLst/>
          </a:prstGeom>
          <a:noFill/>
        </p:spPr>
        <p:txBody>
          <a:bodyPr wrap="none" rtlCol="0">
            <a:spAutoFit/>
          </a:bodyPr>
          <a:lstStyle/>
          <a:p>
            <a:pPr algn="ctr"/>
            <a:r>
              <a:rPr lang="en-US" sz="3200" dirty="0"/>
              <a:t>"I don't see color."</a:t>
            </a:r>
          </a:p>
        </p:txBody>
      </p:sp>
      <p:cxnSp>
        <p:nvCxnSpPr>
          <p:cNvPr id="4" name="Straight Connector 3"/>
          <p:cNvCxnSpPr/>
          <p:nvPr/>
        </p:nvCxnSpPr>
        <p:spPr>
          <a:xfrm>
            <a:off x="3089335" y="2006353"/>
            <a:ext cx="3074168"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pic>
        <p:nvPicPr>
          <p:cNvPr id="5" name="Picture 4" descr="Big Idea">
            <a:extLst>
              <a:ext uri="{FF2B5EF4-FFF2-40B4-BE49-F238E27FC236}">
                <a16:creationId xmlns:a16="http://schemas.microsoft.com/office/drawing/2014/main" id="{E165EA90-6CE7-4C8B-ADC2-4E16F1609221}"/>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1831018" y="3623732"/>
            <a:ext cx="457200" cy="457200"/>
          </a:xfrm>
          <a:prstGeom prst="rect">
            <a:avLst/>
          </a:prstGeom>
          <a:noFill/>
          <a:ln>
            <a:noFill/>
          </a:ln>
        </p:spPr>
      </p:pic>
      <p:pic>
        <p:nvPicPr>
          <p:cNvPr id="6" name="Picture 2" descr="C:\Users\User\Desktop\Scraps\postit-1726554_640.jpg">
            <a:extLst>
              <a:ext uri="{FF2B5EF4-FFF2-40B4-BE49-F238E27FC236}">
                <a16:creationId xmlns:a16="http://schemas.microsoft.com/office/drawing/2014/main" id="{F901F5C5-FD48-45BC-9AA8-08898A294B7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51408" y="4387424"/>
            <a:ext cx="2297462" cy="1755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34632"/>
      </p:ext>
    </p:extLst>
  </p:cSld>
  <p:clrMapOvr>
    <a:masterClrMapping/>
  </p:clrMapOvr>
  <p:transition>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Closeness = Healthy Relationships</a:t>
            </a:r>
          </a:p>
        </p:txBody>
      </p:sp>
      <p:sp>
        <p:nvSpPr>
          <p:cNvPr id="3" name="Content Placeholder 2"/>
          <p:cNvSpPr>
            <a:spLocks noGrp="1"/>
          </p:cNvSpPr>
          <p:nvPr>
            <p:ph idx="1"/>
          </p:nvPr>
        </p:nvSpPr>
        <p:spPr>
          <a:xfrm>
            <a:off x="457200" y="1600201"/>
            <a:ext cx="8229600" cy="4099264"/>
          </a:xfrm>
        </p:spPr>
        <p:txBody>
          <a:bodyPr>
            <a:noAutofit/>
          </a:bodyPr>
          <a:lstStyle/>
          <a:p>
            <a:r>
              <a:rPr lang="en-US" dirty="0"/>
              <a:t>Deep relationships don't just happen. They require listening, talking, </a:t>
            </a:r>
            <a:r>
              <a:rPr lang="en-US" dirty="0">
                <a:solidFill>
                  <a:srgbClr val="7030A0"/>
                </a:solidFill>
              </a:rPr>
              <a:t>honoring different points of view</a:t>
            </a:r>
            <a:r>
              <a:rPr lang="en-US" dirty="0"/>
              <a:t>, being vulnerable, and earning trust.</a:t>
            </a:r>
          </a:p>
          <a:p>
            <a:r>
              <a:rPr lang="en-US" dirty="0"/>
              <a:t>This hard work pays off: if people feel heard and valued, then they share their </a:t>
            </a:r>
            <a:r>
              <a:rPr lang="en-US" dirty="0">
                <a:solidFill>
                  <a:srgbClr val="7030A0"/>
                </a:solidFill>
              </a:rPr>
              <a:t>best ideas</a:t>
            </a:r>
            <a:r>
              <a:rPr lang="en-US" dirty="0"/>
              <a:t> and they </a:t>
            </a:r>
            <a:r>
              <a:rPr lang="en-US" dirty="0">
                <a:solidFill>
                  <a:srgbClr val="7030A0"/>
                </a:solidFill>
              </a:rPr>
              <a:t>take ownership</a:t>
            </a:r>
            <a:r>
              <a:rPr lang="en-US" dirty="0"/>
              <a:t> of problems.</a:t>
            </a:r>
          </a:p>
        </p:txBody>
      </p:sp>
      <p:pic>
        <p:nvPicPr>
          <p:cNvPr id="4" name="Picture 3" descr="Big Idea">
            <a:extLst>
              <a:ext uri="{FF2B5EF4-FFF2-40B4-BE49-F238E27FC236}">
                <a16:creationId xmlns:a16="http://schemas.microsoft.com/office/drawing/2014/main" id="{6E2FF754-CD8F-4B8D-9DA9-81566E78B396}"/>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75081" y="1673688"/>
            <a:ext cx="457200" cy="457200"/>
          </a:xfrm>
          <a:prstGeom prst="rect">
            <a:avLst/>
          </a:prstGeom>
          <a:noFill/>
          <a:ln>
            <a:noFill/>
          </a:ln>
        </p:spPr>
      </p:pic>
      <p:pic>
        <p:nvPicPr>
          <p:cNvPr id="5" name="Picture 4" descr="Big Idea">
            <a:extLst>
              <a:ext uri="{FF2B5EF4-FFF2-40B4-BE49-F238E27FC236}">
                <a16:creationId xmlns:a16="http://schemas.microsoft.com/office/drawing/2014/main" id="{527ED570-59CD-46D2-AFFC-0224BDC83A6F}"/>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75081" y="3756488"/>
            <a:ext cx="457200" cy="457200"/>
          </a:xfrm>
          <a:prstGeom prst="rect">
            <a:avLst/>
          </a:prstGeom>
          <a:noFill/>
          <a:ln>
            <a:noFill/>
          </a:ln>
        </p:spPr>
      </p:pic>
      <p:pic>
        <p:nvPicPr>
          <p:cNvPr id="6" name="Picture 2" descr="Image result for earth">
            <a:extLst>
              <a:ext uri="{FF2B5EF4-FFF2-40B4-BE49-F238E27FC236}">
                <a16:creationId xmlns:a16="http://schemas.microsoft.com/office/drawing/2014/main" id="{21B6F0C1-238B-4C71-89FE-01D173C4628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74973" y="4694233"/>
            <a:ext cx="1410229" cy="1410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568395"/>
      </p:ext>
    </p:extLst>
  </p:cSld>
  <p:clrMapOvr>
    <a:masterClrMapping/>
  </p:clrMapOvr>
  <p:transition>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4054" y="4743193"/>
            <a:ext cx="2437074" cy="1077218"/>
          </a:xfrm>
          <a:prstGeom prst="rect">
            <a:avLst/>
          </a:prstGeom>
        </p:spPr>
        <p:txBody>
          <a:bodyPr wrap="square">
            <a:spAutoFit/>
          </a:bodyPr>
          <a:lstStyle/>
          <a:p>
            <a:pPr marL="457200" marR="0" algn="ctr">
              <a:spcBef>
                <a:spcPts val="0"/>
              </a:spcBef>
              <a:spcAft>
                <a:spcPts val="0"/>
              </a:spcAft>
            </a:pPr>
            <a:r>
              <a:rPr lang="en-US" sz="3200" dirty="0">
                <a:latin typeface="Arial" panose="020B0604020202020204" pitchFamily="34" charset="0"/>
                <a:ea typeface="Calibri" panose="020F0502020204030204" pitchFamily="34" charset="0"/>
                <a:cs typeface="Times New Roman" panose="02020603050405020304" pitchFamily="18" charset="0"/>
              </a:rPr>
              <a:t>go big or</a:t>
            </a:r>
          </a:p>
          <a:p>
            <a:pPr marL="457200" marR="0" algn="ctr">
              <a:spcBef>
                <a:spcPts val="0"/>
              </a:spcBef>
              <a:spcAft>
                <a:spcPts val="0"/>
              </a:spcAft>
            </a:pPr>
            <a:r>
              <a:rPr lang="en-US" sz="3200" dirty="0">
                <a:latin typeface="Arial" panose="020B0604020202020204" pitchFamily="34" charset="0"/>
                <a:ea typeface="Calibri" panose="020F0502020204030204" pitchFamily="34" charset="0"/>
                <a:cs typeface="Times New Roman" panose="02020603050405020304" pitchFamily="18" charset="0"/>
              </a:rPr>
              <a:t>go home</a:t>
            </a:r>
          </a:p>
        </p:txBody>
      </p:sp>
      <p:sp>
        <p:nvSpPr>
          <p:cNvPr id="3" name="Rectangle 2"/>
          <p:cNvSpPr/>
          <p:nvPr/>
        </p:nvSpPr>
        <p:spPr>
          <a:xfrm>
            <a:off x="3171645" y="3860340"/>
            <a:ext cx="3141136" cy="1077218"/>
          </a:xfrm>
          <a:prstGeom prst="rect">
            <a:avLst/>
          </a:prstGeom>
        </p:spPr>
        <p:txBody>
          <a:bodyPr wrap="square">
            <a:spAutoFit/>
          </a:bodyPr>
          <a:lstStyle/>
          <a:p>
            <a:pPr marL="457200" marR="0" algn="ctr">
              <a:spcBef>
                <a:spcPts val="0"/>
              </a:spcBef>
              <a:spcAft>
                <a:spcPts val="0"/>
              </a:spcAft>
            </a:pPr>
            <a:r>
              <a:rPr lang="en-US" sz="3200" dirty="0">
                <a:latin typeface="Arial" panose="020B0604020202020204" pitchFamily="34" charset="0"/>
                <a:ea typeface="Calibri" panose="020F0502020204030204" pitchFamily="34" charset="0"/>
                <a:cs typeface="Times New Roman" panose="02020603050405020304" pitchFamily="18" charset="0"/>
              </a:rPr>
              <a:t>be open</a:t>
            </a:r>
          </a:p>
          <a:p>
            <a:pPr marL="457200" marR="0" algn="ctr">
              <a:spcBef>
                <a:spcPts val="0"/>
              </a:spcBef>
              <a:spcAft>
                <a:spcPts val="0"/>
              </a:spcAft>
            </a:pPr>
            <a:r>
              <a:rPr lang="en-US" sz="3200" dirty="0">
                <a:latin typeface="Arial" panose="020B0604020202020204" pitchFamily="34" charset="0"/>
                <a:ea typeface="Calibri" panose="020F0502020204030204" pitchFamily="34" charset="0"/>
                <a:cs typeface="Times New Roman" panose="02020603050405020304" pitchFamily="18" charset="0"/>
              </a:rPr>
              <a:t>and authentic</a:t>
            </a:r>
          </a:p>
        </p:txBody>
      </p:sp>
      <p:pic>
        <p:nvPicPr>
          <p:cNvPr id="4" name="Picture 3"/>
          <p:cNvPicPr>
            <a:picLocks noChangeAspect="1"/>
          </p:cNvPicPr>
          <p:nvPr/>
        </p:nvPicPr>
        <p:blipFill>
          <a:blip r:embed="rId2"/>
          <a:stretch>
            <a:fillRect/>
          </a:stretch>
        </p:blipFill>
        <p:spPr>
          <a:xfrm>
            <a:off x="3387993" y="624473"/>
            <a:ext cx="5472123" cy="2007390"/>
          </a:xfrm>
          <a:prstGeom prst="rect">
            <a:avLst/>
          </a:prstGeom>
        </p:spPr>
      </p:pic>
      <p:pic>
        <p:nvPicPr>
          <p:cNvPr id="19458" name="Picture 2" descr="Dead Poets Socie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21" y="2974962"/>
            <a:ext cx="2095500" cy="28479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854488" y="2890391"/>
            <a:ext cx="2997737" cy="1077218"/>
          </a:xfrm>
          <a:prstGeom prst="rect">
            <a:avLst/>
          </a:prstGeom>
        </p:spPr>
        <p:txBody>
          <a:bodyPr wrap="square">
            <a:spAutoFit/>
          </a:bodyPr>
          <a:lstStyle/>
          <a:p>
            <a:pPr marL="457200" marR="0" algn="ctr">
              <a:spcBef>
                <a:spcPts val="0"/>
              </a:spcBef>
              <a:spcAft>
                <a:spcPts val="0"/>
              </a:spcAft>
            </a:pPr>
            <a:r>
              <a:rPr lang="en-US" sz="3200" dirty="0">
                <a:latin typeface="Arial" panose="020B0604020202020204" pitchFamily="34" charset="0"/>
                <a:ea typeface="Calibri" panose="020F0502020204030204" pitchFamily="34" charset="0"/>
                <a:cs typeface="Times New Roman" panose="02020603050405020304" pitchFamily="18" charset="0"/>
              </a:rPr>
              <a:t>you know these people</a:t>
            </a:r>
          </a:p>
        </p:txBody>
      </p:sp>
      <p:sp>
        <p:nvSpPr>
          <p:cNvPr id="7" name="Rectangle 6">
            <a:extLst>
              <a:ext uri="{FF2B5EF4-FFF2-40B4-BE49-F238E27FC236}">
                <a16:creationId xmlns:a16="http://schemas.microsoft.com/office/drawing/2014/main" id="{BBD75B97-FA2C-452E-871F-05AF37DD98D0}"/>
              </a:ext>
            </a:extLst>
          </p:cNvPr>
          <p:cNvSpPr/>
          <p:nvPr/>
        </p:nvSpPr>
        <p:spPr>
          <a:xfrm>
            <a:off x="-160073" y="826913"/>
            <a:ext cx="3141136" cy="1569660"/>
          </a:xfrm>
          <a:prstGeom prst="rect">
            <a:avLst/>
          </a:prstGeom>
        </p:spPr>
        <p:txBody>
          <a:bodyPr wrap="square">
            <a:spAutoFit/>
          </a:bodyPr>
          <a:lstStyle/>
          <a:p>
            <a:pPr marL="457200" marR="0" algn="ctr">
              <a:spcBef>
                <a:spcPts val="0"/>
              </a:spcBef>
              <a:spcAft>
                <a:spcPts val="0"/>
              </a:spcAft>
            </a:pPr>
            <a:r>
              <a:rPr lang="en-US" sz="3200" dirty="0">
                <a:latin typeface="Arial" panose="020B0604020202020204" pitchFamily="34" charset="0"/>
                <a:ea typeface="Calibri" panose="020F0502020204030204" pitchFamily="34" charset="0"/>
                <a:cs typeface="Times New Roman" panose="02020603050405020304" pitchFamily="18" charset="0"/>
              </a:rPr>
              <a:t>The moment that created this talk</a:t>
            </a:r>
          </a:p>
        </p:txBody>
      </p:sp>
    </p:spTree>
    <p:extLst>
      <p:ext uri="{BB962C8B-B14F-4D97-AF65-F5344CB8AC3E}">
        <p14:creationId xmlns:p14="http://schemas.microsoft.com/office/powerpoint/2010/main" val="75403891"/>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458"/>
                                        </p:tgtEl>
                                        <p:attrNameLst>
                                          <p:attrName>style.visibility</p:attrName>
                                        </p:attrNameLst>
                                      </p:cBhvr>
                                      <p:to>
                                        <p:strVal val="visible"/>
                                      </p:to>
                                    </p:set>
                                    <p:animEffect transition="in" filter="fade">
                                      <p:cBhvr>
                                        <p:cTn id="24"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Mindset</a:t>
            </a:r>
          </a:p>
        </p:txBody>
      </p:sp>
      <p:sp>
        <p:nvSpPr>
          <p:cNvPr id="3" name="Content Placeholder 2"/>
          <p:cNvSpPr>
            <a:spLocks noGrp="1"/>
          </p:cNvSpPr>
          <p:nvPr>
            <p:ph idx="1"/>
          </p:nvPr>
        </p:nvSpPr>
        <p:spPr/>
        <p:txBody>
          <a:bodyPr>
            <a:normAutofit/>
          </a:bodyPr>
          <a:lstStyle/>
          <a:p>
            <a:r>
              <a:rPr lang="en-US" dirty="0"/>
              <a:t>That kind of </a:t>
            </a:r>
            <a:r>
              <a:rPr lang="en-US" dirty="0">
                <a:solidFill>
                  <a:srgbClr val="7030A0"/>
                </a:solidFill>
              </a:rPr>
              <a:t>moment</a:t>
            </a:r>
            <a:r>
              <a:rPr lang="en-US" dirty="0"/>
              <a:t> can happen every day.</a:t>
            </a:r>
          </a:p>
          <a:p>
            <a:r>
              <a:rPr lang="en-US" dirty="0"/>
              <a:t>The </a:t>
            </a:r>
            <a:r>
              <a:rPr lang="en-US" dirty="0">
                <a:solidFill>
                  <a:srgbClr val="7030A0"/>
                </a:solidFill>
              </a:rPr>
              <a:t>opportunities</a:t>
            </a:r>
            <a:r>
              <a:rPr lang="en-US" dirty="0"/>
              <a:t> are there, if we create the right spaces and we’re </a:t>
            </a:r>
            <a:r>
              <a:rPr lang="en-US" dirty="0">
                <a:solidFill>
                  <a:srgbClr val="7030A0"/>
                </a:solidFill>
              </a:rPr>
              <a:t>brave</a:t>
            </a:r>
            <a:r>
              <a:rPr lang="en-US" dirty="0"/>
              <a:t> enough take </a:t>
            </a:r>
            <a:r>
              <a:rPr lang="en-US" dirty="0">
                <a:solidFill>
                  <a:srgbClr val="7030A0"/>
                </a:solidFill>
              </a:rPr>
              <a:t>risks</a:t>
            </a:r>
            <a:r>
              <a:rPr lang="en-US" dirty="0"/>
              <a:t>.</a:t>
            </a:r>
          </a:p>
          <a:p>
            <a:r>
              <a:rPr lang="en-US" dirty="0"/>
              <a:t>It’s OK to start small (e.g., talking about D&amp;D).</a:t>
            </a:r>
          </a:p>
          <a:p>
            <a:r>
              <a:rPr lang="en-US" dirty="0"/>
              <a:t>How can you bring your </a:t>
            </a:r>
            <a:r>
              <a:rPr lang="en-US" dirty="0">
                <a:solidFill>
                  <a:srgbClr val="7030A0"/>
                </a:solidFill>
              </a:rPr>
              <a:t>joy</a:t>
            </a:r>
            <a:r>
              <a:rPr lang="en-US" dirty="0"/>
              <a:t> into work on Monday?</a:t>
            </a:r>
          </a:p>
        </p:txBody>
      </p:sp>
      <p:pic>
        <p:nvPicPr>
          <p:cNvPr id="18" name="Picture 17" descr="Question"/>
          <p:cNvPicPr/>
          <p:nvPr/>
        </p:nvPicPr>
        <p:blipFill>
          <a:blip r:embed="rId3" cstate="print">
            <a:extLst>
              <a:ext uri="{28A0092B-C50C-407E-A947-70E740481C1C}">
                <a14:useLocalDpi xmlns:a14="http://schemas.microsoft.com/office/drawing/2010/main"/>
              </a:ext>
            </a:extLst>
          </a:blip>
          <a:srcRect/>
          <a:stretch>
            <a:fillRect/>
          </a:stretch>
        </p:blipFill>
        <p:spPr bwMode="auto">
          <a:xfrm>
            <a:off x="382964" y="4391725"/>
            <a:ext cx="457200" cy="457200"/>
          </a:xfrm>
          <a:prstGeom prst="rect">
            <a:avLst/>
          </a:prstGeom>
          <a:noFill/>
          <a:ln>
            <a:noFill/>
          </a:ln>
        </p:spPr>
      </p:pic>
      <p:pic>
        <p:nvPicPr>
          <p:cNvPr id="11" name="Picture 2" descr="http://bkfk.com/insideout/Test%20your%20Memory_files/joy.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7082570" y="4040273"/>
            <a:ext cx="2505075"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ig Idea"/>
          <p:cNvPicPr/>
          <p:nvPr/>
        </p:nvPicPr>
        <p:blipFill>
          <a:blip r:embed="rId5" cstate="print">
            <a:extLst>
              <a:ext uri="{28A0092B-C50C-407E-A947-70E740481C1C}">
                <a14:useLocalDpi xmlns:a14="http://schemas.microsoft.com/office/drawing/2010/main"/>
              </a:ext>
            </a:extLst>
          </a:blip>
          <a:srcRect/>
          <a:stretch>
            <a:fillRect/>
          </a:stretch>
        </p:blipFill>
        <p:spPr bwMode="auto">
          <a:xfrm>
            <a:off x="393391" y="2270070"/>
            <a:ext cx="457200" cy="457200"/>
          </a:xfrm>
          <a:prstGeom prst="rect">
            <a:avLst/>
          </a:prstGeom>
          <a:noFill/>
          <a:ln>
            <a:noFill/>
          </a:ln>
        </p:spPr>
      </p:pic>
    </p:spTree>
    <p:extLst>
      <p:ext uri="{BB962C8B-B14F-4D97-AF65-F5344CB8AC3E}">
        <p14:creationId xmlns:p14="http://schemas.microsoft.com/office/powerpoint/2010/main" val="1679554284"/>
      </p:ext>
    </p:extLst>
  </p:cSld>
  <p:clrMapOvr>
    <a:masterClrMapping/>
  </p:clrMapOvr>
  <p:transition>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Closure</a:t>
            </a:r>
          </a:p>
        </p:txBody>
      </p:sp>
      <p:sp>
        <p:nvSpPr>
          <p:cNvPr id="3" name="Content Placeholder 2"/>
          <p:cNvSpPr>
            <a:spLocks noGrp="1"/>
          </p:cNvSpPr>
          <p:nvPr>
            <p:ph sz="half" idx="1"/>
          </p:nvPr>
        </p:nvSpPr>
        <p:spPr/>
        <p:txBody>
          <a:bodyPr>
            <a:normAutofit/>
          </a:bodyPr>
          <a:lstStyle/>
          <a:p>
            <a:pPr lvl="0"/>
            <a:r>
              <a:rPr lang="en-US" dirty="0"/>
              <a:t>Joy is </a:t>
            </a:r>
            <a:r>
              <a:rPr lang="en-US" dirty="0">
                <a:solidFill>
                  <a:srgbClr val="7030A0"/>
                </a:solidFill>
              </a:rPr>
              <a:t>doing</a:t>
            </a:r>
            <a:r>
              <a:rPr lang="en-US" dirty="0"/>
              <a:t>.</a:t>
            </a:r>
          </a:p>
          <a:p>
            <a:pPr lvl="0"/>
            <a:r>
              <a:rPr lang="en-US" dirty="0"/>
              <a:t>Joy is </a:t>
            </a:r>
            <a:r>
              <a:rPr lang="en-US" dirty="0">
                <a:solidFill>
                  <a:srgbClr val="7030A0"/>
                </a:solidFill>
              </a:rPr>
              <a:t>productive struggle</a:t>
            </a:r>
            <a:r>
              <a:rPr lang="en-US" dirty="0"/>
              <a:t>.</a:t>
            </a:r>
          </a:p>
          <a:p>
            <a:pPr lvl="0"/>
            <a:r>
              <a:rPr lang="en-US" dirty="0"/>
              <a:t>Joy is </a:t>
            </a:r>
            <a:r>
              <a:rPr lang="en-US" dirty="0">
                <a:solidFill>
                  <a:srgbClr val="7030A0"/>
                </a:solidFill>
              </a:rPr>
              <a:t>knowing who you are</a:t>
            </a:r>
            <a:r>
              <a:rPr lang="en-US" dirty="0"/>
              <a:t>.</a:t>
            </a:r>
          </a:p>
          <a:p>
            <a:pPr lvl="0"/>
            <a:r>
              <a:rPr lang="en-US" dirty="0"/>
              <a:t>Joy is </a:t>
            </a:r>
            <a:r>
              <a:rPr lang="en-US" dirty="0">
                <a:solidFill>
                  <a:srgbClr val="7030A0"/>
                </a:solidFill>
              </a:rPr>
              <a:t>serious business</a:t>
            </a:r>
            <a:r>
              <a:rPr lang="en-US" dirty="0"/>
              <a:t>.</a:t>
            </a:r>
          </a:p>
          <a:p>
            <a:pPr lvl="0"/>
            <a:r>
              <a:rPr lang="en-US" dirty="0"/>
              <a:t>Joy is </a:t>
            </a:r>
            <a:r>
              <a:rPr lang="en-US" dirty="0">
                <a:solidFill>
                  <a:srgbClr val="7030A0"/>
                </a:solidFill>
              </a:rPr>
              <a:t>closeness</a:t>
            </a:r>
            <a:r>
              <a:rPr lang="en-US" dirty="0"/>
              <a:t>.</a:t>
            </a:r>
          </a:p>
        </p:txBody>
      </p:sp>
      <p:sp>
        <p:nvSpPr>
          <p:cNvPr id="4" name="Content Placeholder 3"/>
          <p:cNvSpPr>
            <a:spLocks noGrp="1"/>
          </p:cNvSpPr>
          <p:nvPr>
            <p:ph sz="half" idx="2"/>
          </p:nvPr>
        </p:nvSpPr>
        <p:spPr/>
        <p:txBody>
          <a:bodyPr/>
          <a:lstStyle/>
          <a:p>
            <a:r>
              <a:rPr lang="en-US" dirty="0"/>
              <a:t>Stand like a superhero.</a:t>
            </a:r>
          </a:p>
          <a:p>
            <a:r>
              <a:rPr lang="en-US" dirty="0"/>
              <a:t>Embrace the Trying Trio.</a:t>
            </a:r>
          </a:p>
          <a:p>
            <a:r>
              <a:rPr lang="en-US" dirty="0"/>
              <a:t>Know your strengths and use them to </a:t>
            </a:r>
            <a:r>
              <a:rPr lang="en-US" strike="sngStrike" dirty="0"/>
              <a:t>kill</a:t>
            </a:r>
            <a:r>
              <a:rPr lang="en-US" dirty="0"/>
              <a:t> defeat your dragons.</a:t>
            </a:r>
          </a:p>
          <a:p>
            <a:r>
              <a:rPr lang="en-US" dirty="0"/>
              <a:t>Nurture a growth mindset.</a:t>
            </a:r>
          </a:p>
          <a:p>
            <a:r>
              <a:rPr lang="en-US" dirty="0"/>
              <a:t>Value others and their diversity.</a:t>
            </a:r>
          </a:p>
          <a:p>
            <a:endParaRPr lang="en-US" dirty="0"/>
          </a:p>
        </p:txBody>
      </p:sp>
    </p:spTree>
    <p:extLst>
      <p:ext uri="{BB962C8B-B14F-4D97-AF65-F5344CB8AC3E}">
        <p14:creationId xmlns:p14="http://schemas.microsoft.com/office/powerpoint/2010/main" val="1215596479"/>
      </p:ext>
    </p:extLst>
  </p:cSld>
  <p:clrMapOvr>
    <a:masterClrMapping/>
  </p:clrMapOvr>
  <p:transition>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3310" y="1471169"/>
            <a:ext cx="3661515" cy="1569660"/>
          </a:xfrm>
          <a:prstGeom prst="rect">
            <a:avLst/>
          </a:prstGeom>
          <a:noFill/>
        </p:spPr>
        <p:txBody>
          <a:bodyPr wrap="none" rtlCol="0">
            <a:spAutoFit/>
          </a:bodyPr>
          <a:lstStyle/>
          <a:p>
            <a:r>
              <a:rPr lang="en-US" sz="2400" dirty="0"/>
              <a:t>Kym.Buchanan@uwsp.edu</a:t>
            </a:r>
          </a:p>
          <a:p>
            <a:endParaRPr lang="en-US" sz="1200" dirty="0"/>
          </a:p>
          <a:p>
            <a:r>
              <a:rPr lang="en-US" sz="2400" dirty="0"/>
              <a:t>KymBuchanan.org</a:t>
            </a:r>
            <a:endParaRPr lang="en-US" sz="2400" dirty="0">
              <a:solidFill>
                <a:srgbClr val="7030A0"/>
              </a:solidFill>
            </a:endParaRPr>
          </a:p>
          <a:p>
            <a:endParaRPr lang="en-US" sz="1200" dirty="0"/>
          </a:p>
          <a:p>
            <a:r>
              <a:rPr lang="en-US" sz="2400" dirty="0"/>
              <a:t>@reach2grow</a:t>
            </a:r>
          </a:p>
        </p:txBody>
      </p:sp>
      <p:pic>
        <p:nvPicPr>
          <p:cNvPr id="6" name="Picture 3" descr="Trying Trio&#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1234" y="1311778"/>
            <a:ext cx="1820557" cy="19123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cdn00.portalhoy.com/wp-content/uploads/2015/11/outlook-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936052" y="1491143"/>
            <a:ext cx="594804" cy="457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01129" y="2027399"/>
            <a:ext cx="459241" cy="4572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elated im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03170" y="2616332"/>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02131" y="3620001"/>
            <a:ext cx="8599861" cy="830997"/>
          </a:xfrm>
          <a:prstGeom prst="rect">
            <a:avLst/>
          </a:prstGeom>
          <a:noFill/>
        </p:spPr>
        <p:txBody>
          <a:bodyPr wrap="square" rtlCol="0">
            <a:spAutoFit/>
          </a:bodyPr>
          <a:lstStyle/>
          <a:p>
            <a:r>
              <a:rPr lang="en-US" sz="2400" dirty="0"/>
              <a:t>Bones mend. Regret stays with you forever.</a:t>
            </a:r>
          </a:p>
          <a:p>
            <a:pPr algn="r"/>
            <a:r>
              <a:rPr lang="en-US" sz="2400" dirty="0"/>
              <a:t>-Patrick </a:t>
            </a:r>
            <a:r>
              <a:rPr lang="en-US" sz="2400" dirty="0" err="1"/>
              <a:t>Rothfuss</a:t>
            </a:r>
            <a:r>
              <a:rPr lang="en-US" sz="2400" dirty="0"/>
              <a:t>, </a:t>
            </a:r>
            <a:r>
              <a:rPr lang="en-US" sz="2400" i="1" dirty="0"/>
              <a:t>The Name of the Wind</a:t>
            </a:r>
          </a:p>
        </p:txBody>
      </p:sp>
      <p:sp>
        <p:nvSpPr>
          <p:cNvPr id="15" name="TextBox 14"/>
          <p:cNvSpPr txBox="1"/>
          <p:nvPr/>
        </p:nvSpPr>
        <p:spPr>
          <a:xfrm>
            <a:off x="6908857" y="2209832"/>
            <a:ext cx="1895071" cy="830997"/>
          </a:xfrm>
          <a:prstGeom prst="rect">
            <a:avLst/>
          </a:prstGeom>
          <a:noFill/>
        </p:spPr>
        <p:txBody>
          <a:bodyPr wrap="none" rtlCol="0">
            <a:spAutoFit/>
          </a:bodyPr>
          <a:lstStyle/>
          <a:p>
            <a:r>
              <a:rPr lang="en-US" sz="2400" dirty="0">
                <a:solidFill>
                  <a:srgbClr val="7030A0"/>
                </a:solidFill>
                <a:latin typeface="Lucida Calligraphy" panose="03010101010101010101" pitchFamily="66" charset="0"/>
              </a:rPr>
              <a:t>this is on</a:t>
            </a:r>
          </a:p>
          <a:p>
            <a:r>
              <a:rPr lang="en-US" sz="2400" dirty="0">
                <a:solidFill>
                  <a:srgbClr val="7030A0"/>
                </a:solidFill>
                <a:latin typeface="Lucida Calligraphy" panose="03010101010101010101" pitchFamily="66" charset="0"/>
              </a:rPr>
              <a:t>the sticker</a:t>
            </a:r>
          </a:p>
        </p:txBody>
      </p:sp>
      <p:cxnSp>
        <p:nvCxnSpPr>
          <p:cNvPr id="16" name="Connector: Curved 15"/>
          <p:cNvCxnSpPr>
            <a:cxnSpLocks/>
          </p:cNvCxnSpPr>
          <p:nvPr/>
        </p:nvCxnSpPr>
        <p:spPr>
          <a:xfrm rot="10800000">
            <a:off x="5935133" y="2278544"/>
            <a:ext cx="1092200" cy="337788"/>
          </a:xfrm>
          <a:prstGeom prst="curvedConnector3">
            <a:avLst>
              <a:gd name="adj1" fmla="val 50000"/>
            </a:avLst>
          </a:prstGeom>
          <a:ln>
            <a:solidFill>
              <a:srgbClr val="7030A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57200" y="366917"/>
            <a:ext cx="8229600" cy="8567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Questions &amp; Sharing</a:t>
            </a:r>
          </a:p>
        </p:txBody>
      </p:sp>
      <p:sp>
        <p:nvSpPr>
          <p:cNvPr id="13" name="TextBox 12">
            <a:extLst>
              <a:ext uri="{FF2B5EF4-FFF2-40B4-BE49-F238E27FC236}">
                <a16:creationId xmlns:a16="http://schemas.microsoft.com/office/drawing/2014/main" id="{8F425A37-DB78-4C1F-B72C-D6F8F6FFB95A}"/>
              </a:ext>
            </a:extLst>
          </p:cNvPr>
          <p:cNvSpPr txBox="1"/>
          <p:nvPr/>
        </p:nvSpPr>
        <p:spPr>
          <a:xfrm>
            <a:off x="1828780" y="4726797"/>
            <a:ext cx="6027612" cy="1200329"/>
          </a:xfrm>
          <a:prstGeom prst="rect">
            <a:avLst/>
          </a:prstGeom>
          <a:noFill/>
        </p:spPr>
        <p:txBody>
          <a:bodyPr wrap="none" rtlCol="0">
            <a:spAutoFit/>
          </a:bodyPr>
          <a:lstStyle/>
          <a:p>
            <a:pPr algn="ctr"/>
            <a:r>
              <a:rPr lang="en-US" sz="2400" dirty="0">
                <a:solidFill>
                  <a:srgbClr val="7030A0"/>
                </a:solidFill>
                <a:latin typeface="Lucida Calligraphy" panose="03010101010101010101" pitchFamily="66" charset="0"/>
              </a:rPr>
              <a:t>Thank you for participating.</a:t>
            </a:r>
          </a:p>
          <a:p>
            <a:pPr algn="ctr"/>
            <a:endParaRPr lang="en-US" sz="2400" dirty="0">
              <a:solidFill>
                <a:srgbClr val="7030A0"/>
              </a:solidFill>
              <a:latin typeface="Lucida Calligraphy" panose="03010101010101010101" pitchFamily="66" charset="0"/>
            </a:endParaRPr>
          </a:p>
          <a:p>
            <a:pPr algn="ctr"/>
            <a:r>
              <a:rPr lang="en-US" sz="2400" dirty="0">
                <a:solidFill>
                  <a:srgbClr val="7030A0"/>
                </a:solidFill>
                <a:latin typeface="Lucida Calligraphy" panose="03010101010101010101" pitchFamily="66" charset="0"/>
              </a:rPr>
              <a:t>I highly value feedback on this talk.</a:t>
            </a:r>
          </a:p>
        </p:txBody>
      </p:sp>
    </p:spTree>
    <p:extLst>
      <p:ext uri="{BB962C8B-B14F-4D97-AF65-F5344CB8AC3E}">
        <p14:creationId xmlns:p14="http://schemas.microsoft.com/office/powerpoint/2010/main" val="3414544136"/>
      </p:ext>
    </p:extLst>
  </p:cSld>
  <p:clrMapOvr>
    <a:masterClrMapping/>
  </p:clrMapOvr>
  <p:transition>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education.uwsp.edu/_images/big_picture_learni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047750"/>
            <a:ext cx="6858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80899"/>
      </p:ext>
    </p:extLst>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joy?</a:t>
            </a:r>
          </a:p>
        </p:txBody>
      </p:sp>
      <p:sp>
        <p:nvSpPr>
          <p:cNvPr id="3" name="Content Placeholder 2"/>
          <p:cNvSpPr>
            <a:spLocks noGrp="1"/>
          </p:cNvSpPr>
          <p:nvPr>
            <p:ph idx="1"/>
          </p:nvPr>
        </p:nvSpPr>
        <p:spPr/>
        <p:txBody>
          <a:bodyPr>
            <a:normAutofit/>
          </a:bodyPr>
          <a:lstStyle/>
          <a:p>
            <a:pPr lvl="0"/>
            <a:r>
              <a:rPr lang="en-US" dirty="0"/>
              <a:t>Joy is </a:t>
            </a:r>
            <a:r>
              <a:rPr lang="en-US" dirty="0">
                <a:solidFill>
                  <a:srgbClr val="7030A0"/>
                </a:solidFill>
              </a:rPr>
              <a:t>doing</a:t>
            </a:r>
            <a:r>
              <a:rPr lang="en-US" dirty="0"/>
              <a:t>.</a:t>
            </a:r>
          </a:p>
          <a:p>
            <a:pPr lvl="0"/>
            <a:r>
              <a:rPr lang="en-US" dirty="0"/>
              <a:t>Joy is </a:t>
            </a:r>
            <a:r>
              <a:rPr lang="en-US" dirty="0">
                <a:solidFill>
                  <a:srgbClr val="7030A0"/>
                </a:solidFill>
              </a:rPr>
              <a:t>productive struggle</a:t>
            </a:r>
            <a:r>
              <a:rPr lang="en-US" dirty="0"/>
              <a:t>.</a:t>
            </a:r>
          </a:p>
          <a:p>
            <a:pPr lvl="0"/>
            <a:r>
              <a:rPr lang="en-US" dirty="0"/>
              <a:t>Joy is </a:t>
            </a:r>
            <a:r>
              <a:rPr lang="en-US" dirty="0">
                <a:solidFill>
                  <a:srgbClr val="7030A0"/>
                </a:solidFill>
              </a:rPr>
              <a:t>knowing who you are</a:t>
            </a:r>
            <a:r>
              <a:rPr lang="en-US" dirty="0"/>
              <a:t>.</a:t>
            </a:r>
          </a:p>
          <a:p>
            <a:pPr lvl="0"/>
            <a:r>
              <a:rPr lang="en-US" dirty="0"/>
              <a:t>Joy is </a:t>
            </a:r>
            <a:r>
              <a:rPr lang="en-US" dirty="0">
                <a:solidFill>
                  <a:srgbClr val="7030A0"/>
                </a:solidFill>
              </a:rPr>
              <a:t>serious business</a:t>
            </a:r>
            <a:r>
              <a:rPr lang="en-US" dirty="0"/>
              <a:t>.</a:t>
            </a:r>
          </a:p>
          <a:p>
            <a:pPr lvl="0"/>
            <a:r>
              <a:rPr lang="en-US" dirty="0"/>
              <a:t>Joy is </a:t>
            </a:r>
            <a:r>
              <a:rPr lang="en-US" dirty="0">
                <a:solidFill>
                  <a:srgbClr val="7030A0"/>
                </a:solidFill>
              </a:rPr>
              <a:t>closeness</a:t>
            </a:r>
            <a:r>
              <a:rPr lang="en-US" dirty="0"/>
              <a:t>.</a:t>
            </a:r>
          </a:p>
        </p:txBody>
      </p:sp>
      <p:pic>
        <p:nvPicPr>
          <p:cNvPr id="1026" name="Picture 2" descr="super: inside out meet your emoti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652773" y="1451506"/>
            <a:ext cx="2809795" cy="432276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79400" y="1583266"/>
            <a:ext cx="2912533" cy="62653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16200000">
            <a:off x="8053511" y="5010383"/>
            <a:ext cx="2028119" cy="369332"/>
          </a:xfrm>
          <a:prstGeom prst="rect">
            <a:avLst/>
          </a:prstGeom>
        </p:spPr>
        <p:txBody>
          <a:bodyPr wrap="none">
            <a:spAutoFit/>
          </a:bodyPr>
          <a:lstStyle/>
          <a:p>
            <a:r>
              <a:rPr lang="en-US" sz="900" dirty="0">
                <a:solidFill>
                  <a:schemeClr val="bg1">
                    <a:lumMod val="50000"/>
                  </a:schemeClr>
                </a:solidFill>
              </a:rPr>
              <a:t>http://wallpapersafari.com/w/b6CAag/</a:t>
            </a:r>
          </a:p>
          <a:p>
            <a:endParaRPr lang="en-US" sz="900" dirty="0">
              <a:solidFill>
                <a:schemeClr val="bg1">
                  <a:lumMod val="50000"/>
                </a:schemeClr>
              </a:solidFill>
            </a:endParaRPr>
          </a:p>
        </p:txBody>
      </p:sp>
    </p:spTree>
    <p:extLst>
      <p:ext uri="{BB962C8B-B14F-4D97-AF65-F5344CB8AC3E}">
        <p14:creationId xmlns:p14="http://schemas.microsoft.com/office/powerpoint/2010/main" val="1292026070"/>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6676" y="3559945"/>
            <a:ext cx="5710729" cy="1569660"/>
          </a:xfrm>
          <a:prstGeom prst="rect">
            <a:avLst/>
          </a:prstGeom>
          <a:noFill/>
        </p:spPr>
        <p:txBody>
          <a:bodyPr wrap="none" rtlCol="0">
            <a:spAutoFit/>
          </a:bodyPr>
          <a:lstStyle/>
          <a:p>
            <a:pPr algn="ctr"/>
            <a:r>
              <a:rPr lang="en-US" sz="3200" dirty="0"/>
              <a:t>"I don't have time for happiness</a:t>
            </a:r>
          </a:p>
          <a:p>
            <a:pPr algn="ctr"/>
            <a:r>
              <a:rPr lang="en-US" sz="3200" dirty="0"/>
              <a:t>because</a:t>
            </a:r>
          </a:p>
          <a:p>
            <a:pPr algn="ctr"/>
            <a:r>
              <a:rPr lang="en-US" sz="3200" dirty="0"/>
              <a:t>I need to _________________."</a:t>
            </a:r>
          </a:p>
        </p:txBody>
      </p:sp>
      <p:sp>
        <p:nvSpPr>
          <p:cNvPr id="7" name="TextBox 6"/>
          <p:cNvSpPr txBox="1"/>
          <p:nvPr/>
        </p:nvSpPr>
        <p:spPr>
          <a:xfrm>
            <a:off x="1752606" y="1706319"/>
            <a:ext cx="5738880" cy="584775"/>
          </a:xfrm>
          <a:prstGeom prst="rect">
            <a:avLst/>
          </a:prstGeom>
          <a:noFill/>
        </p:spPr>
        <p:txBody>
          <a:bodyPr wrap="none" rtlCol="0">
            <a:spAutoFit/>
          </a:bodyPr>
          <a:lstStyle/>
          <a:p>
            <a:pPr algn="ctr"/>
            <a:r>
              <a:rPr lang="en-US" sz="3200" dirty="0"/>
              <a:t>How often do you feel your bliss?</a:t>
            </a:r>
          </a:p>
        </p:txBody>
      </p:sp>
    </p:spTree>
    <p:extLst>
      <p:ext uri="{BB962C8B-B14F-4D97-AF65-F5344CB8AC3E}">
        <p14:creationId xmlns:p14="http://schemas.microsoft.com/office/powerpoint/2010/main" val="2398239118"/>
      </p:ext>
    </p:extLst>
  </p:cSld>
  <p:clrMapOvr>
    <a:masterClrMapping/>
  </p:clrMapOvr>
  <p:transition>
    <p:push/>
  </p:transition>
</p:sld>
</file>

<file path=ppt/theme/theme1.xml><?xml version="1.0" encoding="utf-8"?>
<a:theme xmlns:a="http://schemas.openxmlformats.org/drawingml/2006/main" name="template-four3rati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template-four3ratio.potx</Template>
  <TotalTime>7546</TotalTime>
  <Words>2030</Words>
  <Application>Microsoft Office PowerPoint</Application>
  <PresentationFormat>On-screen Show (4:3)</PresentationFormat>
  <Paragraphs>375</Paragraphs>
  <Slides>77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Lucida Calligraphy</vt:lpstr>
      <vt:lpstr>Times New Roman</vt:lpstr>
      <vt:lpstr>template-four3ratio</vt:lpstr>
      <vt:lpstr>Joy, Creativity, &amp; Play</vt:lpstr>
      <vt:lpstr>As we prepare for take off…</vt:lpstr>
      <vt:lpstr>PowerPoint Presentation</vt:lpstr>
      <vt:lpstr>PowerPoint Presentation</vt:lpstr>
      <vt:lpstr>PowerPoint Presentation</vt:lpstr>
      <vt:lpstr>Happiness</vt:lpstr>
      <vt:lpstr>Introductions</vt:lpstr>
      <vt:lpstr>What is joy?</vt:lpstr>
      <vt:lpstr>PowerPoint Presentation</vt:lpstr>
      <vt:lpstr>(Heavy) Things We Carry</vt:lpstr>
      <vt:lpstr>PowerPoint Presentation</vt:lpstr>
      <vt:lpstr>Let's get some Science! in here</vt:lpstr>
      <vt:lpstr>PowerPoint Presentation</vt:lpstr>
      <vt:lpstr>Joy often includes paradoxes</vt:lpstr>
      <vt:lpstr>Gait Analysis</vt:lpstr>
      <vt:lpstr>Stand Like a Superhero</vt:lpstr>
      <vt:lpstr>Fake it 'til you make it</vt:lpstr>
      <vt:lpstr>What is joy?</vt:lpstr>
      <vt:lpstr>Challenge Leads to Joy</vt:lpstr>
      <vt:lpstr>PowerPoint Presentation</vt:lpstr>
      <vt:lpstr>PowerPoint Presentation</vt:lpstr>
      <vt:lpstr>PowerPoint Presentation</vt:lpstr>
      <vt:lpstr>In the Groove</vt:lpstr>
      <vt:lpstr>PowerPoint Presentation</vt:lpstr>
      <vt:lpstr>PowerPoint Presentation</vt:lpstr>
      <vt:lpstr>What is joy?</vt:lpstr>
      <vt:lpstr>Basic Needs</vt:lpstr>
      <vt:lpstr>Know Your Strengths</vt:lpstr>
      <vt:lpstr>Find strategies at the overlap:</vt:lpstr>
      <vt:lpstr>Storytime!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Paper Bag Self-Determination</vt:lpstr>
      <vt:lpstr>Find strategies at the overlap:</vt:lpstr>
      <vt:lpstr>PowerPoint Presentation</vt:lpstr>
      <vt:lpstr>Know what makes you happy</vt:lpstr>
      <vt:lpstr>What is joy?</vt:lpstr>
      <vt:lpstr>PowerPoint Presentation</vt:lpstr>
      <vt:lpstr>What's at Stake</vt:lpstr>
      <vt:lpstr>PowerPoint Presentation</vt:lpstr>
      <vt:lpstr>Let's look at conflict</vt:lpstr>
      <vt:lpstr>Conflict Resolution</vt:lpstr>
      <vt:lpstr>Conflict Resolution</vt:lpstr>
      <vt:lpstr>My favorite step</vt:lpstr>
      <vt:lpstr>PowerPoint Presentation</vt:lpstr>
      <vt:lpstr>Mindset is Magic</vt:lpstr>
      <vt:lpstr>1000 Words</vt:lpstr>
      <vt:lpstr>PowerPoint Presentation</vt:lpstr>
      <vt:lpstr>PowerPoint Presentation</vt:lpstr>
      <vt:lpstr>Which is more powerful?</vt:lpstr>
      <vt:lpstr>Which is more beautiful?</vt:lpstr>
      <vt:lpstr>Which is more dangerous?</vt:lpstr>
      <vt:lpstr>Variations</vt:lpstr>
      <vt:lpstr>You can become more creative through activities just like that.</vt:lpstr>
      <vt:lpstr>What is joy?</vt:lpstr>
      <vt:lpstr>7 Dimensions of Wellness</vt:lpstr>
      <vt:lpstr>Closeness</vt:lpstr>
      <vt:lpstr>PowerPoint Presentation</vt:lpstr>
      <vt:lpstr>No Difference</vt:lpstr>
      <vt:lpstr>PowerPoint Presentation</vt:lpstr>
      <vt:lpstr>Closeness = Healthy Relationships</vt:lpstr>
      <vt:lpstr>PowerPoint Presentation</vt:lpstr>
      <vt:lpstr>The Power of Mindset</vt:lpstr>
      <vt:lpstr>Closure</vt:lpstr>
      <vt:lpstr>PowerPoint Presentation</vt:lpstr>
      <vt:lpstr>PowerPoint Presentation</vt:lpstr>
    </vt:vector>
  </TitlesOfParts>
  <Company>University of Wisconsin - Stevens Point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Technology</dc:creator>
  <cp:lastModifiedBy>Kym Buchanan</cp:lastModifiedBy>
  <cp:revision>251</cp:revision>
  <cp:lastPrinted>2018-02-07T19:26:38Z</cp:lastPrinted>
  <dcterms:created xsi:type="dcterms:W3CDTF">2011-11-30T20:55:45Z</dcterms:created>
  <dcterms:modified xsi:type="dcterms:W3CDTF">2018-02-08T04:40:01Z</dcterms:modified>
</cp:coreProperties>
</file>