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78" r:id="rId3"/>
    <p:sldId id="257" r:id="rId4"/>
    <p:sldId id="258" r:id="rId5"/>
    <p:sldId id="259" r:id="rId6"/>
    <p:sldId id="264" r:id="rId7"/>
    <p:sldId id="267" r:id="rId8"/>
    <p:sldId id="262" r:id="rId9"/>
    <p:sldId id="266" r:id="rId10"/>
    <p:sldId id="269" r:id="rId11"/>
    <p:sldId id="271" r:id="rId12"/>
    <p:sldId id="274" r:id="rId13"/>
    <p:sldId id="275" r:id="rId14"/>
    <p:sldId id="273" r:id="rId15"/>
    <p:sldId id="277" r:id="rId16"/>
    <p:sldId id="276" r:id="rId17"/>
    <p:sldId id="270" r:id="rId18"/>
    <p:sldId id="268" r:id="rId19"/>
    <p:sldId id="27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CD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752BA9-7EB9-41FC-B5E9-63A36750BEBD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4D0D68-FAB3-4509-ABAF-B70E907232F2}">
      <dgm:prSet phldrT="[Text]"/>
      <dgm:spPr/>
      <dgm:t>
        <a:bodyPr/>
        <a:lstStyle/>
        <a:p>
          <a:r>
            <a:rPr lang="en-US" dirty="0" smtClean="0"/>
            <a:t>Mission Statement</a:t>
          </a:r>
          <a:endParaRPr lang="en-US" dirty="0"/>
        </a:p>
      </dgm:t>
    </dgm:pt>
    <dgm:pt modelId="{50D1A434-E3C8-4D10-A524-5BA1A29A1E99}" type="parTrans" cxnId="{C8B946A6-9ECB-4A45-811D-A2E8235B5293}">
      <dgm:prSet/>
      <dgm:spPr/>
      <dgm:t>
        <a:bodyPr/>
        <a:lstStyle/>
        <a:p>
          <a:endParaRPr lang="en-US"/>
        </a:p>
      </dgm:t>
    </dgm:pt>
    <dgm:pt modelId="{47D5DDAC-71F8-44E0-8C8A-5023FECA4215}" type="sibTrans" cxnId="{C8B946A6-9ECB-4A45-811D-A2E8235B5293}">
      <dgm:prSet/>
      <dgm:spPr/>
      <dgm:t>
        <a:bodyPr/>
        <a:lstStyle/>
        <a:p>
          <a:endParaRPr lang="en-US"/>
        </a:p>
      </dgm:t>
    </dgm:pt>
    <dgm:pt modelId="{4DC69609-9188-412A-8F4B-DBEB69851B08}">
      <dgm:prSet phldrT="[Text]"/>
      <dgm:spPr/>
      <dgm:t>
        <a:bodyPr/>
        <a:lstStyle/>
        <a:p>
          <a:r>
            <a:rPr lang="en-US" dirty="0" smtClean="0"/>
            <a:t>Goals and Objectives</a:t>
          </a:r>
          <a:endParaRPr lang="en-US" dirty="0"/>
        </a:p>
      </dgm:t>
    </dgm:pt>
    <dgm:pt modelId="{301ED83A-2749-49F2-B130-73FCE9B6045B}" type="parTrans" cxnId="{A73145C6-D94E-4DE5-AC76-ECD51C36426E}">
      <dgm:prSet/>
      <dgm:spPr/>
      <dgm:t>
        <a:bodyPr/>
        <a:lstStyle/>
        <a:p>
          <a:endParaRPr lang="en-US"/>
        </a:p>
      </dgm:t>
    </dgm:pt>
    <dgm:pt modelId="{C0E5F92A-7D44-47B1-9E9D-A178D5AEB688}" type="sibTrans" cxnId="{A73145C6-D94E-4DE5-AC76-ECD51C36426E}">
      <dgm:prSet/>
      <dgm:spPr/>
      <dgm:t>
        <a:bodyPr/>
        <a:lstStyle/>
        <a:p>
          <a:endParaRPr lang="en-US"/>
        </a:p>
      </dgm:t>
    </dgm:pt>
    <dgm:pt modelId="{AF892E28-77FE-4040-BD11-E39CB335E3DB}">
      <dgm:prSet phldrT="[Text]"/>
      <dgm:spPr/>
      <dgm:t>
        <a:bodyPr/>
        <a:lstStyle/>
        <a:p>
          <a:r>
            <a:rPr lang="en-US" dirty="0" smtClean="0"/>
            <a:t>Program Outcomes</a:t>
          </a:r>
          <a:endParaRPr lang="en-US" dirty="0"/>
        </a:p>
      </dgm:t>
    </dgm:pt>
    <dgm:pt modelId="{A51F8071-5129-47D0-9F5F-80553C957FEA}" type="parTrans" cxnId="{074C44CD-A88E-4E74-8F18-D4397F38650D}">
      <dgm:prSet/>
      <dgm:spPr/>
      <dgm:t>
        <a:bodyPr/>
        <a:lstStyle/>
        <a:p>
          <a:endParaRPr lang="en-US"/>
        </a:p>
      </dgm:t>
    </dgm:pt>
    <dgm:pt modelId="{3B8B4F35-BF1D-447A-8511-C53F0C7EAC69}" type="sibTrans" cxnId="{074C44CD-A88E-4E74-8F18-D4397F38650D}">
      <dgm:prSet/>
      <dgm:spPr/>
      <dgm:t>
        <a:bodyPr/>
        <a:lstStyle/>
        <a:p>
          <a:endParaRPr lang="en-US"/>
        </a:p>
      </dgm:t>
    </dgm:pt>
    <dgm:pt modelId="{024B54A4-3467-46A5-AE6E-790B82624853}">
      <dgm:prSet phldrT="[Text]"/>
      <dgm:spPr/>
      <dgm:t>
        <a:bodyPr/>
        <a:lstStyle/>
        <a:p>
          <a:r>
            <a:rPr lang="en-US" dirty="0" smtClean="0"/>
            <a:t>Course Outcomes </a:t>
          </a:r>
          <a:endParaRPr lang="en-US" dirty="0"/>
        </a:p>
      </dgm:t>
    </dgm:pt>
    <dgm:pt modelId="{33AE0830-1CD8-4FEA-A596-E722A32AF0BF}" type="parTrans" cxnId="{EB7130C0-56B9-4326-8A59-0A9F1209B56B}">
      <dgm:prSet/>
      <dgm:spPr/>
      <dgm:t>
        <a:bodyPr/>
        <a:lstStyle/>
        <a:p>
          <a:endParaRPr lang="en-US"/>
        </a:p>
      </dgm:t>
    </dgm:pt>
    <dgm:pt modelId="{42FB171C-F5E6-40CC-891C-A3C60C51189A}" type="sibTrans" cxnId="{EB7130C0-56B9-4326-8A59-0A9F1209B56B}">
      <dgm:prSet/>
      <dgm:spPr/>
      <dgm:t>
        <a:bodyPr/>
        <a:lstStyle/>
        <a:p>
          <a:endParaRPr lang="en-US"/>
        </a:p>
      </dgm:t>
    </dgm:pt>
    <dgm:pt modelId="{1DFADE21-39C5-43E1-97D0-E2EEEA0A5C8C}">
      <dgm:prSet phldrT="[Text]"/>
      <dgm:spPr/>
      <dgm:t>
        <a:bodyPr/>
        <a:lstStyle/>
        <a:p>
          <a:r>
            <a:rPr lang="en-US" dirty="0" smtClean="0"/>
            <a:t>Course Assignments</a:t>
          </a:r>
          <a:endParaRPr lang="en-US" dirty="0"/>
        </a:p>
      </dgm:t>
    </dgm:pt>
    <dgm:pt modelId="{8532FE2A-7BCA-493D-8076-40E747256840}" type="parTrans" cxnId="{3228ADF7-1DB8-4C9D-99BE-F1DD5ED0BC04}">
      <dgm:prSet/>
      <dgm:spPr/>
      <dgm:t>
        <a:bodyPr/>
        <a:lstStyle/>
        <a:p>
          <a:endParaRPr lang="en-US"/>
        </a:p>
      </dgm:t>
    </dgm:pt>
    <dgm:pt modelId="{E3787FD6-4407-451D-99C1-3186DE811F7F}" type="sibTrans" cxnId="{3228ADF7-1DB8-4C9D-99BE-F1DD5ED0BC04}">
      <dgm:prSet/>
      <dgm:spPr/>
      <dgm:t>
        <a:bodyPr/>
        <a:lstStyle/>
        <a:p>
          <a:endParaRPr lang="en-US"/>
        </a:p>
      </dgm:t>
    </dgm:pt>
    <dgm:pt modelId="{60A8F4BF-0E15-4404-93C1-8A32BCB50437}" type="pres">
      <dgm:prSet presAssocID="{73752BA9-7EB9-41FC-B5E9-63A36750BEB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8D9C25-3AE9-4F89-89FD-EE718DA0A5F2}" type="pres">
      <dgm:prSet presAssocID="{304D0D68-FAB3-4509-ABAF-B70E907232F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DB3E49-FF1A-4C3F-B20C-8799325F29E5}" type="pres">
      <dgm:prSet presAssocID="{304D0D68-FAB3-4509-ABAF-B70E907232F2}" presName="spNode" presStyleCnt="0"/>
      <dgm:spPr/>
    </dgm:pt>
    <dgm:pt modelId="{2EE15FA8-ED07-45BE-A547-6495A302C093}" type="pres">
      <dgm:prSet presAssocID="{47D5DDAC-71F8-44E0-8C8A-5023FECA4215}" presName="sibTrans" presStyleLbl="sibTrans1D1" presStyleIdx="0" presStyleCnt="5"/>
      <dgm:spPr/>
      <dgm:t>
        <a:bodyPr/>
        <a:lstStyle/>
        <a:p>
          <a:endParaRPr lang="en-US"/>
        </a:p>
      </dgm:t>
    </dgm:pt>
    <dgm:pt modelId="{C797D049-5867-467B-ABCC-3EBE6C85BF9E}" type="pres">
      <dgm:prSet presAssocID="{4DC69609-9188-412A-8F4B-DBEB69851B0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6C2E68-11DC-4F30-BF8A-120B7C69F4A4}" type="pres">
      <dgm:prSet presAssocID="{4DC69609-9188-412A-8F4B-DBEB69851B08}" presName="spNode" presStyleCnt="0"/>
      <dgm:spPr/>
    </dgm:pt>
    <dgm:pt modelId="{736289B9-0EDA-4302-938C-1B767BC45D60}" type="pres">
      <dgm:prSet presAssocID="{C0E5F92A-7D44-47B1-9E9D-A178D5AEB688}" presName="sibTrans" presStyleLbl="sibTrans1D1" presStyleIdx="1" presStyleCnt="5"/>
      <dgm:spPr/>
      <dgm:t>
        <a:bodyPr/>
        <a:lstStyle/>
        <a:p>
          <a:endParaRPr lang="en-US"/>
        </a:p>
      </dgm:t>
    </dgm:pt>
    <dgm:pt modelId="{857C79B8-D735-4BBB-B506-D62CBDD5410E}" type="pres">
      <dgm:prSet presAssocID="{AF892E28-77FE-4040-BD11-E39CB335E3D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EA9343-873D-41A2-8CD5-E790740C3EC3}" type="pres">
      <dgm:prSet presAssocID="{AF892E28-77FE-4040-BD11-E39CB335E3DB}" presName="spNode" presStyleCnt="0"/>
      <dgm:spPr/>
    </dgm:pt>
    <dgm:pt modelId="{9F444C9B-0755-48C7-983D-FDA6DBB4A1DA}" type="pres">
      <dgm:prSet presAssocID="{3B8B4F35-BF1D-447A-8511-C53F0C7EAC69}" presName="sibTrans" presStyleLbl="sibTrans1D1" presStyleIdx="2" presStyleCnt="5"/>
      <dgm:spPr/>
      <dgm:t>
        <a:bodyPr/>
        <a:lstStyle/>
        <a:p>
          <a:endParaRPr lang="en-US"/>
        </a:p>
      </dgm:t>
    </dgm:pt>
    <dgm:pt modelId="{DB49D0D7-8464-4253-B648-100AD1120322}" type="pres">
      <dgm:prSet presAssocID="{024B54A4-3467-46A5-AE6E-790B8262485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453B7B-163D-440D-84EF-F629CCBCB2BD}" type="pres">
      <dgm:prSet presAssocID="{024B54A4-3467-46A5-AE6E-790B82624853}" presName="spNode" presStyleCnt="0"/>
      <dgm:spPr/>
    </dgm:pt>
    <dgm:pt modelId="{658AC132-3BBF-4B88-ADDE-2D8849D1CB10}" type="pres">
      <dgm:prSet presAssocID="{42FB171C-F5E6-40CC-891C-A3C60C51189A}" presName="sibTrans" presStyleLbl="sibTrans1D1" presStyleIdx="3" presStyleCnt="5"/>
      <dgm:spPr/>
      <dgm:t>
        <a:bodyPr/>
        <a:lstStyle/>
        <a:p>
          <a:endParaRPr lang="en-US"/>
        </a:p>
      </dgm:t>
    </dgm:pt>
    <dgm:pt modelId="{133E20E6-B799-404E-93BB-9A8E561548E2}" type="pres">
      <dgm:prSet presAssocID="{1DFADE21-39C5-43E1-97D0-E2EEEA0A5C8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52AB9D-AE62-454D-8BBD-D1F2F5763DA0}" type="pres">
      <dgm:prSet presAssocID="{1DFADE21-39C5-43E1-97D0-E2EEEA0A5C8C}" presName="spNode" presStyleCnt="0"/>
      <dgm:spPr/>
    </dgm:pt>
    <dgm:pt modelId="{603E96B7-72B8-4BBC-8E1F-47E889DA3D88}" type="pres">
      <dgm:prSet presAssocID="{E3787FD6-4407-451D-99C1-3186DE811F7F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78E71D89-0647-4855-ACBF-63BD230D3FC0}" type="presOf" srcId="{C0E5F92A-7D44-47B1-9E9D-A178D5AEB688}" destId="{736289B9-0EDA-4302-938C-1B767BC45D60}" srcOrd="0" destOrd="0" presId="urn:microsoft.com/office/officeart/2005/8/layout/cycle5"/>
    <dgm:cxn modelId="{EB7130C0-56B9-4326-8A59-0A9F1209B56B}" srcId="{73752BA9-7EB9-41FC-B5E9-63A36750BEBD}" destId="{024B54A4-3467-46A5-AE6E-790B82624853}" srcOrd="3" destOrd="0" parTransId="{33AE0830-1CD8-4FEA-A596-E722A32AF0BF}" sibTransId="{42FB171C-F5E6-40CC-891C-A3C60C51189A}"/>
    <dgm:cxn modelId="{C0D9B2FC-6B1A-4951-9CAD-6976F297D44B}" type="presOf" srcId="{47D5DDAC-71F8-44E0-8C8A-5023FECA4215}" destId="{2EE15FA8-ED07-45BE-A547-6495A302C093}" srcOrd="0" destOrd="0" presId="urn:microsoft.com/office/officeart/2005/8/layout/cycle5"/>
    <dgm:cxn modelId="{14AE74D9-1C06-4D44-BC68-45AA966BC164}" type="presOf" srcId="{73752BA9-7EB9-41FC-B5E9-63A36750BEBD}" destId="{60A8F4BF-0E15-4404-93C1-8A32BCB50437}" srcOrd="0" destOrd="0" presId="urn:microsoft.com/office/officeart/2005/8/layout/cycle5"/>
    <dgm:cxn modelId="{3228ADF7-1DB8-4C9D-99BE-F1DD5ED0BC04}" srcId="{73752BA9-7EB9-41FC-B5E9-63A36750BEBD}" destId="{1DFADE21-39C5-43E1-97D0-E2EEEA0A5C8C}" srcOrd="4" destOrd="0" parTransId="{8532FE2A-7BCA-493D-8076-40E747256840}" sibTransId="{E3787FD6-4407-451D-99C1-3186DE811F7F}"/>
    <dgm:cxn modelId="{8AEA346A-00E5-4E8F-BED7-6F3735987B53}" type="presOf" srcId="{3B8B4F35-BF1D-447A-8511-C53F0C7EAC69}" destId="{9F444C9B-0755-48C7-983D-FDA6DBB4A1DA}" srcOrd="0" destOrd="0" presId="urn:microsoft.com/office/officeart/2005/8/layout/cycle5"/>
    <dgm:cxn modelId="{C3315981-2F7E-47D6-9D48-488C1F4AA15D}" type="presOf" srcId="{AF892E28-77FE-4040-BD11-E39CB335E3DB}" destId="{857C79B8-D735-4BBB-B506-D62CBDD5410E}" srcOrd="0" destOrd="0" presId="urn:microsoft.com/office/officeart/2005/8/layout/cycle5"/>
    <dgm:cxn modelId="{4BD07AC1-238B-4FDD-BB2E-1583156204CE}" type="presOf" srcId="{E3787FD6-4407-451D-99C1-3186DE811F7F}" destId="{603E96B7-72B8-4BBC-8E1F-47E889DA3D88}" srcOrd="0" destOrd="0" presId="urn:microsoft.com/office/officeart/2005/8/layout/cycle5"/>
    <dgm:cxn modelId="{5364B3A1-62FD-4EB8-8E0B-6431CC715108}" type="presOf" srcId="{42FB171C-F5E6-40CC-891C-A3C60C51189A}" destId="{658AC132-3BBF-4B88-ADDE-2D8849D1CB10}" srcOrd="0" destOrd="0" presId="urn:microsoft.com/office/officeart/2005/8/layout/cycle5"/>
    <dgm:cxn modelId="{E0C27693-5A37-4AF2-9146-CFF4B9FEFEA2}" type="presOf" srcId="{4DC69609-9188-412A-8F4B-DBEB69851B08}" destId="{C797D049-5867-467B-ABCC-3EBE6C85BF9E}" srcOrd="0" destOrd="0" presId="urn:microsoft.com/office/officeart/2005/8/layout/cycle5"/>
    <dgm:cxn modelId="{074C44CD-A88E-4E74-8F18-D4397F38650D}" srcId="{73752BA9-7EB9-41FC-B5E9-63A36750BEBD}" destId="{AF892E28-77FE-4040-BD11-E39CB335E3DB}" srcOrd="2" destOrd="0" parTransId="{A51F8071-5129-47D0-9F5F-80553C957FEA}" sibTransId="{3B8B4F35-BF1D-447A-8511-C53F0C7EAC69}"/>
    <dgm:cxn modelId="{849F295B-CF8C-455B-868F-0DCFC711A159}" type="presOf" srcId="{024B54A4-3467-46A5-AE6E-790B82624853}" destId="{DB49D0D7-8464-4253-B648-100AD1120322}" srcOrd="0" destOrd="0" presId="urn:microsoft.com/office/officeart/2005/8/layout/cycle5"/>
    <dgm:cxn modelId="{C8B946A6-9ECB-4A45-811D-A2E8235B5293}" srcId="{73752BA9-7EB9-41FC-B5E9-63A36750BEBD}" destId="{304D0D68-FAB3-4509-ABAF-B70E907232F2}" srcOrd="0" destOrd="0" parTransId="{50D1A434-E3C8-4D10-A524-5BA1A29A1E99}" sibTransId="{47D5DDAC-71F8-44E0-8C8A-5023FECA4215}"/>
    <dgm:cxn modelId="{818B2FD7-6D95-46ED-89C1-E7D4840E34E4}" type="presOf" srcId="{1DFADE21-39C5-43E1-97D0-E2EEEA0A5C8C}" destId="{133E20E6-B799-404E-93BB-9A8E561548E2}" srcOrd="0" destOrd="0" presId="urn:microsoft.com/office/officeart/2005/8/layout/cycle5"/>
    <dgm:cxn modelId="{F84FABC3-A8D5-451C-B7A3-8F4D00A5B019}" type="presOf" srcId="{304D0D68-FAB3-4509-ABAF-B70E907232F2}" destId="{F68D9C25-3AE9-4F89-89FD-EE718DA0A5F2}" srcOrd="0" destOrd="0" presId="urn:microsoft.com/office/officeart/2005/8/layout/cycle5"/>
    <dgm:cxn modelId="{A73145C6-D94E-4DE5-AC76-ECD51C36426E}" srcId="{73752BA9-7EB9-41FC-B5E9-63A36750BEBD}" destId="{4DC69609-9188-412A-8F4B-DBEB69851B08}" srcOrd="1" destOrd="0" parTransId="{301ED83A-2749-49F2-B130-73FCE9B6045B}" sibTransId="{C0E5F92A-7D44-47B1-9E9D-A178D5AEB688}"/>
    <dgm:cxn modelId="{2DE41360-2153-48F7-800C-B730C57B5280}" type="presParOf" srcId="{60A8F4BF-0E15-4404-93C1-8A32BCB50437}" destId="{F68D9C25-3AE9-4F89-89FD-EE718DA0A5F2}" srcOrd="0" destOrd="0" presId="urn:microsoft.com/office/officeart/2005/8/layout/cycle5"/>
    <dgm:cxn modelId="{3235C28F-B106-49EB-8B8F-CC7003543C3D}" type="presParOf" srcId="{60A8F4BF-0E15-4404-93C1-8A32BCB50437}" destId="{0DDB3E49-FF1A-4C3F-B20C-8799325F29E5}" srcOrd="1" destOrd="0" presId="urn:microsoft.com/office/officeart/2005/8/layout/cycle5"/>
    <dgm:cxn modelId="{D545EB6D-6CCC-4074-8A91-4625D65BAF13}" type="presParOf" srcId="{60A8F4BF-0E15-4404-93C1-8A32BCB50437}" destId="{2EE15FA8-ED07-45BE-A547-6495A302C093}" srcOrd="2" destOrd="0" presId="urn:microsoft.com/office/officeart/2005/8/layout/cycle5"/>
    <dgm:cxn modelId="{69CFD0CE-D7F4-4059-AB79-0E0194281BAC}" type="presParOf" srcId="{60A8F4BF-0E15-4404-93C1-8A32BCB50437}" destId="{C797D049-5867-467B-ABCC-3EBE6C85BF9E}" srcOrd="3" destOrd="0" presId="urn:microsoft.com/office/officeart/2005/8/layout/cycle5"/>
    <dgm:cxn modelId="{298E8198-5621-411E-A9AE-64369BB9D332}" type="presParOf" srcId="{60A8F4BF-0E15-4404-93C1-8A32BCB50437}" destId="{946C2E68-11DC-4F30-BF8A-120B7C69F4A4}" srcOrd="4" destOrd="0" presId="urn:microsoft.com/office/officeart/2005/8/layout/cycle5"/>
    <dgm:cxn modelId="{EAB48626-A32B-48F2-B080-EF4A2EE21FA6}" type="presParOf" srcId="{60A8F4BF-0E15-4404-93C1-8A32BCB50437}" destId="{736289B9-0EDA-4302-938C-1B767BC45D60}" srcOrd="5" destOrd="0" presId="urn:microsoft.com/office/officeart/2005/8/layout/cycle5"/>
    <dgm:cxn modelId="{E62204EE-5439-4FA7-991B-61E5FFD87FC3}" type="presParOf" srcId="{60A8F4BF-0E15-4404-93C1-8A32BCB50437}" destId="{857C79B8-D735-4BBB-B506-D62CBDD5410E}" srcOrd="6" destOrd="0" presId="urn:microsoft.com/office/officeart/2005/8/layout/cycle5"/>
    <dgm:cxn modelId="{C3E3268B-C910-413F-ABF7-89C9367BE165}" type="presParOf" srcId="{60A8F4BF-0E15-4404-93C1-8A32BCB50437}" destId="{EBEA9343-873D-41A2-8CD5-E790740C3EC3}" srcOrd="7" destOrd="0" presId="urn:microsoft.com/office/officeart/2005/8/layout/cycle5"/>
    <dgm:cxn modelId="{19D1CEE7-3125-4388-A1AE-509AFFAE0321}" type="presParOf" srcId="{60A8F4BF-0E15-4404-93C1-8A32BCB50437}" destId="{9F444C9B-0755-48C7-983D-FDA6DBB4A1DA}" srcOrd="8" destOrd="0" presId="urn:microsoft.com/office/officeart/2005/8/layout/cycle5"/>
    <dgm:cxn modelId="{DC878E14-8C04-4242-A198-75801261938C}" type="presParOf" srcId="{60A8F4BF-0E15-4404-93C1-8A32BCB50437}" destId="{DB49D0D7-8464-4253-B648-100AD1120322}" srcOrd="9" destOrd="0" presId="urn:microsoft.com/office/officeart/2005/8/layout/cycle5"/>
    <dgm:cxn modelId="{3EEBB0B9-A74F-4D17-A798-5F030899866D}" type="presParOf" srcId="{60A8F4BF-0E15-4404-93C1-8A32BCB50437}" destId="{71453B7B-163D-440D-84EF-F629CCBCB2BD}" srcOrd="10" destOrd="0" presId="urn:microsoft.com/office/officeart/2005/8/layout/cycle5"/>
    <dgm:cxn modelId="{391D52C4-7D6D-499D-9156-E940D1D72728}" type="presParOf" srcId="{60A8F4BF-0E15-4404-93C1-8A32BCB50437}" destId="{658AC132-3BBF-4B88-ADDE-2D8849D1CB10}" srcOrd="11" destOrd="0" presId="urn:microsoft.com/office/officeart/2005/8/layout/cycle5"/>
    <dgm:cxn modelId="{B9F444EF-29A6-45FB-B040-F708F33B116D}" type="presParOf" srcId="{60A8F4BF-0E15-4404-93C1-8A32BCB50437}" destId="{133E20E6-B799-404E-93BB-9A8E561548E2}" srcOrd="12" destOrd="0" presId="urn:microsoft.com/office/officeart/2005/8/layout/cycle5"/>
    <dgm:cxn modelId="{B89AD7B6-8091-4740-B0F3-E2FAA973DE8F}" type="presParOf" srcId="{60A8F4BF-0E15-4404-93C1-8A32BCB50437}" destId="{1A52AB9D-AE62-454D-8BBD-D1F2F5763DA0}" srcOrd="13" destOrd="0" presId="urn:microsoft.com/office/officeart/2005/8/layout/cycle5"/>
    <dgm:cxn modelId="{A61C628C-41DF-48A1-B2EE-83415D1C1F4D}" type="presParOf" srcId="{60A8F4BF-0E15-4404-93C1-8A32BCB50437}" destId="{603E96B7-72B8-4BBC-8E1F-47E889DA3D88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8D9C25-3AE9-4F89-89FD-EE718DA0A5F2}">
      <dsp:nvSpPr>
        <dsp:cNvPr id="0" name=""/>
        <dsp:cNvSpPr/>
      </dsp:nvSpPr>
      <dsp:spPr>
        <a:xfrm>
          <a:off x="2593892" y="541"/>
          <a:ext cx="1159039" cy="753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Mission Statement</a:t>
          </a:r>
          <a:endParaRPr lang="en-US" sz="1300" kern="1200" dirty="0"/>
        </a:p>
      </dsp:txBody>
      <dsp:txXfrm>
        <a:off x="2630669" y="37318"/>
        <a:ext cx="1085485" cy="679821"/>
      </dsp:txXfrm>
    </dsp:sp>
    <dsp:sp modelId="{2EE15FA8-ED07-45BE-A547-6495A302C093}">
      <dsp:nvSpPr>
        <dsp:cNvPr id="0" name=""/>
        <dsp:cNvSpPr/>
      </dsp:nvSpPr>
      <dsp:spPr>
        <a:xfrm>
          <a:off x="1666540" y="377229"/>
          <a:ext cx="3013744" cy="3013744"/>
        </a:xfrm>
        <a:custGeom>
          <a:avLst/>
          <a:gdLst/>
          <a:ahLst/>
          <a:cxnLst/>
          <a:rect l="0" t="0" r="0" b="0"/>
          <a:pathLst>
            <a:path>
              <a:moveTo>
                <a:pt x="2242081" y="191527"/>
              </a:moveTo>
              <a:arcTo wR="1506872" hR="1506872" stAng="17952175" swAng="1213539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97D049-5867-467B-ABCC-3EBE6C85BF9E}">
      <dsp:nvSpPr>
        <dsp:cNvPr id="0" name=""/>
        <dsp:cNvSpPr/>
      </dsp:nvSpPr>
      <dsp:spPr>
        <a:xfrm>
          <a:off x="4027013" y="1041764"/>
          <a:ext cx="1159039" cy="753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Goals and Objectives</a:t>
          </a:r>
          <a:endParaRPr lang="en-US" sz="1300" kern="1200" dirty="0"/>
        </a:p>
      </dsp:txBody>
      <dsp:txXfrm>
        <a:off x="4063790" y="1078541"/>
        <a:ext cx="1085485" cy="679821"/>
      </dsp:txXfrm>
    </dsp:sp>
    <dsp:sp modelId="{736289B9-0EDA-4302-938C-1B767BC45D60}">
      <dsp:nvSpPr>
        <dsp:cNvPr id="0" name=""/>
        <dsp:cNvSpPr/>
      </dsp:nvSpPr>
      <dsp:spPr>
        <a:xfrm>
          <a:off x="1666540" y="377229"/>
          <a:ext cx="3013744" cy="3013744"/>
        </a:xfrm>
        <a:custGeom>
          <a:avLst/>
          <a:gdLst/>
          <a:ahLst/>
          <a:cxnLst/>
          <a:rect l="0" t="0" r="0" b="0"/>
          <a:pathLst>
            <a:path>
              <a:moveTo>
                <a:pt x="3010149" y="1610894"/>
              </a:moveTo>
              <a:arcTo wR="1506872" hR="1506872" stAng="21837504" swAng="1361274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7C79B8-D735-4BBB-B506-D62CBDD5410E}">
      <dsp:nvSpPr>
        <dsp:cNvPr id="0" name=""/>
        <dsp:cNvSpPr/>
      </dsp:nvSpPr>
      <dsp:spPr>
        <a:xfrm>
          <a:off x="3479610" y="2726498"/>
          <a:ext cx="1159039" cy="753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Program Outcomes</a:t>
          </a:r>
          <a:endParaRPr lang="en-US" sz="1300" kern="1200" dirty="0"/>
        </a:p>
      </dsp:txBody>
      <dsp:txXfrm>
        <a:off x="3516387" y="2763275"/>
        <a:ext cx="1085485" cy="679821"/>
      </dsp:txXfrm>
    </dsp:sp>
    <dsp:sp modelId="{9F444C9B-0755-48C7-983D-FDA6DBB4A1DA}">
      <dsp:nvSpPr>
        <dsp:cNvPr id="0" name=""/>
        <dsp:cNvSpPr/>
      </dsp:nvSpPr>
      <dsp:spPr>
        <a:xfrm>
          <a:off x="1666540" y="377229"/>
          <a:ext cx="3013744" cy="3013744"/>
        </a:xfrm>
        <a:custGeom>
          <a:avLst/>
          <a:gdLst/>
          <a:ahLst/>
          <a:cxnLst/>
          <a:rect l="0" t="0" r="0" b="0"/>
          <a:pathLst>
            <a:path>
              <a:moveTo>
                <a:pt x="1692267" y="3002295"/>
              </a:moveTo>
              <a:arcTo wR="1506872" hR="1506872" stAng="4975970" swAng="848061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49D0D7-8464-4253-B648-100AD1120322}">
      <dsp:nvSpPr>
        <dsp:cNvPr id="0" name=""/>
        <dsp:cNvSpPr/>
      </dsp:nvSpPr>
      <dsp:spPr>
        <a:xfrm>
          <a:off x="1708175" y="2726498"/>
          <a:ext cx="1159039" cy="753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Course Outcomes </a:t>
          </a:r>
          <a:endParaRPr lang="en-US" sz="1300" kern="1200" dirty="0"/>
        </a:p>
      </dsp:txBody>
      <dsp:txXfrm>
        <a:off x="1744952" y="2763275"/>
        <a:ext cx="1085485" cy="679821"/>
      </dsp:txXfrm>
    </dsp:sp>
    <dsp:sp modelId="{658AC132-3BBF-4B88-ADDE-2D8849D1CB10}">
      <dsp:nvSpPr>
        <dsp:cNvPr id="0" name=""/>
        <dsp:cNvSpPr/>
      </dsp:nvSpPr>
      <dsp:spPr>
        <a:xfrm>
          <a:off x="1666540" y="377229"/>
          <a:ext cx="3013744" cy="3013744"/>
        </a:xfrm>
        <a:custGeom>
          <a:avLst/>
          <a:gdLst/>
          <a:ahLst/>
          <a:cxnLst/>
          <a:rect l="0" t="0" r="0" b="0"/>
          <a:pathLst>
            <a:path>
              <a:moveTo>
                <a:pt x="160041" y="2182676"/>
              </a:moveTo>
              <a:arcTo wR="1506872" hR="1506872" stAng="9201223" swAng="1361274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3E20E6-B799-404E-93BB-9A8E561548E2}">
      <dsp:nvSpPr>
        <dsp:cNvPr id="0" name=""/>
        <dsp:cNvSpPr/>
      </dsp:nvSpPr>
      <dsp:spPr>
        <a:xfrm>
          <a:off x="1160772" y="1041764"/>
          <a:ext cx="1159039" cy="753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Course Assignments</a:t>
          </a:r>
          <a:endParaRPr lang="en-US" sz="1300" kern="1200" dirty="0"/>
        </a:p>
      </dsp:txBody>
      <dsp:txXfrm>
        <a:off x="1197549" y="1078541"/>
        <a:ext cx="1085485" cy="679821"/>
      </dsp:txXfrm>
    </dsp:sp>
    <dsp:sp modelId="{603E96B7-72B8-4BBC-8E1F-47E889DA3D88}">
      <dsp:nvSpPr>
        <dsp:cNvPr id="0" name=""/>
        <dsp:cNvSpPr/>
      </dsp:nvSpPr>
      <dsp:spPr>
        <a:xfrm>
          <a:off x="1666540" y="377229"/>
          <a:ext cx="3013744" cy="3013744"/>
        </a:xfrm>
        <a:custGeom>
          <a:avLst/>
          <a:gdLst/>
          <a:ahLst/>
          <a:cxnLst/>
          <a:rect l="0" t="0" r="0" b="0"/>
          <a:pathLst>
            <a:path>
              <a:moveTo>
                <a:pt x="362258" y="526809"/>
              </a:moveTo>
              <a:arcTo wR="1506872" hR="1506872" stAng="13234286" swAng="1213539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16D28-6850-234C-B44C-98DE1842E9F5}" type="datetimeFigureOut">
              <a:rPr lang="en-US" smtClean="0"/>
              <a:t>3/10/2015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6ABA5-C329-5040-8754-DA7744A56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0892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0112EF-E382-554D-B676-8316E711DF77}" type="datetimeFigureOut">
              <a:rPr lang="en-US" smtClean="0"/>
              <a:t>3/10/2015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34DDF-BA6E-4D4E-9CAA-A8B1366DA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3157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AF8DD645-B9B4-46EE-B031-35C24A448A04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022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9E700-EF95-463F-B75A-2CDEC15C5A37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DISTANCE EDUCATION AND TRAINING COUNCIL</a:t>
            </a:r>
            <a:endParaRPr lang="en-US" dirty="0" smtClean="0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502389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6CC6-9B37-4318-8876-62F2332BE330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DISTANCE EDUCATION AND TRAINING COUNCIL</a:t>
            </a:r>
            <a:endParaRPr lang="en-US" dirty="0" smtClean="0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147711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C7781-F104-4BD5-BC26-3DB2DD695986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DISTANCE EDUCATION AND TRAINING COUNCIL</a:t>
            </a:r>
            <a:endParaRPr lang="en-US" dirty="0" smtClean="0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591881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B9AD0-4BAD-48BB-B06C-62CAB66B1652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DISTANCE EDUCATION AND TRAINING COUNCIL</a:t>
            </a:r>
            <a:endParaRPr lang="en-US" dirty="0" smtClean="0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436295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47D66-9247-4313-B245-9F882A4407CD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DISTANCE EDUCATION AND TRAINING COUNCIL</a:t>
            </a:r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637283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022A5-2C49-4E61-8AF1-56B5ABF57608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DISTANCE EDUCATION AND TRAINING COUNCIL</a:t>
            </a:r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733576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1F1580A0-ED6C-4884-9FFE-87471827F59A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r>
              <a:rPr lang="en-US" smtClean="0"/>
              <a:t>DISTANCE EDUCATION AND TRAINING COUNCIL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230655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74D98-3273-47CE-B312-A00AAFA2779F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r>
              <a:rPr lang="en-US" smtClean="0"/>
              <a:t>DISTANCE EDUCATION AND TRAINING COUNCIL</a:t>
            </a:r>
            <a:endParaRPr lang="en-US" dirty="0" smtClean="0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393486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DISTANCE EDUCATION AND TRAINING COUNCIL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163689" y="188027"/>
            <a:ext cx="393700" cy="177623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ctr" defTabSz="457200" rtl="0" eaLnBrk="1" latinLnBrk="0" hangingPunct="1">
              <a:defRPr sz="1000" kern="1200">
                <a:solidFill>
                  <a:schemeClr val="tx1"/>
                </a:solidFill>
                <a:latin typeface="Franklin Gothic Book"/>
                <a:ea typeface="+mn-ea"/>
                <a:cs typeface="Franklin Gothic Book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8F6E438-1956-9B42-A799-40681F0C1A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1596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7166" y="1538111"/>
            <a:ext cx="7655278" cy="382922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37166" y="5588000"/>
            <a:ext cx="7655278" cy="5221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DISTANCE EDUCATION AND TRAINING COUNCIL</a:t>
            </a:r>
            <a:endParaRPr lang="en-US" dirty="0" smtClean="0"/>
          </a:p>
        </p:txBody>
      </p:sp>
      <p:sp>
        <p:nvSpPr>
          <p:cNvPr id="10" name="Title 4"/>
          <p:cNvSpPr>
            <a:spLocks noGrp="1"/>
          </p:cNvSpPr>
          <p:nvPr>
            <p:ph type="title"/>
          </p:nvPr>
        </p:nvSpPr>
        <p:spPr>
          <a:xfrm>
            <a:off x="1037166" y="846138"/>
            <a:ext cx="7649633" cy="57202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163689" y="188027"/>
            <a:ext cx="393700" cy="177623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ctr" defTabSz="457200" rtl="0" eaLnBrk="1" latinLnBrk="0" hangingPunct="1">
              <a:defRPr sz="1000" kern="1200">
                <a:solidFill>
                  <a:schemeClr val="tx1"/>
                </a:solidFill>
                <a:latin typeface="Franklin Gothic Book"/>
                <a:ea typeface="+mn-ea"/>
                <a:cs typeface="Franklin Gothic Book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8F6E438-1956-9B42-A799-40681F0C1A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387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993E9-CEF0-47B7-AEA6-AFACC79966BA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DISTANCE EDUCATION AND TRAINING COUNCIL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163689" y="188027"/>
            <a:ext cx="393700" cy="177623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ctr" defTabSz="457200" rtl="0" eaLnBrk="1" latinLnBrk="0" hangingPunct="1">
              <a:defRPr sz="1000" kern="1200">
                <a:solidFill>
                  <a:schemeClr val="tx1"/>
                </a:solidFill>
                <a:latin typeface="Franklin Gothic Book"/>
                <a:ea typeface="+mn-ea"/>
                <a:cs typeface="Franklin Gothic Book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8F6E438-1956-9B42-A799-40681F0C1A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947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34F47-3A99-4701-A7D9-FE6C4D9DA92E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DISTANCE EDUCATION AND TRAINING COUNCIL</a:t>
            </a:r>
            <a:endParaRPr lang="en-US" dirty="0" smtClean="0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204222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2588-EC5C-453B-A942-AA1C7EFEEF33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DISTANCE EDUCATION AND TRAINING COUNCIL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163689" y="188027"/>
            <a:ext cx="393700" cy="177623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ctr" defTabSz="457200" rtl="0" eaLnBrk="1" latinLnBrk="0" hangingPunct="1">
              <a:defRPr sz="1000" kern="1200">
                <a:solidFill>
                  <a:schemeClr val="tx1"/>
                </a:solidFill>
                <a:latin typeface="Franklin Gothic Book"/>
                <a:ea typeface="+mn-ea"/>
                <a:cs typeface="Franklin Gothic Book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8F6E438-1956-9B42-A799-40681F0C1A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347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5D575-BDA5-4AAF-81DC-5D38C213A391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DISTANCE EDUCATION AND TRAINING COUNCIL</a:t>
            </a:r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595131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C5B0-21BA-48EA-B067-5E37072B4F18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DISTANCE EDUCATION AND TRAINING COUNCIL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981598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959AD-49F4-478E-A013-BE606CDD1B41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DISTANCE EDUCATION AND TRAINING COUNCIL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73929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5E8D2-BCEE-4D3D-AE6D-93BD204BAD0C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DISTANCE EDUCATION AND TRAINING COUNCIL</a:t>
            </a:r>
            <a:endParaRPr lang="en-US" dirty="0" smtClean="0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831280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F110E-D48F-4A61-BE6D-11D38A61FE05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DISTANCE EDUCATION AND TRAINING COUNCIL</a:t>
            </a:r>
            <a:endParaRPr lang="en-US" dirty="0" smtClean="0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Slide Number Placeholder 5"/>
          <p:cNvSpPr txBox="1">
            <a:spLocks/>
          </p:cNvSpPr>
          <p:nvPr userDrawn="1"/>
        </p:nvSpPr>
        <p:spPr>
          <a:xfrm>
            <a:off x="163689" y="188027"/>
            <a:ext cx="393700" cy="177623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ctr" defTabSz="457200" rtl="0" eaLnBrk="1" latinLnBrk="0" hangingPunct="1">
              <a:defRPr sz="1000" kern="1200">
                <a:solidFill>
                  <a:schemeClr val="tx1"/>
                </a:solidFill>
                <a:latin typeface="Franklin Gothic Book"/>
                <a:ea typeface="+mn-ea"/>
                <a:cs typeface="Franklin Gothic Book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8F6E438-1956-9B42-A799-40681F0C1A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079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1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0FE61780-2E25-4081-A2D9-4C0805256F67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DISTANCE EDUCATION AND TRAINING COUNCIL</a:t>
            </a:r>
            <a:endParaRPr lang="en-US" dirty="0" smtClean="0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276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50" r:id="rId18"/>
    <p:sldLayoutId id="2147483657" r:id="rId19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Kristi@dr-bordelon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Curriculum </a:t>
            </a:r>
            <a:r>
              <a:rPr lang="en-US" dirty="0" smtClean="0"/>
              <a:t>Mapping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 Step by Step </a:t>
            </a:r>
            <a:r>
              <a:rPr lang="en-US" dirty="0" smtClean="0"/>
              <a:t>Process</a:t>
            </a:r>
          </a:p>
          <a:p>
            <a:r>
              <a:rPr lang="en-US" dirty="0" smtClean="0"/>
              <a:t>FAPSC Orlando Region Faculty conference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79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Select A Program: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Leadership</a:t>
            </a:r>
            <a:r>
              <a:rPr lang="en-US" dirty="0"/>
              <a:t>: Be An Effective Prince or Princess </a:t>
            </a:r>
          </a:p>
          <a:p>
            <a:pPr marL="512762" lvl="1" indent="-342900">
              <a:buFont typeface="+mj-lt"/>
              <a:buAutoNum type="arabicPeriod"/>
            </a:pPr>
            <a:r>
              <a:rPr lang="en-US" dirty="0"/>
              <a:t>Evaluate various scenarios to determine the most </a:t>
            </a:r>
            <a:r>
              <a:rPr lang="en-US" dirty="0" smtClean="0"/>
              <a:t>sound </a:t>
            </a:r>
            <a:r>
              <a:rPr lang="en-US" dirty="0"/>
              <a:t>procedure to </a:t>
            </a:r>
            <a:r>
              <a:rPr lang="en-US" dirty="0" smtClean="0"/>
              <a:t>follow</a:t>
            </a:r>
          </a:p>
          <a:p>
            <a:pPr marL="512762" lvl="1" indent="-342900">
              <a:buFont typeface="+mj-lt"/>
              <a:buAutoNum type="arabicPeriod"/>
            </a:pPr>
            <a:r>
              <a:rPr lang="en-US" dirty="0" smtClean="0"/>
              <a:t>Create and critique communication pieces 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Program Courses</a:t>
            </a:r>
          </a:p>
          <a:p>
            <a:pPr marL="512762" lvl="1" indent="-342900">
              <a:buFont typeface="+mj-lt"/>
              <a:buAutoNum type="arabicPeriod"/>
            </a:pPr>
            <a:r>
              <a:rPr lang="en-US" dirty="0"/>
              <a:t>Managing A Court</a:t>
            </a:r>
          </a:p>
          <a:p>
            <a:pPr marL="512762" lvl="1" indent="-342900">
              <a:buFont typeface="+mj-lt"/>
              <a:buAutoNum type="arabicPeriod"/>
            </a:pPr>
            <a:r>
              <a:rPr lang="en-US" dirty="0"/>
              <a:t>Technology </a:t>
            </a:r>
            <a:r>
              <a:rPr lang="en-US" dirty="0" smtClean="0"/>
              <a:t>from Magic Wands to Twitter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Select A Course:</a:t>
            </a:r>
          </a:p>
          <a:p>
            <a:pPr lvl="0"/>
            <a:endParaRPr lang="en-US" dirty="0" smtClean="0"/>
          </a:p>
          <a:p>
            <a:r>
              <a:rPr lang="en-US" dirty="0" smtClean="0"/>
              <a:t>Managing A Court</a:t>
            </a:r>
          </a:p>
          <a:p>
            <a:endParaRPr lang="en-US" dirty="0" smtClean="0"/>
          </a:p>
          <a:p>
            <a:r>
              <a:rPr lang="en-US" dirty="0" smtClean="0"/>
              <a:t>Objectives</a:t>
            </a:r>
          </a:p>
          <a:p>
            <a:pPr marL="512762" lvl="1" indent="-342900">
              <a:buFont typeface="+mj-lt"/>
              <a:buAutoNum type="arabicPeriod"/>
            </a:pPr>
            <a:r>
              <a:rPr lang="en-US" dirty="0"/>
              <a:t>Compare and contrast </a:t>
            </a:r>
            <a:r>
              <a:rPr lang="en-US" dirty="0" smtClean="0"/>
              <a:t>leadership styles</a:t>
            </a:r>
          </a:p>
          <a:p>
            <a:pPr marL="512762" lvl="1" indent="-342900">
              <a:buFont typeface="+mj-lt"/>
              <a:buAutoNum type="arabicPeriod"/>
            </a:pPr>
            <a:r>
              <a:rPr lang="en-US" dirty="0" smtClean="0"/>
              <a:t>Assess conflict management options</a:t>
            </a:r>
          </a:p>
          <a:p>
            <a:pPr marL="512762" lvl="1" indent="-342900">
              <a:buFont typeface="+mj-lt"/>
              <a:buAutoNum type="arabicPeriod"/>
            </a:pPr>
            <a:endParaRPr lang="en-US" dirty="0"/>
          </a:p>
          <a:p>
            <a:r>
              <a:rPr lang="en-US" dirty="0" smtClean="0"/>
              <a:t>Assignments</a:t>
            </a:r>
          </a:p>
          <a:p>
            <a:pPr marL="512762" lvl="1" indent="-342900">
              <a:buFont typeface="+mj-lt"/>
              <a:buAutoNum type="arabicPeriod"/>
            </a:pPr>
            <a:r>
              <a:rPr lang="en-US" dirty="0"/>
              <a:t>Compare </a:t>
            </a:r>
            <a:r>
              <a:rPr lang="en-US" dirty="0" smtClean="0"/>
              <a:t>Wicked Witch Leadership </a:t>
            </a:r>
            <a:r>
              <a:rPr lang="en-US" dirty="0"/>
              <a:t>and </a:t>
            </a:r>
            <a:r>
              <a:rPr lang="en-US" dirty="0" smtClean="0"/>
              <a:t>Snow White Leadership </a:t>
            </a:r>
            <a:r>
              <a:rPr lang="en-US" dirty="0"/>
              <a:t>theories in 200-300 </a:t>
            </a:r>
            <a:r>
              <a:rPr lang="en-US" dirty="0" smtClean="0"/>
              <a:t>words</a:t>
            </a:r>
          </a:p>
          <a:p>
            <a:pPr marL="512762" lvl="1" indent="-342900">
              <a:buFont typeface="+mj-lt"/>
              <a:buAutoNum type="arabicPeriod"/>
            </a:pPr>
            <a:r>
              <a:rPr lang="en-US" dirty="0" smtClean="0"/>
              <a:t>Case study of Troll Wars and the positives and negatives of involving the Fairies 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62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4 – now the fun begins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Managing A Court</a:t>
            </a:r>
          </a:p>
          <a:p>
            <a:r>
              <a:rPr lang="en-US" dirty="0"/>
              <a:t>Course Outcomes</a:t>
            </a:r>
          </a:p>
          <a:p>
            <a:pPr marL="512762" lvl="1" indent="-342900">
              <a:buFont typeface="+mj-lt"/>
              <a:buAutoNum type="arabicPeriod"/>
            </a:pPr>
            <a:r>
              <a:rPr lang="en-US" dirty="0"/>
              <a:t>Compare and contrast leadership styles</a:t>
            </a:r>
          </a:p>
          <a:p>
            <a:pPr marL="512762" lvl="1" indent="-342900">
              <a:buFont typeface="+mj-lt"/>
              <a:buAutoNum type="arabicPeriod"/>
            </a:pPr>
            <a:r>
              <a:rPr lang="en-US" dirty="0"/>
              <a:t>Assess conflict management options</a:t>
            </a:r>
          </a:p>
          <a:p>
            <a:endParaRPr lang="en-US" dirty="0" smtClean="0"/>
          </a:p>
          <a:p>
            <a:r>
              <a:rPr lang="en-US" dirty="0" smtClean="0"/>
              <a:t>Assignments</a:t>
            </a:r>
            <a:endParaRPr lang="en-US" dirty="0"/>
          </a:p>
          <a:p>
            <a:pPr marL="512762" lvl="1" indent="-342900">
              <a:buFont typeface="+mj-lt"/>
              <a:buAutoNum type="arabicPeriod"/>
            </a:pPr>
            <a:r>
              <a:rPr lang="en-US" dirty="0"/>
              <a:t>Compare Wicked Witch Leadership and Snow White Leadership theories in 200-300 words</a:t>
            </a:r>
          </a:p>
          <a:p>
            <a:pPr marL="512762" lvl="1" indent="-342900">
              <a:buFont typeface="+mj-lt"/>
              <a:buAutoNum type="arabicPeriod"/>
            </a:pPr>
            <a:r>
              <a:rPr lang="en-US" dirty="0"/>
              <a:t>Case study of Troll Wars and the positives and negatives of involving the Fairies 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58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4 – now the fun begins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37166" y="2081284"/>
            <a:ext cx="7649634" cy="4776716"/>
          </a:xfrm>
        </p:spPr>
        <p:txBody>
          <a:bodyPr/>
          <a:lstStyle/>
          <a:p>
            <a:r>
              <a:rPr lang="en-US" dirty="0"/>
              <a:t>Managing A Court</a:t>
            </a:r>
          </a:p>
          <a:p>
            <a:r>
              <a:rPr lang="en-US" dirty="0"/>
              <a:t>Course Outcomes</a:t>
            </a:r>
          </a:p>
          <a:p>
            <a:pPr marL="512762" lvl="1" indent="-342900">
              <a:buFont typeface="+mj-lt"/>
              <a:buAutoNum type="arabicPeriod"/>
            </a:pPr>
            <a:r>
              <a:rPr lang="en-US" dirty="0"/>
              <a:t>Compare and contrast leadership styles</a:t>
            </a:r>
          </a:p>
          <a:p>
            <a:pPr marL="512762" lvl="1" indent="-342900">
              <a:buFont typeface="+mj-lt"/>
              <a:buAutoNum type="arabicPeriod"/>
            </a:pPr>
            <a:r>
              <a:rPr lang="en-US" dirty="0"/>
              <a:t>Assess conflict management </a:t>
            </a:r>
            <a:r>
              <a:rPr lang="en-US" dirty="0" smtClean="0"/>
              <a:t>options</a:t>
            </a:r>
          </a:p>
          <a:p>
            <a:r>
              <a:rPr lang="en-US" dirty="0" smtClean="0"/>
              <a:t>Assignments</a:t>
            </a:r>
            <a:endParaRPr lang="en-US" dirty="0"/>
          </a:p>
          <a:p>
            <a:pPr marL="512762" lvl="1" indent="-342900">
              <a:buFont typeface="+mj-lt"/>
              <a:buAutoNum type="arabicPeriod"/>
            </a:pPr>
            <a:r>
              <a:rPr lang="en-US" dirty="0"/>
              <a:t>Compare Wicked Witch Leadership and Snow White Leadership theories in 200-300 words</a:t>
            </a:r>
          </a:p>
          <a:p>
            <a:pPr marL="512762" lvl="1" indent="-342900">
              <a:buFont typeface="+mj-lt"/>
              <a:buAutoNum type="arabicPeriod"/>
            </a:pPr>
            <a:r>
              <a:rPr lang="en-US" dirty="0"/>
              <a:t>Case study of Troll Wars and the positives and negatives of involving the Fairies </a:t>
            </a:r>
            <a:endParaRPr lang="en-US" dirty="0" smtClean="0"/>
          </a:p>
          <a:p>
            <a:pPr marL="169862" lvl="1" indent="0" algn="ctr">
              <a:buNone/>
            </a:pPr>
            <a:r>
              <a:rPr lang="en-US" alt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Beginning ( B ), Emerging </a:t>
            </a:r>
            <a:r>
              <a:rPr lang="en-US" alt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 E ), </a:t>
            </a:r>
            <a:r>
              <a:rPr lang="en-US" alt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Advanced ( </a:t>
            </a:r>
            <a:r>
              <a:rPr lang="en-US" alt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)</a:t>
            </a:r>
            <a:r>
              <a:rPr lang="en-US" dirty="0" smtClean="0"/>
              <a:t> </a:t>
            </a:r>
          </a:p>
          <a:p>
            <a:pPr marL="169862" lvl="1" indent="0">
              <a:buNone/>
            </a:pPr>
            <a:endParaRPr lang="en-US" dirty="0" smtClean="0"/>
          </a:p>
          <a:p>
            <a:pPr marL="169862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374703"/>
              </p:ext>
            </p:extLst>
          </p:nvPr>
        </p:nvGraphicFramePr>
        <p:xfrm>
          <a:off x="1606491" y="4421876"/>
          <a:ext cx="5937250" cy="19243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7450"/>
                <a:gridCol w="1187450"/>
                <a:gridCol w="1187450"/>
                <a:gridCol w="1187450"/>
                <a:gridCol w="1187450"/>
              </a:tblGrid>
              <a:tr h="9731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Assignments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Course Outcome 1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Course Outcome 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Program Outcome 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Program Outcome 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7557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7557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4 –the fun continues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864723"/>
              </p:ext>
            </p:extLst>
          </p:nvPr>
        </p:nvGraphicFramePr>
        <p:xfrm>
          <a:off x="1037165" y="1828799"/>
          <a:ext cx="7465389" cy="40943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8108"/>
                <a:gridCol w="2488108"/>
                <a:gridCol w="2489173"/>
              </a:tblGrid>
              <a:tr h="10235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Program Outcomes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Courses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235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235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235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X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152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4 –the fun continues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226663"/>
              </p:ext>
            </p:extLst>
          </p:nvPr>
        </p:nvGraphicFramePr>
        <p:xfrm>
          <a:off x="1037165" y="1828799"/>
          <a:ext cx="7465389" cy="40943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8108"/>
                <a:gridCol w="2488108"/>
                <a:gridCol w="2489173"/>
              </a:tblGrid>
              <a:tr h="10235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Program Outcomes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Courses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235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235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  <a:tr h="10235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X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518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5 – The Next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37166" y="2108580"/>
            <a:ext cx="7649634" cy="4776716"/>
          </a:xfrm>
        </p:spPr>
        <p:txBody>
          <a:bodyPr/>
          <a:lstStyle/>
          <a:p>
            <a:r>
              <a:rPr lang="en-US" dirty="0"/>
              <a:t>Leadership: Be An Effective Prince or Princess </a:t>
            </a:r>
            <a:endParaRPr lang="en-US" dirty="0" smtClean="0"/>
          </a:p>
          <a:p>
            <a:endParaRPr lang="en-US" dirty="0"/>
          </a:p>
          <a:p>
            <a:pPr marL="169862" lvl="1" indent="0" algn="ctr">
              <a:buNone/>
            </a:pPr>
            <a:r>
              <a:rPr lang="en-US" alt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Beginning </a:t>
            </a:r>
            <a:r>
              <a:rPr lang="en-US" alt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 B ), Emerging (E), Advanced ( </a:t>
            </a:r>
            <a:r>
              <a:rPr lang="en-US" alt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)</a:t>
            </a:r>
          </a:p>
          <a:p>
            <a:pPr marL="169862" lvl="1" indent="0" algn="ctr">
              <a:buNone/>
            </a:pPr>
            <a:endParaRPr lang="en-US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169862" lvl="1" indent="0" algn="ctr">
              <a:buNone/>
            </a:pPr>
            <a:r>
              <a:rPr lang="en-US" dirty="0" smtClean="0"/>
              <a:t> </a:t>
            </a:r>
          </a:p>
          <a:p>
            <a:pPr marL="169862" lvl="1" indent="0">
              <a:buNone/>
            </a:pPr>
            <a:endParaRPr lang="en-US" dirty="0" smtClean="0"/>
          </a:p>
          <a:p>
            <a:pPr marL="169862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141134"/>
              </p:ext>
            </p:extLst>
          </p:nvPr>
        </p:nvGraphicFramePr>
        <p:xfrm>
          <a:off x="1037166" y="3170236"/>
          <a:ext cx="6974070" cy="18258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95519"/>
                <a:gridCol w="866981"/>
                <a:gridCol w="909272"/>
                <a:gridCol w="1080066"/>
                <a:gridCol w="909272"/>
                <a:gridCol w="1056480"/>
                <a:gridCol w="1056480"/>
              </a:tblGrid>
              <a:tr h="4323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Assignments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Course Outcome 1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Course Outcome 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Program Outcome 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Program Outcome 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Institutional Goal 1A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Institutional Goal 1B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16164">
                <a:tc gridSpan="7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Managing A Court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61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161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16164">
                <a:tc gridSpan="7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Technology from Magic Wands to Twitter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61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161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359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turn!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06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66439" y="1105469"/>
            <a:ext cx="5917679" cy="1283553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70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Kristi@dr-bordelon.com</a:t>
            </a:r>
            <a:r>
              <a:rPr lang="en-US" dirty="0"/>
              <a:t/>
            </a:r>
            <a:br>
              <a:rPr lang="en-US" dirty="0"/>
            </a:br>
            <a:r>
              <a:rPr lang="en-US" sz="2400" dirty="0"/>
              <a:t>http://www.dr-bordelon.com/research.html</a:t>
            </a:r>
            <a:endParaRPr lang="en-US" sz="24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73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23331" y="1923438"/>
            <a:ext cx="7746593" cy="2550877"/>
          </a:xfrm>
        </p:spPr>
        <p:txBody>
          <a:bodyPr/>
          <a:lstStyle/>
          <a:p>
            <a:r>
              <a:rPr lang="en-US" dirty="0" smtClean="0"/>
              <a:t>Today’s </a:t>
            </a:r>
            <a:r>
              <a:rPr lang="en-US" dirty="0"/>
              <a:t>Meet ----</a:t>
            </a:r>
            <a:br>
              <a:rPr lang="en-US" dirty="0"/>
            </a:br>
            <a:r>
              <a:rPr lang="en-US" dirty="0"/>
              <a:t>https://todaysmeet.com/FAPSC-Orlando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950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outcomes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</a:t>
            </a:r>
            <a:r>
              <a:rPr lang="en-US" dirty="0" smtClean="0"/>
              <a:t>ap </a:t>
            </a:r>
            <a:r>
              <a:rPr lang="en-US" dirty="0"/>
              <a:t>the relationship between institutional mission, institutional goals, program outcomes / objectives, and individual course outcomes / objectives.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99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should we even do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7166" y="2257778"/>
            <a:ext cx="7206082" cy="386838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CIE Requirements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Accreditation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Title IV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0" indent="0" algn="ctr">
              <a:buNone/>
            </a:pP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To prove we are doing what we say we are doing!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89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should we even do this?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Identify how 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individual assignments </a:t>
            </a:r>
            <a:r>
              <a:rPr lang="en-US" dirty="0" smtClean="0"/>
              <a:t>contribute to </a:t>
            </a:r>
            <a:r>
              <a:rPr lang="en-US" b="1" dirty="0" smtClean="0">
                <a:solidFill>
                  <a:schemeClr val="accent1"/>
                </a:solidFill>
              </a:rPr>
              <a:t>individual course </a:t>
            </a:r>
            <a:r>
              <a:rPr lang="en-US" dirty="0" smtClean="0"/>
              <a:t>outcomes.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Identify how </a:t>
            </a:r>
            <a:r>
              <a:rPr lang="en-US" b="1" dirty="0">
                <a:solidFill>
                  <a:schemeClr val="accent1"/>
                </a:solidFill>
              </a:rPr>
              <a:t>individual </a:t>
            </a:r>
            <a:r>
              <a:rPr lang="en-US" b="1" dirty="0" smtClean="0">
                <a:solidFill>
                  <a:schemeClr val="accent1"/>
                </a:solidFill>
              </a:rPr>
              <a:t>courses </a:t>
            </a:r>
            <a:r>
              <a:rPr lang="en-US" dirty="0" smtClean="0"/>
              <a:t>contribute </a:t>
            </a:r>
            <a:r>
              <a:rPr lang="en-US" dirty="0"/>
              <a:t>to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program outcomes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Identify how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individual programs </a:t>
            </a:r>
            <a:r>
              <a:rPr lang="en-US" dirty="0" smtClean="0"/>
              <a:t>contribute to the </a:t>
            </a:r>
            <a:r>
              <a:rPr lang="en-US" b="1" dirty="0" smtClean="0">
                <a:solidFill>
                  <a:schemeClr val="accent3"/>
                </a:solidFill>
              </a:rPr>
              <a:t>institutional mission, goals, and objectives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b="1" dirty="0">
                <a:solidFill>
                  <a:schemeClr val="accent3"/>
                </a:solidFill>
              </a:rPr>
              <a:t>So we know we are accomplishing what we set out to do!!</a:t>
            </a:r>
          </a:p>
        </p:txBody>
      </p:sp>
    </p:spTree>
    <p:extLst>
      <p:ext uri="{BB962C8B-B14F-4D97-AF65-F5344CB8AC3E}">
        <p14:creationId xmlns:p14="http://schemas.microsoft.com/office/powerpoint/2010/main" val="288385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 we start?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6865987"/>
              </p:ext>
            </p:extLst>
          </p:nvPr>
        </p:nvGraphicFramePr>
        <p:xfrm>
          <a:off x="863600" y="2489200"/>
          <a:ext cx="6346825" cy="353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064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 we start?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With the Mission:</a:t>
            </a:r>
          </a:p>
          <a:p>
            <a:r>
              <a:rPr lang="en-US" dirty="0" smtClean="0"/>
              <a:t>Mission Statement</a:t>
            </a:r>
          </a:p>
          <a:p>
            <a:pPr lvl="1"/>
            <a:r>
              <a:rPr lang="en-US" dirty="0" smtClean="0"/>
              <a:t>Goal 1</a:t>
            </a:r>
          </a:p>
          <a:p>
            <a:pPr lvl="2"/>
            <a:r>
              <a:rPr lang="en-US" dirty="0" smtClean="0"/>
              <a:t>Objective </a:t>
            </a:r>
            <a:endParaRPr lang="en-US" dirty="0"/>
          </a:p>
          <a:p>
            <a:pPr lvl="1"/>
            <a:r>
              <a:rPr lang="en-US" dirty="0" smtClean="0"/>
              <a:t>Goal 2</a:t>
            </a:r>
          </a:p>
          <a:p>
            <a:pPr lvl="2"/>
            <a:r>
              <a:rPr lang="en-US" dirty="0" smtClean="0"/>
              <a:t>Objective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99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Fantasy University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Start with the mission:</a:t>
            </a:r>
          </a:p>
          <a:p>
            <a:endParaRPr lang="en-US" dirty="0" smtClean="0"/>
          </a:p>
          <a:p>
            <a:r>
              <a:rPr lang="en-US" dirty="0" smtClean="0"/>
              <a:t>The mission of Fantasy </a:t>
            </a:r>
            <a:r>
              <a:rPr lang="en-US" dirty="0"/>
              <a:t>U</a:t>
            </a:r>
            <a:r>
              <a:rPr lang="en-US" dirty="0" smtClean="0"/>
              <a:t>niversity is to prepare tomorrow’s princes and princesses via distance learning by ensuring they are well versed in history, etiquette, critical thinking, and technology.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Goal 1 – Provide a comprehensive historical perspective for the role of princes and princesses.</a:t>
            </a:r>
            <a:endParaRPr lang="en-US" dirty="0"/>
          </a:p>
          <a:p>
            <a:pPr lvl="2"/>
            <a:r>
              <a:rPr lang="en-US" dirty="0" smtClean="0"/>
              <a:t>Provide courses that address each era and area of the history of fantasy world.</a:t>
            </a:r>
          </a:p>
          <a:p>
            <a:pPr lvl="2"/>
            <a:r>
              <a:rPr lang="en-US" dirty="0" smtClean="0"/>
              <a:t>Create the largest library of fantasy world historical record.</a:t>
            </a:r>
          </a:p>
          <a:p>
            <a:pPr lvl="1"/>
            <a:r>
              <a:rPr lang="en-US" dirty="0" smtClean="0"/>
              <a:t>Goal 2 – Graduate leaders with impeccable critical thinking skills</a:t>
            </a:r>
          </a:p>
          <a:p>
            <a:pPr lvl="2"/>
            <a:r>
              <a:rPr lang="en-US" dirty="0" smtClean="0"/>
              <a:t>Involve students in research projects.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17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A Program:</a:t>
            </a:r>
          </a:p>
          <a:p>
            <a:r>
              <a:rPr lang="en-US" dirty="0" smtClean="0"/>
              <a:t>Program Title</a:t>
            </a:r>
          </a:p>
          <a:p>
            <a:pPr lvl="1"/>
            <a:r>
              <a:rPr lang="en-US" dirty="0" smtClean="0"/>
              <a:t>Outcome 1</a:t>
            </a:r>
            <a:endParaRPr lang="en-US" dirty="0"/>
          </a:p>
          <a:p>
            <a:pPr lvl="1"/>
            <a:r>
              <a:rPr lang="en-US" dirty="0" smtClean="0"/>
              <a:t>Outcome 2</a:t>
            </a:r>
          </a:p>
          <a:p>
            <a:r>
              <a:rPr lang="en-US" dirty="0" smtClean="0"/>
              <a:t>Program Courses</a:t>
            </a:r>
          </a:p>
          <a:p>
            <a:pPr lvl="1"/>
            <a:r>
              <a:rPr lang="en-US" dirty="0" smtClean="0"/>
              <a:t>Course 1</a:t>
            </a:r>
          </a:p>
          <a:p>
            <a:pPr lvl="1"/>
            <a:r>
              <a:rPr lang="en-US" dirty="0" smtClean="0"/>
              <a:t>Course 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41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6892</TotalTime>
  <Words>588</Words>
  <Application>Microsoft Office PowerPoint</Application>
  <PresentationFormat>On-screen Show (4:3)</PresentationFormat>
  <Paragraphs>183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Century Gothic</vt:lpstr>
      <vt:lpstr>Franklin Gothic Book</vt:lpstr>
      <vt:lpstr>Times New Roman</vt:lpstr>
      <vt:lpstr>Wingdings 3</vt:lpstr>
      <vt:lpstr>Ion Boardroom</vt:lpstr>
      <vt:lpstr>Curriculum Mapping</vt:lpstr>
      <vt:lpstr>Today’s Meet ---- https://todaysmeet.com/FAPSC-Orlando</vt:lpstr>
      <vt:lpstr>Presentation outcomes</vt:lpstr>
      <vt:lpstr>Why should we even do this?</vt:lpstr>
      <vt:lpstr>Why should we even do this?</vt:lpstr>
      <vt:lpstr>Where do we start?</vt:lpstr>
      <vt:lpstr>Where do we start?</vt:lpstr>
      <vt:lpstr>Fantasy University</vt:lpstr>
      <vt:lpstr>Step 2</vt:lpstr>
      <vt:lpstr>Step 2</vt:lpstr>
      <vt:lpstr>Step 3</vt:lpstr>
      <vt:lpstr>Step 4 – now the fun begins</vt:lpstr>
      <vt:lpstr>Step 4 – now the fun begins</vt:lpstr>
      <vt:lpstr>Step 4 –the fun continues</vt:lpstr>
      <vt:lpstr>Step 4 –the fun continues</vt:lpstr>
      <vt:lpstr>Step 5 – The Next level</vt:lpstr>
      <vt:lpstr>Your turn!</vt:lpstr>
      <vt:lpstr>Questions?</vt:lpstr>
      <vt:lpstr>Thank you! Kristi@dr-bordelon.com http://www.dr-bordelon.com/research.html</vt:lpstr>
    </vt:vector>
  </TitlesOfParts>
  <Company>Top Shelf Design, LLC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Gena Romano</dc:creator>
  <cp:lastModifiedBy>Kristi Bordelon</cp:lastModifiedBy>
  <cp:revision>45</cp:revision>
  <dcterms:created xsi:type="dcterms:W3CDTF">2014-09-15T15:49:30Z</dcterms:created>
  <dcterms:modified xsi:type="dcterms:W3CDTF">2015-03-10T22:19:23Z</dcterms:modified>
</cp:coreProperties>
</file>