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 id="2147483701" r:id="rId2"/>
    <p:sldMasterId id="2147483713" r:id="rId3"/>
  </p:sldMasterIdLst>
  <p:notesMasterIdLst>
    <p:notesMasterId r:id="rId21"/>
  </p:notesMasterIdLst>
  <p:sldIdLst>
    <p:sldId id="256" r:id="rId4"/>
    <p:sldId id="259" r:id="rId5"/>
    <p:sldId id="261" r:id="rId6"/>
    <p:sldId id="260" r:id="rId7"/>
    <p:sldId id="262" r:id="rId8"/>
    <p:sldId id="263" r:id="rId9"/>
    <p:sldId id="264" r:id="rId10"/>
    <p:sldId id="265" r:id="rId11"/>
    <p:sldId id="267" r:id="rId12"/>
    <p:sldId id="268" r:id="rId13"/>
    <p:sldId id="269" r:id="rId14"/>
    <p:sldId id="276" r:id="rId15"/>
    <p:sldId id="271" r:id="rId16"/>
    <p:sldId id="273" r:id="rId17"/>
    <p:sldId id="257" r:id="rId18"/>
    <p:sldId id="258"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87" d="100"/>
          <a:sy n="87" d="100"/>
        </p:scale>
        <p:origin x="6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59F9C1-2E4D-41DD-A641-9B8C6840FBE2}" type="datetimeFigureOut">
              <a:rPr lang="en-US" smtClean="0"/>
              <a:t>3/1/2018</a:t>
            </a:fld>
            <a:endParaRPr lang="zh-TW"/>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63D13C-16DB-4E7D-9FFD-826D5B2DE4B7}" type="slidenum">
              <a:rPr lang="en-US" smtClean="0"/>
              <a:t>‹#›</a:t>
            </a:fld>
            <a:endParaRPr lang="zh-TW"/>
          </a:p>
        </p:txBody>
      </p:sp>
    </p:spTree>
    <p:extLst>
      <p:ext uri="{BB962C8B-B14F-4D97-AF65-F5344CB8AC3E}">
        <p14:creationId xmlns:p14="http://schemas.microsoft.com/office/powerpoint/2010/main" val="3146628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MCPS health education</a:t>
            </a:r>
            <a:r>
              <a:rPr lang="en-US" baseline="0" dirty="0" smtClean="0"/>
              <a:t> occurs from Pre-k through high school.</a:t>
            </a:r>
          </a:p>
          <a:p>
            <a:r>
              <a:rPr lang="en-US" dirty="0" smtClean="0"/>
              <a:t>In Grade 6 and 10,</a:t>
            </a:r>
            <a:r>
              <a:rPr lang="en-US" baseline="0" dirty="0" smtClean="0"/>
              <a:t> students receive instruction on First aid and emergency response and personal safety. In grade 8, SIP is focused on cyber safety and sexual harassment. In high school students receive kinesthetic (hands-on) instruction for CPR and AED use. </a:t>
            </a:r>
          </a:p>
          <a:p>
            <a:endParaRPr lang="en-US" dirty="0"/>
          </a:p>
        </p:txBody>
      </p:sp>
      <p:sp>
        <p:nvSpPr>
          <p:cNvPr id="4" name="Slide Number Placeholder 3"/>
          <p:cNvSpPr>
            <a:spLocks noGrp="1"/>
          </p:cNvSpPr>
          <p:nvPr>
            <p:ph type="sldNum" sz="quarter" idx="10"/>
          </p:nvPr>
        </p:nvSpPr>
        <p:spPr/>
        <p:txBody>
          <a:bodyPr/>
          <a:lstStyle/>
          <a:p>
            <a:fld id="{0563D13C-16DB-4E7D-9FFD-826D5B2DE4B7}" type="slidenum">
              <a:rPr lang="en-US" smtClean="0"/>
              <a:t>11</a:t>
            </a:fld>
            <a:endParaRPr lang="en-US"/>
          </a:p>
        </p:txBody>
      </p:sp>
    </p:spTree>
    <p:extLst>
      <p:ext uri="{BB962C8B-B14F-4D97-AF65-F5344CB8AC3E}">
        <p14:creationId xmlns:p14="http://schemas.microsoft.com/office/powerpoint/2010/main" val="3017203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A952F2-DA6F-41E0-8754-A54D7CD9A7DA}"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638429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A952F2-DA6F-41E0-8754-A54D7CD9A7DA}"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29228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A952F2-DA6F-41E0-8754-A54D7CD9A7DA}"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363421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500C2C-D876-4CF4-AADE-47F2FF7EE691}"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312424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00C2C-D876-4CF4-AADE-47F2FF7EE691}"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93871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500C2C-D876-4CF4-AADE-47F2FF7EE691}"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863474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500C2C-D876-4CF4-AADE-47F2FF7EE691}"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569730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500C2C-D876-4CF4-AADE-47F2FF7EE691}" type="datetimeFigureOut">
              <a:rPr lang="en-US" smtClean="0"/>
              <a:t>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720028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500C2C-D876-4CF4-AADE-47F2FF7EE691}" type="datetimeFigureOut">
              <a:rPr lang="en-US" smtClean="0"/>
              <a:t>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0671239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00C2C-D876-4CF4-AADE-47F2FF7EE691}" type="datetimeFigureOut">
              <a:rPr lang="en-US" smtClean="0"/>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565898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500C2C-D876-4CF4-AADE-47F2FF7EE691}"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34082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A952F2-DA6F-41E0-8754-A54D7CD9A7DA}"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497386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500C2C-D876-4CF4-AADE-47F2FF7EE691}"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732272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00C2C-D876-4CF4-AADE-47F2FF7EE691}"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5339860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00C2C-D876-4CF4-AADE-47F2FF7EE691}"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40493524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8C5AC1-ED1C-4DE2-9015-E503FF3332C7}"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836583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C5AC1-ED1C-4DE2-9015-E503FF3332C7}"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170317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8C5AC1-ED1C-4DE2-9015-E503FF3332C7}"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7946634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8C5AC1-ED1C-4DE2-9015-E503FF3332C7}"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0464378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C5AC1-ED1C-4DE2-9015-E503FF3332C7}" type="datetimeFigureOut">
              <a:rPr lang="en-US" smtClean="0"/>
              <a:t>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7424665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C5AC1-ED1C-4DE2-9015-E503FF3332C7}" type="datetimeFigureOut">
              <a:rPr lang="en-US" smtClean="0"/>
              <a:t>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0943988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C5AC1-ED1C-4DE2-9015-E503FF3332C7}" type="datetimeFigureOut">
              <a:rPr lang="en-US" smtClean="0"/>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729570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A952F2-DA6F-41E0-8754-A54D7CD9A7DA}"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9619528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C5AC1-ED1C-4DE2-9015-E503FF3332C7}"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9516500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C5AC1-ED1C-4DE2-9015-E503FF3332C7}"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5015008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C5AC1-ED1C-4DE2-9015-E503FF3332C7}"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33502974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C5AC1-ED1C-4DE2-9015-E503FF3332C7}"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98425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A952F2-DA6F-41E0-8754-A54D7CD9A7DA}"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339849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A952F2-DA6F-41E0-8754-A54D7CD9A7DA}" type="datetimeFigureOut">
              <a:rPr lang="en-US" smtClean="0"/>
              <a:t>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904122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A952F2-DA6F-41E0-8754-A54D7CD9A7DA}" type="datetimeFigureOut">
              <a:rPr lang="en-US" smtClean="0"/>
              <a:t>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651434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952F2-DA6F-41E0-8754-A54D7CD9A7DA}" type="datetimeFigureOut">
              <a:rPr lang="en-US" smtClean="0"/>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628196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952F2-DA6F-41E0-8754-A54D7CD9A7DA}"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81921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952F2-DA6F-41E0-8754-A54D7CD9A7DA}"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67763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A952F2-DA6F-41E0-8754-A54D7CD9A7DA}" type="datetimeFigureOut">
              <a:rPr lang="en-US" smtClean="0"/>
              <a:t>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482A0-28C5-423C-B2A9-72A146165963}" type="slidenum">
              <a:rPr lang="en-US" smtClean="0"/>
              <a:t>‹#›</a:t>
            </a:fld>
            <a:endParaRPr lang="en-US"/>
          </a:p>
        </p:txBody>
      </p:sp>
    </p:spTree>
    <p:extLst>
      <p:ext uri="{BB962C8B-B14F-4D97-AF65-F5344CB8AC3E}">
        <p14:creationId xmlns:p14="http://schemas.microsoft.com/office/powerpoint/2010/main" val="28997190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00C2C-D876-4CF4-AADE-47F2FF7EE691}" type="datetimeFigureOut">
              <a:rPr lang="en-US" smtClean="0"/>
              <a:t>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E52E9-0792-44C7-88C9-900452D10C07}" type="slidenum">
              <a:rPr lang="en-US" smtClean="0"/>
              <a:t>‹#›</a:t>
            </a:fld>
            <a:endParaRPr lang="en-US"/>
          </a:p>
        </p:txBody>
      </p:sp>
    </p:spTree>
    <p:extLst>
      <p:ext uri="{BB962C8B-B14F-4D97-AF65-F5344CB8AC3E}">
        <p14:creationId xmlns:p14="http://schemas.microsoft.com/office/powerpoint/2010/main" val="11729623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C5AC1-ED1C-4DE2-9015-E503FF3332C7}" type="datetimeFigureOut">
              <a:rPr lang="en-US" smtClean="0"/>
              <a:t>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DA0A1-237A-41A9-B43E-A8AE4BA9DFF3}" type="slidenum">
              <a:rPr lang="en-US" smtClean="0"/>
              <a:t>‹#›</a:t>
            </a:fld>
            <a:endParaRPr lang="en-US"/>
          </a:p>
        </p:txBody>
      </p:sp>
    </p:spTree>
    <p:extLst>
      <p:ext uri="{BB962C8B-B14F-4D97-AF65-F5344CB8AC3E}">
        <p14:creationId xmlns:p14="http://schemas.microsoft.com/office/powerpoint/2010/main" val="181952166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030537"/>
          </a:xfrm>
        </p:spPr>
        <p:txBody>
          <a:bodyPr>
            <a:normAutofit/>
          </a:bodyPr>
          <a:lstStyle/>
          <a:p>
            <a:r>
              <a:rPr lang="zh-TW" altLang="en-US" b="1" dirty="0" smtClean="0">
                <a:latin typeface="PMingLiU"/>
                <a:cs typeface="PMingLiU"/>
              </a:rPr>
              <a:t>有</a:t>
            </a:r>
            <a:r>
              <a:rPr lang="zh-TW" altLang="en-US" b="1" dirty="0">
                <a:latin typeface="PMingLiU"/>
                <a:cs typeface="PMingLiU"/>
              </a:rPr>
              <a:t>關</a:t>
            </a:r>
            <a:r>
              <a:rPr lang="en-US" b="1" dirty="0" err="1" smtClean="0">
                <a:latin typeface="PMingLiU"/>
                <a:cs typeface="PMingLiU"/>
              </a:rPr>
              <a:t>MCPS學校安全和保安的展示介紹</a:t>
            </a:r>
            <a:endParaRPr lang="zh-TW" b="1" dirty="0">
              <a:latin typeface="PMingLiU"/>
              <a:ea typeface="PMingLiU"/>
              <a:cs typeface="PMingLiU"/>
            </a:endParaRPr>
          </a:p>
        </p:txBody>
      </p:sp>
      <p:sp>
        <p:nvSpPr>
          <p:cNvPr id="3" name="Subtitle 2"/>
          <p:cNvSpPr>
            <a:spLocks noGrp="1"/>
          </p:cNvSpPr>
          <p:nvPr>
            <p:ph type="subTitle" idx="1"/>
          </p:nvPr>
        </p:nvSpPr>
        <p:spPr/>
        <p:txBody>
          <a:bodyPr/>
          <a:lstStyle/>
          <a:p>
            <a:endParaRPr lang="zh-TW" b="1" dirty="0" smtClean="0"/>
          </a:p>
          <a:p>
            <a:endParaRPr lang="zh-TW" b="1" dirty="0"/>
          </a:p>
          <a:p>
            <a:r>
              <a:rPr lang="en-US" b="1" dirty="0" smtClean="0">
                <a:latin typeface="PMingLiU"/>
                <a:cs typeface="PMingLiU"/>
              </a:rPr>
              <a:t>2018年2月27日</a:t>
            </a:r>
            <a:endParaRPr lang="zh-TW" b="1" dirty="0">
              <a:latin typeface="PMingLiU"/>
              <a:ea typeface="PMingLiU"/>
              <a:cs typeface="PMingLiU"/>
            </a:endParaRPr>
          </a:p>
        </p:txBody>
      </p:sp>
    </p:spTree>
    <p:extLst>
      <p:ext uri="{BB962C8B-B14F-4D97-AF65-F5344CB8AC3E}">
        <p14:creationId xmlns:p14="http://schemas.microsoft.com/office/powerpoint/2010/main" val="1253280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b="1" u="sng" dirty="0" smtClean="0">
                <a:latin typeface="PMingLiU"/>
                <a:cs typeface="PMingLiU"/>
              </a:rPr>
              <a:t>緊急事件演習</a:t>
            </a:r>
            <a:endParaRPr lang="zh-TW" b="1" u="sng" dirty="0">
              <a:latin typeface="PMingLiU"/>
              <a:ea typeface="PMingLiU"/>
              <a:cs typeface="PMingLiU"/>
            </a:endParaRPr>
          </a:p>
        </p:txBody>
      </p:sp>
      <p:sp>
        <p:nvSpPr>
          <p:cNvPr id="3" name="Content Placeholder 2"/>
          <p:cNvSpPr>
            <a:spLocks noGrp="1"/>
          </p:cNvSpPr>
          <p:nvPr>
            <p:ph idx="1"/>
          </p:nvPr>
        </p:nvSpPr>
        <p:spPr>
          <a:xfrm>
            <a:off x="838199" y="1067779"/>
            <a:ext cx="10727131" cy="1815646"/>
          </a:xfrm>
        </p:spPr>
        <p:txBody>
          <a:bodyPr>
            <a:normAutofit/>
          </a:bodyPr>
          <a:lstStyle/>
          <a:p>
            <a:r>
              <a:rPr lang="en-US" sz="2400" dirty="0" smtClean="0">
                <a:latin typeface="PMingLiU"/>
                <a:cs typeface="PMingLiU"/>
              </a:rPr>
              <a:t>所有的MCPS</a:t>
            </a:r>
            <a:r>
              <a:rPr lang="en-US" sz="2400" dirty="0" smtClean="0">
                <a:latin typeface="PMingLiU"/>
                <a:cs typeface="PMingLiU"/>
              </a:rPr>
              <a:t>學校必須參加至少六次情景緊急演習</a:t>
            </a:r>
            <a:r>
              <a:rPr lang="en-US" sz="2400" dirty="0" smtClean="0">
                <a:latin typeface="PMingLiU"/>
                <a:cs typeface="PMingLiU"/>
              </a:rPr>
              <a:t>。這些情景演習包括關閉、原地庇護、疏散、反向疏散、惡劣天氣和蹲下-隱蔽-保持不動。還必須進行消防演習。</a:t>
            </a:r>
            <a:endParaRPr lang="zh-TW" sz="2400" b="1" dirty="0" smtClean="0">
              <a:latin typeface="PMingLiU"/>
              <a:ea typeface="PMingLiU"/>
              <a:cs typeface="PMingLiU"/>
            </a:endParaRPr>
          </a:p>
        </p:txBody>
      </p:sp>
      <p:sp>
        <p:nvSpPr>
          <p:cNvPr id="4" name="Title 1"/>
          <p:cNvSpPr txBox="1">
            <a:spLocks/>
          </p:cNvSpPr>
          <p:nvPr/>
        </p:nvSpPr>
        <p:spPr>
          <a:xfrm>
            <a:off x="838200" y="218107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u="sng" dirty="0" smtClean="0">
                <a:latin typeface="PMingLiU"/>
                <a:cs typeface="PMingLiU"/>
              </a:rPr>
              <a:t>與校外機構合作</a:t>
            </a:r>
            <a:endParaRPr lang="zh-TW" b="1" u="sng" dirty="0">
              <a:latin typeface="PMingLiU"/>
              <a:ea typeface="PMingLiU"/>
              <a:cs typeface="PMingLiU"/>
            </a:endParaRPr>
          </a:p>
        </p:txBody>
      </p:sp>
      <p:sp>
        <p:nvSpPr>
          <p:cNvPr id="5" name="Content Placeholder 2"/>
          <p:cNvSpPr txBox="1">
            <a:spLocks/>
          </p:cNvSpPr>
          <p:nvPr/>
        </p:nvSpPr>
        <p:spPr>
          <a:xfrm>
            <a:off x="838200" y="3203913"/>
            <a:ext cx="10573512" cy="20410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PMingLiU"/>
                <a:cs typeface="PMingLiU"/>
              </a:rPr>
              <a:t>每一所MCPS高中都派駐一名學校資源警官(SRO</a:t>
            </a:r>
            <a:r>
              <a:rPr lang="en-US" sz="2400" dirty="0" smtClean="0">
                <a:latin typeface="PMingLiU"/>
                <a:cs typeface="PMingLiU"/>
              </a:rPr>
              <a:t>)。</a:t>
            </a:r>
            <a:r>
              <a:rPr lang="en-US" sz="2400" dirty="0" err="1" smtClean="0">
                <a:latin typeface="PMingLiU"/>
                <a:cs typeface="PMingLiU"/>
              </a:rPr>
              <a:t>SRO</a:t>
            </a:r>
            <a:r>
              <a:rPr lang="en-US" sz="2400" dirty="0" err="1">
                <a:latin typeface="PMingLiU"/>
                <a:cs typeface="PMingLiU"/>
              </a:rPr>
              <a:t>是身穿制服的警官</a:t>
            </a:r>
            <a:r>
              <a:rPr lang="en-US" sz="2400" dirty="0">
                <a:latin typeface="PMingLiU"/>
                <a:cs typeface="PMingLiU"/>
              </a:rPr>
              <a:t>, 他們與學校工作人員直接合作, </a:t>
            </a:r>
            <a:r>
              <a:rPr lang="en-US" sz="2400" dirty="0" err="1">
                <a:latin typeface="PMingLiU"/>
                <a:cs typeface="PMingLiU"/>
              </a:rPr>
              <a:t>通過與學生建立關係、協助應急和執行刑法來確保安全的環境</a:t>
            </a:r>
            <a:r>
              <a:rPr lang="en-US" sz="2400" dirty="0" err="1" smtClean="0">
                <a:latin typeface="PMingLiU"/>
                <a:cs typeface="PMingLiU"/>
              </a:rPr>
              <a:t>。MCPS</a:t>
            </a:r>
            <a:r>
              <a:rPr lang="en-US" sz="2400" dirty="0" err="1" smtClean="0">
                <a:latin typeface="PMingLiU"/>
                <a:cs typeface="PMingLiU"/>
              </a:rPr>
              <a:t>與蒙郡境內的執法機關簽署了理解備忘錄</a:t>
            </a:r>
            <a:r>
              <a:rPr lang="en-US" sz="2400" dirty="0" smtClean="0">
                <a:latin typeface="PMingLiU"/>
                <a:cs typeface="PMingLiU"/>
              </a:rPr>
              <a:t>(MOU)。</a:t>
            </a:r>
            <a:r>
              <a:rPr lang="en-US" sz="2400" dirty="0" err="1" smtClean="0">
                <a:latin typeface="PMingLiU"/>
                <a:cs typeface="PMingLiU"/>
              </a:rPr>
              <a:t>SROs</a:t>
            </a:r>
            <a:r>
              <a:rPr lang="en-US" sz="2400" dirty="0" err="1">
                <a:latin typeface="PMingLiU"/>
                <a:cs typeface="PMingLiU"/>
              </a:rPr>
              <a:t>和中學保安團隊在發生危機或嚴重事件時能夠為小學提供支持</a:t>
            </a:r>
            <a:r>
              <a:rPr lang="en-US" sz="2400" dirty="0">
                <a:latin typeface="PMingLiU"/>
                <a:cs typeface="PMingLiU"/>
              </a:rPr>
              <a:t>。</a:t>
            </a:r>
            <a:endParaRPr lang="zh-TW" sz="2400" b="1" dirty="0">
              <a:latin typeface="PMingLiU"/>
              <a:ea typeface="PMingLiU"/>
              <a:cs typeface="PMingLiU"/>
            </a:endParaRPr>
          </a:p>
        </p:txBody>
      </p:sp>
    </p:spTree>
    <p:extLst>
      <p:ext uri="{BB962C8B-B14F-4D97-AF65-F5344CB8AC3E}">
        <p14:creationId xmlns:p14="http://schemas.microsoft.com/office/powerpoint/2010/main" val="488130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126"/>
            <a:ext cx="11321374" cy="763284"/>
          </a:xfrm>
        </p:spPr>
        <p:txBody>
          <a:bodyPr>
            <a:normAutofit/>
          </a:bodyPr>
          <a:lstStyle/>
          <a:p>
            <a:r>
              <a:rPr lang="en-US" sz="3600" b="1" u="sng" dirty="0" smtClean="0">
                <a:latin typeface="PMingLiU"/>
                <a:cs typeface="PMingLiU"/>
              </a:rPr>
              <a:t>課程和教學計畫</a:t>
            </a:r>
            <a:endParaRPr lang="zh-TW" sz="3600" b="1" u="sng" dirty="0">
              <a:latin typeface="PMingLiU"/>
              <a:ea typeface="PMingLiU"/>
              <a:cs typeface="PMingLiU"/>
            </a:endParaRPr>
          </a:p>
        </p:txBody>
      </p:sp>
      <p:sp>
        <p:nvSpPr>
          <p:cNvPr id="3" name="Content Placeholder 2"/>
          <p:cNvSpPr>
            <a:spLocks noGrp="1"/>
          </p:cNvSpPr>
          <p:nvPr>
            <p:ph idx="1"/>
          </p:nvPr>
        </p:nvSpPr>
        <p:spPr>
          <a:xfrm>
            <a:off x="783887" y="1232237"/>
            <a:ext cx="10515600" cy="4351338"/>
          </a:xfrm>
        </p:spPr>
        <p:txBody>
          <a:bodyPr>
            <a:normAutofit fontScale="92500" lnSpcReduction="20000"/>
          </a:bodyPr>
          <a:lstStyle/>
          <a:p>
            <a:r>
              <a:rPr lang="en-US" b="1" dirty="0" smtClean="0">
                <a:latin typeface="PMingLiU"/>
                <a:cs typeface="PMingLiU"/>
              </a:rPr>
              <a:t>健康教育中的七個教學單元(學前班-高中)</a:t>
            </a:r>
          </a:p>
          <a:p>
            <a:pPr lvl="1"/>
            <a:r>
              <a:rPr lang="en-US" dirty="0" smtClean="0">
                <a:latin typeface="PMingLiU"/>
                <a:cs typeface="PMingLiU"/>
              </a:rPr>
              <a:t>心理和情緒健康</a:t>
            </a:r>
          </a:p>
          <a:p>
            <a:pPr lvl="2"/>
            <a:r>
              <a:rPr lang="en-US" dirty="0" smtClean="0">
                <a:latin typeface="PMingLiU"/>
                <a:cs typeface="PMingLiU"/>
              </a:rPr>
              <a:t>交流、自我管理、代言</a:t>
            </a:r>
          </a:p>
          <a:p>
            <a:pPr lvl="1"/>
            <a:r>
              <a:rPr lang="en-US" dirty="0" smtClean="0">
                <a:latin typeface="PMingLiU"/>
                <a:cs typeface="PMingLiU"/>
              </a:rPr>
              <a:t>安全和預防受傷</a:t>
            </a:r>
          </a:p>
          <a:p>
            <a:pPr lvl="2"/>
            <a:r>
              <a:rPr lang="en-US" dirty="0" smtClean="0">
                <a:latin typeface="PMingLiU"/>
                <a:cs typeface="PMingLiU"/>
              </a:rPr>
              <a:t>急救、心肺復甦(CPR)、應急</a:t>
            </a:r>
          </a:p>
          <a:p>
            <a:r>
              <a:rPr lang="en-US" b="1" dirty="0" smtClean="0">
                <a:latin typeface="PMingLiU"/>
                <a:cs typeface="PMingLiU"/>
              </a:rPr>
              <a:t>健康知識技能</a:t>
            </a:r>
          </a:p>
          <a:p>
            <a:pPr lvl="1"/>
            <a:r>
              <a:rPr lang="en-US" dirty="0" smtClean="0">
                <a:latin typeface="PMingLiU"/>
                <a:cs typeface="PMingLiU"/>
              </a:rPr>
              <a:t>分析影響</a:t>
            </a:r>
          </a:p>
          <a:p>
            <a:pPr lvl="1"/>
            <a:r>
              <a:rPr lang="en-US" dirty="0" smtClean="0">
                <a:latin typeface="PMingLiU"/>
                <a:cs typeface="PMingLiU"/>
              </a:rPr>
              <a:t>獲得資訊</a:t>
            </a:r>
          </a:p>
          <a:p>
            <a:pPr lvl="1"/>
            <a:r>
              <a:rPr lang="en-US" dirty="0" smtClean="0">
                <a:latin typeface="PMingLiU"/>
                <a:cs typeface="PMingLiU"/>
              </a:rPr>
              <a:t>人際交流</a:t>
            </a:r>
          </a:p>
          <a:p>
            <a:pPr lvl="1"/>
            <a:r>
              <a:rPr lang="en-US" dirty="0" smtClean="0">
                <a:latin typeface="PMingLiU"/>
                <a:cs typeface="PMingLiU"/>
              </a:rPr>
              <a:t>做決定</a:t>
            </a:r>
          </a:p>
          <a:p>
            <a:pPr lvl="1"/>
            <a:r>
              <a:rPr lang="en-US" dirty="0" smtClean="0">
                <a:latin typeface="PMingLiU"/>
                <a:cs typeface="PMingLiU"/>
              </a:rPr>
              <a:t>設立目標</a:t>
            </a:r>
          </a:p>
          <a:p>
            <a:pPr lvl="1"/>
            <a:r>
              <a:rPr lang="en-US" dirty="0" smtClean="0">
                <a:latin typeface="PMingLiU"/>
                <a:cs typeface="PMingLiU"/>
              </a:rPr>
              <a:t>自我管理</a:t>
            </a:r>
          </a:p>
          <a:p>
            <a:pPr lvl="1"/>
            <a:r>
              <a:rPr lang="en-US" dirty="0" smtClean="0">
                <a:latin typeface="PMingLiU"/>
                <a:cs typeface="PMingLiU"/>
              </a:rPr>
              <a:t>代言</a:t>
            </a:r>
            <a:endParaRPr lang="zh-TW" dirty="0">
              <a:latin typeface="PMingLiU"/>
              <a:ea typeface="PMingLiU"/>
              <a:cs typeface="PMingLiU"/>
            </a:endParaRPr>
          </a:p>
        </p:txBody>
      </p:sp>
    </p:spTree>
    <p:extLst>
      <p:ext uri="{BB962C8B-B14F-4D97-AF65-F5344CB8AC3E}">
        <p14:creationId xmlns:p14="http://schemas.microsoft.com/office/powerpoint/2010/main" val="3039320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289" y="365125"/>
            <a:ext cx="11274358" cy="734101"/>
          </a:xfrm>
        </p:spPr>
        <p:txBody>
          <a:bodyPr>
            <a:normAutofit/>
          </a:bodyPr>
          <a:lstStyle/>
          <a:p>
            <a:r>
              <a:rPr lang="en-US" sz="3600" b="1" u="sng" dirty="0" smtClean="0">
                <a:latin typeface="PMingLiU"/>
                <a:cs typeface="PMingLiU"/>
              </a:rPr>
              <a:t>學生和家庭支持與服務</a:t>
            </a:r>
            <a:endParaRPr lang="zh-TW" sz="3600" b="1" u="sng" dirty="0">
              <a:latin typeface="PMingLiU"/>
              <a:ea typeface="PMingLiU"/>
              <a:cs typeface="PMingLiU"/>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76629502"/>
              </p:ext>
            </p:extLst>
          </p:nvPr>
        </p:nvGraphicFramePr>
        <p:xfrm>
          <a:off x="624191" y="1099226"/>
          <a:ext cx="10515600" cy="4786080"/>
        </p:xfrm>
        <a:graphic>
          <a:graphicData uri="http://schemas.openxmlformats.org/drawingml/2006/table">
            <a:tbl>
              <a:tblPr firstRow="1" bandRow="1">
                <a:tableStyleId>{5C22544A-7EE6-4342-B048-85BDC9FD1C3A}</a:tableStyleId>
              </a:tblPr>
              <a:tblGrid>
                <a:gridCol w="3991708"/>
                <a:gridCol w="6523892"/>
              </a:tblGrid>
              <a:tr h="285388">
                <a:tc gridSpan="2">
                  <a:txBody>
                    <a:bodyPr/>
                    <a:lstStyle/>
                    <a:p>
                      <a:pPr marL="274320" indent="-274320" algn="l">
                        <a:lnSpc>
                          <a:spcPct val="90000"/>
                        </a:lnSpc>
                        <a:spcBef>
                          <a:spcPts val="0"/>
                        </a:spcBef>
                        <a:buFont typeface="Arial" panose="020B0604020202020204" pitchFamily="34" charset="0"/>
                        <a:buChar char="•"/>
                      </a:pPr>
                      <a:r>
                        <a:rPr lang="en-US" sz="2000" dirty="0" smtClean="0">
                          <a:solidFill>
                            <a:schemeClr val="tx1"/>
                          </a:solidFill>
                          <a:latin typeface="PMingLiU"/>
                          <a:cs typeface="PMingLiU"/>
                        </a:rPr>
                        <a:t>為學生和家庭提供的MCPS資源:</a:t>
                      </a:r>
                      <a:endParaRPr lang="zh-TW" sz="2000" dirty="0">
                        <a:solidFill>
                          <a:schemeClr val="tx1"/>
                        </a:solidFill>
                        <a:latin typeface="PMingLiU"/>
                        <a:ea typeface="PMingLiU"/>
                        <a:cs typeface="PMingLiU"/>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6620">
                <a:tc gridSpan="2">
                  <a:txBody>
                    <a:bodyPr/>
                    <a:lstStyle/>
                    <a:p>
                      <a:pPr marL="548640" marR="0" lvl="1" indent="-27432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t>學生和家庭支持與參與辦公室的網站: www.montgomeryschoolsmd.org/departments/studentservices/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81020">
                <a:tc>
                  <a:txBody>
                    <a:bodyPr/>
                    <a:lstStyle/>
                    <a:p>
                      <a:pPr marL="822960" lvl="2" indent="-274320" algn="l">
                        <a:lnSpc>
                          <a:spcPct val="90000"/>
                        </a:lnSpc>
                        <a:spcBef>
                          <a:spcPts val="0"/>
                        </a:spcBef>
                        <a:buFont typeface="Arial" panose="020B0604020202020204" pitchFamily="34" charset="0"/>
                        <a:buChar char="•"/>
                      </a:pPr>
                      <a:r>
                        <a:rPr lang="en-US" sz="1500" dirty="0" smtClean="0">
                          <a:latin typeface="PMingLiU"/>
                          <a:cs typeface="PMingLiU"/>
                        </a:rPr>
                        <a:t>學校輔導,</a:t>
                      </a:r>
                    </a:p>
                    <a:p>
                      <a:pPr marL="822960" lvl="2" indent="-274320" algn="l">
                        <a:lnSpc>
                          <a:spcPct val="90000"/>
                        </a:lnSpc>
                        <a:spcBef>
                          <a:spcPts val="0"/>
                        </a:spcBef>
                        <a:buFont typeface="Arial" panose="020B0604020202020204" pitchFamily="34" charset="0"/>
                        <a:buChar char="•"/>
                      </a:pPr>
                      <a:r>
                        <a:rPr lang="en-US" sz="1500" dirty="0" smtClean="0">
                          <a:latin typeface="PMingLiU"/>
                          <a:cs typeface="PMingLiU"/>
                        </a:rPr>
                        <a:t>心理學專家服務,</a:t>
                      </a:r>
                    </a:p>
                    <a:p>
                      <a:pPr marL="822960" lvl="2" indent="-274320" algn="l">
                        <a:lnSpc>
                          <a:spcPct val="90000"/>
                        </a:lnSpc>
                        <a:spcBef>
                          <a:spcPts val="0"/>
                        </a:spcBef>
                        <a:buFont typeface="Arial" panose="020B0604020202020204" pitchFamily="34" charset="0"/>
                        <a:buChar char="•"/>
                      </a:pPr>
                      <a:r>
                        <a:rPr lang="en-US" sz="1500" dirty="0" smtClean="0">
                          <a:latin typeface="PMingLiU"/>
                          <a:cs typeface="PMingLiU"/>
                        </a:rPr>
                        <a:t>家庭參與, </a:t>
                      </a:r>
                    </a:p>
                    <a:p>
                      <a:pPr marL="822960" lvl="4" indent="-274320" algn="l">
                        <a:lnSpc>
                          <a:spcPct val="90000"/>
                        </a:lnSpc>
                        <a:spcBef>
                          <a:spcPts val="0"/>
                        </a:spcBef>
                        <a:buFont typeface="Arial" panose="020B0604020202020204" pitchFamily="34" charset="0"/>
                        <a:buChar char="•"/>
                        <a:defRPr/>
                      </a:pPr>
                      <a:r>
                        <a:rPr lang="en-US" sz="1500" dirty="0" smtClean="0">
                          <a:latin typeface="PMingLiU"/>
                          <a:cs typeface="PMingLiU"/>
                        </a:rPr>
                        <a:t>心理健康和危機支持,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PMingLiU"/>
                          <a:cs typeface="PMingLiU"/>
                        </a:rPr>
                        <a:t>為濫用藥物提供的社區資源, </a:t>
                      </a:r>
                    </a:p>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PMingLiU"/>
                          <a:cs typeface="PMingLiU"/>
                        </a:rPr>
                        <a:t>正面行為介入和支持,</a:t>
                      </a:r>
                    </a:p>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PMingLiU"/>
                          <a:cs typeface="PMingLiU"/>
                        </a:rPr>
                        <a:t>恢復性公正,</a:t>
                      </a:r>
                    </a:p>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PMingLiU"/>
                          <a:cs typeface="PMingLiU"/>
                        </a:rPr>
                        <a:t>預防逃學和輟學</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5388">
                <a:tc>
                  <a:txBody>
                    <a:bodyPr/>
                    <a:lstStyle/>
                    <a:p>
                      <a:pPr marL="274320" indent="-274320" algn="l">
                        <a:lnSpc>
                          <a:spcPct val="90000"/>
                        </a:lnSpc>
                        <a:spcBef>
                          <a:spcPts val="0"/>
                        </a:spcBef>
                        <a:buFont typeface="Arial" panose="020B0604020202020204" pitchFamily="34" charset="0"/>
                        <a:buChar char="•"/>
                      </a:pPr>
                      <a:r>
                        <a:rPr lang="en-US" sz="2000" b="1" dirty="0" smtClean="0">
                          <a:solidFill>
                            <a:schemeClr val="tx1"/>
                          </a:solidFill>
                          <a:latin typeface="PMingLiU"/>
                          <a:cs typeface="PMingLiU"/>
                        </a:rPr>
                        <a:t>社區資源:</a:t>
                      </a:r>
                      <a:endParaRPr lang="zh-TW" sz="2000" b="1" dirty="0">
                        <a:solidFill>
                          <a:schemeClr val="tx1"/>
                        </a:solidFill>
                        <a:latin typeface="PMingLiU"/>
                        <a:ea typeface="PMingLiU"/>
                        <a:cs typeface="PMingLiU"/>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0000"/>
                        </a:lnSpc>
                        <a:spcBef>
                          <a:spcPts val="0"/>
                        </a:spcBef>
                      </a:pP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002424">
                <a:tc>
                  <a:txBody>
                    <a:bodyPr/>
                    <a:lstStyle/>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PMingLiU"/>
                          <a:cs typeface="PMingLiU"/>
                        </a:rPr>
                        <a:t>EveryMind</a:t>
                      </a:r>
                    </a:p>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PMingLiU"/>
                          <a:cs typeface="PMingLiU"/>
                        </a:rPr>
                        <a:t>Family Services, Inc.</a:t>
                      </a:r>
                      <a:endParaRPr lang="zh-TW" sz="1500" dirty="0">
                        <a:solidFill>
                          <a:schemeClr val="tx1"/>
                        </a:solidFill>
                        <a:latin typeface="PMingLiU"/>
                        <a:ea typeface="PMingLiU"/>
                        <a:cs typeface="PMingLiU"/>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indent="-274320" algn="l">
                        <a:lnSpc>
                          <a:spcPct val="90000"/>
                        </a:lnSpc>
                        <a:spcBef>
                          <a:spcPts val="0"/>
                        </a:spcBef>
                        <a:buFont typeface="Arial" panose="020B0604020202020204" pitchFamily="34" charset="0"/>
                        <a:buChar char="•"/>
                      </a:pPr>
                      <a:r>
                        <a:rPr lang="en-US" sz="1500" dirty="0" smtClean="0">
                          <a:solidFill>
                            <a:schemeClr val="tx1"/>
                          </a:solidFill>
                          <a:latin typeface="PMingLiU"/>
                          <a:cs typeface="PMingLiU"/>
                        </a:rPr>
                        <a:t>蒙郡健康和大眾服務部</a:t>
                      </a:r>
                    </a:p>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PMingLiU"/>
                          <a:cs typeface="PMingLiU"/>
                        </a:rPr>
                        <a:t>行為健康和危機服務</a:t>
                      </a:r>
                    </a:p>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PMingLiU"/>
                          <a:cs typeface="PMingLiU"/>
                        </a:rPr>
                        <a:t>兒童和青少年篩查和測評服務</a:t>
                      </a:r>
                      <a:endParaRPr lang="zh-TW" sz="1500" dirty="0">
                        <a:solidFill>
                          <a:schemeClr val="tx1"/>
                        </a:solidFill>
                        <a:latin typeface="PMingLiU"/>
                        <a:ea typeface="PMingLiU"/>
                        <a:cs typeface="PMingLiU"/>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5388">
                <a:tc>
                  <a:txBody>
                    <a:bodyPr/>
                    <a:lstStyle/>
                    <a:p>
                      <a:pPr marL="274320" indent="-274320" algn="l">
                        <a:lnSpc>
                          <a:spcPct val="90000"/>
                        </a:lnSpc>
                        <a:spcBef>
                          <a:spcPts val="0"/>
                        </a:spcBef>
                        <a:buFont typeface="Arial" panose="020B0604020202020204" pitchFamily="34" charset="0"/>
                        <a:buChar char="•"/>
                      </a:pPr>
                      <a:r>
                        <a:rPr lang="en-US" sz="2000" b="1" dirty="0" smtClean="0">
                          <a:solidFill>
                            <a:schemeClr val="tx1"/>
                          </a:solidFill>
                          <a:latin typeface="PMingLiU"/>
                          <a:cs typeface="PMingLiU"/>
                        </a:rPr>
                        <a:t>網上的資源:</a:t>
                      </a:r>
                      <a:endParaRPr lang="zh-TW" sz="2000" b="1" dirty="0">
                        <a:solidFill>
                          <a:schemeClr val="tx1"/>
                        </a:solidFill>
                        <a:latin typeface="PMingLiU"/>
                        <a:ea typeface="PMingLiU"/>
                        <a:cs typeface="PMingLiU"/>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0000"/>
                        </a:lnSpc>
                        <a:spcBef>
                          <a:spcPts val="0"/>
                        </a:spcBef>
                      </a:pP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013126">
                <a:tc gridSpan="2">
                  <a:txBody>
                    <a:bodyPr/>
                    <a:lstStyle/>
                    <a:p>
                      <a:pPr marL="548640" lvl="1" indent="-274320" algn="l">
                        <a:lnSpc>
                          <a:spcPct val="90000"/>
                        </a:lnSpc>
                        <a:spcBef>
                          <a:spcPts val="0"/>
                        </a:spcBef>
                        <a:buFont typeface="Arial" panose="020B0604020202020204" pitchFamily="34" charset="0"/>
                        <a:buChar char="•"/>
                      </a:pPr>
                      <a:r>
                        <a:rPr lang="en-US" sz="1500" kern="1200" dirty="0" smtClean="0">
                          <a:solidFill>
                            <a:schemeClr val="tx1"/>
                          </a:solidFill>
                          <a:latin typeface="PMingLiU"/>
                          <a:cs typeface="PMingLiU"/>
                        </a:rPr>
                        <a:t>全美學校心理學專家協會PREPaRE課程</a:t>
                      </a:r>
                      <a:r>
                        <a:rPr lang="en-US" sz="1500" b="0" dirty="0" smtClean="0">
                          <a:latin typeface="PMingLiU"/>
                          <a:cs typeface="PMingLiU"/>
                        </a:rPr>
                        <a:t>(www.nasponline.org/professional-development/prepare-training-curriculum/prepare-workshops)</a:t>
                      </a:r>
                    </a:p>
                    <a:p>
                      <a:pPr marL="822960" lvl="2" indent="-274320" algn="l">
                        <a:lnSpc>
                          <a:spcPct val="90000"/>
                        </a:lnSpc>
                        <a:spcBef>
                          <a:spcPts val="0"/>
                        </a:spcBef>
                        <a:buFont typeface="Arial" panose="020B0604020202020204" pitchFamily="34" charset="0"/>
                        <a:buChar char="•"/>
                      </a:pPr>
                      <a:r>
                        <a:rPr lang="en-US" sz="1500" b="0" dirty="0" smtClean="0">
                          <a:latin typeface="PMingLiU"/>
                          <a:cs typeface="PMingLiU"/>
                        </a:rPr>
                        <a:t>危機防範和介入: 全面的學校安全規劃</a:t>
                      </a:r>
                      <a:endParaRPr lang="zh-TW" sz="1500" b="0" dirty="0" smtClean="0">
                        <a:latin typeface="PMingLiU"/>
                        <a:ea typeface="PMingLiU"/>
                        <a:cs typeface="PMingLiU"/>
                      </a:endParaRPr>
                    </a:p>
                    <a:p>
                      <a:pPr marL="822960" lvl="2" indent="-274320" algn="l">
                        <a:lnSpc>
                          <a:spcPct val="90000"/>
                        </a:lnSpc>
                        <a:spcBef>
                          <a:spcPts val="0"/>
                        </a:spcBef>
                        <a:buFont typeface="Arial" panose="020B0604020202020204" pitchFamily="34" charset="0"/>
                        <a:buChar char="•"/>
                      </a:pPr>
                      <a:r>
                        <a:rPr lang="en-US" sz="1500" b="0" dirty="0" smtClean="0">
                          <a:latin typeface="PMingLiU"/>
                          <a:cs typeface="PMingLiU"/>
                        </a:rPr>
                        <a:t>危機介入和恢復: 駐校心理健康專業人員的作用</a:t>
                      </a:r>
                    </a:p>
                    <a:p>
                      <a:pPr marL="548640" lvl="2" indent="0" algn="l">
                        <a:lnSpc>
                          <a:spcPct val="90000"/>
                        </a:lnSpc>
                        <a:spcBef>
                          <a:spcPts val="0"/>
                        </a:spcBef>
                        <a:buFont typeface="Arial" panose="020B0604020202020204" pitchFamily="34" charset="0"/>
                        <a:buNone/>
                      </a:pPr>
                      <a:endParaRPr lang="zh-TW" sz="1500" b="0" dirty="0" smtClean="0">
                        <a:latin typeface="PMingLiU"/>
                        <a:ea typeface="PMingLiU"/>
                        <a:cs typeface="PMingLiU"/>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nSpc>
                          <a:spcPct val="80000"/>
                        </a:lnSpc>
                        <a:spcBef>
                          <a:spcPts val="400"/>
                        </a:spcBef>
                      </a:pP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254079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07366" cy="821649"/>
          </a:xfrm>
        </p:spPr>
        <p:txBody>
          <a:bodyPr>
            <a:normAutofit/>
          </a:bodyPr>
          <a:lstStyle/>
          <a:p>
            <a:r>
              <a:rPr lang="en-US" sz="3600" b="1" u="sng" dirty="0" smtClean="0">
                <a:latin typeface="PMingLiU"/>
                <a:cs typeface="PMingLiU"/>
              </a:rPr>
              <a:t>學校和中央辦公室之間的交流</a:t>
            </a:r>
            <a:endParaRPr lang="zh-TW" sz="3600" b="1" u="sng" dirty="0">
              <a:latin typeface="PMingLiU"/>
              <a:ea typeface="PMingLiU"/>
              <a:cs typeface="PMingLiU"/>
            </a:endParaRPr>
          </a:p>
        </p:txBody>
      </p:sp>
      <p:sp>
        <p:nvSpPr>
          <p:cNvPr id="3" name="Content Placeholder 2"/>
          <p:cNvSpPr>
            <a:spLocks noGrp="1"/>
          </p:cNvSpPr>
          <p:nvPr>
            <p:ph idx="1"/>
          </p:nvPr>
        </p:nvSpPr>
        <p:spPr>
          <a:xfrm>
            <a:off x="838200" y="1262671"/>
            <a:ext cx="10515600" cy="4752975"/>
          </a:xfrm>
        </p:spPr>
        <p:txBody>
          <a:bodyPr>
            <a:normAutofit/>
          </a:bodyPr>
          <a:lstStyle/>
          <a:p>
            <a:r>
              <a:rPr lang="en-US" dirty="0" err="1" smtClean="0">
                <a:latin typeface="PMingLiU"/>
                <a:cs typeface="PMingLiU"/>
              </a:rPr>
              <a:t>在學校或社區內發生</a:t>
            </a:r>
            <a:r>
              <a:rPr lang="zh-TW" altLang="en-US" dirty="0" smtClean="0">
                <a:latin typeface="PMingLiU"/>
                <a:cs typeface="PMingLiU"/>
              </a:rPr>
              <a:t>的</a:t>
            </a:r>
            <a:r>
              <a:rPr lang="en-US" dirty="0" err="1" smtClean="0">
                <a:latin typeface="PMingLiU"/>
                <a:cs typeface="PMingLiU"/>
              </a:rPr>
              <a:t>可能干擾或威脅學校正常運作的事件資訊將交給學校支持和改進辦公室</a:t>
            </a:r>
            <a:r>
              <a:rPr lang="en-US" dirty="0" smtClean="0">
                <a:latin typeface="PMingLiU"/>
                <a:cs typeface="PMingLiU"/>
              </a:rPr>
              <a:t>(OSSI)。</a:t>
            </a:r>
          </a:p>
          <a:p>
            <a:r>
              <a:rPr lang="en-US" dirty="0" smtClean="0">
                <a:latin typeface="PMingLiU"/>
                <a:cs typeface="PMingLiU"/>
              </a:rPr>
              <a:t>OSSI向事先確定的中央辦公室領導內部通報資訊/狀況(也包括運作和通訊部門的工作人員)</a:t>
            </a:r>
          </a:p>
          <a:p>
            <a:pPr lvl="1"/>
            <a:r>
              <a:rPr lang="en-US" dirty="0" smtClean="0">
                <a:latin typeface="PMingLiU"/>
                <a:cs typeface="PMingLiU"/>
              </a:rPr>
              <a:t>嚴重事件管理系統</a:t>
            </a:r>
          </a:p>
          <a:p>
            <a:r>
              <a:rPr lang="en-US" dirty="0" smtClean="0">
                <a:latin typeface="PMingLiU"/>
                <a:cs typeface="PMingLiU"/>
              </a:rPr>
              <a:t>在事件發生期間和之後向社區發送通訊</a:t>
            </a:r>
          </a:p>
          <a:p>
            <a:pPr lvl="1"/>
            <a:r>
              <a:rPr lang="en-US" dirty="0" smtClean="0">
                <a:latin typeface="PMingLiU"/>
                <a:cs typeface="PMingLiU"/>
              </a:rPr>
              <a:t>校長可以通過ConnectED或電子郵件名單向本校的社群發送通訊</a:t>
            </a:r>
          </a:p>
          <a:p>
            <a:pPr lvl="1"/>
            <a:r>
              <a:rPr lang="en-US" dirty="0" smtClean="0">
                <a:latin typeface="PMingLiU"/>
                <a:cs typeface="PMingLiU"/>
              </a:rPr>
              <a:t>可以根據不同事件確定是否需要發送全系統通訊</a:t>
            </a:r>
          </a:p>
          <a:p>
            <a:endParaRPr lang="zh-TW" dirty="0"/>
          </a:p>
        </p:txBody>
      </p:sp>
    </p:spTree>
    <p:extLst>
      <p:ext uri="{BB962C8B-B14F-4D97-AF65-F5344CB8AC3E}">
        <p14:creationId xmlns:p14="http://schemas.microsoft.com/office/powerpoint/2010/main" val="487094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864174" cy="763284"/>
          </a:xfrm>
        </p:spPr>
        <p:txBody>
          <a:bodyPr>
            <a:normAutofit/>
          </a:bodyPr>
          <a:lstStyle/>
          <a:p>
            <a:r>
              <a:rPr lang="en-US" sz="3600" b="1" u="sng" dirty="0" smtClean="0">
                <a:latin typeface="PMingLiU"/>
                <a:cs typeface="PMingLiU"/>
              </a:rPr>
              <a:t>學校系統的通訊規程</a:t>
            </a:r>
            <a:endParaRPr lang="zh-TW" sz="3600" b="1" u="sng" dirty="0">
              <a:latin typeface="PMingLiU"/>
              <a:ea typeface="PMingLiU"/>
              <a:cs typeface="PMingLiU"/>
            </a:endParaRPr>
          </a:p>
        </p:txBody>
      </p:sp>
      <p:sp>
        <p:nvSpPr>
          <p:cNvPr id="3" name="Content Placeholder 2"/>
          <p:cNvSpPr>
            <a:spLocks noGrp="1"/>
          </p:cNvSpPr>
          <p:nvPr>
            <p:ph idx="1"/>
          </p:nvPr>
        </p:nvSpPr>
        <p:spPr>
          <a:xfrm>
            <a:off x="838200" y="1212783"/>
            <a:ext cx="10515600" cy="4351338"/>
          </a:xfrm>
        </p:spPr>
        <p:txBody>
          <a:bodyPr>
            <a:normAutofit/>
          </a:bodyPr>
          <a:lstStyle/>
          <a:p>
            <a:r>
              <a:rPr lang="en-US" dirty="0" smtClean="0">
                <a:latin typeface="PMingLiU"/>
                <a:cs typeface="PMingLiU"/>
              </a:rPr>
              <a:t>向學校社區通報緊急事件是我們制定的緊急計畫的中心。</a:t>
            </a:r>
          </a:p>
          <a:p>
            <a:r>
              <a:rPr lang="en-US" dirty="0" smtClean="0">
                <a:latin typeface="PMingLiU"/>
                <a:cs typeface="PMingLiU"/>
              </a:rPr>
              <a:t>如果有危及學校安全的可信的、即時的威脅時, </a:t>
            </a:r>
            <a:r>
              <a:rPr lang="zh-TW" altLang="en-US" dirty="0" smtClean="0">
                <a:latin typeface="PMingLiU"/>
                <a:cs typeface="PMingLiU"/>
              </a:rPr>
              <a:t>我</a:t>
            </a:r>
            <a:r>
              <a:rPr lang="zh-TW" altLang="en-US" dirty="0">
                <a:latin typeface="PMingLiU"/>
                <a:cs typeface="PMingLiU"/>
              </a:rPr>
              <a:t>們</a:t>
            </a:r>
            <a:r>
              <a:rPr lang="en-US" dirty="0" err="1" smtClean="0">
                <a:latin typeface="PMingLiU"/>
                <a:cs typeface="PMingLiU"/>
              </a:rPr>
              <a:t>將向學生家庭發送消息</a:t>
            </a:r>
            <a:r>
              <a:rPr lang="en-US" dirty="0" smtClean="0">
                <a:latin typeface="PMingLiU"/>
                <a:cs typeface="PMingLiU"/>
              </a:rPr>
              <a:t>, 提供資訊和家長應當採取何種行動的指示。</a:t>
            </a:r>
          </a:p>
          <a:p>
            <a:r>
              <a:rPr lang="en-US" dirty="0" smtClean="0">
                <a:latin typeface="PMingLiU"/>
                <a:cs typeface="PMingLiU"/>
              </a:rPr>
              <a:t>學校可以向學生家庭通報干擾教學的不可信威脅。</a:t>
            </a:r>
          </a:p>
          <a:p>
            <a:r>
              <a:rPr lang="en-US" dirty="0" smtClean="0">
                <a:latin typeface="PMingLiU"/>
                <a:cs typeface="PMingLiU"/>
              </a:rPr>
              <a:t>在發生緊急事件期間, </a:t>
            </a:r>
            <a:r>
              <a:rPr lang="en-US" dirty="0" err="1" smtClean="0">
                <a:latin typeface="PMingLiU"/>
                <a:cs typeface="PMingLiU"/>
              </a:rPr>
              <a:t>請不要通過非MCPS</a:t>
            </a:r>
            <a:r>
              <a:rPr lang="en-US" dirty="0" err="1" smtClean="0">
                <a:latin typeface="PMingLiU"/>
                <a:cs typeface="PMingLiU"/>
              </a:rPr>
              <a:t>的帳</a:t>
            </a:r>
            <a:r>
              <a:rPr lang="zh-TW" altLang="en-US" dirty="0" smtClean="0">
                <a:latin typeface="PMingLiU"/>
                <a:cs typeface="PMingLiU"/>
              </a:rPr>
              <a:t>號</a:t>
            </a:r>
            <a:r>
              <a:rPr lang="en-US" dirty="0" err="1" smtClean="0">
                <a:latin typeface="PMingLiU"/>
                <a:cs typeface="PMingLiU"/>
              </a:rPr>
              <a:t>回覆社交媒體貼文和提供資訊</a:t>
            </a:r>
            <a:r>
              <a:rPr lang="en-US" dirty="0" smtClean="0">
                <a:latin typeface="PMingLiU"/>
                <a:cs typeface="PMingLiU"/>
              </a:rPr>
              <a:t>。</a:t>
            </a:r>
          </a:p>
        </p:txBody>
      </p:sp>
    </p:spTree>
    <p:extLst>
      <p:ext uri="{BB962C8B-B14F-4D97-AF65-F5344CB8AC3E}">
        <p14:creationId xmlns:p14="http://schemas.microsoft.com/office/powerpoint/2010/main" val="560597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PMingLiU"/>
                <a:cs typeface="PMingLiU"/>
              </a:rPr>
              <a:t>學校安全審查時間表</a:t>
            </a:r>
            <a:endParaRPr lang="zh-TW" b="1" u="sng" dirty="0">
              <a:latin typeface="PMingLiU"/>
              <a:ea typeface="PMingLiU"/>
              <a:cs typeface="PMingLiU"/>
            </a:endParaRPr>
          </a:p>
        </p:txBody>
      </p:sp>
      <p:sp>
        <p:nvSpPr>
          <p:cNvPr id="3" name="Content Placeholder 2"/>
          <p:cNvSpPr>
            <a:spLocks noGrp="1"/>
          </p:cNvSpPr>
          <p:nvPr>
            <p:ph idx="1"/>
          </p:nvPr>
        </p:nvSpPr>
        <p:spPr>
          <a:xfrm>
            <a:off x="838200" y="1543523"/>
            <a:ext cx="10515600" cy="4351338"/>
          </a:xfrm>
        </p:spPr>
        <p:txBody>
          <a:bodyPr>
            <a:normAutofit/>
          </a:bodyPr>
          <a:lstStyle/>
          <a:p>
            <a:r>
              <a:rPr lang="en-US" b="1" dirty="0" smtClean="0">
                <a:latin typeface="PMingLiU"/>
                <a:cs typeface="PMingLiU"/>
              </a:rPr>
              <a:t>2017年春季</a:t>
            </a:r>
          </a:p>
          <a:p>
            <a:pPr lvl="1"/>
            <a:r>
              <a:rPr lang="en-US" dirty="0" smtClean="0">
                <a:latin typeface="PMingLiU"/>
                <a:cs typeface="PMingLiU"/>
              </a:rPr>
              <a:t>MCPS學校安全和保安部及設施管理部與兩家在學校安全領域內享譽全美的諮詢公司合作, 深入審查每一所MCPS高中的學校安全事項。</a:t>
            </a:r>
          </a:p>
          <a:p>
            <a:r>
              <a:rPr lang="en-US" b="1" dirty="0" smtClean="0">
                <a:latin typeface="PMingLiU"/>
                <a:cs typeface="PMingLiU"/>
              </a:rPr>
              <a:t>2017年夏季</a:t>
            </a:r>
          </a:p>
          <a:p>
            <a:pPr lvl="1"/>
            <a:r>
              <a:rPr lang="en-US" dirty="0" smtClean="0">
                <a:latin typeface="PMingLiU"/>
                <a:cs typeface="PMingLiU"/>
              </a:rPr>
              <a:t>MCPS公布了</a:t>
            </a:r>
            <a:r>
              <a:rPr lang="en-US" i="1" dirty="0" smtClean="0">
                <a:latin typeface="PMingLiU"/>
                <a:cs typeface="PMingLiU"/>
              </a:rPr>
              <a:t>臨時報告: 關注高中的學校安全和保安</a:t>
            </a:r>
            <a:r>
              <a:rPr lang="en-US" dirty="0" smtClean="0">
                <a:latin typeface="PMingLiU"/>
                <a:cs typeface="PMingLiU"/>
              </a:rPr>
              <a:t>, 確定了建議優先進行改進的七個主要領域。</a:t>
            </a:r>
          </a:p>
          <a:p>
            <a:r>
              <a:rPr lang="en-US" b="1" dirty="0" smtClean="0">
                <a:latin typeface="PMingLiU"/>
                <a:cs typeface="PMingLiU"/>
              </a:rPr>
              <a:t>2017年秋季/2018年冬季</a:t>
            </a:r>
          </a:p>
          <a:p>
            <a:pPr lvl="1"/>
            <a:r>
              <a:rPr lang="en-US" dirty="0" smtClean="0">
                <a:latin typeface="PMingLiU"/>
                <a:cs typeface="PMingLiU"/>
              </a:rPr>
              <a:t>MCPS團隊繼續評估所有的小學和初中。</a:t>
            </a:r>
            <a:endParaRPr lang="zh-TW" dirty="0">
              <a:latin typeface="PMingLiU"/>
              <a:ea typeface="PMingLiU"/>
              <a:cs typeface="PMingLiU"/>
            </a:endParaRPr>
          </a:p>
        </p:txBody>
      </p:sp>
    </p:spTree>
    <p:extLst>
      <p:ext uri="{BB962C8B-B14F-4D97-AF65-F5344CB8AC3E}">
        <p14:creationId xmlns:p14="http://schemas.microsoft.com/office/powerpoint/2010/main" val="1138717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83630" cy="666007"/>
          </a:xfrm>
        </p:spPr>
        <p:txBody>
          <a:bodyPr>
            <a:normAutofit/>
          </a:bodyPr>
          <a:lstStyle/>
          <a:p>
            <a:r>
              <a:rPr lang="en-US" sz="3600" b="1" i="1" u="sng" dirty="0" err="1" smtClean="0">
                <a:latin typeface="PMingLiU"/>
                <a:cs typeface="PMingLiU"/>
              </a:rPr>
              <a:t>臨時報告</a:t>
            </a:r>
            <a:r>
              <a:rPr lang="en-US" sz="3600" b="1" i="1" u="sng" dirty="0" smtClean="0">
                <a:latin typeface="PMingLiU"/>
                <a:cs typeface="PMingLiU"/>
              </a:rPr>
              <a:t>: </a:t>
            </a:r>
            <a:r>
              <a:rPr lang="en-US" sz="3600" b="1" u="sng" dirty="0" err="1" smtClean="0">
                <a:latin typeface="PMingLiU"/>
                <a:cs typeface="PMingLiU"/>
              </a:rPr>
              <a:t>七個主要的優先領域</a:t>
            </a:r>
            <a:endParaRPr lang="zh-TW" sz="3600" b="1" i="1" u="sng" dirty="0">
              <a:latin typeface="PMingLiU"/>
              <a:ea typeface="PMingLiU"/>
              <a:cs typeface="PMingLiU"/>
            </a:endParaRPr>
          </a:p>
        </p:txBody>
      </p:sp>
      <p:sp>
        <p:nvSpPr>
          <p:cNvPr id="3" name="Content Placeholder 2"/>
          <p:cNvSpPr>
            <a:spLocks noGrp="1"/>
          </p:cNvSpPr>
          <p:nvPr>
            <p:ph idx="1"/>
          </p:nvPr>
        </p:nvSpPr>
        <p:spPr>
          <a:xfrm>
            <a:off x="838200" y="1212782"/>
            <a:ext cx="10515600" cy="4857278"/>
          </a:xfrm>
        </p:spPr>
        <p:txBody>
          <a:bodyPr>
            <a:normAutofit/>
          </a:bodyPr>
          <a:lstStyle/>
          <a:p>
            <a:r>
              <a:rPr lang="en-US" dirty="0" smtClean="0">
                <a:latin typeface="PMingLiU"/>
                <a:cs typeface="PMingLiU"/>
              </a:rPr>
              <a:t>依照數據進行的學校安全和正面學校文化的責任制。</a:t>
            </a:r>
          </a:p>
          <a:p>
            <a:r>
              <a:rPr lang="en-US" dirty="0" smtClean="0">
                <a:latin typeface="PMingLiU"/>
                <a:cs typeface="PMingLiU"/>
              </a:rPr>
              <a:t>有效的分配、利用和管理學校保安人員和其他工作人員。</a:t>
            </a:r>
          </a:p>
          <a:p>
            <a:r>
              <a:rPr lang="en-US" dirty="0" smtClean="0">
                <a:latin typeface="PMingLiU"/>
                <a:cs typeface="PMingLiU"/>
              </a:rPr>
              <a:t>科技基礎設施, 包括安全攝像頭及其使用。</a:t>
            </a:r>
          </a:p>
          <a:p>
            <a:r>
              <a:rPr lang="en-US" dirty="0" smtClean="0">
                <a:latin typeface="PMingLiU"/>
                <a:cs typeface="PMingLiU"/>
              </a:rPr>
              <a:t>增強設施, 限制進入校舍和校園中較偏僻的區域。</a:t>
            </a:r>
          </a:p>
          <a:p>
            <a:r>
              <a:rPr lang="en-US" dirty="0" smtClean="0">
                <a:latin typeface="PMingLiU"/>
                <a:cs typeface="PMingLiU"/>
              </a:rPr>
              <a:t>支持正面學生行為的規程和操作。</a:t>
            </a:r>
          </a:p>
          <a:p>
            <a:r>
              <a:rPr lang="en-US" dirty="0" smtClean="0">
                <a:latin typeface="PMingLiU"/>
                <a:cs typeface="PMingLiU"/>
              </a:rPr>
              <a:t>全系統的防範和早期介入計畫。</a:t>
            </a:r>
          </a:p>
          <a:p>
            <a:r>
              <a:rPr lang="en-US" dirty="0" smtClean="0">
                <a:latin typeface="PMingLiU"/>
                <a:cs typeface="PMingLiU"/>
              </a:rPr>
              <a:t>與執法機關和其它合作機構聯手。</a:t>
            </a:r>
            <a:endParaRPr lang="zh-TW" dirty="0">
              <a:latin typeface="PMingLiU"/>
              <a:ea typeface="PMingLiU"/>
              <a:cs typeface="PMingLiU"/>
            </a:endParaRPr>
          </a:p>
        </p:txBody>
      </p:sp>
    </p:spTree>
    <p:extLst>
      <p:ext uri="{BB962C8B-B14F-4D97-AF65-F5344CB8AC3E}">
        <p14:creationId xmlns:p14="http://schemas.microsoft.com/office/powerpoint/2010/main" val="1760190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4373"/>
          </a:xfrm>
        </p:spPr>
        <p:txBody>
          <a:bodyPr>
            <a:normAutofit/>
          </a:bodyPr>
          <a:lstStyle/>
          <a:p>
            <a:r>
              <a:rPr lang="en-US" sz="3600" b="1" u="sng" dirty="0" smtClean="0">
                <a:latin typeface="PMingLiU"/>
                <a:cs typeface="PMingLiU"/>
              </a:rPr>
              <a:t>審查後的行動計畫</a:t>
            </a:r>
            <a:endParaRPr lang="zh-TW" sz="3600" b="1" u="sng" dirty="0">
              <a:latin typeface="PMingLiU"/>
              <a:ea typeface="PMingLiU"/>
              <a:cs typeface="PMingLiU"/>
            </a:endParaRPr>
          </a:p>
        </p:txBody>
      </p:sp>
      <p:sp>
        <p:nvSpPr>
          <p:cNvPr id="3" name="Content Placeholder 2"/>
          <p:cNvSpPr>
            <a:spLocks noGrp="1"/>
          </p:cNvSpPr>
          <p:nvPr>
            <p:ph idx="1"/>
          </p:nvPr>
        </p:nvSpPr>
        <p:spPr>
          <a:xfrm>
            <a:off x="838200" y="1184849"/>
            <a:ext cx="10515600" cy="4661126"/>
          </a:xfrm>
        </p:spPr>
        <p:txBody>
          <a:bodyPr>
            <a:normAutofit/>
          </a:bodyPr>
          <a:lstStyle/>
          <a:p>
            <a:r>
              <a:rPr lang="en-US" dirty="0">
                <a:latin typeface="PMingLiU"/>
                <a:cs typeface="PMingLiU"/>
              </a:rPr>
              <a:t>審查保安人員的配置模式、工作職責說明、標準的運作程序</a:t>
            </a:r>
          </a:p>
          <a:p>
            <a:r>
              <a:rPr lang="en-US" dirty="0" smtClean="0">
                <a:latin typeface="PMingLiU"/>
                <a:cs typeface="PMingLiU"/>
              </a:rPr>
              <a:t>對增強、維修和購買科技(ACS、VMS、攝像頭)的持續協調和策略方案</a:t>
            </a:r>
          </a:p>
          <a:p>
            <a:r>
              <a:rPr lang="en-US" dirty="0" smtClean="0">
                <a:latin typeface="PMingLiU"/>
                <a:cs typeface="PMingLiU"/>
              </a:rPr>
              <a:t>解決設施需要的資本改進計畫(CIP)</a:t>
            </a:r>
          </a:p>
          <a:p>
            <a:pPr lvl="1"/>
            <a:r>
              <a:rPr lang="en-US" dirty="0" smtClean="0">
                <a:latin typeface="PMingLiU"/>
                <a:cs typeface="PMingLiU"/>
              </a:rPr>
              <a:t>解決學校大門問題的490萬美元和其它小型項目</a:t>
            </a:r>
          </a:p>
          <a:p>
            <a:r>
              <a:rPr lang="en-US" dirty="0" smtClean="0">
                <a:latin typeface="PMingLiU"/>
                <a:cs typeface="PMingLiU"/>
              </a:rPr>
              <a:t>繼續採用恢復性操作、早期介入和正面行為強化; 學生心理健康計畫</a:t>
            </a:r>
          </a:p>
          <a:p>
            <a:r>
              <a:rPr lang="en-US" dirty="0" smtClean="0">
                <a:latin typeface="PMingLiU"/>
                <a:cs typeface="PMingLiU"/>
              </a:rPr>
              <a:t>增強對社交媒體的監督</a:t>
            </a:r>
          </a:p>
          <a:p>
            <a:r>
              <a:rPr lang="en-US" dirty="0" smtClean="0">
                <a:latin typeface="PMingLiU"/>
                <a:cs typeface="PMingLiU"/>
              </a:rPr>
              <a:t>與學校社區和合作機構之間的全系統通訊和透明度</a:t>
            </a:r>
          </a:p>
        </p:txBody>
      </p:sp>
    </p:spTree>
    <p:extLst>
      <p:ext uri="{BB962C8B-B14F-4D97-AF65-F5344CB8AC3E}">
        <p14:creationId xmlns:p14="http://schemas.microsoft.com/office/powerpoint/2010/main" val="3047972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PMingLiU"/>
                <a:cs typeface="PMingLiU"/>
              </a:rPr>
              <a:t>駐校保安人員</a:t>
            </a:r>
            <a:endParaRPr lang="zh-TW" b="1" u="sng" dirty="0">
              <a:latin typeface="PMingLiU"/>
              <a:ea typeface="PMingLiU"/>
              <a:cs typeface="PMingLiU"/>
            </a:endParaRPr>
          </a:p>
        </p:txBody>
      </p:sp>
      <p:sp>
        <p:nvSpPr>
          <p:cNvPr id="3" name="Content Placeholder 2"/>
          <p:cNvSpPr>
            <a:spLocks noGrp="1"/>
          </p:cNvSpPr>
          <p:nvPr>
            <p:ph idx="1"/>
          </p:nvPr>
        </p:nvSpPr>
        <p:spPr>
          <a:xfrm>
            <a:off x="838200" y="1408586"/>
            <a:ext cx="10515600" cy="4486275"/>
          </a:xfrm>
        </p:spPr>
        <p:txBody>
          <a:bodyPr>
            <a:noAutofit/>
          </a:bodyPr>
          <a:lstStyle/>
          <a:p>
            <a:r>
              <a:rPr lang="en-US" sz="2100" b="1" dirty="0" smtClean="0">
                <a:latin typeface="PMingLiU"/>
                <a:cs typeface="PMingLiU"/>
              </a:rPr>
              <a:t>保安助理</a:t>
            </a:r>
            <a:r>
              <a:rPr lang="en-US" sz="2100" dirty="0" smtClean="0">
                <a:latin typeface="PMingLiU"/>
                <a:cs typeface="PMingLiU"/>
              </a:rPr>
              <a:t>派駐每一所中學。</a:t>
            </a:r>
          </a:p>
          <a:p>
            <a:pPr marL="0" indent="0">
              <a:buNone/>
            </a:pPr>
            <a:endParaRPr lang="zh-TW" sz="800" dirty="0" smtClean="0">
              <a:latin typeface="PMingLiU"/>
              <a:ea typeface="PMingLiU"/>
              <a:cs typeface="PMingLiU"/>
            </a:endParaRPr>
          </a:p>
          <a:p>
            <a:r>
              <a:rPr lang="en-US" sz="2100" b="1" dirty="0" smtClean="0">
                <a:latin typeface="PMingLiU"/>
                <a:cs typeface="PMingLiU"/>
              </a:rPr>
              <a:t>保安團隊領導</a:t>
            </a:r>
            <a:r>
              <a:rPr lang="en-US" sz="2100" dirty="0" smtClean="0">
                <a:latin typeface="PMingLiU"/>
                <a:cs typeface="PMingLiU"/>
              </a:rPr>
              <a:t>派駐每一所高中, 而且經常與直屬學校合作。</a:t>
            </a:r>
          </a:p>
          <a:p>
            <a:pPr marL="0" indent="0">
              <a:buNone/>
            </a:pPr>
            <a:endParaRPr lang="zh-TW" sz="800" dirty="0" smtClean="0">
              <a:latin typeface="PMingLiU"/>
              <a:ea typeface="PMingLiU"/>
              <a:cs typeface="PMingLiU"/>
            </a:endParaRPr>
          </a:p>
          <a:p>
            <a:r>
              <a:rPr lang="en-US" sz="2100" b="1" dirty="0" err="1" smtClean="0">
                <a:latin typeface="PMingLiU"/>
                <a:cs typeface="PMingLiU"/>
              </a:rPr>
              <a:t>學校資源警官</a:t>
            </a:r>
            <a:r>
              <a:rPr lang="en-US" sz="2100" b="1" dirty="0" smtClean="0">
                <a:latin typeface="PMingLiU"/>
                <a:cs typeface="PMingLiU"/>
              </a:rPr>
              <a:t>(</a:t>
            </a:r>
            <a:r>
              <a:rPr lang="en-US" sz="2100" b="1" dirty="0" smtClean="0">
                <a:latin typeface="Arial" panose="020B0604020202020204" pitchFamily="34" charset="0"/>
                <a:cs typeface="Arial" panose="020B0604020202020204" pitchFamily="34" charset="0"/>
              </a:rPr>
              <a:t>SRO</a:t>
            </a:r>
            <a:r>
              <a:rPr lang="en-US" sz="2100" b="1" dirty="0" smtClean="0">
                <a:latin typeface="PMingLiU"/>
                <a:cs typeface="PMingLiU"/>
              </a:rPr>
              <a:t>)</a:t>
            </a:r>
            <a:r>
              <a:rPr lang="en-US" sz="2100" dirty="0" err="1" smtClean="0">
                <a:latin typeface="PMingLiU"/>
                <a:cs typeface="PMingLiU"/>
              </a:rPr>
              <a:t>由蒙郡警察局</a:t>
            </a:r>
            <a:r>
              <a:rPr lang="en-US" sz="2100" dirty="0" smtClean="0">
                <a:latin typeface="PMingLiU"/>
                <a:cs typeface="PMingLiU"/>
              </a:rPr>
              <a:t>(</a:t>
            </a:r>
            <a:r>
              <a:rPr lang="en-US" sz="2100" dirty="0" smtClean="0">
                <a:latin typeface="Arial" panose="020B0604020202020204" pitchFamily="34" charset="0"/>
                <a:cs typeface="Arial" panose="020B0604020202020204" pitchFamily="34" charset="0"/>
              </a:rPr>
              <a:t>MCPD</a:t>
            </a:r>
            <a:r>
              <a:rPr lang="en-US" sz="2100" dirty="0" smtClean="0">
                <a:latin typeface="PMingLiU"/>
                <a:cs typeface="PMingLiU"/>
              </a:rPr>
              <a:t>)提供, </a:t>
            </a:r>
            <a:r>
              <a:rPr lang="en-US" sz="2100" dirty="0" err="1" smtClean="0">
                <a:latin typeface="PMingLiU"/>
                <a:cs typeface="PMingLiU"/>
              </a:rPr>
              <a:t>直接在被派駐的高中工作。他們還在有需要時與直屬學校合作和磋商</a:t>
            </a:r>
            <a:r>
              <a:rPr lang="en-US" sz="2100" dirty="0" smtClean="0">
                <a:latin typeface="PMingLiU"/>
                <a:cs typeface="PMingLiU"/>
              </a:rPr>
              <a:t>。</a:t>
            </a:r>
          </a:p>
          <a:p>
            <a:endParaRPr lang="zh-TW" sz="800" b="1" dirty="0">
              <a:latin typeface="PMingLiU"/>
              <a:ea typeface="PMingLiU"/>
              <a:cs typeface="PMingLiU"/>
            </a:endParaRPr>
          </a:p>
          <a:p>
            <a:r>
              <a:rPr lang="en-US" sz="2100" b="1" dirty="0">
                <a:latin typeface="PMingLiU"/>
                <a:cs typeface="PMingLiU"/>
              </a:rPr>
              <a:t>小學的安全和保安團隊</a:t>
            </a:r>
            <a:r>
              <a:rPr lang="en-US" sz="2100" dirty="0" smtClean="0">
                <a:latin typeface="PMingLiU"/>
                <a:cs typeface="PMingLiU"/>
              </a:rPr>
              <a:t>由學校的行政領導和老師構成, 他們共同組成</a:t>
            </a:r>
            <a:r>
              <a:rPr lang="en-US" sz="2100" b="1" dirty="0" smtClean="0">
                <a:latin typeface="PMingLiU"/>
                <a:cs typeface="PMingLiU"/>
              </a:rPr>
              <a:t>現場應急團隊(</a:t>
            </a:r>
            <a:r>
              <a:rPr lang="en-US" sz="2100" b="1" dirty="0" smtClean="0">
                <a:latin typeface="Arial" panose="020B0604020202020204" pitchFamily="34" charset="0"/>
                <a:cs typeface="Arial" panose="020B0604020202020204" pitchFamily="34" charset="0"/>
              </a:rPr>
              <a:t>OSET</a:t>
            </a:r>
            <a:r>
              <a:rPr lang="en-US" sz="2100" b="1" dirty="0" smtClean="0">
                <a:latin typeface="PMingLiU"/>
                <a:cs typeface="PMingLiU"/>
              </a:rPr>
              <a:t>)。</a:t>
            </a:r>
            <a:r>
              <a:rPr lang="en-US" sz="2100" dirty="0" err="1" smtClean="0">
                <a:latin typeface="PMingLiU"/>
                <a:cs typeface="PMingLiU"/>
              </a:rPr>
              <a:t>高中學區內的中學保安團隊成員和</a:t>
            </a:r>
            <a:r>
              <a:rPr lang="en-US" sz="2100" dirty="0" err="1" smtClean="0">
                <a:latin typeface="Arial" panose="020B0604020202020204" pitchFamily="34" charset="0"/>
                <a:cs typeface="Arial" panose="020B0604020202020204" pitchFamily="34" charset="0"/>
              </a:rPr>
              <a:t>SRO</a:t>
            </a:r>
            <a:r>
              <a:rPr lang="en-US" sz="2100" dirty="0" err="1" smtClean="0">
                <a:latin typeface="PMingLiU"/>
                <a:cs typeface="PMingLiU"/>
              </a:rPr>
              <a:t>將根據需要與小學領導合作處理嚴重事件、緊急規劃和應急措施</a:t>
            </a:r>
            <a:r>
              <a:rPr lang="en-US" sz="2100" dirty="0" smtClean="0">
                <a:latin typeface="PMingLiU"/>
                <a:cs typeface="PMingLiU"/>
              </a:rPr>
              <a:t>。</a:t>
            </a:r>
            <a:endParaRPr lang="zh-TW" sz="2100" b="1" dirty="0">
              <a:latin typeface="PMingLiU"/>
              <a:ea typeface="PMingLiU"/>
              <a:cs typeface="PMingLiU"/>
            </a:endParaRPr>
          </a:p>
        </p:txBody>
      </p:sp>
    </p:spTree>
    <p:extLst>
      <p:ext uri="{BB962C8B-B14F-4D97-AF65-F5344CB8AC3E}">
        <p14:creationId xmlns:p14="http://schemas.microsoft.com/office/powerpoint/2010/main" val="3087129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PMingLiU"/>
                <a:cs typeface="PMingLiU"/>
              </a:rPr>
              <a:t>中央辦公室的保安人員</a:t>
            </a:r>
            <a:endParaRPr lang="zh-TW" b="1" u="sng" dirty="0">
              <a:latin typeface="PMingLiU"/>
              <a:ea typeface="PMingLiU"/>
              <a:cs typeface="PMingLiU"/>
            </a:endParaRPr>
          </a:p>
        </p:txBody>
      </p:sp>
      <p:sp>
        <p:nvSpPr>
          <p:cNvPr id="3" name="Content Placeholder 2"/>
          <p:cNvSpPr>
            <a:spLocks noGrp="1"/>
          </p:cNvSpPr>
          <p:nvPr>
            <p:ph idx="1"/>
          </p:nvPr>
        </p:nvSpPr>
        <p:spPr/>
        <p:txBody>
          <a:bodyPr>
            <a:normAutofit/>
          </a:bodyPr>
          <a:lstStyle/>
          <a:p>
            <a:r>
              <a:rPr lang="en-US" b="1" dirty="0" smtClean="0">
                <a:latin typeface="PMingLiU"/>
                <a:cs typeface="PMingLiU"/>
              </a:rPr>
              <a:t>高中學區保安協調員</a:t>
            </a:r>
            <a:r>
              <a:rPr lang="en-US" dirty="0" smtClean="0">
                <a:latin typeface="PMingLiU"/>
                <a:cs typeface="PMingLiU"/>
              </a:rPr>
              <a:t>就關於學校安全和保安的方案(例如安全演習和學校具體關心的問題)向學校領導和駐校安全團隊提供意見。 協調員還擔任</a:t>
            </a:r>
            <a:r>
              <a:rPr lang="en-US" b="1" dirty="0" smtClean="0">
                <a:latin typeface="PMingLiU"/>
                <a:cs typeface="PMingLiU"/>
              </a:rPr>
              <a:t>小學</a:t>
            </a:r>
            <a:r>
              <a:rPr lang="en-US" dirty="0" smtClean="0">
                <a:latin typeface="PMingLiU"/>
                <a:cs typeface="PMingLiU"/>
              </a:rPr>
              <a:t>的資源指導, 負責提供建議和指導, 並幫助學校領導回應在學校和學校社區內發生的嚴重事件或進行的調查。</a:t>
            </a:r>
          </a:p>
          <a:p>
            <a:pPr marL="0" indent="0">
              <a:buNone/>
            </a:pPr>
            <a:endParaRPr lang="zh-TW" sz="800" dirty="0" smtClean="0">
              <a:latin typeface="PMingLiU"/>
              <a:ea typeface="PMingLiU"/>
              <a:cs typeface="PMingLiU"/>
            </a:endParaRPr>
          </a:p>
          <a:p>
            <a:r>
              <a:rPr dirty="0" smtClean="0">
                <a:latin typeface="PMingLiU"/>
                <a:cs typeface="PMingLiU"/>
              </a:rPr>
              <a:t>電子檢測小組的</a:t>
            </a:r>
            <a:r>
              <a:rPr lang="en-US" b="1" dirty="0" smtClean="0">
                <a:latin typeface="PMingLiU"/>
                <a:cs typeface="PMingLiU"/>
              </a:rPr>
              <a:t>安全巡查員/監督員</a:t>
            </a:r>
            <a:r>
              <a:rPr lang="en-US" dirty="0" smtClean="0">
                <a:latin typeface="PMingLiU"/>
                <a:cs typeface="PMingLiU"/>
              </a:rPr>
              <a:t>夜間和周末工作, 負責巡查和監督學校和其它</a:t>
            </a:r>
            <a:r>
              <a:rPr lang="en-US" dirty="0" smtClean="0">
                <a:latin typeface="Arial" panose="020B0604020202020204" pitchFamily="34" charset="0"/>
                <a:cs typeface="Arial" panose="020B0604020202020204" pitchFamily="34" charset="0"/>
              </a:rPr>
              <a:t>MCPS</a:t>
            </a:r>
            <a:r>
              <a:rPr lang="en-US" dirty="0" smtClean="0">
                <a:latin typeface="PMingLiU"/>
                <a:cs typeface="PMingLiU"/>
              </a:rPr>
              <a:t>物業。 </a:t>
            </a:r>
          </a:p>
        </p:txBody>
      </p:sp>
    </p:spTree>
    <p:extLst>
      <p:ext uri="{BB962C8B-B14F-4D97-AF65-F5344CB8AC3E}">
        <p14:creationId xmlns:p14="http://schemas.microsoft.com/office/powerpoint/2010/main" val="300811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477" y="365126"/>
            <a:ext cx="11420272" cy="850832"/>
          </a:xfrm>
        </p:spPr>
        <p:txBody>
          <a:bodyPr>
            <a:normAutofit/>
          </a:bodyPr>
          <a:lstStyle/>
          <a:p>
            <a:r>
              <a:rPr lang="en-US" sz="3200" b="1" u="sng" dirty="0" smtClean="0">
                <a:latin typeface="PMingLiU"/>
                <a:cs typeface="PMingLiU"/>
              </a:rPr>
              <a:t>駐校保安人員的數目</a:t>
            </a:r>
            <a:endParaRPr lang="zh-TW" sz="3200" b="1" u="sng" dirty="0">
              <a:latin typeface="PMingLiU"/>
              <a:ea typeface="PMingLiU"/>
              <a:cs typeface="PMingLiU"/>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0664236"/>
              </p:ext>
            </p:extLst>
          </p:nvPr>
        </p:nvGraphicFramePr>
        <p:xfrm>
          <a:off x="1850687" y="1215958"/>
          <a:ext cx="8017329" cy="4563156"/>
        </p:xfrm>
        <a:graphic>
          <a:graphicData uri="http://schemas.openxmlformats.org/drawingml/2006/table">
            <a:tbl>
              <a:tblPr firstRow="1" bandRow="1">
                <a:tableStyleId>{5C22544A-7EE6-4342-B048-85BDC9FD1C3A}</a:tableStyleId>
              </a:tblPr>
              <a:tblGrid>
                <a:gridCol w="4506686"/>
                <a:gridCol w="3510643"/>
              </a:tblGrid>
              <a:tr h="749823">
                <a:tc>
                  <a:txBody>
                    <a:bodyPr/>
                    <a:lstStyle/>
                    <a:p>
                      <a:r>
                        <a:rPr lang="en-US" sz="2400" dirty="0" smtClean="0">
                          <a:latin typeface="PMingLiU"/>
                          <a:cs typeface="PMingLiU"/>
                        </a:rPr>
                        <a:t>保安的職責</a:t>
                      </a:r>
                      <a:endParaRPr lang="zh-TW" sz="2400" dirty="0">
                        <a:latin typeface="PMingLiU"/>
                        <a:ea typeface="PMingLiU"/>
                        <a:cs typeface="PMingLiU"/>
                      </a:endParaRPr>
                    </a:p>
                  </a:txBody>
                  <a:tcPr/>
                </a:tc>
                <a:tc>
                  <a:txBody>
                    <a:bodyPr/>
                    <a:lstStyle/>
                    <a:p>
                      <a:pPr algn="ctr"/>
                      <a:r>
                        <a:rPr lang="en-US" sz="2400" dirty="0" smtClean="0">
                          <a:latin typeface="PMingLiU"/>
                          <a:cs typeface="PMingLiU"/>
                        </a:rPr>
                        <a:t>員工的總數</a:t>
                      </a:r>
                      <a:endParaRPr lang="zh-TW" sz="2400" dirty="0">
                        <a:latin typeface="PMingLiU"/>
                        <a:ea typeface="PMingLiU"/>
                        <a:cs typeface="PMingLiU"/>
                      </a:endParaRPr>
                    </a:p>
                  </a:txBody>
                  <a:tcPr/>
                </a:tc>
              </a:tr>
              <a:tr h="1749585">
                <a:tc>
                  <a:txBody>
                    <a:bodyPr/>
                    <a:lstStyle/>
                    <a:p>
                      <a:r>
                        <a:rPr lang="en-US" sz="2400" b="1" dirty="0" smtClean="0">
                          <a:latin typeface="PMingLiU"/>
                          <a:cs typeface="PMingLiU"/>
                        </a:rPr>
                        <a:t>保安助理</a:t>
                      </a:r>
                      <a:endParaRPr lang="zh-TW" sz="2400" b="1" dirty="0">
                        <a:latin typeface="PMingLiU"/>
                        <a:ea typeface="PMingLiU"/>
                        <a:cs typeface="PMingLiU"/>
                      </a:endParaRPr>
                    </a:p>
                  </a:txBody>
                  <a:tcPr anchor="ctr"/>
                </a:tc>
                <a:tc>
                  <a:txBody>
                    <a:bodyPr/>
                    <a:lstStyle/>
                    <a:p>
                      <a:pPr algn="ctr"/>
                      <a:r>
                        <a:rPr lang="en-US" sz="2400" b="1" dirty="0" smtClean="0">
                          <a:latin typeface="PMingLiU"/>
                          <a:cs typeface="PMingLiU"/>
                        </a:rPr>
                        <a:t>200</a:t>
                      </a:r>
                    </a:p>
                    <a:p>
                      <a:pPr algn="ctr"/>
                      <a:r>
                        <a:rPr lang="en-US" sz="2100" b="1" dirty="0" smtClean="0">
                          <a:latin typeface="PMingLiU"/>
                          <a:cs typeface="PMingLiU"/>
                        </a:rPr>
                        <a:t>高中 = 123</a:t>
                      </a:r>
                    </a:p>
                    <a:p>
                      <a:pPr algn="ctr"/>
                      <a:r>
                        <a:rPr lang="en-US" sz="2100" b="1" baseline="0" dirty="0" smtClean="0">
                          <a:latin typeface="PMingLiU"/>
                          <a:cs typeface="PMingLiU"/>
                        </a:rPr>
                        <a:t>初中 = 77</a:t>
                      </a:r>
                      <a:endParaRPr lang="zh-TW" sz="2100" b="1" dirty="0">
                        <a:latin typeface="PMingLiU"/>
                        <a:ea typeface="PMingLiU"/>
                        <a:cs typeface="PMingLiU"/>
                      </a:endParaRPr>
                    </a:p>
                  </a:txBody>
                  <a:tcPr anchor="ctr"/>
                </a:tc>
              </a:tr>
              <a:tr h="687916">
                <a:tc>
                  <a:txBody>
                    <a:bodyPr/>
                    <a:lstStyle/>
                    <a:p>
                      <a:r>
                        <a:rPr lang="en-US" sz="2400" b="1" dirty="0" smtClean="0">
                          <a:latin typeface="PMingLiU"/>
                          <a:cs typeface="PMingLiU"/>
                        </a:rPr>
                        <a:t>保安團隊領導</a:t>
                      </a:r>
                      <a:endParaRPr lang="zh-TW" sz="2400" b="1" dirty="0">
                        <a:latin typeface="PMingLiU"/>
                        <a:ea typeface="PMingLiU"/>
                        <a:cs typeface="PMingLiU"/>
                      </a:endParaRPr>
                    </a:p>
                  </a:txBody>
                  <a:tcPr anchor="ctr"/>
                </a:tc>
                <a:tc>
                  <a:txBody>
                    <a:bodyPr/>
                    <a:lstStyle/>
                    <a:p>
                      <a:pPr algn="ctr"/>
                      <a:r>
                        <a:rPr lang="en-US" sz="2400" b="1" dirty="0" smtClean="0">
                          <a:latin typeface="PMingLiU"/>
                          <a:cs typeface="PMingLiU"/>
                        </a:rPr>
                        <a:t>26</a:t>
                      </a:r>
                      <a:endParaRPr lang="zh-TW" sz="2400" b="1" dirty="0">
                        <a:latin typeface="PMingLiU"/>
                        <a:ea typeface="PMingLiU"/>
                        <a:cs typeface="PMingLiU"/>
                      </a:endParaRPr>
                    </a:p>
                  </a:txBody>
                  <a:tcPr anchor="ctr"/>
                </a:tc>
              </a:tr>
              <a:tr h="687916">
                <a:tc>
                  <a:txBody>
                    <a:bodyPr/>
                    <a:lstStyle/>
                    <a:p>
                      <a:r>
                        <a:rPr lang="en-US" sz="2400" b="1" dirty="0" smtClean="0">
                          <a:latin typeface="PMingLiU"/>
                          <a:cs typeface="PMingLiU"/>
                        </a:rPr>
                        <a:t>高中學區的保安協調員</a:t>
                      </a:r>
                      <a:endParaRPr lang="zh-TW" sz="2400" b="1" dirty="0">
                        <a:latin typeface="PMingLiU"/>
                        <a:ea typeface="PMingLiU"/>
                        <a:cs typeface="PMingLiU"/>
                      </a:endParaRPr>
                    </a:p>
                  </a:txBody>
                  <a:tcPr anchor="ctr"/>
                </a:tc>
                <a:tc>
                  <a:txBody>
                    <a:bodyPr/>
                    <a:lstStyle/>
                    <a:p>
                      <a:pPr algn="ctr"/>
                      <a:r>
                        <a:rPr lang="en-US" sz="2400" b="1" dirty="0" smtClean="0">
                          <a:latin typeface="PMingLiU"/>
                          <a:cs typeface="PMingLiU"/>
                        </a:rPr>
                        <a:t>6</a:t>
                      </a:r>
                      <a:endParaRPr lang="zh-TW" sz="2400" b="1" dirty="0">
                        <a:latin typeface="PMingLiU"/>
                        <a:ea typeface="PMingLiU"/>
                        <a:cs typeface="PMingLiU"/>
                      </a:endParaRPr>
                    </a:p>
                  </a:txBody>
                  <a:tcPr anchor="ctr"/>
                </a:tc>
              </a:tr>
              <a:tr h="687916">
                <a:tc>
                  <a:txBody>
                    <a:bodyPr/>
                    <a:lstStyle/>
                    <a:p>
                      <a:r>
                        <a:rPr lang="en-US" sz="2400" b="1" dirty="0" smtClean="0">
                          <a:latin typeface="PMingLiU"/>
                          <a:cs typeface="PMingLiU"/>
                        </a:rPr>
                        <a:t>負責電子檢測的工作人員</a:t>
                      </a:r>
                      <a:endParaRPr lang="zh-TW" sz="2400" b="1" dirty="0">
                        <a:latin typeface="PMingLiU"/>
                        <a:ea typeface="PMingLiU"/>
                        <a:cs typeface="PMingLiU"/>
                      </a:endParaRPr>
                    </a:p>
                  </a:txBody>
                  <a:tcPr anchor="ctr"/>
                </a:tc>
                <a:tc>
                  <a:txBody>
                    <a:bodyPr/>
                    <a:lstStyle/>
                    <a:p>
                      <a:pPr algn="ctr"/>
                      <a:r>
                        <a:rPr lang="en-US" sz="2400" b="1" dirty="0" smtClean="0">
                          <a:latin typeface="PMingLiU"/>
                          <a:cs typeface="PMingLiU"/>
                        </a:rPr>
                        <a:t>7</a:t>
                      </a:r>
                      <a:endParaRPr lang="zh-TW" sz="2400" b="1" dirty="0">
                        <a:latin typeface="PMingLiU"/>
                        <a:ea typeface="PMingLiU"/>
                        <a:cs typeface="PMingLiU"/>
                      </a:endParaRPr>
                    </a:p>
                  </a:txBody>
                  <a:tcPr anchor="ctr"/>
                </a:tc>
              </a:tr>
            </a:tbl>
          </a:graphicData>
        </a:graphic>
      </p:graphicFrame>
    </p:spTree>
    <p:extLst>
      <p:ext uri="{BB962C8B-B14F-4D97-AF65-F5344CB8AC3E}">
        <p14:creationId xmlns:p14="http://schemas.microsoft.com/office/powerpoint/2010/main" val="1942865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0288"/>
          </a:xfrm>
        </p:spPr>
        <p:txBody>
          <a:bodyPr>
            <a:normAutofit/>
          </a:bodyPr>
          <a:lstStyle/>
          <a:p>
            <a:r>
              <a:rPr lang="en-US" sz="4000" b="1" u="sng" dirty="0" smtClean="0">
                <a:latin typeface="PMingLiU"/>
                <a:cs typeface="PMingLiU"/>
              </a:rPr>
              <a:t>借助科技保證學校的安全</a:t>
            </a:r>
            <a:endParaRPr lang="zh-TW" sz="4000" b="1" u="sng" dirty="0">
              <a:latin typeface="PMingLiU"/>
              <a:ea typeface="PMingLiU"/>
              <a:cs typeface="PMingLiU"/>
            </a:endParaRPr>
          </a:p>
        </p:txBody>
      </p:sp>
      <p:sp>
        <p:nvSpPr>
          <p:cNvPr id="3" name="Content Placeholder 2"/>
          <p:cNvSpPr>
            <a:spLocks noGrp="1"/>
          </p:cNvSpPr>
          <p:nvPr>
            <p:ph idx="1"/>
          </p:nvPr>
        </p:nvSpPr>
        <p:spPr>
          <a:xfrm>
            <a:off x="838200" y="1436518"/>
            <a:ext cx="10632034" cy="4351338"/>
          </a:xfrm>
        </p:spPr>
        <p:txBody>
          <a:bodyPr>
            <a:normAutofit/>
          </a:bodyPr>
          <a:lstStyle/>
          <a:p>
            <a:r>
              <a:rPr dirty="0" smtClean="0">
                <a:latin typeface="PMingLiU"/>
                <a:cs typeface="PMingLiU"/>
              </a:rPr>
              <a:t>所有小學、初中和高中都使用</a:t>
            </a:r>
            <a:r>
              <a:rPr lang="en-US" b="1" dirty="0" smtClean="0">
                <a:latin typeface="PMingLiU"/>
                <a:cs typeface="PMingLiU"/>
              </a:rPr>
              <a:t>出入控制系統(</a:t>
            </a:r>
            <a:r>
              <a:rPr lang="en-US" b="1" dirty="0" smtClean="0">
                <a:latin typeface="Arial" panose="020B0604020202020204" pitchFamily="34" charset="0"/>
                <a:cs typeface="Arial" panose="020B0604020202020204" pitchFamily="34" charset="0"/>
              </a:rPr>
              <a:t>ACS</a:t>
            </a:r>
            <a:r>
              <a:rPr lang="en-US" b="1" dirty="0" smtClean="0">
                <a:latin typeface="PMingLiU"/>
                <a:cs typeface="PMingLiU"/>
              </a:rPr>
              <a:t>)</a:t>
            </a:r>
            <a:r>
              <a:rPr lang="en-US" dirty="0" smtClean="0">
                <a:latin typeface="PMingLiU"/>
                <a:cs typeface="PMingLiU"/>
              </a:rPr>
              <a:t>, </a:t>
            </a:r>
            <a:r>
              <a:rPr lang="en-US" dirty="0" err="1" smtClean="0">
                <a:latin typeface="PMingLiU"/>
                <a:cs typeface="PMingLiU"/>
              </a:rPr>
              <a:t>包括在學校正門處安裝的攝像頭。這些攝像頭讓校內的監管人員在允許訪客進入學校前可以看</a:t>
            </a:r>
            <a:r>
              <a:rPr lang="zh-TW" altLang="en-US" dirty="0">
                <a:latin typeface="PMingLiU"/>
                <a:cs typeface="PMingLiU"/>
              </a:rPr>
              <a:t>到</a:t>
            </a:r>
            <a:r>
              <a:rPr lang="en-US" dirty="0" err="1" smtClean="0">
                <a:latin typeface="PMingLiU"/>
                <a:cs typeface="PMingLiU"/>
              </a:rPr>
              <a:t>訪客</a:t>
            </a:r>
            <a:r>
              <a:rPr lang="en-US" dirty="0" smtClean="0">
                <a:latin typeface="PMingLiU"/>
                <a:cs typeface="PMingLiU"/>
              </a:rPr>
              <a:t>。</a:t>
            </a:r>
          </a:p>
          <a:p>
            <a:pPr marL="0" indent="0">
              <a:buNone/>
            </a:pPr>
            <a:endParaRPr lang="zh-TW" sz="800" dirty="0" smtClean="0">
              <a:latin typeface="PMingLiU"/>
              <a:ea typeface="PMingLiU"/>
              <a:cs typeface="PMingLiU"/>
            </a:endParaRPr>
          </a:p>
          <a:p>
            <a:r>
              <a:rPr dirty="0" smtClean="0">
                <a:latin typeface="PMingLiU"/>
                <a:cs typeface="PMingLiU"/>
              </a:rPr>
              <a:t>學校還使用</a:t>
            </a:r>
            <a:r>
              <a:rPr lang="en-US" b="1" dirty="0" smtClean="0">
                <a:latin typeface="PMingLiU"/>
                <a:cs typeface="PMingLiU"/>
              </a:rPr>
              <a:t>訪客管理系統(</a:t>
            </a:r>
            <a:r>
              <a:rPr lang="en-US" b="1" dirty="0" smtClean="0">
                <a:latin typeface="Arial" panose="020B0604020202020204" pitchFamily="34" charset="0"/>
                <a:cs typeface="Arial" panose="020B0604020202020204" pitchFamily="34" charset="0"/>
              </a:rPr>
              <a:t>VMS</a:t>
            </a:r>
            <a:r>
              <a:rPr lang="en-US" b="1" dirty="0" smtClean="0">
                <a:latin typeface="PMingLiU"/>
                <a:cs typeface="PMingLiU"/>
              </a:rPr>
              <a:t>)</a:t>
            </a:r>
            <a:r>
              <a:rPr lang="en-US" dirty="0" smtClean="0">
                <a:latin typeface="PMingLiU"/>
                <a:cs typeface="PMingLiU"/>
              </a:rPr>
              <a:t>, 即要求所有訪客必須使用駕照簽到, 讓系統可以自動對照馬里蘭州性罪犯資料庫排查訪客的姓名。</a:t>
            </a:r>
            <a:endParaRPr lang="zh-TW" b="1" dirty="0" smtClean="0">
              <a:latin typeface="PMingLiU"/>
              <a:ea typeface="PMingLiU"/>
              <a:cs typeface="PMingLiU"/>
            </a:endParaRPr>
          </a:p>
        </p:txBody>
      </p:sp>
    </p:spTree>
    <p:extLst>
      <p:ext uri="{BB962C8B-B14F-4D97-AF65-F5344CB8AC3E}">
        <p14:creationId xmlns:p14="http://schemas.microsoft.com/office/powerpoint/2010/main" val="1406871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1649"/>
          </a:xfrm>
        </p:spPr>
        <p:txBody>
          <a:bodyPr>
            <a:normAutofit/>
          </a:bodyPr>
          <a:lstStyle/>
          <a:p>
            <a:r>
              <a:rPr lang="en-US" sz="4000" b="1" u="sng" dirty="0" smtClean="0">
                <a:latin typeface="PMingLiU"/>
                <a:cs typeface="PMingLiU"/>
              </a:rPr>
              <a:t>借助科技保證學校的安全</a:t>
            </a:r>
            <a:endParaRPr lang="zh-TW" sz="4000" b="1" u="sng" dirty="0">
              <a:latin typeface="PMingLiU"/>
              <a:ea typeface="PMingLiU"/>
              <a:cs typeface="PMingLiU"/>
            </a:endParaRPr>
          </a:p>
        </p:txBody>
      </p:sp>
      <p:sp>
        <p:nvSpPr>
          <p:cNvPr id="3" name="Content Placeholder 2"/>
          <p:cNvSpPr>
            <a:spLocks noGrp="1"/>
          </p:cNvSpPr>
          <p:nvPr>
            <p:ph idx="1"/>
          </p:nvPr>
        </p:nvSpPr>
        <p:spPr>
          <a:xfrm>
            <a:off x="838200" y="1494885"/>
            <a:ext cx="10515600" cy="4351338"/>
          </a:xfrm>
        </p:spPr>
        <p:txBody>
          <a:bodyPr>
            <a:normAutofit/>
          </a:bodyPr>
          <a:lstStyle/>
          <a:p>
            <a:r>
              <a:rPr lang="en-US" b="1" dirty="0" smtClean="0">
                <a:latin typeface="Arial" panose="020B0604020202020204" pitchFamily="34" charset="0"/>
                <a:cs typeface="Arial" panose="020B0604020202020204" pitchFamily="34" charset="0"/>
              </a:rPr>
              <a:t>5,500</a:t>
            </a:r>
            <a:r>
              <a:rPr lang="en-US" b="1" dirty="0" smtClean="0">
                <a:latin typeface="PMingLiU"/>
                <a:cs typeface="PMingLiU"/>
              </a:rPr>
              <a:t>多個攝像頭</a:t>
            </a:r>
            <a:r>
              <a:rPr lang="en-US" dirty="0" smtClean="0">
                <a:latin typeface="PMingLiU"/>
                <a:cs typeface="PMingLiU"/>
              </a:rPr>
              <a:t>為所有中學提供室內和室外的電子監控。</a:t>
            </a:r>
          </a:p>
          <a:p>
            <a:pPr lvl="1"/>
            <a:r>
              <a:rPr lang="en-US" dirty="0" smtClean="0">
                <a:latin typeface="PMingLiU"/>
                <a:cs typeface="PMingLiU"/>
              </a:rPr>
              <a:t>每一所高中平均有</a:t>
            </a:r>
            <a:r>
              <a:rPr lang="en-US" dirty="0" smtClean="0">
                <a:latin typeface="Arial" panose="020B0604020202020204" pitchFamily="34" charset="0"/>
                <a:cs typeface="Arial" panose="020B0604020202020204" pitchFamily="34" charset="0"/>
              </a:rPr>
              <a:t>100</a:t>
            </a:r>
            <a:r>
              <a:rPr lang="zh-TW" altLang="en-US" dirty="0" smtClean="0">
                <a:latin typeface="PMingLiU"/>
                <a:cs typeface="PMingLiU"/>
              </a:rPr>
              <a:t>多</a:t>
            </a:r>
            <a:r>
              <a:rPr lang="en-US" dirty="0" err="1" smtClean="0">
                <a:latin typeface="PMingLiU"/>
                <a:cs typeface="PMingLiU"/>
              </a:rPr>
              <a:t>個攝像頭</a:t>
            </a:r>
            <a:r>
              <a:rPr lang="en-US" dirty="0" smtClean="0">
                <a:latin typeface="PMingLiU"/>
                <a:cs typeface="PMingLiU"/>
              </a:rPr>
              <a:t>, 每一所初中平均有</a:t>
            </a:r>
            <a:r>
              <a:rPr lang="en-US" dirty="0" smtClean="0">
                <a:latin typeface="Arial" panose="020B0604020202020204" pitchFamily="34" charset="0"/>
                <a:cs typeface="Arial" panose="020B0604020202020204" pitchFamily="34" charset="0"/>
              </a:rPr>
              <a:t>70</a:t>
            </a:r>
            <a:r>
              <a:rPr lang="en-US" dirty="0" smtClean="0">
                <a:latin typeface="PMingLiU"/>
                <a:cs typeface="PMingLiU"/>
              </a:rPr>
              <a:t>個攝像頭。</a:t>
            </a:r>
          </a:p>
          <a:p>
            <a:pPr marL="457200" lvl="1" indent="0">
              <a:buNone/>
            </a:pPr>
            <a:endParaRPr lang="zh-TW" dirty="0" smtClean="0">
              <a:latin typeface="PMingLiU"/>
              <a:ea typeface="PMingLiU"/>
              <a:cs typeface="PMingLiU"/>
            </a:endParaRPr>
          </a:p>
          <a:p>
            <a:r>
              <a:rPr lang="en-US" b="1" dirty="0" smtClean="0">
                <a:latin typeface="Arial" panose="020B0604020202020204" pitchFamily="34" charset="0"/>
                <a:cs typeface="Arial" panose="020B0604020202020204" pitchFamily="34" charset="0"/>
              </a:rPr>
              <a:t>800</a:t>
            </a:r>
            <a:r>
              <a:rPr lang="en-US" b="1" dirty="0" smtClean="0">
                <a:latin typeface="PMingLiU"/>
                <a:cs typeface="PMingLiU"/>
              </a:rPr>
              <a:t>多輛校車</a:t>
            </a:r>
            <a:r>
              <a:rPr lang="en-US" dirty="0" smtClean="0">
                <a:latin typeface="PMingLiU"/>
                <a:cs typeface="PMingLiU"/>
              </a:rPr>
              <a:t>在車內裝有攝像頭, 可以監督學生的活動。</a:t>
            </a:r>
          </a:p>
          <a:p>
            <a:pPr marL="0" indent="0">
              <a:buNone/>
            </a:pPr>
            <a:endParaRPr lang="zh-TW" dirty="0" smtClean="0">
              <a:latin typeface="PMingLiU"/>
              <a:ea typeface="PMingLiU"/>
              <a:cs typeface="PMingLiU"/>
            </a:endParaRPr>
          </a:p>
          <a:p>
            <a:r>
              <a:rPr lang="en-US" dirty="0" smtClean="0">
                <a:latin typeface="PMingLiU"/>
                <a:cs typeface="PMingLiU"/>
              </a:rPr>
              <a:t>擴建通訊基礎設施, 並為校車、中學領導和保安人員購買移動通話器。</a:t>
            </a:r>
            <a:endParaRPr lang="zh-TW" dirty="0">
              <a:latin typeface="PMingLiU"/>
              <a:ea typeface="PMingLiU"/>
              <a:cs typeface="PMingLiU"/>
            </a:endParaRPr>
          </a:p>
        </p:txBody>
      </p:sp>
    </p:spTree>
    <p:extLst>
      <p:ext uri="{BB962C8B-B14F-4D97-AF65-F5344CB8AC3E}">
        <p14:creationId xmlns:p14="http://schemas.microsoft.com/office/powerpoint/2010/main" val="3236481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1105"/>
          </a:xfrm>
        </p:spPr>
        <p:txBody>
          <a:bodyPr/>
          <a:lstStyle/>
          <a:p>
            <a:r>
              <a:rPr lang="en-US" b="1" u="sng" dirty="0" smtClean="0">
                <a:latin typeface="PMingLiU"/>
                <a:cs typeface="PMingLiU"/>
              </a:rPr>
              <a:t>設施</a:t>
            </a:r>
            <a:endParaRPr lang="zh-TW" b="1" u="sng" dirty="0">
              <a:latin typeface="PMingLiU"/>
              <a:ea typeface="PMingLiU"/>
              <a:cs typeface="PMingLiU"/>
            </a:endParaRPr>
          </a:p>
        </p:txBody>
      </p:sp>
      <p:sp>
        <p:nvSpPr>
          <p:cNvPr id="3" name="Content Placeholder 2"/>
          <p:cNvSpPr>
            <a:spLocks noGrp="1"/>
          </p:cNvSpPr>
          <p:nvPr>
            <p:ph idx="1"/>
          </p:nvPr>
        </p:nvSpPr>
        <p:spPr>
          <a:xfrm>
            <a:off x="838200" y="1368425"/>
            <a:ext cx="10515600" cy="4351338"/>
          </a:xfrm>
        </p:spPr>
        <p:txBody>
          <a:bodyPr>
            <a:normAutofit/>
          </a:bodyPr>
          <a:lstStyle/>
          <a:p>
            <a:r>
              <a:rPr lang="en-US" b="1" dirty="0" smtClean="0">
                <a:latin typeface="PMingLiU"/>
                <a:cs typeface="PMingLiU"/>
              </a:rPr>
              <a:t>改善校舍控制</a:t>
            </a:r>
          </a:p>
          <a:p>
            <a:pPr lvl="1"/>
            <a:r>
              <a:rPr lang="en-US" dirty="0" smtClean="0">
                <a:latin typeface="PMingLiU"/>
                <a:cs typeface="PMingLiU"/>
              </a:rPr>
              <a:t>大廳、走廊之間的門、大門、為各種門重新配置的五金件</a:t>
            </a:r>
          </a:p>
          <a:p>
            <a:pPr lvl="2"/>
            <a:r>
              <a:rPr lang="en-US" dirty="0">
                <a:latin typeface="PMingLiU"/>
                <a:cs typeface="PMingLiU"/>
              </a:rPr>
              <a:t>重新設置大門, 引導所有訪客在進入學校時首先前往主辦公室</a:t>
            </a:r>
            <a:endParaRPr lang="zh-TW" dirty="0">
              <a:latin typeface="PMingLiU"/>
              <a:ea typeface="PMingLiU"/>
              <a:cs typeface="PMingLiU"/>
            </a:endParaRPr>
          </a:p>
          <a:p>
            <a:r>
              <a:rPr lang="en-US" b="1" dirty="0" smtClean="0">
                <a:latin typeface="PMingLiU"/>
                <a:cs typeface="PMingLiU"/>
              </a:rPr>
              <a:t>教室</a:t>
            </a:r>
            <a:endParaRPr lang="zh-TW" b="1" dirty="0">
              <a:latin typeface="PMingLiU"/>
              <a:ea typeface="PMingLiU"/>
              <a:cs typeface="PMingLiU"/>
            </a:endParaRPr>
          </a:p>
          <a:p>
            <a:pPr lvl="1"/>
            <a:r>
              <a:rPr lang="en-US" dirty="0" smtClean="0">
                <a:latin typeface="PMingLiU"/>
                <a:cs typeface="PMingLiU"/>
              </a:rPr>
              <a:t>堅固教室的門</a:t>
            </a:r>
            <a:endParaRPr lang="zh-TW" dirty="0">
              <a:latin typeface="PMingLiU"/>
              <a:ea typeface="PMingLiU"/>
              <a:cs typeface="PMingLiU"/>
            </a:endParaRPr>
          </a:p>
          <a:p>
            <a:r>
              <a:rPr lang="en-US" b="1" dirty="0" smtClean="0">
                <a:latin typeface="PMingLiU"/>
                <a:cs typeface="PMingLiU"/>
              </a:rPr>
              <a:t>改善燈具</a:t>
            </a:r>
            <a:endParaRPr lang="zh-TW" b="1" dirty="0">
              <a:latin typeface="PMingLiU"/>
              <a:ea typeface="PMingLiU"/>
              <a:cs typeface="PMingLiU"/>
            </a:endParaRPr>
          </a:p>
          <a:p>
            <a:pPr lvl="1"/>
            <a:r>
              <a:rPr lang="en-US" dirty="0" smtClean="0">
                <a:latin typeface="PMingLiU"/>
                <a:cs typeface="PMingLiU"/>
              </a:rPr>
              <a:t>增加和更換</a:t>
            </a:r>
          </a:p>
          <a:p>
            <a:r>
              <a:rPr lang="en-US" b="1" dirty="0" smtClean="0">
                <a:latin typeface="Arial" panose="020B0604020202020204" pitchFamily="34" charset="0"/>
                <a:cs typeface="Arial" panose="020B0604020202020204" pitchFamily="34" charset="0"/>
              </a:rPr>
              <a:t>FY 19-24</a:t>
            </a:r>
            <a:r>
              <a:rPr lang="en-US" b="1" dirty="0" smtClean="0">
                <a:latin typeface="PMingLiU"/>
                <a:cs typeface="PMingLiU"/>
              </a:rPr>
              <a:t>資本改進計畫(</a:t>
            </a:r>
            <a:r>
              <a:rPr lang="en-US" b="1" dirty="0" smtClean="0">
                <a:latin typeface="Arial" panose="020B0604020202020204" pitchFamily="34" charset="0"/>
                <a:cs typeface="Arial" panose="020B0604020202020204" pitchFamily="34" charset="0"/>
              </a:rPr>
              <a:t>CIP</a:t>
            </a:r>
            <a:r>
              <a:rPr lang="en-US" b="1" dirty="0" smtClean="0">
                <a:latin typeface="PMingLiU"/>
                <a:cs typeface="PMingLiU"/>
              </a:rPr>
              <a:t>)預算</a:t>
            </a:r>
            <a:endParaRPr lang="zh-TW" b="1" dirty="0">
              <a:latin typeface="PMingLiU"/>
              <a:ea typeface="PMingLiU"/>
              <a:cs typeface="PMingLiU"/>
            </a:endParaRPr>
          </a:p>
          <a:p>
            <a:pPr lvl="1"/>
            <a:r>
              <a:rPr lang="en-US" dirty="0" smtClean="0">
                <a:latin typeface="PMingLiU"/>
                <a:cs typeface="PMingLiU"/>
              </a:rPr>
              <a:t>除了小型項目之外, 還包括解決學校大門問題的</a:t>
            </a:r>
            <a:r>
              <a:rPr lang="en-US" dirty="0" smtClean="0">
                <a:latin typeface="Arial" panose="020B0604020202020204" pitchFamily="34" charset="0"/>
                <a:cs typeface="Arial" panose="020B0604020202020204" pitchFamily="34" charset="0"/>
              </a:rPr>
              <a:t>490</a:t>
            </a:r>
            <a:r>
              <a:rPr lang="en-US" dirty="0" smtClean="0">
                <a:latin typeface="PMingLiU"/>
                <a:cs typeface="PMingLiU"/>
              </a:rPr>
              <a:t>萬美元</a:t>
            </a:r>
            <a:endParaRPr lang="zh-TW" dirty="0">
              <a:latin typeface="PMingLiU"/>
              <a:ea typeface="PMingLiU"/>
              <a:cs typeface="PMingLiU"/>
            </a:endParaRPr>
          </a:p>
          <a:p>
            <a:pPr lvl="1"/>
            <a:endParaRPr lang="zh-TW" dirty="0"/>
          </a:p>
        </p:txBody>
      </p:sp>
    </p:spTree>
    <p:extLst>
      <p:ext uri="{BB962C8B-B14F-4D97-AF65-F5344CB8AC3E}">
        <p14:creationId xmlns:p14="http://schemas.microsoft.com/office/powerpoint/2010/main" val="1265225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834" y="365126"/>
            <a:ext cx="11498094" cy="802194"/>
          </a:xfrm>
        </p:spPr>
        <p:txBody>
          <a:bodyPr>
            <a:normAutofit/>
          </a:bodyPr>
          <a:lstStyle/>
          <a:p>
            <a:r>
              <a:rPr lang="en-US" sz="3000" b="1" u="sng" dirty="0" smtClean="0">
                <a:latin typeface="PMingLiU"/>
                <a:cs typeface="PMingLiU"/>
              </a:rPr>
              <a:t>提供安全的學習環境</a:t>
            </a:r>
            <a:endParaRPr lang="zh-TW" sz="3000" b="1" u="sng" dirty="0">
              <a:latin typeface="PMingLiU"/>
              <a:ea typeface="PMingLiU"/>
              <a:cs typeface="PMingLiU"/>
            </a:endParaRPr>
          </a:p>
        </p:txBody>
      </p:sp>
      <p:sp>
        <p:nvSpPr>
          <p:cNvPr id="3" name="Content Placeholder 2"/>
          <p:cNvSpPr>
            <a:spLocks noGrp="1"/>
          </p:cNvSpPr>
          <p:nvPr>
            <p:ph idx="1"/>
          </p:nvPr>
        </p:nvSpPr>
        <p:spPr>
          <a:xfrm>
            <a:off x="890081" y="1290604"/>
            <a:ext cx="10515600" cy="4351338"/>
          </a:xfrm>
        </p:spPr>
        <p:txBody>
          <a:bodyPr>
            <a:normAutofit/>
          </a:bodyPr>
          <a:lstStyle/>
          <a:p>
            <a:r>
              <a:rPr lang="en-US" dirty="0" err="1" smtClean="0">
                <a:latin typeface="PMingLiU"/>
                <a:cs typeface="PMingLiU"/>
              </a:rPr>
              <a:t>每一所</a:t>
            </a:r>
            <a:r>
              <a:rPr lang="en-US" dirty="0" err="1" smtClean="0">
                <a:latin typeface="Arial" panose="020B0604020202020204" pitchFamily="34" charset="0"/>
                <a:cs typeface="Arial" panose="020B0604020202020204" pitchFamily="34" charset="0"/>
              </a:rPr>
              <a:t>MCPS</a:t>
            </a:r>
            <a:r>
              <a:rPr lang="en-US" dirty="0" err="1" smtClean="0">
                <a:latin typeface="PMingLiU"/>
                <a:cs typeface="PMingLiU"/>
              </a:rPr>
              <a:t>學校都必須提供安全的學習環境。</a:t>
            </a:r>
            <a:r>
              <a:rPr lang="en-US" dirty="0" err="1" smtClean="0">
                <a:latin typeface="PMingLiU"/>
                <a:cs typeface="PMingLiU"/>
              </a:rPr>
              <a:t>學校為促進安全設施和提高安全相關話題</a:t>
            </a:r>
            <a:r>
              <a:rPr lang="zh-TW" altLang="en-US" dirty="0" smtClean="0">
                <a:latin typeface="PMingLiU"/>
                <a:cs typeface="PMingLiU"/>
              </a:rPr>
              <a:t>意</a:t>
            </a:r>
            <a:r>
              <a:rPr lang="zh-TW" altLang="en-US" dirty="0">
                <a:latin typeface="PMingLiU"/>
                <a:cs typeface="PMingLiU"/>
              </a:rPr>
              <a:t>識</a:t>
            </a:r>
            <a:r>
              <a:rPr lang="en-US" dirty="0" err="1" smtClean="0">
                <a:latin typeface="PMingLiU"/>
                <a:cs typeface="PMingLiU"/>
              </a:rPr>
              <a:t>而採取的部分措施包括</a:t>
            </a:r>
            <a:r>
              <a:rPr lang="en-US" dirty="0" smtClean="0">
                <a:latin typeface="PMingLiU"/>
                <a:cs typeface="PMingLiU"/>
              </a:rPr>
              <a:t>:</a:t>
            </a:r>
          </a:p>
          <a:p>
            <a:pPr marL="0" indent="0">
              <a:buNone/>
            </a:pPr>
            <a:endParaRPr lang="zh-TW" dirty="0" smtClean="0">
              <a:latin typeface="PMingLiU"/>
              <a:ea typeface="PMingLiU"/>
              <a:cs typeface="PMingLiU"/>
            </a:endParaRPr>
          </a:p>
          <a:p>
            <a:pPr lvl="1"/>
            <a:r>
              <a:rPr lang="en-US" b="1" dirty="0" smtClean="0">
                <a:latin typeface="PMingLiU"/>
                <a:cs typeface="PMingLiU"/>
              </a:rPr>
              <a:t>配備保安人員</a:t>
            </a:r>
          </a:p>
          <a:p>
            <a:pPr lvl="1"/>
            <a:r>
              <a:rPr lang="en-US" b="1" dirty="0" smtClean="0">
                <a:latin typeface="PMingLiU"/>
                <a:cs typeface="PMingLiU"/>
              </a:rPr>
              <a:t>所有工作人員必須參加應急培訓</a:t>
            </a:r>
          </a:p>
          <a:p>
            <a:pPr lvl="1"/>
            <a:r>
              <a:rPr lang="en-US" b="1" dirty="0" smtClean="0">
                <a:latin typeface="PMingLiU"/>
                <a:cs typeface="PMingLiU"/>
              </a:rPr>
              <a:t>緊急事件演習</a:t>
            </a:r>
          </a:p>
          <a:p>
            <a:pPr lvl="1"/>
            <a:r>
              <a:rPr lang="en-US" b="1" dirty="0" smtClean="0">
                <a:latin typeface="PMingLiU"/>
                <a:cs typeface="PMingLiU"/>
              </a:rPr>
              <a:t>與校外機構合作</a:t>
            </a:r>
          </a:p>
          <a:p>
            <a:pPr lvl="1"/>
            <a:r>
              <a:rPr lang="en-US" b="1" dirty="0" smtClean="0">
                <a:latin typeface="PMingLiU"/>
                <a:cs typeface="PMingLiU"/>
              </a:rPr>
              <a:t>課程教學 </a:t>
            </a:r>
          </a:p>
          <a:p>
            <a:pPr lvl="1"/>
            <a:r>
              <a:rPr lang="en-US" b="1" dirty="0" smtClean="0">
                <a:latin typeface="PMingLiU"/>
                <a:cs typeface="PMingLiU"/>
              </a:rPr>
              <a:t>通過學生服務為學生和家庭提供支持</a:t>
            </a:r>
          </a:p>
        </p:txBody>
      </p:sp>
    </p:spTree>
    <p:extLst>
      <p:ext uri="{BB962C8B-B14F-4D97-AF65-F5344CB8AC3E}">
        <p14:creationId xmlns:p14="http://schemas.microsoft.com/office/powerpoint/2010/main" val="858903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3011"/>
          </a:xfrm>
        </p:spPr>
        <p:txBody>
          <a:bodyPr>
            <a:normAutofit/>
          </a:bodyPr>
          <a:lstStyle/>
          <a:p>
            <a:r>
              <a:rPr lang="en-US" sz="4000" b="1" u="sng" dirty="0" smtClean="0">
                <a:latin typeface="PMingLiU"/>
                <a:cs typeface="PMingLiU"/>
              </a:rPr>
              <a:t>配備保安人員</a:t>
            </a:r>
            <a:endParaRPr lang="zh-TW" sz="4000" b="1" u="sng" dirty="0">
              <a:latin typeface="PMingLiU"/>
              <a:ea typeface="PMingLiU"/>
              <a:cs typeface="PMingLiU"/>
            </a:endParaRPr>
          </a:p>
        </p:txBody>
      </p:sp>
      <p:sp>
        <p:nvSpPr>
          <p:cNvPr id="3" name="Content Placeholder 2"/>
          <p:cNvSpPr>
            <a:spLocks noGrp="1"/>
          </p:cNvSpPr>
          <p:nvPr>
            <p:ph idx="1"/>
          </p:nvPr>
        </p:nvSpPr>
        <p:spPr>
          <a:xfrm>
            <a:off x="838200" y="1234911"/>
            <a:ext cx="10515600" cy="1955799"/>
          </a:xfrm>
        </p:spPr>
        <p:txBody>
          <a:bodyPr>
            <a:normAutofit/>
          </a:bodyPr>
          <a:lstStyle/>
          <a:p>
            <a:r>
              <a:rPr lang="en-US" dirty="0" smtClean="0">
                <a:latin typeface="PMingLiU"/>
                <a:cs typeface="PMingLiU"/>
              </a:rPr>
              <a:t>根據學校的面積、學生人數和計畫需要, 我們為每一所</a:t>
            </a:r>
            <a:r>
              <a:rPr lang="en-US" dirty="0" smtClean="0">
                <a:latin typeface="Arial" panose="020B0604020202020204" pitchFamily="34" charset="0"/>
                <a:cs typeface="Arial" panose="020B0604020202020204" pitchFamily="34" charset="0"/>
              </a:rPr>
              <a:t>MCPS</a:t>
            </a:r>
            <a:r>
              <a:rPr lang="en-US" dirty="0" smtClean="0">
                <a:latin typeface="PMingLiU"/>
                <a:cs typeface="PMingLiU"/>
              </a:rPr>
              <a:t>高中配備一名保安團隊領導和</a:t>
            </a:r>
            <a:r>
              <a:rPr lang="en-US" dirty="0" smtClean="0">
                <a:latin typeface="Arial" panose="020B0604020202020204" pitchFamily="34" charset="0"/>
                <a:cs typeface="Arial" panose="020B0604020202020204" pitchFamily="34" charset="0"/>
              </a:rPr>
              <a:t>4-8</a:t>
            </a:r>
            <a:r>
              <a:rPr lang="en-US" dirty="0" smtClean="0">
                <a:latin typeface="PMingLiU"/>
                <a:cs typeface="PMingLiU"/>
              </a:rPr>
              <a:t>名保安助理。</a:t>
            </a:r>
          </a:p>
          <a:p>
            <a:r>
              <a:rPr lang="en-US" dirty="0" err="1" smtClean="0">
                <a:latin typeface="PMingLiU"/>
                <a:cs typeface="PMingLiU"/>
              </a:rPr>
              <a:t>小學通過高中學區保安協調員獲得保安團隊和中央辦公室人員、以及</a:t>
            </a:r>
            <a:r>
              <a:rPr lang="en-US" dirty="0" err="1" smtClean="0">
                <a:latin typeface="Arial" panose="020B0604020202020204" pitchFamily="34" charset="0"/>
                <a:cs typeface="Arial" panose="020B0604020202020204" pitchFamily="34" charset="0"/>
              </a:rPr>
              <a:t>SRO</a:t>
            </a:r>
            <a:r>
              <a:rPr lang="en-US" dirty="0" err="1" smtClean="0">
                <a:latin typeface="PMingLiU"/>
                <a:cs typeface="PMingLiU"/>
              </a:rPr>
              <a:t>在有需要時提供的額外支持</a:t>
            </a:r>
            <a:r>
              <a:rPr lang="en-US" dirty="0" smtClean="0">
                <a:latin typeface="PMingLiU"/>
                <a:cs typeface="PMingLiU"/>
              </a:rPr>
              <a:t>。</a:t>
            </a:r>
          </a:p>
        </p:txBody>
      </p:sp>
      <p:sp>
        <p:nvSpPr>
          <p:cNvPr id="4" name="Title 1"/>
          <p:cNvSpPr txBox="1">
            <a:spLocks/>
          </p:cNvSpPr>
          <p:nvPr/>
        </p:nvSpPr>
        <p:spPr>
          <a:xfrm>
            <a:off x="838199" y="3112388"/>
            <a:ext cx="11353801" cy="10996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u="sng" dirty="0" smtClean="0">
                <a:latin typeface="PMingLiU"/>
                <a:cs typeface="PMingLiU"/>
              </a:rPr>
              <a:t>所有工作人員必須參加應急培訓</a:t>
            </a:r>
            <a:endParaRPr lang="zh-TW" sz="4000" b="1" u="sng" dirty="0">
              <a:latin typeface="PMingLiU"/>
              <a:ea typeface="PMingLiU"/>
              <a:cs typeface="PMingLiU"/>
            </a:endParaRPr>
          </a:p>
        </p:txBody>
      </p:sp>
      <p:sp>
        <p:nvSpPr>
          <p:cNvPr id="6" name="Content Placeholder 2"/>
          <p:cNvSpPr txBox="1">
            <a:spLocks/>
          </p:cNvSpPr>
          <p:nvPr/>
        </p:nvSpPr>
        <p:spPr>
          <a:xfrm>
            <a:off x="838199" y="4230530"/>
            <a:ext cx="10858805" cy="19557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latin typeface="PMingLiU"/>
                <a:cs typeface="PMingLiU"/>
              </a:rPr>
              <a:t>學校工作人員每年參加培訓, 了解如何應對可能在校園發生的緊急事件。 學校保安人員還需要參加有關毒品、危機介入、幫派、搜查和沒收、學生心理健康和文化能力的額外培訓。</a:t>
            </a:r>
            <a:endParaRPr lang="zh-TW" sz="2600" b="1" dirty="0">
              <a:latin typeface="PMingLiU"/>
              <a:ea typeface="PMingLiU"/>
              <a:cs typeface="PMingLiU"/>
            </a:endParaRPr>
          </a:p>
        </p:txBody>
      </p:sp>
    </p:spTree>
    <p:extLst>
      <p:ext uri="{BB962C8B-B14F-4D97-AF65-F5344CB8AC3E}">
        <p14:creationId xmlns:p14="http://schemas.microsoft.com/office/powerpoint/2010/main" val="3858003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326</TotalTime>
  <Words>510</Words>
  <Application>Microsoft Office PowerPoint</Application>
  <PresentationFormat>Widescreen</PresentationFormat>
  <Paragraphs>141</Paragraphs>
  <Slides>17</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17</vt:i4>
      </vt:variant>
    </vt:vector>
  </HeadingPairs>
  <TitlesOfParts>
    <vt:vector size="26" baseType="lpstr">
      <vt:lpstr>PMingLiU</vt:lpstr>
      <vt:lpstr>PMingLiU</vt:lpstr>
      <vt:lpstr>Arial</vt:lpstr>
      <vt:lpstr>Calibri</vt:lpstr>
      <vt:lpstr>Calibri Light</vt:lpstr>
      <vt:lpstr>Verdana</vt:lpstr>
      <vt:lpstr>Office Theme</vt:lpstr>
      <vt:lpstr>Custom Design</vt:lpstr>
      <vt:lpstr>1_Custom Design</vt:lpstr>
      <vt:lpstr>有關MCPS學校安全和保安的展示介紹</vt:lpstr>
      <vt:lpstr>駐校保安人員</vt:lpstr>
      <vt:lpstr>中央辦公室的保安人員</vt:lpstr>
      <vt:lpstr>駐校保安人員的數目</vt:lpstr>
      <vt:lpstr>借助科技保證學校的安全</vt:lpstr>
      <vt:lpstr>借助科技保證學校的安全</vt:lpstr>
      <vt:lpstr>設施</vt:lpstr>
      <vt:lpstr>提供安全的學習環境</vt:lpstr>
      <vt:lpstr>配備保安人員</vt:lpstr>
      <vt:lpstr>緊急事件演習</vt:lpstr>
      <vt:lpstr>課程和教學計畫</vt:lpstr>
      <vt:lpstr>學生和家庭支持與服務</vt:lpstr>
      <vt:lpstr>學校和中央辦公室之間的交流</vt:lpstr>
      <vt:lpstr>學校系統的通訊規程</vt:lpstr>
      <vt:lpstr>學校安全審查時間表</vt:lpstr>
      <vt:lpstr>臨時報告: 七個主要的優先領域</vt:lpstr>
      <vt:lpstr>審查後的行動計畫</vt:lpstr>
    </vt:vector>
  </TitlesOfParts>
  <Company>MCPS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MCPS School Safety and Security Presentation</dc:title>
  <dc:creator>Lewis, Michael K</dc:creator>
  <cp:lastModifiedBy>sharon liu</cp:lastModifiedBy>
  <cp:revision>55</cp:revision>
  <dcterms:created xsi:type="dcterms:W3CDTF">2018-02-26T15:40:54Z</dcterms:created>
  <dcterms:modified xsi:type="dcterms:W3CDTF">2018-03-01T13:35:49Z</dcterms:modified>
</cp:coreProperties>
</file>