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7"/>
  </p:notesMasterIdLst>
  <p:handoutMasterIdLst>
    <p:handoutMasterId r:id="rId38"/>
  </p:handoutMasterIdLst>
  <p:sldIdLst>
    <p:sldId id="256" r:id="rId2"/>
    <p:sldId id="257" r:id="rId3"/>
    <p:sldId id="264" r:id="rId4"/>
    <p:sldId id="289" r:id="rId5"/>
    <p:sldId id="258" r:id="rId6"/>
    <p:sldId id="260" r:id="rId7"/>
    <p:sldId id="259" r:id="rId8"/>
    <p:sldId id="261" r:id="rId9"/>
    <p:sldId id="262" r:id="rId10"/>
    <p:sldId id="263" r:id="rId11"/>
    <p:sldId id="265" r:id="rId12"/>
    <p:sldId id="266" r:id="rId13"/>
    <p:sldId id="290" r:id="rId14"/>
    <p:sldId id="267" r:id="rId15"/>
    <p:sldId id="268" r:id="rId16"/>
    <p:sldId id="269" r:id="rId17"/>
    <p:sldId id="270" r:id="rId18"/>
    <p:sldId id="271" r:id="rId19"/>
    <p:sldId id="272" r:id="rId20"/>
    <p:sldId id="273" r:id="rId21"/>
    <p:sldId id="274" r:id="rId22"/>
    <p:sldId id="275" r:id="rId23"/>
    <p:sldId id="276" r:id="rId24"/>
    <p:sldId id="277" r:id="rId25"/>
    <p:sldId id="279" r:id="rId26"/>
    <p:sldId id="280" r:id="rId27"/>
    <p:sldId id="278" r:id="rId28"/>
    <p:sldId id="281" r:id="rId29"/>
    <p:sldId id="282" r:id="rId30"/>
    <p:sldId id="283" r:id="rId31"/>
    <p:sldId id="284" r:id="rId32"/>
    <p:sldId id="285" r:id="rId33"/>
    <p:sldId id="286" r:id="rId34"/>
    <p:sldId id="287" r:id="rId35"/>
    <p:sldId id="288"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59" d="100"/>
          <a:sy n="59" d="100"/>
        </p:scale>
        <p:origin x="-1552"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notesMaster" Target="notesMasters/notesMaster1.xml"/><Relationship Id="rId38" Type="http://schemas.openxmlformats.org/officeDocument/2006/relationships/handoutMaster" Target="handoutMasters/handoutMaster1.xml"/><Relationship Id="rId39" Type="http://schemas.openxmlformats.org/officeDocument/2006/relationships/printerSettings" Target="printerSettings/printerSettings1.bin"/><Relationship Id="rId40" Type="http://schemas.openxmlformats.org/officeDocument/2006/relationships/presProps" Target="presProps.xml"/><Relationship Id="rId41" Type="http://schemas.openxmlformats.org/officeDocument/2006/relationships/viewProps" Target="viewProps.xml"/><Relationship Id="rId42" Type="http://schemas.openxmlformats.org/officeDocument/2006/relationships/theme" Target="theme/theme1.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37C32DD-2173-F446-A5C7-3EB6E06C7361}" type="datetimeFigureOut">
              <a:rPr lang="en-US" smtClean="0"/>
              <a:t>10/9/14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A648133-B3B4-D24F-A2E3-A7A71D9B2696}" type="slidenum">
              <a:rPr lang="en-US" smtClean="0"/>
              <a:t>‹#›</a:t>
            </a:fld>
            <a:endParaRPr lang="en-US"/>
          </a:p>
        </p:txBody>
      </p:sp>
    </p:spTree>
    <p:extLst>
      <p:ext uri="{BB962C8B-B14F-4D97-AF65-F5344CB8AC3E}">
        <p14:creationId xmlns:p14="http://schemas.microsoft.com/office/powerpoint/2010/main" val="228371673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352B79B-4130-9744-B70B-2A094DD624DF}" type="datetimeFigureOut">
              <a:rPr lang="en-US" smtClean="0"/>
              <a:t>10/9/14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5304A86-48B0-C84D-93A0-012BD1B18DDC}" type="slidenum">
              <a:rPr lang="en-US" smtClean="0"/>
              <a:t>‹#›</a:t>
            </a:fld>
            <a:endParaRPr lang="en-US"/>
          </a:p>
        </p:txBody>
      </p:sp>
    </p:spTree>
    <p:extLst>
      <p:ext uri="{BB962C8B-B14F-4D97-AF65-F5344CB8AC3E}">
        <p14:creationId xmlns:p14="http://schemas.microsoft.com/office/powerpoint/2010/main" val="67665061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www.gq.com</a:t>
            </a:r>
            <a:r>
              <a:rPr lang="en-US" dirty="0" smtClean="0"/>
              <a:t>/news-politics/newsmakers/201409/</a:t>
            </a:r>
            <a:r>
              <a:rPr lang="en-US" dirty="0" err="1" smtClean="0"/>
              <a:t>the-last-true-hermit?printable</a:t>
            </a:r>
            <a:r>
              <a:rPr lang="en-US" smtClean="0"/>
              <a:t>=true</a:t>
            </a:r>
            <a:endParaRPr lang="en-US"/>
          </a:p>
        </p:txBody>
      </p:sp>
      <p:sp>
        <p:nvSpPr>
          <p:cNvPr id="4" name="Slide Number Placeholder 3"/>
          <p:cNvSpPr>
            <a:spLocks noGrp="1"/>
          </p:cNvSpPr>
          <p:nvPr>
            <p:ph type="sldNum" sz="quarter" idx="10"/>
          </p:nvPr>
        </p:nvSpPr>
        <p:spPr/>
        <p:txBody>
          <a:bodyPr/>
          <a:lstStyle/>
          <a:p>
            <a:fld id="{B5304A86-48B0-C84D-93A0-012BD1B18DDC}" type="slidenum">
              <a:rPr lang="en-US" smtClean="0"/>
              <a:t>4</a:t>
            </a:fld>
            <a:endParaRPr lang="en-US"/>
          </a:p>
        </p:txBody>
      </p:sp>
    </p:spTree>
    <p:extLst>
      <p:ext uri="{BB962C8B-B14F-4D97-AF65-F5344CB8AC3E}">
        <p14:creationId xmlns:p14="http://schemas.microsoft.com/office/powerpoint/2010/main" val="13178967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5304A86-48B0-C84D-93A0-012BD1B18DDC}" type="slidenum">
              <a:rPr lang="en-US" smtClean="0"/>
              <a:t>6</a:t>
            </a:fld>
            <a:endParaRPr lang="en-US"/>
          </a:p>
        </p:txBody>
      </p:sp>
    </p:spTree>
    <p:extLst>
      <p:ext uri="{BB962C8B-B14F-4D97-AF65-F5344CB8AC3E}">
        <p14:creationId xmlns:p14="http://schemas.microsoft.com/office/powerpoint/2010/main" val="9341280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2157319"/>
            <a:ext cx="8915400" cy="877824"/>
          </a:xfrm>
        </p:spPr>
        <p:txBody>
          <a:bodyPr/>
          <a:lstStyle/>
          <a:p>
            <a:r>
              <a:rPr lang="en-US" smtClean="0"/>
              <a:t>Click to edit Master title style</a:t>
            </a:r>
            <a:endParaRPr/>
          </a:p>
        </p:txBody>
      </p:sp>
      <p:sp>
        <p:nvSpPr>
          <p:cNvPr id="3" name="Subtitle 2"/>
          <p:cNvSpPr>
            <a:spLocks noGrp="1"/>
          </p:cNvSpPr>
          <p:nvPr>
            <p:ph type="subTitle" idx="1"/>
          </p:nvPr>
        </p:nvSpPr>
        <p:spPr>
          <a:xfrm>
            <a:off x="914400" y="3034553"/>
            <a:ext cx="8001000" cy="3823447"/>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292608" tIns="91440" rIns="274320" bIns="91440" rtlCol="0" anchor="t" anchorCtr="0">
            <a:normAutofit/>
          </a:bodyPr>
          <a:lstStyle>
            <a:lvl1pPr marL="0" indent="0" algn="l" defTabSz="914400" rtl="0" eaLnBrk="1" latinLnBrk="0" hangingPunct="1">
              <a:spcBef>
                <a:spcPts val="2000"/>
              </a:spcBef>
              <a:buClr>
                <a:schemeClr val="accent1"/>
              </a:buClr>
              <a:buFont typeface="Wingdings 2" pitchFamily="18" charset="2"/>
              <a:buNone/>
              <a:defRPr sz="18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F25C8740-1D97-4C48-A083-BD1D3E734694}" type="datetime1">
              <a:rPr lang="en-US" smtClean="0"/>
              <a:t>10/9/14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822907-8A9D-4F6B-98F6-913902AD56B5}"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0" y="1124712"/>
            <a:ext cx="8915400" cy="914400"/>
          </a:xfrm>
          <a:solidFill>
            <a:schemeClr val="tx2"/>
          </a:solidFill>
        </p:spPr>
        <p:txBody>
          <a:bodyPr vert="horz" lIns="1188720" tIns="45720" rIns="274320" bIns="45720" rtlCol="0" anchor="ctr">
            <a:normAutofit/>
          </a:bodyPr>
          <a:lstStyle>
            <a:lvl1pPr marL="0" indent="0" algn="l" defTabSz="914400" rtl="0" eaLnBrk="1" latinLnBrk="0" hangingPunct="1">
              <a:spcBef>
                <a:spcPct val="0"/>
              </a:spcBef>
              <a:buNone/>
              <a:defRPr sz="3600" kern="1200">
                <a:solidFill>
                  <a:schemeClr val="bg1"/>
                </a:solidFill>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5487987" y="2048256"/>
            <a:ext cx="3427413" cy="4206240"/>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914400" y="2039112"/>
            <a:ext cx="4572000" cy="4224528"/>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292608" tIns="274320" rIns="274320" bIns="274320" rtlCol="0" anchor="t" anchorCtr="0">
            <a:normAutofit/>
          </a:bodyPr>
          <a:lstStyle>
            <a:lvl1pPr marL="0" indent="0">
              <a:buNone/>
              <a:defRPr sz="1800" kern="1200">
                <a:solidFill>
                  <a:schemeClr val="tx1">
                    <a:lumMod val="65000"/>
                    <a:lumOff val="3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spcBef>
                <a:spcPts val="2000"/>
              </a:spcBef>
              <a:buClr>
                <a:schemeClr val="accent1"/>
              </a:buClr>
              <a:buFont typeface="Wingdings 2" pitchFamily="18" charset="2"/>
              <a:buNone/>
            </a:pPr>
            <a:r>
              <a:rPr lang="en-US" smtClean="0"/>
              <a:t>Click to edit Master text styles</a:t>
            </a:r>
          </a:p>
        </p:txBody>
      </p:sp>
      <p:sp>
        <p:nvSpPr>
          <p:cNvPr id="5" name="Date Placeholder 4"/>
          <p:cNvSpPr>
            <a:spLocks noGrp="1"/>
          </p:cNvSpPr>
          <p:nvPr>
            <p:ph type="dt" sz="half" idx="10"/>
          </p:nvPr>
        </p:nvSpPr>
        <p:spPr>
          <a:xfrm>
            <a:off x="6580094" y="188259"/>
            <a:ext cx="2133600" cy="365125"/>
          </a:xfrm>
        </p:spPr>
        <p:txBody>
          <a:bodyPr/>
          <a:lstStyle/>
          <a:p>
            <a:fld id="{BE86AFB3-A672-6A49-97BD-BA3124CADD21}" type="datetime1">
              <a:rPr lang="en-US" smtClean="0"/>
              <a:t>10/9/14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822907-8A9D-4F6B-98F6-913902AD56B5}"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above Caption">
    <p:spTree>
      <p:nvGrpSpPr>
        <p:cNvPr id="1" name=""/>
        <p:cNvGrpSpPr/>
        <p:nvPr/>
      </p:nvGrpSpPr>
      <p:grpSpPr>
        <a:xfrm>
          <a:off x="0" y="0"/>
          <a:ext cx="0" cy="0"/>
          <a:chOff x="0" y="0"/>
          <a:chExt cx="0" cy="0"/>
        </a:xfrm>
      </p:grpSpPr>
      <p:sp>
        <p:nvSpPr>
          <p:cNvPr id="2" name="Title 1"/>
          <p:cNvSpPr>
            <a:spLocks noGrp="1"/>
          </p:cNvSpPr>
          <p:nvPr>
            <p:ph type="ctrTitle"/>
          </p:nvPr>
        </p:nvSpPr>
        <p:spPr>
          <a:xfrm>
            <a:off x="0" y="4114800"/>
            <a:ext cx="8915400" cy="877824"/>
          </a:xfrm>
        </p:spPr>
        <p:txBody>
          <a:bodyPr tIns="137160" bIns="137160" anchor="b" anchorCtr="0">
            <a:normAutofit/>
          </a:bodyPr>
          <a:lstStyle>
            <a:lvl1pPr>
              <a:defRPr sz="2400"/>
            </a:lvl1pPr>
          </a:lstStyle>
          <a:p>
            <a:r>
              <a:rPr lang="en-US" smtClean="0"/>
              <a:t>Click to edit Master title style</a:t>
            </a:r>
            <a:endParaRPr/>
          </a:p>
        </p:txBody>
      </p:sp>
      <p:sp>
        <p:nvSpPr>
          <p:cNvPr id="3" name="Subtitle 2"/>
          <p:cNvSpPr>
            <a:spLocks noGrp="1"/>
          </p:cNvSpPr>
          <p:nvPr>
            <p:ph type="subTitle" idx="1"/>
          </p:nvPr>
        </p:nvSpPr>
        <p:spPr>
          <a:xfrm>
            <a:off x="914400" y="5002305"/>
            <a:ext cx="8001000" cy="1855695"/>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137160" rIns="274320" bIns="137160" rtlCol="0" anchor="t" anchorCtr="0">
            <a:normAutofit/>
          </a:bodyPr>
          <a:lstStyle>
            <a:lvl1pPr marL="0" indent="0" algn="l" defTabSz="914400" rtl="0" eaLnBrk="1" latinLnBrk="0" hangingPunct="1">
              <a:spcBef>
                <a:spcPts val="300"/>
              </a:spcBef>
              <a:buNone/>
              <a:defRPr sz="16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2C7BF0A2-9531-7D4F-BDB8-0682FB37DB87}" type="datetime1">
              <a:rPr lang="en-US" smtClean="0"/>
              <a:t>10/9/14</a:t>
            </a:fld>
            <a:endParaRPr lang="en-US"/>
          </a:p>
        </p:txBody>
      </p:sp>
      <p:sp>
        <p:nvSpPr>
          <p:cNvPr id="5" name="Footer Placeholder 4"/>
          <p:cNvSpPr>
            <a:spLocks noGrp="1"/>
          </p:cNvSpPr>
          <p:nvPr>
            <p:ph type="ftr" sz="quarter" idx="11"/>
          </p:nvPr>
        </p:nvSpPr>
        <p:spPr/>
        <p:txBody>
          <a:bodyPr/>
          <a:lstStyle/>
          <a:p>
            <a:endParaRPr lang="en-US"/>
          </a:p>
        </p:txBody>
      </p:sp>
      <p:sp>
        <p:nvSpPr>
          <p:cNvPr id="9" name="Picture Placeholder 8"/>
          <p:cNvSpPr>
            <a:spLocks noGrp="1"/>
          </p:cNvSpPr>
          <p:nvPr>
            <p:ph type="pic" sz="quarter" idx="13"/>
          </p:nvPr>
        </p:nvSpPr>
        <p:spPr>
          <a:xfrm>
            <a:off x="927100" y="1129553"/>
            <a:ext cx="7988300" cy="2980944"/>
          </a:xfrm>
        </p:spPr>
        <p:txBody>
          <a:bodyPr>
            <a:normAutofit/>
          </a:bodyPr>
          <a:lstStyle>
            <a:lvl1pPr marL="0" indent="0">
              <a:buNone/>
              <a:defRPr sz="1800"/>
            </a:lvl1pPr>
          </a:lstStyle>
          <a:p>
            <a:r>
              <a:rPr lang="en-US" smtClean="0"/>
              <a:t>Drag picture to placeholder or click icon to add</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sp>
        <p:nvSpPr>
          <p:cNvPr id="2" name="Title 1"/>
          <p:cNvSpPr>
            <a:spLocks noGrp="1"/>
          </p:cNvSpPr>
          <p:nvPr>
            <p:ph type="ctrTitle"/>
          </p:nvPr>
        </p:nvSpPr>
        <p:spPr>
          <a:xfrm>
            <a:off x="0" y="4114800"/>
            <a:ext cx="8915400" cy="877824"/>
          </a:xfrm>
        </p:spPr>
        <p:txBody>
          <a:bodyPr tIns="137160" bIns="137160" anchor="b" anchorCtr="0">
            <a:normAutofit/>
          </a:bodyPr>
          <a:lstStyle>
            <a:lvl1pPr>
              <a:defRPr sz="2400"/>
            </a:lvl1pPr>
          </a:lstStyle>
          <a:p>
            <a:r>
              <a:rPr lang="en-US" smtClean="0"/>
              <a:t>Click to edit Master title style</a:t>
            </a:r>
            <a:endParaRPr/>
          </a:p>
        </p:txBody>
      </p:sp>
      <p:sp>
        <p:nvSpPr>
          <p:cNvPr id="3" name="Subtitle 2"/>
          <p:cNvSpPr>
            <a:spLocks noGrp="1"/>
          </p:cNvSpPr>
          <p:nvPr>
            <p:ph type="subTitle" idx="1"/>
          </p:nvPr>
        </p:nvSpPr>
        <p:spPr>
          <a:xfrm>
            <a:off x="914400" y="5002305"/>
            <a:ext cx="8001000" cy="1855695"/>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137160" rIns="274320" bIns="137160" rtlCol="0" anchor="t" anchorCtr="0">
            <a:normAutofit/>
          </a:bodyPr>
          <a:lstStyle>
            <a:lvl1pPr marL="0" indent="0" algn="l" defTabSz="914400" rtl="0" eaLnBrk="1" latinLnBrk="0" hangingPunct="1">
              <a:spcBef>
                <a:spcPts val="300"/>
              </a:spcBef>
              <a:buNone/>
              <a:defRPr sz="16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a:off x="6580094" y="188259"/>
            <a:ext cx="2133600" cy="365125"/>
          </a:xfrm>
        </p:spPr>
        <p:txBody>
          <a:bodyPr/>
          <a:lstStyle/>
          <a:p>
            <a:fld id="{C43E42B5-9418-714B-B74B-0BD5AE488F67}" type="datetime1">
              <a:rPr lang="en-US" smtClean="0"/>
              <a:t>10/9/14</a:t>
            </a:fld>
            <a:endParaRPr lang="en-US"/>
          </a:p>
        </p:txBody>
      </p:sp>
      <p:sp>
        <p:nvSpPr>
          <p:cNvPr id="5" name="Footer Placeholder 4"/>
          <p:cNvSpPr>
            <a:spLocks noGrp="1"/>
          </p:cNvSpPr>
          <p:nvPr>
            <p:ph type="ftr" sz="quarter" idx="11"/>
          </p:nvPr>
        </p:nvSpPr>
        <p:spPr/>
        <p:txBody>
          <a:bodyPr/>
          <a:lstStyle/>
          <a:p>
            <a:endParaRPr lang="en-US"/>
          </a:p>
        </p:txBody>
      </p:sp>
      <p:sp>
        <p:nvSpPr>
          <p:cNvPr id="9" name="Picture Placeholder 8"/>
          <p:cNvSpPr>
            <a:spLocks noGrp="1"/>
          </p:cNvSpPr>
          <p:nvPr>
            <p:ph type="pic" sz="quarter" idx="13"/>
          </p:nvPr>
        </p:nvSpPr>
        <p:spPr>
          <a:xfrm>
            <a:off x="927100" y="1129553"/>
            <a:ext cx="3986784" cy="2980944"/>
          </a:xfrm>
        </p:spPr>
        <p:txBody>
          <a:bodyPr>
            <a:normAutofit/>
          </a:bodyPr>
          <a:lstStyle>
            <a:lvl1pPr marL="0" indent="0">
              <a:buNone/>
              <a:defRPr sz="1800"/>
            </a:lvl1pPr>
          </a:lstStyle>
          <a:p>
            <a:r>
              <a:rPr lang="en-US" smtClean="0"/>
              <a:t>Drag picture to placeholder or click icon to add</a:t>
            </a:r>
            <a:endParaRPr/>
          </a:p>
        </p:txBody>
      </p:sp>
      <p:sp>
        <p:nvSpPr>
          <p:cNvPr id="7" name="Picture Placeholder 8"/>
          <p:cNvSpPr>
            <a:spLocks noGrp="1"/>
          </p:cNvSpPr>
          <p:nvPr>
            <p:ph type="pic" sz="quarter" idx="14"/>
          </p:nvPr>
        </p:nvSpPr>
        <p:spPr>
          <a:xfrm>
            <a:off x="4928616" y="1129553"/>
            <a:ext cx="3986784" cy="2980944"/>
          </a:xfrm>
        </p:spPr>
        <p:txBody>
          <a:bodyPr>
            <a:normAutofit/>
          </a:bodyPr>
          <a:lstStyle>
            <a:lvl1pPr marL="0" indent="0">
              <a:buNone/>
              <a:defRPr sz="1800"/>
            </a:lvl1pPr>
          </a:lstStyle>
          <a:p>
            <a:r>
              <a:rPr lang="en-US" smtClean="0"/>
              <a:t>Drag picture to placeholder or click icon to add</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2" name="Title 1"/>
          <p:cNvSpPr>
            <a:spLocks noGrp="1"/>
          </p:cNvSpPr>
          <p:nvPr>
            <p:ph type="ctrTitle"/>
          </p:nvPr>
        </p:nvSpPr>
        <p:spPr>
          <a:xfrm>
            <a:off x="0" y="4114800"/>
            <a:ext cx="8915400" cy="877824"/>
          </a:xfrm>
        </p:spPr>
        <p:txBody>
          <a:bodyPr tIns="137160" bIns="137160" anchor="b" anchorCtr="0">
            <a:normAutofit/>
          </a:bodyPr>
          <a:lstStyle>
            <a:lvl1pPr>
              <a:defRPr sz="2400"/>
            </a:lvl1pPr>
          </a:lstStyle>
          <a:p>
            <a:r>
              <a:rPr lang="en-US" smtClean="0"/>
              <a:t>Click to edit Master title style</a:t>
            </a:r>
            <a:endParaRPr/>
          </a:p>
        </p:txBody>
      </p:sp>
      <p:sp>
        <p:nvSpPr>
          <p:cNvPr id="3" name="Subtitle 2"/>
          <p:cNvSpPr>
            <a:spLocks noGrp="1"/>
          </p:cNvSpPr>
          <p:nvPr>
            <p:ph type="subTitle" idx="1"/>
          </p:nvPr>
        </p:nvSpPr>
        <p:spPr>
          <a:xfrm>
            <a:off x="914400" y="5002305"/>
            <a:ext cx="8001000" cy="1855695"/>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137160" rIns="274320" bIns="137160" rtlCol="0" anchor="t" anchorCtr="0">
            <a:normAutofit/>
          </a:bodyPr>
          <a:lstStyle>
            <a:lvl1pPr marL="0" indent="0" algn="l" defTabSz="914400" rtl="0" eaLnBrk="1" latinLnBrk="0" hangingPunct="1">
              <a:spcBef>
                <a:spcPts val="300"/>
              </a:spcBef>
              <a:buNone/>
              <a:defRPr sz="16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6580094" y="188259"/>
            <a:ext cx="2133600" cy="365125"/>
          </a:xfrm>
        </p:spPr>
        <p:txBody>
          <a:bodyPr/>
          <a:lstStyle/>
          <a:p>
            <a:fld id="{1AB0EDA3-6B4B-1E49-AABE-8FDB0D63E4EF}" type="datetime1">
              <a:rPr lang="en-US" smtClean="0"/>
              <a:t>10/9/14</a:t>
            </a:fld>
            <a:endParaRPr lang="en-US"/>
          </a:p>
        </p:txBody>
      </p:sp>
      <p:sp>
        <p:nvSpPr>
          <p:cNvPr id="5" name="Footer Placeholder 4"/>
          <p:cNvSpPr>
            <a:spLocks noGrp="1"/>
          </p:cNvSpPr>
          <p:nvPr>
            <p:ph type="ftr" sz="quarter" idx="11"/>
          </p:nvPr>
        </p:nvSpPr>
        <p:spPr/>
        <p:txBody>
          <a:bodyPr/>
          <a:lstStyle/>
          <a:p>
            <a:endParaRPr lang="en-US"/>
          </a:p>
        </p:txBody>
      </p:sp>
      <p:sp>
        <p:nvSpPr>
          <p:cNvPr id="9" name="Picture Placeholder 8"/>
          <p:cNvSpPr>
            <a:spLocks noGrp="1"/>
          </p:cNvSpPr>
          <p:nvPr>
            <p:ph type="pic" sz="quarter" idx="13"/>
          </p:nvPr>
        </p:nvSpPr>
        <p:spPr>
          <a:xfrm>
            <a:off x="927100" y="1129553"/>
            <a:ext cx="6601968" cy="2980944"/>
          </a:xfrm>
        </p:spPr>
        <p:txBody>
          <a:bodyPr>
            <a:normAutofit/>
          </a:bodyPr>
          <a:lstStyle>
            <a:lvl1pPr marL="0" indent="0">
              <a:buNone/>
              <a:defRPr sz="1800"/>
            </a:lvl1pPr>
          </a:lstStyle>
          <a:p>
            <a:r>
              <a:rPr lang="en-US" smtClean="0"/>
              <a:t>Drag picture to placeholder or click icon to add</a:t>
            </a:r>
            <a:endParaRPr/>
          </a:p>
        </p:txBody>
      </p:sp>
      <p:sp>
        <p:nvSpPr>
          <p:cNvPr id="7" name="Picture Placeholder 8"/>
          <p:cNvSpPr>
            <a:spLocks noGrp="1"/>
          </p:cNvSpPr>
          <p:nvPr>
            <p:ph type="pic" sz="quarter" idx="14"/>
          </p:nvPr>
        </p:nvSpPr>
        <p:spPr>
          <a:xfrm>
            <a:off x="7543800" y="1129553"/>
            <a:ext cx="1371600" cy="1481328"/>
          </a:xfrm>
        </p:spPr>
        <p:txBody>
          <a:bodyPr>
            <a:normAutofit/>
          </a:bodyPr>
          <a:lstStyle>
            <a:lvl1pPr marL="0" indent="0">
              <a:buNone/>
              <a:defRPr sz="1800"/>
            </a:lvl1pPr>
          </a:lstStyle>
          <a:p>
            <a:r>
              <a:rPr lang="en-US" smtClean="0"/>
              <a:t>Drag picture to placeholder or click icon to add</a:t>
            </a:r>
            <a:endParaRPr/>
          </a:p>
        </p:txBody>
      </p:sp>
      <p:sp>
        <p:nvSpPr>
          <p:cNvPr id="8" name="Picture Placeholder 8"/>
          <p:cNvSpPr>
            <a:spLocks noGrp="1"/>
          </p:cNvSpPr>
          <p:nvPr>
            <p:ph type="pic" sz="quarter" idx="15"/>
          </p:nvPr>
        </p:nvSpPr>
        <p:spPr>
          <a:xfrm>
            <a:off x="7543800" y="2629169"/>
            <a:ext cx="1371600" cy="1481328"/>
          </a:xfrm>
        </p:spPr>
        <p:txBody>
          <a:bodyPr>
            <a:normAutofit/>
          </a:bodyPr>
          <a:lstStyle>
            <a:lvl1pPr marL="0" indent="0">
              <a:buNone/>
              <a:defRPr sz="1800"/>
            </a:lvl1pPr>
          </a:lstStyle>
          <a:p>
            <a:r>
              <a:rPr lang="en-US" smtClean="0"/>
              <a:t>Drag picture to placeholder or click icon to add</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02521E95-6350-494A-8331-9709FBB2CFE4}" type="datetime1">
              <a:rPr lang="en-US" smtClean="0"/>
              <a:t>10/9/14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822907-8A9D-4F6B-98F6-913902AD56B5}"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87553" y="1129554"/>
            <a:ext cx="914400" cy="5533278"/>
          </a:xfrm>
        </p:spPr>
        <p:txBody>
          <a:bodyPr vert="eaVert" lIns="274320" tIns="685800" bIns="685800"/>
          <a:lstStyle/>
          <a:p>
            <a:r>
              <a:rPr lang="en-US" smtClean="0"/>
              <a:t>Click to edit Master title style</a:t>
            </a:r>
            <a:endParaRPr/>
          </a:p>
        </p:txBody>
      </p:sp>
      <p:sp>
        <p:nvSpPr>
          <p:cNvPr id="3" name="Vertical Text Placeholder 2"/>
          <p:cNvSpPr>
            <a:spLocks noGrp="1"/>
          </p:cNvSpPr>
          <p:nvPr>
            <p:ph type="body" orient="vert" idx="1"/>
          </p:nvPr>
        </p:nvSpPr>
        <p:spPr>
          <a:xfrm>
            <a:off x="1117600" y="1734671"/>
            <a:ext cx="6426200" cy="4542304"/>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27C2AB34-127A-E14A-8635-63997AC32F98}" type="datetime1">
              <a:rPr lang="en-US" smtClean="0"/>
              <a:t>10/9/14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822907-8A9D-4F6B-98F6-913902AD56B5}"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24E4F59E-4B34-4F4C-850E-6AB1BAE506DC}" type="datetime1">
              <a:rPr lang="en-US" smtClean="0"/>
              <a:t>10/9/14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822907-8A9D-4F6B-98F6-913902AD56B5}"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0" y="5025435"/>
            <a:ext cx="8915400" cy="914400"/>
          </a:xfrm>
        </p:spPr>
        <p:txBody>
          <a:bodyPr/>
          <a:lstStyle/>
          <a:p>
            <a:r>
              <a:rPr lang="en-US" smtClean="0"/>
              <a:t>Click to edit Master title style</a:t>
            </a:r>
            <a:endParaRPr/>
          </a:p>
        </p:txBody>
      </p:sp>
      <p:sp>
        <p:nvSpPr>
          <p:cNvPr id="3" name="Subtitle 2"/>
          <p:cNvSpPr>
            <a:spLocks noGrp="1"/>
          </p:cNvSpPr>
          <p:nvPr>
            <p:ph type="subTitle" idx="1"/>
          </p:nvPr>
        </p:nvSpPr>
        <p:spPr>
          <a:xfrm>
            <a:off x="914400" y="5943600"/>
            <a:ext cx="8001000" cy="914400"/>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91440" rIns="274320" bIns="91440" rtlCol="0" anchor="t" anchorCtr="0"/>
          <a:lstStyle>
            <a:lvl1pPr marL="0" indent="0" algn="l" defTabSz="914400" rtl="0" eaLnBrk="1" latinLnBrk="0" hangingPunct="1">
              <a:spcBef>
                <a:spcPts val="300"/>
              </a:spcBef>
              <a:buNone/>
              <a:defRPr sz="18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9A53A759-0B13-D94F-A041-294BDAE159F8}" type="datetime1">
              <a:rPr lang="en-US" smtClean="0"/>
              <a:t>10/9/14</a:t>
            </a:fld>
            <a:endParaRPr lang="en-US"/>
          </a:p>
        </p:txBody>
      </p:sp>
      <p:sp>
        <p:nvSpPr>
          <p:cNvPr id="5" name="Footer Placeholder 4"/>
          <p:cNvSpPr>
            <a:spLocks noGrp="1"/>
          </p:cNvSpPr>
          <p:nvPr>
            <p:ph type="ftr" sz="quarter" idx="11"/>
          </p:nvPr>
        </p:nvSpPr>
        <p:spPr/>
        <p:txBody>
          <a:bodyPr/>
          <a:lstStyle/>
          <a:p>
            <a:endParaRPr lang="en-US"/>
          </a:p>
        </p:txBody>
      </p:sp>
      <p:sp>
        <p:nvSpPr>
          <p:cNvPr id="9" name="Picture Placeholder 8"/>
          <p:cNvSpPr>
            <a:spLocks noGrp="1"/>
          </p:cNvSpPr>
          <p:nvPr>
            <p:ph type="pic" sz="quarter" idx="13"/>
          </p:nvPr>
        </p:nvSpPr>
        <p:spPr>
          <a:xfrm>
            <a:off x="927100" y="1129553"/>
            <a:ext cx="7988300" cy="3886200"/>
          </a:xfrm>
        </p:spPr>
        <p:txBody>
          <a:bodyPr>
            <a:normAutofit/>
          </a:bodyPr>
          <a:lstStyle>
            <a:lvl1pPr marL="0" indent="0">
              <a:buNone/>
              <a:defRPr sz="1800"/>
            </a:lvl1pPr>
          </a:lstStyle>
          <a:p>
            <a:r>
              <a:rPr lang="en-US" smtClean="0"/>
              <a:t>Drag picture to placeholder or click icon to add</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0" y="3200399"/>
            <a:ext cx="8915400" cy="2286000"/>
          </a:xfrm>
          <a:solidFill>
            <a:schemeClr val="tx2"/>
          </a:solidFill>
        </p:spPr>
        <p:txBody>
          <a:bodyPr vert="horz" lIns="1188720" tIns="45720" rIns="274320" bIns="45720" rtlCol="0" anchor="b" anchorCtr="0">
            <a:normAutofit/>
          </a:bodyPr>
          <a:lstStyle>
            <a:lvl1pPr marL="0" indent="0" algn="l" defTabSz="914400" rtl="0" eaLnBrk="1" latinLnBrk="0" hangingPunct="1">
              <a:spcBef>
                <a:spcPct val="0"/>
              </a:spcBef>
              <a:buNone/>
              <a:defRPr sz="3600" kern="1200">
                <a:solidFill>
                  <a:schemeClr val="bg1"/>
                </a:solidFill>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914400" y="5484607"/>
            <a:ext cx="8001000" cy="777240"/>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292608" tIns="91440" rIns="274320" bIns="91440" rtlCol="0" anchor="ctr" anchorCtr="0">
            <a:normAutofit/>
          </a:bodyPr>
          <a:lstStyle>
            <a:lvl1pPr marL="0" indent="0" algn="l" defTabSz="914400" rtl="0" eaLnBrk="1" latinLnBrk="0" hangingPunct="1">
              <a:spcBef>
                <a:spcPts val="300"/>
              </a:spcBef>
              <a:buClr>
                <a:schemeClr val="accent1"/>
              </a:buClr>
              <a:buFont typeface="Wingdings 2" pitchFamily="18" charset="2"/>
              <a:buNone/>
              <a:defRPr sz="1800" kern="1200">
                <a:solidFill>
                  <a:schemeClr val="tx1">
                    <a:lumMod val="65000"/>
                    <a:lumOff val="35000"/>
                  </a:schemeClr>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0FBE963-8DA8-8E41-84DD-337DF889C64C}" type="datetime1">
              <a:rPr lang="en-US" smtClean="0"/>
              <a:t>10/9/14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822907-8A9D-4F6B-98F6-913902AD56B5}"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117600" y="2595563"/>
            <a:ext cx="3566160" cy="3681412"/>
          </a:xfrm>
        </p:spPr>
        <p:txBody>
          <a:bodyPr>
            <a:normAutofit/>
          </a:bodyPr>
          <a:lstStyle>
            <a:lvl1pPr>
              <a:defRPr sz="1800"/>
            </a:lvl1pPr>
            <a:lvl2pPr>
              <a:defRPr sz="18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5147534" y="2595563"/>
            <a:ext cx="3566160" cy="3681412"/>
          </a:xfrm>
        </p:spPr>
        <p:txBody>
          <a:bodyPr>
            <a:normAutofit/>
          </a:bodyPr>
          <a:lstStyle>
            <a:lvl1pPr>
              <a:defRPr sz="1800"/>
            </a:lvl1pPr>
            <a:lvl2pPr>
              <a:defRPr sz="18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a:xfrm>
            <a:off x="6580094" y="188259"/>
            <a:ext cx="2133600" cy="365125"/>
          </a:xfrm>
        </p:spPr>
        <p:txBody>
          <a:bodyPr/>
          <a:lstStyle/>
          <a:p>
            <a:fld id="{70E4154F-0F27-194A-A230-3B3EE0B82E50}" type="datetime1">
              <a:rPr lang="en-US" smtClean="0"/>
              <a:t>10/9/14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822907-8A9D-4F6B-98F6-913902AD56B5}"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120588" y="2017713"/>
            <a:ext cx="3566160" cy="877887"/>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20588" y="3065929"/>
            <a:ext cx="3566160" cy="3211046"/>
          </a:xfrm>
        </p:spPr>
        <p:txBody>
          <a:bodyPr>
            <a:normAutofit/>
          </a:bodyPr>
          <a:lstStyle>
            <a:lvl1pPr>
              <a:defRPr sz="1800"/>
            </a:lvl1pPr>
            <a:lvl2pPr>
              <a:defRPr sz="1800"/>
            </a:lvl2pPr>
            <a:lvl3pPr>
              <a:defRPr sz="1800"/>
            </a:lvl3pPr>
            <a:lvl4pPr>
              <a:defRPr sz="1800"/>
            </a:lvl4pPr>
            <a:lvl5pPr>
              <a:defRPr sz="1800"/>
            </a:lvl5pPr>
            <a:lvl6pPr marL="2055813" indent="-344488">
              <a:defRPr sz="1600"/>
            </a:lvl6pPr>
            <a:lvl7pPr marL="2055813" indent="-344488">
              <a:defRPr sz="1600"/>
            </a:lvl7pPr>
            <a:lvl8pPr marL="2055813" indent="-344488">
              <a:defRPr sz="1600"/>
            </a:lvl8pPr>
            <a:lvl9pPr marL="2055813" indent="-344488">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5147534" y="2017713"/>
            <a:ext cx="3566160" cy="877887"/>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47534" y="3065929"/>
            <a:ext cx="3566160" cy="3211046"/>
          </a:xfrm>
        </p:spPr>
        <p:txBody>
          <a:bodyPr>
            <a:normAutofit/>
          </a:bodyPr>
          <a:lstStyle>
            <a:lvl1pPr>
              <a:defRPr sz="1800"/>
            </a:lvl1pPr>
            <a:lvl2pPr>
              <a:defRPr sz="1800"/>
            </a:lvl2pPr>
            <a:lvl3pPr>
              <a:defRPr sz="1800"/>
            </a:lvl3pPr>
            <a:lvl4pPr>
              <a:defRPr sz="1800"/>
            </a:lvl4pPr>
            <a:lvl5pPr>
              <a:defRPr sz="1800"/>
            </a:lvl5pPr>
            <a:lvl6pPr marL="2055813" indent="-344488">
              <a:defRPr sz="1600"/>
            </a:lvl6pPr>
            <a:lvl7pPr marL="2055813" indent="-344488">
              <a:defRPr sz="1600"/>
            </a:lvl7pPr>
            <a:lvl8pPr marL="2055813" indent="-344488">
              <a:defRPr sz="1600"/>
            </a:lvl8pPr>
            <a:lvl9pPr marL="2055813" indent="-344488">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a:xfrm>
            <a:off x="6580094" y="188259"/>
            <a:ext cx="2133600" cy="365125"/>
          </a:xfrm>
        </p:spPr>
        <p:txBody>
          <a:bodyPr/>
          <a:lstStyle/>
          <a:p>
            <a:fld id="{EC8F1F37-9A76-204C-A71E-B62578464F60}" type="datetime1">
              <a:rPr lang="en-US" smtClean="0"/>
              <a:t>10/9/14</a:t>
            </a:fld>
            <a:endParaRPr lang="en-US"/>
          </a:p>
        </p:txBody>
      </p:sp>
      <p:sp>
        <p:nvSpPr>
          <p:cNvPr id="8" name="Footer Placeholder 7"/>
          <p:cNvSpPr>
            <a:spLocks noGrp="1"/>
          </p:cNvSpPr>
          <p:nvPr>
            <p:ph type="ftr" sz="quarter" idx="11"/>
          </p:nvPr>
        </p:nvSpPr>
        <p:spPr>
          <a:xfrm>
            <a:off x="1120588" y="188259"/>
            <a:ext cx="2895600" cy="365125"/>
          </a:xfrm>
        </p:spPr>
        <p:txBody>
          <a:bodyPr/>
          <a:lstStyle/>
          <a:p>
            <a:endParaRPr lang="en-US"/>
          </a:p>
        </p:txBody>
      </p:sp>
      <p:sp>
        <p:nvSpPr>
          <p:cNvPr id="9" name="Slide Number Placeholder 8"/>
          <p:cNvSpPr>
            <a:spLocks noGrp="1"/>
          </p:cNvSpPr>
          <p:nvPr>
            <p:ph type="sldNum" sz="quarter" idx="12"/>
          </p:nvPr>
        </p:nvSpPr>
        <p:spPr/>
        <p:txBody>
          <a:bodyPr/>
          <a:lstStyle/>
          <a:p>
            <a:fld id="{4A822907-8A9D-4F6B-98F6-913902AD56B5}" type="slidenum">
              <a:rPr lang="en-US" smtClean="0"/>
              <a:t>‹#›</a:t>
            </a:fld>
            <a:endParaRPr lang="en-US"/>
          </a:p>
        </p:txBody>
      </p:sp>
      <p:cxnSp>
        <p:nvCxnSpPr>
          <p:cNvPr id="11" name="Straight Connector 10"/>
          <p:cNvCxnSpPr/>
          <p:nvPr/>
        </p:nvCxnSpPr>
        <p:spPr>
          <a:xfrm>
            <a:off x="1212028"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5238974"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212028"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5238974"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212028"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238974"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BFD5EAEA-C75E-3649-8E87-BFFB70DBAE83}" type="datetime1">
              <a:rPr lang="en-US" smtClean="0"/>
              <a:t>10/9/14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A822907-8A9D-4F6B-98F6-913902AD56B5}"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5713DA-E25B-4940-90FF-183F1C813AEC}" type="datetime1">
              <a:rPr lang="en-US" smtClean="0"/>
              <a:t>10/9/14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A822907-8A9D-4F6B-98F6-913902AD56B5}"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0" y="1124712"/>
            <a:ext cx="8915400" cy="914400"/>
          </a:xfrm>
          <a:solidFill>
            <a:schemeClr val="tx2"/>
          </a:solidFill>
        </p:spPr>
        <p:txBody>
          <a:bodyPr vert="horz" lIns="1188720" tIns="45720" rIns="274320" bIns="45720" rtlCol="0" anchor="ctr">
            <a:normAutofit/>
          </a:bodyPr>
          <a:lstStyle>
            <a:lvl1pPr marL="0" indent="0" algn="l" defTabSz="914400" rtl="0" eaLnBrk="1" latinLnBrk="0" hangingPunct="1">
              <a:spcBef>
                <a:spcPct val="0"/>
              </a:spcBef>
              <a:buNone/>
              <a:defRPr sz="3600" kern="1200">
                <a:solidFill>
                  <a:schemeClr val="bg1"/>
                </a:solidFill>
                <a:latin typeface="+mj-lt"/>
                <a:ea typeface="+mj-ea"/>
                <a:cs typeface="+mj-cs"/>
              </a:defRPr>
            </a:lvl1pPr>
          </a:lstStyle>
          <a:p>
            <a:r>
              <a:rPr lang="en-US" smtClean="0"/>
              <a:t>Click to edit Master title style</a:t>
            </a:r>
            <a:endParaRPr/>
          </a:p>
        </p:txBody>
      </p:sp>
      <p:sp>
        <p:nvSpPr>
          <p:cNvPr id="3" name="Content Placeholder 2"/>
          <p:cNvSpPr>
            <a:spLocks noGrp="1"/>
          </p:cNvSpPr>
          <p:nvPr>
            <p:ph idx="1"/>
          </p:nvPr>
        </p:nvSpPr>
        <p:spPr>
          <a:xfrm>
            <a:off x="5147534" y="2590800"/>
            <a:ext cx="3566160" cy="3686175"/>
          </a:xfrm>
        </p:spPr>
        <p:txBody>
          <a:bodyPr/>
          <a:lstStyle>
            <a:lvl1pPr>
              <a:defRPr sz="1800"/>
            </a:lvl1pPr>
            <a:lvl2pPr>
              <a:defRPr sz="1800"/>
            </a:lvl2pPr>
            <a:lvl3pPr>
              <a:defRPr sz="1800"/>
            </a:lvl3pPr>
            <a:lvl4pPr>
              <a:defRPr sz="1800"/>
            </a:lvl4pPr>
            <a:lvl5pPr>
              <a:defRPr sz="1800"/>
            </a:lvl5pPr>
            <a:lvl6pPr marL="2055813" indent="-344488">
              <a:defRPr sz="2000"/>
            </a:lvl6pPr>
            <a:lvl7pPr marL="2055813" indent="-344488">
              <a:defRPr sz="2000"/>
            </a:lvl7pPr>
            <a:lvl8pPr marL="2055813" indent="-344488">
              <a:defRPr sz="2000"/>
            </a:lvl8pPr>
            <a:lvl9pPr marL="2055813" indent="-344488">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900952" y="2039111"/>
            <a:ext cx="3566160" cy="4224528"/>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292608" tIns="274320" rIns="274320" bIns="274320" rtlCol="0" anchor="t" anchorCtr="0">
            <a:normAutofit/>
          </a:bodyPr>
          <a:lstStyle>
            <a:lvl1pPr marL="0" indent="0" algn="l" defTabSz="914400" rtl="0" eaLnBrk="1" latinLnBrk="0" hangingPunct="1">
              <a:spcBef>
                <a:spcPts val="2000"/>
              </a:spcBef>
              <a:buClr>
                <a:schemeClr val="accent1"/>
              </a:buClr>
              <a:buFont typeface="Wingdings 2" pitchFamily="18" charset="2"/>
              <a:buNone/>
              <a:defRPr sz="1800" kern="1200">
                <a:solidFill>
                  <a:schemeClr val="tx1">
                    <a:lumMod val="65000"/>
                    <a:lumOff val="3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6580094" y="188259"/>
            <a:ext cx="2133600" cy="365125"/>
          </a:xfrm>
        </p:spPr>
        <p:txBody>
          <a:bodyPr/>
          <a:lstStyle/>
          <a:p>
            <a:fld id="{C6972044-CE4E-1648-9872-98F3AF908C31}" type="datetime1">
              <a:rPr lang="en-US" smtClean="0"/>
              <a:t>10/9/14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822907-8A9D-4F6B-98F6-913902AD56B5}"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1123856"/>
            <a:ext cx="8913813" cy="914400"/>
          </a:xfrm>
          <a:prstGeom prst="rect">
            <a:avLst/>
          </a:prstGeom>
          <a:solidFill>
            <a:schemeClr val="tx2"/>
          </a:solidFill>
        </p:spPr>
        <p:txBody>
          <a:bodyPr vert="horz" lIns="1188720" tIns="45720" rIns="274320" bIns="45720" rtlCol="0" anchor="ctr">
            <a:normAutofit/>
          </a:bodyPr>
          <a:lstStyle/>
          <a:p>
            <a:r>
              <a:rPr lang="en-US" smtClean="0"/>
              <a:t>Click to edit Master title style</a:t>
            </a:r>
            <a:endParaRPr/>
          </a:p>
        </p:txBody>
      </p:sp>
      <p:sp>
        <p:nvSpPr>
          <p:cNvPr id="3" name="Text Placeholder 2"/>
          <p:cNvSpPr>
            <a:spLocks noGrp="1"/>
          </p:cNvSpPr>
          <p:nvPr>
            <p:ph type="body" idx="1"/>
          </p:nvPr>
        </p:nvSpPr>
        <p:spPr>
          <a:xfrm>
            <a:off x="1114424" y="2595562"/>
            <a:ext cx="7610476" cy="367076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6580094" y="188259"/>
            <a:ext cx="2133600" cy="365125"/>
          </a:xfrm>
          <a:prstGeom prst="rect">
            <a:avLst/>
          </a:prstGeom>
        </p:spPr>
        <p:txBody>
          <a:bodyPr vert="horz" lIns="91440" tIns="45720" rIns="91440" bIns="45720" rtlCol="0" anchor="ctr"/>
          <a:lstStyle>
            <a:lvl1pPr algn="r">
              <a:defRPr sz="1000">
                <a:solidFill>
                  <a:schemeClr val="tx1">
                    <a:lumMod val="65000"/>
                    <a:lumOff val="35000"/>
                  </a:schemeClr>
                </a:solidFill>
              </a:defRPr>
            </a:lvl1pPr>
          </a:lstStyle>
          <a:p>
            <a:fld id="{8136C0E9-D6AD-B744-B9F8-F08CE41C4886}" type="datetime1">
              <a:rPr lang="en-US" smtClean="0"/>
              <a:t>10/9/14</a:t>
            </a:fld>
            <a:endParaRPr lang="en-US"/>
          </a:p>
        </p:txBody>
      </p:sp>
      <p:sp>
        <p:nvSpPr>
          <p:cNvPr id="5" name="Footer Placeholder 4"/>
          <p:cNvSpPr>
            <a:spLocks noGrp="1"/>
          </p:cNvSpPr>
          <p:nvPr>
            <p:ph type="ftr" sz="quarter" idx="3"/>
          </p:nvPr>
        </p:nvSpPr>
        <p:spPr>
          <a:xfrm>
            <a:off x="1120588" y="188259"/>
            <a:ext cx="2895600" cy="365125"/>
          </a:xfrm>
          <a:prstGeom prst="rect">
            <a:avLst/>
          </a:prstGeom>
        </p:spPr>
        <p:txBody>
          <a:bodyPr vert="horz" lIns="91440" tIns="45720" rIns="91440" bIns="45720" rtlCol="0" anchor="ctr"/>
          <a:lstStyle>
            <a:lvl1pPr algn="l">
              <a:defRPr sz="1000">
                <a:solidFill>
                  <a:schemeClr val="tx1">
                    <a:lumMod val="65000"/>
                    <a:lumOff val="35000"/>
                  </a:schemeClr>
                </a:solidFill>
              </a:defRPr>
            </a:lvl1pPr>
          </a:lstStyle>
          <a:p>
            <a:endParaRPr lang="en-US"/>
          </a:p>
        </p:txBody>
      </p:sp>
      <p:sp>
        <p:nvSpPr>
          <p:cNvPr id="6" name="Slide Number Placeholder 5"/>
          <p:cNvSpPr>
            <a:spLocks noGrp="1"/>
          </p:cNvSpPr>
          <p:nvPr>
            <p:ph type="sldNum" sz="quarter" idx="4"/>
          </p:nvPr>
        </p:nvSpPr>
        <p:spPr>
          <a:xfrm>
            <a:off x="8789894" y="6569075"/>
            <a:ext cx="457200" cy="365125"/>
          </a:xfrm>
          <a:prstGeom prst="rect">
            <a:avLst/>
          </a:prstGeom>
        </p:spPr>
        <p:txBody>
          <a:bodyPr vert="horz" lIns="91440" tIns="45720" rIns="91440" bIns="45720" rtlCol="0" anchor="ctr"/>
          <a:lstStyle>
            <a:lvl1pPr algn="ctr">
              <a:defRPr sz="800">
                <a:solidFill>
                  <a:schemeClr val="tx1">
                    <a:lumMod val="65000"/>
                    <a:lumOff val="35000"/>
                  </a:schemeClr>
                </a:solidFill>
              </a:defRPr>
            </a:lvl1pPr>
          </a:lstStyle>
          <a:p>
            <a:fld id="{4A822907-8A9D-4F6B-98F6-913902AD56B5}" type="slidenum">
              <a:rPr lang="en-US" smtClean="0"/>
              <a:t>‹#›</a:t>
            </a:fld>
            <a:endParaRPr lang="en-US"/>
          </a:p>
        </p:txBody>
      </p:sp>
      <p:sp>
        <p:nvSpPr>
          <p:cNvPr id="7" name="Rectangle 6"/>
          <p:cNvSpPr/>
          <p:nvPr/>
        </p:nvSpPr>
        <p:spPr>
          <a:xfrm>
            <a:off x="914400" y="0"/>
            <a:ext cx="7999413" cy="182880"/>
          </a:xfrm>
          <a:prstGeom prst="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914400" y="6675120"/>
            <a:ext cx="7999413" cy="182880"/>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hf hdr="0" ftr="0" dt="0"/>
  <p:txStyles>
    <p:titleStyle>
      <a:lvl1pPr marL="0" indent="0" algn="l" defTabSz="914400" rtl="0" eaLnBrk="1" latinLnBrk="0" hangingPunct="1">
        <a:spcBef>
          <a:spcPct val="0"/>
        </a:spcBef>
        <a:buNone/>
        <a:defRPr sz="3600" kern="1200">
          <a:solidFill>
            <a:schemeClr val="bg1"/>
          </a:solidFill>
          <a:latin typeface="+mj-lt"/>
          <a:ea typeface="+mj-ea"/>
          <a:cs typeface="+mj-cs"/>
        </a:defRPr>
      </a:lvl1pPr>
    </p:titleStyle>
    <p:bodyStyle>
      <a:lvl1pPr marL="342900" indent="-342900" algn="l" defTabSz="914400" rtl="0" eaLnBrk="1" latinLnBrk="0" hangingPunct="1">
        <a:spcBef>
          <a:spcPts val="20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50000"/>
          </a:schemeClr>
        </a:buClr>
        <a:buFont typeface="Wingdings 2" pitchFamily="18" charset="2"/>
        <a:buChar char=""/>
        <a:defRPr sz="1800" kern="1200">
          <a:solidFill>
            <a:schemeClr val="tx1">
              <a:lumMod val="65000"/>
              <a:lumOff val="35000"/>
            </a:schemeClr>
          </a:solidFill>
          <a:latin typeface="+mn-lt"/>
          <a:ea typeface="+mn-ea"/>
          <a:cs typeface="+mn-cs"/>
        </a:defRPr>
      </a:lvl2pPr>
      <a:lvl3pPr marL="1035050" indent="-349250" algn="l" defTabSz="914400" rtl="0" eaLnBrk="1" latinLnBrk="0" hangingPunct="1">
        <a:spcBef>
          <a:spcPts val="600"/>
        </a:spcBef>
        <a:buClr>
          <a:schemeClr val="accent1"/>
        </a:buClr>
        <a:buFont typeface="Wingdings 2" pitchFamily="18" charset="2"/>
        <a:buChar char=""/>
        <a:defRPr sz="1800" kern="1200">
          <a:solidFill>
            <a:schemeClr val="tx1">
              <a:lumMod val="65000"/>
              <a:lumOff val="35000"/>
            </a:schemeClr>
          </a:solidFill>
          <a:latin typeface="+mn-lt"/>
          <a:ea typeface="+mn-ea"/>
          <a:cs typeface="+mn-cs"/>
        </a:defRPr>
      </a:lvl3pPr>
      <a:lvl4pPr marL="1371600" indent="-336550" algn="l" defTabSz="914400" rtl="0" eaLnBrk="1" latinLnBrk="0" hangingPunct="1">
        <a:spcBef>
          <a:spcPts val="600"/>
        </a:spcBef>
        <a:buClr>
          <a:schemeClr val="accent1">
            <a:lumMod val="50000"/>
          </a:schemeClr>
        </a:buClr>
        <a:buFont typeface="Wingdings 2" pitchFamily="18" charset="2"/>
        <a:buChar char=""/>
        <a:defRPr sz="1800" kern="1200">
          <a:solidFill>
            <a:schemeClr val="tx1">
              <a:lumMod val="65000"/>
              <a:lumOff val="35000"/>
            </a:schemeClr>
          </a:solidFill>
          <a:latin typeface="+mn-lt"/>
          <a:ea typeface="+mn-ea"/>
          <a:cs typeface="+mn-cs"/>
        </a:defRPr>
      </a:lvl4pPr>
      <a:lvl5pPr marL="1720850" indent="-349250" algn="l" defTabSz="914400" rtl="0" eaLnBrk="1" latinLnBrk="0" hangingPunct="1">
        <a:spcBef>
          <a:spcPts val="600"/>
        </a:spcBef>
        <a:buClr>
          <a:schemeClr val="accent1"/>
        </a:buClr>
        <a:buFont typeface="Wingdings 2" pitchFamily="18" charset="2"/>
        <a:buChar char=""/>
        <a:defRPr sz="1800" kern="1200">
          <a:solidFill>
            <a:schemeClr val="tx1">
              <a:lumMod val="65000"/>
              <a:lumOff val="35000"/>
            </a:schemeClr>
          </a:solidFill>
          <a:latin typeface="+mn-lt"/>
          <a:ea typeface="+mn-ea"/>
          <a:cs typeface="+mn-cs"/>
        </a:defRPr>
      </a:lvl5pPr>
      <a:lvl6pPr marL="2055813" indent="-344488"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398713" indent="-344488" algn="l" defTabSz="914400" rtl="0" eaLnBrk="1" latinLnBrk="0" hangingPunct="1">
        <a:spcBef>
          <a:spcPct val="20000"/>
        </a:spcBef>
        <a:buClr>
          <a:schemeClr val="accent1"/>
        </a:buClr>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743200" indent="-344488"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3087688" indent="-344488" algn="l" defTabSz="914400" rtl="0" eaLnBrk="1" latinLnBrk="0" hangingPunct="1">
        <a:spcBef>
          <a:spcPct val="20000"/>
        </a:spcBef>
        <a:buClr>
          <a:schemeClr val="accent1"/>
        </a:buClr>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jpeg"/><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google.com/url?sa=t&amp;rct=j&amp;q=&amp;esrc=s&amp;source=video&amp;cd=4&amp;cad=rja&amp;uact=8&amp;ved=0CCwQtwIwAw&amp;url=http://www.youtube.com/watch?v=KfOlPK2P_G8&amp;ei=s4shVOCeD4SyogTo9oCIBw&amp;usg=AFQjCNFd5uDt7gQZGbMvtltdIgP92WnEhQ&amp;sig2=YKd42oQbBztkn4rj-uHKpA" TargetMode="External"/><Relationship Id="rId3" Type="http://schemas.openxmlformats.org/officeDocument/2006/relationships/image" Target="../media/image1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 Id="rId3" Type="http://schemas.openxmlformats.org/officeDocument/2006/relationships/image" Target="../media/image1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5" Type="http://schemas.openxmlformats.org/officeDocument/2006/relationships/image" Target="../media/image17.png"/><Relationship Id="rId6" Type="http://schemas.openxmlformats.org/officeDocument/2006/relationships/image" Target="../media/image18.png"/><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 Id="rId3" Type="http://schemas.openxmlformats.org/officeDocument/2006/relationships/image" Target="../media/image24.png"/></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4" Type="http://schemas.openxmlformats.org/officeDocument/2006/relationships/image" Target="../media/image27.png"/><Relationship Id="rId5" Type="http://schemas.openxmlformats.org/officeDocument/2006/relationships/image" Target="../media/image28.png"/><Relationship Id="rId1" Type="http://schemas.openxmlformats.org/officeDocument/2006/relationships/slideLayout" Target="../slideLayouts/slideLayout2.xml"/><Relationship Id="rId2" Type="http://schemas.openxmlformats.org/officeDocument/2006/relationships/image" Target="../media/image25.png"/></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4" Type="http://schemas.openxmlformats.org/officeDocument/2006/relationships/image" Target="../media/image31.png"/><Relationship Id="rId1" Type="http://schemas.openxmlformats.org/officeDocument/2006/relationships/slideLayout" Target="../slideLayouts/slideLayout2.xml"/><Relationship Id="rId2" Type="http://schemas.openxmlformats.org/officeDocument/2006/relationships/image" Target="../media/image29.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3.png"/><Relationship Id="rId4" Type="http://schemas.openxmlformats.org/officeDocument/2006/relationships/image" Target="../media/image34.png"/><Relationship Id="rId1" Type="http://schemas.openxmlformats.org/officeDocument/2006/relationships/slideLayout" Target="../slideLayouts/slideLayout2.xml"/><Relationship Id="rId2" Type="http://schemas.openxmlformats.org/officeDocument/2006/relationships/image" Target="../media/image32.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5.png"/><Relationship Id="rId3" Type="http://schemas.openxmlformats.org/officeDocument/2006/relationships/image" Target="../media/image36.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hyperlink" Target="http://www.youtube.com/watch?v=brScJNP9-5A"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Lesson 5: The Self and Socialization</a:t>
            </a:r>
            <a:endParaRPr lang="en-US" dirty="0"/>
          </a:p>
        </p:txBody>
      </p:sp>
      <p:sp>
        <p:nvSpPr>
          <p:cNvPr id="3" name="Subtitle 2"/>
          <p:cNvSpPr>
            <a:spLocks noGrp="1"/>
          </p:cNvSpPr>
          <p:nvPr>
            <p:ph type="subTitle" idx="1"/>
          </p:nvPr>
        </p:nvSpPr>
        <p:spPr/>
        <p:txBody>
          <a:bodyPr/>
          <a:lstStyle/>
          <a:p>
            <a:endParaRPr lang="en-US" dirty="0" smtClean="0"/>
          </a:p>
          <a:p>
            <a:endParaRPr lang="en-US" dirty="0"/>
          </a:p>
          <a:p>
            <a:endParaRPr lang="en-US" dirty="0" smtClean="0"/>
          </a:p>
          <a:p>
            <a:endParaRPr lang="en-US" dirty="0"/>
          </a:p>
          <a:p>
            <a:r>
              <a:rPr lang="en-US" sz="2400" dirty="0" smtClean="0"/>
              <a:t>Robert </a:t>
            </a:r>
            <a:r>
              <a:rPr lang="en-US" sz="2400" dirty="0" err="1" smtClean="0"/>
              <a:t>Wonser</a:t>
            </a:r>
            <a:endParaRPr lang="en-US" sz="2400" dirty="0" smtClean="0"/>
          </a:p>
          <a:p>
            <a:r>
              <a:rPr lang="en-US" sz="2400" dirty="0" smtClean="0"/>
              <a:t>Introduction to Sociology</a:t>
            </a:r>
            <a:endParaRPr lang="en-US" sz="2400" dirty="0"/>
          </a:p>
        </p:txBody>
      </p:sp>
      <p:sp>
        <p:nvSpPr>
          <p:cNvPr id="4" name="Slide Number Placeholder 3"/>
          <p:cNvSpPr>
            <a:spLocks noGrp="1"/>
          </p:cNvSpPr>
          <p:nvPr>
            <p:ph type="sldNum" sz="quarter" idx="12"/>
          </p:nvPr>
        </p:nvSpPr>
        <p:spPr/>
        <p:txBody>
          <a:bodyPr/>
          <a:lstStyle/>
          <a:p>
            <a:fld id="{4A822907-8A9D-4F6B-98F6-913902AD56B5}" type="slidenum">
              <a:rPr lang="en-US" smtClean="0"/>
              <a:t>1</a:t>
            </a:fld>
            <a:endParaRPr lang="en-US"/>
          </a:p>
        </p:txBody>
      </p:sp>
    </p:spTree>
    <p:extLst>
      <p:ext uri="{BB962C8B-B14F-4D97-AF65-F5344CB8AC3E}">
        <p14:creationId xmlns:p14="http://schemas.microsoft.com/office/powerpoint/2010/main" val="3496388963"/>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335993" y="2308745"/>
            <a:ext cx="7610476" cy="3670767"/>
          </a:xfrm>
        </p:spPr>
        <p:txBody>
          <a:bodyPr/>
          <a:lstStyle/>
          <a:p>
            <a:r>
              <a:rPr lang="en-US" sz="3200" dirty="0"/>
              <a:t>The acquisition of language skills coincides with the growth of mental capacities, including the ability to think of ourselves as separate and distinct, and to see ourselves in relationship to others.</a:t>
            </a:r>
          </a:p>
          <a:p>
            <a:endParaRPr lang="en-US" dirty="0"/>
          </a:p>
          <a:p>
            <a:endParaRPr lang="en-US" dirty="0"/>
          </a:p>
        </p:txBody>
      </p:sp>
      <p:sp>
        <p:nvSpPr>
          <p:cNvPr id="4" name="Slide Number Placeholder 3"/>
          <p:cNvSpPr>
            <a:spLocks noGrp="1"/>
          </p:cNvSpPr>
          <p:nvPr>
            <p:ph type="sldNum" sz="quarter" idx="12"/>
          </p:nvPr>
        </p:nvSpPr>
        <p:spPr/>
        <p:txBody>
          <a:bodyPr/>
          <a:lstStyle/>
          <a:p>
            <a:fld id="{4A822907-8A9D-4F6B-98F6-913902AD56B5}" type="slidenum">
              <a:rPr lang="en-US" smtClean="0"/>
              <a:t>10</a:t>
            </a:fld>
            <a:endParaRPr lang="en-US"/>
          </a:p>
        </p:txBody>
      </p:sp>
      <p:pic>
        <p:nvPicPr>
          <p:cNvPr id="5" name="Picture 4"/>
          <p:cNvPicPr>
            <a:picLocks noChangeAspect="1"/>
          </p:cNvPicPr>
          <p:nvPr/>
        </p:nvPicPr>
        <p:blipFill>
          <a:blip r:embed="rId2"/>
          <a:stretch>
            <a:fillRect/>
          </a:stretch>
        </p:blipFill>
        <p:spPr>
          <a:xfrm>
            <a:off x="6575691" y="4846657"/>
            <a:ext cx="2338122" cy="1722417"/>
          </a:xfrm>
          <a:prstGeom prst="rect">
            <a:avLst/>
          </a:prstGeom>
        </p:spPr>
      </p:pic>
    </p:spTree>
    <p:extLst>
      <p:ext uri="{BB962C8B-B14F-4D97-AF65-F5344CB8AC3E}">
        <p14:creationId xmlns:p14="http://schemas.microsoft.com/office/powerpoint/2010/main" val="2552159029"/>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Development of Self in Children: Mead’s Three Stages</a:t>
            </a:r>
            <a:endParaRPr lang="en-US" dirty="0"/>
          </a:p>
        </p:txBody>
      </p:sp>
      <p:sp>
        <p:nvSpPr>
          <p:cNvPr id="3" name="Content Placeholder 2"/>
          <p:cNvSpPr>
            <a:spLocks noGrp="1"/>
          </p:cNvSpPr>
          <p:nvPr>
            <p:ph idx="1"/>
          </p:nvPr>
        </p:nvSpPr>
        <p:spPr>
          <a:xfrm>
            <a:off x="368730" y="2595562"/>
            <a:ext cx="8356170" cy="3670767"/>
          </a:xfrm>
        </p:spPr>
        <p:txBody>
          <a:bodyPr>
            <a:noAutofit/>
          </a:bodyPr>
          <a:lstStyle/>
          <a:p>
            <a:r>
              <a:rPr lang="en-US" sz="3200" b="1" dirty="0"/>
              <a:t>Play  </a:t>
            </a:r>
          </a:p>
          <a:p>
            <a:pPr lvl="1"/>
            <a:r>
              <a:rPr lang="en-US" sz="3200" dirty="0"/>
              <a:t>1 significant other at a </a:t>
            </a:r>
            <a:r>
              <a:rPr lang="en-US" sz="3200" dirty="0" smtClean="0"/>
              <a:t>time</a:t>
            </a:r>
            <a:endParaRPr lang="en-US" sz="3200" dirty="0"/>
          </a:p>
          <a:p>
            <a:r>
              <a:rPr lang="en-US" sz="3200" b="1" dirty="0"/>
              <a:t>Game </a:t>
            </a:r>
          </a:p>
          <a:p>
            <a:pPr lvl="1"/>
            <a:r>
              <a:rPr lang="en-US" sz="3200" dirty="0"/>
              <a:t>several significant </a:t>
            </a:r>
            <a:r>
              <a:rPr lang="en-US" sz="3200" dirty="0" smtClean="0"/>
              <a:t>others</a:t>
            </a:r>
            <a:endParaRPr lang="en-US" sz="3200" dirty="0"/>
          </a:p>
          <a:p>
            <a:r>
              <a:rPr lang="en-US" sz="3200" b="1" dirty="0"/>
              <a:t>Generalized </a:t>
            </a:r>
            <a:r>
              <a:rPr lang="en-US" sz="3200" b="1" dirty="0" smtClean="0"/>
              <a:t>Other  </a:t>
            </a:r>
            <a:endParaRPr lang="en-US" sz="3200" b="1" dirty="0"/>
          </a:p>
          <a:p>
            <a:pPr lvl="1"/>
            <a:r>
              <a:rPr lang="en-US" sz="3200" dirty="0"/>
              <a:t>a whole community of attitudes</a:t>
            </a:r>
          </a:p>
          <a:p>
            <a:endParaRPr lang="en-US" sz="3200" dirty="0"/>
          </a:p>
          <a:p>
            <a:endParaRPr lang="en-US" sz="3200" dirty="0"/>
          </a:p>
          <a:p>
            <a:endParaRPr lang="en-US" sz="3200" dirty="0"/>
          </a:p>
        </p:txBody>
      </p:sp>
      <p:sp>
        <p:nvSpPr>
          <p:cNvPr id="4" name="Slide Number Placeholder 3"/>
          <p:cNvSpPr>
            <a:spLocks noGrp="1"/>
          </p:cNvSpPr>
          <p:nvPr>
            <p:ph type="sldNum" sz="quarter" idx="12"/>
          </p:nvPr>
        </p:nvSpPr>
        <p:spPr/>
        <p:txBody>
          <a:bodyPr/>
          <a:lstStyle/>
          <a:p>
            <a:fld id="{4A822907-8A9D-4F6B-98F6-913902AD56B5}" type="slidenum">
              <a:rPr lang="en-US" smtClean="0"/>
              <a:t>11</a:t>
            </a:fld>
            <a:endParaRPr lang="en-US"/>
          </a:p>
        </p:txBody>
      </p:sp>
      <p:pic>
        <p:nvPicPr>
          <p:cNvPr id="5" name="Picture 4" descr="Soccer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92278" y="2088534"/>
            <a:ext cx="1397615" cy="139761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realsocc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2278" y="3950442"/>
            <a:ext cx="1397615" cy="92794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societ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90992" y="5265141"/>
            <a:ext cx="1598901" cy="1303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4852901"/>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100" dirty="0" smtClean="0"/>
              <a:t>Phases of the Self: The ‘I’ and the ‘Me’</a:t>
            </a:r>
            <a:endParaRPr lang="en-US" sz="3100" dirty="0"/>
          </a:p>
        </p:txBody>
      </p:sp>
      <p:sp>
        <p:nvSpPr>
          <p:cNvPr id="3" name="Content Placeholder 2"/>
          <p:cNvSpPr>
            <a:spLocks noGrp="1"/>
          </p:cNvSpPr>
          <p:nvPr>
            <p:ph idx="1"/>
          </p:nvPr>
        </p:nvSpPr>
        <p:spPr>
          <a:xfrm>
            <a:off x="520358" y="2038256"/>
            <a:ext cx="3761010" cy="3670767"/>
          </a:xfrm>
        </p:spPr>
        <p:txBody>
          <a:bodyPr>
            <a:noAutofit/>
          </a:bodyPr>
          <a:lstStyle/>
          <a:p>
            <a:r>
              <a:rPr lang="en-US" sz="2100" b="1" dirty="0">
                <a:solidFill>
                  <a:srgbClr val="000000"/>
                </a:solidFill>
              </a:rPr>
              <a:t>“I” (the self in action</a:t>
            </a:r>
            <a:r>
              <a:rPr lang="en-US" sz="2100" b="1" dirty="0" smtClean="0">
                <a:solidFill>
                  <a:srgbClr val="000000"/>
                </a:solidFill>
              </a:rPr>
              <a:t>)</a:t>
            </a:r>
            <a:endParaRPr lang="en-US" sz="2100" b="1" dirty="0">
              <a:solidFill>
                <a:srgbClr val="000000"/>
              </a:solidFill>
            </a:endParaRPr>
          </a:p>
          <a:p>
            <a:r>
              <a:rPr lang="en-US" sz="2100" dirty="0">
                <a:solidFill>
                  <a:srgbClr val="000000"/>
                </a:solidFill>
              </a:rPr>
              <a:t>Self in process, in the moment</a:t>
            </a:r>
          </a:p>
          <a:p>
            <a:r>
              <a:rPr lang="en-US" sz="2100" dirty="0">
                <a:solidFill>
                  <a:srgbClr val="000000"/>
                </a:solidFill>
              </a:rPr>
              <a:t>The impulsive, spontaneous, and indeterminate part of the self</a:t>
            </a:r>
          </a:p>
          <a:p>
            <a:r>
              <a:rPr lang="en-US" sz="2100" dirty="0">
                <a:solidFill>
                  <a:srgbClr val="000000"/>
                </a:solidFill>
              </a:rPr>
              <a:t>Non-reflective</a:t>
            </a:r>
          </a:p>
          <a:p>
            <a:r>
              <a:rPr lang="en-US" sz="2100" dirty="0">
                <a:solidFill>
                  <a:srgbClr val="000000"/>
                </a:solidFill>
              </a:rPr>
              <a:t>Part </a:t>
            </a:r>
            <a:r>
              <a:rPr lang="en-US" sz="2100">
                <a:solidFill>
                  <a:srgbClr val="000000"/>
                </a:solidFill>
              </a:rPr>
              <a:t>of </a:t>
            </a:r>
            <a:r>
              <a:rPr lang="en-US" sz="2100" smtClean="0">
                <a:solidFill>
                  <a:srgbClr val="000000"/>
                </a:solidFill>
              </a:rPr>
              <a:t>the </a:t>
            </a:r>
            <a:r>
              <a:rPr lang="en-US" sz="2100" dirty="0">
                <a:solidFill>
                  <a:srgbClr val="000000"/>
                </a:solidFill>
              </a:rPr>
              <a:t>self that produces individuality</a:t>
            </a:r>
          </a:p>
          <a:p>
            <a:endParaRPr lang="en-US" sz="2100" dirty="0">
              <a:solidFill>
                <a:srgbClr val="000000"/>
              </a:solidFill>
            </a:endParaRPr>
          </a:p>
          <a:p>
            <a:endParaRPr lang="en-US" sz="2100" dirty="0">
              <a:solidFill>
                <a:srgbClr val="000000"/>
              </a:solidFill>
            </a:endParaRPr>
          </a:p>
        </p:txBody>
      </p:sp>
      <p:sp>
        <p:nvSpPr>
          <p:cNvPr id="4" name="Slide Number Placeholder 3"/>
          <p:cNvSpPr>
            <a:spLocks noGrp="1"/>
          </p:cNvSpPr>
          <p:nvPr>
            <p:ph type="sldNum" sz="quarter" idx="12"/>
          </p:nvPr>
        </p:nvSpPr>
        <p:spPr/>
        <p:txBody>
          <a:bodyPr/>
          <a:lstStyle/>
          <a:p>
            <a:fld id="{4A822907-8A9D-4F6B-98F6-913902AD56B5}" type="slidenum">
              <a:rPr lang="en-US" smtClean="0"/>
              <a:t>12</a:t>
            </a:fld>
            <a:endParaRPr lang="en-US"/>
          </a:p>
        </p:txBody>
      </p:sp>
      <p:sp>
        <p:nvSpPr>
          <p:cNvPr id="5" name="TextBox 4"/>
          <p:cNvSpPr txBox="1"/>
          <p:nvPr/>
        </p:nvSpPr>
        <p:spPr>
          <a:xfrm>
            <a:off x="4897740" y="2025908"/>
            <a:ext cx="3892154" cy="5262980"/>
          </a:xfrm>
          <a:prstGeom prst="rect">
            <a:avLst/>
          </a:prstGeom>
          <a:noFill/>
        </p:spPr>
        <p:txBody>
          <a:bodyPr wrap="square" rtlCol="0">
            <a:spAutoFit/>
          </a:bodyPr>
          <a:lstStyle/>
          <a:p>
            <a:r>
              <a:rPr lang="en-US" sz="2100" b="1" dirty="0"/>
              <a:t>“Me” (the self as an object in the world</a:t>
            </a:r>
            <a:r>
              <a:rPr lang="en-US" sz="2100" b="1" dirty="0" smtClean="0"/>
              <a:t>)</a:t>
            </a:r>
          </a:p>
          <a:p>
            <a:endParaRPr lang="en-US" sz="2100" dirty="0"/>
          </a:p>
          <a:p>
            <a:r>
              <a:rPr lang="en-US" sz="2100" dirty="0"/>
              <a:t>The structured and determinate part of the </a:t>
            </a:r>
            <a:r>
              <a:rPr lang="en-US" sz="2100" dirty="0" smtClean="0"/>
              <a:t>self</a:t>
            </a:r>
          </a:p>
          <a:p>
            <a:endParaRPr lang="en-US" sz="2100" dirty="0"/>
          </a:p>
          <a:p>
            <a:r>
              <a:rPr lang="en-US" sz="2100" dirty="0"/>
              <a:t>A product of interaction and conscious </a:t>
            </a:r>
            <a:r>
              <a:rPr lang="en-US" sz="2100" dirty="0" smtClean="0"/>
              <a:t>reflection</a:t>
            </a:r>
          </a:p>
          <a:p>
            <a:endParaRPr lang="en-US" sz="2100" dirty="0"/>
          </a:p>
          <a:p>
            <a:r>
              <a:rPr lang="en-US" sz="2100" dirty="0"/>
              <a:t>We know the “I” only through the “me</a:t>
            </a:r>
            <a:r>
              <a:rPr lang="en-US" sz="2100" dirty="0" smtClean="0"/>
              <a:t>”</a:t>
            </a:r>
          </a:p>
          <a:p>
            <a:endParaRPr lang="en-US" sz="2100" dirty="0"/>
          </a:p>
          <a:p>
            <a:r>
              <a:rPr lang="en-US" sz="2100" dirty="0" smtClean="0"/>
              <a:t>Society’s expectations internalized</a:t>
            </a:r>
            <a:endParaRPr lang="en-US" sz="2100" dirty="0"/>
          </a:p>
          <a:p>
            <a:endParaRPr lang="en-US" sz="2100" dirty="0"/>
          </a:p>
          <a:p>
            <a:endParaRPr lang="en-US" sz="2100" dirty="0"/>
          </a:p>
        </p:txBody>
      </p:sp>
    </p:spTree>
    <p:extLst>
      <p:ext uri="{BB962C8B-B14F-4D97-AF65-F5344CB8AC3E}">
        <p14:creationId xmlns:p14="http://schemas.microsoft.com/office/powerpoint/2010/main" val="958399441"/>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Self without People?</a:t>
            </a:r>
            <a:endParaRPr lang="en-US" dirty="0"/>
          </a:p>
        </p:txBody>
      </p:sp>
      <p:sp>
        <p:nvSpPr>
          <p:cNvPr id="3" name="Content Placeholder 2"/>
          <p:cNvSpPr>
            <a:spLocks noGrp="1"/>
          </p:cNvSpPr>
          <p:nvPr>
            <p:ph idx="1"/>
          </p:nvPr>
        </p:nvSpPr>
        <p:spPr>
          <a:xfrm>
            <a:off x="434772" y="2595562"/>
            <a:ext cx="4447990" cy="3670767"/>
          </a:xfrm>
        </p:spPr>
        <p:txBody>
          <a:bodyPr>
            <a:normAutofit/>
          </a:bodyPr>
          <a:lstStyle/>
          <a:p>
            <a:r>
              <a:rPr lang="en-US" sz="2800" dirty="0" smtClean="0"/>
              <a:t>What would a self look like without the social interaction required to create and maintain it?</a:t>
            </a:r>
            <a:endParaRPr lang="en-US" sz="2800" dirty="0"/>
          </a:p>
        </p:txBody>
      </p:sp>
      <p:sp>
        <p:nvSpPr>
          <p:cNvPr id="4" name="Slide Number Placeholder 3"/>
          <p:cNvSpPr>
            <a:spLocks noGrp="1"/>
          </p:cNvSpPr>
          <p:nvPr>
            <p:ph type="sldNum" sz="quarter" idx="12"/>
          </p:nvPr>
        </p:nvSpPr>
        <p:spPr/>
        <p:txBody>
          <a:bodyPr/>
          <a:lstStyle/>
          <a:p>
            <a:fld id="{4A822907-8A9D-4F6B-98F6-913902AD56B5}" type="slidenum">
              <a:rPr lang="en-US" smtClean="0"/>
              <a:t>13</a:t>
            </a:fld>
            <a:endParaRPr lang="en-US"/>
          </a:p>
        </p:txBody>
      </p:sp>
      <p:pic>
        <p:nvPicPr>
          <p:cNvPr id="5" name="Picture 4">
            <a:hlinkClick r:id="rId2"/>
          </p:cNvPr>
          <p:cNvPicPr>
            <a:picLocks noChangeAspect="1"/>
          </p:cNvPicPr>
          <p:nvPr/>
        </p:nvPicPr>
        <p:blipFill>
          <a:blip r:embed="rId3"/>
          <a:stretch>
            <a:fillRect/>
          </a:stretch>
        </p:blipFill>
        <p:spPr>
          <a:xfrm>
            <a:off x="5932394" y="2225675"/>
            <a:ext cx="2857500" cy="4343400"/>
          </a:xfrm>
          <a:prstGeom prst="rect">
            <a:avLst/>
          </a:prstGeom>
        </p:spPr>
      </p:pic>
    </p:spTree>
    <p:extLst>
      <p:ext uri="{BB962C8B-B14F-4D97-AF65-F5344CB8AC3E}">
        <p14:creationId xmlns:p14="http://schemas.microsoft.com/office/powerpoint/2010/main" val="94484065"/>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Goffman</a:t>
            </a:r>
            <a:r>
              <a:rPr lang="en-US" dirty="0" smtClean="0"/>
              <a:t> and Dramaturgy</a:t>
            </a:r>
            <a:endParaRPr lang="en-US" dirty="0"/>
          </a:p>
        </p:txBody>
      </p:sp>
      <p:sp>
        <p:nvSpPr>
          <p:cNvPr id="3" name="Content Placeholder 2"/>
          <p:cNvSpPr>
            <a:spLocks noGrp="1"/>
          </p:cNvSpPr>
          <p:nvPr>
            <p:ph idx="1"/>
          </p:nvPr>
        </p:nvSpPr>
        <p:spPr>
          <a:xfrm>
            <a:off x="409700" y="2294536"/>
            <a:ext cx="5737100" cy="3971793"/>
          </a:xfrm>
        </p:spPr>
        <p:txBody>
          <a:bodyPr>
            <a:noAutofit/>
          </a:bodyPr>
          <a:lstStyle/>
          <a:p>
            <a:r>
              <a:rPr lang="en-US" sz="2300" dirty="0" err="1" smtClean="0">
                <a:latin typeface="Century Gothic"/>
                <a:cs typeface="Century Gothic"/>
              </a:rPr>
              <a:t>Goffman</a:t>
            </a:r>
            <a:r>
              <a:rPr lang="en-US" sz="2300" dirty="0" smtClean="0">
                <a:latin typeface="Century Gothic"/>
                <a:cs typeface="Century Gothic"/>
              </a:rPr>
              <a:t> was less concerned about where the self comes from and more with what we do with once we have it. He believed meaning was constructed through interaction.</a:t>
            </a:r>
          </a:p>
          <a:p>
            <a:r>
              <a:rPr lang="en-US" sz="2300" dirty="0">
                <a:latin typeface="Century Gothic"/>
                <a:cs typeface="Century Gothic"/>
              </a:rPr>
              <a:t>His approach, </a:t>
            </a:r>
            <a:r>
              <a:rPr lang="en-US" sz="2300" b="1" dirty="0">
                <a:latin typeface="Century Gothic"/>
                <a:cs typeface="Century Gothic"/>
              </a:rPr>
              <a:t>dramaturgy</a:t>
            </a:r>
            <a:r>
              <a:rPr lang="en-US" sz="2300" dirty="0">
                <a:latin typeface="Century Gothic"/>
                <a:cs typeface="Century Gothic"/>
              </a:rPr>
              <a:t>, compares social interaction to the theater, where individuals take on roles and act them out to present a favorable impression to their </a:t>
            </a:r>
            <a:r>
              <a:rPr lang="ja-JP" altLang="en-US" sz="2300" dirty="0">
                <a:latin typeface="Century Gothic"/>
                <a:cs typeface="Century Gothic"/>
              </a:rPr>
              <a:t>“</a:t>
            </a:r>
            <a:r>
              <a:rPr lang="en-US" sz="2300" dirty="0">
                <a:latin typeface="Century Gothic"/>
                <a:cs typeface="Century Gothic"/>
              </a:rPr>
              <a:t>audience.</a:t>
            </a:r>
            <a:r>
              <a:rPr lang="ja-JP" altLang="en-US" sz="2300" dirty="0">
                <a:latin typeface="Century Gothic"/>
                <a:cs typeface="Century Gothic"/>
              </a:rPr>
              <a:t>”</a:t>
            </a:r>
            <a:r>
              <a:rPr lang="en-US" sz="2300" dirty="0">
                <a:latin typeface="Century Gothic"/>
                <a:cs typeface="Century Gothic"/>
              </a:rPr>
              <a:t>  </a:t>
            </a:r>
          </a:p>
          <a:p>
            <a:endParaRPr lang="en-US" sz="2300" dirty="0">
              <a:latin typeface="Century Gothic"/>
              <a:cs typeface="Century Gothic"/>
            </a:endParaRPr>
          </a:p>
        </p:txBody>
      </p:sp>
      <p:sp>
        <p:nvSpPr>
          <p:cNvPr id="4" name="Slide Number Placeholder 3"/>
          <p:cNvSpPr>
            <a:spLocks noGrp="1"/>
          </p:cNvSpPr>
          <p:nvPr>
            <p:ph type="sldNum" sz="quarter" idx="12"/>
          </p:nvPr>
        </p:nvSpPr>
        <p:spPr/>
        <p:txBody>
          <a:bodyPr/>
          <a:lstStyle/>
          <a:p>
            <a:fld id="{4A822907-8A9D-4F6B-98F6-913902AD56B5}" type="slidenum">
              <a:rPr lang="en-US" smtClean="0"/>
              <a:t>14</a:t>
            </a:fld>
            <a:endParaRPr lang="en-US"/>
          </a:p>
        </p:txBody>
      </p:sp>
      <p:pic>
        <p:nvPicPr>
          <p:cNvPr id="5" name="Picture 4"/>
          <p:cNvPicPr>
            <a:picLocks noChangeAspect="1"/>
          </p:cNvPicPr>
          <p:nvPr/>
        </p:nvPicPr>
        <p:blipFill>
          <a:blip r:embed="rId2"/>
          <a:stretch>
            <a:fillRect/>
          </a:stretch>
        </p:blipFill>
        <p:spPr>
          <a:xfrm>
            <a:off x="6917605" y="2294535"/>
            <a:ext cx="1643415" cy="2007719"/>
          </a:xfrm>
          <a:prstGeom prst="rect">
            <a:avLst/>
          </a:prstGeom>
        </p:spPr>
      </p:pic>
      <p:pic>
        <p:nvPicPr>
          <p:cNvPr id="7" name="Picture 6"/>
          <p:cNvPicPr>
            <a:picLocks noChangeAspect="1"/>
          </p:cNvPicPr>
          <p:nvPr/>
        </p:nvPicPr>
        <p:blipFill>
          <a:blip r:embed="rId3"/>
          <a:stretch>
            <a:fillRect/>
          </a:stretch>
        </p:blipFill>
        <p:spPr>
          <a:xfrm>
            <a:off x="6242403" y="4568096"/>
            <a:ext cx="2671410" cy="2000979"/>
          </a:xfrm>
          <a:prstGeom prst="rect">
            <a:avLst/>
          </a:prstGeom>
        </p:spPr>
      </p:pic>
    </p:spTree>
    <p:extLst>
      <p:ext uri="{BB962C8B-B14F-4D97-AF65-F5344CB8AC3E}">
        <p14:creationId xmlns:p14="http://schemas.microsoft.com/office/powerpoint/2010/main" val="2520349363"/>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Impression Management and the Presentation of Self in Everyday Life</a:t>
            </a:r>
            <a:endParaRPr lang="en-US" dirty="0"/>
          </a:p>
        </p:txBody>
      </p:sp>
      <p:sp>
        <p:nvSpPr>
          <p:cNvPr id="3" name="Content Placeholder 2"/>
          <p:cNvSpPr>
            <a:spLocks noGrp="1"/>
          </p:cNvSpPr>
          <p:nvPr>
            <p:ph idx="1"/>
          </p:nvPr>
        </p:nvSpPr>
        <p:spPr>
          <a:xfrm>
            <a:off x="430185" y="2396972"/>
            <a:ext cx="8294715" cy="3869358"/>
          </a:xfrm>
        </p:spPr>
        <p:txBody>
          <a:bodyPr>
            <a:normAutofit/>
          </a:bodyPr>
          <a:lstStyle/>
          <a:p>
            <a:r>
              <a:rPr lang="en-US" sz="2400" dirty="0" err="1"/>
              <a:t>Goffman</a:t>
            </a:r>
            <a:r>
              <a:rPr lang="en-US" sz="2400" dirty="0"/>
              <a:t> sees social life as a sort of game, where we work to control the impressions others have of us, a process he called </a:t>
            </a:r>
            <a:r>
              <a:rPr lang="en-US" sz="2400" b="1" dirty="0"/>
              <a:t>impression management</a:t>
            </a:r>
            <a:r>
              <a:rPr lang="en-US" sz="2400" dirty="0"/>
              <a:t>. </a:t>
            </a:r>
            <a:endParaRPr lang="en-US" sz="2400" dirty="0" smtClean="0"/>
          </a:p>
          <a:p>
            <a:r>
              <a:rPr lang="en-US" sz="2400" dirty="0" smtClean="0"/>
              <a:t>Where we attempt to </a:t>
            </a:r>
            <a:r>
              <a:rPr lang="en-US" sz="2400" i="1" dirty="0" smtClean="0"/>
              <a:t>manage</a:t>
            </a:r>
            <a:r>
              <a:rPr lang="en-US" sz="2400" dirty="0" smtClean="0"/>
              <a:t> the </a:t>
            </a:r>
            <a:r>
              <a:rPr lang="en-US" sz="2400" i="1" dirty="0" smtClean="0"/>
              <a:t>impressions </a:t>
            </a:r>
            <a:r>
              <a:rPr lang="en-US" sz="2400" dirty="0" smtClean="0"/>
              <a:t>others have of us. </a:t>
            </a:r>
            <a:endParaRPr lang="en-US" sz="2400" dirty="0"/>
          </a:p>
        </p:txBody>
      </p:sp>
      <p:sp>
        <p:nvSpPr>
          <p:cNvPr id="4" name="Slide Number Placeholder 3"/>
          <p:cNvSpPr>
            <a:spLocks noGrp="1"/>
          </p:cNvSpPr>
          <p:nvPr>
            <p:ph type="sldNum" sz="quarter" idx="12"/>
          </p:nvPr>
        </p:nvSpPr>
        <p:spPr/>
        <p:txBody>
          <a:bodyPr/>
          <a:lstStyle/>
          <a:p>
            <a:fld id="{4A822907-8A9D-4F6B-98F6-913902AD56B5}" type="slidenum">
              <a:rPr lang="en-US" smtClean="0"/>
              <a:t>15</a:t>
            </a:fld>
            <a:endParaRPr lang="en-US"/>
          </a:p>
        </p:txBody>
      </p:sp>
      <p:pic>
        <p:nvPicPr>
          <p:cNvPr id="5" name="Picture 4"/>
          <p:cNvPicPr>
            <a:picLocks noChangeAspect="1"/>
          </p:cNvPicPr>
          <p:nvPr/>
        </p:nvPicPr>
        <p:blipFill>
          <a:blip r:embed="rId2"/>
          <a:stretch>
            <a:fillRect/>
          </a:stretch>
        </p:blipFill>
        <p:spPr>
          <a:xfrm>
            <a:off x="5673745" y="4486922"/>
            <a:ext cx="3470255" cy="2082153"/>
          </a:xfrm>
          <a:prstGeom prst="rect">
            <a:avLst/>
          </a:prstGeom>
        </p:spPr>
      </p:pic>
    </p:spTree>
    <p:extLst>
      <p:ext uri="{BB962C8B-B14F-4D97-AF65-F5344CB8AC3E}">
        <p14:creationId xmlns:p14="http://schemas.microsoft.com/office/powerpoint/2010/main" val="14683294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Presentation of Self</a:t>
            </a:r>
            <a:endParaRPr lang="en-US" dirty="0"/>
          </a:p>
        </p:txBody>
      </p:sp>
      <p:sp>
        <p:nvSpPr>
          <p:cNvPr id="3" name="Content Placeholder 2"/>
          <p:cNvSpPr>
            <a:spLocks noGrp="1"/>
          </p:cNvSpPr>
          <p:nvPr>
            <p:ph idx="1"/>
          </p:nvPr>
        </p:nvSpPr>
        <p:spPr>
          <a:xfrm>
            <a:off x="192598" y="2288258"/>
            <a:ext cx="4047801" cy="4280817"/>
          </a:xfrm>
        </p:spPr>
        <p:txBody>
          <a:bodyPr>
            <a:normAutofit/>
          </a:bodyPr>
          <a:lstStyle/>
          <a:p>
            <a:r>
              <a:rPr lang="en-US" sz="3000" dirty="0" smtClean="0"/>
              <a:t>Besides everyday life and social interaction, where else do we present ourselves (our ‘</a:t>
            </a:r>
            <a:r>
              <a:rPr lang="en-US" sz="3000" dirty="0" err="1" smtClean="0"/>
              <a:t>selfs</a:t>
            </a:r>
            <a:r>
              <a:rPr lang="en-US" sz="3000" dirty="0" smtClean="0"/>
              <a:t>’) for others to get a controlled impression of our self?</a:t>
            </a:r>
          </a:p>
          <a:p>
            <a:endParaRPr lang="en-US" sz="3000" dirty="0"/>
          </a:p>
        </p:txBody>
      </p:sp>
      <p:sp>
        <p:nvSpPr>
          <p:cNvPr id="4" name="Slide Number Placeholder 3"/>
          <p:cNvSpPr>
            <a:spLocks noGrp="1"/>
          </p:cNvSpPr>
          <p:nvPr>
            <p:ph type="sldNum" sz="quarter" idx="12"/>
          </p:nvPr>
        </p:nvSpPr>
        <p:spPr/>
        <p:txBody>
          <a:bodyPr/>
          <a:lstStyle/>
          <a:p>
            <a:fld id="{4A822907-8A9D-4F6B-98F6-913902AD56B5}" type="slidenum">
              <a:rPr lang="en-US" smtClean="0"/>
              <a:t>16</a:t>
            </a:fld>
            <a:endParaRPr lang="en-US"/>
          </a:p>
        </p:txBody>
      </p:sp>
      <p:pic>
        <p:nvPicPr>
          <p:cNvPr id="5" name="Picture 4"/>
          <p:cNvPicPr>
            <a:picLocks noChangeAspect="1"/>
          </p:cNvPicPr>
          <p:nvPr/>
        </p:nvPicPr>
        <p:blipFill>
          <a:blip r:embed="rId2"/>
          <a:stretch>
            <a:fillRect/>
          </a:stretch>
        </p:blipFill>
        <p:spPr>
          <a:xfrm>
            <a:off x="7015921" y="5306115"/>
            <a:ext cx="1897891" cy="1262960"/>
          </a:xfrm>
          <a:prstGeom prst="rect">
            <a:avLst/>
          </a:prstGeom>
        </p:spPr>
      </p:pic>
      <p:pic>
        <p:nvPicPr>
          <p:cNvPr id="6" name="Picture 5"/>
          <p:cNvPicPr>
            <a:picLocks noChangeAspect="1"/>
          </p:cNvPicPr>
          <p:nvPr/>
        </p:nvPicPr>
        <p:blipFill>
          <a:blip r:embed="rId3"/>
          <a:stretch>
            <a:fillRect/>
          </a:stretch>
        </p:blipFill>
        <p:spPr>
          <a:xfrm>
            <a:off x="7025498" y="2038256"/>
            <a:ext cx="1864709" cy="1378884"/>
          </a:xfrm>
          <a:prstGeom prst="rect">
            <a:avLst/>
          </a:prstGeom>
        </p:spPr>
      </p:pic>
      <p:pic>
        <p:nvPicPr>
          <p:cNvPr id="7" name="Picture 6"/>
          <p:cNvPicPr>
            <a:picLocks noChangeAspect="1"/>
          </p:cNvPicPr>
          <p:nvPr/>
        </p:nvPicPr>
        <p:blipFill>
          <a:blip r:embed="rId4"/>
          <a:stretch>
            <a:fillRect/>
          </a:stretch>
        </p:blipFill>
        <p:spPr>
          <a:xfrm>
            <a:off x="7015921" y="3790082"/>
            <a:ext cx="1917832" cy="1190002"/>
          </a:xfrm>
          <a:prstGeom prst="rect">
            <a:avLst/>
          </a:prstGeom>
        </p:spPr>
      </p:pic>
      <p:pic>
        <p:nvPicPr>
          <p:cNvPr id="8" name="Picture 7"/>
          <p:cNvPicPr>
            <a:picLocks noChangeAspect="1"/>
          </p:cNvPicPr>
          <p:nvPr/>
        </p:nvPicPr>
        <p:blipFill>
          <a:blip r:embed="rId5"/>
          <a:stretch>
            <a:fillRect/>
          </a:stretch>
        </p:blipFill>
        <p:spPr>
          <a:xfrm>
            <a:off x="4908943" y="2288258"/>
            <a:ext cx="1478006" cy="1484216"/>
          </a:xfrm>
          <a:prstGeom prst="rect">
            <a:avLst/>
          </a:prstGeom>
        </p:spPr>
      </p:pic>
      <p:pic>
        <p:nvPicPr>
          <p:cNvPr id="9" name="Picture 8"/>
          <p:cNvPicPr>
            <a:picLocks noChangeAspect="1"/>
          </p:cNvPicPr>
          <p:nvPr/>
        </p:nvPicPr>
        <p:blipFill>
          <a:blip r:embed="rId6"/>
          <a:stretch>
            <a:fillRect/>
          </a:stretch>
        </p:blipFill>
        <p:spPr>
          <a:xfrm>
            <a:off x="4240399" y="4220308"/>
            <a:ext cx="2785099" cy="2348767"/>
          </a:xfrm>
          <a:prstGeom prst="rect">
            <a:avLst/>
          </a:prstGeom>
        </p:spPr>
      </p:pic>
    </p:spTree>
    <p:extLst>
      <p:ext uri="{BB962C8B-B14F-4D97-AF65-F5344CB8AC3E}">
        <p14:creationId xmlns:p14="http://schemas.microsoft.com/office/powerpoint/2010/main" val="11878991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Society and its Agents of Socialization</a:t>
            </a:r>
            <a:endParaRPr lang="en-US" dirty="0"/>
          </a:p>
        </p:txBody>
      </p:sp>
      <p:sp>
        <p:nvSpPr>
          <p:cNvPr id="3" name="Content Placeholder 2"/>
          <p:cNvSpPr>
            <a:spLocks noGrp="1"/>
          </p:cNvSpPr>
          <p:nvPr>
            <p:ph idx="1"/>
          </p:nvPr>
        </p:nvSpPr>
        <p:spPr>
          <a:xfrm>
            <a:off x="327759" y="2212588"/>
            <a:ext cx="8586053" cy="4053741"/>
          </a:xfrm>
        </p:spPr>
        <p:txBody>
          <a:bodyPr>
            <a:noAutofit/>
          </a:bodyPr>
          <a:lstStyle/>
          <a:p>
            <a:r>
              <a:rPr lang="en-US" sz="2700" dirty="0" smtClean="0"/>
              <a:t>Society is a social construction so it doesn’t socialize us but instead has agents who work on its behalf.</a:t>
            </a:r>
          </a:p>
          <a:p>
            <a:r>
              <a:rPr lang="en-US" sz="2700" b="1" dirty="0"/>
              <a:t>Agents of socialization</a:t>
            </a:r>
            <a:r>
              <a:rPr lang="en-US" sz="2700" dirty="0"/>
              <a:t> are the social groups, institutions, and individuals that provide structured situations in which socialization takes place.  </a:t>
            </a:r>
          </a:p>
          <a:p>
            <a:r>
              <a:rPr lang="en-US" sz="2700" dirty="0"/>
              <a:t>The four predominant agents of socialization are the family, schools, peers, and the mass media. </a:t>
            </a:r>
          </a:p>
          <a:p>
            <a:endParaRPr lang="en-US" sz="2700" dirty="0"/>
          </a:p>
        </p:txBody>
      </p:sp>
      <p:sp>
        <p:nvSpPr>
          <p:cNvPr id="4" name="Slide Number Placeholder 3"/>
          <p:cNvSpPr>
            <a:spLocks noGrp="1"/>
          </p:cNvSpPr>
          <p:nvPr>
            <p:ph type="sldNum" sz="quarter" idx="12"/>
          </p:nvPr>
        </p:nvSpPr>
        <p:spPr/>
        <p:txBody>
          <a:bodyPr/>
          <a:lstStyle/>
          <a:p>
            <a:fld id="{4A822907-8A9D-4F6B-98F6-913902AD56B5}" type="slidenum">
              <a:rPr lang="en-US" smtClean="0"/>
              <a:t>17</a:t>
            </a:fld>
            <a:endParaRPr lang="en-US"/>
          </a:p>
        </p:txBody>
      </p:sp>
    </p:spTree>
    <p:extLst>
      <p:ext uri="{BB962C8B-B14F-4D97-AF65-F5344CB8AC3E}">
        <p14:creationId xmlns:p14="http://schemas.microsoft.com/office/powerpoint/2010/main" val="8568200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Family</a:t>
            </a:r>
            <a:endParaRPr lang="en-US" dirty="0"/>
          </a:p>
        </p:txBody>
      </p:sp>
      <p:sp>
        <p:nvSpPr>
          <p:cNvPr id="3" name="Content Placeholder 2"/>
          <p:cNvSpPr>
            <a:spLocks noGrp="1"/>
          </p:cNvSpPr>
          <p:nvPr>
            <p:ph idx="1"/>
          </p:nvPr>
        </p:nvSpPr>
        <p:spPr/>
        <p:txBody>
          <a:bodyPr>
            <a:normAutofit/>
          </a:bodyPr>
          <a:lstStyle/>
          <a:p>
            <a:r>
              <a:rPr lang="en-US" sz="3200" dirty="0"/>
              <a:t>The </a:t>
            </a:r>
            <a:r>
              <a:rPr lang="en-US" sz="3200" b="1" dirty="0"/>
              <a:t>family</a:t>
            </a:r>
            <a:r>
              <a:rPr lang="en-US" sz="3200" dirty="0"/>
              <a:t> is the single most significant agent of socialization in all societies and teaches us the basic values and norms that shape our identity.  </a:t>
            </a:r>
          </a:p>
          <a:p>
            <a:endParaRPr lang="en-US" sz="3200" dirty="0"/>
          </a:p>
          <a:p>
            <a:endParaRPr lang="en-US" sz="3200" dirty="0"/>
          </a:p>
        </p:txBody>
      </p:sp>
      <p:sp>
        <p:nvSpPr>
          <p:cNvPr id="4" name="Slide Number Placeholder 3"/>
          <p:cNvSpPr>
            <a:spLocks noGrp="1"/>
          </p:cNvSpPr>
          <p:nvPr>
            <p:ph type="sldNum" sz="quarter" idx="12"/>
          </p:nvPr>
        </p:nvSpPr>
        <p:spPr/>
        <p:txBody>
          <a:bodyPr/>
          <a:lstStyle/>
          <a:p>
            <a:fld id="{4A822907-8A9D-4F6B-98F6-913902AD56B5}" type="slidenum">
              <a:rPr lang="en-US" smtClean="0"/>
              <a:t>18</a:t>
            </a:fld>
            <a:endParaRPr lang="en-US"/>
          </a:p>
        </p:txBody>
      </p:sp>
      <p:pic>
        <p:nvPicPr>
          <p:cNvPr id="5" name="Picture 4" descr="family-dinn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89713" y="4964112"/>
            <a:ext cx="2324100" cy="1546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60053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Agents of Socialization: Schools</a:t>
            </a:r>
            <a:endParaRPr lang="en-US" dirty="0"/>
          </a:p>
        </p:txBody>
      </p:sp>
      <p:sp>
        <p:nvSpPr>
          <p:cNvPr id="3" name="Content Placeholder 2"/>
          <p:cNvSpPr>
            <a:spLocks noGrp="1"/>
          </p:cNvSpPr>
          <p:nvPr>
            <p:ph idx="1"/>
          </p:nvPr>
        </p:nvSpPr>
        <p:spPr>
          <a:xfrm>
            <a:off x="397448" y="2370206"/>
            <a:ext cx="7610476" cy="3670767"/>
          </a:xfrm>
        </p:spPr>
        <p:txBody>
          <a:bodyPr>
            <a:normAutofit/>
          </a:bodyPr>
          <a:lstStyle/>
          <a:p>
            <a:r>
              <a:rPr lang="en-US" sz="2800" b="1" dirty="0"/>
              <a:t>Schools</a:t>
            </a:r>
            <a:r>
              <a:rPr lang="en-US" sz="2800" dirty="0"/>
              <a:t> provide education and socialize us through a </a:t>
            </a:r>
            <a:r>
              <a:rPr lang="en-US" sz="2800" b="1" dirty="0"/>
              <a:t>hidden curriculum </a:t>
            </a:r>
            <a:r>
              <a:rPr lang="en-US" sz="2800" dirty="0"/>
              <a:t>(a set of behavioral traits such as punctuality, neatness, discipline, hard work, competition, and obedience) that teaches many of the behaviors that will be important later in life.  </a:t>
            </a:r>
          </a:p>
          <a:p>
            <a:endParaRPr lang="en-US" sz="2800" dirty="0"/>
          </a:p>
          <a:p>
            <a:endParaRPr lang="en-US" sz="2800" dirty="0"/>
          </a:p>
        </p:txBody>
      </p:sp>
      <p:sp>
        <p:nvSpPr>
          <p:cNvPr id="4" name="Slide Number Placeholder 3"/>
          <p:cNvSpPr>
            <a:spLocks noGrp="1"/>
          </p:cNvSpPr>
          <p:nvPr>
            <p:ph type="sldNum" sz="quarter" idx="12"/>
          </p:nvPr>
        </p:nvSpPr>
        <p:spPr/>
        <p:txBody>
          <a:bodyPr/>
          <a:lstStyle/>
          <a:p>
            <a:fld id="{4A822907-8A9D-4F6B-98F6-913902AD56B5}" type="slidenum">
              <a:rPr lang="en-US" smtClean="0"/>
              <a:t>19</a:t>
            </a:fld>
            <a:endParaRPr lang="en-US"/>
          </a:p>
        </p:txBody>
      </p:sp>
      <p:pic>
        <p:nvPicPr>
          <p:cNvPr id="5" name="Picture 4" descr="warner-elementary-school-kindergarten-centerl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7999" y="5029199"/>
            <a:ext cx="2053167" cy="1539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41308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Do We Become Who we Are?</a:t>
            </a:r>
            <a:endParaRPr lang="en-US" dirty="0"/>
          </a:p>
        </p:txBody>
      </p:sp>
      <p:sp>
        <p:nvSpPr>
          <p:cNvPr id="3" name="Content Placeholder 2"/>
          <p:cNvSpPr>
            <a:spLocks noGrp="1"/>
          </p:cNvSpPr>
          <p:nvPr>
            <p:ph idx="1"/>
          </p:nvPr>
        </p:nvSpPr>
        <p:spPr>
          <a:xfrm>
            <a:off x="389215" y="2341562"/>
            <a:ext cx="5962777" cy="3670767"/>
          </a:xfrm>
        </p:spPr>
        <p:txBody>
          <a:bodyPr>
            <a:noAutofit/>
          </a:bodyPr>
          <a:lstStyle/>
          <a:p>
            <a:r>
              <a:rPr lang="en-US" sz="3000" dirty="0" smtClean="0"/>
              <a:t>We are who we are because of those around us.</a:t>
            </a:r>
          </a:p>
          <a:p>
            <a:r>
              <a:rPr lang="en-US" sz="3000" dirty="0" smtClean="0"/>
              <a:t>Our interactions with others, with groups, with institutions, and ultimately society shape us. </a:t>
            </a:r>
          </a:p>
          <a:p>
            <a:r>
              <a:rPr lang="en-US" sz="3000" dirty="0" smtClean="0"/>
              <a:t>Socialization into the ways of those around us, our culture. </a:t>
            </a:r>
          </a:p>
        </p:txBody>
      </p:sp>
      <p:sp>
        <p:nvSpPr>
          <p:cNvPr id="4" name="Slide Number Placeholder 3"/>
          <p:cNvSpPr>
            <a:spLocks noGrp="1"/>
          </p:cNvSpPr>
          <p:nvPr>
            <p:ph type="sldNum" sz="quarter" idx="12"/>
          </p:nvPr>
        </p:nvSpPr>
        <p:spPr/>
        <p:txBody>
          <a:bodyPr/>
          <a:lstStyle/>
          <a:p>
            <a:fld id="{4A822907-8A9D-4F6B-98F6-913902AD56B5}" type="slidenum">
              <a:rPr lang="en-US" smtClean="0"/>
              <a:t>2</a:t>
            </a:fld>
            <a:endParaRPr lang="en-US"/>
          </a:p>
        </p:txBody>
      </p:sp>
      <p:pic>
        <p:nvPicPr>
          <p:cNvPr id="5" name="Picture 4"/>
          <p:cNvPicPr>
            <a:picLocks noChangeAspect="1"/>
          </p:cNvPicPr>
          <p:nvPr/>
        </p:nvPicPr>
        <p:blipFill>
          <a:blip r:embed="rId2"/>
          <a:stretch>
            <a:fillRect/>
          </a:stretch>
        </p:blipFill>
        <p:spPr>
          <a:xfrm>
            <a:off x="6263819" y="2837109"/>
            <a:ext cx="2880181" cy="2038780"/>
          </a:xfrm>
          <a:prstGeom prst="rect">
            <a:avLst/>
          </a:prstGeom>
        </p:spPr>
      </p:pic>
    </p:spTree>
    <p:extLst>
      <p:ext uri="{BB962C8B-B14F-4D97-AF65-F5344CB8AC3E}">
        <p14:creationId xmlns:p14="http://schemas.microsoft.com/office/powerpoint/2010/main" val="2668579926"/>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Agents of Socialization: Peers</a:t>
            </a:r>
            <a:endParaRPr lang="en-US" dirty="0"/>
          </a:p>
        </p:txBody>
      </p:sp>
      <p:sp>
        <p:nvSpPr>
          <p:cNvPr id="3" name="Content Placeholder 2"/>
          <p:cNvSpPr>
            <a:spLocks noGrp="1"/>
          </p:cNvSpPr>
          <p:nvPr>
            <p:ph idx="1"/>
          </p:nvPr>
        </p:nvSpPr>
        <p:spPr>
          <a:xfrm>
            <a:off x="368730" y="2253562"/>
            <a:ext cx="8356170" cy="2677213"/>
          </a:xfrm>
        </p:spPr>
        <p:txBody>
          <a:bodyPr>
            <a:noAutofit/>
          </a:bodyPr>
          <a:lstStyle/>
          <a:p>
            <a:r>
              <a:rPr lang="en-US" sz="2300" b="1" dirty="0"/>
              <a:t>Peers</a:t>
            </a:r>
            <a:r>
              <a:rPr lang="en-US" sz="2300" dirty="0"/>
              <a:t> provide very different social skills and often become more immediately significant than the family, especially as children move through adolescence.  </a:t>
            </a:r>
          </a:p>
          <a:p>
            <a:r>
              <a:rPr lang="en-US" sz="2300" dirty="0"/>
              <a:t>Peer group socialization has been increasing over the past century because young people are attending school for longer periods of time. </a:t>
            </a:r>
          </a:p>
          <a:p>
            <a:endParaRPr lang="en-US" sz="2300" dirty="0"/>
          </a:p>
          <a:p>
            <a:endParaRPr lang="en-US" sz="2300" dirty="0"/>
          </a:p>
        </p:txBody>
      </p:sp>
      <p:sp>
        <p:nvSpPr>
          <p:cNvPr id="4" name="Slide Number Placeholder 3"/>
          <p:cNvSpPr>
            <a:spLocks noGrp="1"/>
          </p:cNvSpPr>
          <p:nvPr>
            <p:ph type="sldNum" sz="quarter" idx="12"/>
          </p:nvPr>
        </p:nvSpPr>
        <p:spPr/>
        <p:txBody>
          <a:bodyPr/>
          <a:lstStyle/>
          <a:p>
            <a:fld id="{4A822907-8A9D-4F6B-98F6-913902AD56B5}" type="slidenum">
              <a:rPr lang="en-US" smtClean="0"/>
              <a:t>20</a:t>
            </a:fld>
            <a:endParaRPr lang="en-US"/>
          </a:p>
        </p:txBody>
      </p:sp>
      <p:pic>
        <p:nvPicPr>
          <p:cNvPr id="5" name="Picture 4"/>
          <p:cNvPicPr>
            <a:picLocks noChangeAspect="1"/>
          </p:cNvPicPr>
          <p:nvPr/>
        </p:nvPicPr>
        <p:blipFill>
          <a:blip r:embed="rId2"/>
          <a:stretch>
            <a:fillRect/>
          </a:stretch>
        </p:blipFill>
        <p:spPr>
          <a:xfrm>
            <a:off x="3570422" y="4930775"/>
            <a:ext cx="4940300" cy="1638300"/>
          </a:xfrm>
          <a:prstGeom prst="rect">
            <a:avLst/>
          </a:prstGeom>
        </p:spPr>
      </p:pic>
    </p:spTree>
    <p:extLst>
      <p:ext uri="{BB962C8B-B14F-4D97-AF65-F5344CB8AC3E}">
        <p14:creationId xmlns:p14="http://schemas.microsoft.com/office/powerpoint/2010/main" val="21732159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Agents of Socialization: Mass Media</a:t>
            </a:r>
            <a:endParaRPr lang="en-US" dirty="0"/>
          </a:p>
        </p:txBody>
      </p:sp>
      <p:sp>
        <p:nvSpPr>
          <p:cNvPr id="3" name="Content Placeholder 2"/>
          <p:cNvSpPr>
            <a:spLocks noGrp="1"/>
          </p:cNvSpPr>
          <p:nvPr>
            <p:ph idx="1"/>
          </p:nvPr>
        </p:nvSpPr>
        <p:spPr>
          <a:xfrm>
            <a:off x="389215" y="2274050"/>
            <a:ext cx="8335685" cy="3992280"/>
          </a:xfrm>
        </p:spPr>
        <p:txBody>
          <a:bodyPr>
            <a:normAutofit/>
          </a:bodyPr>
          <a:lstStyle/>
          <a:p>
            <a:r>
              <a:rPr lang="en-US" sz="2400" dirty="0"/>
              <a:t>The </a:t>
            </a:r>
            <a:r>
              <a:rPr lang="en-US" sz="2400" b="1" dirty="0"/>
              <a:t>mass media </a:t>
            </a:r>
            <a:r>
              <a:rPr lang="en-US" sz="2400" dirty="0"/>
              <a:t>has become an important agent of socialization, often overriding the family and other institutions in instilling values and norms.</a:t>
            </a:r>
          </a:p>
          <a:p>
            <a:r>
              <a:rPr lang="en-US" sz="2400" dirty="0"/>
              <a:t>The American mass media plays a major role in teaching Americans to buy and consume goods and other values. </a:t>
            </a:r>
          </a:p>
          <a:p>
            <a:endParaRPr lang="en-US" sz="2400" dirty="0"/>
          </a:p>
          <a:p>
            <a:endParaRPr lang="en-US" sz="2400" dirty="0"/>
          </a:p>
        </p:txBody>
      </p:sp>
      <p:sp>
        <p:nvSpPr>
          <p:cNvPr id="4" name="Slide Number Placeholder 3"/>
          <p:cNvSpPr>
            <a:spLocks noGrp="1"/>
          </p:cNvSpPr>
          <p:nvPr>
            <p:ph type="sldNum" sz="quarter" idx="12"/>
          </p:nvPr>
        </p:nvSpPr>
        <p:spPr/>
        <p:txBody>
          <a:bodyPr/>
          <a:lstStyle/>
          <a:p>
            <a:fld id="{4A822907-8A9D-4F6B-98F6-913902AD56B5}" type="slidenum">
              <a:rPr lang="en-US" smtClean="0"/>
              <a:t>21</a:t>
            </a:fld>
            <a:endParaRPr lang="en-US"/>
          </a:p>
        </p:txBody>
      </p:sp>
      <p:pic>
        <p:nvPicPr>
          <p:cNvPr id="5" name="Picture 4"/>
          <p:cNvPicPr>
            <a:picLocks noChangeAspect="1"/>
          </p:cNvPicPr>
          <p:nvPr/>
        </p:nvPicPr>
        <p:blipFill>
          <a:blip r:embed="rId2"/>
          <a:stretch>
            <a:fillRect/>
          </a:stretch>
        </p:blipFill>
        <p:spPr>
          <a:xfrm>
            <a:off x="4732039" y="4492300"/>
            <a:ext cx="2847418" cy="2135564"/>
          </a:xfrm>
          <a:prstGeom prst="rect">
            <a:avLst/>
          </a:prstGeom>
        </p:spPr>
      </p:pic>
    </p:spTree>
    <p:extLst>
      <p:ext uri="{BB962C8B-B14F-4D97-AF65-F5344CB8AC3E}">
        <p14:creationId xmlns:p14="http://schemas.microsoft.com/office/powerpoint/2010/main" val="42926114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Socialization Never Ends…</a:t>
            </a:r>
            <a:endParaRPr lang="en-US" dirty="0"/>
          </a:p>
        </p:txBody>
      </p:sp>
      <p:sp>
        <p:nvSpPr>
          <p:cNvPr id="3" name="Content Placeholder 2"/>
          <p:cNvSpPr>
            <a:spLocks noGrp="1"/>
          </p:cNvSpPr>
          <p:nvPr>
            <p:ph idx="1"/>
          </p:nvPr>
        </p:nvSpPr>
        <p:spPr>
          <a:xfrm>
            <a:off x="725208" y="2175386"/>
            <a:ext cx="4267386" cy="4393689"/>
          </a:xfrm>
        </p:spPr>
        <p:txBody>
          <a:bodyPr>
            <a:noAutofit/>
          </a:bodyPr>
          <a:lstStyle/>
          <a:p>
            <a:r>
              <a:rPr lang="en-US" sz="3300" b="1" dirty="0" err="1"/>
              <a:t>Resocialization</a:t>
            </a:r>
            <a:r>
              <a:rPr lang="en-US" sz="3300" dirty="0"/>
              <a:t> is the process of replacing previously learned norms and values with new ones as a part of a transition in life.  </a:t>
            </a:r>
          </a:p>
        </p:txBody>
      </p:sp>
      <p:sp>
        <p:nvSpPr>
          <p:cNvPr id="4" name="Slide Number Placeholder 3"/>
          <p:cNvSpPr>
            <a:spLocks noGrp="1"/>
          </p:cNvSpPr>
          <p:nvPr>
            <p:ph type="sldNum" sz="quarter" idx="12"/>
          </p:nvPr>
        </p:nvSpPr>
        <p:spPr/>
        <p:txBody>
          <a:bodyPr/>
          <a:lstStyle/>
          <a:p>
            <a:fld id="{4A822907-8A9D-4F6B-98F6-913902AD56B5}" type="slidenum">
              <a:rPr lang="en-US" smtClean="0"/>
              <a:t>22</a:t>
            </a:fld>
            <a:endParaRPr lang="en-US"/>
          </a:p>
        </p:txBody>
      </p:sp>
      <p:pic>
        <p:nvPicPr>
          <p:cNvPr id="5" name="Picture 4"/>
          <p:cNvPicPr>
            <a:picLocks noChangeAspect="1"/>
          </p:cNvPicPr>
          <p:nvPr/>
        </p:nvPicPr>
        <p:blipFill>
          <a:blip r:embed="rId2"/>
          <a:stretch>
            <a:fillRect/>
          </a:stretch>
        </p:blipFill>
        <p:spPr>
          <a:xfrm>
            <a:off x="7128786" y="5566116"/>
            <a:ext cx="1785027" cy="1002958"/>
          </a:xfrm>
          <a:prstGeom prst="rect">
            <a:avLst/>
          </a:prstGeom>
        </p:spPr>
      </p:pic>
      <p:sp>
        <p:nvSpPr>
          <p:cNvPr id="6" name="TextBox 5"/>
          <p:cNvSpPr txBox="1"/>
          <p:nvPr/>
        </p:nvSpPr>
        <p:spPr>
          <a:xfrm>
            <a:off x="6002110" y="2458432"/>
            <a:ext cx="2787784" cy="2893100"/>
          </a:xfrm>
          <a:prstGeom prst="rect">
            <a:avLst/>
          </a:prstGeom>
          <a:noFill/>
        </p:spPr>
        <p:txBody>
          <a:bodyPr wrap="square" rtlCol="0">
            <a:spAutoFit/>
          </a:bodyPr>
          <a:lstStyle/>
          <a:p>
            <a:r>
              <a:rPr lang="en-US" sz="2600" dirty="0"/>
              <a:t>Learn how to be a husband/wife, employee, etc.</a:t>
            </a:r>
          </a:p>
          <a:p>
            <a:endParaRPr lang="en-US" sz="2600" dirty="0"/>
          </a:p>
          <a:p>
            <a:endParaRPr lang="en-US" sz="2600" dirty="0"/>
          </a:p>
          <a:p>
            <a:endParaRPr lang="en-US" sz="2600" dirty="0"/>
          </a:p>
        </p:txBody>
      </p:sp>
      <p:pic>
        <p:nvPicPr>
          <p:cNvPr id="7" name="Picture 6"/>
          <p:cNvPicPr>
            <a:picLocks noChangeAspect="1"/>
          </p:cNvPicPr>
          <p:nvPr/>
        </p:nvPicPr>
        <p:blipFill>
          <a:blip r:embed="rId3"/>
          <a:stretch>
            <a:fillRect/>
          </a:stretch>
        </p:blipFill>
        <p:spPr>
          <a:xfrm>
            <a:off x="7233809" y="4003767"/>
            <a:ext cx="1680003" cy="1117966"/>
          </a:xfrm>
          <a:prstGeom prst="rect">
            <a:avLst/>
          </a:prstGeom>
        </p:spPr>
      </p:pic>
    </p:spTree>
    <p:extLst>
      <p:ext uri="{BB962C8B-B14F-4D97-AF65-F5344CB8AC3E}">
        <p14:creationId xmlns:p14="http://schemas.microsoft.com/office/powerpoint/2010/main" val="17714806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Resocialization</a:t>
            </a:r>
            <a:r>
              <a:rPr lang="en-US" dirty="0" smtClean="0"/>
              <a:t>: Total Institution</a:t>
            </a:r>
            <a:endParaRPr lang="en-US" dirty="0"/>
          </a:p>
        </p:txBody>
      </p:sp>
      <p:sp>
        <p:nvSpPr>
          <p:cNvPr id="3" name="Content Placeholder 2"/>
          <p:cNvSpPr>
            <a:spLocks noGrp="1"/>
          </p:cNvSpPr>
          <p:nvPr>
            <p:ph idx="1"/>
          </p:nvPr>
        </p:nvSpPr>
        <p:spPr>
          <a:xfrm>
            <a:off x="86914" y="2134413"/>
            <a:ext cx="8702979" cy="2814210"/>
          </a:xfrm>
        </p:spPr>
        <p:txBody>
          <a:bodyPr>
            <a:noAutofit/>
          </a:bodyPr>
          <a:lstStyle/>
          <a:p>
            <a:r>
              <a:rPr lang="en-US" sz="2600" dirty="0"/>
              <a:t>A dramatic form of </a:t>
            </a:r>
            <a:r>
              <a:rPr lang="en-US" sz="2600" dirty="0" err="1"/>
              <a:t>resocialization</a:t>
            </a:r>
            <a:r>
              <a:rPr lang="en-US" sz="2600" dirty="0"/>
              <a:t> takes place in </a:t>
            </a:r>
            <a:r>
              <a:rPr lang="en-US" sz="2600" b="1" dirty="0"/>
              <a:t>a total institution</a:t>
            </a:r>
            <a:r>
              <a:rPr lang="en-US" sz="2600" dirty="0"/>
              <a:t>, which is an institution in which individuals are cut off from the rest of society so that their lives can be controlled and regulated for the purpose of systematically stripping away previous roles and identities in order to create a new one.</a:t>
            </a:r>
          </a:p>
          <a:p>
            <a:endParaRPr lang="en-US" sz="2600" dirty="0"/>
          </a:p>
          <a:p>
            <a:endParaRPr lang="en-US" sz="2600" dirty="0"/>
          </a:p>
        </p:txBody>
      </p:sp>
      <p:sp>
        <p:nvSpPr>
          <p:cNvPr id="4" name="Slide Number Placeholder 3"/>
          <p:cNvSpPr>
            <a:spLocks noGrp="1"/>
          </p:cNvSpPr>
          <p:nvPr>
            <p:ph type="sldNum" sz="quarter" idx="12"/>
          </p:nvPr>
        </p:nvSpPr>
        <p:spPr/>
        <p:txBody>
          <a:bodyPr/>
          <a:lstStyle/>
          <a:p>
            <a:fld id="{4A822907-8A9D-4F6B-98F6-913902AD56B5}" type="slidenum">
              <a:rPr lang="en-US" smtClean="0"/>
              <a:t>23</a:t>
            </a:fld>
            <a:endParaRPr lang="en-US"/>
          </a:p>
        </p:txBody>
      </p:sp>
      <p:pic>
        <p:nvPicPr>
          <p:cNvPr id="6" name="Picture 5"/>
          <p:cNvPicPr>
            <a:picLocks noChangeAspect="1"/>
          </p:cNvPicPr>
          <p:nvPr/>
        </p:nvPicPr>
        <p:blipFill>
          <a:blip r:embed="rId2"/>
          <a:stretch>
            <a:fillRect/>
          </a:stretch>
        </p:blipFill>
        <p:spPr>
          <a:xfrm>
            <a:off x="2742698" y="4938618"/>
            <a:ext cx="1995404" cy="1327711"/>
          </a:xfrm>
          <a:prstGeom prst="rect">
            <a:avLst/>
          </a:prstGeom>
        </p:spPr>
      </p:pic>
      <p:pic>
        <p:nvPicPr>
          <p:cNvPr id="7" name="Picture 6"/>
          <p:cNvPicPr>
            <a:picLocks noChangeAspect="1"/>
          </p:cNvPicPr>
          <p:nvPr/>
        </p:nvPicPr>
        <p:blipFill>
          <a:blip r:embed="rId3"/>
          <a:stretch>
            <a:fillRect/>
          </a:stretch>
        </p:blipFill>
        <p:spPr>
          <a:xfrm>
            <a:off x="4938575" y="4970949"/>
            <a:ext cx="1811039" cy="1356531"/>
          </a:xfrm>
          <a:prstGeom prst="rect">
            <a:avLst/>
          </a:prstGeom>
        </p:spPr>
      </p:pic>
      <p:pic>
        <p:nvPicPr>
          <p:cNvPr id="8" name="Picture 7"/>
          <p:cNvPicPr>
            <a:picLocks noChangeAspect="1"/>
          </p:cNvPicPr>
          <p:nvPr/>
        </p:nvPicPr>
        <p:blipFill>
          <a:blip r:embed="rId4"/>
          <a:stretch>
            <a:fillRect/>
          </a:stretch>
        </p:blipFill>
        <p:spPr>
          <a:xfrm>
            <a:off x="488158" y="4909798"/>
            <a:ext cx="1795469" cy="1298995"/>
          </a:xfrm>
          <a:prstGeom prst="rect">
            <a:avLst/>
          </a:prstGeom>
        </p:spPr>
      </p:pic>
      <p:pic>
        <p:nvPicPr>
          <p:cNvPr id="9" name="Picture 8"/>
          <p:cNvPicPr>
            <a:picLocks noChangeAspect="1"/>
          </p:cNvPicPr>
          <p:nvPr/>
        </p:nvPicPr>
        <p:blipFill>
          <a:blip r:embed="rId5"/>
          <a:stretch>
            <a:fillRect/>
          </a:stretch>
        </p:blipFill>
        <p:spPr>
          <a:xfrm>
            <a:off x="7042355" y="4909798"/>
            <a:ext cx="1747539" cy="1417682"/>
          </a:xfrm>
          <a:prstGeom prst="rect">
            <a:avLst/>
          </a:prstGeom>
        </p:spPr>
      </p:pic>
    </p:spTree>
    <p:extLst>
      <p:ext uri="{BB962C8B-B14F-4D97-AF65-F5344CB8AC3E}">
        <p14:creationId xmlns:p14="http://schemas.microsoft.com/office/powerpoint/2010/main" val="7479537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Entrance into Total Institutions: the Start of </a:t>
            </a:r>
            <a:r>
              <a:rPr lang="en-US" dirty="0" err="1" smtClean="0"/>
              <a:t>Resocialization</a:t>
            </a:r>
            <a:endParaRPr lang="en-US" dirty="0"/>
          </a:p>
        </p:txBody>
      </p:sp>
      <p:sp>
        <p:nvSpPr>
          <p:cNvPr id="3" name="Content Placeholder 2"/>
          <p:cNvSpPr>
            <a:spLocks noGrp="1"/>
          </p:cNvSpPr>
          <p:nvPr>
            <p:ph idx="1"/>
          </p:nvPr>
        </p:nvSpPr>
        <p:spPr>
          <a:xfrm>
            <a:off x="596794" y="2038256"/>
            <a:ext cx="7610476" cy="3670767"/>
          </a:xfrm>
        </p:spPr>
        <p:txBody>
          <a:bodyPr>
            <a:normAutofit/>
          </a:bodyPr>
          <a:lstStyle/>
          <a:p>
            <a:r>
              <a:rPr lang="en-US" sz="2600" b="1" dirty="0"/>
              <a:t>Mortification of self</a:t>
            </a:r>
            <a:r>
              <a:rPr lang="en-US" sz="2600" dirty="0"/>
              <a:t>, the most dramatic type of </a:t>
            </a:r>
            <a:r>
              <a:rPr lang="en-US" sz="2600" dirty="0" err="1"/>
              <a:t>resocialization</a:t>
            </a:r>
            <a:r>
              <a:rPr lang="en-US" sz="2600" dirty="0"/>
              <a:t>, occurs in such institutions as the military, POW camps, and mental hospitals.  </a:t>
            </a:r>
          </a:p>
          <a:p>
            <a:r>
              <a:rPr lang="en-US" sz="2600" dirty="0"/>
              <a:t>Often involves </a:t>
            </a:r>
            <a:r>
              <a:rPr lang="en-US" sz="2600" b="1" dirty="0"/>
              <a:t>“degradation ceremonies”</a:t>
            </a:r>
          </a:p>
          <a:p>
            <a:endParaRPr lang="en-US" sz="2600" dirty="0"/>
          </a:p>
          <a:p>
            <a:endParaRPr lang="en-US" sz="2600" dirty="0"/>
          </a:p>
        </p:txBody>
      </p:sp>
      <p:sp>
        <p:nvSpPr>
          <p:cNvPr id="4" name="Slide Number Placeholder 3"/>
          <p:cNvSpPr>
            <a:spLocks noGrp="1"/>
          </p:cNvSpPr>
          <p:nvPr>
            <p:ph type="sldNum" sz="quarter" idx="12"/>
          </p:nvPr>
        </p:nvSpPr>
        <p:spPr/>
        <p:txBody>
          <a:bodyPr/>
          <a:lstStyle/>
          <a:p>
            <a:fld id="{4A822907-8A9D-4F6B-98F6-913902AD56B5}" type="slidenum">
              <a:rPr lang="en-US" smtClean="0"/>
              <a:t>24</a:t>
            </a:fld>
            <a:endParaRPr lang="en-US"/>
          </a:p>
        </p:txBody>
      </p:sp>
      <p:pic>
        <p:nvPicPr>
          <p:cNvPr id="5" name="Picture 4"/>
          <p:cNvPicPr>
            <a:picLocks noChangeAspect="1"/>
          </p:cNvPicPr>
          <p:nvPr/>
        </p:nvPicPr>
        <p:blipFill>
          <a:blip r:embed="rId2"/>
          <a:stretch>
            <a:fillRect/>
          </a:stretch>
        </p:blipFill>
        <p:spPr>
          <a:xfrm>
            <a:off x="228064" y="5050169"/>
            <a:ext cx="2353049" cy="1317707"/>
          </a:xfrm>
          <a:prstGeom prst="rect">
            <a:avLst/>
          </a:prstGeom>
        </p:spPr>
      </p:pic>
      <p:pic>
        <p:nvPicPr>
          <p:cNvPr id="6" name="Picture 5"/>
          <p:cNvPicPr>
            <a:picLocks noChangeAspect="1"/>
          </p:cNvPicPr>
          <p:nvPr/>
        </p:nvPicPr>
        <p:blipFill>
          <a:blip r:embed="rId3"/>
          <a:stretch>
            <a:fillRect/>
          </a:stretch>
        </p:blipFill>
        <p:spPr>
          <a:xfrm>
            <a:off x="4735881" y="4435475"/>
            <a:ext cx="3810000" cy="2133600"/>
          </a:xfrm>
          <a:prstGeom prst="rect">
            <a:avLst/>
          </a:prstGeom>
        </p:spPr>
      </p:pic>
      <p:pic>
        <p:nvPicPr>
          <p:cNvPr id="7" name="Picture 6"/>
          <p:cNvPicPr>
            <a:picLocks noChangeAspect="1"/>
          </p:cNvPicPr>
          <p:nvPr/>
        </p:nvPicPr>
        <p:blipFill>
          <a:blip r:embed="rId4"/>
          <a:stretch>
            <a:fillRect/>
          </a:stretch>
        </p:blipFill>
        <p:spPr>
          <a:xfrm>
            <a:off x="2902865" y="4498368"/>
            <a:ext cx="1425117" cy="1869508"/>
          </a:xfrm>
          <a:prstGeom prst="rect">
            <a:avLst/>
          </a:prstGeom>
        </p:spPr>
      </p:pic>
    </p:spTree>
    <p:extLst>
      <p:ext uri="{BB962C8B-B14F-4D97-AF65-F5344CB8AC3E}">
        <p14:creationId xmlns:p14="http://schemas.microsoft.com/office/powerpoint/2010/main" val="2439223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09E0512E-B4FD-4843-A8D5-B97D0C188ECE}" type="slidenum">
              <a:rPr lang="en-US"/>
              <a:pPr/>
              <a:t>25</a:t>
            </a:fld>
            <a:endParaRPr lang="en-US"/>
          </a:p>
        </p:txBody>
      </p:sp>
      <p:sp>
        <p:nvSpPr>
          <p:cNvPr id="29698" name="Rectangle 2"/>
          <p:cNvSpPr>
            <a:spLocks noGrp="1" noChangeArrowheads="1"/>
          </p:cNvSpPr>
          <p:nvPr>
            <p:ph type="title"/>
          </p:nvPr>
        </p:nvSpPr>
        <p:spPr/>
        <p:txBody>
          <a:bodyPr/>
          <a:lstStyle/>
          <a:p>
            <a:r>
              <a:rPr lang="en-US"/>
              <a:t>Statuses and Roles</a:t>
            </a:r>
          </a:p>
        </p:txBody>
      </p:sp>
      <p:sp>
        <p:nvSpPr>
          <p:cNvPr id="29699" name="Rectangle 3"/>
          <p:cNvSpPr>
            <a:spLocks noGrp="1" noChangeArrowheads="1"/>
          </p:cNvSpPr>
          <p:nvPr>
            <p:ph type="body" idx="1"/>
          </p:nvPr>
        </p:nvSpPr>
        <p:spPr>
          <a:xfrm>
            <a:off x="204849" y="2233075"/>
            <a:ext cx="8708963" cy="4335999"/>
          </a:xfrm>
        </p:spPr>
        <p:txBody>
          <a:bodyPr>
            <a:noAutofit/>
          </a:bodyPr>
          <a:lstStyle/>
          <a:p>
            <a:pPr>
              <a:lnSpc>
                <a:spcPct val="90000"/>
              </a:lnSpc>
            </a:pPr>
            <a:r>
              <a:rPr lang="en-US" sz="3000" dirty="0"/>
              <a:t>A </a:t>
            </a:r>
            <a:r>
              <a:rPr lang="en-US" sz="3000" b="1" dirty="0"/>
              <a:t>status</a:t>
            </a:r>
            <a:r>
              <a:rPr lang="en-US" sz="3000" dirty="0"/>
              <a:t> is a position in society that comes with a set of expectations.  </a:t>
            </a:r>
          </a:p>
          <a:p>
            <a:pPr lvl="1">
              <a:lnSpc>
                <a:spcPct val="90000"/>
              </a:lnSpc>
            </a:pPr>
            <a:r>
              <a:rPr lang="en-US" sz="3000" dirty="0"/>
              <a:t>An </a:t>
            </a:r>
            <a:r>
              <a:rPr lang="en-US" sz="3000" b="1" dirty="0"/>
              <a:t>ascribed</a:t>
            </a:r>
            <a:r>
              <a:rPr lang="en-US" sz="3000" b="1" i="1" dirty="0"/>
              <a:t> </a:t>
            </a:r>
            <a:r>
              <a:rPr lang="en-US" sz="3000" b="1" dirty="0"/>
              <a:t>status</a:t>
            </a:r>
            <a:r>
              <a:rPr lang="en-US" sz="3000" dirty="0"/>
              <a:t> is one we are born with that is unlikely to change.  </a:t>
            </a:r>
          </a:p>
          <a:p>
            <a:pPr lvl="1">
              <a:lnSpc>
                <a:spcPct val="90000"/>
              </a:lnSpc>
            </a:pPr>
            <a:r>
              <a:rPr lang="en-US" sz="3000" dirty="0"/>
              <a:t>An </a:t>
            </a:r>
            <a:r>
              <a:rPr lang="en-US" sz="3000" b="1" dirty="0"/>
              <a:t>achieved status</a:t>
            </a:r>
            <a:r>
              <a:rPr lang="en-US" sz="3000" dirty="0"/>
              <a:t> is one we have earned through individual effort or that is imposed by others.  </a:t>
            </a:r>
          </a:p>
          <a:p>
            <a:pPr lvl="1">
              <a:lnSpc>
                <a:spcPct val="90000"/>
              </a:lnSpc>
            </a:pPr>
            <a:r>
              <a:rPr lang="en-US" sz="3000" dirty="0"/>
              <a:t>One</a:t>
            </a:r>
            <a:r>
              <a:rPr lang="ja-JP" altLang="en-US" sz="3000" dirty="0">
                <a:latin typeface="Times New Roman"/>
              </a:rPr>
              <a:t>’</a:t>
            </a:r>
            <a:r>
              <a:rPr lang="en-US" sz="3000" dirty="0"/>
              <a:t>s </a:t>
            </a:r>
            <a:r>
              <a:rPr lang="en-US" sz="3000" b="1" dirty="0" smtClean="0"/>
              <a:t>master status</a:t>
            </a:r>
            <a:r>
              <a:rPr lang="en-US" sz="3000" dirty="0" smtClean="0"/>
              <a:t> is </a:t>
            </a:r>
            <a:r>
              <a:rPr lang="en-US" sz="3000" dirty="0"/>
              <a:t>a status that seems to override all others and affects all other statuses that one possesses.</a:t>
            </a:r>
          </a:p>
          <a:p>
            <a:pPr>
              <a:lnSpc>
                <a:spcPct val="90000"/>
              </a:lnSpc>
            </a:pPr>
            <a:endParaRPr lang="en-US" sz="3000" dirty="0"/>
          </a:p>
        </p:txBody>
      </p:sp>
    </p:spTree>
    <p:extLst>
      <p:ext uri="{BB962C8B-B14F-4D97-AF65-F5344CB8AC3E}">
        <p14:creationId xmlns:p14="http://schemas.microsoft.com/office/powerpoint/2010/main" val="28441880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9397D20F-CE91-D44B-8E20-4FC3A4970584}" type="slidenum">
              <a:rPr lang="en-US"/>
              <a:pPr/>
              <a:t>26</a:t>
            </a:fld>
            <a:endParaRPr lang="en-US"/>
          </a:p>
        </p:txBody>
      </p:sp>
      <p:sp>
        <p:nvSpPr>
          <p:cNvPr id="30722" name="Rectangle 2"/>
          <p:cNvSpPr>
            <a:spLocks noGrp="1" noChangeArrowheads="1"/>
          </p:cNvSpPr>
          <p:nvPr>
            <p:ph type="title"/>
          </p:nvPr>
        </p:nvSpPr>
        <p:spPr/>
        <p:txBody>
          <a:bodyPr/>
          <a:lstStyle/>
          <a:p>
            <a:r>
              <a:rPr lang="en-US" dirty="0"/>
              <a:t>Statuses and </a:t>
            </a:r>
            <a:r>
              <a:rPr lang="en-US" dirty="0" smtClean="0"/>
              <a:t>Roles</a:t>
            </a:r>
            <a:endParaRPr lang="en-US" dirty="0"/>
          </a:p>
        </p:txBody>
      </p:sp>
      <p:sp>
        <p:nvSpPr>
          <p:cNvPr id="30723" name="Rectangle 3"/>
          <p:cNvSpPr>
            <a:spLocks noGrp="1" noChangeArrowheads="1"/>
          </p:cNvSpPr>
          <p:nvPr>
            <p:ph type="body" idx="1"/>
          </p:nvPr>
        </p:nvSpPr>
        <p:spPr>
          <a:xfrm>
            <a:off x="163879" y="2192102"/>
            <a:ext cx="8749933" cy="4376973"/>
          </a:xfrm>
        </p:spPr>
        <p:txBody>
          <a:bodyPr>
            <a:normAutofit/>
          </a:bodyPr>
          <a:lstStyle/>
          <a:p>
            <a:pPr>
              <a:lnSpc>
                <a:spcPct val="90000"/>
              </a:lnSpc>
            </a:pPr>
            <a:r>
              <a:rPr lang="en-US" sz="3200" b="1" dirty="0"/>
              <a:t>Roles</a:t>
            </a:r>
            <a:r>
              <a:rPr lang="en-US" sz="3200" dirty="0"/>
              <a:t> are the behaviors expected from a particular status.</a:t>
            </a:r>
          </a:p>
          <a:p>
            <a:pPr>
              <a:lnSpc>
                <a:spcPct val="90000"/>
              </a:lnSpc>
            </a:pPr>
            <a:r>
              <a:rPr lang="en-US" sz="3200" b="1" dirty="0"/>
              <a:t>Role conflict</a:t>
            </a:r>
            <a:r>
              <a:rPr lang="en-US" sz="3200" dirty="0"/>
              <a:t> occurs when the roles associated with one status clash with the roles associated with a different status.  </a:t>
            </a:r>
          </a:p>
          <a:p>
            <a:pPr>
              <a:lnSpc>
                <a:spcPct val="90000"/>
              </a:lnSpc>
            </a:pPr>
            <a:r>
              <a:rPr lang="en-US" sz="3200" b="1" dirty="0"/>
              <a:t>Role strain</a:t>
            </a:r>
            <a:r>
              <a:rPr lang="en-US" sz="3200" dirty="0"/>
              <a:t> occurs when roles associated with a single status clash.  </a:t>
            </a:r>
          </a:p>
          <a:p>
            <a:pPr>
              <a:lnSpc>
                <a:spcPct val="90000"/>
              </a:lnSpc>
            </a:pPr>
            <a:r>
              <a:rPr lang="en-US" sz="3200" dirty="0"/>
              <a:t>Either of these may lead to </a:t>
            </a:r>
            <a:r>
              <a:rPr lang="en-US" sz="3200" b="1" dirty="0"/>
              <a:t>role exit</a:t>
            </a:r>
            <a:r>
              <a:rPr lang="en-US" sz="3200" dirty="0"/>
              <a:t>.</a:t>
            </a:r>
          </a:p>
          <a:p>
            <a:pPr>
              <a:lnSpc>
                <a:spcPct val="90000"/>
              </a:lnSpc>
            </a:pPr>
            <a:endParaRPr lang="en-US" sz="3200" dirty="0"/>
          </a:p>
        </p:txBody>
      </p:sp>
    </p:spTree>
    <p:extLst>
      <p:ext uri="{BB962C8B-B14F-4D97-AF65-F5344CB8AC3E}">
        <p14:creationId xmlns:p14="http://schemas.microsoft.com/office/powerpoint/2010/main" val="12426012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Everything about us. Socialized.</a:t>
            </a:r>
            <a:endParaRPr lang="en-US" dirty="0"/>
          </a:p>
        </p:txBody>
      </p:sp>
      <p:sp>
        <p:nvSpPr>
          <p:cNvPr id="3" name="Content Placeholder 2"/>
          <p:cNvSpPr>
            <a:spLocks noGrp="1"/>
          </p:cNvSpPr>
          <p:nvPr>
            <p:ph idx="1"/>
          </p:nvPr>
        </p:nvSpPr>
        <p:spPr>
          <a:xfrm>
            <a:off x="335992" y="2267771"/>
            <a:ext cx="7236681" cy="4301304"/>
          </a:xfrm>
        </p:spPr>
        <p:txBody>
          <a:bodyPr>
            <a:noAutofit/>
          </a:bodyPr>
          <a:lstStyle/>
          <a:p>
            <a:r>
              <a:rPr lang="en-US" sz="2300" b="1" dirty="0"/>
              <a:t>Role-taking emotions </a:t>
            </a:r>
            <a:r>
              <a:rPr lang="en-US" sz="2300" dirty="0"/>
              <a:t>are emotions like sympathy, embarrassment, or shame, which require that we assume the perspective of another person and respond from that person’s point of view.  </a:t>
            </a:r>
          </a:p>
          <a:p>
            <a:r>
              <a:rPr lang="en-US" sz="2300" dirty="0" smtClean="0"/>
              <a:t>Which are guided by:</a:t>
            </a:r>
          </a:p>
          <a:p>
            <a:r>
              <a:rPr lang="en-US" sz="2300" b="1" dirty="0"/>
              <a:t>Feeling rules </a:t>
            </a:r>
            <a:r>
              <a:rPr lang="en-US" sz="2300" dirty="0"/>
              <a:t>are socially constructed norms regarding the expression and display of emotions and include expectations about the acceptable or desirable feelings in a given situation.  </a:t>
            </a:r>
          </a:p>
          <a:p>
            <a:endParaRPr lang="en-US" sz="2300" dirty="0"/>
          </a:p>
          <a:p>
            <a:endParaRPr lang="en-US" sz="2300" dirty="0"/>
          </a:p>
          <a:p>
            <a:endParaRPr lang="en-US" sz="2300" dirty="0"/>
          </a:p>
        </p:txBody>
      </p:sp>
      <p:sp>
        <p:nvSpPr>
          <p:cNvPr id="4" name="Slide Number Placeholder 3"/>
          <p:cNvSpPr>
            <a:spLocks noGrp="1"/>
          </p:cNvSpPr>
          <p:nvPr>
            <p:ph type="sldNum" sz="quarter" idx="12"/>
          </p:nvPr>
        </p:nvSpPr>
        <p:spPr/>
        <p:txBody>
          <a:bodyPr/>
          <a:lstStyle/>
          <a:p>
            <a:fld id="{4A822907-8A9D-4F6B-98F6-913902AD56B5}" type="slidenum">
              <a:rPr lang="en-US" smtClean="0"/>
              <a:t>27</a:t>
            </a:fld>
            <a:endParaRPr lang="en-US"/>
          </a:p>
        </p:txBody>
      </p:sp>
      <p:pic>
        <p:nvPicPr>
          <p:cNvPr id="6" name="Picture 5"/>
          <p:cNvPicPr>
            <a:picLocks noChangeAspect="1"/>
          </p:cNvPicPr>
          <p:nvPr/>
        </p:nvPicPr>
        <p:blipFill>
          <a:blip r:embed="rId2"/>
          <a:stretch>
            <a:fillRect/>
          </a:stretch>
        </p:blipFill>
        <p:spPr>
          <a:xfrm>
            <a:off x="7572673" y="2267771"/>
            <a:ext cx="1351311" cy="1096244"/>
          </a:xfrm>
          <a:prstGeom prst="rect">
            <a:avLst/>
          </a:prstGeom>
        </p:spPr>
      </p:pic>
      <p:pic>
        <p:nvPicPr>
          <p:cNvPr id="7" name="Picture 6"/>
          <p:cNvPicPr>
            <a:picLocks noChangeAspect="1"/>
          </p:cNvPicPr>
          <p:nvPr/>
        </p:nvPicPr>
        <p:blipFill>
          <a:blip r:embed="rId3"/>
          <a:stretch>
            <a:fillRect/>
          </a:stretch>
        </p:blipFill>
        <p:spPr>
          <a:xfrm>
            <a:off x="7705828" y="3968006"/>
            <a:ext cx="1207985" cy="1207985"/>
          </a:xfrm>
          <a:prstGeom prst="rect">
            <a:avLst/>
          </a:prstGeom>
        </p:spPr>
      </p:pic>
      <p:pic>
        <p:nvPicPr>
          <p:cNvPr id="8" name="Picture 7"/>
          <p:cNvPicPr>
            <a:picLocks noChangeAspect="1"/>
          </p:cNvPicPr>
          <p:nvPr/>
        </p:nvPicPr>
        <p:blipFill>
          <a:blip r:embed="rId4"/>
          <a:stretch>
            <a:fillRect/>
          </a:stretch>
        </p:blipFill>
        <p:spPr>
          <a:xfrm>
            <a:off x="7801032" y="5611890"/>
            <a:ext cx="988862" cy="909753"/>
          </a:xfrm>
          <a:prstGeom prst="rect">
            <a:avLst/>
          </a:prstGeom>
        </p:spPr>
      </p:pic>
    </p:spTree>
    <p:extLst>
      <p:ext uri="{BB962C8B-B14F-4D97-AF65-F5344CB8AC3E}">
        <p14:creationId xmlns:p14="http://schemas.microsoft.com/office/powerpoint/2010/main" val="18988699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Emotion Work</a:t>
            </a:r>
            <a:endParaRPr lang="en-US" dirty="0"/>
          </a:p>
        </p:txBody>
      </p:sp>
      <p:sp>
        <p:nvSpPr>
          <p:cNvPr id="3" name="Content Placeholder 2"/>
          <p:cNvSpPr>
            <a:spLocks noGrp="1"/>
          </p:cNvSpPr>
          <p:nvPr>
            <p:ph idx="1"/>
          </p:nvPr>
        </p:nvSpPr>
        <p:spPr>
          <a:xfrm>
            <a:off x="151628" y="2038256"/>
            <a:ext cx="7610476" cy="3670767"/>
          </a:xfrm>
        </p:spPr>
        <p:txBody>
          <a:bodyPr>
            <a:normAutofit/>
          </a:bodyPr>
          <a:lstStyle/>
          <a:p>
            <a:r>
              <a:rPr lang="en-US" sz="3200" b="1" dirty="0"/>
              <a:t>Emotion work </a:t>
            </a:r>
            <a:r>
              <a:rPr lang="en-US" sz="3200" dirty="0"/>
              <a:t>refers to the process of evoking, suppressing, or otherwise managing feelings to create a publicly observable display of emotion.</a:t>
            </a:r>
          </a:p>
          <a:p>
            <a:endParaRPr lang="en-US" sz="3200" dirty="0"/>
          </a:p>
        </p:txBody>
      </p:sp>
      <p:sp>
        <p:nvSpPr>
          <p:cNvPr id="4" name="Slide Number Placeholder 3"/>
          <p:cNvSpPr>
            <a:spLocks noGrp="1"/>
          </p:cNvSpPr>
          <p:nvPr>
            <p:ph type="sldNum" sz="quarter" idx="12"/>
          </p:nvPr>
        </p:nvSpPr>
        <p:spPr/>
        <p:txBody>
          <a:bodyPr/>
          <a:lstStyle/>
          <a:p>
            <a:fld id="{4A822907-8A9D-4F6B-98F6-913902AD56B5}" type="slidenum">
              <a:rPr lang="en-US" smtClean="0"/>
              <a:t>28</a:t>
            </a:fld>
            <a:endParaRPr lang="en-US"/>
          </a:p>
        </p:txBody>
      </p:sp>
      <p:pic>
        <p:nvPicPr>
          <p:cNvPr id="5" name="Picture 4"/>
          <p:cNvPicPr>
            <a:picLocks noChangeAspect="1"/>
          </p:cNvPicPr>
          <p:nvPr/>
        </p:nvPicPr>
        <p:blipFill>
          <a:blip r:embed="rId2"/>
          <a:stretch>
            <a:fillRect/>
          </a:stretch>
        </p:blipFill>
        <p:spPr>
          <a:xfrm>
            <a:off x="6944422" y="3699692"/>
            <a:ext cx="1969392" cy="2869383"/>
          </a:xfrm>
          <a:prstGeom prst="rect">
            <a:avLst/>
          </a:prstGeom>
        </p:spPr>
      </p:pic>
      <p:pic>
        <p:nvPicPr>
          <p:cNvPr id="6" name="Picture 5"/>
          <p:cNvPicPr>
            <a:picLocks noChangeAspect="1"/>
          </p:cNvPicPr>
          <p:nvPr/>
        </p:nvPicPr>
        <p:blipFill>
          <a:blip r:embed="rId3"/>
          <a:stretch>
            <a:fillRect/>
          </a:stretch>
        </p:blipFill>
        <p:spPr>
          <a:xfrm>
            <a:off x="2667000" y="4642223"/>
            <a:ext cx="3810000" cy="2133600"/>
          </a:xfrm>
          <a:prstGeom prst="rect">
            <a:avLst/>
          </a:prstGeom>
        </p:spPr>
      </p:pic>
    </p:spTree>
    <p:extLst>
      <p:ext uri="{BB962C8B-B14F-4D97-AF65-F5344CB8AC3E}">
        <p14:creationId xmlns:p14="http://schemas.microsoft.com/office/powerpoint/2010/main" val="520982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38377090-DE68-0F4B-8833-D0F9A47CD3FE}" type="slidenum">
              <a:rPr lang="en-US"/>
              <a:pPr/>
              <a:t>29</a:t>
            </a:fld>
            <a:endParaRPr lang="en-US"/>
          </a:p>
        </p:txBody>
      </p:sp>
      <p:sp>
        <p:nvSpPr>
          <p:cNvPr id="45058" name="Rectangle 2"/>
          <p:cNvSpPr>
            <a:spLocks noGrp="1" noChangeArrowheads="1"/>
          </p:cNvSpPr>
          <p:nvPr>
            <p:ph type="title"/>
          </p:nvPr>
        </p:nvSpPr>
        <p:spPr/>
        <p:txBody>
          <a:bodyPr/>
          <a:lstStyle/>
          <a:p>
            <a:r>
              <a:rPr lang="en-US" dirty="0" smtClean="0"/>
              <a:t>Some Important Realizations</a:t>
            </a:r>
            <a:endParaRPr lang="en-US" dirty="0"/>
          </a:p>
        </p:txBody>
      </p:sp>
      <p:sp>
        <p:nvSpPr>
          <p:cNvPr id="45059" name="Rectangle 3"/>
          <p:cNvSpPr>
            <a:spLocks noGrp="1" noChangeArrowheads="1"/>
          </p:cNvSpPr>
          <p:nvPr>
            <p:ph type="body" idx="1"/>
          </p:nvPr>
        </p:nvSpPr>
        <p:spPr>
          <a:xfrm>
            <a:off x="553095" y="2335510"/>
            <a:ext cx="8171805" cy="3930819"/>
          </a:xfrm>
        </p:spPr>
        <p:txBody>
          <a:bodyPr>
            <a:normAutofit/>
          </a:bodyPr>
          <a:lstStyle/>
          <a:p>
            <a:r>
              <a:rPr lang="en-US" sz="3200" dirty="0"/>
              <a:t>Human beings are unfinished at birth.</a:t>
            </a:r>
          </a:p>
          <a:p>
            <a:r>
              <a:rPr lang="en-US" sz="3200" dirty="0"/>
              <a:t>Socialization makes us human.</a:t>
            </a:r>
          </a:p>
          <a:p>
            <a:r>
              <a:rPr lang="en-US" sz="3200" dirty="0"/>
              <a:t>We are socialized into the ways of the people around us (our culture).</a:t>
            </a:r>
          </a:p>
          <a:p>
            <a:r>
              <a:rPr lang="en-US" sz="3200" dirty="0"/>
              <a:t>The self is created and maintained through social interaction.</a:t>
            </a:r>
          </a:p>
        </p:txBody>
      </p:sp>
    </p:spTree>
    <p:extLst>
      <p:ext uri="{BB962C8B-B14F-4D97-AF65-F5344CB8AC3E}">
        <p14:creationId xmlns:p14="http://schemas.microsoft.com/office/powerpoint/2010/main" val="10780876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does the Self fit in to Society?</a:t>
            </a:r>
            <a:endParaRPr lang="en-US" dirty="0"/>
          </a:p>
        </p:txBody>
      </p:sp>
      <p:sp>
        <p:nvSpPr>
          <p:cNvPr id="3" name="Content Placeholder 2"/>
          <p:cNvSpPr>
            <a:spLocks noGrp="1"/>
          </p:cNvSpPr>
          <p:nvPr>
            <p:ph idx="1"/>
          </p:nvPr>
        </p:nvSpPr>
        <p:spPr>
          <a:xfrm>
            <a:off x="409700" y="2376484"/>
            <a:ext cx="5141740" cy="4192591"/>
          </a:xfrm>
        </p:spPr>
        <p:txBody>
          <a:bodyPr>
            <a:noAutofit/>
          </a:bodyPr>
          <a:lstStyle/>
          <a:p>
            <a:r>
              <a:rPr lang="en-US" sz="2400" dirty="0" smtClean="0"/>
              <a:t>The Self doesn’t exist without society.</a:t>
            </a:r>
          </a:p>
          <a:p>
            <a:r>
              <a:rPr lang="en-US" sz="2400" dirty="0" smtClean="0"/>
              <a:t>The self is an internalization of society’s expectations. </a:t>
            </a:r>
          </a:p>
          <a:p>
            <a:r>
              <a:rPr lang="en-US" sz="2400" dirty="0" smtClean="0"/>
              <a:t>To that end, the self, socialization and interaction with others are forms of social control.</a:t>
            </a:r>
          </a:p>
          <a:p>
            <a:pPr lvl="1"/>
            <a:r>
              <a:rPr lang="en-US" sz="2400" dirty="0" smtClean="0"/>
              <a:t>Specifically, the self = self control</a:t>
            </a:r>
          </a:p>
          <a:p>
            <a:endParaRPr lang="en-US" sz="2400" dirty="0"/>
          </a:p>
        </p:txBody>
      </p:sp>
      <p:sp>
        <p:nvSpPr>
          <p:cNvPr id="4" name="Slide Number Placeholder 3"/>
          <p:cNvSpPr>
            <a:spLocks noGrp="1"/>
          </p:cNvSpPr>
          <p:nvPr>
            <p:ph type="sldNum" sz="quarter" idx="12"/>
          </p:nvPr>
        </p:nvSpPr>
        <p:spPr/>
        <p:txBody>
          <a:bodyPr/>
          <a:lstStyle/>
          <a:p>
            <a:fld id="{4A822907-8A9D-4F6B-98F6-913902AD56B5}" type="slidenum">
              <a:rPr lang="en-US" smtClean="0"/>
              <a:t>3</a:t>
            </a:fld>
            <a:endParaRPr lang="en-US"/>
          </a:p>
        </p:txBody>
      </p:sp>
      <p:pic>
        <p:nvPicPr>
          <p:cNvPr id="5" name="Picture 4"/>
          <p:cNvPicPr>
            <a:picLocks noChangeAspect="1"/>
          </p:cNvPicPr>
          <p:nvPr/>
        </p:nvPicPr>
        <p:blipFill>
          <a:blip r:embed="rId2"/>
          <a:stretch>
            <a:fillRect/>
          </a:stretch>
        </p:blipFill>
        <p:spPr>
          <a:xfrm>
            <a:off x="5564094" y="2171700"/>
            <a:ext cx="3225800" cy="2514600"/>
          </a:xfrm>
          <a:prstGeom prst="rect">
            <a:avLst/>
          </a:prstGeom>
        </p:spPr>
      </p:pic>
    </p:spTree>
    <p:extLst>
      <p:ext uri="{BB962C8B-B14F-4D97-AF65-F5344CB8AC3E}">
        <p14:creationId xmlns:p14="http://schemas.microsoft.com/office/powerpoint/2010/main" val="26415741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6F117605-89C1-BA4D-91E4-3302BA498542}" type="slidenum">
              <a:rPr lang="en-US"/>
              <a:pPr/>
              <a:t>30</a:t>
            </a:fld>
            <a:endParaRPr lang="en-US"/>
          </a:p>
        </p:txBody>
      </p:sp>
      <p:sp>
        <p:nvSpPr>
          <p:cNvPr id="38914" name="Rectangle 2"/>
          <p:cNvSpPr>
            <a:spLocks noGrp="1" noChangeArrowheads="1"/>
          </p:cNvSpPr>
          <p:nvPr>
            <p:ph type="title"/>
          </p:nvPr>
        </p:nvSpPr>
        <p:spPr/>
        <p:txBody>
          <a:bodyPr/>
          <a:lstStyle/>
          <a:p>
            <a:r>
              <a:rPr lang="en-US"/>
              <a:t>Lesson Quiz</a:t>
            </a:r>
          </a:p>
        </p:txBody>
      </p:sp>
      <p:sp>
        <p:nvSpPr>
          <p:cNvPr id="38915" name="Rectangle 3"/>
          <p:cNvSpPr>
            <a:spLocks noGrp="1" noChangeArrowheads="1"/>
          </p:cNvSpPr>
          <p:nvPr>
            <p:ph type="body" idx="1"/>
          </p:nvPr>
        </p:nvSpPr>
        <p:spPr/>
        <p:txBody>
          <a:bodyPr>
            <a:noAutofit/>
          </a:bodyPr>
          <a:lstStyle/>
          <a:p>
            <a:pPr>
              <a:buFont typeface="Wingdings" charset="0"/>
              <a:buNone/>
            </a:pPr>
            <a:r>
              <a:rPr lang="en-US" sz="3200" dirty="0"/>
              <a:t>1.	The process of learning and internalizing the values, beliefs, and norms of a social group is called:</a:t>
            </a:r>
          </a:p>
          <a:p>
            <a:pPr lvl="1">
              <a:buFont typeface="Wingdings" charset="0"/>
              <a:buNone/>
            </a:pPr>
            <a:r>
              <a:rPr lang="en-US" sz="3200" dirty="0"/>
              <a:t>a. </a:t>
            </a:r>
            <a:r>
              <a:rPr lang="en-US" sz="3200" dirty="0" err="1"/>
              <a:t>culturization</a:t>
            </a:r>
            <a:r>
              <a:rPr lang="en-US" sz="3200" dirty="0"/>
              <a:t>.</a:t>
            </a:r>
          </a:p>
          <a:p>
            <a:pPr lvl="1">
              <a:buFont typeface="Wingdings" charset="0"/>
              <a:buNone/>
            </a:pPr>
            <a:r>
              <a:rPr lang="en-US" sz="3200" dirty="0"/>
              <a:t>b. nature.</a:t>
            </a:r>
          </a:p>
          <a:p>
            <a:pPr lvl="1">
              <a:buFont typeface="Wingdings" charset="0"/>
              <a:buNone/>
            </a:pPr>
            <a:r>
              <a:rPr lang="en-US" sz="3200" dirty="0"/>
              <a:t>c. socialization.</a:t>
            </a:r>
          </a:p>
          <a:p>
            <a:pPr lvl="1">
              <a:buFont typeface="Wingdings" charset="0"/>
              <a:buNone/>
            </a:pPr>
            <a:r>
              <a:rPr lang="en-US" sz="3200" dirty="0"/>
              <a:t>d. social isolation.</a:t>
            </a:r>
          </a:p>
          <a:p>
            <a:endParaRPr lang="en-US" sz="3200" dirty="0"/>
          </a:p>
        </p:txBody>
      </p:sp>
    </p:spTree>
    <p:extLst>
      <p:ext uri="{BB962C8B-B14F-4D97-AF65-F5344CB8AC3E}">
        <p14:creationId xmlns:p14="http://schemas.microsoft.com/office/powerpoint/2010/main" val="21469722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91773A6C-4527-414A-95BB-6D02972C6371}" type="slidenum">
              <a:rPr lang="en-US"/>
              <a:pPr/>
              <a:t>31</a:t>
            </a:fld>
            <a:endParaRPr lang="en-US"/>
          </a:p>
        </p:txBody>
      </p:sp>
      <p:sp>
        <p:nvSpPr>
          <p:cNvPr id="39938" name="Rectangle 2"/>
          <p:cNvSpPr>
            <a:spLocks noGrp="1" noChangeArrowheads="1"/>
          </p:cNvSpPr>
          <p:nvPr>
            <p:ph type="title"/>
          </p:nvPr>
        </p:nvSpPr>
        <p:spPr/>
        <p:txBody>
          <a:bodyPr/>
          <a:lstStyle/>
          <a:p>
            <a:r>
              <a:rPr lang="en-US"/>
              <a:t>Lesson Quiz</a:t>
            </a:r>
          </a:p>
        </p:txBody>
      </p:sp>
      <p:sp>
        <p:nvSpPr>
          <p:cNvPr id="39939" name="Rectangle 3"/>
          <p:cNvSpPr>
            <a:spLocks noGrp="1" noChangeArrowheads="1"/>
          </p:cNvSpPr>
          <p:nvPr>
            <p:ph type="body" idx="1"/>
          </p:nvPr>
        </p:nvSpPr>
        <p:spPr>
          <a:xfrm>
            <a:off x="643269" y="2247284"/>
            <a:ext cx="7610476" cy="3670767"/>
          </a:xfrm>
        </p:spPr>
        <p:txBody>
          <a:bodyPr>
            <a:noAutofit/>
          </a:bodyPr>
          <a:lstStyle/>
          <a:p>
            <a:pPr>
              <a:buFont typeface="Wingdings" charset="0"/>
              <a:buNone/>
            </a:pPr>
            <a:r>
              <a:rPr lang="en-US" sz="3200" dirty="0"/>
              <a:t>2.	An individual</a:t>
            </a:r>
            <a:r>
              <a:rPr lang="ja-JP" altLang="en-US" sz="3200" dirty="0">
                <a:latin typeface="Times New Roman"/>
              </a:rPr>
              <a:t>’</a:t>
            </a:r>
            <a:r>
              <a:rPr lang="en-US" sz="3200" dirty="0"/>
              <a:t>s conscious, reflexive experience of a personal identity separate and distinct from others is called the:</a:t>
            </a:r>
          </a:p>
          <a:p>
            <a:pPr lvl="1">
              <a:buFont typeface="Wingdings" charset="0"/>
              <a:buNone/>
            </a:pPr>
            <a:r>
              <a:rPr lang="en-US" sz="3200" dirty="0"/>
              <a:t>a. self.</a:t>
            </a:r>
          </a:p>
          <a:p>
            <a:pPr lvl="1">
              <a:buFont typeface="Wingdings" charset="0"/>
              <a:buNone/>
            </a:pPr>
            <a:r>
              <a:rPr lang="en-US" sz="3200" dirty="0"/>
              <a:t>b. id.</a:t>
            </a:r>
          </a:p>
          <a:p>
            <a:pPr lvl="1">
              <a:buFont typeface="Wingdings" charset="0"/>
              <a:buNone/>
            </a:pPr>
            <a:r>
              <a:rPr lang="en-US" sz="3200" dirty="0"/>
              <a:t>c. ego.</a:t>
            </a:r>
          </a:p>
          <a:p>
            <a:pPr lvl="1">
              <a:buFont typeface="Wingdings" charset="0"/>
              <a:buNone/>
            </a:pPr>
            <a:r>
              <a:rPr lang="en-US" sz="3200" dirty="0"/>
              <a:t>d. superego.</a:t>
            </a:r>
          </a:p>
          <a:p>
            <a:endParaRPr lang="en-US" sz="3200" dirty="0"/>
          </a:p>
        </p:txBody>
      </p:sp>
    </p:spTree>
    <p:extLst>
      <p:ext uri="{BB962C8B-B14F-4D97-AF65-F5344CB8AC3E}">
        <p14:creationId xmlns:p14="http://schemas.microsoft.com/office/powerpoint/2010/main" val="142767358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23FF0323-081A-5F48-941F-92858DD5F8A0}" type="slidenum">
              <a:rPr lang="en-US"/>
              <a:pPr/>
              <a:t>32</a:t>
            </a:fld>
            <a:endParaRPr lang="en-US"/>
          </a:p>
        </p:txBody>
      </p:sp>
      <p:sp>
        <p:nvSpPr>
          <p:cNvPr id="40962" name="Rectangle 2"/>
          <p:cNvSpPr>
            <a:spLocks noGrp="1" noChangeArrowheads="1"/>
          </p:cNvSpPr>
          <p:nvPr>
            <p:ph type="title"/>
          </p:nvPr>
        </p:nvSpPr>
        <p:spPr/>
        <p:txBody>
          <a:bodyPr/>
          <a:lstStyle/>
          <a:p>
            <a:r>
              <a:rPr lang="en-US"/>
              <a:t>Lesson Quiz</a:t>
            </a:r>
          </a:p>
        </p:txBody>
      </p:sp>
      <p:sp>
        <p:nvSpPr>
          <p:cNvPr id="40963" name="Rectangle 3"/>
          <p:cNvSpPr>
            <a:spLocks noGrp="1" noChangeArrowheads="1"/>
          </p:cNvSpPr>
          <p:nvPr>
            <p:ph type="body" idx="1"/>
          </p:nvPr>
        </p:nvSpPr>
        <p:spPr>
          <a:xfrm>
            <a:off x="868604" y="2288258"/>
            <a:ext cx="7610476" cy="3670767"/>
          </a:xfrm>
        </p:spPr>
        <p:txBody>
          <a:bodyPr>
            <a:noAutofit/>
          </a:bodyPr>
          <a:lstStyle/>
          <a:p>
            <a:pPr>
              <a:buFont typeface="Wingdings" charset="0"/>
              <a:buNone/>
            </a:pPr>
            <a:r>
              <a:rPr lang="en-US" sz="3200" dirty="0"/>
              <a:t>3.	The way that a professor dresses and carries herself would be considered a part of her attempts at:</a:t>
            </a:r>
          </a:p>
          <a:p>
            <a:pPr lvl="1">
              <a:buFont typeface="Wingdings" charset="0"/>
              <a:buNone/>
            </a:pPr>
            <a:r>
              <a:rPr lang="en-US" sz="3200" dirty="0"/>
              <a:t>a. expressions given.</a:t>
            </a:r>
          </a:p>
          <a:p>
            <a:pPr lvl="1">
              <a:buFont typeface="Wingdings" charset="0"/>
              <a:buNone/>
            </a:pPr>
            <a:r>
              <a:rPr lang="en-US" sz="3200" dirty="0"/>
              <a:t>b. dramaturgy.</a:t>
            </a:r>
          </a:p>
          <a:p>
            <a:pPr lvl="1">
              <a:buFont typeface="Wingdings" charset="0"/>
              <a:buNone/>
            </a:pPr>
            <a:r>
              <a:rPr lang="en-US" sz="3200" dirty="0"/>
              <a:t>c. a generalized other.</a:t>
            </a:r>
          </a:p>
          <a:p>
            <a:pPr lvl="1">
              <a:buFont typeface="Wingdings" charset="0"/>
              <a:buNone/>
            </a:pPr>
            <a:r>
              <a:rPr lang="en-US" sz="3200" dirty="0"/>
              <a:t>d. impression management.</a:t>
            </a:r>
          </a:p>
          <a:p>
            <a:endParaRPr lang="en-US" sz="3200" dirty="0"/>
          </a:p>
        </p:txBody>
      </p:sp>
    </p:spTree>
    <p:extLst>
      <p:ext uri="{BB962C8B-B14F-4D97-AF65-F5344CB8AC3E}">
        <p14:creationId xmlns:p14="http://schemas.microsoft.com/office/powerpoint/2010/main" val="22939479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31A24B22-DD2A-704E-8A35-5860DC43E622}" type="slidenum">
              <a:rPr lang="en-US"/>
              <a:pPr/>
              <a:t>33</a:t>
            </a:fld>
            <a:endParaRPr lang="en-US"/>
          </a:p>
        </p:txBody>
      </p:sp>
      <p:sp>
        <p:nvSpPr>
          <p:cNvPr id="41986" name="Rectangle 2"/>
          <p:cNvSpPr>
            <a:spLocks noGrp="1" noChangeArrowheads="1"/>
          </p:cNvSpPr>
          <p:nvPr>
            <p:ph type="title"/>
          </p:nvPr>
        </p:nvSpPr>
        <p:spPr/>
        <p:txBody>
          <a:bodyPr/>
          <a:lstStyle/>
          <a:p>
            <a:r>
              <a:rPr lang="en-US"/>
              <a:t>Lesson Quiz</a:t>
            </a:r>
          </a:p>
        </p:txBody>
      </p:sp>
      <p:sp>
        <p:nvSpPr>
          <p:cNvPr id="41987" name="Rectangle 3"/>
          <p:cNvSpPr>
            <a:spLocks noGrp="1" noChangeArrowheads="1"/>
          </p:cNvSpPr>
          <p:nvPr>
            <p:ph type="body" idx="1"/>
          </p:nvPr>
        </p:nvSpPr>
        <p:spPr/>
        <p:txBody>
          <a:bodyPr>
            <a:noAutofit/>
          </a:bodyPr>
          <a:lstStyle/>
          <a:p>
            <a:pPr>
              <a:buFont typeface="Wingdings" charset="0"/>
              <a:buNone/>
            </a:pPr>
            <a:r>
              <a:rPr lang="en-US" sz="3200" dirty="0"/>
              <a:t>4.	The fact that schools teach children to obey authority would be considered a part of:</a:t>
            </a:r>
          </a:p>
          <a:p>
            <a:pPr lvl="1">
              <a:buFont typeface="Wingdings" charset="0"/>
              <a:buNone/>
            </a:pPr>
            <a:r>
              <a:rPr lang="en-US" sz="3200" dirty="0"/>
              <a:t>a. a total institution.</a:t>
            </a:r>
          </a:p>
          <a:p>
            <a:pPr lvl="1">
              <a:buFont typeface="Wingdings" charset="0"/>
              <a:buNone/>
            </a:pPr>
            <a:r>
              <a:rPr lang="en-US" sz="3200" dirty="0"/>
              <a:t>b. the agents of socialization.</a:t>
            </a:r>
          </a:p>
          <a:p>
            <a:pPr lvl="1">
              <a:buFont typeface="Wingdings" charset="0"/>
              <a:buNone/>
            </a:pPr>
            <a:r>
              <a:rPr lang="en-US" sz="3200" dirty="0"/>
              <a:t>c. the hidden curriculum.</a:t>
            </a:r>
          </a:p>
          <a:p>
            <a:pPr lvl="1">
              <a:buFont typeface="Wingdings" charset="0"/>
              <a:buNone/>
            </a:pPr>
            <a:r>
              <a:rPr lang="en-US" sz="3200" dirty="0"/>
              <a:t>d. </a:t>
            </a:r>
            <a:r>
              <a:rPr lang="en-US" sz="3200" dirty="0" err="1"/>
              <a:t>resocialization</a:t>
            </a:r>
            <a:r>
              <a:rPr lang="en-US" sz="3200" dirty="0"/>
              <a:t>.</a:t>
            </a:r>
          </a:p>
          <a:p>
            <a:endParaRPr lang="en-US" sz="3200" dirty="0"/>
          </a:p>
        </p:txBody>
      </p:sp>
    </p:spTree>
    <p:extLst>
      <p:ext uri="{BB962C8B-B14F-4D97-AF65-F5344CB8AC3E}">
        <p14:creationId xmlns:p14="http://schemas.microsoft.com/office/powerpoint/2010/main" val="66026006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155460F7-F80A-124D-A080-8D13EB00AFAF}" type="slidenum">
              <a:rPr lang="en-US"/>
              <a:pPr/>
              <a:t>34</a:t>
            </a:fld>
            <a:endParaRPr lang="en-US"/>
          </a:p>
        </p:txBody>
      </p:sp>
      <p:sp>
        <p:nvSpPr>
          <p:cNvPr id="43010" name="Rectangle 2"/>
          <p:cNvSpPr>
            <a:spLocks noGrp="1" noChangeArrowheads="1"/>
          </p:cNvSpPr>
          <p:nvPr>
            <p:ph type="title"/>
          </p:nvPr>
        </p:nvSpPr>
        <p:spPr/>
        <p:txBody>
          <a:bodyPr/>
          <a:lstStyle/>
          <a:p>
            <a:r>
              <a:rPr lang="en-US"/>
              <a:t>Lesson Quiz</a:t>
            </a:r>
          </a:p>
        </p:txBody>
      </p:sp>
      <p:sp>
        <p:nvSpPr>
          <p:cNvPr id="43011" name="Rectangle 3"/>
          <p:cNvSpPr>
            <a:spLocks noGrp="1" noChangeArrowheads="1"/>
          </p:cNvSpPr>
          <p:nvPr>
            <p:ph type="body" idx="1"/>
          </p:nvPr>
        </p:nvSpPr>
        <p:spPr>
          <a:xfrm>
            <a:off x="1114424" y="2247284"/>
            <a:ext cx="7610476" cy="3670767"/>
          </a:xfrm>
        </p:spPr>
        <p:txBody>
          <a:bodyPr>
            <a:noAutofit/>
          </a:bodyPr>
          <a:lstStyle/>
          <a:p>
            <a:pPr>
              <a:buFont typeface="Wingdings" charset="0"/>
              <a:buNone/>
            </a:pPr>
            <a:r>
              <a:rPr lang="en-US" sz="3200" dirty="0"/>
              <a:t>5.	A person who is asked to come in to work overtime on the same night that he has to study for a sociology exam is experiencing:</a:t>
            </a:r>
          </a:p>
          <a:p>
            <a:pPr lvl="1">
              <a:buFont typeface="Wingdings" charset="0"/>
              <a:buNone/>
            </a:pPr>
            <a:r>
              <a:rPr lang="en-US" sz="3200" dirty="0"/>
              <a:t>a. role envy.</a:t>
            </a:r>
          </a:p>
          <a:p>
            <a:pPr lvl="1">
              <a:buFont typeface="Wingdings" charset="0"/>
              <a:buNone/>
            </a:pPr>
            <a:r>
              <a:rPr lang="en-US" sz="3200" dirty="0"/>
              <a:t>b. role strain.</a:t>
            </a:r>
          </a:p>
          <a:p>
            <a:pPr lvl="1">
              <a:buFont typeface="Wingdings" charset="0"/>
              <a:buNone/>
            </a:pPr>
            <a:r>
              <a:rPr lang="en-US" sz="3200" dirty="0"/>
              <a:t>c. role conflict.</a:t>
            </a:r>
          </a:p>
          <a:p>
            <a:pPr lvl="1">
              <a:buFont typeface="Wingdings" charset="0"/>
              <a:buNone/>
            </a:pPr>
            <a:r>
              <a:rPr lang="en-US" sz="3200" dirty="0"/>
              <a:t>d. role status.</a:t>
            </a:r>
          </a:p>
          <a:p>
            <a:endParaRPr lang="en-US" sz="3200" dirty="0"/>
          </a:p>
        </p:txBody>
      </p:sp>
    </p:spTree>
    <p:extLst>
      <p:ext uri="{BB962C8B-B14F-4D97-AF65-F5344CB8AC3E}">
        <p14:creationId xmlns:p14="http://schemas.microsoft.com/office/powerpoint/2010/main" val="97322912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4714DA6C-F782-8E44-9C11-BAA46FA9FE8E}" type="slidenum">
              <a:rPr lang="en-US"/>
              <a:pPr/>
              <a:t>35</a:t>
            </a:fld>
            <a:endParaRPr lang="en-US"/>
          </a:p>
        </p:txBody>
      </p:sp>
      <p:sp>
        <p:nvSpPr>
          <p:cNvPr id="44034" name="Rectangle 2"/>
          <p:cNvSpPr>
            <a:spLocks noGrp="1" noChangeArrowheads="1"/>
          </p:cNvSpPr>
          <p:nvPr>
            <p:ph type="title"/>
          </p:nvPr>
        </p:nvSpPr>
        <p:spPr/>
        <p:txBody>
          <a:bodyPr/>
          <a:lstStyle/>
          <a:p>
            <a:r>
              <a:rPr lang="en-US"/>
              <a:t>Lesson Quiz</a:t>
            </a:r>
          </a:p>
        </p:txBody>
      </p:sp>
      <p:sp>
        <p:nvSpPr>
          <p:cNvPr id="44035" name="Rectangle 3"/>
          <p:cNvSpPr>
            <a:spLocks noGrp="1" noChangeArrowheads="1"/>
          </p:cNvSpPr>
          <p:nvPr>
            <p:ph type="body" idx="1"/>
          </p:nvPr>
        </p:nvSpPr>
        <p:spPr/>
        <p:txBody>
          <a:bodyPr>
            <a:noAutofit/>
          </a:bodyPr>
          <a:lstStyle/>
          <a:p>
            <a:pPr>
              <a:buFont typeface="Wingdings" charset="0"/>
              <a:buNone/>
            </a:pPr>
            <a:r>
              <a:rPr lang="en-US" sz="3200" dirty="0"/>
              <a:t>6.	</a:t>
            </a:r>
            <a:r>
              <a:rPr lang="ja-JP" altLang="en-US" sz="3200" dirty="0">
                <a:latin typeface="Times New Roman"/>
              </a:rPr>
              <a:t>“</a:t>
            </a:r>
            <a:r>
              <a:rPr lang="en-US" sz="3200" dirty="0"/>
              <a:t>Boys don</a:t>
            </a:r>
            <a:r>
              <a:rPr lang="ja-JP" altLang="en-US" sz="3200" dirty="0">
                <a:latin typeface="Times New Roman"/>
              </a:rPr>
              <a:t>’</a:t>
            </a:r>
            <a:r>
              <a:rPr lang="en-US" sz="3200" dirty="0"/>
              <a:t>t cry</a:t>
            </a:r>
            <a:r>
              <a:rPr lang="ja-JP" altLang="en-US" sz="3200" dirty="0">
                <a:latin typeface="Times New Roman"/>
              </a:rPr>
              <a:t>”</a:t>
            </a:r>
            <a:r>
              <a:rPr lang="en-US" sz="3200" dirty="0"/>
              <a:t> and </a:t>
            </a:r>
            <a:r>
              <a:rPr lang="ja-JP" altLang="en-US" sz="3200" dirty="0">
                <a:latin typeface="Times New Roman"/>
              </a:rPr>
              <a:t>“</a:t>
            </a:r>
            <a:r>
              <a:rPr lang="en-US" sz="3200" dirty="0"/>
              <a:t>Don</a:t>
            </a:r>
            <a:r>
              <a:rPr lang="ja-JP" altLang="en-US" sz="3200" dirty="0">
                <a:latin typeface="Times New Roman"/>
              </a:rPr>
              <a:t>’</a:t>
            </a:r>
            <a:r>
              <a:rPr lang="en-US" sz="3200" dirty="0"/>
              <a:t>t laugh during a funeral</a:t>
            </a:r>
            <a:r>
              <a:rPr lang="ja-JP" altLang="en-US" sz="3200" dirty="0">
                <a:latin typeface="Times New Roman"/>
              </a:rPr>
              <a:t>”</a:t>
            </a:r>
            <a:r>
              <a:rPr lang="en-US" sz="3200" dirty="0"/>
              <a:t> would be examples of:</a:t>
            </a:r>
          </a:p>
          <a:p>
            <a:pPr lvl="1">
              <a:buFont typeface="Wingdings" charset="0"/>
              <a:buNone/>
            </a:pPr>
            <a:r>
              <a:rPr lang="en-US" sz="3200" dirty="0"/>
              <a:t>a. emotion work.</a:t>
            </a:r>
          </a:p>
          <a:p>
            <a:pPr lvl="1">
              <a:buFont typeface="Wingdings" charset="0"/>
              <a:buNone/>
            </a:pPr>
            <a:r>
              <a:rPr lang="en-US" sz="3200" dirty="0"/>
              <a:t>b. feeling rules.</a:t>
            </a:r>
          </a:p>
          <a:p>
            <a:pPr lvl="1">
              <a:buFont typeface="Wingdings" charset="0"/>
              <a:buNone/>
            </a:pPr>
            <a:r>
              <a:rPr lang="en-US" sz="3200" dirty="0"/>
              <a:t>c. </a:t>
            </a:r>
            <a:r>
              <a:rPr lang="en-US" sz="3200" dirty="0" err="1"/>
              <a:t>resocialization</a:t>
            </a:r>
            <a:r>
              <a:rPr lang="en-US" sz="3200" dirty="0"/>
              <a:t>.</a:t>
            </a:r>
          </a:p>
          <a:p>
            <a:pPr lvl="1">
              <a:buFont typeface="Wingdings" charset="0"/>
              <a:buNone/>
            </a:pPr>
            <a:r>
              <a:rPr lang="en-US" sz="3200" dirty="0"/>
              <a:t>d. role-taking emotions.</a:t>
            </a:r>
          </a:p>
          <a:p>
            <a:endParaRPr lang="en-US" sz="3200" dirty="0"/>
          </a:p>
        </p:txBody>
      </p:sp>
    </p:spTree>
    <p:extLst>
      <p:ext uri="{BB962C8B-B14F-4D97-AF65-F5344CB8AC3E}">
        <p14:creationId xmlns:p14="http://schemas.microsoft.com/office/powerpoint/2010/main" val="4568705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Maine’s ‘Last True Hermit’</a:t>
            </a:r>
            <a:endParaRPr lang="en-US" dirty="0"/>
          </a:p>
        </p:txBody>
      </p:sp>
      <p:pic>
        <p:nvPicPr>
          <p:cNvPr id="5" name="Content Placeholder 4"/>
          <p:cNvPicPr>
            <a:picLocks noGrp="1" noChangeAspect="1"/>
          </p:cNvPicPr>
          <p:nvPr>
            <p:ph idx="1"/>
          </p:nvPr>
        </p:nvPicPr>
        <p:blipFill>
          <a:blip r:embed="rId3"/>
          <a:srcRect l="-21640" r="-21640"/>
          <a:stretch>
            <a:fillRect/>
          </a:stretch>
        </p:blipFill>
        <p:spPr>
          <a:xfrm>
            <a:off x="5694928" y="2290725"/>
            <a:ext cx="3775336" cy="1820961"/>
          </a:xfrm>
        </p:spPr>
      </p:pic>
      <p:sp>
        <p:nvSpPr>
          <p:cNvPr id="4" name="Slide Number Placeholder 3"/>
          <p:cNvSpPr>
            <a:spLocks noGrp="1"/>
          </p:cNvSpPr>
          <p:nvPr>
            <p:ph type="sldNum" sz="quarter" idx="12"/>
          </p:nvPr>
        </p:nvSpPr>
        <p:spPr/>
        <p:txBody>
          <a:bodyPr/>
          <a:lstStyle/>
          <a:p>
            <a:fld id="{4A822907-8A9D-4F6B-98F6-913902AD56B5}" type="slidenum">
              <a:rPr lang="en-US" smtClean="0"/>
              <a:t>4</a:t>
            </a:fld>
            <a:endParaRPr lang="en-US"/>
          </a:p>
        </p:txBody>
      </p:sp>
      <p:sp>
        <p:nvSpPr>
          <p:cNvPr id="6" name="TextBox 5"/>
          <p:cNvSpPr txBox="1"/>
          <p:nvPr/>
        </p:nvSpPr>
        <p:spPr>
          <a:xfrm>
            <a:off x="158730" y="2038256"/>
            <a:ext cx="5986401" cy="4708981"/>
          </a:xfrm>
          <a:prstGeom prst="rect">
            <a:avLst/>
          </a:prstGeom>
          <a:noFill/>
        </p:spPr>
        <p:txBody>
          <a:bodyPr wrap="square" rtlCol="0">
            <a:spAutoFit/>
          </a:bodyPr>
          <a:lstStyle/>
          <a:p>
            <a:r>
              <a:rPr lang="en-US" sz="2000" dirty="0"/>
              <a:t>"But you must have thought about things," I said. "About your life, about the human condition."</a:t>
            </a:r>
          </a:p>
          <a:p>
            <a:endParaRPr lang="en-US" sz="2000" dirty="0"/>
          </a:p>
          <a:p>
            <a:r>
              <a:rPr lang="en-US" sz="2000" dirty="0"/>
              <a:t>Chris became surprisingly introspective. "I did examine myself," he said. "Solitude did increase my perception. But here's the tricky thing—when I applied my increased perception to myself, I lost my identity. With no audience, no one to perform for, I was just there. There was no need to define myself; I became irrelevant. The moon was the minute hand, the seasons the hour hand. I didn't even have a name. I never felt lonely. To put it romantically: I was completely free."</a:t>
            </a:r>
          </a:p>
        </p:txBody>
      </p:sp>
    </p:spTree>
    <p:extLst>
      <p:ext uri="{BB962C8B-B14F-4D97-AF65-F5344CB8AC3E}">
        <p14:creationId xmlns:p14="http://schemas.microsoft.com/office/powerpoint/2010/main" val="2510585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Self and Socialization</a:t>
            </a:r>
            <a:endParaRPr lang="en-US" dirty="0"/>
          </a:p>
        </p:txBody>
      </p:sp>
      <p:sp>
        <p:nvSpPr>
          <p:cNvPr id="3" name="Content Placeholder 2"/>
          <p:cNvSpPr>
            <a:spLocks noGrp="1"/>
          </p:cNvSpPr>
          <p:nvPr>
            <p:ph idx="1"/>
          </p:nvPr>
        </p:nvSpPr>
        <p:spPr>
          <a:xfrm>
            <a:off x="716976" y="2335510"/>
            <a:ext cx="8007924" cy="3930819"/>
          </a:xfrm>
        </p:spPr>
        <p:txBody>
          <a:bodyPr>
            <a:noAutofit/>
          </a:bodyPr>
          <a:lstStyle/>
          <a:p>
            <a:r>
              <a:rPr lang="en-US" sz="2400" dirty="0" smtClean="0"/>
              <a:t>The self is one of the most basic features of human beings and society.</a:t>
            </a:r>
          </a:p>
          <a:p>
            <a:r>
              <a:rPr lang="en-US" sz="2400" b="1" dirty="0"/>
              <a:t>The self </a:t>
            </a:r>
            <a:r>
              <a:rPr lang="en-US" sz="2400" dirty="0"/>
              <a:t>is our experience of a distinct, real, personal identity that is separate and different from all other people.  </a:t>
            </a:r>
          </a:p>
          <a:p>
            <a:r>
              <a:rPr lang="en-US" sz="2400" dirty="0"/>
              <a:t>Sociologists look at both the individual and society to gain a sense of where the self comes from.  </a:t>
            </a:r>
          </a:p>
          <a:p>
            <a:r>
              <a:rPr lang="en-US" sz="2400" dirty="0" smtClean="0"/>
              <a:t>The self </a:t>
            </a:r>
            <a:r>
              <a:rPr lang="en-US" sz="2400" dirty="0"/>
              <a:t>is created and modified through interaction over the course of a lifetime.</a:t>
            </a:r>
          </a:p>
          <a:p>
            <a:endParaRPr lang="en-US" sz="2400" dirty="0"/>
          </a:p>
        </p:txBody>
      </p:sp>
      <p:sp>
        <p:nvSpPr>
          <p:cNvPr id="4" name="Slide Number Placeholder 3"/>
          <p:cNvSpPr>
            <a:spLocks noGrp="1"/>
          </p:cNvSpPr>
          <p:nvPr>
            <p:ph type="sldNum" sz="quarter" idx="12"/>
          </p:nvPr>
        </p:nvSpPr>
        <p:spPr/>
        <p:txBody>
          <a:bodyPr/>
          <a:lstStyle/>
          <a:p>
            <a:fld id="{4A822907-8A9D-4F6B-98F6-913902AD56B5}" type="slidenum">
              <a:rPr lang="en-US" smtClean="0"/>
              <a:t>5</a:t>
            </a:fld>
            <a:endParaRPr lang="en-US"/>
          </a:p>
        </p:txBody>
      </p:sp>
    </p:spTree>
    <p:extLst>
      <p:ext uri="{BB962C8B-B14F-4D97-AF65-F5344CB8AC3E}">
        <p14:creationId xmlns:p14="http://schemas.microsoft.com/office/powerpoint/2010/main" val="24009213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r>
              <a:rPr lang="en-US" sz="2800" dirty="0"/>
              <a:t>Reality is created, negotiated and agreed upon (that is, constructed) socially, through social interaction. </a:t>
            </a:r>
          </a:p>
          <a:p>
            <a:r>
              <a:rPr lang="en-US" sz="2800" dirty="0"/>
              <a:t>The world exists before we’re born but we help (re)create the world by interacting with others.</a:t>
            </a:r>
          </a:p>
          <a:p>
            <a:r>
              <a:rPr lang="en-US" sz="2800" dirty="0">
                <a:hlinkClick r:id="rId3"/>
              </a:rPr>
              <a:t>Socialization teaches us about reality</a:t>
            </a:r>
            <a:endParaRPr lang="en-US" sz="2800" dirty="0"/>
          </a:p>
          <a:p>
            <a:endParaRPr lang="en-US" sz="2800" dirty="0"/>
          </a:p>
        </p:txBody>
      </p:sp>
      <p:sp>
        <p:nvSpPr>
          <p:cNvPr id="4" name="Slide Number Placeholder 3"/>
          <p:cNvSpPr>
            <a:spLocks noGrp="1"/>
          </p:cNvSpPr>
          <p:nvPr>
            <p:ph type="sldNum" sz="quarter" idx="12"/>
          </p:nvPr>
        </p:nvSpPr>
        <p:spPr/>
        <p:txBody>
          <a:bodyPr/>
          <a:lstStyle/>
          <a:p>
            <a:fld id="{4A822907-8A9D-4F6B-98F6-913902AD56B5}" type="slidenum">
              <a:rPr lang="en-US" smtClean="0"/>
              <a:t>6</a:t>
            </a:fld>
            <a:endParaRPr lang="en-US"/>
          </a:p>
        </p:txBody>
      </p:sp>
    </p:spTree>
    <p:extLst>
      <p:ext uri="{BB962C8B-B14F-4D97-AF65-F5344CB8AC3E}">
        <p14:creationId xmlns:p14="http://schemas.microsoft.com/office/powerpoint/2010/main" val="35036813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Socialization</a:t>
            </a:r>
            <a:endParaRPr lang="en-US" dirty="0"/>
          </a:p>
        </p:txBody>
      </p:sp>
      <p:pic>
        <p:nvPicPr>
          <p:cNvPr id="5" name="Content Placeholder 4"/>
          <p:cNvPicPr>
            <a:picLocks noGrp="1" noChangeAspect="1"/>
          </p:cNvPicPr>
          <p:nvPr>
            <p:ph idx="1"/>
          </p:nvPr>
        </p:nvPicPr>
        <p:blipFill>
          <a:blip r:embed="rId2"/>
          <a:srcRect t="-8662" b="-8662"/>
          <a:stretch>
            <a:fillRect/>
          </a:stretch>
        </p:blipFill>
        <p:spPr>
          <a:xfrm>
            <a:off x="5568744" y="2595562"/>
            <a:ext cx="3156155" cy="1522311"/>
          </a:xfrm>
        </p:spPr>
      </p:pic>
      <p:sp>
        <p:nvSpPr>
          <p:cNvPr id="4" name="Slide Number Placeholder 3"/>
          <p:cNvSpPr>
            <a:spLocks noGrp="1"/>
          </p:cNvSpPr>
          <p:nvPr>
            <p:ph type="sldNum" sz="quarter" idx="12"/>
          </p:nvPr>
        </p:nvSpPr>
        <p:spPr/>
        <p:txBody>
          <a:bodyPr/>
          <a:lstStyle/>
          <a:p>
            <a:fld id="{4A822907-8A9D-4F6B-98F6-913902AD56B5}" type="slidenum">
              <a:rPr lang="en-US" smtClean="0"/>
              <a:t>7</a:t>
            </a:fld>
            <a:endParaRPr lang="en-US"/>
          </a:p>
        </p:txBody>
      </p:sp>
      <p:sp>
        <p:nvSpPr>
          <p:cNvPr id="6" name="TextBox 5"/>
          <p:cNvSpPr txBox="1"/>
          <p:nvPr/>
        </p:nvSpPr>
        <p:spPr>
          <a:xfrm>
            <a:off x="512125" y="2396971"/>
            <a:ext cx="5244165" cy="5047536"/>
          </a:xfrm>
          <a:prstGeom prst="rect">
            <a:avLst/>
          </a:prstGeom>
          <a:noFill/>
        </p:spPr>
        <p:txBody>
          <a:bodyPr wrap="square" rtlCol="0">
            <a:spAutoFit/>
          </a:bodyPr>
          <a:lstStyle/>
          <a:p>
            <a:r>
              <a:rPr lang="en-US" sz="2300" b="1" dirty="0"/>
              <a:t>Socialization</a:t>
            </a:r>
            <a:r>
              <a:rPr lang="en-US" sz="2300" dirty="0"/>
              <a:t> is the process of learning and internalizing the values, beliefs, and norms of our social group and by which we become functioning members of society.  </a:t>
            </a:r>
            <a:endParaRPr lang="en-US" sz="2300" dirty="0" smtClean="0"/>
          </a:p>
          <a:p>
            <a:endParaRPr lang="en-US" sz="2300" dirty="0"/>
          </a:p>
          <a:p>
            <a:r>
              <a:rPr lang="en-US" sz="2300" dirty="0"/>
              <a:t>The socialization process begins in infancy and is especially productive once a child begins to understand and use language.  </a:t>
            </a:r>
          </a:p>
          <a:p>
            <a:r>
              <a:rPr lang="en-US" sz="2300" dirty="0"/>
              <a:t>Socialization is a lifelong process.</a:t>
            </a:r>
          </a:p>
          <a:p>
            <a:endParaRPr lang="en-US" sz="2300" dirty="0"/>
          </a:p>
          <a:p>
            <a:endParaRPr lang="en-US" sz="2300" dirty="0"/>
          </a:p>
        </p:txBody>
      </p:sp>
    </p:spTree>
    <p:extLst>
      <p:ext uri="{BB962C8B-B14F-4D97-AF65-F5344CB8AC3E}">
        <p14:creationId xmlns:p14="http://schemas.microsoft.com/office/powerpoint/2010/main" val="2825729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Does the Self Develop? Looking Glass Self</a:t>
            </a:r>
            <a:endParaRPr lang="en-US" dirty="0"/>
          </a:p>
        </p:txBody>
      </p:sp>
      <p:sp>
        <p:nvSpPr>
          <p:cNvPr id="3" name="Content Placeholder 2"/>
          <p:cNvSpPr>
            <a:spLocks noGrp="1"/>
          </p:cNvSpPr>
          <p:nvPr>
            <p:ph idx="1"/>
          </p:nvPr>
        </p:nvSpPr>
        <p:spPr>
          <a:xfrm>
            <a:off x="327760" y="2058744"/>
            <a:ext cx="4156298" cy="4033254"/>
          </a:xfrm>
        </p:spPr>
        <p:txBody>
          <a:bodyPr>
            <a:noAutofit/>
          </a:bodyPr>
          <a:lstStyle/>
          <a:p>
            <a:r>
              <a:rPr lang="en-US" sz="2400" dirty="0"/>
              <a:t>Charles Cooley believed that one’s sense of self depends on seeing one’s self reflected in interactions with others. </a:t>
            </a:r>
          </a:p>
          <a:p>
            <a:r>
              <a:rPr lang="en-US" sz="2400" dirty="0"/>
              <a:t>The </a:t>
            </a:r>
            <a:r>
              <a:rPr lang="en-US" sz="2400" b="1" dirty="0"/>
              <a:t>looking-glass self </a:t>
            </a:r>
            <a:r>
              <a:rPr lang="en-US" sz="2400" dirty="0"/>
              <a:t>refers to the notion that the self develops through our perception of others’ evaluations and appraisals of us.</a:t>
            </a:r>
          </a:p>
          <a:p>
            <a:endParaRPr lang="en-US" sz="2400" dirty="0"/>
          </a:p>
          <a:p>
            <a:endParaRPr lang="en-US" sz="2400" dirty="0"/>
          </a:p>
        </p:txBody>
      </p:sp>
      <p:sp>
        <p:nvSpPr>
          <p:cNvPr id="4" name="Slide Number Placeholder 3"/>
          <p:cNvSpPr>
            <a:spLocks noGrp="1"/>
          </p:cNvSpPr>
          <p:nvPr>
            <p:ph type="sldNum" sz="quarter" idx="12"/>
          </p:nvPr>
        </p:nvSpPr>
        <p:spPr/>
        <p:txBody>
          <a:bodyPr/>
          <a:lstStyle/>
          <a:p>
            <a:fld id="{4A822907-8A9D-4F6B-98F6-913902AD56B5}" type="slidenum">
              <a:rPr lang="en-US" smtClean="0"/>
              <a:t>8</a:t>
            </a:fld>
            <a:endParaRPr lang="en-US"/>
          </a:p>
        </p:txBody>
      </p:sp>
      <p:pic>
        <p:nvPicPr>
          <p:cNvPr id="5" name="Picture 4"/>
          <p:cNvPicPr>
            <a:picLocks noChangeAspect="1"/>
          </p:cNvPicPr>
          <p:nvPr/>
        </p:nvPicPr>
        <p:blipFill>
          <a:blip r:embed="rId2"/>
          <a:stretch>
            <a:fillRect/>
          </a:stretch>
        </p:blipFill>
        <p:spPr>
          <a:xfrm>
            <a:off x="4484058" y="2376484"/>
            <a:ext cx="4429755" cy="3322316"/>
          </a:xfrm>
          <a:prstGeom prst="rect">
            <a:avLst/>
          </a:prstGeom>
        </p:spPr>
      </p:pic>
    </p:spTree>
    <p:extLst>
      <p:ext uri="{BB962C8B-B14F-4D97-AF65-F5344CB8AC3E}">
        <p14:creationId xmlns:p14="http://schemas.microsoft.com/office/powerpoint/2010/main" val="21027622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Self is Developed</a:t>
            </a:r>
            <a:endParaRPr lang="en-US" dirty="0"/>
          </a:p>
        </p:txBody>
      </p:sp>
      <p:sp>
        <p:nvSpPr>
          <p:cNvPr id="3" name="Content Placeholder 2"/>
          <p:cNvSpPr>
            <a:spLocks noGrp="1"/>
          </p:cNvSpPr>
          <p:nvPr>
            <p:ph idx="1"/>
          </p:nvPr>
        </p:nvSpPr>
        <p:spPr>
          <a:xfrm>
            <a:off x="315507" y="2329232"/>
            <a:ext cx="8598305" cy="4239843"/>
          </a:xfrm>
        </p:spPr>
        <p:txBody>
          <a:bodyPr>
            <a:noAutofit/>
          </a:bodyPr>
          <a:lstStyle/>
          <a:p>
            <a:r>
              <a:rPr lang="en-US" sz="3000" dirty="0"/>
              <a:t>George Herbert Mead expanded Cooley’s ideas about the development of the self.  </a:t>
            </a:r>
          </a:p>
          <a:p>
            <a:r>
              <a:rPr lang="en-US" sz="3000" dirty="0"/>
              <a:t>Mead also believed that the self was created through social interaction and that this process started in childhood (that children began to develop a sense of self at about the same time that they began to learn language).  </a:t>
            </a:r>
          </a:p>
          <a:p>
            <a:endParaRPr lang="en-US" sz="3000" dirty="0"/>
          </a:p>
          <a:p>
            <a:endParaRPr lang="en-US" sz="3000" dirty="0"/>
          </a:p>
        </p:txBody>
      </p:sp>
      <p:sp>
        <p:nvSpPr>
          <p:cNvPr id="4" name="Slide Number Placeholder 3"/>
          <p:cNvSpPr>
            <a:spLocks noGrp="1"/>
          </p:cNvSpPr>
          <p:nvPr>
            <p:ph type="sldNum" sz="quarter" idx="12"/>
          </p:nvPr>
        </p:nvSpPr>
        <p:spPr/>
        <p:txBody>
          <a:bodyPr/>
          <a:lstStyle/>
          <a:p>
            <a:fld id="{4A822907-8A9D-4F6B-98F6-913902AD56B5}" type="slidenum">
              <a:rPr lang="en-US" smtClean="0"/>
              <a:t>9</a:t>
            </a:fld>
            <a:endParaRPr lang="en-US"/>
          </a:p>
        </p:txBody>
      </p:sp>
    </p:spTree>
    <p:extLst>
      <p:ext uri="{BB962C8B-B14F-4D97-AF65-F5344CB8AC3E}">
        <p14:creationId xmlns:p14="http://schemas.microsoft.com/office/powerpoint/2010/main" val="1278194330"/>
      </p:ext>
    </p:extLst>
  </p:cSld>
  <p:clrMapOvr>
    <a:masterClrMapping/>
  </p:clrMapOvr>
</p:sld>
</file>

<file path=ppt/theme/theme1.xml><?xml version="1.0" encoding="utf-8"?>
<a:theme xmlns:a="http://schemas.openxmlformats.org/drawingml/2006/main" name="Perception">
  <a:themeElements>
    <a:clrScheme name="Perception">
      <a:dk1>
        <a:sysClr val="windowText" lastClr="000000"/>
      </a:dk1>
      <a:lt1>
        <a:sysClr val="window" lastClr="FFFFFF"/>
      </a:lt1>
      <a:dk2>
        <a:srgbClr val="333333"/>
      </a:dk2>
      <a:lt2>
        <a:srgbClr val="BBC0AC"/>
      </a:lt2>
      <a:accent1>
        <a:srgbClr val="A2C816"/>
      </a:accent1>
      <a:accent2>
        <a:srgbClr val="E07602"/>
      </a:accent2>
      <a:accent3>
        <a:srgbClr val="E4C402"/>
      </a:accent3>
      <a:accent4>
        <a:srgbClr val="7DC1EF"/>
      </a:accent4>
      <a:accent5>
        <a:srgbClr val="21449B"/>
      </a:accent5>
      <a:accent6>
        <a:srgbClr val="A2B170"/>
      </a:accent6>
      <a:hlink>
        <a:srgbClr val="8DA440"/>
      </a:hlink>
      <a:folHlink>
        <a:srgbClr val="4C4F3F"/>
      </a:folHlink>
    </a:clrScheme>
    <a:fontScheme name="Perception">
      <a:majorFont>
        <a:latin typeface="Century Gothic"/>
        <a:ea typeface=""/>
        <a:cs typeface=""/>
        <a:font script="Jpan" typeface="メイリオ"/>
        <a:font script="Hans" typeface="宋体"/>
        <a:font script="Hant" typeface="新細明體"/>
      </a:majorFont>
      <a:minorFont>
        <a:latin typeface="Century Gothic"/>
        <a:ea typeface=""/>
        <a:cs typeface=""/>
        <a:font script="Jpan" typeface="メイリオ"/>
        <a:font script="Hans" typeface="宋体"/>
        <a:font script="Hant" typeface="新細明體"/>
      </a:minorFont>
    </a:fontScheme>
    <a:fmtScheme name="Perception">
      <a:fillStyleLst>
        <a:solidFill>
          <a:schemeClr val="phClr"/>
        </a:solidFill>
        <a:solidFill>
          <a:schemeClr val="phClr">
            <a:shade val="90000"/>
          </a:schemeClr>
        </a:solidFill>
        <a:solidFill>
          <a:schemeClr val="phClr">
            <a:shade val="80000"/>
          </a:schemeClr>
        </a:solidFill>
      </a:fillStyleLst>
      <a:lnStyleLst>
        <a:ln w="12700" cap="flat" cmpd="sng" algn="ctr">
          <a:solidFill>
            <a:schemeClr val="phClr">
              <a:satMod val="105000"/>
            </a:schemeClr>
          </a:solidFill>
          <a:prstDash val="solid"/>
        </a:ln>
        <a:ln w="25400" cap="flat" cmpd="sng" algn="ctr">
          <a:solidFill>
            <a:schemeClr val="phClr"/>
          </a:solidFill>
          <a:prstDash val="solid"/>
        </a:ln>
        <a:ln w="25400" cap="flat" cmpd="sng" algn="ctr">
          <a:solidFill>
            <a:schemeClr val="phClr">
              <a:alpha val="80000"/>
            </a:schemeClr>
          </a:solidFill>
          <a:prstDash val="solid"/>
        </a:ln>
      </a:lnStyleLst>
      <a:effectStyleLst>
        <a:effectStyle>
          <a:effectLst/>
        </a:effectStyle>
        <a:effectStyle>
          <a:effectLst/>
          <a:scene3d>
            <a:camera prst="obliqueTopRight"/>
            <a:lightRig rig="threePt" dir="tl"/>
          </a:scene3d>
          <a:sp3d>
            <a:bevelT w="25400" h="25400"/>
          </a:sp3d>
        </a:effectStyle>
        <a:effectStyle>
          <a:effectLst/>
          <a:scene3d>
            <a:camera prst="perspectiveFront" fov="4200000"/>
            <a:lightRig rig="balanced" dir="tl">
              <a:rot lat="0" lon="0" rev="18600000"/>
            </a:lightRig>
          </a:scene3d>
          <a:sp3d prstMaterial="metal">
            <a:bevelT w="63500" h="50800" prst="angle"/>
          </a:sp3d>
        </a:effectStyle>
      </a:effectStyleLst>
      <a:bgFillStyleLst>
        <a:solidFill>
          <a:schemeClr val="phClr">
            <a:tint val="90000"/>
          </a:schemeClr>
        </a:solidFill>
        <a:solidFill>
          <a:schemeClr val="phClr">
            <a:tint val="50000"/>
          </a:schemeClr>
        </a:solidFill>
        <a:solidFill>
          <a:schemeClr val="phClr">
            <a:shade val="60000"/>
          </a:schemeClr>
        </a:soli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Perception.thmx</Template>
  <TotalTime>6003</TotalTime>
  <Words>1593</Words>
  <Application>Microsoft Macintosh PowerPoint</Application>
  <PresentationFormat>On-screen Show (4:3)</PresentationFormat>
  <Paragraphs>192</Paragraphs>
  <Slides>35</Slides>
  <Notes>2</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Perception</vt:lpstr>
      <vt:lpstr>Lesson 5: The Self and Socialization</vt:lpstr>
      <vt:lpstr>How Do We Become Who we Are?</vt:lpstr>
      <vt:lpstr>How does the Self fit in to Society?</vt:lpstr>
      <vt:lpstr>Maine’s ‘Last True Hermit’</vt:lpstr>
      <vt:lpstr>The Self and Socialization</vt:lpstr>
      <vt:lpstr>PowerPoint Presentation</vt:lpstr>
      <vt:lpstr>Socialization</vt:lpstr>
      <vt:lpstr>How Does the Self Develop? Looking Glass Self</vt:lpstr>
      <vt:lpstr>The Self is Developed</vt:lpstr>
      <vt:lpstr>PowerPoint Presentation</vt:lpstr>
      <vt:lpstr>Development of Self in Children: Mead’s Three Stages</vt:lpstr>
      <vt:lpstr>Phases of the Self: The ‘I’ and the ‘Me’</vt:lpstr>
      <vt:lpstr>Self without People?</vt:lpstr>
      <vt:lpstr>Goffman and Dramaturgy</vt:lpstr>
      <vt:lpstr>Impression Management and the Presentation of Self in Everyday Life</vt:lpstr>
      <vt:lpstr>Presentation of Self</vt:lpstr>
      <vt:lpstr>Society and its Agents of Socialization</vt:lpstr>
      <vt:lpstr>Family</vt:lpstr>
      <vt:lpstr>Agents of Socialization: Schools</vt:lpstr>
      <vt:lpstr>Agents of Socialization: Peers</vt:lpstr>
      <vt:lpstr>Agents of Socialization: Mass Media</vt:lpstr>
      <vt:lpstr>Socialization Never Ends…</vt:lpstr>
      <vt:lpstr>Resocialization: Total Institution</vt:lpstr>
      <vt:lpstr>Entrance into Total Institutions: the Start of Resocialization</vt:lpstr>
      <vt:lpstr>Statuses and Roles</vt:lpstr>
      <vt:lpstr>Statuses and Roles</vt:lpstr>
      <vt:lpstr>Everything about us. Socialized.</vt:lpstr>
      <vt:lpstr>Emotion Work</vt:lpstr>
      <vt:lpstr>Some Important Realizations</vt:lpstr>
      <vt:lpstr>Lesson Quiz</vt:lpstr>
      <vt:lpstr>Lesson Quiz</vt:lpstr>
      <vt:lpstr>Lesson Quiz</vt:lpstr>
      <vt:lpstr>Lesson Quiz</vt:lpstr>
      <vt:lpstr>Lesson Quiz</vt:lpstr>
      <vt:lpstr>Lesson Quiz</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 2: Theory</dc:title>
  <dc:creator>Robert</dc:creator>
  <cp:lastModifiedBy>Robert</cp:lastModifiedBy>
  <cp:revision>220</cp:revision>
  <dcterms:created xsi:type="dcterms:W3CDTF">2014-08-13T17:56:08Z</dcterms:created>
  <dcterms:modified xsi:type="dcterms:W3CDTF">2014-10-09T18:30:58Z</dcterms:modified>
</cp:coreProperties>
</file>