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57.jpg" ContentType="image/jp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2" r:id="rId2"/>
    <p:sldMasterId id="2147483817" r:id="rId3"/>
    <p:sldMasterId id="2147483832" r:id="rId4"/>
  </p:sldMasterIdLst>
  <p:notesMasterIdLst>
    <p:notesMasterId r:id="rId53"/>
  </p:notesMasterIdLst>
  <p:handoutMasterIdLst>
    <p:handoutMasterId r:id="rId54"/>
  </p:handoutMasterIdLst>
  <p:sldIdLst>
    <p:sldId id="257" r:id="rId5"/>
    <p:sldId id="1442" r:id="rId6"/>
    <p:sldId id="259" r:id="rId7"/>
    <p:sldId id="263" r:id="rId8"/>
    <p:sldId id="264" r:id="rId9"/>
    <p:sldId id="298" r:id="rId10"/>
    <p:sldId id="295" r:id="rId11"/>
    <p:sldId id="1432" r:id="rId12"/>
    <p:sldId id="471" r:id="rId13"/>
    <p:sldId id="1459" r:id="rId14"/>
    <p:sldId id="1460" r:id="rId15"/>
    <p:sldId id="278" r:id="rId16"/>
    <p:sldId id="279" r:id="rId17"/>
    <p:sldId id="1443" r:id="rId18"/>
    <p:sldId id="277" r:id="rId19"/>
    <p:sldId id="261" r:id="rId20"/>
    <p:sldId id="262" r:id="rId21"/>
    <p:sldId id="265" r:id="rId22"/>
    <p:sldId id="266" r:id="rId23"/>
    <p:sldId id="267" r:id="rId24"/>
    <p:sldId id="1461" r:id="rId25"/>
    <p:sldId id="1453" r:id="rId26"/>
    <p:sldId id="1456" r:id="rId27"/>
    <p:sldId id="1095" r:id="rId28"/>
    <p:sldId id="1458" r:id="rId29"/>
    <p:sldId id="1434" r:id="rId30"/>
    <p:sldId id="1331" r:id="rId31"/>
    <p:sldId id="1454" r:id="rId32"/>
    <p:sldId id="1455" r:id="rId33"/>
    <p:sldId id="301" r:id="rId34"/>
    <p:sldId id="303" r:id="rId35"/>
    <p:sldId id="1444" r:id="rId36"/>
    <p:sldId id="474" r:id="rId37"/>
    <p:sldId id="268" r:id="rId38"/>
    <p:sldId id="275" r:id="rId39"/>
    <p:sldId id="276" r:id="rId40"/>
    <p:sldId id="269" r:id="rId41"/>
    <p:sldId id="270" r:id="rId42"/>
    <p:sldId id="271" r:id="rId43"/>
    <p:sldId id="272" r:id="rId44"/>
    <p:sldId id="273" r:id="rId45"/>
    <p:sldId id="1438" r:id="rId46"/>
    <p:sldId id="478" r:id="rId47"/>
    <p:sldId id="1457" r:id="rId48"/>
    <p:sldId id="550" r:id="rId49"/>
    <p:sldId id="1446" r:id="rId50"/>
    <p:sldId id="293" r:id="rId51"/>
    <p:sldId id="285" r:id="rId5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5033" autoAdjust="0"/>
  </p:normalViewPr>
  <p:slideViewPr>
    <p:cSldViewPr snapToGrid="0">
      <p:cViewPr varScale="1">
        <p:scale>
          <a:sx n="69" d="100"/>
          <a:sy n="69" d="100"/>
        </p:scale>
        <p:origin x="780" y="60"/>
      </p:cViewPr>
      <p:guideLst>
        <p:guide orient="horz" pos="2232"/>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7/10/2024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7/10/2024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mn-cs"/>
              </a:rPr>
              <a:t>This PowerPoint presentation from the National Federation of State High School Associations (NFHS) covers the following:</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mn-cs"/>
              </a:rPr>
              <a:t>  2024 NFHS Football Rules Change-</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mn-cs"/>
              </a:rPr>
              <a:t>  2024 NFHS Football Editorial Changes-</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mn-cs"/>
              </a:rPr>
              <a:t>  2024 NFHS Football Points of Emphasis-</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mn-cs"/>
              </a:rPr>
              <a:t>  2024 NFHS Football Rules Reminders-</a:t>
            </a: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900" b="0" i="0" u="none" strike="noStrike" kern="1200" cap="none" spc="0" normalizeH="0" baseline="0" noProof="0" dirty="0">
                <a:ln>
                  <a:noFill/>
                </a:ln>
                <a:solidFill>
                  <a:prstClr val="black"/>
                </a:solidFill>
                <a:effectLst/>
                <a:uLnTx/>
                <a:uFillTx/>
                <a:latin typeface="Calibri"/>
                <a:ea typeface="+mn-ea"/>
                <a:cs typeface="+mn-cs"/>
              </a:rPr>
              <a:t>  2024-25 NFHS Football Information-</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a:t>
            </a:fld>
            <a:endParaRPr lang="en-US"/>
          </a:p>
        </p:txBody>
      </p:sp>
    </p:spTree>
    <p:extLst>
      <p:ext uri="{BB962C8B-B14F-4D97-AF65-F5344CB8AC3E}">
        <p14:creationId xmlns:p14="http://schemas.microsoft.com/office/powerpoint/2010/main" val="1411602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0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Rule Change</a:t>
            </a:r>
            <a:r>
              <a:rPr kumimoji="0" lang="en-US" altLang="en-US" sz="1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RULE 1 – SECTION 5  PLAYER EQUIPMENT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ART. 1 . . . </a:t>
            </a:r>
            <a:r>
              <a:rPr kumimoji="0" lang="en-US" sz="1000" b="0" i="0" u="none" strike="noStrike" kern="1200" cap="none" spc="0" normalizeH="0" baseline="0" noProof="0" dirty="0">
                <a:ln>
                  <a:noFill/>
                </a:ln>
                <a:solidFill>
                  <a:prstClr val="black"/>
                </a:solidFill>
                <a:effectLst/>
                <a:uLnTx/>
                <a:uFillTx/>
                <a:latin typeface="Calibri"/>
                <a:ea typeface="+mn-ea"/>
                <a:cs typeface="+mn-cs"/>
              </a:rPr>
              <a:t>Mandatory equipment. Each player shall participate while wearing the following pieces of properly fitted equipment, which shall be professionally manufactured and not altered to decrease protection: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  Jersey: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3. Players of the home team shall wear jerseys, unaltered from the manufacturer’s original design/production, that meet the following criteria:</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Calibri"/>
                <a:ea typeface="+mn-ea"/>
                <a:cs typeface="+mn-cs"/>
              </a:rPr>
              <a:t>(a) </a:t>
            </a:r>
            <a:r>
              <a:rPr kumimoji="0" lang="en-US" sz="1000" b="0" i="0" u="none" strike="noStrike" kern="1200" cap="none" spc="0" normalizeH="0" baseline="0" noProof="0" dirty="0">
                <a:ln>
                  <a:noFill/>
                </a:ln>
                <a:solidFill>
                  <a:prstClr val="black"/>
                </a:solidFill>
                <a:effectLst/>
                <a:uLnTx/>
                <a:uFillTx/>
                <a:latin typeface="Calibri"/>
                <a:ea typeface="+mn-ea"/>
                <a:cs typeface="+mn-cs"/>
              </a:rPr>
              <a:t>The body of the jersey (inside the shoulders, inclusive of the yoke of the jersey or the shoulders, below the collar, and to the bottom of the jersey) may not include white, except as stated below.</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Calibri"/>
                <a:ea typeface="+mn-ea"/>
                <a:cs typeface="+mn-cs"/>
              </a:rPr>
              <a:t>(b) </a:t>
            </a:r>
            <a:r>
              <a:rPr kumimoji="0" lang="en-US" sz="1000" b="0" i="0" u="none" strike="noStrike" kern="1200" cap="none" spc="0" normalizeH="0" baseline="0" noProof="0" dirty="0">
                <a:ln>
                  <a:noFill/>
                </a:ln>
                <a:solidFill>
                  <a:prstClr val="black"/>
                </a:solidFill>
                <a:effectLst/>
                <a:uLnTx/>
                <a:uFillTx/>
                <a:latin typeface="Calibri"/>
                <a:ea typeface="+mn-ea"/>
                <a:cs typeface="+mn-cs"/>
              </a:rPr>
              <a:t>The jerseys of the home team shall </a:t>
            </a:r>
            <a:r>
              <a:rPr kumimoji="0" lang="en-US" sz="1000" b="0" i="0" u="sng" strike="noStrike" kern="1200" cap="none" spc="0" normalizeH="0" baseline="0" noProof="0" dirty="0">
                <a:ln>
                  <a:noFill/>
                </a:ln>
                <a:solidFill>
                  <a:prstClr val="black"/>
                </a:solidFill>
                <a:effectLst/>
                <a:uLnTx/>
                <a:uFillTx/>
                <a:latin typeface="Calibri"/>
                <a:ea typeface="+mn-ea"/>
                <a:cs typeface="+mn-cs"/>
              </a:rPr>
              <a:t>all</a:t>
            </a:r>
            <a:r>
              <a:rPr kumimoji="0" lang="en-US" sz="1000" b="0" i="0" u="none" strike="noStrike" kern="1200" cap="none" spc="0" normalizeH="0" baseline="0" noProof="0" dirty="0">
                <a:ln>
                  <a:noFill/>
                </a:ln>
                <a:solidFill>
                  <a:prstClr val="black"/>
                </a:solidFill>
                <a:effectLst/>
                <a:uLnTx/>
                <a:uFillTx/>
                <a:latin typeface="Calibri"/>
                <a:ea typeface="+mn-ea"/>
                <a:cs typeface="+mn-cs"/>
              </a:rPr>
              <a:t> be </a:t>
            </a:r>
            <a:r>
              <a:rPr kumimoji="0" lang="en-US" sz="1000" b="0" i="0" u="sng" strike="noStrike" kern="1200" cap="none" spc="0" normalizeH="0" baseline="0" noProof="0" dirty="0">
                <a:ln>
                  <a:noFill/>
                </a:ln>
                <a:solidFill>
                  <a:prstClr val="black"/>
                </a:solidFill>
                <a:effectLst/>
                <a:uLnTx/>
                <a:uFillTx/>
                <a:latin typeface="Calibri"/>
                <a:ea typeface="+mn-ea"/>
                <a:cs typeface="+mn-cs"/>
              </a:rPr>
              <a:t>the same </a:t>
            </a:r>
            <a:r>
              <a:rPr kumimoji="0" lang="en-US" sz="1000" b="0" i="0" u="none" strike="noStrike" kern="1200" cap="none" spc="0" normalizeH="0" baseline="0" noProof="0" dirty="0">
                <a:ln>
                  <a:noFill/>
                </a:ln>
                <a:solidFill>
                  <a:prstClr val="black"/>
                </a:solidFill>
                <a:effectLst/>
                <a:uLnTx/>
                <a:uFillTx/>
                <a:latin typeface="Calibri"/>
                <a:ea typeface="+mn-ea"/>
                <a:cs typeface="+mn-cs"/>
              </a:rPr>
              <a:t>dark color</a:t>
            </a:r>
            <a:r>
              <a:rPr kumimoji="0" lang="en-US" sz="1000" b="0" i="0" u="sng" strike="noStrike" kern="1200" cap="none" spc="0" normalizeH="0" baseline="0" noProof="0" dirty="0">
                <a:ln>
                  <a:noFill/>
                </a:ln>
                <a:solidFill>
                  <a:prstClr val="black"/>
                </a:solidFill>
                <a:effectLst/>
                <a:uLnTx/>
                <a:uFillTx/>
                <a:latin typeface="Calibri"/>
                <a:ea typeface="+mn-ea"/>
                <a:cs typeface="+mn-cs"/>
              </a:rPr>
              <a:t>(s) </a:t>
            </a:r>
            <a:r>
              <a:rPr kumimoji="0" lang="en-US" sz="1000" b="0" i="0" u="none" strike="noStrike" kern="1200" cap="none" spc="0" normalizeH="0" baseline="0" noProof="0" dirty="0">
                <a:ln>
                  <a:noFill/>
                </a:ln>
                <a:solidFill>
                  <a:prstClr val="black"/>
                </a:solidFill>
                <a:effectLst/>
                <a:uLnTx/>
                <a:uFillTx/>
                <a:latin typeface="Calibri"/>
                <a:ea typeface="+mn-ea"/>
                <a:cs typeface="+mn-cs"/>
              </a:rPr>
              <a:t>that clearly contrasts to white. If white appears in the body of the jersey of the home team, it may only appear: …</a:t>
            </a:r>
            <a:endPar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000" b="1" i="0" u="sng" strike="noStrike" kern="1200" cap="none" spc="0" normalizeH="0" baseline="0" noProof="0" dirty="0">
                <a:ln>
                  <a:noFill/>
                </a:ln>
                <a:solidFill>
                  <a:prstClr val="black"/>
                </a:solidFill>
                <a:effectLst/>
                <a:uLnTx/>
                <a:uFillTx/>
                <a:latin typeface="Calibri"/>
                <a:ea typeface="+mn-ea"/>
                <a:cs typeface="Calibri" panose="020F0502020204030204" pitchFamily="34" charset="0"/>
              </a:rPr>
              <a:t>Rationale for Change:</a:t>
            </a: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a:ln>
                  <a:noFill/>
                </a:ln>
                <a:solidFill>
                  <a:prstClr val="black"/>
                </a:solidFill>
                <a:effectLst/>
                <a:uLnTx/>
                <a:uFillTx/>
                <a:latin typeface="Calibri"/>
                <a:ea typeface="+mn-ea"/>
                <a:cs typeface="+mn-cs"/>
              </a:rPr>
              <a:t>Clarified home team uniform requirement for each player.  The jerseys of the home team shall all be the same dark color(s) that clearly contrasts with white.</a:t>
            </a:r>
            <a:endParaRPr kumimoji="0" lang="en-US" altLang="en-US" sz="1000" b="1" i="0" u="sng"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Tx/>
              <a:buNone/>
              <a:tabLst/>
              <a:defRPr/>
            </a:pPr>
            <a:endParaRPr kumimoji="0" lang="en-US" altLang="en-US" sz="1000" b="1" i="0" u="sng"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1000" b="1" i="0" u="sng" strike="noStrike" kern="1200" cap="none" spc="0" normalizeH="0" baseline="0" noProof="0" dirty="0">
                <a:ln>
                  <a:noFill/>
                </a:ln>
                <a:solidFill>
                  <a:prstClr val="black"/>
                </a:solidFill>
                <a:effectLst/>
                <a:uLnTx/>
                <a:uFillTx/>
                <a:latin typeface="Calibri"/>
                <a:ea typeface="+mn-ea"/>
                <a:cs typeface="Calibri" panose="020F0502020204030204" pitchFamily="34" charset="0"/>
              </a:rPr>
              <a:t>Case Book:</a:t>
            </a: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See SITUATION 9.8.1H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294087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Rule Change</a:t>
            </a:r>
            <a:r>
              <a:rPr kumimoji="0" lang="en-US" alt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266" rtl="0" eaLnBrk="1" fontAlgn="base" latinLnBrk="0" hangingPunct="1">
              <a:lnSpc>
                <a:spcPct val="100000"/>
              </a:lnSpc>
              <a:spcBef>
                <a:spcPct val="30000"/>
              </a:spcBef>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1102600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eaLnBrk="1" hangingPunct="1">
              <a:defRPr/>
            </a:pPr>
            <a:endParaRPr lang="en-US" altLang="en-US" b="1" u="sng" dirty="0">
              <a:solidFill>
                <a:prstClr val="black"/>
              </a:solidFill>
              <a:latin typeface="Calibri"/>
            </a:endParaRPr>
          </a:p>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b="1" dirty="0">
              <a:solidFill>
                <a:prstClr val="black"/>
              </a:solidFill>
              <a:latin typeface="Calibri"/>
            </a:endParaRPr>
          </a:p>
          <a:p>
            <a:pPr defTabSz="914266" eaLnBrk="1" hangingPunct="1">
              <a:defRPr/>
            </a:pPr>
            <a:r>
              <a:rPr lang="en-US" dirty="0">
                <a:solidFill>
                  <a:prstClr val="black"/>
                </a:solidFill>
                <a:latin typeface="Calibri"/>
              </a:rPr>
              <a:t>See comments on slide</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1663761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eaLnBrk="1" hangingPunct="1">
              <a:defRPr/>
            </a:pPr>
            <a:endParaRPr lang="en-US" altLang="en-US" b="1" u="sng" dirty="0">
              <a:solidFill>
                <a:prstClr val="black"/>
              </a:solidFill>
              <a:latin typeface="Calibri"/>
            </a:endParaRPr>
          </a:p>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b="1" dirty="0">
              <a:solidFill>
                <a:prstClr val="black"/>
              </a:solidFill>
              <a:latin typeface="Calibri"/>
            </a:endParaRPr>
          </a:p>
          <a:p>
            <a:pPr defTabSz="914266" eaLnBrk="1" hangingPunct="1">
              <a:defRPr/>
            </a:pPr>
            <a:r>
              <a:rPr lang="en-US" dirty="0">
                <a:solidFill>
                  <a:prstClr val="black"/>
                </a:solidFill>
                <a:latin typeface="Calibri"/>
              </a:rPr>
              <a:t>See comments on slide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1607015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14</a:t>
            </a:fld>
            <a:endParaRPr lang="en-US"/>
          </a:p>
        </p:txBody>
      </p:sp>
    </p:spTree>
    <p:extLst>
      <p:ext uri="{BB962C8B-B14F-4D97-AF65-F5344CB8AC3E}">
        <p14:creationId xmlns:p14="http://schemas.microsoft.com/office/powerpoint/2010/main" val="780176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mn-lt"/>
                <a:cs typeface="Arial" panose="020B0604020202020204" pitchFamily="34" charset="0"/>
              </a:rPr>
              <a:t>Editorial Change</a:t>
            </a:r>
            <a:r>
              <a:rPr lang="en-US" altLang="en-US" b="1" dirty="0">
                <a:solidFill>
                  <a:prstClr val="black"/>
                </a:solidFill>
                <a:latin typeface="+mn-lt"/>
                <a:cs typeface="Arial" panose="020B0604020202020204" pitchFamily="34" charset="0"/>
              </a:rPr>
              <a:t>:</a:t>
            </a:r>
          </a:p>
          <a:p>
            <a:pPr defTabSz="914266" eaLnBrk="1" hangingPunct="1">
              <a:defRPr/>
            </a:pPr>
            <a:endParaRPr lang="en-US" altLang="en-US" b="1" u="sng" dirty="0">
              <a:solidFill>
                <a:prstClr val="black"/>
              </a:solidFill>
              <a:latin typeface="+mn-lt"/>
            </a:endParaRPr>
          </a:p>
          <a:p>
            <a:pPr defTabSz="914266" eaLnBrk="1" hangingPunct="1">
              <a:buFont typeface="Wingdings" panose="05000000000000000000" pitchFamily="2" charset="2"/>
              <a:buChar char="v"/>
              <a:defRPr/>
            </a:pPr>
            <a:r>
              <a:rPr lang="en-US" altLang="en-US" b="1" u="sng" dirty="0">
                <a:solidFill>
                  <a:prstClr val="black"/>
                </a:solidFill>
                <a:latin typeface="+mn-lt"/>
              </a:rPr>
              <a:t>Comment on Slide</a:t>
            </a:r>
            <a:r>
              <a:rPr lang="en-US" altLang="en-US" b="1" dirty="0">
                <a:solidFill>
                  <a:prstClr val="black"/>
                </a:solidFill>
                <a:latin typeface="+mn-lt"/>
              </a:rPr>
              <a:t>:</a:t>
            </a:r>
          </a:p>
          <a:p>
            <a:pPr defTabSz="914266" eaLnBrk="1" hangingPunct="1">
              <a:defRPr/>
            </a:pPr>
            <a:endParaRPr lang="en-US" altLang="en-US" b="1" dirty="0">
              <a:solidFill>
                <a:prstClr val="black"/>
              </a:solidFill>
              <a:latin typeface="+mn-lt"/>
            </a:endParaRPr>
          </a:p>
          <a:p>
            <a:pPr defTabSz="914266" eaLnBrk="1" hangingPunct="1">
              <a:defRPr/>
            </a:pPr>
            <a:r>
              <a:rPr lang="en-US" dirty="0">
                <a:solidFill>
                  <a:prstClr val="black"/>
                </a:solidFill>
                <a:latin typeface="+mn-lt"/>
              </a:rPr>
              <a:t>See comments on slide.  Refer to the NFHS Official Football Signals on pages 96-97 of the 2024 NFHS Football Rules Book.</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15</a:t>
            </a:fld>
            <a:endParaRPr lang="en-US"/>
          </a:p>
        </p:txBody>
      </p:sp>
    </p:spTree>
    <p:extLst>
      <p:ext uri="{BB962C8B-B14F-4D97-AF65-F5344CB8AC3E}">
        <p14:creationId xmlns:p14="http://schemas.microsoft.com/office/powerpoint/2010/main" val="3226952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0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Editorial Change</a:t>
            </a:r>
            <a:r>
              <a:rPr kumimoji="0" lang="en-US" altLang="en-US" sz="10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RULE 1 – SECTION 5  PLAYER EQUIPMENT                                                     </a:t>
            </a:r>
          </a:p>
          <a:p>
            <a:pPr algn="l"/>
            <a:r>
              <a:rPr lang="en-US" sz="1000" b="1" i="0" u="none" strike="noStrike" baseline="0" dirty="0">
                <a:latin typeface="+mn-lt"/>
              </a:rPr>
              <a:t>ART. 1 . . . </a:t>
            </a:r>
            <a:r>
              <a:rPr lang="en-US" sz="1000" b="0" i="0" u="none" strike="noStrike" baseline="0" dirty="0">
                <a:latin typeface="+mn-lt"/>
              </a:rPr>
              <a:t>Mandatory equipment. Each player shall participate while wearing the following pieces of properly fitted equipment, which shall be professionally manufactured and not altered to decrease protection: …</a:t>
            </a:r>
          </a:p>
          <a:p>
            <a:pPr algn="l"/>
            <a:r>
              <a:rPr lang="en-US" sz="1000" b="0" i="0" u="none" strike="noStrike" baseline="0" dirty="0">
                <a:latin typeface="+mn-lt"/>
              </a:rPr>
              <a:t>d. Pads and Protective Equipment – The following pads and protective equipment are required of all players: …</a:t>
            </a:r>
          </a:p>
          <a:p>
            <a:pPr algn="l"/>
            <a:r>
              <a:rPr lang="en-US" sz="1000" b="0" i="0" u="none" strike="noStrike" baseline="0" dirty="0">
                <a:latin typeface="+mn-lt"/>
              </a:rPr>
              <a:t>5. (a) A </a:t>
            </a:r>
            <a:r>
              <a:rPr lang="en-US" sz="1000" b="0" i="0" u="sng" strike="noStrike" baseline="0" dirty="0">
                <a:latin typeface="+mn-lt"/>
              </a:rPr>
              <a:t>single</a:t>
            </a:r>
            <a:r>
              <a:rPr lang="en-US" sz="1000" b="0" i="0" u="none" strike="noStrike" baseline="0" dirty="0">
                <a:latin typeface="+mn-lt"/>
              </a:rPr>
              <a:t> tooth and mouth protector (intraoral) which shall:</a:t>
            </a:r>
          </a:p>
          <a:p>
            <a:pPr algn="l"/>
            <a:r>
              <a:rPr lang="en-US" sz="1000" b="0" i="0" u="none" strike="noStrike" baseline="0" dirty="0">
                <a:latin typeface="+mn-lt"/>
              </a:rPr>
              <a:t>(1) include an occlusal (protecting and separating the biting surfaces) portion;</a:t>
            </a:r>
          </a:p>
          <a:p>
            <a:pPr algn="l"/>
            <a:r>
              <a:rPr lang="en-US" sz="1000" b="0" i="0" u="none" strike="noStrike" baseline="0" dirty="0">
                <a:latin typeface="+mn-lt"/>
              </a:rPr>
              <a:t>(2) include a labial (protecting the teeth and supporting structures) portion; and</a:t>
            </a:r>
          </a:p>
          <a:p>
            <a:pPr algn="l"/>
            <a:r>
              <a:rPr lang="en-US" sz="1000" b="0" i="0" u="none" strike="noStrike" baseline="0" dirty="0">
                <a:latin typeface="+mn-lt"/>
              </a:rPr>
              <a:t>(3) cover the posterior teeth with adequate thickness. …</a:t>
            </a:r>
            <a:endParaRPr kumimoji="0" lang="en-US" altLang="en-US" sz="10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algn="l"/>
            <a:r>
              <a:rPr kumimoji="0" lang="en-US" altLang="en-US" sz="10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r>
              <a:rPr kumimoji="0" lang="en-US" altLang="en-US" sz="10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Further clarified that </a:t>
            </a:r>
            <a:r>
              <a:rPr lang="en-US" sz="1000" b="0" i="0" u="none" strike="noStrike" baseline="0" dirty="0">
                <a:latin typeface="+mn-lt"/>
              </a:rPr>
              <a:t>players may have only one tooth and mouth protector.  Players have increasingly been wearing one tooth and mouth protector attached to their face mask while simultaneously having one in their mouth unseen by game officials.</a:t>
            </a:r>
            <a:endParaRPr kumimoji="0" lang="en-US" altLang="en-US" sz="10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algn="l"/>
            <a:endParaRPr kumimoji="0" lang="en-US" altLang="en-US" sz="10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10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0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 1.5.1C</a:t>
            </a:r>
            <a:endParaRPr kumimoji="0" lang="en-US" sz="10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2199443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Editorial Change</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RULE 1 – SECTION 5  PLAYER EQUIPMENT                                                     </a:t>
            </a:r>
          </a:p>
          <a:p>
            <a:pPr algn="l"/>
            <a:r>
              <a:rPr lang="en-US" sz="1200" b="1" i="0" u="none" strike="noStrike" baseline="0" dirty="0">
                <a:latin typeface="+mn-lt"/>
              </a:rPr>
              <a:t>ART. 3 . . . </a:t>
            </a:r>
            <a:r>
              <a:rPr lang="en-US" sz="1200" b="0" i="0" u="none" strike="noStrike" baseline="0" dirty="0">
                <a:latin typeface="+mn-lt"/>
              </a:rPr>
              <a:t>Illegal equipment. No player shall participate while wearing illegal equipment. This applies to any equipment, which in the opinion of the umpire is dangerous, confusing or inappropriate. Illegal equipment shall always include but is not limited to: …</a:t>
            </a:r>
          </a:p>
          <a:p>
            <a:pPr algn="l"/>
            <a:r>
              <a:rPr lang="en-US" sz="1200" b="0" i="0" u="none" strike="noStrike" baseline="0" dirty="0">
                <a:latin typeface="+mn-lt"/>
              </a:rPr>
              <a:t>c. The following Other Illegal Equipment: …</a:t>
            </a:r>
          </a:p>
          <a:p>
            <a:pPr algn="l"/>
            <a:r>
              <a:rPr lang="en-US" sz="1200" b="0" i="0" u="none" strike="noStrike" baseline="0" dirty="0">
                <a:latin typeface="+mn-lt"/>
              </a:rPr>
              <a:t>6. Jewelry. Religious </a:t>
            </a:r>
            <a:r>
              <a:rPr lang="en-US" sz="1200" b="0" i="0" u="sng" strike="noStrike" baseline="0" dirty="0">
                <a:latin typeface="+mn-lt"/>
              </a:rPr>
              <a:t>medals</a:t>
            </a:r>
            <a:r>
              <a:rPr lang="en-US" sz="1200" b="0" i="0" u="none" strike="noStrike" baseline="0" dirty="0">
                <a:latin typeface="+mn-lt"/>
              </a:rPr>
              <a:t> and </a:t>
            </a:r>
            <a:r>
              <a:rPr lang="en-US" sz="1200" b="0" i="0" u="sng" strike="noStrike" baseline="0" dirty="0">
                <a:latin typeface="+mn-lt"/>
              </a:rPr>
              <a:t>a</a:t>
            </a:r>
            <a:r>
              <a:rPr lang="en-US" sz="1200" b="0" i="0" u="none" strike="noStrike" baseline="0" dirty="0">
                <a:latin typeface="+mn-lt"/>
              </a:rPr>
              <a:t> medical-alert </a:t>
            </a:r>
            <a:r>
              <a:rPr lang="en-US" sz="1200" b="0" i="0" u="sng" strike="noStrike" baseline="0" dirty="0">
                <a:latin typeface="+mn-lt"/>
              </a:rPr>
              <a:t>indicator</a:t>
            </a:r>
            <a:r>
              <a:rPr lang="en-US" sz="1200" b="0" i="0" u="none" strike="noStrike" baseline="0" dirty="0">
                <a:latin typeface="+mn-lt"/>
              </a:rPr>
              <a:t> are not considered jewelry. Religious medals </a:t>
            </a:r>
            <a:r>
              <a:rPr lang="en-US" sz="1200" b="0" i="0" u="sng" strike="noStrike" baseline="0" dirty="0">
                <a:latin typeface="+mn-lt"/>
              </a:rPr>
              <a:t>or other religious items </a:t>
            </a:r>
            <a:r>
              <a:rPr lang="en-US" sz="1200" b="0" i="0" u="none" strike="noStrike" baseline="0" dirty="0">
                <a:latin typeface="+mn-lt"/>
              </a:rPr>
              <a:t>must be taped </a:t>
            </a:r>
            <a:r>
              <a:rPr lang="en-US" sz="1200" b="0" i="0" u="sng" strike="noStrike" baseline="0" dirty="0">
                <a:latin typeface="+mn-lt"/>
              </a:rPr>
              <a:t>to the body </a:t>
            </a:r>
            <a:r>
              <a:rPr lang="en-US" sz="1200" b="0" i="0" u="none" strike="noStrike" baseline="0" dirty="0">
                <a:latin typeface="+mn-lt"/>
              </a:rPr>
              <a:t>and worn under the uniform. A medical-alert </a:t>
            </a:r>
            <a:r>
              <a:rPr lang="en-US" sz="1200" b="0" i="0" u="sng" strike="noStrike" baseline="0" dirty="0">
                <a:latin typeface="+mn-lt"/>
              </a:rPr>
              <a:t>indicator</a:t>
            </a:r>
            <a:r>
              <a:rPr lang="en-US" sz="1200" b="0" i="0" u="none" strike="noStrike" baseline="0" dirty="0">
                <a:latin typeface="+mn-lt"/>
              </a:rPr>
              <a:t> must be taped </a:t>
            </a:r>
            <a:r>
              <a:rPr lang="en-US" sz="1200" b="0" i="0" u="sng" strike="noStrike" baseline="0" dirty="0">
                <a:latin typeface="+mn-lt"/>
              </a:rPr>
              <a:t>to the body </a:t>
            </a:r>
            <a:r>
              <a:rPr lang="en-US" sz="1200" b="0" i="0" u="none" strike="noStrike" baseline="0" dirty="0">
                <a:latin typeface="+mn-lt"/>
              </a:rPr>
              <a:t>and may be visible. …</a:t>
            </a:r>
          </a:p>
          <a:p>
            <a:pPr algn="l"/>
            <a:endPar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algn="l"/>
            <a:r>
              <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r>
              <a:rPr kumimoji="0" lang="en-US" altLang="en-US" sz="12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Further clarified and standardized rules language that has been approved by the NFHS Rules Review Committee for all 2024-25 NFHS Rules Books that still have jewelry rules.</a:t>
            </a:r>
          </a:p>
          <a:p>
            <a:pPr algn="l"/>
            <a:endParaRPr kumimoji="0" lang="en-US" altLang="en-US" sz="12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17</a:t>
            </a:fld>
            <a:endParaRPr lang="en-US"/>
          </a:p>
        </p:txBody>
      </p:sp>
    </p:spTree>
    <p:extLst>
      <p:ext uri="{BB962C8B-B14F-4D97-AF65-F5344CB8AC3E}">
        <p14:creationId xmlns:p14="http://schemas.microsoft.com/office/powerpoint/2010/main" val="3355709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mn-lt"/>
                <a:cs typeface="Arial" panose="020B0604020202020204" pitchFamily="34" charset="0"/>
              </a:rPr>
              <a:t>Editorial Change</a:t>
            </a:r>
            <a:r>
              <a:rPr lang="en-US" altLang="en-US" b="1" dirty="0">
                <a:solidFill>
                  <a:prstClr val="black"/>
                </a:solidFill>
                <a:latin typeface="+mn-lt"/>
                <a:cs typeface="Arial" panose="020B0604020202020204" pitchFamily="34" charset="0"/>
              </a:rPr>
              <a:t>:</a:t>
            </a:r>
          </a:p>
          <a:p>
            <a:pPr defTabSz="914266" eaLnBrk="1" hangingPunct="1">
              <a:defRPr/>
            </a:pPr>
            <a:endParaRPr lang="en-US" altLang="en-US" b="1" u="sng" dirty="0">
              <a:solidFill>
                <a:prstClr val="black"/>
              </a:solidFill>
              <a:latin typeface="+mn-lt"/>
            </a:endParaRPr>
          </a:p>
          <a:p>
            <a:pPr defTabSz="914266" eaLnBrk="1" hangingPunct="1">
              <a:buFont typeface="Wingdings" panose="05000000000000000000" pitchFamily="2" charset="2"/>
              <a:buChar char="v"/>
              <a:defRPr/>
            </a:pPr>
            <a:r>
              <a:rPr lang="en-US" altLang="en-US" b="1" u="sng" dirty="0">
                <a:solidFill>
                  <a:prstClr val="black"/>
                </a:solidFill>
                <a:latin typeface="+mn-lt"/>
              </a:rPr>
              <a:t>Comment on Slide</a:t>
            </a:r>
            <a:r>
              <a:rPr lang="en-US" altLang="en-US" b="1" dirty="0">
                <a:solidFill>
                  <a:prstClr val="black"/>
                </a:solidFill>
                <a:latin typeface="+mn-lt"/>
              </a:rPr>
              <a:t>:</a:t>
            </a:r>
          </a:p>
          <a:p>
            <a:pPr defTabSz="914266" eaLnBrk="1" hangingPunct="1">
              <a:defRPr/>
            </a:pPr>
            <a:endParaRPr lang="en-US" altLang="en-US" b="1" dirty="0">
              <a:solidFill>
                <a:prstClr val="black"/>
              </a:solidFill>
              <a:latin typeface="+mn-lt"/>
            </a:endParaRPr>
          </a:p>
          <a:p>
            <a:pPr defTabSz="914266" eaLnBrk="1" hangingPunct="1">
              <a:defRPr/>
            </a:pPr>
            <a:r>
              <a:rPr lang="en-US" dirty="0">
                <a:solidFill>
                  <a:prstClr val="black"/>
                </a:solidFill>
                <a:latin typeface="+mn-lt"/>
              </a:rPr>
              <a:t>See comments on slide.  Further clarified Basic Spots in Rule 10-4-2.</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18</a:t>
            </a:fld>
            <a:endParaRPr lang="en-US"/>
          </a:p>
        </p:txBody>
      </p:sp>
    </p:spTree>
    <p:extLst>
      <p:ext uri="{BB962C8B-B14F-4D97-AF65-F5344CB8AC3E}">
        <p14:creationId xmlns:p14="http://schemas.microsoft.com/office/powerpoint/2010/main" val="1661433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mn-lt"/>
                <a:cs typeface="Arial" panose="020B0604020202020204" pitchFamily="34" charset="0"/>
              </a:rPr>
              <a:t>Editorial Change</a:t>
            </a:r>
            <a:r>
              <a:rPr lang="en-US" altLang="en-US" b="1" dirty="0">
                <a:solidFill>
                  <a:prstClr val="black"/>
                </a:solidFill>
                <a:latin typeface="+mn-lt"/>
                <a:cs typeface="Arial" panose="020B0604020202020204" pitchFamily="34" charset="0"/>
              </a:rPr>
              <a:t>:</a:t>
            </a:r>
          </a:p>
          <a:p>
            <a:pPr defTabSz="914266" eaLnBrk="1" hangingPunct="1">
              <a:defRPr/>
            </a:pPr>
            <a:endParaRPr lang="en-US" altLang="en-US" b="1" u="sng" dirty="0">
              <a:solidFill>
                <a:prstClr val="black"/>
              </a:solidFill>
              <a:latin typeface="+mn-lt"/>
            </a:endParaRPr>
          </a:p>
          <a:p>
            <a:pPr defTabSz="914266" eaLnBrk="1" hangingPunct="1">
              <a:buFont typeface="Wingdings" panose="05000000000000000000" pitchFamily="2" charset="2"/>
              <a:buChar char="v"/>
              <a:defRPr/>
            </a:pPr>
            <a:r>
              <a:rPr lang="en-US" altLang="en-US" b="1" u="sng" dirty="0">
                <a:solidFill>
                  <a:prstClr val="black"/>
                </a:solidFill>
                <a:latin typeface="+mn-lt"/>
              </a:rPr>
              <a:t>Comment on Slide</a:t>
            </a:r>
            <a:r>
              <a:rPr lang="en-US" altLang="en-US" b="1" dirty="0">
                <a:solidFill>
                  <a:prstClr val="black"/>
                </a:solidFill>
                <a:latin typeface="+mn-lt"/>
              </a:rPr>
              <a:t>:</a:t>
            </a:r>
          </a:p>
          <a:p>
            <a:pPr defTabSz="914266" eaLnBrk="1" hangingPunct="1">
              <a:defRPr/>
            </a:pPr>
            <a:endParaRPr lang="en-US" altLang="en-US" b="1" dirty="0">
              <a:solidFill>
                <a:prstClr val="black"/>
              </a:solidFill>
              <a:latin typeface="+mn-lt"/>
            </a:endParaRPr>
          </a:p>
          <a:p>
            <a:pPr defTabSz="914266" eaLnBrk="1" hangingPunct="1">
              <a:defRPr/>
            </a:pPr>
            <a:r>
              <a:rPr lang="en-US" dirty="0">
                <a:solidFill>
                  <a:prstClr val="black"/>
                </a:solidFill>
                <a:latin typeface="+mn-lt"/>
              </a:rPr>
              <a:t>See comments on slide.  Further clarified Basic Spots in Rule 10-4-6.</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19</a:t>
            </a:fld>
            <a:endParaRPr lang="en-US"/>
          </a:p>
        </p:txBody>
      </p:sp>
    </p:spTree>
    <p:extLst>
      <p:ext uri="{BB962C8B-B14F-4D97-AF65-F5344CB8AC3E}">
        <p14:creationId xmlns:p14="http://schemas.microsoft.com/office/powerpoint/2010/main" val="1452015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a:t>
            </a:fld>
            <a:endParaRPr lang="en-US"/>
          </a:p>
        </p:txBody>
      </p:sp>
    </p:spTree>
    <p:extLst>
      <p:ext uri="{BB962C8B-B14F-4D97-AF65-F5344CB8AC3E}">
        <p14:creationId xmlns:p14="http://schemas.microsoft.com/office/powerpoint/2010/main" val="3877803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mn-lt"/>
                <a:cs typeface="Arial" panose="020B0604020202020204" pitchFamily="34" charset="0"/>
              </a:rPr>
              <a:t>Editorial Change</a:t>
            </a:r>
            <a:r>
              <a:rPr lang="en-US" altLang="en-US" b="1" dirty="0">
                <a:solidFill>
                  <a:prstClr val="black"/>
                </a:solidFill>
                <a:latin typeface="+mn-lt"/>
                <a:cs typeface="Arial" panose="020B0604020202020204" pitchFamily="34" charset="0"/>
              </a:rPr>
              <a:t>:</a:t>
            </a:r>
          </a:p>
          <a:p>
            <a:pPr defTabSz="914266" eaLnBrk="1" hangingPunct="1">
              <a:defRPr/>
            </a:pPr>
            <a:endParaRPr lang="en-US" altLang="en-US" b="1" u="sng" dirty="0">
              <a:solidFill>
                <a:prstClr val="black"/>
              </a:solidFill>
              <a:latin typeface="+mn-lt"/>
            </a:endParaRPr>
          </a:p>
          <a:p>
            <a:pPr defTabSz="914266" eaLnBrk="1" hangingPunct="1">
              <a:buFont typeface="Wingdings" panose="05000000000000000000" pitchFamily="2" charset="2"/>
              <a:buChar char="v"/>
              <a:defRPr/>
            </a:pPr>
            <a:r>
              <a:rPr lang="en-US" altLang="en-US" b="1" u="sng" dirty="0">
                <a:solidFill>
                  <a:prstClr val="black"/>
                </a:solidFill>
                <a:latin typeface="+mn-lt"/>
              </a:rPr>
              <a:t>Comment on Slide</a:t>
            </a:r>
            <a:r>
              <a:rPr lang="en-US" altLang="en-US" b="1" dirty="0">
                <a:solidFill>
                  <a:prstClr val="black"/>
                </a:solidFill>
                <a:latin typeface="+mn-lt"/>
              </a:rPr>
              <a:t>:</a:t>
            </a:r>
          </a:p>
          <a:p>
            <a:pPr defTabSz="914266" eaLnBrk="1" hangingPunct="1">
              <a:defRPr/>
            </a:pPr>
            <a:endParaRPr lang="en-US" altLang="en-US" b="1" dirty="0">
              <a:solidFill>
                <a:prstClr val="black"/>
              </a:solidFill>
              <a:latin typeface="+mn-lt"/>
            </a:endParaRPr>
          </a:p>
          <a:p>
            <a:pPr defTabSz="914266" eaLnBrk="1" hangingPunct="1">
              <a:defRPr/>
            </a:pPr>
            <a:r>
              <a:rPr lang="en-US" dirty="0">
                <a:solidFill>
                  <a:prstClr val="black"/>
                </a:solidFill>
                <a:latin typeface="+mn-lt"/>
              </a:rPr>
              <a:t>See comments on slide.  Further clarified Basic Spots in Rule 10-4-6.</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20</a:t>
            </a:fld>
            <a:endParaRPr lang="en-US"/>
          </a:p>
        </p:txBody>
      </p:sp>
    </p:spTree>
    <p:extLst>
      <p:ext uri="{BB962C8B-B14F-4D97-AF65-F5344CB8AC3E}">
        <p14:creationId xmlns:p14="http://schemas.microsoft.com/office/powerpoint/2010/main" val="65194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Editorial Change</a:t>
            </a:r>
            <a:r>
              <a:rPr kumimoji="0" lang="en-US" alt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266" rtl="0" eaLnBrk="1" fontAlgn="base" latinLnBrk="0" hangingPunct="1">
              <a:lnSpc>
                <a:spcPct val="100000"/>
              </a:lnSpc>
              <a:spcBef>
                <a:spcPct val="30000"/>
              </a:spcBef>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See comments on slide.  Further clarified Basic Spots in Rule 10-4-6.</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21</a:t>
            </a:fld>
            <a:endParaRPr lang="en-US"/>
          </a:p>
        </p:txBody>
      </p:sp>
    </p:spTree>
    <p:extLst>
      <p:ext uri="{BB962C8B-B14F-4D97-AF65-F5344CB8AC3E}">
        <p14:creationId xmlns:p14="http://schemas.microsoft.com/office/powerpoint/2010/main" val="2039956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mn-lt"/>
                <a:cs typeface="Arial" panose="020B0604020202020204" pitchFamily="34" charset="0"/>
              </a:rPr>
              <a:t>Editorial Change</a:t>
            </a:r>
            <a:r>
              <a:rPr lang="en-US" altLang="en-US" b="1" dirty="0">
                <a:solidFill>
                  <a:prstClr val="black"/>
                </a:solidFill>
                <a:latin typeface="+mn-lt"/>
                <a:cs typeface="Arial" panose="020B0604020202020204" pitchFamily="34" charset="0"/>
              </a:rPr>
              <a:t>:</a:t>
            </a:r>
          </a:p>
          <a:p>
            <a:pPr defTabSz="914266" eaLnBrk="1" hangingPunct="1">
              <a:defRPr/>
            </a:pPr>
            <a:endParaRPr lang="en-US" altLang="en-US" b="1" u="sng" dirty="0">
              <a:solidFill>
                <a:prstClr val="black"/>
              </a:solidFill>
              <a:latin typeface="+mn-lt"/>
            </a:endParaRPr>
          </a:p>
          <a:p>
            <a:pPr defTabSz="914266" eaLnBrk="1" hangingPunct="1">
              <a:buFont typeface="Wingdings" panose="05000000000000000000" pitchFamily="2" charset="2"/>
              <a:buChar char="v"/>
              <a:defRPr/>
            </a:pPr>
            <a:r>
              <a:rPr lang="en-US" altLang="en-US" b="1" u="sng" dirty="0">
                <a:solidFill>
                  <a:prstClr val="black"/>
                </a:solidFill>
                <a:latin typeface="+mn-lt"/>
              </a:rPr>
              <a:t>Comment on Slide</a:t>
            </a:r>
            <a:r>
              <a:rPr lang="en-US" altLang="en-US" b="1" dirty="0">
                <a:solidFill>
                  <a:prstClr val="black"/>
                </a:solidFill>
                <a:latin typeface="+mn-lt"/>
              </a:rPr>
              <a:t>:</a:t>
            </a:r>
          </a:p>
          <a:p>
            <a:pPr defTabSz="914266" eaLnBrk="1" hangingPunct="1">
              <a:defRPr/>
            </a:pPr>
            <a:endParaRPr lang="en-US" altLang="en-US" b="1" dirty="0">
              <a:solidFill>
                <a:prstClr val="black"/>
              </a:solidFill>
              <a:latin typeface="+mn-lt"/>
            </a:endParaRPr>
          </a:p>
          <a:p>
            <a:pPr defTabSz="914266" eaLnBrk="1" hangingPunct="1">
              <a:defRPr/>
            </a:pPr>
            <a:r>
              <a:rPr lang="en-US" dirty="0">
                <a:solidFill>
                  <a:prstClr val="black"/>
                </a:solidFill>
                <a:latin typeface="+mn-lt"/>
              </a:rPr>
              <a:t>See comments on slide.  Further clarified Basic Spots in Rule 10-4-6.</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791512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u="sng" dirty="0">
              <a:solidFill>
                <a:prstClr val="black"/>
              </a:solidFill>
            </a:endParaRPr>
          </a:p>
          <a:p>
            <a:pPr defTabSz="914266" eaLnBrk="1" hangingPunct="1">
              <a:defRPr/>
            </a:pPr>
            <a:r>
              <a:rPr lang="en-US" altLang="en-US" dirty="0">
                <a:solidFill>
                  <a:prstClr val="black"/>
                </a:solidFill>
              </a:rPr>
              <a:t>This slide lists the rules references and a brief description of the additional football editorial changes that were made to the 2024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23</a:t>
            </a:fld>
            <a:endParaRPr lang="en-US"/>
          </a:p>
        </p:txBody>
      </p:sp>
    </p:spTree>
    <p:extLst>
      <p:ext uri="{BB962C8B-B14F-4D97-AF65-F5344CB8AC3E}">
        <p14:creationId xmlns:p14="http://schemas.microsoft.com/office/powerpoint/2010/main" val="2814597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u="sng" dirty="0">
              <a:solidFill>
                <a:prstClr val="black"/>
              </a:solidFill>
            </a:endParaRPr>
          </a:p>
          <a:p>
            <a:pPr defTabSz="914266" eaLnBrk="1" hangingPunct="1">
              <a:defRPr/>
            </a:pPr>
            <a:r>
              <a:rPr lang="en-US" altLang="en-US" dirty="0">
                <a:solidFill>
                  <a:prstClr val="black"/>
                </a:solidFill>
              </a:rPr>
              <a:t>This slide lists the rules references and a brief description of the additional football editorial changes that were made to the 2024 NFHS Football Rules Book.</a:t>
            </a: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24</a:t>
            </a:fld>
            <a:endParaRPr lang="en-US">
              <a:solidFill>
                <a:prstClr val="black"/>
              </a:solidFill>
            </a:endParaRPr>
          </a:p>
        </p:txBody>
      </p:sp>
    </p:spTree>
    <p:extLst>
      <p:ext uri="{BB962C8B-B14F-4D97-AF65-F5344CB8AC3E}">
        <p14:creationId xmlns:p14="http://schemas.microsoft.com/office/powerpoint/2010/main" val="346319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u="sng" dirty="0">
              <a:solidFill>
                <a:prstClr val="black"/>
              </a:solidFill>
            </a:endParaRPr>
          </a:p>
          <a:p>
            <a:pPr defTabSz="914266" eaLnBrk="1" hangingPunct="1">
              <a:defRPr/>
            </a:pPr>
            <a:r>
              <a:rPr lang="en-US" altLang="en-US" dirty="0">
                <a:solidFill>
                  <a:prstClr val="black"/>
                </a:solidFill>
              </a:rPr>
              <a:t>This slide lists the rules references and a brief description of the additional football editorial changes that were made to the 2024 NFHS Football Rules Book.</a:t>
            </a: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25</a:t>
            </a:fld>
            <a:endParaRPr lang="en-US">
              <a:solidFill>
                <a:prstClr val="black"/>
              </a:solidFill>
            </a:endParaRPr>
          </a:p>
        </p:txBody>
      </p:sp>
    </p:spTree>
    <p:extLst>
      <p:ext uri="{BB962C8B-B14F-4D97-AF65-F5344CB8AC3E}">
        <p14:creationId xmlns:p14="http://schemas.microsoft.com/office/powerpoint/2010/main" val="464474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1552330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See comments on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9802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266" eaLnBrk="1" hangingPunct="1">
              <a:buFont typeface="Wingdings" panose="05000000000000000000" pitchFamily="2" charset="2"/>
              <a:buChar char="v"/>
              <a:defRPr/>
            </a:pPr>
            <a:r>
              <a:rPr lang="en-US" altLang="en-US" sz="1200" b="1" u="sng" dirty="0">
                <a:solidFill>
                  <a:schemeClr val="bg2">
                    <a:lumMod val="10000"/>
                  </a:schemeClr>
                </a:solidFill>
                <a:cs typeface="Arial" panose="020B0604020202020204" pitchFamily="34" charset="0"/>
              </a:rPr>
              <a:t>Rules Reminder</a:t>
            </a:r>
            <a:r>
              <a:rPr lang="en-US" altLang="en-US" sz="1200" b="1" dirty="0">
                <a:solidFill>
                  <a:schemeClr val="bg2">
                    <a:lumMod val="10000"/>
                  </a:schemeClr>
                </a:solidFill>
                <a:cs typeface="Arial" panose="020B0604020202020204" pitchFamily="34" charset="0"/>
              </a:rPr>
              <a:t>:</a:t>
            </a:r>
          </a:p>
          <a:p>
            <a:pPr defTabSz="914266" eaLnBrk="1" hangingPunct="1">
              <a:defRPr/>
            </a:pPr>
            <a:r>
              <a:rPr lang="en-US" altLang="en-US" sz="1200" b="1" dirty="0">
                <a:solidFill>
                  <a:schemeClr val="bg2">
                    <a:lumMod val="10000"/>
                  </a:schemeClr>
                </a:solidFill>
                <a:cs typeface="Arial" panose="020B0604020202020204" pitchFamily="34" charset="0"/>
              </a:rPr>
              <a:t>RULE 1 – SECTION 5  PLAYER EQUIPMENT                                                     </a:t>
            </a:r>
          </a:p>
          <a:p>
            <a:pPr defTabSz="881390">
              <a:defRPr/>
            </a:pPr>
            <a:r>
              <a:rPr lang="en-US" sz="1200" b="1" dirty="0">
                <a:solidFill>
                  <a:schemeClr val="bg2">
                    <a:lumMod val="10000"/>
                  </a:schemeClr>
                </a:solidFill>
              </a:rPr>
              <a:t>ART. 3 . . . </a:t>
            </a:r>
            <a:r>
              <a:rPr lang="en-US" sz="1200" dirty="0">
                <a:solidFill>
                  <a:schemeClr val="bg2">
                    <a:lumMod val="10000"/>
                  </a:schemeClr>
                </a:solidFill>
              </a:rPr>
              <a:t>Illegal equipment. No player shall participate while wearing illegal equipment. This applies to any equipment, which in the opinion of the umpire is dangerous, confusing or inappropriate. Illegal equipment shall always include but is not limited to:</a:t>
            </a:r>
          </a:p>
          <a:p>
            <a:pPr algn="l"/>
            <a:r>
              <a:rPr lang="en-US" sz="1200" dirty="0">
                <a:solidFill>
                  <a:schemeClr val="bg2">
                    <a:lumMod val="10000"/>
                  </a:schemeClr>
                </a:solidFill>
              </a:rPr>
              <a:t>a.  The following items related to the Game Uniform: …</a:t>
            </a:r>
            <a:endParaRPr lang="en-US" altLang="en-US" sz="1200" dirty="0">
              <a:solidFill>
                <a:schemeClr val="bg2">
                  <a:lumMod val="10000"/>
                </a:schemeClr>
              </a:solidFill>
              <a:cs typeface="Calibri" panose="020F0502020204030204" pitchFamily="34" charset="0"/>
            </a:endParaRPr>
          </a:p>
          <a:p>
            <a:pPr algn="l"/>
            <a:r>
              <a:rPr lang="en-US" sz="1200" dirty="0">
                <a:solidFill>
                  <a:schemeClr val="bg2">
                    <a:lumMod val="10000"/>
                  </a:schemeClr>
                </a:solidFill>
              </a:rPr>
              <a:t>5. Uniform adornments, with the exception of:</a:t>
            </a:r>
          </a:p>
          <a:p>
            <a:pPr algn="l"/>
            <a:r>
              <a:rPr lang="en-US" sz="1200" dirty="0">
                <a:solidFill>
                  <a:schemeClr val="bg2">
                    <a:lumMod val="10000"/>
                  </a:schemeClr>
                </a:solidFill>
              </a:rPr>
              <a:t>(a) One moisture-absorbing solid-colored towel that:</a:t>
            </a:r>
          </a:p>
          <a:p>
            <a:pPr algn="l"/>
            <a:r>
              <a:rPr lang="en-US" sz="1200" u="none" dirty="0">
                <a:solidFill>
                  <a:schemeClr val="bg2">
                    <a:lumMod val="10000"/>
                  </a:schemeClr>
                </a:solidFill>
              </a:rPr>
              <a:t>(1) is not ball- or penalty flag-colored;</a:t>
            </a:r>
          </a:p>
          <a:p>
            <a:pPr algn="l"/>
            <a:r>
              <a:rPr lang="en-US" sz="1200" u="none" dirty="0">
                <a:solidFill>
                  <a:schemeClr val="bg2">
                    <a:lumMod val="10000"/>
                  </a:schemeClr>
                </a:solidFill>
              </a:rPr>
              <a:t>(2) is no less than 4 inches in width and 12 inches in length;</a:t>
            </a:r>
          </a:p>
          <a:p>
            <a:pPr algn="l"/>
            <a:r>
              <a:rPr lang="en-US" sz="1200" u="none" dirty="0">
                <a:solidFill>
                  <a:schemeClr val="bg2">
                    <a:lumMod val="10000"/>
                  </a:schemeClr>
                </a:solidFill>
              </a:rPr>
              <a:t>(3) is no greater than 18 inches in width and 36 inches in length;</a:t>
            </a:r>
          </a:p>
          <a:p>
            <a:pPr algn="l"/>
            <a:r>
              <a:rPr lang="en-US" sz="1200" u="none" dirty="0">
                <a:solidFill>
                  <a:schemeClr val="bg2">
                    <a:lumMod val="10000"/>
                  </a:schemeClr>
                </a:solidFill>
              </a:rPr>
              <a:t>(4) has no more than one visible manufacturer's logo/trademark reference that does not exceed 2¼ square inches and does not exceed 2¼ inches in any dimension; and</a:t>
            </a:r>
          </a:p>
          <a:p>
            <a:pPr algn="l"/>
            <a:r>
              <a:rPr lang="en-US" sz="1200" u="none" dirty="0">
                <a:solidFill>
                  <a:schemeClr val="bg2">
                    <a:lumMod val="10000"/>
                  </a:schemeClr>
                </a:solidFill>
              </a:rPr>
              <a:t>(5) has no more than one school logo/trademark reference that does not exceed 2¼ square inches and does not exceed 2¼ inches in any dimension. …</a:t>
            </a:r>
          </a:p>
          <a:p>
            <a:pPr defTabSz="914266">
              <a:defRPr/>
            </a:pPr>
            <a:endParaRPr lang="en-US" altLang="en-US" sz="1200" dirty="0">
              <a:solidFill>
                <a:schemeClr val="bg2">
                  <a:lumMod val="10000"/>
                </a:schemeClr>
              </a:solidFill>
              <a:cs typeface="Calibri" panose="020F0502020204030204" pitchFamily="34" charset="0"/>
            </a:endParaRPr>
          </a:p>
          <a:p>
            <a:pPr defTabSz="914266" eaLnBrk="1" hangingPunct="1">
              <a:spcBef>
                <a:spcPts val="0"/>
              </a:spcBef>
              <a:buFont typeface="Wingdings" panose="05000000000000000000" pitchFamily="2" charset="2"/>
              <a:buNone/>
              <a:defRPr/>
            </a:pPr>
            <a:r>
              <a:rPr lang="en-US" altLang="en-US" sz="1200" b="1" u="sng" dirty="0">
                <a:solidFill>
                  <a:schemeClr val="bg2">
                    <a:lumMod val="10000"/>
                  </a:schemeClr>
                </a:solidFill>
                <a:cs typeface="Calibri" panose="020F0502020204030204" pitchFamily="34" charset="0"/>
              </a:rPr>
              <a:t>Rationale for Change:</a:t>
            </a:r>
          </a:p>
          <a:p>
            <a:pPr defTabSz="914266">
              <a:defRPr/>
            </a:pPr>
            <a:r>
              <a:rPr lang="en-US" dirty="0">
                <a:solidFill>
                  <a:schemeClr val="bg2">
                    <a:lumMod val="10000"/>
                  </a:schemeClr>
                </a:solidFill>
                <a:latin typeface="Calibri"/>
              </a:rPr>
              <a:t>2023 Rule Change - </a:t>
            </a:r>
            <a:r>
              <a:rPr lang="en-US" sz="1200" dirty="0">
                <a:solidFill>
                  <a:schemeClr val="bg2">
                    <a:lumMod val="10000"/>
                  </a:schemeClr>
                </a:solidFill>
              </a:rPr>
              <a:t>Player towels may contain one manufacturer’s logo and/or one school logo neither exceeding 2¼ square inches. Towels must be a solid color but now do not have to be the same solid color for each player. Towels may not be ball- or penalty-flag colored.</a:t>
            </a:r>
            <a:endParaRPr lang="en-US" altLang="en-US" sz="1200" b="1" u="sng" dirty="0">
              <a:solidFill>
                <a:schemeClr val="bg2">
                  <a:lumMod val="10000"/>
                </a:schemeClr>
              </a:solidFill>
              <a:cs typeface="Calibri" panose="020F0502020204030204" pitchFamily="34" charset="0"/>
            </a:endParaRPr>
          </a:p>
          <a:p>
            <a:pPr defTabSz="914266" eaLnBrk="1" hangingPunct="1">
              <a:spcBef>
                <a:spcPts val="0"/>
              </a:spcBef>
              <a:defRPr/>
            </a:pPr>
            <a:endParaRPr lang="en-US" altLang="en-US" sz="1200" b="1" u="sng" dirty="0">
              <a:solidFill>
                <a:schemeClr val="bg2">
                  <a:lumMod val="10000"/>
                </a:schemeClr>
              </a:solidFill>
              <a:cs typeface="Calibri" panose="020F0502020204030204" pitchFamily="34" charset="0"/>
            </a:endParaRPr>
          </a:p>
          <a:p>
            <a:pPr defTabSz="914266" eaLnBrk="1" hangingPunct="1">
              <a:spcBef>
                <a:spcPts val="0"/>
              </a:spcBef>
              <a:buFont typeface="Wingdings" panose="05000000000000000000" pitchFamily="2" charset="2"/>
              <a:buNone/>
              <a:defRPr/>
            </a:pPr>
            <a:r>
              <a:rPr lang="en-US" altLang="en-US" sz="1200" b="1" u="sng" dirty="0">
                <a:solidFill>
                  <a:schemeClr val="bg2">
                    <a:lumMod val="10000"/>
                  </a:schemeClr>
                </a:solidFill>
                <a:cs typeface="Calibri" panose="020F0502020204030204" pitchFamily="34" charset="0"/>
              </a:rPr>
              <a:t>Case Book:</a:t>
            </a:r>
            <a:r>
              <a:rPr lang="en-US" altLang="en-US" sz="1200" dirty="0">
                <a:solidFill>
                  <a:schemeClr val="bg2">
                    <a:lumMod val="10000"/>
                  </a:schemeClr>
                </a:solidFill>
                <a:cs typeface="Calibri" panose="020F0502020204030204" pitchFamily="34" charset="0"/>
              </a:rPr>
              <a:t>  See SITUATION 3.5.10L</a:t>
            </a:r>
            <a:endParaRPr lang="en-US" sz="1200" dirty="0">
              <a:solidFill>
                <a:schemeClr val="bg2">
                  <a:lumMod val="10000"/>
                </a:schemeClr>
              </a:solidFill>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28</a:t>
            </a:fld>
            <a:endParaRPr lang="en-US"/>
          </a:p>
        </p:txBody>
      </p:sp>
    </p:spTree>
    <p:extLst>
      <p:ext uri="{BB962C8B-B14F-4D97-AF65-F5344CB8AC3E}">
        <p14:creationId xmlns:p14="http://schemas.microsoft.com/office/powerpoint/2010/main" val="3475728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14266" eaLnBrk="1" hangingPunct="1">
              <a:buFont typeface="Wingdings" panose="05000000000000000000" pitchFamily="2" charset="2"/>
              <a:buChar char="v"/>
              <a:defRPr/>
            </a:pPr>
            <a:r>
              <a:rPr lang="en-US" altLang="en-US" b="1" u="sng" dirty="0">
                <a:solidFill>
                  <a:schemeClr val="bg2">
                    <a:lumMod val="10000"/>
                  </a:schemeClr>
                </a:solidFill>
                <a:cs typeface="Arial" panose="020B0604020202020204" pitchFamily="34" charset="0"/>
              </a:rPr>
              <a:t>Rules Reminder</a:t>
            </a:r>
            <a:r>
              <a:rPr lang="en-US" altLang="en-US" b="1" dirty="0">
                <a:solidFill>
                  <a:schemeClr val="bg2">
                    <a:lumMod val="10000"/>
                  </a:schemeClr>
                </a:solidFill>
                <a:cs typeface="Arial" panose="020B0604020202020204" pitchFamily="34" charset="0"/>
              </a:rPr>
              <a:t>:</a:t>
            </a:r>
          </a:p>
          <a:p>
            <a:pPr defTabSz="914266" eaLnBrk="1" hangingPunct="1">
              <a:buFont typeface="Wingdings" panose="05000000000000000000" pitchFamily="2" charset="2"/>
              <a:buNone/>
              <a:defRPr/>
            </a:pPr>
            <a:r>
              <a:rPr lang="en-US" b="1" dirty="0">
                <a:solidFill>
                  <a:schemeClr val="bg2">
                    <a:lumMod val="10000"/>
                  </a:schemeClr>
                </a:solidFill>
                <a:cs typeface="Arial" panose="020B0604020202020204" pitchFamily="34" charset="0"/>
              </a:rPr>
              <a:t>RULE 7 – SECTION 5  FORWARD-PASS CLASSIFICATION</a:t>
            </a:r>
          </a:p>
          <a:p>
            <a:pPr defTabSz="914266" eaLnBrk="1" hangingPunct="1">
              <a:buFont typeface="Wingdings" panose="05000000000000000000" pitchFamily="2" charset="2"/>
              <a:buNone/>
              <a:defRPr/>
            </a:pPr>
            <a:r>
              <a:rPr lang="en-US" b="1" dirty="0">
                <a:solidFill>
                  <a:schemeClr val="bg2">
                    <a:lumMod val="10000"/>
                  </a:schemeClr>
                </a:solidFill>
              </a:rPr>
              <a:t>ART. 2 . . . </a:t>
            </a:r>
            <a:r>
              <a:rPr lang="en-US" dirty="0">
                <a:solidFill>
                  <a:schemeClr val="bg2">
                    <a:lumMod val="10000"/>
                  </a:schemeClr>
                </a:solidFill>
              </a:rPr>
              <a:t>An illegal forward pass is a foul. Illegal forward passes include:</a:t>
            </a:r>
          </a:p>
          <a:p>
            <a:pPr algn="l"/>
            <a:r>
              <a:rPr lang="en-US" dirty="0">
                <a:solidFill>
                  <a:schemeClr val="bg2">
                    <a:lumMod val="10000"/>
                  </a:schemeClr>
                </a:solidFill>
              </a:rPr>
              <a:t>a. A pass after team possession has changed during the down.</a:t>
            </a:r>
          </a:p>
          <a:p>
            <a:pPr algn="l"/>
            <a:r>
              <a:rPr lang="en-US" dirty="0">
                <a:solidFill>
                  <a:schemeClr val="bg2">
                    <a:lumMod val="10000"/>
                  </a:schemeClr>
                </a:solidFill>
              </a:rPr>
              <a:t>b. A pass from beyond the neutral zone.</a:t>
            </a:r>
          </a:p>
          <a:p>
            <a:pPr algn="l"/>
            <a:r>
              <a:rPr lang="en-US" dirty="0">
                <a:solidFill>
                  <a:schemeClr val="bg2">
                    <a:lumMod val="10000"/>
                  </a:schemeClr>
                </a:solidFill>
              </a:rPr>
              <a:t>c. A second and subsequent forward pass(es) thrown during a down.</a:t>
            </a:r>
          </a:p>
          <a:p>
            <a:pPr algn="l"/>
            <a:r>
              <a:rPr lang="en-US" u="none" dirty="0">
                <a:solidFill>
                  <a:schemeClr val="bg2">
                    <a:lumMod val="10000"/>
                  </a:schemeClr>
                </a:solidFill>
              </a:rPr>
              <a:t>d. A pass intentionally thrown into an area not occupied by an eligible offensive receiver, or thrown incomplete to save loss of yardage or to conserve time.</a:t>
            </a:r>
          </a:p>
          <a:p>
            <a:pPr algn="l"/>
            <a:r>
              <a:rPr lang="en-US" b="1" u="none" dirty="0">
                <a:solidFill>
                  <a:schemeClr val="bg2">
                    <a:lumMod val="10000"/>
                  </a:schemeClr>
                </a:solidFill>
              </a:rPr>
              <a:t>EXCEPTIONS:</a:t>
            </a:r>
          </a:p>
          <a:p>
            <a:pPr algn="l"/>
            <a:r>
              <a:rPr lang="en-US" u="none" dirty="0">
                <a:solidFill>
                  <a:schemeClr val="bg2">
                    <a:lumMod val="10000"/>
                  </a:schemeClr>
                </a:solidFill>
              </a:rPr>
              <a:t>1. It is legal for a player positioned directly behind the snapper to conserve time by intentionally throwing the ball forward to the ground immediately after receiving the snap that has neither been muffed nor touched the ground.</a:t>
            </a:r>
          </a:p>
          <a:p>
            <a:pPr algn="l"/>
            <a:r>
              <a:rPr lang="en-US" u="none" dirty="0">
                <a:solidFill>
                  <a:schemeClr val="bg2">
                    <a:lumMod val="10000"/>
                  </a:schemeClr>
                </a:solidFill>
              </a:rPr>
              <a:t>2. It is legal for a player to conserve yardage by intentionally throwing an incomplete forward pass if all of the following conditions are met:</a:t>
            </a:r>
          </a:p>
          <a:p>
            <a:pPr algn="l"/>
            <a:r>
              <a:rPr lang="en-US" u="none" dirty="0">
                <a:solidFill>
                  <a:schemeClr val="bg2">
                    <a:lumMod val="10000"/>
                  </a:schemeClr>
                </a:solidFill>
              </a:rPr>
              <a:t>a. The passer has possessed the ball beyond the lateral boundary of the free-blocking zone as established at the snap;</a:t>
            </a:r>
          </a:p>
          <a:p>
            <a:pPr algn="l"/>
            <a:r>
              <a:rPr lang="en-US" u="none" dirty="0">
                <a:solidFill>
                  <a:schemeClr val="bg2">
                    <a:lumMod val="10000"/>
                  </a:schemeClr>
                </a:solidFill>
              </a:rPr>
              <a:t>b. The pass reaches the neutral zone, including the extension beyond the sideline; and</a:t>
            </a:r>
          </a:p>
          <a:p>
            <a:pPr algn="l"/>
            <a:r>
              <a:rPr lang="en-US" u="none" dirty="0">
                <a:solidFill>
                  <a:schemeClr val="bg2">
                    <a:lumMod val="10000"/>
                  </a:schemeClr>
                </a:solidFill>
              </a:rPr>
              <a:t>c. The passer is the only player to possess the ball after the snap ends.</a:t>
            </a:r>
            <a:endParaRPr lang="en-US" altLang="en-US" u="none" dirty="0">
              <a:solidFill>
                <a:schemeClr val="bg2">
                  <a:lumMod val="10000"/>
                </a:schemeClr>
              </a:solidFill>
              <a:cs typeface="Calibri" panose="020F0502020204030204" pitchFamily="34" charset="0"/>
            </a:endParaRPr>
          </a:p>
          <a:p>
            <a:pPr defTabSz="914266">
              <a:defRPr/>
            </a:pPr>
            <a:endParaRPr lang="en-US" altLang="en-US" dirty="0">
              <a:solidFill>
                <a:schemeClr val="bg2">
                  <a:lumMod val="10000"/>
                </a:schemeClr>
              </a:solidFill>
              <a:cs typeface="Calibri" panose="020F0502020204030204" pitchFamily="34" charset="0"/>
            </a:endParaRPr>
          </a:p>
          <a:p>
            <a:pPr defTabSz="914266" eaLnBrk="1" hangingPunct="1">
              <a:spcBef>
                <a:spcPts val="0"/>
              </a:spcBef>
              <a:buFont typeface="Wingdings" panose="05000000000000000000" pitchFamily="2" charset="2"/>
              <a:buNone/>
              <a:defRPr/>
            </a:pPr>
            <a:r>
              <a:rPr lang="en-US" altLang="en-US" b="1" u="sng" dirty="0">
                <a:solidFill>
                  <a:schemeClr val="bg2">
                    <a:lumMod val="10000"/>
                  </a:schemeClr>
                </a:solidFill>
                <a:cs typeface="Calibri" panose="020F0502020204030204" pitchFamily="34" charset="0"/>
              </a:rPr>
              <a:t>Rationale for Change:</a:t>
            </a:r>
          </a:p>
          <a:p>
            <a:pPr algn="l"/>
            <a:r>
              <a:rPr lang="en-US" dirty="0">
                <a:solidFill>
                  <a:schemeClr val="bg2">
                    <a:lumMod val="10000"/>
                  </a:schemeClr>
                </a:solidFill>
                <a:latin typeface="Calibri"/>
              </a:rPr>
              <a:t>2023 Rule Change - </a:t>
            </a:r>
            <a:r>
              <a:rPr lang="en-US" dirty="0">
                <a:solidFill>
                  <a:schemeClr val="bg2">
                    <a:lumMod val="10000"/>
                  </a:schemeClr>
                </a:solidFill>
              </a:rPr>
              <a:t>This change permits the exception for intentional grounding to the first and only player to possess the ball after the snap ends.</a:t>
            </a:r>
            <a:endParaRPr lang="en-US" altLang="en-US" b="1" u="sng" dirty="0">
              <a:solidFill>
                <a:schemeClr val="bg2">
                  <a:lumMod val="10000"/>
                </a:schemeClr>
              </a:solidFill>
              <a:cs typeface="Calibri" panose="020F0502020204030204" pitchFamily="34" charset="0"/>
            </a:endParaRPr>
          </a:p>
          <a:p>
            <a:pPr defTabSz="914266" eaLnBrk="1" hangingPunct="1">
              <a:spcBef>
                <a:spcPts val="0"/>
              </a:spcBef>
              <a:defRPr/>
            </a:pPr>
            <a:endParaRPr lang="en-US" altLang="en-US" b="1" u="sng" dirty="0">
              <a:solidFill>
                <a:schemeClr val="bg2">
                  <a:lumMod val="10000"/>
                </a:schemeClr>
              </a:solidFill>
              <a:cs typeface="Calibri" panose="020F0502020204030204" pitchFamily="34" charset="0"/>
            </a:endParaRPr>
          </a:p>
          <a:p>
            <a:pPr defTabSz="914266" eaLnBrk="1" hangingPunct="1">
              <a:spcBef>
                <a:spcPts val="0"/>
              </a:spcBef>
              <a:buFont typeface="Wingdings" panose="05000000000000000000" pitchFamily="2" charset="2"/>
              <a:buNone/>
              <a:defRPr/>
            </a:pPr>
            <a:r>
              <a:rPr lang="en-US" altLang="en-US" b="1" u="sng" dirty="0">
                <a:solidFill>
                  <a:schemeClr val="bg2">
                    <a:lumMod val="10000"/>
                  </a:schemeClr>
                </a:solidFill>
                <a:cs typeface="Calibri" panose="020F0502020204030204" pitchFamily="34" charset="0"/>
              </a:rPr>
              <a:t>Case Book:</a:t>
            </a:r>
            <a:r>
              <a:rPr lang="en-US" altLang="en-US" dirty="0">
                <a:solidFill>
                  <a:schemeClr val="bg2">
                    <a:lumMod val="10000"/>
                  </a:schemeClr>
                </a:solidFill>
                <a:cs typeface="Calibri" panose="020F0502020204030204" pitchFamily="34" charset="0"/>
              </a:rPr>
              <a:t>  See SITUATION 7.5.2D</a:t>
            </a:r>
            <a:endParaRPr lang="en-US" dirty="0">
              <a:solidFill>
                <a:schemeClr val="bg2">
                  <a:lumMod val="10000"/>
                </a:schemeClr>
              </a:solidFill>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3310269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p>
          <a:p>
            <a:pPr marL="0" marR="0" lvl="0" indent="0" algn="l" defTabSz="914266" rtl="0" eaLnBrk="1" fontAlgn="base" latinLnBrk="0" hangingPunct="1">
              <a:lnSpc>
                <a:spcPct val="100000"/>
              </a:lnSpc>
              <a:spcBef>
                <a:spcPct val="30000"/>
              </a:spcBef>
              <a:spcAft>
                <a:spcPct val="0"/>
              </a:spcAft>
              <a:buClrTx/>
              <a:buSzTx/>
              <a:buFontTx/>
              <a:buNone/>
              <a:tabLst/>
              <a:defRPr/>
            </a:pPr>
            <a:endParaRPr kumimoji="0" lang="en-US" altLang="en-US" sz="12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Overview of the NFHS.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08546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See comments on slide.  The NFHS has approved a new NFHS Authenticating Mark starting in 2024 on the ball.</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Please see Rule 1-3-1g for the approved formats for the NFHS Authenticating Mark on the ball.</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30</a:t>
            </a:fld>
            <a:endParaRPr lang="en-US"/>
          </a:p>
        </p:txBody>
      </p:sp>
    </p:spTree>
    <p:extLst>
      <p:ext uri="{BB962C8B-B14F-4D97-AF65-F5344CB8AC3E}">
        <p14:creationId xmlns:p14="http://schemas.microsoft.com/office/powerpoint/2010/main" val="3109284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See description on slide.  The NFHS has approved a new NFHS Authenticating Mark starting in 2024 that has increased in size on the ball.</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Please see Rule 1-3-1g for the approved formats for the NFHS Authenticating Mark on the ball.</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2146774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248959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b="1" u="sng" dirty="0">
              <a:solidFill>
                <a:prstClr val="black"/>
              </a:solidFill>
            </a:endParaRPr>
          </a:p>
          <a:p>
            <a:pPr defTabSz="914266" eaLnBrk="1" hangingPunct="1">
              <a:defRPr/>
            </a:pPr>
            <a:r>
              <a:rPr lang="en-US" altLang="en-US" dirty="0">
                <a:solidFill>
                  <a:prstClr val="black"/>
                </a:solidFill>
              </a:rPr>
              <a:t>The following football points of emphasis were selected by the NFHS Football Rules Committee for the 2024 high school football season.  These three football points of emphasis need to be stressed to all coaches, game officials, players, parents, school administrators, appropriate health-care professionals and all others who have an interest in high school football.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a:p>
        </p:txBody>
      </p:sp>
    </p:spTree>
    <p:extLst>
      <p:ext uri="{BB962C8B-B14F-4D97-AF65-F5344CB8AC3E}">
        <p14:creationId xmlns:p14="http://schemas.microsoft.com/office/powerpoint/2010/main" val="3935310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dirty="0">
                <a:solidFill>
                  <a:prstClr val="black"/>
                </a:solidFill>
              </a:rPr>
              <a:t>Sportsmanship and Altercation Prevention and Protocol  (Point of Emphasis):</a:t>
            </a:r>
          </a:p>
          <a:p>
            <a:endParaRPr lang="en-US" sz="800" dirty="0"/>
          </a:p>
          <a:p>
            <a:pPr algn="l"/>
            <a:r>
              <a:rPr lang="en-US" sz="1000" b="0" i="0" u="none" strike="noStrike" baseline="0" dirty="0">
                <a:latin typeface="+mn-lt"/>
              </a:rPr>
              <a:t>     The National Federation of State High School Associations (NFHS), state associations, coaches and game officials across the country are concerned as unsporting behavior in education-based athletics continues to escalate across all sports. A commitment to a collaborative, working relationship to promote good sportsmanship and teach and enforce NFHS rules and state association expectations is paramount to continue to safely conduct the game.</a:t>
            </a:r>
          </a:p>
          <a:p>
            <a:pPr algn="l"/>
            <a:r>
              <a:rPr lang="en-US" sz="1000" b="0" i="0" u="none" strike="noStrike" baseline="0" dirty="0">
                <a:latin typeface="+mn-lt"/>
              </a:rPr>
              <a:t>     Everyone associated with high school football has a role to play in creating a positive, sportsmanlike atmosphere at games. The NFHS must continue to address poor sporting behavior and promote the value of good sportsmanship. State associations must clearly set expectations in regard to unsportsmanlike behavior and enforce association rules regarding violations of those expectations. School administrators and coaches must teach, promote, model and set clear standards of behavior for themselves, players and fans. School administrators and coaches should also ensure that additional personnel on the sideline, outside the team box, adhere to set standards of sportsmanship. Game officials must fairly and consistently enforce NFHS rules in all aspects related to unsporting behavior by coaches and participants. Players and parents must model respect for coaches and game officials’ decisions, opponents and adhere to and promote the set expectations regarding sportsmanship.</a:t>
            </a:r>
          </a:p>
          <a:p>
            <a:pPr algn="l"/>
            <a:r>
              <a:rPr lang="en-US" sz="1000" b="0" i="0" u="none" strike="noStrike" baseline="0" dirty="0">
                <a:latin typeface="+mn-lt"/>
              </a:rPr>
              <a:t>     Everyone involved must clearly understand that education-based athletics is an extension of the classroom and is about more than just winning and losing, getting scholarships and gaining accolades. Education-based athletics is about learning, and the conduct and actions of everyone involved should reflect this.</a:t>
            </a:r>
          </a:p>
          <a:p>
            <a:pPr algn="l"/>
            <a:r>
              <a:rPr lang="en-US" sz="1000" b="0" i="0" u="none" strike="noStrike" baseline="0" dirty="0">
                <a:latin typeface="+mn-lt"/>
              </a:rPr>
              <a:t>     In order to prevent unsportsmanlike issues from escalating please consider the following preventive protocols.</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3641234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dirty="0">
                <a:solidFill>
                  <a:prstClr val="black"/>
                </a:solidFill>
              </a:rPr>
              <a:t>Sportsmanship and Altercation Prevention and Protocol  (Point of Emphasis) -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800" b="1" u="sng" dirty="0">
              <a:solidFill>
                <a:prstClr val="black"/>
              </a:solidFill>
            </a:endParaRPr>
          </a:p>
          <a:p>
            <a:pPr algn="l"/>
            <a:r>
              <a:rPr lang="en-US" sz="1000" b="1" i="0" u="none" strike="noStrike" baseline="0" dirty="0">
                <a:latin typeface="+mn-lt"/>
              </a:rPr>
              <a:t>     Fight or Altercation Protocol</a:t>
            </a:r>
          </a:p>
          <a:p>
            <a:pPr algn="l"/>
            <a:r>
              <a:rPr lang="en-US" sz="1000" b="0" i="0" u="none" strike="noStrike" baseline="0" dirty="0">
                <a:latin typeface="+mn-lt"/>
              </a:rPr>
              <a:t>     Most fights end quickly. Fights that escalate beyond the initial incident tend to do so because others run toward the fight. Running toward a fight normally contributes to the escalation of the altercation.</a:t>
            </a:r>
          </a:p>
          <a:p>
            <a:pPr algn="l"/>
            <a:r>
              <a:rPr lang="en-US" sz="1000" b="0" i="0" u="none" strike="noStrike" baseline="0" dirty="0">
                <a:latin typeface="+mn-lt"/>
              </a:rPr>
              <a:t>1.  Prepare before it happens. Make sure to instruct and even practice what to do in case an altercation occurs.</a:t>
            </a:r>
          </a:p>
          <a:p>
            <a:pPr algn="l"/>
            <a:r>
              <a:rPr lang="en-US" sz="1000" b="0" i="0" u="none" strike="noStrike" baseline="0" dirty="0">
                <a:latin typeface="+mn-lt"/>
              </a:rPr>
              <a:t>     a.  Assign specific coaches or administrators to run to the altercation to assist with breaking it up.</a:t>
            </a:r>
          </a:p>
          <a:p>
            <a:pPr algn="l"/>
            <a:r>
              <a:rPr lang="en-US" sz="1000" b="0" i="0" u="none" strike="noStrike" baseline="0" dirty="0">
                <a:latin typeface="+mn-lt"/>
              </a:rPr>
              <a:t>     b.  Assign specific coaches to immediately step off the sideline and turn their attention to keeping the players on the sideline.</a:t>
            </a:r>
          </a:p>
          <a:p>
            <a:pPr algn="l"/>
            <a:r>
              <a:rPr lang="en-US" sz="1000" b="0" i="0" u="none" strike="noStrike" baseline="0" dirty="0">
                <a:latin typeface="+mn-lt"/>
              </a:rPr>
              <a:t>     c.  Team members already on the field should distance themselves from the altercation.</a:t>
            </a:r>
          </a:p>
          <a:p>
            <a:pPr algn="l"/>
            <a:r>
              <a:rPr lang="en-US" sz="1000" b="0" i="0" u="none" strike="noStrike" baseline="0" dirty="0">
                <a:latin typeface="+mn-lt"/>
              </a:rPr>
              <a:t>     d.  Educate all participants about the penalties associated with fighting, leaving the team area, taunting, using offensive gestures, and other unsportsmanlike acts.</a:t>
            </a:r>
          </a:p>
          <a:p>
            <a:pPr algn="l"/>
            <a:r>
              <a:rPr lang="en-US" sz="1000" b="0" i="0" u="none" strike="noStrike" baseline="0" dirty="0">
                <a:latin typeface="+mn-lt"/>
              </a:rPr>
              <a:t>     e.  Instruct your video crew to continue to record or to start recording if an altercation occurs.</a:t>
            </a:r>
          </a:p>
          <a:p>
            <a:pPr algn="l"/>
            <a:r>
              <a:rPr lang="en-US" sz="1000" b="0" i="0" u="none" strike="noStrike" baseline="0" dirty="0">
                <a:latin typeface="+mn-lt"/>
              </a:rPr>
              <a:t>     f.   Know where security is stationed.</a:t>
            </a:r>
          </a:p>
          <a:p>
            <a:pPr algn="l"/>
            <a:r>
              <a:rPr lang="en-US" sz="1000" b="0" i="0" u="none" strike="noStrike" baseline="0" dirty="0">
                <a:latin typeface="+mn-lt"/>
              </a:rPr>
              <a:t>     g.  Keep all non-essential people off the sideline and preferably behind a fence or barrier.</a:t>
            </a:r>
          </a:p>
          <a:p>
            <a:pPr marL="0" indent="0" algn="l">
              <a:buNone/>
            </a:pPr>
            <a:r>
              <a:rPr lang="en-US" sz="1000" b="0" i="0" u="none" strike="noStrike" baseline="0" dirty="0">
                <a:latin typeface="+mn-lt"/>
              </a:rPr>
              <a:t>2.  If an altercation does occur, execute the above plan.</a:t>
            </a:r>
          </a:p>
          <a:p>
            <a:pPr algn="l"/>
            <a:r>
              <a:rPr lang="en-US" sz="1000" b="0" i="0" u="none" strike="noStrike" baseline="0" dirty="0">
                <a:latin typeface="+mn-lt"/>
              </a:rPr>
              <a:t>3.  Once the participants are separated, keep them separated until play can safely resume or until administrators and game officials decide how to proceed.</a:t>
            </a:r>
          </a:p>
          <a:p>
            <a:pPr algn="l"/>
            <a:r>
              <a:rPr lang="en-US" sz="1000" b="0" i="0" u="none" strike="noStrike" baseline="0" dirty="0">
                <a:latin typeface="+mn-lt"/>
              </a:rPr>
              <a:t>4.  Do not allow teams to simultaneously use the same exits or occupy the same areas following an altercation or chippy contest.</a:t>
            </a:r>
            <a:endParaRPr lang="en-US" sz="1000" dirty="0">
              <a:latin typeface="+mn-lt"/>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a:p>
        </p:txBody>
      </p:sp>
    </p:spTree>
    <p:extLst>
      <p:ext uri="{BB962C8B-B14F-4D97-AF65-F5344CB8AC3E}">
        <p14:creationId xmlns:p14="http://schemas.microsoft.com/office/powerpoint/2010/main" val="3011117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dirty="0">
                <a:solidFill>
                  <a:prstClr val="black"/>
                </a:solidFill>
              </a:rPr>
              <a:t>Sportsmanship and Altercation Prevention and Protocol  (Point of Emphasis) -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800" b="1" u="sng" dirty="0">
              <a:solidFill>
                <a:prstClr val="black"/>
              </a:solidFill>
            </a:endParaRPr>
          </a:p>
          <a:p>
            <a:pPr algn="l"/>
            <a:r>
              <a:rPr lang="en-US" sz="1000" b="1" i="0" u="none" strike="noStrike" baseline="0" dirty="0">
                <a:latin typeface="+mn-lt"/>
              </a:rPr>
              <a:t>     Handshake Line Protocol</a:t>
            </a:r>
          </a:p>
          <a:p>
            <a:pPr algn="l"/>
            <a:r>
              <a:rPr lang="en-US" sz="1000" b="0" i="0" u="none" strike="noStrike" baseline="0" dirty="0">
                <a:latin typeface="+mn-lt"/>
              </a:rPr>
              <a:t>1.  Administrators/security from both schools should be stationed on the field in close proximity to the handshake line.</a:t>
            </a:r>
          </a:p>
          <a:p>
            <a:pPr algn="l"/>
            <a:r>
              <a:rPr lang="en-US" sz="1000" b="0" i="0" u="none" strike="noStrike" baseline="0" dirty="0">
                <a:latin typeface="+mn-lt"/>
              </a:rPr>
              <a:t>2.  One team should be on the right and the other team should be on the left. Players from one team should not be allowed to walk down both sides of the line.</a:t>
            </a:r>
          </a:p>
          <a:p>
            <a:pPr algn="l"/>
            <a:r>
              <a:rPr lang="en-US" sz="1000" b="0" i="0" u="none" strike="noStrike" baseline="0" dirty="0">
                <a:latin typeface="+mn-lt"/>
              </a:rPr>
              <a:t>3.  Absolutely no non-essential personnel should be allowed on the field or sidelines until both teams have reached a designated area after completion of the handshake line.</a:t>
            </a:r>
          </a:p>
          <a:p>
            <a:pPr algn="l"/>
            <a:r>
              <a:rPr lang="en-US" sz="1000" b="0" i="0" u="none" strike="noStrike" baseline="0" dirty="0">
                <a:latin typeface="+mn-lt"/>
              </a:rPr>
              <a:t>4.  A coach or administrator should be stationed at the end of the handshake line to direct the players who have completed the line to a designated area on their end of the field. Do not allow the players to continue to the opposing sideline or to the other end of the field.</a:t>
            </a:r>
          </a:p>
          <a:p>
            <a:pPr algn="l"/>
            <a:r>
              <a:rPr lang="en-US" sz="1000" b="0" i="0" u="none" strike="noStrike" baseline="0" dirty="0">
                <a:latin typeface="+mn-lt"/>
              </a:rPr>
              <a:t>5.  Have one or more coaches at the front of the line and one or more at the end of the line. Improving the current state of the game regarding the prevalence of unsporting behavior requires that everyone involved commit to addressing the issue. Civility, even in the midst of intense competition, matters.</a:t>
            </a:r>
            <a:endParaRPr lang="en-US" sz="1000" dirty="0">
              <a:latin typeface="+mn-lt"/>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36</a:t>
            </a:fld>
            <a:endParaRPr lang="en-US"/>
          </a:p>
        </p:txBody>
      </p:sp>
    </p:spTree>
    <p:extLst>
      <p:ext uri="{BB962C8B-B14F-4D97-AF65-F5344CB8AC3E}">
        <p14:creationId xmlns:p14="http://schemas.microsoft.com/office/powerpoint/2010/main" val="8751269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dirty="0">
                <a:solidFill>
                  <a:prstClr val="black"/>
                </a:solidFill>
              </a:rPr>
              <a:t>Player Equipment and Enforcement  (Point of Emphasis):</a:t>
            </a:r>
          </a:p>
          <a:p>
            <a:endParaRPr lang="en-US" sz="800" dirty="0"/>
          </a:p>
          <a:p>
            <a:pPr algn="l"/>
            <a:r>
              <a:rPr lang="en-US" sz="1000" b="0" i="0" u="none" strike="noStrike" baseline="0" dirty="0">
                <a:latin typeface="+mn-lt"/>
              </a:rPr>
              <a:t>     To support the safety of all participants, players must wear equipment and uniforms that are properly fitted and worn as intended by the manufacturer. Before starting each game, the head coach must verify that all players are properly and legally equipped.</a:t>
            </a:r>
          </a:p>
          <a:p>
            <a:pPr algn="l"/>
            <a:r>
              <a:rPr lang="en-US" sz="1000" b="0" i="0" u="none" strike="noStrike" baseline="0" dirty="0">
                <a:latin typeface="+mn-lt"/>
              </a:rPr>
              <a:t>     The use of knee pads is an area targeted for emphasis. Due to potential injury, it is essential that players only be allowed to participate if their pants and knee pads comply with the rules. Pants must completely cover the knees, and knee pads must be worn over the knee. In pregame duties, game officials should be watchful and proactive in addressing potential equipment, and more specifically, knee pad issues. Players often wear pants that slide up and expose the knee during movement. Game officials should communicate with coaches and/or players and ensure that only legally and properly equipped players are allowed to participate – noncompliance results in nonparticipation.</a:t>
            </a:r>
          </a:p>
          <a:p>
            <a:pPr algn="l"/>
            <a:r>
              <a:rPr lang="en-US" sz="1000" b="0" i="0" u="none" strike="noStrike" baseline="0" dirty="0">
                <a:latin typeface="+mn-lt"/>
              </a:rPr>
              <a:t>     It is the shared responsibility of the coaches, players and game officials to closely monitor equipment issues and act in accordance with NFHS football playing rules on this subject. The specific areas of concern include the wearing of mandatory equipment by each player at all times while the ball is live, properly wearing any mandatory/legal equipment as intended by the manufacturer, and avoiding the use of any illegal equipment at any time by any player. It must be noted that NFHS Football Rules 3-5-10e and 9-8-1h directly address the correct enforcement for violations of these specific equipment rules. Coaches, game officials and players should work together and support the safety of all participants by ensuring that NFHS football equipment and uniform rules are followed.</a:t>
            </a:r>
            <a:endParaRPr lang="en-US" sz="1000" dirty="0">
              <a:latin typeface="+mn-lt"/>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37</a:t>
            </a:fld>
            <a:endParaRPr lang="en-US"/>
          </a:p>
        </p:txBody>
      </p:sp>
    </p:spTree>
    <p:extLst>
      <p:ext uri="{BB962C8B-B14F-4D97-AF65-F5344CB8AC3E}">
        <p14:creationId xmlns:p14="http://schemas.microsoft.com/office/powerpoint/2010/main" val="2156900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dirty="0">
                <a:solidFill>
                  <a:prstClr val="black"/>
                </a:solidFill>
              </a:rPr>
              <a:t>Player Equipment and Enforcement  (Point of Emphasis) - continued:</a:t>
            </a:r>
          </a:p>
          <a:p>
            <a:endParaRPr lang="en-US" dirty="0"/>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38</a:t>
            </a:fld>
            <a:endParaRPr lang="en-US"/>
          </a:p>
        </p:txBody>
      </p:sp>
    </p:spTree>
    <p:extLst>
      <p:ext uri="{BB962C8B-B14F-4D97-AF65-F5344CB8AC3E}">
        <p14:creationId xmlns:p14="http://schemas.microsoft.com/office/powerpoint/2010/main" val="672847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dirty="0">
                <a:solidFill>
                  <a:prstClr val="black"/>
                </a:solidFill>
              </a:rPr>
              <a:t>Formations  (Point of Emphasis):</a:t>
            </a:r>
          </a:p>
          <a:p>
            <a:endParaRPr lang="en-US" sz="800" dirty="0"/>
          </a:p>
          <a:p>
            <a:pPr algn="l"/>
            <a:r>
              <a:rPr lang="en-US" sz="1000" b="0" i="0" u="none" strike="noStrike" baseline="0" dirty="0">
                <a:latin typeface="+mn-lt"/>
              </a:rPr>
              <a:t>     Over the past several years, there has been a considerable decline by many teams in their efforts to line up legally. There has also been a decrease by game officials with enforcement of illegal formations, especially involving offensive linemen. Linemen are legally on the line of scrimmage when they face their opponent’s goal line and have a head or foot breaking the imaginary plane through the waist of the snapper. It has become fairly common to see guards or tackles line up a yard or two off the ball to aid in pass blocking or pulling. Doing so provides a significant advantage for the offense and should be addressed at the first opportunity by coaches and game officials.</a:t>
            </a:r>
          </a:p>
          <a:p>
            <a:pPr algn="l"/>
            <a:r>
              <a:rPr lang="en-US" sz="1000" b="0" i="0" u="none" strike="noStrike" baseline="0" dirty="0">
                <a:latin typeface="+mn-lt"/>
              </a:rPr>
              <a:t>     A back is an “A” player who has no part of his body breaking the plane of the waist of the nearest teammate who is on the line of scrimmage. Formations become illegal when backs are not clearly in the backfield. If an offensive player lines up by intersecting the waistline of the tackle, but not the center, Team A has committed an illegal formation foul because all Team A players must be a lineman or back. Receivers who wish to line up as a back should have “daylight” between the rear end of the nearest lineman and their nearest body part. Communicating with the line of scrimmage official on your side of the field is the best way to avoid a formation foul.</a:t>
            </a:r>
          </a:p>
          <a:p>
            <a:pPr algn="l"/>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39</a:t>
            </a:fld>
            <a:endParaRPr lang="en-US"/>
          </a:p>
        </p:txBody>
      </p:sp>
    </p:spTree>
    <p:extLst>
      <p:ext uri="{BB962C8B-B14F-4D97-AF65-F5344CB8AC3E}">
        <p14:creationId xmlns:p14="http://schemas.microsoft.com/office/powerpoint/2010/main" val="1877400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p>
          <a:p>
            <a:pPr marL="0" marR="0" lvl="0" indent="0" algn="l" defTabSz="914266" rtl="0" eaLnBrk="1" fontAlgn="base" latinLnBrk="0" hangingPunct="1">
              <a:lnSpc>
                <a:spcPct val="100000"/>
              </a:lnSpc>
              <a:spcBef>
                <a:spcPct val="30000"/>
              </a:spcBef>
              <a:spcAft>
                <a:spcPct val="0"/>
              </a:spcAft>
              <a:buClrTx/>
              <a:buSzTx/>
              <a:buFontTx/>
              <a:buNone/>
              <a:tabLst/>
              <a:defRPr/>
            </a:pPr>
            <a:endParaRPr kumimoji="0" lang="en-US" altLang="en-US" sz="12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Overview of NFHS Rules Review Committee.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464683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dirty="0">
                <a:solidFill>
                  <a:prstClr val="black"/>
                </a:solidFill>
              </a:rPr>
              <a:t>Formations  (Point of Emphasis) - continued:</a:t>
            </a:r>
          </a:p>
          <a:p>
            <a:endParaRPr lang="en-US" sz="800" dirty="0"/>
          </a:p>
          <a:p>
            <a:pPr algn="l"/>
            <a:r>
              <a:rPr lang="en-US" sz="1000" b="0" i="0" u="none" strike="noStrike" baseline="0" dirty="0">
                <a:latin typeface="+mn-lt"/>
              </a:rPr>
              <a:t>     All coaches should spend time learning and periodically reviewing the current NFHS football playing rules so they can effectively communicate correct information on to their players. Someone on the coaching staff should be assigned to monitor player compliance and understanding of formation rules during practice and game play. Early and consistent communication between coaches, players and game officials will permit the game to proceed with less disruption to the flow.</a:t>
            </a:r>
          </a:p>
          <a:p>
            <a:pPr algn="l"/>
            <a:r>
              <a:rPr lang="en-US" sz="1000" b="0" i="0" u="none" strike="noStrike" baseline="0" dirty="0">
                <a:latin typeface="+mn-lt"/>
              </a:rPr>
              <a:t>     Game officials should monitor pre-game warm-up and communicate (through coaches) to allow them to correct borderline or illegal formation issues they have observed. Once the contest begins, preventive officiating skills should be used at the earliest opportunity to allow coaches to make adjustments before formation issues become egregious. However, formations that clearly and obviously do not meet the specifications of NFHS Football Rules 2-32-3, 2-32-9 and 7-2 must be penalized as fouls without warning.</a:t>
            </a:r>
            <a:endParaRPr lang="en-US" sz="1000" dirty="0">
              <a:latin typeface="+mn-lt"/>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40</a:t>
            </a:fld>
            <a:endParaRPr lang="en-US"/>
          </a:p>
        </p:txBody>
      </p:sp>
    </p:spTree>
    <p:extLst>
      <p:ext uri="{BB962C8B-B14F-4D97-AF65-F5344CB8AC3E}">
        <p14:creationId xmlns:p14="http://schemas.microsoft.com/office/powerpoint/2010/main" val="2412109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dirty="0">
                <a:solidFill>
                  <a:prstClr val="black"/>
                </a:solidFill>
              </a:rPr>
              <a:t>Formations  (Point of Emphasis) - continued:</a:t>
            </a:r>
          </a:p>
          <a:p>
            <a:endParaRPr lang="en-US" sz="800" dirty="0"/>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41</a:t>
            </a:fld>
            <a:endParaRPr lang="en-US"/>
          </a:p>
        </p:txBody>
      </p:sp>
    </p:spTree>
    <p:extLst>
      <p:ext uri="{BB962C8B-B14F-4D97-AF65-F5344CB8AC3E}">
        <p14:creationId xmlns:p14="http://schemas.microsoft.com/office/powerpoint/2010/main" val="27324117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42</a:t>
            </a:fld>
            <a:endParaRPr lang="en-US"/>
          </a:p>
        </p:txBody>
      </p:sp>
    </p:spTree>
    <p:extLst>
      <p:ext uri="{BB962C8B-B14F-4D97-AF65-F5344CB8AC3E}">
        <p14:creationId xmlns:p14="http://schemas.microsoft.com/office/powerpoint/2010/main" val="2215377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b="1" u="sng" dirty="0">
              <a:solidFill>
                <a:prstClr val="black"/>
              </a:solidFill>
            </a:endParaRPr>
          </a:p>
          <a:p>
            <a:pPr defTabSz="914266" eaLnBrk="1" hangingPunct="1">
              <a:defRPr/>
            </a:pPr>
            <a:r>
              <a:rPr lang="en-US" altLang="en-US" u="sng" dirty="0">
                <a:solidFill>
                  <a:prstClr val="black"/>
                </a:solidFill>
              </a:rPr>
              <a:t>ALL</a:t>
            </a:r>
            <a:r>
              <a:rPr lang="en-US" altLang="en-US" dirty="0">
                <a:solidFill>
                  <a:prstClr val="black"/>
                </a:solidFill>
              </a:rPr>
              <a:t> 2025 NFHS Football Rule Change Proposal Online Forms must first go through the state association office before it can be sent to the NFHS.</a:t>
            </a:r>
          </a:p>
          <a:p>
            <a:pPr defTabSz="914266" eaLnBrk="1" hangingPunct="1">
              <a:defRPr/>
            </a:pPr>
            <a:endParaRPr lang="en-US" altLang="en-US" dirty="0">
              <a:solidFill>
                <a:prstClr val="black"/>
              </a:solidFill>
            </a:endParaRPr>
          </a:p>
          <a:p>
            <a:pPr defTabSz="914266" eaLnBrk="1" hangingPunct="1">
              <a:defRPr/>
            </a:pPr>
            <a:r>
              <a:rPr lang="en-US" altLang="en-US" dirty="0">
                <a:solidFill>
                  <a:prstClr val="black"/>
                </a:solidFill>
              </a:rPr>
              <a:t>Only member state associations, football coaches and football game officials approved by the member state association, members of the NFHS Football Rules Committee and the NFHS can submit football rule change online proposal forms.</a:t>
            </a:r>
          </a:p>
          <a:p>
            <a:pPr defTabSz="914266" eaLnBrk="1" hangingPunct="1">
              <a:buFontTx/>
              <a:buChar char="•"/>
              <a:defRPr/>
            </a:pPr>
            <a:endParaRPr lang="en-US" altLang="en-US" dirty="0">
              <a:solidFill>
                <a:prstClr val="black"/>
              </a:solidFill>
            </a:endParaRPr>
          </a:p>
          <a:p>
            <a:pPr defTabSz="914266" eaLnBrk="1" hangingPunct="1">
              <a:defRPr/>
            </a:pPr>
            <a:r>
              <a:rPr lang="en-US" altLang="en-US" u="sng" dirty="0">
                <a:solidFill>
                  <a:prstClr val="black"/>
                </a:solidFill>
              </a:rPr>
              <a:t>ALL</a:t>
            </a:r>
            <a:r>
              <a:rPr lang="en-US" altLang="en-US" dirty="0">
                <a:solidFill>
                  <a:prstClr val="black"/>
                </a:solidFill>
              </a:rPr>
              <a:t> 2025 NFHS Football Rule Change Online Proposal Forms must be submitted electronically online to the NFHS by November 1, 2024.</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43</a:t>
            </a:fld>
            <a:endParaRPr lang="en-US"/>
          </a:p>
        </p:txBody>
      </p:sp>
    </p:spTree>
    <p:extLst>
      <p:ext uri="{BB962C8B-B14F-4D97-AF65-F5344CB8AC3E}">
        <p14:creationId xmlns:p14="http://schemas.microsoft.com/office/powerpoint/2010/main" val="2413856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eaLnBrk="1" hangingPunct="1">
              <a:buFont typeface="Wingdings" panose="05000000000000000000" pitchFamily="2" charset="2"/>
              <a:buChar char="v"/>
              <a:defRPr/>
            </a:pPr>
            <a:r>
              <a:rPr lang="en-US" b="1" u="sng" dirty="0">
                <a:solidFill>
                  <a:prstClr val="black"/>
                </a:solidFill>
              </a:rPr>
              <a:t>Comment on Slide:</a:t>
            </a:r>
          </a:p>
          <a:p>
            <a:pPr defTabSz="914266" eaLnBrk="1" hangingPunct="1">
              <a:defRPr/>
            </a:pPr>
            <a:endParaRPr lang="en-US" b="1" u="sng" dirty="0">
              <a:solidFill>
                <a:prstClr val="black"/>
              </a:solidFill>
            </a:endParaRPr>
          </a:p>
          <a:p>
            <a:pPr defTabSz="914266" eaLnBrk="1" hangingPunct="1">
              <a:defRPr/>
            </a:pPr>
            <a:r>
              <a:rPr lang="en-US" dirty="0">
                <a:solidFill>
                  <a:prstClr val="black"/>
                </a:solidFill>
              </a:rPr>
              <a:t>2024-25 NFHS information with regards to football.</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44</a:t>
            </a:fld>
            <a:endParaRPr lang="en-US"/>
          </a:p>
        </p:txBody>
      </p:sp>
    </p:spTree>
    <p:extLst>
      <p:ext uri="{BB962C8B-B14F-4D97-AF65-F5344CB8AC3E}">
        <p14:creationId xmlns:p14="http://schemas.microsoft.com/office/powerpoint/2010/main" val="39623335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a:buFont typeface="Wingdings" panose="05000000000000000000" pitchFamily="2" charset="2"/>
              <a:buChar char="v"/>
              <a:defRPr/>
            </a:pPr>
            <a:r>
              <a:rPr lang="en-US" b="1" u="sng" dirty="0">
                <a:solidFill>
                  <a:prstClr val="black"/>
                </a:solidFill>
                <a:cs typeface="Arial" panose="020B0604020202020204" pitchFamily="34" charset="0"/>
              </a:rPr>
              <a:t>Comment on Slide:</a:t>
            </a:r>
            <a:endParaRPr lang="en-US" dirty="0">
              <a:solidFill>
                <a:prstClr val="black"/>
              </a:solidFill>
              <a:cs typeface="Arial" panose="020B0604020202020204" pitchFamily="34" charset="0"/>
            </a:endParaRPr>
          </a:p>
          <a:p>
            <a:pPr defTabSz="914266">
              <a:defRPr/>
            </a:pPr>
            <a:endParaRPr lang="en-US" dirty="0">
              <a:solidFill>
                <a:prstClr val="black"/>
              </a:solidFill>
              <a:ea typeface="MS PGothic" pitchFamily="34" charset="-128"/>
              <a:cs typeface="Arial" panose="020B0604020202020204" pitchFamily="34" charset="0"/>
            </a:endParaRPr>
          </a:p>
          <a:p>
            <a:pPr defTabSz="914266">
              <a:defRPr/>
            </a:pPr>
            <a:r>
              <a:rPr lang="en-US" dirty="0">
                <a:solidFill>
                  <a:prstClr val="black"/>
                </a:solidFill>
                <a:ea typeface="MS PGothic" pitchFamily="34" charset="-128"/>
                <a:cs typeface="Arial" panose="020B0604020202020204" pitchFamily="34" charset="0"/>
              </a:rPr>
              <a:t>The “NFHS Suggested Guidelines for Management of Concussion” is in the Appendix in all of the 2024-25 NFHS Rules Books and was developed by the NFHS Sports Medicine Advisory Committee (SMAC).</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45</a:t>
            </a:fld>
            <a:endParaRPr lang="en-US"/>
          </a:p>
        </p:txBody>
      </p:sp>
    </p:spTree>
    <p:extLst>
      <p:ext uri="{BB962C8B-B14F-4D97-AF65-F5344CB8AC3E}">
        <p14:creationId xmlns:p14="http://schemas.microsoft.com/office/powerpoint/2010/main" val="31619112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46</a:t>
            </a:fld>
            <a:endParaRPr lang="en-US"/>
          </a:p>
        </p:txBody>
      </p:sp>
    </p:spTree>
    <p:extLst>
      <p:ext uri="{BB962C8B-B14F-4D97-AF65-F5344CB8AC3E}">
        <p14:creationId xmlns:p14="http://schemas.microsoft.com/office/powerpoint/2010/main" val="32918959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v"/>
              <a:tabLst/>
              <a:defRPr/>
            </a:pPr>
            <a:r>
              <a:rPr lang="en-US" b="1" u="sng" dirty="0">
                <a:solidFill>
                  <a:prstClr val="black"/>
                </a:solidFill>
                <a:cs typeface="Arial" panose="020B0604020202020204" pitchFamily="34" charset="0"/>
              </a:rPr>
              <a:t>Comment on Slide:</a:t>
            </a:r>
            <a:endParaRPr lang="en-US" dirty="0">
              <a:solidFill>
                <a:prstClr val="black"/>
              </a:solidFill>
              <a:cs typeface="Arial" panose="020B0604020202020204" pitchFamily="34" charset="0"/>
            </a:endParaRPr>
          </a:p>
          <a:p>
            <a:endParaRPr lang="en-US" sz="800" dirty="0"/>
          </a:p>
          <a:p>
            <a:r>
              <a:rPr lang="en-US" sz="1000"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sz="1000" dirty="0"/>
          </a:p>
          <a:p>
            <a:r>
              <a:rPr lang="en-US" sz="1000" dirty="0"/>
              <a:t>The NFHS is an Accredited Institution and has delivered more than 15 million courses on its NFHS Learning Center platform since its inception in 2007. In receiving national accreditation by </a:t>
            </a:r>
            <a:r>
              <a:rPr lang="en-US" sz="1000" dirty="0" err="1"/>
              <a:t>Cognia</a:t>
            </a:r>
            <a:r>
              <a:rPr lang="en-US" sz="1000" dirty="0"/>
              <a:t>, the NFHS has upheld itself to rigorous standards that focus on productive learning environments, equitable resource allocation that meet the needs of learners, and effective leadership. </a:t>
            </a:r>
          </a:p>
          <a:p>
            <a:endParaRPr lang="en-US" sz="1000" dirty="0"/>
          </a:p>
          <a:p>
            <a:r>
              <a:rPr lang="en-US" sz="1000" dirty="0"/>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sz="1000" dirty="0"/>
              <a:t> </a:t>
            </a:r>
          </a:p>
          <a:p>
            <a:r>
              <a:rPr lang="en-US" sz="1000" dirty="0"/>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1056081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36626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p>
          <a:p>
            <a:pPr marL="0" marR="0" lvl="0" indent="0" algn="l" defTabSz="914266" rtl="0" eaLnBrk="1" fontAlgn="base" latinLnBrk="0" hangingPunct="1">
              <a:lnSpc>
                <a:spcPct val="100000"/>
              </a:lnSpc>
              <a:spcBef>
                <a:spcPct val="30000"/>
              </a:spcBef>
              <a:spcAft>
                <a:spcPct val="0"/>
              </a:spcAft>
              <a:buClrTx/>
              <a:buSzTx/>
              <a:buFontTx/>
              <a:buNone/>
              <a:tabLst/>
              <a:defRPr/>
            </a:pPr>
            <a:endParaRPr kumimoji="0" lang="en-US" altLang="en-US" sz="12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Overview of NFHS Rules Books and Publications.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95496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p>
          <a:p>
            <a:pPr marL="0" marR="0" lvl="0" indent="0" algn="l" defTabSz="914266" rtl="0" eaLnBrk="1" fontAlgn="base" latinLnBrk="0" hangingPunct="1">
              <a:lnSpc>
                <a:spcPct val="100000"/>
              </a:lnSpc>
              <a:spcBef>
                <a:spcPct val="30000"/>
              </a:spcBef>
              <a:spcAft>
                <a:spcPct val="0"/>
              </a:spcAft>
              <a:buClrTx/>
              <a:buSzTx/>
              <a:buFontTx/>
              <a:buNone/>
              <a:tabLst/>
              <a:defRPr/>
            </a:pPr>
            <a:endParaRPr kumimoji="0" lang="en-US" altLang="en-US" sz="12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Overview of NFHS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AllAccess</a:t>
            </a:r>
            <a:r>
              <a:rPr kumimoji="0" lang="en-US" sz="1200" b="0" i="0" u="none" strike="noStrike" kern="1200" cap="none" spc="0" normalizeH="0" baseline="0" noProof="0" dirty="0">
                <a:ln>
                  <a:noFill/>
                </a:ln>
                <a:solidFill>
                  <a:prstClr val="black"/>
                </a:solidFill>
                <a:effectLst/>
                <a:uLnTx/>
                <a:uFillTx/>
                <a:latin typeface="Calibri"/>
                <a:ea typeface="+mn-ea"/>
                <a:cs typeface="+mn-cs"/>
              </a:rPr>
              <a:t> - Website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2987033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Comment on Slide:</a:t>
            </a:r>
          </a:p>
          <a:p>
            <a:pPr marL="0" marR="0" lvl="0" indent="0" algn="l" defTabSz="914266" rtl="0" eaLnBrk="1" fontAlgn="base" latinLnBrk="0" hangingPunct="1">
              <a:lnSpc>
                <a:spcPct val="100000"/>
              </a:lnSpc>
              <a:spcBef>
                <a:spcPct val="30000"/>
              </a:spcBef>
              <a:spcAft>
                <a:spcPct val="0"/>
              </a:spcAft>
              <a:buClrTx/>
              <a:buSzTx/>
              <a:buFontTx/>
              <a:buNone/>
              <a:tabLst/>
              <a:defRPr/>
            </a:pPr>
            <a:endParaRPr kumimoji="0" lang="en-US" altLang="en-US" sz="12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Overview of NFHS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AllAccess</a:t>
            </a:r>
            <a:r>
              <a:rPr kumimoji="0" lang="en-US" sz="1200" b="0" i="0" u="none" strike="noStrike" kern="1200" cap="none" spc="0" normalizeH="0" baseline="0" noProof="0" dirty="0">
                <a:ln>
                  <a:noFill/>
                </a:ln>
                <a:solidFill>
                  <a:prstClr val="black"/>
                </a:solidFill>
                <a:effectLst/>
                <a:uLnTx/>
                <a:uFillTx/>
                <a:latin typeface="Calibri"/>
                <a:ea typeface="+mn-ea"/>
                <a:cs typeface="+mn-cs"/>
              </a:rPr>
              <a:t> – Mobile App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046595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a:t>
            </a:fld>
            <a:endParaRPr lang="en-US"/>
          </a:p>
        </p:txBody>
      </p:sp>
    </p:spTree>
    <p:extLst>
      <p:ext uri="{BB962C8B-B14F-4D97-AF65-F5344CB8AC3E}">
        <p14:creationId xmlns:p14="http://schemas.microsoft.com/office/powerpoint/2010/main" val="1290916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79" eaLnBrk="1" hangingPunct="1">
              <a:buFont typeface="Wingdings" pitchFamily="2" charset="2"/>
              <a:buChar char="v"/>
              <a:defRPr/>
            </a:pPr>
            <a:r>
              <a:rPr lang="en-US" b="1" u="sng" dirty="0">
                <a:solidFill>
                  <a:prstClr val="black"/>
                </a:solidFill>
              </a:rPr>
              <a:t>Comment on Slide:</a:t>
            </a:r>
            <a:endParaRPr lang="en-US" dirty="0">
              <a:solidFill>
                <a:prstClr val="black"/>
              </a:solidFill>
            </a:endParaRPr>
          </a:p>
          <a:p>
            <a:pPr defTabSz="912679" eaLnBrk="1" hangingPunct="1">
              <a:defRPr/>
            </a:pPr>
            <a:endParaRPr lang="en-US" dirty="0">
              <a:solidFill>
                <a:prstClr val="black"/>
              </a:solidFill>
            </a:endParaRPr>
          </a:p>
          <a:p>
            <a:pPr defTabSz="912679" eaLnBrk="1" hangingPunct="1">
              <a:defRPr/>
            </a:pPr>
            <a:r>
              <a:rPr lang="en-US" dirty="0">
                <a:solidFill>
                  <a:prstClr val="black"/>
                </a:solidFill>
              </a:rPr>
              <a:t>This statement appears at the bottom of page three in the 2024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9</a:t>
            </a:fld>
            <a:endParaRPr lang="en-US"/>
          </a:p>
        </p:txBody>
      </p:sp>
    </p:spTree>
    <p:extLst>
      <p:ext uri="{BB962C8B-B14F-4D97-AF65-F5344CB8AC3E}">
        <p14:creationId xmlns:p14="http://schemas.microsoft.com/office/powerpoint/2010/main" val="1447732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dwhitfield@nfhs.org" TargetMode="Externa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dwhitfield@nfhs.org" TargetMode="Externa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dwhitfield@nfhs.org" TargetMode="Externa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1690102E-0812-409A-980D-CA0EAEA5F3C3}"/>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62950CF6-523C-4B70-A322-E32A7CB68A52}"/>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1671E4D6-BA82-2C38-84AB-9AEC319BBA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A football players running on a field&#10;&#10;Description automatically generated">
            <a:extLst>
              <a:ext uri="{FF2B5EF4-FFF2-40B4-BE49-F238E27FC236}">
                <a16:creationId xmlns:a16="http://schemas.microsoft.com/office/drawing/2014/main" id="{C1A3524F-512B-0C1A-EE8B-CA861618F5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167"/>
            <a:ext cx="12192000" cy="4408510"/>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4" name="Picture 3" descr="A logo with red white and blue stripes&#10;&#10;Description automatically generated">
            <a:extLst>
              <a:ext uri="{FF2B5EF4-FFF2-40B4-BE49-F238E27FC236}">
                <a16:creationId xmlns:a16="http://schemas.microsoft.com/office/drawing/2014/main" id="{6BBB8093-DF8B-F838-862E-1020F7FAAA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7/10/2024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C9F03424-9D1F-8B85-AA1F-6B67ADCEDE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50858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2"/>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E292331E-9DC5-D583-B354-17AB8C5AF3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868749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7/10/2024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149188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7/10/2024</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60892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7/10/2024</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757308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7/10/2024</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1886242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7/10/2024</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298906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pic>
        <p:nvPicPr>
          <p:cNvPr id="8" name="Picture 7" descr="A football players running on a field&#10;&#10;Description automatically generated">
            <a:extLst>
              <a:ext uri="{FF2B5EF4-FFF2-40B4-BE49-F238E27FC236}">
                <a16:creationId xmlns:a16="http://schemas.microsoft.com/office/drawing/2014/main" id="{A66D8C8D-DB84-3581-789B-342FB2BEA3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167"/>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2" name="Subtitle 2">
            <a:extLst>
              <a:ext uri="{FF2B5EF4-FFF2-40B4-BE49-F238E27FC236}">
                <a16:creationId xmlns:a16="http://schemas.microsoft.com/office/drawing/2014/main" id="{80DD2692-17D5-428F-9689-8AB33F30FA81}"/>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Rectangle 1">
            <a:extLst>
              <a:ext uri="{FF2B5EF4-FFF2-40B4-BE49-F238E27FC236}">
                <a16:creationId xmlns:a16="http://schemas.microsoft.com/office/drawing/2014/main" id="{5E6380A9-26D7-466B-9362-7E151D764DD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269C7368-5CC0-C361-6C0B-D29D2DFA725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7/10/2024</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446207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7/10/2024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1078191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3" name="Picture 12" descr="A logo with red white and blue stripes&#10;&#10;Description automatically generated">
            <a:extLst>
              <a:ext uri="{FF2B5EF4-FFF2-40B4-BE49-F238E27FC236}">
                <a16:creationId xmlns:a16="http://schemas.microsoft.com/office/drawing/2014/main" id="{C4E4C792-4485-D9D6-A172-90AEEADB59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3372644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logo with red white and blue stripes&#10;&#10;Description automatically generated">
            <a:extLst>
              <a:ext uri="{FF2B5EF4-FFF2-40B4-BE49-F238E27FC236}">
                <a16:creationId xmlns:a16="http://schemas.microsoft.com/office/drawing/2014/main" id="{0776A861-14CA-2F7C-7E39-BC1A46A247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1878156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98138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7/10/2024</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2977474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07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C9F03424-9D1F-8B85-AA1F-6B67ADCEDE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1552035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2"/>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E292331E-9DC5-D583-B354-17AB8C5AF3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15625931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7/10/2024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852176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7/10/2024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7/10/2024</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3269540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7/10/2024</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2426606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7/10/2024</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2733721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7/10/2024</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3282158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7/10/2024</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2233277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7/10/2024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530393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3" name="Picture 12" descr="A logo with red white and blue stripes&#10;&#10;Description automatically generated">
            <a:extLst>
              <a:ext uri="{FF2B5EF4-FFF2-40B4-BE49-F238E27FC236}">
                <a16:creationId xmlns:a16="http://schemas.microsoft.com/office/drawing/2014/main" id="{C4E4C792-4485-D9D6-A172-90AEEADB59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35071139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logo with red white and blue stripes&#10;&#10;Description automatically generated">
            <a:extLst>
              <a:ext uri="{FF2B5EF4-FFF2-40B4-BE49-F238E27FC236}">
                <a16:creationId xmlns:a16="http://schemas.microsoft.com/office/drawing/2014/main" id="{0776A861-14CA-2F7C-7E39-BC1A46A247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3998182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88763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7/10/2024</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4258741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7/10/2024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
        <p:nvSpPr>
          <p:cNvPr id="7" name="Picture Placeholder 7">
            <a:extLst>
              <a:ext uri="{FF2B5EF4-FFF2-40B4-BE49-F238E27FC236}">
                <a16:creationId xmlns:a16="http://schemas.microsoft.com/office/drawing/2014/main" id="{46FFA44A-248F-4DF6-A152-6BCEC4688A53}"/>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EDA4DE46-7794-466A-A7DC-B13C29AB753C}"/>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DAA5CFC1-390C-4280-914C-62341795F0D8}"/>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AC66284C-6EAD-4ADB-9308-5731494C2C40}"/>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709E866F-401B-464B-BC6A-A292AA95DF93}"/>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6A643E17-3C38-4ED2-98B4-4985D1806667}"/>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22184B4D-B3B9-41DF-A68A-F74ECB35B749}"/>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BB249E4A-BE69-4264-9857-1C8C44A6ACEF}"/>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087FB2A0-53BD-424A-A1FC-A57A6686CC1A}"/>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A71417DB-BE0C-4D5A-AA00-66A5486862D0}"/>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E376E5C3-6975-46A8-A163-337B44B65E9D}"/>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A61FF8DE-821A-49E8-AF3D-C797A8C2B099}"/>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7CFBA48E-805B-4FD5-A48D-E786D28A418D}"/>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5E3ECF2E-5952-4510-A54B-C0A04700B2DF}"/>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137CC2E1-6837-410B-A4F0-A73474B010F7}"/>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4718A598-3D8A-4F79-834F-3BDB04F0D525}"/>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C6BC870B-70E4-4739-8F54-62FAF2AFE514}"/>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A138E17D-BF79-4A1A-990D-572461515143}"/>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808275E5-4D82-41C3-88D1-004BC7E6A136}"/>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1EDE27DC-943B-4CE4-AB18-E019A6A06DD9}"/>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7431CDE9-AE80-47BC-A5C5-36CEDD55FAA6}"/>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505CFE60-C6B1-41D9-AB5F-FC6E09084285}"/>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D1849325-68D5-43D4-B222-692B5032D10D}"/>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F8FE5AB5-EF13-453D-9F13-4A357B01510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3A8DC52F-5D85-4DB9-8A3C-E7984B9EB1FA}"/>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1718DC9B-5EBD-4DE0-814B-56071A1058A9}"/>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B11AA496-603E-49B0-9927-BA96ED6FDB06}"/>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5CFC1A3F-62B9-4393-8977-51B00E727251}"/>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B03CA15B-4366-4A97-8954-7E388A431AAC}"/>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9069D47D-68C7-4C5D-A2F0-6C69C6C1CE16}"/>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CCD023AC-48CD-4DFE-B9F2-90BB6E2F92F3}"/>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B9A97FD2-6B97-4B2A-B429-FC9E82A84F3B}"/>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31986970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064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C9F03424-9D1F-8B85-AA1F-6B67ADCEDE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2366994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2"/>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E292331E-9DC5-D583-B354-17AB8C5AF3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831853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7/10/2024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772200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7/10/2024</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21736972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7/10/2024</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169334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7/10/2024</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3468990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7/10/2024</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5106466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7/10/2024</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32399441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7/10/2024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2236434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7/10/2024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3" name="Picture 12" descr="A logo with red white and blue stripes&#10;&#10;Description automatically generated">
            <a:extLst>
              <a:ext uri="{FF2B5EF4-FFF2-40B4-BE49-F238E27FC236}">
                <a16:creationId xmlns:a16="http://schemas.microsoft.com/office/drawing/2014/main" id="{C4E4C792-4485-D9D6-A172-90AEEADB59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32623770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logo with red white and blue stripes&#10;&#10;Description automatically generated">
            <a:extLst>
              <a:ext uri="{FF2B5EF4-FFF2-40B4-BE49-F238E27FC236}">
                <a16:creationId xmlns:a16="http://schemas.microsoft.com/office/drawing/2014/main" id="{0776A861-14CA-2F7C-7E39-BC1A46A247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3328086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0721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7/10/2024</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2443525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23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7/10/2024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7/10/2024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7/10/2024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7/10/2024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1.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1.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7/10/2024</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 name="Picture 1" descr="A red white and blue logo&#10;&#10;Description automatically generated">
            <a:extLst>
              <a:ext uri="{FF2B5EF4-FFF2-40B4-BE49-F238E27FC236}">
                <a16:creationId xmlns:a16="http://schemas.microsoft.com/office/drawing/2014/main" id="{1071E5A2-1060-E632-E1B1-FF1B15FA7AD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7203" y="5764266"/>
            <a:ext cx="1682547" cy="813823"/>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800"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7/10/2024</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5" name="Picture 14" descr="A red white and blue logo&#10;&#10;Description automatically generated">
            <a:extLst>
              <a:ext uri="{FF2B5EF4-FFF2-40B4-BE49-F238E27FC236}">
                <a16:creationId xmlns:a16="http://schemas.microsoft.com/office/drawing/2014/main" id="{69BDF467-28B7-8020-A0BF-38F2EBB9256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7203" y="5764266"/>
            <a:ext cx="1682547" cy="813823"/>
          </a:xfrm>
          <a:prstGeom prst="rect">
            <a:avLst/>
          </a:prstGeom>
        </p:spPr>
      </p:pic>
    </p:spTree>
    <p:extLst>
      <p:ext uri="{BB962C8B-B14F-4D97-AF65-F5344CB8AC3E}">
        <p14:creationId xmlns:p14="http://schemas.microsoft.com/office/powerpoint/2010/main" val="182994672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7/10/2024</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5" name="Picture 14" descr="A red white and blue logo&#10;&#10;Description automatically generated">
            <a:extLst>
              <a:ext uri="{FF2B5EF4-FFF2-40B4-BE49-F238E27FC236}">
                <a16:creationId xmlns:a16="http://schemas.microsoft.com/office/drawing/2014/main" id="{69BDF467-28B7-8020-A0BF-38F2EBB9256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7203" y="5764266"/>
            <a:ext cx="1682547" cy="813823"/>
          </a:xfrm>
          <a:prstGeom prst="rect">
            <a:avLst/>
          </a:prstGeom>
        </p:spPr>
      </p:pic>
    </p:spTree>
    <p:extLst>
      <p:ext uri="{BB962C8B-B14F-4D97-AF65-F5344CB8AC3E}">
        <p14:creationId xmlns:p14="http://schemas.microsoft.com/office/powerpoint/2010/main" val="92202191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7/10/2024</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5" name="Picture 14" descr="A red white and blue logo&#10;&#10;Description automatically generated">
            <a:extLst>
              <a:ext uri="{FF2B5EF4-FFF2-40B4-BE49-F238E27FC236}">
                <a16:creationId xmlns:a16="http://schemas.microsoft.com/office/drawing/2014/main" id="{69BDF467-28B7-8020-A0BF-38F2EBB9256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7203" y="5764266"/>
            <a:ext cx="1682547" cy="813823"/>
          </a:xfrm>
          <a:prstGeom prst="rect">
            <a:avLst/>
          </a:prstGeom>
        </p:spPr>
      </p:pic>
    </p:spTree>
    <p:extLst>
      <p:ext uri="{BB962C8B-B14F-4D97-AF65-F5344CB8AC3E}">
        <p14:creationId xmlns:p14="http://schemas.microsoft.com/office/powerpoint/2010/main" val="197219229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43.xml"/><Relationship Id="rId5" Type="http://schemas.openxmlformats.org/officeDocument/2006/relationships/image" Target="../media/image56.jpe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notesSlide" Target="../notesSlides/notesSlide5.xml"/><Relationship Id="rId16" Type="http://schemas.openxmlformats.org/officeDocument/2006/relationships/image" Target="../media/image30.jpeg"/><Relationship Id="rId20" Type="http://schemas.openxmlformats.org/officeDocument/2006/relationships/image" Target="../media/image34.jpeg"/><Relationship Id="rId1" Type="http://schemas.openxmlformats.org/officeDocument/2006/relationships/slideLayout" Target="../slideLayouts/slideLayout43.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19" Type="http://schemas.openxmlformats.org/officeDocument/2006/relationships/image" Target="../media/image33.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image" Target="../media/image38.jpe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7E9AA-D8EF-4570-B8BC-CF323858B6A8}"/>
              </a:ext>
            </a:extLst>
          </p:cNvPr>
          <p:cNvSpPr>
            <a:spLocks noGrp="1"/>
          </p:cNvSpPr>
          <p:nvPr>
            <p:ph type="ctrTitle"/>
          </p:nvPr>
        </p:nvSpPr>
        <p:spPr/>
        <p:txBody>
          <a:bodyPr/>
          <a:lstStyle/>
          <a:p>
            <a:pPr algn="ctr"/>
            <a:r>
              <a:rPr lang="en-US" dirty="0"/>
              <a:t>2024 </a:t>
            </a:r>
            <a:r>
              <a:rPr lang="en-US" dirty="0" err="1"/>
              <a:t>nfhs</a:t>
            </a:r>
            <a:r>
              <a:rPr lang="en-US" dirty="0"/>
              <a:t> football rules </a:t>
            </a:r>
            <a:r>
              <a:rPr lang="en-US" dirty="0" err="1"/>
              <a:t>powerpoint</a:t>
            </a:r>
            <a:endParaRPr lang="en-US" dirty="0"/>
          </a:p>
        </p:txBody>
      </p:sp>
      <p:sp>
        <p:nvSpPr>
          <p:cNvPr id="3" name="Subtitle 2">
            <a:extLst>
              <a:ext uri="{FF2B5EF4-FFF2-40B4-BE49-F238E27FC236}">
                <a16:creationId xmlns:a16="http://schemas.microsoft.com/office/drawing/2014/main" id="{1CA9316E-FC88-467A-9E1E-946482C728B4}"/>
              </a:ext>
            </a:extLst>
          </p:cNvPr>
          <p:cNvSpPr>
            <a:spLocks noGrp="1"/>
          </p:cNvSpPr>
          <p:nvPr>
            <p:ph type="subTitle" idx="1"/>
          </p:nvPr>
        </p:nvSpPr>
        <p:spPr>
          <a:xfrm>
            <a:off x="2989028" y="5014401"/>
            <a:ext cx="8829040" cy="1280795"/>
          </a:xfrm>
        </p:spPr>
        <p:txBody>
          <a:bodyPr/>
          <a:lstStyle/>
          <a:p>
            <a:pPr algn="ctr"/>
            <a:endParaRPr lang="en-US" sz="3600" b="1" dirty="0"/>
          </a:p>
        </p:txBody>
      </p:sp>
    </p:spTree>
    <p:extLst>
      <p:ext uri="{BB962C8B-B14F-4D97-AF65-F5344CB8AC3E}">
        <p14:creationId xmlns:p14="http://schemas.microsoft.com/office/powerpoint/2010/main" val="178856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43781-FEF9-D420-6886-60D3F826854C}"/>
              </a:ext>
            </a:extLst>
          </p:cNvPr>
          <p:cNvSpPr>
            <a:spLocks noGrp="1"/>
          </p:cNvSpPr>
          <p:nvPr>
            <p:ph type="title"/>
          </p:nvPr>
        </p:nvSpPr>
        <p:spPr/>
        <p:txBody>
          <a:bodyPr/>
          <a:lstStyle/>
          <a:p>
            <a:r>
              <a:rPr lang="en-US" dirty="0"/>
              <a:t>HOME jerseys</a:t>
            </a:r>
            <a:br>
              <a:rPr lang="en-US" dirty="0"/>
            </a:br>
            <a:r>
              <a:rPr lang="en-US" dirty="0"/>
              <a:t>rule 1-5-1</a:t>
            </a:r>
            <a:r>
              <a:rPr lang="en-US" cap="none" dirty="0"/>
              <a:t>b</a:t>
            </a:r>
            <a:r>
              <a:rPr lang="en-US" dirty="0"/>
              <a:t>(3)</a:t>
            </a:r>
          </a:p>
        </p:txBody>
      </p:sp>
      <p:sp>
        <p:nvSpPr>
          <p:cNvPr id="3" name="Content Placeholder 2">
            <a:extLst>
              <a:ext uri="{FF2B5EF4-FFF2-40B4-BE49-F238E27FC236}">
                <a16:creationId xmlns:a16="http://schemas.microsoft.com/office/drawing/2014/main" id="{FB10847C-9B90-FDD7-AB7C-F1427D973E8F}"/>
              </a:ext>
            </a:extLst>
          </p:cNvPr>
          <p:cNvSpPr>
            <a:spLocks noGrp="1"/>
          </p:cNvSpPr>
          <p:nvPr>
            <p:ph idx="1"/>
          </p:nvPr>
        </p:nvSpPr>
        <p:spPr>
          <a:xfrm>
            <a:off x="8214102" y="2131017"/>
            <a:ext cx="3818077" cy="3902088"/>
          </a:xfrm>
        </p:spPr>
        <p:txBody>
          <a:bodyPr/>
          <a:lstStyle/>
          <a:p>
            <a:pPr marL="0" indent="0" algn="l">
              <a:buNone/>
            </a:pPr>
            <a:r>
              <a:rPr lang="en-US" sz="2200" dirty="0">
                <a:solidFill>
                  <a:srgbClr val="000000"/>
                </a:solidFill>
                <a:latin typeface="Calibri" panose="020F0502020204030204" pitchFamily="34" charset="0"/>
              </a:rPr>
              <a:t>J</a:t>
            </a:r>
            <a:r>
              <a:rPr lang="en-US" sz="2200" i="0" u="none" strike="noStrike" baseline="0" dirty="0">
                <a:solidFill>
                  <a:srgbClr val="000000"/>
                </a:solidFill>
                <a:latin typeface="Calibri" panose="020F0502020204030204" pitchFamily="34" charset="0"/>
              </a:rPr>
              <a:t>erseys of the home team shall all be the same dark color(s) that clearly contrasts to white. </a:t>
            </a:r>
            <a:endParaRPr lang="en-US" sz="2200" dirty="0">
              <a:solidFill>
                <a:srgbClr val="000000"/>
              </a:solidFill>
              <a:latin typeface="Calibri" panose="020F0502020204030204" pitchFamily="34" charset="0"/>
            </a:endParaRPr>
          </a:p>
        </p:txBody>
      </p:sp>
      <p:sp>
        <p:nvSpPr>
          <p:cNvPr id="4" name="Footer Placeholder 3">
            <a:extLst>
              <a:ext uri="{FF2B5EF4-FFF2-40B4-BE49-F238E27FC236}">
                <a16:creationId xmlns:a16="http://schemas.microsoft.com/office/drawing/2014/main" id="{5217DC85-3E30-EC3A-D3E6-4195BF48408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football player in a uniform&#10;&#10;Description automatically generated with medium confidence">
            <a:extLst>
              <a:ext uri="{FF2B5EF4-FFF2-40B4-BE49-F238E27FC236}">
                <a16:creationId xmlns:a16="http://schemas.microsoft.com/office/drawing/2014/main" id="{C0F6DA00-5305-3D8A-C1DC-099D2AE0C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1232" y="2003807"/>
            <a:ext cx="5964785" cy="4427642"/>
          </a:xfrm>
          <a:prstGeom prst="rect">
            <a:avLst/>
          </a:prstGeom>
        </p:spPr>
      </p:pic>
    </p:spTree>
    <p:extLst>
      <p:ext uri="{BB962C8B-B14F-4D97-AF65-F5344CB8AC3E}">
        <p14:creationId xmlns:p14="http://schemas.microsoft.com/office/powerpoint/2010/main" val="1453254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991A5-DE1E-F453-96AF-102AF278E013}"/>
              </a:ext>
            </a:extLst>
          </p:cNvPr>
          <p:cNvSpPr>
            <a:spLocks noGrp="1"/>
          </p:cNvSpPr>
          <p:nvPr>
            <p:ph type="title"/>
          </p:nvPr>
        </p:nvSpPr>
        <p:spPr/>
        <p:txBody>
          <a:bodyPr/>
          <a:lstStyle/>
          <a:p>
            <a:r>
              <a:rPr lang="en-US" dirty="0"/>
              <a:t>Home jerseys</a:t>
            </a:r>
            <a:br>
              <a:rPr lang="en-US" dirty="0"/>
            </a:br>
            <a:r>
              <a:rPr lang="en-US" dirty="0"/>
              <a:t>rule 1-5-1</a:t>
            </a:r>
            <a:r>
              <a:rPr lang="en-US" cap="none" dirty="0"/>
              <a:t>b</a:t>
            </a:r>
            <a:r>
              <a:rPr lang="en-US" dirty="0"/>
              <a:t>(3)</a:t>
            </a:r>
          </a:p>
        </p:txBody>
      </p:sp>
      <p:sp>
        <p:nvSpPr>
          <p:cNvPr id="3" name="Content Placeholder 2">
            <a:extLst>
              <a:ext uri="{FF2B5EF4-FFF2-40B4-BE49-F238E27FC236}">
                <a16:creationId xmlns:a16="http://schemas.microsoft.com/office/drawing/2014/main" id="{EB8B893A-168F-DB10-52ED-A3757DEE3CC7}"/>
              </a:ext>
            </a:extLst>
          </p:cNvPr>
          <p:cNvSpPr>
            <a:spLocks noGrp="1"/>
          </p:cNvSpPr>
          <p:nvPr>
            <p:ph idx="1"/>
          </p:nvPr>
        </p:nvSpPr>
        <p:spPr>
          <a:xfrm>
            <a:off x="7806406" y="2168866"/>
            <a:ext cx="3914539" cy="3848668"/>
          </a:xfrm>
        </p:spPr>
        <p:txBody>
          <a:bodyPr/>
          <a:lstStyle/>
          <a:p>
            <a:pPr marL="0" indent="0">
              <a:buNone/>
            </a:pPr>
            <a:r>
              <a:rPr lang="en-US" dirty="0"/>
              <a:t>These jerseys are legal because it is the same dark colors. All players on this home team shall wear the same dark colored jerseys in order to comply with the rule. </a:t>
            </a:r>
          </a:p>
        </p:txBody>
      </p:sp>
      <p:sp>
        <p:nvSpPr>
          <p:cNvPr id="4" name="Footer Placeholder 3">
            <a:extLst>
              <a:ext uri="{FF2B5EF4-FFF2-40B4-BE49-F238E27FC236}">
                <a16:creationId xmlns:a16="http://schemas.microsoft.com/office/drawing/2014/main" id="{B90DE163-D1F0-85F1-4854-CE98D5CEE12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extBox 4">
            <a:extLst>
              <a:ext uri="{FF2B5EF4-FFF2-40B4-BE49-F238E27FC236}">
                <a16:creationId xmlns:a16="http://schemas.microsoft.com/office/drawing/2014/main" id="{EF2F185B-3E83-0979-06E1-46933A9FC084}"/>
              </a:ext>
            </a:extLst>
          </p:cNvPr>
          <p:cNvSpPr txBox="1"/>
          <p:nvPr/>
        </p:nvSpPr>
        <p:spPr>
          <a:xfrm>
            <a:off x="3730172" y="6139542"/>
            <a:ext cx="9669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LEGAL</a:t>
            </a:r>
          </a:p>
        </p:txBody>
      </p:sp>
      <p:pic>
        <p:nvPicPr>
          <p:cNvPr id="8" name="Picture 7" descr="A football players wearing jerseys&#10;&#10;Description automatically generated with medium confidence">
            <a:extLst>
              <a:ext uri="{FF2B5EF4-FFF2-40B4-BE49-F238E27FC236}">
                <a16:creationId xmlns:a16="http://schemas.microsoft.com/office/drawing/2014/main" id="{1694AFA2-C560-F2D5-4862-113F54579A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985" y="2107769"/>
            <a:ext cx="5661823" cy="3909765"/>
          </a:xfrm>
          <a:prstGeom prst="rect">
            <a:avLst/>
          </a:prstGeom>
        </p:spPr>
      </p:pic>
    </p:spTree>
    <p:extLst>
      <p:ext uri="{BB962C8B-B14F-4D97-AF65-F5344CB8AC3E}">
        <p14:creationId xmlns:p14="http://schemas.microsoft.com/office/powerpoint/2010/main" val="3861227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5AAD-EA58-6D52-2418-3D59780D697D}"/>
              </a:ext>
            </a:extLst>
          </p:cNvPr>
          <p:cNvSpPr>
            <a:spLocks noGrp="1"/>
          </p:cNvSpPr>
          <p:nvPr>
            <p:ph type="title"/>
          </p:nvPr>
        </p:nvSpPr>
        <p:spPr/>
        <p:txBody>
          <a:bodyPr/>
          <a:lstStyle/>
          <a:p>
            <a:r>
              <a:rPr lang="en-US" dirty="0"/>
              <a:t>HOME jerseys</a:t>
            </a:r>
            <a:br>
              <a:rPr lang="en-US" dirty="0"/>
            </a:br>
            <a:r>
              <a:rPr lang="en-US" dirty="0"/>
              <a:t>rule 1-5-1</a:t>
            </a:r>
            <a:r>
              <a:rPr lang="en-US" cap="none" dirty="0"/>
              <a:t>b</a:t>
            </a:r>
            <a:r>
              <a:rPr lang="en-US" dirty="0"/>
              <a:t>(3)</a:t>
            </a:r>
          </a:p>
        </p:txBody>
      </p:sp>
      <p:sp>
        <p:nvSpPr>
          <p:cNvPr id="4" name="Footer Placeholder 3">
            <a:extLst>
              <a:ext uri="{FF2B5EF4-FFF2-40B4-BE49-F238E27FC236}">
                <a16:creationId xmlns:a16="http://schemas.microsoft.com/office/drawing/2014/main" id="{5D0ACEA9-AF1E-F7C3-CEC4-7FB93D409F9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8" name="Content Placeholder 7">
            <a:extLst>
              <a:ext uri="{FF2B5EF4-FFF2-40B4-BE49-F238E27FC236}">
                <a16:creationId xmlns:a16="http://schemas.microsoft.com/office/drawing/2014/main" id="{7522F53A-2C2D-081F-A3DC-FBAD19B4C77C}"/>
              </a:ext>
            </a:extLst>
          </p:cNvPr>
          <p:cNvSpPr>
            <a:spLocks noGrp="1"/>
          </p:cNvSpPr>
          <p:nvPr>
            <p:ph idx="1"/>
          </p:nvPr>
        </p:nvSpPr>
        <p:spPr>
          <a:xfrm>
            <a:off x="8965770" y="2076773"/>
            <a:ext cx="3001864" cy="4251003"/>
          </a:xfrm>
        </p:spPr>
        <p:txBody>
          <a:bodyPr/>
          <a:lstStyle/>
          <a:p>
            <a:pPr marL="0" indent="0">
              <a:buNone/>
            </a:pPr>
            <a:r>
              <a:rPr lang="en-US" dirty="0"/>
              <a:t>These jerseys of the home team are illegal because all members of the home team must wear the same dark color(s) that clearly contrasts to white.</a:t>
            </a:r>
          </a:p>
        </p:txBody>
      </p:sp>
      <p:sp>
        <p:nvSpPr>
          <p:cNvPr id="3" name="TextBox 2">
            <a:extLst>
              <a:ext uri="{FF2B5EF4-FFF2-40B4-BE49-F238E27FC236}">
                <a16:creationId xmlns:a16="http://schemas.microsoft.com/office/drawing/2014/main" id="{8921E69E-6DE0-FAB0-4B9D-F76CB8D6C687}"/>
              </a:ext>
            </a:extLst>
          </p:cNvPr>
          <p:cNvSpPr txBox="1"/>
          <p:nvPr/>
        </p:nvSpPr>
        <p:spPr>
          <a:xfrm>
            <a:off x="4934858" y="6183085"/>
            <a:ext cx="117211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ILLEGAL</a:t>
            </a:r>
          </a:p>
        </p:txBody>
      </p:sp>
      <p:pic>
        <p:nvPicPr>
          <p:cNvPr id="6" name="Picture 5" descr="A football players wearing football uniforms&#10;&#10;Description automatically generated">
            <a:extLst>
              <a:ext uri="{FF2B5EF4-FFF2-40B4-BE49-F238E27FC236}">
                <a16:creationId xmlns:a16="http://schemas.microsoft.com/office/drawing/2014/main" id="{58B57790-14A6-39EC-50A0-EA32FC7BEB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9932" y="2003853"/>
            <a:ext cx="6601968" cy="4105656"/>
          </a:xfrm>
          <a:prstGeom prst="rect">
            <a:avLst/>
          </a:prstGeom>
        </p:spPr>
      </p:pic>
    </p:spTree>
    <p:extLst>
      <p:ext uri="{BB962C8B-B14F-4D97-AF65-F5344CB8AC3E}">
        <p14:creationId xmlns:p14="http://schemas.microsoft.com/office/powerpoint/2010/main" val="646287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37AF-F707-7A9C-E340-5D4F840D78EC}"/>
              </a:ext>
            </a:extLst>
          </p:cNvPr>
          <p:cNvSpPr>
            <a:spLocks noGrp="1"/>
          </p:cNvSpPr>
          <p:nvPr>
            <p:ph type="title"/>
          </p:nvPr>
        </p:nvSpPr>
        <p:spPr/>
        <p:txBody>
          <a:bodyPr/>
          <a:lstStyle/>
          <a:p>
            <a:r>
              <a:rPr lang="en-US" dirty="0"/>
              <a:t>HOME jerseys</a:t>
            </a:r>
            <a:br>
              <a:rPr lang="en-US" dirty="0"/>
            </a:br>
            <a:r>
              <a:rPr lang="en-US" dirty="0"/>
              <a:t>rule 1-5-1</a:t>
            </a:r>
            <a:r>
              <a:rPr lang="en-US" cap="none" dirty="0"/>
              <a:t>b</a:t>
            </a:r>
            <a:r>
              <a:rPr lang="en-US" dirty="0"/>
              <a:t>(3)</a:t>
            </a:r>
          </a:p>
        </p:txBody>
      </p:sp>
      <p:sp>
        <p:nvSpPr>
          <p:cNvPr id="3" name="Content Placeholder 2">
            <a:extLst>
              <a:ext uri="{FF2B5EF4-FFF2-40B4-BE49-F238E27FC236}">
                <a16:creationId xmlns:a16="http://schemas.microsoft.com/office/drawing/2014/main" id="{6E5F2494-BC27-23E8-E4CE-917854E89B48}"/>
              </a:ext>
            </a:extLst>
          </p:cNvPr>
          <p:cNvSpPr>
            <a:spLocks noGrp="1"/>
          </p:cNvSpPr>
          <p:nvPr>
            <p:ph idx="1"/>
          </p:nvPr>
        </p:nvSpPr>
        <p:spPr>
          <a:xfrm>
            <a:off x="2322938" y="5122865"/>
            <a:ext cx="8254655" cy="1204912"/>
          </a:xfrm>
        </p:spPr>
        <p:txBody>
          <a:bodyPr/>
          <a:lstStyle/>
          <a:p>
            <a:pPr marL="0" indent="0">
              <a:buNone/>
            </a:pPr>
            <a:r>
              <a:rPr lang="en-US" dirty="0"/>
              <a:t>These jerseys of the home team are illegal because all members of the home team must wear the same dark color(s) that clearly contrasts to white.</a:t>
            </a:r>
          </a:p>
          <a:p>
            <a:pPr marL="0" indent="0">
              <a:buNone/>
            </a:pPr>
            <a:endParaRPr lang="en-US" dirty="0"/>
          </a:p>
        </p:txBody>
      </p:sp>
      <p:sp>
        <p:nvSpPr>
          <p:cNvPr id="4" name="Footer Placeholder 3">
            <a:extLst>
              <a:ext uri="{FF2B5EF4-FFF2-40B4-BE49-F238E27FC236}">
                <a16:creationId xmlns:a16="http://schemas.microsoft.com/office/drawing/2014/main" id="{B3F59FB8-6384-F94E-5747-2C1D7361C4D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group of football players&#10;&#10;Description automatically generated">
            <a:extLst>
              <a:ext uri="{FF2B5EF4-FFF2-40B4-BE49-F238E27FC236}">
                <a16:creationId xmlns:a16="http://schemas.microsoft.com/office/drawing/2014/main" id="{10AE789E-2485-634E-FB53-8F62952B4D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2938" y="1927223"/>
            <a:ext cx="8321040" cy="3145536"/>
          </a:xfrm>
          <a:prstGeom prst="rect">
            <a:avLst/>
          </a:prstGeom>
        </p:spPr>
      </p:pic>
    </p:spTree>
    <p:extLst>
      <p:ext uri="{BB962C8B-B14F-4D97-AF65-F5344CB8AC3E}">
        <p14:creationId xmlns:p14="http://schemas.microsoft.com/office/powerpoint/2010/main" val="2951749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D679-D028-0187-BFB8-D6ADDE0963CB}"/>
              </a:ext>
            </a:extLst>
          </p:cNvPr>
          <p:cNvSpPr>
            <a:spLocks noGrp="1"/>
          </p:cNvSpPr>
          <p:nvPr>
            <p:ph type="title"/>
          </p:nvPr>
        </p:nvSpPr>
        <p:spPr>
          <a:xfrm>
            <a:off x="258418" y="5072823"/>
            <a:ext cx="9702420" cy="1362075"/>
          </a:xfrm>
        </p:spPr>
        <p:txBody>
          <a:bodyPr/>
          <a:lstStyle/>
          <a:p>
            <a:pPr algn="ctr"/>
            <a:r>
              <a:rPr lang="en-US" dirty="0"/>
              <a:t>2024 </a:t>
            </a:r>
            <a:r>
              <a:rPr lang="en-US" dirty="0" err="1"/>
              <a:t>nfhs</a:t>
            </a:r>
            <a:r>
              <a:rPr lang="en-US" dirty="0"/>
              <a:t> football editorial changes</a:t>
            </a:r>
          </a:p>
        </p:txBody>
      </p:sp>
      <p:sp>
        <p:nvSpPr>
          <p:cNvPr id="3" name="Text Placeholder 2">
            <a:extLst>
              <a:ext uri="{FF2B5EF4-FFF2-40B4-BE49-F238E27FC236}">
                <a16:creationId xmlns:a16="http://schemas.microsoft.com/office/drawing/2014/main" id="{E00187BB-A191-D55A-E99A-E781627E956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3431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F0EE99B-4D53-AF6C-BE35-427978283AC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7546FCAB-3B44-9757-7DEF-3947D7FEC2C6}"/>
              </a:ext>
            </a:extLst>
          </p:cNvPr>
          <p:cNvSpPr>
            <a:spLocks noGrp="1"/>
          </p:cNvSpPr>
          <p:nvPr>
            <p:ph type="title"/>
          </p:nvPr>
        </p:nvSpPr>
        <p:spPr>
          <a:xfrm>
            <a:off x="1940985" y="525463"/>
            <a:ext cx="10026649" cy="1204912"/>
          </a:xfrm>
        </p:spPr>
        <p:txBody>
          <a:bodyPr/>
          <a:lstStyle/>
          <a:p>
            <a:r>
              <a:rPr lang="en-US" dirty="0"/>
              <a:t>Signal chart</a:t>
            </a:r>
          </a:p>
        </p:txBody>
      </p:sp>
      <p:sp>
        <p:nvSpPr>
          <p:cNvPr id="8" name="Content Placeholder 7">
            <a:extLst>
              <a:ext uri="{FF2B5EF4-FFF2-40B4-BE49-F238E27FC236}">
                <a16:creationId xmlns:a16="http://schemas.microsoft.com/office/drawing/2014/main" id="{7B19ABF6-A0E9-D374-7F51-7B8B21C0B5EF}"/>
              </a:ext>
            </a:extLst>
          </p:cNvPr>
          <p:cNvSpPr>
            <a:spLocks noGrp="1"/>
          </p:cNvSpPr>
          <p:nvPr>
            <p:ph idx="1"/>
          </p:nvPr>
        </p:nvSpPr>
        <p:spPr>
          <a:xfrm>
            <a:off x="2079783" y="5069768"/>
            <a:ext cx="9898610" cy="1042855"/>
          </a:xfrm>
        </p:spPr>
        <p:txBody>
          <a:bodyPr/>
          <a:lstStyle/>
          <a:p>
            <a:pPr marL="0" indent="0">
              <a:buNone/>
            </a:pPr>
            <a:r>
              <a:rPr lang="en-US" dirty="0"/>
              <a:t>Signal 43 will be used to indicate illegal use of hands/arms as well as illegal block. Signal 42, formerly used for illegal use of hands</a:t>
            </a:r>
            <a:r>
              <a:rPr lang="en-US"/>
              <a:t>/arms, </a:t>
            </a:r>
            <a:r>
              <a:rPr lang="en-US" dirty="0"/>
              <a:t>will indicate holding only.</a:t>
            </a:r>
          </a:p>
        </p:txBody>
      </p:sp>
      <p:pic>
        <p:nvPicPr>
          <p:cNvPr id="9" name="Content Placeholder 5" descr="A referee showing his hand&#10;&#10;Description automatically generated">
            <a:extLst>
              <a:ext uri="{FF2B5EF4-FFF2-40B4-BE49-F238E27FC236}">
                <a16:creationId xmlns:a16="http://schemas.microsoft.com/office/drawing/2014/main" id="{38398593-254C-F052-35C9-6B3A13261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887441" y="1943363"/>
            <a:ext cx="5248656" cy="3108960"/>
          </a:xfrm>
          <a:prstGeom prst="rect">
            <a:avLst/>
          </a:prstGeom>
          <a:noFill/>
          <a:ln w="9525">
            <a:noFill/>
            <a:miter lim="800000"/>
            <a:headEnd/>
            <a:tailEnd/>
          </a:ln>
        </p:spPr>
      </p:pic>
    </p:spTree>
    <p:extLst>
      <p:ext uri="{BB962C8B-B14F-4D97-AF65-F5344CB8AC3E}">
        <p14:creationId xmlns:p14="http://schemas.microsoft.com/office/powerpoint/2010/main" val="4053665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C4D01-5AF1-78BB-64AA-ABECA738EBE6}"/>
              </a:ext>
            </a:extLst>
          </p:cNvPr>
          <p:cNvSpPr>
            <a:spLocks noGrp="1"/>
          </p:cNvSpPr>
          <p:nvPr>
            <p:ph type="title"/>
          </p:nvPr>
        </p:nvSpPr>
        <p:spPr/>
        <p:txBody>
          <a:bodyPr/>
          <a:lstStyle/>
          <a:p>
            <a:pPr algn="l"/>
            <a:r>
              <a:rPr lang="en-US" dirty="0"/>
              <a:t>TOOTH AND MOUTH PROTECTOR</a:t>
            </a:r>
            <a:br>
              <a:rPr lang="en-US" dirty="0"/>
            </a:br>
            <a:r>
              <a:rPr lang="en-US" dirty="0"/>
              <a:t>RULE  1-5-1</a:t>
            </a:r>
            <a:r>
              <a:rPr lang="en-US" cap="none" dirty="0"/>
              <a:t>d(5)a</a:t>
            </a:r>
            <a:r>
              <a:rPr lang="en-US" dirty="0"/>
              <a:t> </a:t>
            </a:r>
            <a:r>
              <a:rPr lang="en-US" sz="1800" b="0" i="0" u="none" strike="noStrike" baseline="0" dirty="0">
                <a:solidFill>
                  <a:srgbClr val="000000"/>
                </a:solidFill>
                <a:latin typeface="Calibri" panose="020F0502020204030204" pitchFamily="34" charset="0"/>
              </a:rPr>
              <a:t>	</a:t>
            </a:r>
            <a:endParaRPr lang="en-US" dirty="0"/>
          </a:p>
        </p:txBody>
      </p:sp>
      <p:sp>
        <p:nvSpPr>
          <p:cNvPr id="3" name="Content Placeholder 2">
            <a:extLst>
              <a:ext uri="{FF2B5EF4-FFF2-40B4-BE49-F238E27FC236}">
                <a16:creationId xmlns:a16="http://schemas.microsoft.com/office/drawing/2014/main" id="{8CED75D2-004A-687C-723B-F6F3A861057D}"/>
              </a:ext>
            </a:extLst>
          </p:cNvPr>
          <p:cNvSpPr>
            <a:spLocks noGrp="1"/>
          </p:cNvSpPr>
          <p:nvPr>
            <p:ph idx="1"/>
          </p:nvPr>
        </p:nvSpPr>
        <p:spPr>
          <a:xfrm>
            <a:off x="8710047" y="2177512"/>
            <a:ext cx="3257587" cy="4150264"/>
          </a:xfrm>
        </p:spPr>
        <p:txBody>
          <a:bodyPr/>
          <a:lstStyle/>
          <a:p>
            <a:pPr marL="0" indent="0">
              <a:buNone/>
            </a:pPr>
            <a:r>
              <a:rPr lang="en-US" dirty="0"/>
              <a:t>Players may have only one tooth and mouth protector. </a:t>
            </a:r>
          </a:p>
        </p:txBody>
      </p:sp>
      <p:sp>
        <p:nvSpPr>
          <p:cNvPr id="4" name="Footer Placeholder 3">
            <a:extLst>
              <a:ext uri="{FF2B5EF4-FFF2-40B4-BE49-F238E27FC236}">
                <a16:creationId xmlns:a16="http://schemas.microsoft.com/office/drawing/2014/main" id="{0D78361C-A926-9B65-569B-F44755DAFCB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10" name="Picture 9" descr="A football player with a helmet&#10;&#10;Description automatically generated">
            <a:extLst>
              <a:ext uri="{FF2B5EF4-FFF2-40B4-BE49-F238E27FC236}">
                <a16:creationId xmlns:a16="http://schemas.microsoft.com/office/drawing/2014/main" id="{662EDD9D-3ED3-2B52-F688-99EFC06E6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079" y="2068496"/>
            <a:ext cx="6286653" cy="4332303"/>
          </a:xfrm>
          <a:prstGeom prst="rect">
            <a:avLst/>
          </a:prstGeom>
        </p:spPr>
      </p:pic>
    </p:spTree>
    <p:extLst>
      <p:ext uri="{BB962C8B-B14F-4D97-AF65-F5344CB8AC3E}">
        <p14:creationId xmlns:p14="http://schemas.microsoft.com/office/powerpoint/2010/main" val="1588610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82141-DAB3-D7E8-338F-48ED9E95C4CC}"/>
              </a:ext>
            </a:extLst>
          </p:cNvPr>
          <p:cNvSpPr>
            <a:spLocks noGrp="1"/>
          </p:cNvSpPr>
          <p:nvPr>
            <p:ph type="title"/>
          </p:nvPr>
        </p:nvSpPr>
        <p:spPr>
          <a:xfrm>
            <a:off x="1897954" y="719100"/>
            <a:ext cx="10026649" cy="1204912"/>
          </a:xfrm>
        </p:spPr>
        <p:txBody>
          <a:bodyPr/>
          <a:lstStyle/>
          <a:p>
            <a:pPr algn="l"/>
            <a:r>
              <a:rPr lang="en-US" dirty="0"/>
              <a:t>ILLEGAL EQUIPMENT</a:t>
            </a:r>
            <a:br>
              <a:rPr lang="en-US" dirty="0"/>
            </a:br>
            <a:r>
              <a:rPr lang="en-US" dirty="0"/>
              <a:t>RULE 1-5-3</a:t>
            </a:r>
            <a:r>
              <a:rPr lang="en-US" cap="none" dirty="0"/>
              <a:t>c</a:t>
            </a:r>
            <a:r>
              <a:rPr lang="en-US" dirty="0"/>
              <a:t>(6) </a:t>
            </a:r>
            <a:r>
              <a:rPr lang="en-US" sz="1800" b="0" i="0" u="none" strike="noStrike" baseline="0" dirty="0">
                <a:solidFill>
                  <a:srgbClr val="000000"/>
                </a:solidFill>
                <a:latin typeface="Calibri" panose="020F0502020204030204" pitchFamily="34" charset="0"/>
              </a:rPr>
              <a:t>	</a:t>
            </a:r>
            <a:br>
              <a:rPr lang="en-US" sz="1800" b="0" i="0" u="none" strike="noStrike" baseline="0" dirty="0">
                <a:solidFill>
                  <a:srgbClr val="000000"/>
                </a:solidFill>
                <a:latin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0924FACA-B718-6F85-3985-0CEA56A84F5C}"/>
              </a:ext>
            </a:extLst>
          </p:cNvPr>
          <p:cNvSpPr>
            <a:spLocks noGrp="1"/>
          </p:cNvSpPr>
          <p:nvPr>
            <p:ph idx="1"/>
          </p:nvPr>
        </p:nvSpPr>
        <p:spPr>
          <a:xfrm>
            <a:off x="8422144" y="1643914"/>
            <a:ext cx="3319580" cy="4189010"/>
          </a:xfrm>
        </p:spPr>
        <p:txBody>
          <a:bodyPr/>
          <a:lstStyle/>
          <a:p>
            <a:pPr algn="l"/>
            <a:endParaRPr lang="en-US" sz="1800" b="0" i="0" u="none" strike="noStrike" baseline="0" dirty="0">
              <a:solidFill>
                <a:srgbClr val="000000"/>
              </a:solidFill>
              <a:latin typeface="Calibri" panose="020F0502020204030204" pitchFamily="34" charset="0"/>
            </a:endParaRPr>
          </a:p>
          <a:p>
            <a:pPr marL="0" indent="0">
              <a:buNone/>
            </a:pPr>
            <a:r>
              <a:rPr lang="en-US" sz="2400" dirty="0"/>
              <a:t>Religious medals and a medical alert such as the one shown in the PlayPic are not considered jewelry. Religious medals or other religious items must be taped to the body and worn under the uniform. A medical-alert indicator must be taped to the body and may be visible.</a:t>
            </a:r>
            <a:r>
              <a:rPr lang="en-US" dirty="0"/>
              <a:t> 	</a:t>
            </a:r>
          </a:p>
          <a:p>
            <a:pPr marL="0" indent="0">
              <a:buNone/>
            </a:pPr>
            <a:endParaRPr lang="en-US" dirty="0"/>
          </a:p>
        </p:txBody>
      </p:sp>
      <p:sp>
        <p:nvSpPr>
          <p:cNvPr id="4" name="Footer Placeholder 3">
            <a:extLst>
              <a:ext uri="{FF2B5EF4-FFF2-40B4-BE49-F238E27FC236}">
                <a16:creationId xmlns:a16="http://schemas.microsoft.com/office/drawing/2014/main" id="{F4AD4C24-7590-AABA-67C3-F5CB3AD8DDF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black and white image of a hand with a watch&#10;&#10;Description automatically generated">
            <a:extLst>
              <a:ext uri="{FF2B5EF4-FFF2-40B4-BE49-F238E27FC236}">
                <a16:creationId xmlns:a16="http://schemas.microsoft.com/office/drawing/2014/main" id="{56065FA1-FE69-32FD-D686-980CCC7610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732" y="2061274"/>
            <a:ext cx="6281523" cy="4266501"/>
          </a:xfrm>
          <a:prstGeom prst="rect">
            <a:avLst/>
          </a:prstGeom>
        </p:spPr>
      </p:pic>
    </p:spTree>
    <p:extLst>
      <p:ext uri="{BB962C8B-B14F-4D97-AF65-F5344CB8AC3E}">
        <p14:creationId xmlns:p14="http://schemas.microsoft.com/office/powerpoint/2010/main" val="1949135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DC62-D215-C4EF-8026-CA7A049CC0A4}"/>
              </a:ext>
            </a:extLst>
          </p:cNvPr>
          <p:cNvSpPr>
            <a:spLocks noGrp="1"/>
          </p:cNvSpPr>
          <p:nvPr>
            <p:ph type="title"/>
          </p:nvPr>
        </p:nvSpPr>
        <p:spPr/>
        <p:txBody>
          <a:bodyPr/>
          <a:lstStyle/>
          <a:p>
            <a:r>
              <a:rPr lang="en-US" dirty="0"/>
              <a:t>BASIC SPOTS</a:t>
            </a:r>
            <a:br>
              <a:rPr lang="en-US" dirty="0"/>
            </a:br>
            <a:r>
              <a:rPr lang="en-US" dirty="0"/>
              <a:t>RULE 10-4-2</a:t>
            </a:r>
            <a:r>
              <a:rPr lang="en-US" cap="none" dirty="0"/>
              <a:t>d</a:t>
            </a:r>
          </a:p>
        </p:txBody>
      </p:sp>
      <p:sp>
        <p:nvSpPr>
          <p:cNvPr id="3" name="Content Placeholder 2">
            <a:extLst>
              <a:ext uri="{FF2B5EF4-FFF2-40B4-BE49-F238E27FC236}">
                <a16:creationId xmlns:a16="http://schemas.microsoft.com/office/drawing/2014/main" id="{D0CA1FA5-DC2D-2A70-5C06-36BA495BA31F}"/>
              </a:ext>
            </a:extLst>
          </p:cNvPr>
          <p:cNvSpPr>
            <a:spLocks noGrp="1"/>
          </p:cNvSpPr>
          <p:nvPr>
            <p:ph idx="1"/>
          </p:nvPr>
        </p:nvSpPr>
        <p:spPr>
          <a:xfrm>
            <a:off x="8611340" y="2121762"/>
            <a:ext cx="3356294" cy="4206013"/>
          </a:xfrm>
        </p:spPr>
        <p:txBody>
          <a:bodyPr/>
          <a:lstStyle/>
          <a:p>
            <a:pPr marL="0" indent="0">
              <a:buNone/>
            </a:pPr>
            <a:r>
              <a:rPr lang="en-US" dirty="0"/>
              <a:t>The penalty for this foul is enforced from the previous spot. Under the old rule, the penalty would have been enforced from the goal line.</a:t>
            </a:r>
          </a:p>
        </p:txBody>
      </p:sp>
      <p:sp>
        <p:nvSpPr>
          <p:cNvPr id="4" name="Footer Placeholder 3">
            <a:extLst>
              <a:ext uri="{FF2B5EF4-FFF2-40B4-BE49-F238E27FC236}">
                <a16:creationId xmlns:a16="http://schemas.microsoft.com/office/drawing/2014/main" id="{F594B280-D819-708B-E3E3-23E3BB60D17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football game plan with yellow and white lights&#10;&#10;Description automatically generated">
            <a:extLst>
              <a:ext uri="{FF2B5EF4-FFF2-40B4-BE49-F238E27FC236}">
                <a16:creationId xmlns:a16="http://schemas.microsoft.com/office/drawing/2014/main" id="{9C971572-203D-A2FB-BAB0-0F4AF19BE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3016" y="2067517"/>
            <a:ext cx="6343560" cy="4329051"/>
          </a:xfrm>
          <a:prstGeom prst="rect">
            <a:avLst/>
          </a:prstGeom>
        </p:spPr>
      </p:pic>
    </p:spTree>
    <p:extLst>
      <p:ext uri="{BB962C8B-B14F-4D97-AF65-F5344CB8AC3E}">
        <p14:creationId xmlns:p14="http://schemas.microsoft.com/office/powerpoint/2010/main" val="1173462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30A7D-E58B-4BD5-8D6E-C01D72D1B367}"/>
              </a:ext>
            </a:extLst>
          </p:cNvPr>
          <p:cNvSpPr>
            <a:spLocks noGrp="1"/>
          </p:cNvSpPr>
          <p:nvPr>
            <p:ph type="title"/>
          </p:nvPr>
        </p:nvSpPr>
        <p:spPr/>
        <p:txBody>
          <a:bodyPr/>
          <a:lstStyle/>
          <a:p>
            <a:r>
              <a:rPr lang="en-US" dirty="0"/>
              <a:t>BASIC SPOTS</a:t>
            </a:r>
            <a:br>
              <a:rPr lang="en-US" dirty="0"/>
            </a:br>
            <a:r>
              <a:rPr lang="en-US" dirty="0"/>
              <a:t>RULE 10-4-6</a:t>
            </a:r>
            <a:r>
              <a:rPr lang="en-US" cap="none" dirty="0"/>
              <a:t>a</a:t>
            </a:r>
            <a:endParaRPr lang="en-US" dirty="0"/>
          </a:p>
        </p:txBody>
      </p:sp>
      <p:sp>
        <p:nvSpPr>
          <p:cNvPr id="3" name="Content Placeholder 2">
            <a:extLst>
              <a:ext uri="{FF2B5EF4-FFF2-40B4-BE49-F238E27FC236}">
                <a16:creationId xmlns:a16="http://schemas.microsoft.com/office/drawing/2014/main" id="{156B9F6F-3A0C-9197-7B93-D7248915B423}"/>
              </a:ext>
            </a:extLst>
          </p:cNvPr>
          <p:cNvSpPr>
            <a:spLocks noGrp="1"/>
          </p:cNvSpPr>
          <p:nvPr>
            <p:ph idx="1"/>
          </p:nvPr>
        </p:nvSpPr>
        <p:spPr>
          <a:xfrm>
            <a:off x="8558074" y="1997475"/>
            <a:ext cx="3409560" cy="4330301"/>
          </a:xfrm>
        </p:spPr>
        <p:txBody>
          <a:bodyPr/>
          <a:lstStyle/>
          <a:p>
            <a:pPr marL="0" indent="0">
              <a:buNone/>
            </a:pPr>
            <a:r>
              <a:rPr lang="en-US" dirty="0"/>
              <a:t>The basic spot is the end of the run or related run for a foul by B when the run or related run ends beyond the line of scrimmage.</a:t>
            </a:r>
          </a:p>
        </p:txBody>
      </p:sp>
      <p:sp>
        <p:nvSpPr>
          <p:cNvPr id="4" name="Footer Placeholder 3">
            <a:extLst>
              <a:ext uri="{FF2B5EF4-FFF2-40B4-BE49-F238E27FC236}">
                <a16:creationId xmlns:a16="http://schemas.microsoft.com/office/drawing/2014/main" id="{4592972A-7E5D-431F-41F0-69F861864BA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football play line with a line of dots and numbers&#10;&#10;Description automatically generated with medium confidence">
            <a:extLst>
              <a:ext uri="{FF2B5EF4-FFF2-40B4-BE49-F238E27FC236}">
                <a16:creationId xmlns:a16="http://schemas.microsoft.com/office/drawing/2014/main" id="{F7EBDDF1-7798-8411-D076-864775E3C7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985" y="1997475"/>
            <a:ext cx="6376958" cy="4330299"/>
          </a:xfrm>
          <a:prstGeom prst="rect">
            <a:avLst/>
          </a:prstGeom>
        </p:spPr>
      </p:pic>
    </p:spTree>
    <p:extLst>
      <p:ext uri="{BB962C8B-B14F-4D97-AF65-F5344CB8AC3E}">
        <p14:creationId xmlns:p14="http://schemas.microsoft.com/office/powerpoint/2010/main" val="1176651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05978-4EAF-CB14-C613-F0BBD21A4093}"/>
              </a:ext>
            </a:extLst>
          </p:cNvPr>
          <p:cNvSpPr>
            <a:spLocks noGrp="1"/>
          </p:cNvSpPr>
          <p:nvPr>
            <p:ph type="title"/>
          </p:nvPr>
        </p:nvSpPr>
        <p:spPr>
          <a:xfrm>
            <a:off x="4534547" y="5301423"/>
            <a:ext cx="1561453" cy="1362075"/>
          </a:xfrm>
        </p:spPr>
        <p:txBody>
          <a:bodyPr/>
          <a:lstStyle/>
          <a:p>
            <a:r>
              <a:rPr lang="en-US" dirty="0"/>
              <a:t>NFHS</a:t>
            </a:r>
          </a:p>
        </p:txBody>
      </p:sp>
      <p:sp>
        <p:nvSpPr>
          <p:cNvPr id="3" name="Text Placeholder 2">
            <a:extLst>
              <a:ext uri="{FF2B5EF4-FFF2-40B4-BE49-F238E27FC236}">
                <a16:creationId xmlns:a16="http://schemas.microsoft.com/office/drawing/2014/main" id="{AE4EF2A7-51AF-858A-8115-92FCA462B70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19924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D47AA-73B9-AE3B-230E-8F50B0BE7A85}"/>
              </a:ext>
            </a:extLst>
          </p:cNvPr>
          <p:cNvSpPr>
            <a:spLocks noGrp="1"/>
          </p:cNvSpPr>
          <p:nvPr>
            <p:ph type="title"/>
          </p:nvPr>
        </p:nvSpPr>
        <p:spPr/>
        <p:txBody>
          <a:bodyPr/>
          <a:lstStyle/>
          <a:p>
            <a:r>
              <a:rPr lang="en-US" dirty="0"/>
              <a:t>BASIC SPOTS</a:t>
            </a:r>
            <a:br>
              <a:rPr lang="en-US" dirty="0"/>
            </a:br>
            <a:r>
              <a:rPr lang="en-US" dirty="0"/>
              <a:t>RULE 10-4-6</a:t>
            </a:r>
            <a:r>
              <a:rPr lang="en-US" cap="none" dirty="0"/>
              <a:t>a</a:t>
            </a:r>
            <a:endParaRPr lang="en-US" dirty="0"/>
          </a:p>
        </p:txBody>
      </p:sp>
      <p:sp>
        <p:nvSpPr>
          <p:cNvPr id="3" name="Content Placeholder 2">
            <a:extLst>
              <a:ext uri="{FF2B5EF4-FFF2-40B4-BE49-F238E27FC236}">
                <a16:creationId xmlns:a16="http://schemas.microsoft.com/office/drawing/2014/main" id="{5A7942FF-9657-C1D6-AFF1-DBA566D1B813}"/>
              </a:ext>
            </a:extLst>
          </p:cNvPr>
          <p:cNvSpPr>
            <a:spLocks noGrp="1"/>
          </p:cNvSpPr>
          <p:nvPr>
            <p:ph idx="1"/>
          </p:nvPr>
        </p:nvSpPr>
        <p:spPr>
          <a:xfrm>
            <a:off x="8558074" y="2086252"/>
            <a:ext cx="3409560" cy="4241524"/>
          </a:xfrm>
        </p:spPr>
        <p:txBody>
          <a:bodyPr/>
          <a:lstStyle/>
          <a:p>
            <a:pPr marL="0" indent="0">
              <a:buNone/>
            </a:pPr>
            <a:r>
              <a:rPr lang="en-US" dirty="0"/>
              <a:t>The basic spot is the end of the run or related run when the run or related run ends beyond the line of scrimmage and the foul occurs in advance of the end of the run or related run.</a:t>
            </a:r>
          </a:p>
        </p:txBody>
      </p:sp>
      <p:sp>
        <p:nvSpPr>
          <p:cNvPr id="4" name="Footer Placeholder 3">
            <a:extLst>
              <a:ext uri="{FF2B5EF4-FFF2-40B4-BE49-F238E27FC236}">
                <a16:creationId xmlns:a16="http://schemas.microsoft.com/office/drawing/2014/main" id="{DA6C4C2D-8B6B-71C5-45C0-88BBBBEE992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football game plan with a line of yellow and white lights&#10;&#10;Description automatically generated">
            <a:extLst>
              <a:ext uri="{FF2B5EF4-FFF2-40B4-BE49-F238E27FC236}">
                <a16:creationId xmlns:a16="http://schemas.microsoft.com/office/drawing/2014/main" id="{F1B8C343-6B75-C724-2020-8B63D3B1D0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7318" y="1984796"/>
            <a:ext cx="6436770" cy="4444436"/>
          </a:xfrm>
          <a:prstGeom prst="rect">
            <a:avLst/>
          </a:prstGeom>
        </p:spPr>
      </p:pic>
    </p:spTree>
    <p:extLst>
      <p:ext uri="{BB962C8B-B14F-4D97-AF65-F5344CB8AC3E}">
        <p14:creationId xmlns:p14="http://schemas.microsoft.com/office/powerpoint/2010/main" val="4259701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1291-D78E-FD52-7D31-93403589D69D}"/>
              </a:ext>
            </a:extLst>
          </p:cNvPr>
          <p:cNvSpPr>
            <a:spLocks noGrp="1"/>
          </p:cNvSpPr>
          <p:nvPr>
            <p:ph type="title"/>
          </p:nvPr>
        </p:nvSpPr>
        <p:spPr/>
        <p:txBody>
          <a:bodyPr/>
          <a:lstStyle/>
          <a:p>
            <a:r>
              <a:rPr lang="en-US" dirty="0"/>
              <a:t>BASIC SPOTS</a:t>
            </a:r>
            <a:br>
              <a:rPr lang="en-US" dirty="0"/>
            </a:br>
            <a:r>
              <a:rPr lang="en-US"/>
              <a:t>RULE 10-4-6</a:t>
            </a:r>
            <a:r>
              <a:rPr lang="en-US" cap="none"/>
              <a:t>b</a:t>
            </a:r>
            <a:endParaRPr lang="en-US" cap="none" dirty="0"/>
          </a:p>
        </p:txBody>
      </p:sp>
      <p:sp>
        <p:nvSpPr>
          <p:cNvPr id="3" name="Content Placeholder 2">
            <a:extLst>
              <a:ext uri="{FF2B5EF4-FFF2-40B4-BE49-F238E27FC236}">
                <a16:creationId xmlns:a16="http://schemas.microsoft.com/office/drawing/2014/main" id="{9F34BDDB-0C00-D416-80DB-81CF7162E734}"/>
              </a:ext>
            </a:extLst>
          </p:cNvPr>
          <p:cNvSpPr>
            <a:spLocks noGrp="1"/>
          </p:cNvSpPr>
          <p:nvPr>
            <p:ph idx="1"/>
          </p:nvPr>
        </p:nvSpPr>
        <p:spPr>
          <a:xfrm>
            <a:off x="8416031" y="2095130"/>
            <a:ext cx="3551603" cy="4232646"/>
          </a:xfrm>
        </p:spPr>
        <p:txBody>
          <a:bodyPr/>
          <a:lstStyle/>
          <a:p>
            <a:pPr marL="0" indent="0">
              <a:buNone/>
            </a:pPr>
            <a:r>
              <a:rPr lang="en-US" sz="2400" b="0" i="0" u="none" strike="noStrike" baseline="0" dirty="0">
                <a:solidFill>
                  <a:srgbClr val="000000"/>
                </a:solidFill>
                <a:latin typeface="Calibri" panose="020F0502020204030204" pitchFamily="34" charset="0"/>
              </a:rPr>
              <a:t>The basic spot is the end of the run or related run for </a:t>
            </a:r>
            <a:r>
              <a:rPr lang="en-US" sz="2400" dirty="0">
                <a:solidFill>
                  <a:srgbClr val="000000"/>
                </a:solidFill>
                <a:latin typeface="Calibri" panose="020F0502020204030204" pitchFamily="34" charset="0"/>
              </a:rPr>
              <a:t>a </a:t>
            </a:r>
            <a:r>
              <a:rPr lang="en-US" sz="2400" b="0" i="0" u="none" strike="noStrike" baseline="0" dirty="0">
                <a:solidFill>
                  <a:srgbClr val="000000"/>
                </a:solidFill>
                <a:latin typeface="Calibri" panose="020F0502020204030204" pitchFamily="34" charset="0"/>
              </a:rPr>
              <a:t>foul </a:t>
            </a:r>
            <a:r>
              <a:rPr lang="en-US" sz="2400" dirty="0">
                <a:solidFill>
                  <a:srgbClr val="000000"/>
                </a:solidFill>
                <a:latin typeface="Calibri" panose="020F0502020204030204" pitchFamily="34" charset="0"/>
              </a:rPr>
              <a:t>that occurs beyond the end of the run or related run following a change of possession. </a:t>
            </a:r>
            <a:r>
              <a:rPr lang="en-US" sz="2400" b="0" i="0" u="none" strike="noStrike" baseline="0" dirty="0">
                <a:solidFill>
                  <a:srgbClr val="000000"/>
                </a:solidFill>
                <a:latin typeface="Calibri" panose="020F0502020204030204" pitchFamily="34" charset="0"/>
              </a:rPr>
              <a:t>	</a:t>
            </a:r>
          </a:p>
          <a:p>
            <a:pPr marL="0" indent="0">
              <a:buNone/>
            </a:pPr>
            <a:r>
              <a:rPr lang="en-US" sz="1800" b="0" i="0" u="none" strike="noStrike" baseline="0" dirty="0">
                <a:solidFill>
                  <a:srgbClr val="000000"/>
                </a:solidFill>
                <a:latin typeface="Calibri" panose="020F0502020204030204" pitchFamily="34" charset="0"/>
              </a:rPr>
              <a:t> 	</a:t>
            </a:r>
          </a:p>
          <a:p>
            <a:pPr marL="0" indent="0">
              <a:buNone/>
            </a:pPr>
            <a:r>
              <a:rPr lang="en-US" sz="1800" b="0" i="0" u="none" strike="noStrike" baseline="0" dirty="0">
                <a:solidFill>
                  <a:srgbClr val="000000"/>
                </a:solidFill>
                <a:latin typeface="Calibri" panose="020F0502020204030204" pitchFamily="34" charset="0"/>
              </a:rPr>
              <a:t> 	</a:t>
            </a:r>
          </a:p>
          <a:p>
            <a:pPr marL="0" indent="0">
              <a:buNone/>
            </a:pPr>
            <a:endParaRPr lang="en-US" dirty="0"/>
          </a:p>
        </p:txBody>
      </p:sp>
      <p:sp>
        <p:nvSpPr>
          <p:cNvPr id="4" name="Footer Placeholder 3">
            <a:extLst>
              <a:ext uri="{FF2B5EF4-FFF2-40B4-BE49-F238E27FC236}">
                <a16:creationId xmlns:a16="http://schemas.microsoft.com/office/drawing/2014/main" id="{920E4D58-7F6D-8A75-B27B-E8E98E48DCA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football play on a field&#10;&#10;Description automatically generated">
            <a:extLst>
              <a:ext uri="{FF2B5EF4-FFF2-40B4-BE49-F238E27FC236}">
                <a16:creationId xmlns:a16="http://schemas.microsoft.com/office/drawing/2014/main" id="{E09BAC4D-8D4C-FD3F-DCEB-062B651C1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984" y="2015758"/>
            <a:ext cx="6349447" cy="4312018"/>
          </a:xfrm>
          <a:prstGeom prst="rect">
            <a:avLst/>
          </a:prstGeom>
        </p:spPr>
      </p:pic>
    </p:spTree>
    <p:extLst>
      <p:ext uri="{BB962C8B-B14F-4D97-AF65-F5344CB8AC3E}">
        <p14:creationId xmlns:p14="http://schemas.microsoft.com/office/powerpoint/2010/main" val="1923464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83D8E-EA87-2F85-955E-18F943E0704F}"/>
              </a:ext>
            </a:extLst>
          </p:cNvPr>
          <p:cNvSpPr>
            <a:spLocks noGrp="1"/>
          </p:cNvSpPr>
          <p:nvPr>
            <p:ph type="title"/>
          </p:nvPr>
        </p:nvSpPr>
        <p:spPr/>
        <p:txBody>
          <a:bodyPr/>
          <a:lstStyle/>
          <a:p>
            <a:r>
              <a:rPr lang="en-US" dirty="0"/>
              <a:t>BASIC SPOTS</a:t>
            </a:r>
            <a:br>
              <a:rPr lang="en-US" dirty="0"/>
            </a:br>
            <a:r>
              <a:rPr lang="en-US" dirty="0"/>
              <a:t>RULE 10-4-6</a:t>
            </a:r>
            <a:r>
              <a:rPr lang="en-US" cap="none" dirty="0"/>
              <a:t>c</a:t>
            </a:r>
            <a:endParaRPr lang="en-US" dirty="0"/>
          </a:p>
        </p:txBody>
      </p:sp>
      <p:sp>
        <p:nvSpPr>
          <p:cNvPr id="3" name="Content Placeholder 2">
            <a:extLst>
              <a:ext uri="{FF2B5EF4-FFF2-40B4-BE49-F238E27FC236}">
                <a16:creationId xmlns:a16="http://schemas.microsoft.com/office/drawing/2014/main" id="{45C91E70-8EEB-BB80-52F2-5957F66C0D47}"/>
              </a:ext>
            </a:extLst>
          </p:cNvPr>
          <p:cNvSpPr>
            <a:spLocks noGrp="1"/>
          </p:cNvSpPr>
          <p:nvPr>
            <p:ph idx="1"/>
          </p:nvPr>
        </p:nvSpPr>
        <p:spPr>
          <a:xfrm>
            <a:off x="8291744" y="2006353"/>
            <a:ext cx="3675890" cy="4321423"/>
          </a:xfrm>
        </p:spPr>
        <p:txBody>
          <a:bodyPr/>
          <a:lstStyle/>
          <a:p>
            <a:pPr marL="0" indent="0">
              <a:buNone/>
            </a:pPr>
            <a:r>
              <a:rPr lang="en-US" sz="2800" b="0" i="0" u="none" strike="noStrike" baseline="0" dirty="0">
                <a:solidFill>
                  <a:srgbClr val="000000"/>
                </a:solidFill>
                <a:latin typeface="Calibri" panose="020F0502020204030204" pitchFamily="34" charset="0"/>
              </a:rPr>
              <a:t>The basic spot is the end of the run or related run for </a:t>
            </a:r>
            <a:r>
              <a:rPr lang="en-US" sz="2800" dirty="0">
                <a:solidFill>
                  <a:srgbClr val="000000"/>
                </a:solidFill>
                <a:latin typeface="Calibri" panose="020F0502020204030204" pitchFamily="34" charset="0"/>
              </a:rPr>
              <a:t>a </a:t>
            </a:r>
            <a:r>
              <a:rPr lang="en-US" sz="2800" b="0" i="0" u="none" strike="noStrike" baseline="0" dirty="0">
                <a:solidFill>
                  <a:srgbClr val="000000"/>
                </a:solidFill>
                <a:latin typeface="Calibri" panose="020F0502020204030204" pitchFamily="34" charset="0"/>
              </a:rPr>
              <a:t>foul by A that occurs beyond the line of scrimmage during a running play. 	</a:t>
            </a:r>
          </a:p>
          <a:p>
            <a:pPr marL="0" indent="0">
              <a:buNone/>
            </a:pPr>
            <a:endParaRPr lang="en-US" dirty="0"/>
          </a:p>
        </p:txBody>
      </p:sp>
      <p:sp>
        <p:nvSpPr>
          <p:cNvPr id="4" name="Footer Placeholder 3">
            <a:extLst>
              <a:ext uri="{FF2B5EF4-FFF2-40B4-BE49-F238E27FC236}">
                <a16:creationId xmlns:a16="http://schemas.microsoft.com/office/drawing/2014/main" id="{3773E981-C1C2-BBC6-49AF-F2484ADBDBE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football play plan with yellow and white circles&#10;&#10;Description automatically generated">
            <a:extLst>
              <a:ext uri="{FF2B5EF4-FFF2-40B4-BE49-F238E27FC236}">
                <a16:creationId xmlns:a16="http://schemas.microsoft.com/office/drawing/2014/main" id="{941BDDD5-0658-6028-96B0-D59CC541AE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929" y="2006353"/>
            <a:ext cx="6348094" cy="4321422"/>
          </a:xfrm>
          <a:prstGeom prst="rect">
            <a:avLst/>
          </a:prstGeom>
        </p:spPr>
      </p:pic>
    </p:spTree>
    <p:extLst>
      <p:ext uri="{BB962C8B-B14F-4D97-AF65-F5344CB8AC3E}">
        <p14:creationId xmlns:p14="http://schemas.microsoft.com/office/powerpoint/2010/main" val="524796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867B-A683-4C17-9330-4F6DCB1083C5}"/>
              </a:ext>
            </a:extLst>
          </p:cNvPr>
          <p:cNvSpPr>
            <a:spLocks noGrp="1"/>
          </p:cNvSpPr>
          <p:nvPr>
            <p:ph type="title"/>
          </p:nvPr>
        </p:nvSpPr>
        <p:spPr/>
        <p:txBody>
          <a:bodyPr/>
          <a:lstStyle/>
          <a:p>
            <a:r>
              <a:rPr lang="en-US" dirty="0"/>
              <a:t>2024 </a:t>
            </a:r>
            <a:r>
              <a:rPr lang="en-US" dirty="0" err="1"/>
              <a:t>Nfhs</a:t>
            </a:r>
            <a:r>
              <a:rPr lang="en-US" dirty="0"/>
              <a:t> football editorial changes</a:t>
            </a:r>
          </a:p>
        </p:txBody>
      </p:sp>
      <p:sp>
        <p:nvSpPr>
          <p:cNvPr id="4" name="Footer Placeholder 3">
            <a:extLst>
              <a:ext uri="{FF2B5EF4-FFF2-40B4-BE49-F238E27FC236}">
                <a16:creationId xmlns:a16="http://schemas.microsoft.com/office/drawing/2014/main" id="{6723468F-C9BD-4B1A-A208-F68E164361A1}"/>
              </a:ext>
            </a:extLst>
          </p:cNvPr>
          <p:cNvSpPr>
            <a:spLocks noGrp="1"/>
          </p:cNvSpPr>
          <p:nvPr>
            <p:ph type="ftr" sz="quarter" idx="11"/>
          </p:nvPr>
        </p:nvSpPr>
        <p:spPr/>
        <p:txBody>
          <a:bodyPr/>
          <a:lstStyle/>
          <a:p>
            <a:pPr>
              <a:defRPr/>
            </a:pPr>
            <a:r>
              <a:rPr lang="en-US"/>
              <a:t>www.nfhs.org</a:t>
            </a:r>
          </a:p>
        </p:txBody>
      </p:sp>
      <p:graphicFrame>
        <p:nvGraphicFramePr>
          <p:cNvPr id="5" name="Content Placeholder 4">
            <a:extLst>
              <a:ext uri="{FF2B5EF4-FFF2-40B4-BE49-F238E27FC236}">
                <a16:creationId xmlns:a16="http://schemas.microsoft.com/office/drawing/2014/main" id="{A6B0CE24-A190-40B2-9C23-DC4C5214333F}"/>
              </a:ext>
            </a:extLst>
          </p:cNvPr>
          <p:cNvGraphicFramePr>
            <a:graphicFrameLocks noGrp="1"/>
          </p:cNvGraphicFramePr>
          <p:nvPr>
            <p:ph idx="1"/>
            <p:extLst>
              <p:ext uri="{D42A27DB-BD31-4B8C-83A1-F6EECF244321}">
                <p14:modId xmlns:p14="http://schemas.microsoft.com/office/powerpoint/2010/main" val="3665956525"/>
              </p:ext>
            </p:extLst>
          </p:nvPr>
        </p:nvGraphicFramePr>
        <p:xfrm>
          <a:off x="1940984" y="2007806"/>
          <a:ext cx="10026649" cy="4389120"/>
        </p:xfrm>
        <a:graphic>
          <a:graphicData uri="http://schemas.openxmlformats.org/drawingml/2006/table">
            <a:tbl>
              <a:tblPr firstRow="1" bandRow="1">
                <a:tableStyleId>{5C22544A-7EE6-4342-B048-85BDC9FD1C3A}</a:tableStyleId>
              </a:tblPr>
              <a:tblGrid>
                <a:gridCol w="2750192">
                  <a:extLst>
                    <a:ext uri="{9D8B030D-6E8A-4147-A177-3AD203B41FA5}">
                      <a16:colId xmlns:a16="http://schemas.microsoft.com/office/drawing/2014/main" val="4172842299"/>
                    </a:ext>
                  </a:extLst>
                </a:gridCol>
                <a:gridCol w="7276457">
                  <a:extLst>
                    <a:ext uri="{9D8B030D-6E8A-4147-A177-3AD203B41FA5}">
                      <a16:colId xmlns:a16="http://schemas.microsoft.com/office/drawing/2014/main" val="2001053681"/>
                    </a:ext>
                  </a:extLst>
                </a:gridCol>
              </a:tblGrid>
              <a:tr h="364751">
                <a:tc>
                  <a:txBody>
                    <a:bodyPr/>
                    <a:lstStyle/>
                    <a:p>
                      <a:r>
                        <a:rPr lang="en-US" b="1" dirty="0">
                          <a:solidFill>
                            <a:schemeClr val="tx1"/>
                          </a:solidFill>
                        </a:rPr>
                        <a:t>Football Helmet Warning Statement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Added the words  “is certified by the Safety Equipment Institute (SEI) to the” to the description of the NOCSAE standards process.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4787253"/>
                  </a:ext>
                </a:extLst>
              </a:tr>
              <a:tr h="371934">
                <a:tc>
                  <a:txBody>
                    <a:bodyPr/>
                    <a:lstStyle/>
                    <a:p>
                      <a:r>
                        <a:rPr lang="en-US" b="1" dirty="0">
                          <a:solidFill>
                            <a:schemeClr val="tx1"/>
                          </a:solidFill>
                        </a:rPr>
                        <a:t>1-3-1b, 1-3-1i(5)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further clarification to the description on how the placement of the laces on the ball is measured when being produced and tested.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364751">
                <a:tc>
                  <a:txBody>
                    <a:bodyPr/>
                    <a:lstStyle/>
                    <a:p>
                      <a:r>
                        <a:rPr lang="en-US" b="1" dirty="0">
                          <a:solidFill>
                            <a:schemeClr val="tx1"/>
                          </a:solidFill>
                        </a:rPr>
                        <a:t>1-3-1g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the new 2024 format image for the NFHS Authenticating Mark.</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1296140"/>
                  </a:ext>
                </a:extLst>
              </a:tr>
              <a:tr h="364751">
                <a:tc>
                  <a:txBody>
                    <a:bodyPr/>
                    <a:lstStyle/>
                    <a:p>
                      <a:r>
                        <a:rPr lang="en-US" b="1" dirty="0">
                          <a:solidFill>
                            <a:schemeClr val="tx1"/>
                          </a:solidFill>
                        </a:rPr>
                        <a:t>1-5-1a(1)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new Figure 1-5-1a – NOCSAE Standard Logo for helmet.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364751">
                <a:tc>
                  <a:txBody>
                    <a:bodyPr/>
                    <a:lstStyle/>
                    <a:p>
                      <a:r>
                        <a:rPr lang="en-US" b="1" dirty="0">
                          <a:solidFill>
                            <a:schemeClr val="tx1"/>
                          </a:solidFill>
                        </a:rPr>
                        <a:t>1-5-1b(2), 1-5-1b(3)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Reformatted the jersey rules for clarification.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364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1-5-1c(5)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Noted that this rule on jersey numbers takes effect in 2024.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086958960"/>
                  </a:ext>
                </a:extLst>
              </a:tr>
              <a:tr h="364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1-5-2b</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Added new Figure 1-5-2b – NOCSAE Standard Logo for glove and SFIA Specification Logo for glove.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01106694"/>
                  </a:ext>
                </a:extLst>
              </a:tr>
              <a:tr h="364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1-5-3b(6)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Added new Figure 1-5-3b(6) – NOCSAE Standard Logo for shin guard.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77761762"/>
                  </a:ext>
                </a:extLst>
              </a:tr>
              <a:tr h="364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TABLE 1-7 (7)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Changed the rules reference in the Table for “Authorize the wearing of a commemorative/memorial patch.”</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3761448"/>
                  </a:ext>
                </a:extLst>
              </a:tr>
            </a:tbl>
          </a:graphicData>
        </a:graphic>
      </p:graphicFrame>
    </p:spTree>
    <p:extLst>
      <p:ext uri="{BB962C8B-B14F-4D97-AF65-F5344CB8AC3E}">
        <p14:creationId xmlns:p14="http://schemas.microsoft.com/office/powerpoint/2010/main" val="3057515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867B-A683-4C17-9330-4F6DCB1083C5}"/>
              </a:ext>
            </a:extLst>
          </p:cNvPr>
          <p:cNvSpPr>
            <a:spLocks noGrp="1"/>
          </p:cNvSpPr>
          <p:nvPr>
            <p:ph type="title"/>
          </p:nvPr>
        </p:nvSpPr>
        <p:spPr/>
        <p:txBody>
          <a:bodyPr/>
          <a:lstStyle/>
          <a:p>
            <a:r>
              <a:rPr lang="en-US" dirty="0"/>
              <a:t>2024 </a:t>
            </a:r>
            <a:r>
              <a:rPr lang="en-US" dirty="0" err="1"/>
              <a:t>Nfhs</a:t>
            </a:r>
            <a:r>
              <a:rPr lang="en-US" dirty="0"/>
              <a:t> football editorial changes</a:t>
            </a:r>
          </a:p>
        </p:txBody>
      </p:sp>
      <p:sp>
        <p:nvSpPr>
          <p:cNvPr id="4" name="Footer Placeholder 3">
            <a:extLst>
              <a:ext uri="{FF2B5EF4-FFF2-40B4-BE49-F238E27FC236}">
                <a16:creationId xmlns:a16="http://schemas.microsoft.com/office/drawing/2014/main" id="{6723468F-C9BD-4B1A-A208-F68E164361A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graphicFrame>
        <p:nvGraphicFramePr>
          <p:cNvPr id="5" name="Content Placeholder 4">
            <a:extLst>
              <a:ext uri="{FF2B5EF4-FFF2-40B4-BE49-F238E27FC236}">
                <a16:creationId xmlns:a16="http://schemas.microsoft.com/office/drawing/2014/main" id="{A6B0CE24-A190-40B2-9C23-DC4C5214333F}"/>
              </a:ext>
            </a:extLst>
          </p:cNvPr>
          <p:cNvGraphicFramePr>
            <a:graphicFrameLocks noGrp="1"/>
          </p:cNvGraphicFramePr>
          <p:nvPr>
            <p:ph idx="1"/>
            <p:extLst>
              <p:ext uri="{D42A27DB-BD31-4B8C-83A1-F6EECF244321}">
                <p14:modId xmlns:p14="http://schemas.microsoft.com/office/powerpoint/2010/main" val="3164620114"/>
              </p:ext>
            </p:extLst>
          </p:nvPr>
        </p:nvGraphicFramePr>
        <p:xfrm>
          <a:off x="1853513" y="2108682"/>
          <a:ext cx="10135287" cy="4120974"/>
        </p:xfrm>
        <a:graphic>
          <a:graphicData uri="http://schemas.openxmlformats.org/drawingml/2006/table">
            <a:tbl>
              <a:tblPr firstRow="1" bandRow="1">
                <a:tableStyleId>{5C22544A-7EE6-4342-B048-85BDC9FD1C3A}</a:tableStyleId>
              </a:tblPr>
              <a:tblGrid>
                <a:gridCol w="2779990">
                  <a:extLst>
                    <a:ext uri="{9D8B030D-6E8A-4147-A177-3AD203B41FA5}">
                      <a16:colId xmlns:a16="http://schemas.microsoft.com/office/drawing/2014/main" val="4172842299"/>
                    </a:ext>
                  </a:extLst>
                </a:gridCol>
                <a:gridCol w="7355297">
                  <a:extLst>
                    <a:ext uri="{9D8B030D-6E8A-4147-A177-3AD203B41FA5}">
                      <a16:colId xmlns:a16="http://schemas.microsoft.com/office/drawing/2014/main" val="2001053681"/>
                    </a:ext>
                  </a:extLst>
                </a:gridCol>
              </a:tblGrid>
              <a:tr h="371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1-8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Further clarified State Association Accommodations.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364751">
                <a:tc>
                  <a:txBody>
                    <a:bodyPr/>
                    <a:lstStyle/>
                    <a:p>
                      <a:r>
                        <a:rPr lang="en-US" b="1" dirty="0">
                          <a:solidFill>
                            <a:schemeClr val="tx1"/>
                          </a:solidFill>
                        </a:rPr>
                        <a:t>2-8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Split the definition on Encroachment up into two Articles and updated the rules references within the Rule.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364751">
                <a:tc>
                  <a:txBody>
                    <a:bodyPr/>
                    <a:lstStyle/>
                    <a:p>
                      <a:r>
                        <a:rPr lang="en-US" b="1" dirty="0">
                          <a:solidFill>
                            <a:schemeClr val="tx1"/>
                          </a:solidFill>
                        </a:rPr>
                        <a:t>2-32-16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further clarification on when a player is no longer defenseless.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881044712"/>
                  </a:ext>
                </a:extLst>
              </a:tr>
              <a:tr h="364751">
                <a:tc>
                  <a:txBody>
                    <a:bodyPr/>
                    <a:lstStyle/>
                    <a:p>
                      <a:r>
                        <a:rPr lang="en-US" b="1" dirty="0">
                          <a:solidFill>
                            <a:schemeClr val="tx1"/>
                          </a:solidFill>
                        </a:rPr>
                        <a:t>5-2-4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Updated the rules reference within the Rule.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85056517"/>
                  </a:ext>
                </a:extLst>
              </a:tr>
              <a:tr h="364751">
                <a:tc>
                  <a:txBody>
                    <a:bodyPr/>
                    <a:lstStyle/>
                    <a:p>
                      <a:r>
                        <a:rPr lang="en-US" b="1" dirty="0">
                          <a:solidFill>
                            <a:schemeClr val="tx1"/>
                          </a:solidFill>
                        </a:rPr>
                        <a:t>7-2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Deleted Art. 5d from the Illegal Numbering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813603102"/>
                  </a:ext>
                </a:extLst>
              </a:tr>
              <a:tr h="364751">
                <a:tc>
                  <a:txBody>
                    <a:bodyPr/>
                    <a:lstStyle/>
                    <a:p>
                      <a:r>
                        <a:rPr lang="en-US" b="1" dirty="0">
                          <a:solidFill>
                            <a:schemeClr val="tx1"/>
                          </a:solidFill>
                        </a:rPr>
                        <a:t>TABLE 7-5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“or Related Run” to the Enforcement Spot for Illegal Forward Pass.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637878122"/>
                  </a:ext>
                </a:extLst>
              </a:tr>
              <a:tr h="364751">
                <a:tc>
                  <a:txBody>
                    <a:bodyPr/>
                    <a:lstStyle/>
                    <a:p>
                      <a:r>
                        <a:rPr lang="en-US" b="1" dirty="0">
                          <a:solidFill>
                            <a:schemeClr val="tx1"/>
                          </a:solidFill>
                        </a:rPr>
                        <a:t>9-2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Changed the signal reference for “Illegal Use of Hands or Arms” to signal 43.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13096541"/>
                  </a:ext>
                </a:extLst>
              </a:tr>
              <a:tr h="364751">
                <a:tc>
                  <a:txBody>
                    <a:bodyPr/>
                    <a:lstStyle/>
                    <a:p>
                      <a:r>
                        <a:rPr lang="en-US" b="1" dirty="0">
                          <a:solidFill>
                            <a:schemeClr val="tx1"/>
                          </a:solidFill>
                        </a:rPr>
                        <a:t>9-5-1g, 9-8-1j</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kumimoji="0" lang="en-US" altLang="en-US" sz="18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Further clarified and standardized rules language that has been approved by the NFHS Rules Review Committee for all 2024-25 NFHS Rules Books on alcohol and tobacco.</a:t>
                      </a:r>
                      <a:endParaRPr lang="en-US" dirty="0">
                        <a:solidFill>
                          <a:schemeClr val="tx1"/>
                        </a:solidFill>
                        <a:latin typeface="+mn-lt"/>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537635766"/>
                  </a:ext>
                </a:extLst>
              </a:tr>
              <a:tr h="364751">
                <a:tc>
                  <a:txBody>
                    <a:bodyPr/>
                    <a:lstStyle/>
                    <a:p>
                      <a:r>
                        <a:rPr lang="en-US" b="1" dirty="0">
                          <a:solidFill>
                            <a:schemeClr val="tx1"/>
                          </a:solidFill>
                        </a:rPr>
                        <a:t>9-8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Further clarified the responsibility of the head coach within the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44009863"/>
                  </a:ext>
                </a:extLst>
              </a:tr>
            </a:tbl>
          </a:graphicData>
        </a:graphic>
      </p:graphicFrame>
    </p:spTree>
    <p:extLst>
      <p:ext uri="{BB962C8B-B14F-4D97-AF65-F5344CB8AC3E}">
        <p14:creationId xmlns:p14="http://schemas.microsoft.com/office/powerpoint/2010/main" val="161622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867B-A683-4C17-9330-4F6DCB1083C5}"/>
              </a:ext>
            </a:extLst>
          </p:cNvPr>
          <p:cNvSpPr>
            <a:spLocks noGrp="1"/>
          </p:cNvSpPr>
          <p:nvPr>
            <p:ph type="title"/>
          </p:nvPr>
        </p:nvSpPr>
        <p:spPr/>
        <p:txBody>
          <a:bodyPr/>
          <a:lstStyle/>
          <a:p>
            <a:r>
              <a:rPr lang="en-US" dirty="0"/>
              <a:t>2024 </a:t>
            </a:r>
            <a:r>
              <a:rPr lang="en-US" dirty="0" err="1"/>
              <a:t>Nfhs</a:t>
            </a:r>
            <a:r>
              <a:rPr lang="en-US" dirty="0"/>
              <a:t> football editorial changes</a:t>
            </a:r>
          </a:p>
        </p:txBody>
      </p:sp>
      <p:sp>
        <p:nvSpPr>
          <p:cNvPr id="4" name="Footer Placeholder 3">
            <a:extLst>
              <a:ext uri="{FF2B5EF4-FFF2-40B4-BE49-F238E27FC236}">
                <a16:creationId xmlns:a16="http://schemas.microsoft.com/office/drawing/2014/main" id="{6723468F-C9BD-4B1A-A208-F68E164361A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graphicFrame>
        <p:nvGraphicFramePr>
          <p:cNvPr id="5" name="Content Placeholder 4">
            <a:extLst>
              <a:ext uri="{FF2B5EF4-FFF2-40B4-BE49-F238E27FC236}">
                <a16:creationId xmlns:a16="http://schemas.microsoft.com/office/drawing/2014/main" id="{A6B0CE24-A190-40B2-9C23-DC4C5214333F}"/>
              </a:ext>
            </a:extLst>
          </p:cNvPr>
          <p:cNvGraphicFramePr>
            <a:graphicFrameLocks noGrp="1"/>
          </p:cNvGraphicFramePr>
          <p:nvPr>
            <p:ph idx="1"/>
            <p:extLst>
              <p:ext uri="{D42A27DB-BD31-4B8C-83A1-F6EECF244321}">
                <p14:modId xmlns:p14="http://schemas.microsoft.com/office/powerpoint/2010/main" val="510736359"/>
              </p:ext>
            </p:extLst>
          </p:nvPr>
        </p:nvGraphicFramePr>
        <p:xfrm>
          <a:off x="1853513" y="2182824"/>
          <a:ext cx="10135287" cy="2383614"/>
        </p:xfrm>
        <a:graphic>
          <a:graphicData uri="http://schemas.openxmlformats.org/drawingml/2006/table">
            <a:tbl>
              <a:tblPr firstRow="1" bandRow="1">
                <a:tableStyleId>{5C22544A-7EE6-4342-B048-85BDC9FD1C3A}</a:tableStyleId>
              </a:tblPr>
              <a:tblGrid>
                <a:gridCol w="2779990">
                  <a:extLst>
                    <a:ext uri="{9D8B030D-6E8A-4147-A177-3AD203B41FA5}">
                      <a16:colId xmlns:a16="http://schemas.microsoft.com/office/drawing/2014/main" val="4172842299"/>
                    </a:ext>
                  </a:extLst>
                </a:gridCol>
                <a:gridCol w="7355297">
                  <a:extLst>
                    <a:ext uri="{9D8B030D-6E8A-4147-A177-3AD203B41FA5}">
                      <a16:colId xmlns:a16="http://schemas.microsoft.com/office/drawing/2014/main" val="2001053681"/>
                    </a:ext>
                  </a:extLst>
                </a:gridCol>
              </a:tblGrid>
              <a:tr h="371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10-3-1c, NOTE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Deleted letter c and the NOTE in the Rule under a “Loose-Ball Play Action.”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364751">
                <a:tc>
                  <a:txBody>
                    <a:bodyPr/>
                    <a:lstStyle/>
                    <a:p>
                      <a:r>
                        <a:rPr lang="en-US" b="1" dirty="0">
                          <a:solidFill>
                            <a:schemeClr val="tx1"/>
                          </a:solidFill>
                        </a:rPr>
                        <a:t>10-4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Further clarified Basic Spot.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364751">
                <a:tc>
                  <a:txBody>
                    <a:bodyPr/>
                    <a:lstStyle/>
                    <a:p>
                      <a:r>
                        <a:rPr lang="en-US" b="1" dirty="0">
                          <a:solidFill>
                            <a:schemeClr val="tx1"/>
                          </a:solidFill>
                        </a:rPr>
                        <a:t>10-5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Further clarified Special Enforcement Rules and deleted some Articles.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881044712"/>
                  </a:ext>
                </a:extLst>
              </a:tr>
              <a:tr h="364751">
                <a:tc>
                  <a:txBody>
                    <a:bodyPr/>
                    <a:lstStyle/>
                    <a:p>
                      <a:r>
                        <a:rPr lang="en-US" b="1" dirty="0">
                          <a:solidFill>
                            <a:schemeClr val="tx1"/>
                          </a:solidFill>
                        </a:rPr>
                        <a:t>TABLE 10-4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Revised TABLE 10-4.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85056517"/>
                  </a:ext>
                </a:extLst>
              </a:tr>
              <a:tr h="245116">
                <a:tc>
                  <a:txBody>
                    <a:bodyPr/>
                    <a:lstStyle/>
                    <a:p>
                      <a:r>
                        <a:rPr lang="en-US" b="1" dirty="0">
                          <a:solidFill>
                            <a:schemeClr val="tx1"/>
                          </a:solidFill>
                        </a:rPr>
                        <a:t>PENALTY SUMMARY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Updated the signal references in LOSS of 10 YARDS for “Illegal Blocking,” “Runner Grasping a Teammate” and “Illegal Use of Hands or Arms” to signal 43. </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bl>
          </a:graphicData>
        </a:graphic>
      </p:graphicFrame>
    </p:spTree>
    <p:extLst>
      <p:ext uri="{BB962C8B-B14F-4D97-AF65-F5344CB8AC3E}">
        <p14:creationId xmlns:p14="http://schemas.microsoft.com/office/powerpoint/2010/main" val="3894856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D679-D028-0187-BFB8-D6ADDE0963CB}"/>
              </a:ext>
            </a:extLst>
          </p:cNvPr>
          <p:cNvSpPr>
            <a:spLocks noGrp="1"/>
          </p:cNvSpPr>
          <p:nvPr>
            <p:ph type="title"/>
          </p:nvPr>
        </p:nvSpPr>
        <p:spPr>
          <a:xfrm>
            <a:off x="69574" y="5072823"/>
            <a:ext cx="10118035" cy="1362075"/>
          </a:xfrm>
        </p:spPr>
        <p:txBody>
          <a:bodyPr/>
          <a:lstStyle/>
          <a:p>
            <a:pPr algn="ctr"/>
            <a:r>
              <a:rPr lang="en-US" dirty="0"/>
              <a:t>2024 </a:t>
            </a:r>
            <a:r>
              <a:rPr lang="en-US" dirty="0" err="1"/>
              <a:t>nfhs</a:t>
            </a:r>
            <a:r>
              <a:rPr lang="en-US" dirty="0"/>
              <a:t> football rules reminders</a:t>
            </a:r>
          </a:p>
        </p:txBody>
      </p:sp>
      <p:sp>
        <p:nvSpPr>
          <p:cNvPr id="3" name="Text Placeholder 2">
            <a:extLst>
              <a:ext uri="{FF2B5EF4-FFF2-40B4-BE49-F238E27FC236}">
                <a16:creationId xmlns:a16="http://schemas.microsoft.com/office/drawing/2014/main" id="{E00187BB-A191-D55A-E99A-E781627E956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9075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pPr algn="ctr"/>
            <a:r>
              <a:rPr lang="en-US" dirty="0"/>
              <a:t>2024 - Football JERSEY numbers</a:t>
            </a:r>
            <a:br>
              <a:rPr lang="en-US" dirty="0"/>
            </a:br>
            <a:r>
              <a:rPr lang="en-US" dirty="0"/>
              <a:t>RULES 1-5-1</a:t>
            </a:r>
            <a:r>
              <a:rPr lang="en-US" cap="none" dirty="0"/>
              <a:t>c</a:t>
            </a:r>
            <a:r>
              <a:rPr lang="en-US" dirty="0"/>
              <a:t>; 1-5-1</a:t>
            </a:r>
            <a:r>
              <a:rPr lang="en-US" cap="none" dirty="0"/>
              <a:t>c</a:t>
            </a:r>
            <a:r>
              <a:rPr lang="en-US" dirty="0"/>
              <a:t>(5)</a:t>
            </a:r>
          </a:p>
        </p:txBody>
      </p:sp>
      <p:pic>
        <p:nvPicPr>
          <p:cNvPr id="8" name="Content Placeholder 9">
            <a:extLst>
              <a:ext uri="{FF2B5EF4-FFF2-40B4-BE49-F238E27FC236}">
                <a16:creationId xmlns:a16="http://schemas.microsoft.com/office/drawing/2014/main" id="{FB9C4263-D608-4E1D-AA32-F6F7A329407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314" r="18273" b="6181"/>
          <a:stretch/>
        </p:blipFill>
        <p:spPr>
          <a:xfrm>
            <a:off x="2063514" y="2064301"/>
            <a:ext cx="4032486" cy="4268236"/>
          </a:xfrm>
        </p:spPr>
      </p:pic>
      <p:sp>
        <p:nvSpPr>
          <p:cNvPr id="10" name="TextBox 9">
            <a:extLst>
              <a:ext uri="{FF2B5EF4-FFF2-40B4-BE49-F238E27FC236}">
                <a16:creationId xmlns:a16="http://schemas.microsoft.com/office/drawing/2014/main" id="{C2F61A0D-2AE3-4080-BBAB-58F19C8A00EF}"/>
              </a:ext>
            </a:extLst>
          </p:cNvPr>
          <p:cNvSpPr txBox="1"/>
          <p:nvPr/>
        </p:nvSpPr>
        <p:spPr>
          <a:xfrm>
            <a:off x="6443664" y="2650172"/>
            <a:ext cx="5523970" cy="29546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pitchFamily="34" charset="0"/>
              </a:rPr>
              <a:t>Effective with the 2024 season</a:t>
            </a:r>
            <a:r>
              <a:rPr kumimoji="0" lang="en-US" sz="2800" b="1" i="0" u="none" strike="noStrike" kern="1200" cap="none" spc="0" normalizeH="0" baseline="0" noProof="0" dirty="0">
                <a:ln>
                  <a:noFill/>
                </a:ln>
                <a:solidFill>
                  <a:srgbClr val="414B56"/>
                </a:solidFill>
                <a:effectLst/>
                <a:uLnTx/>
                <a:uFillTx/>
                <a:latin typeface="Calibri"/>
                <a:ea typeface="+mn-ea"/>
                <a:cs typeface="Arial" pitchFamily="34" charset="0"/>
              </a:rPr>
              <a:t>, the entire body of the number (the continuous horizontal bars and vertical strokes) shall be a single solid color that clearly contrasts with the body color of the jersey.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31382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7A9A-E70B-3988-BE49-150915D82E7D}"/>
              </a:ext>
            </a:extLst>
          </p:cNvPr>
          <p:cNvSpPr>
            <a:spLocks noGrp="1"/>
          </p:cNvSpPr>
          <p:nvPr>
            <p:ph type="title"/>
          </p:nvPr>
        </p:nvSpPr>
        <p:spPr/>
        <p:txBody>
          <a:bodyPr/>
          <a:lstStyle/>
          <a:p>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UNIFORM ADORNMENTS - TOWELS</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1-5-3</a:t>
            </a:r>
            <a:r>
              <a:rPr kumimoji="0" lang="en-US" sz="3800" b="1" i="0" u="none" strike="noStrike" kern="1200" cap="none" spc="0" normalizeH="0" baseline="0" noProof="0" dirty="0">
                <a:ln>
                  <a:noFill/>
                </a:ln>
                <a:solidFill>
                  <a:srgbClr val="00205B"/>
                </a:solidFill>
                <a:effectLst/>
                <a:uLnTx/>
                <a:uFillTx/>
                <a:latin typeface="Calibri"/>
                <a:ea typeface="+mj-ea"/>
                <a:cs typeface="+mj-cs"/>
              </a:rPr>
              <a:t>a(5)a 4, 5 </a:t>
            </a:r>
            <a:br>
              <a:rPr kumimoji="0" lang="en-US" sz="3800" b="1" i="0" u="none" strike="noStrike" kern="1200" cap="all" spc="0" normalizeH="0" baseline="0" noProof="0" dirty="0">
                <a:ln>
                  <a:noFill/>
                </a:ln>
                <a:solidFill>
                  <a:srgbClr val="00205B"/>
                </a:solidFill>
                <a:effectLst/>
                <a:uLnTx/>
                <a:uFillTx/>
                <a:latin typeface="Calibri"/>
                <a:ea typeface="+mj-ea"/>
                <a:cs typeface="+mj-cs"/>
              </a:rPr>
            </a:br>
            <a:endParaRPr lang="en-US" dirty="0"/>
          </a:p>
        </p:txBody>
      </p:sp>
      <p:sp>
        <p:nvSpPr>
          <p:cNvPr id="3" name="Content Placeholder 2">
            <a:extLst>
              <a:ext uri="{FF2B5EF4-FFF2-40B4-BE49-F238E27FC236}">
                <a16:creationId xmlns:a16="http://schemas.microsoft.com/office/drawing/2014/main" id="{B6684B9D-B234-A041-7C4D-7175894E107A}"/>
              </a:ext>
            </a:extLst>
          </p:cNvPr>
          <p:cNvSpPr>
            <a:spLocks noGrp="1"/>
          </p:cNvSpPr>
          <p:nvPr>
            <p:ph idx="1"/>
          </p:nvPr>
        </p:nvSpPr>
        <p:spPr>
          <a:xfrm>
            <a:off x="1791670" y="1993900"/>
            <a:ext cx="6388234" cy="4338637"/>
          </a:xfrm>
        </p:spPr>
        <p:txBody>
          <a:bodyPr/>
          <a:lstStyle/>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r>
              <a:rPr kumimoji="0" lang="en-US" sz="23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Arial" pitchFamily="34" charset="0"/>
              </a:rPr>
              <a:t>It is legal for a player to have one moisture-absorbing solid-colored towel that has no more than one visible manufacturer's logo/trademark reference that does not exceed 2¼ square inches and does not exceed 2¼ inches in any dimension; and has no more than one school logo/trademark reference that does not exceed 2¼ square inches and does not exceed 2¼ inches in any dimension.</a:t>
            </a: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endParaRPr kumimoji="0" lang="en-US" sz="23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r>
              <a:rPr kumimoji="0" lang="en-US" sz="23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Arial" pitchFamily="34" charset="0"/>
              </a:rPr>
              <a:t>Towels do not have to be the same solid color for each player.</a:t>
            </a:r>
          </a:p>
          <a:p>
            <a:pPr marL="0" indent="0">
              <a:buNone/>
            </a:pPr>
            <a:endParaRPr lang="en-US" dirty="0"/>
          </a:p>
        </p:txBody>
      </p:sp>
      <p:sp>
        <p:nvSpPr>
          <p:cNvPr id="4" name="Footer Placeholder 3">
            <a:extLst>
              <a:ext uri="{FF2B5EF4-FFF2-40B4-BE49-F238E27FC236}">
                <a16:creationId xmlns:a16="http://schemas.microsoft.com/office/drawing/2014/main" id="{E8BC32C2-536F-B26D-F9CF-C72BD8AEC40C}"/>
              </a:ext>
            </a:extLst>
          </p:cNvPr>
          <p:cNvSpPr>
            <a:spLocks noGrp="1"/>
          </p:cNvSpPr>
          <p:nvPr>
            <p:ph type="ftr" sz="quarter" idx="11"/>
          </p:nvPr>
        </p:nvSpPr>
        <p:spPr/>
        <p:txBody>
          <a:bodyPr/>
          <a:lstStyle/>
          <a:p>
            <a:pPr>
              <a:defRPr/>
            </a:pPr>
            <a:r>
              <a:rPr lang="en-US"/>
              <a:t>www.nfhs.org</a:t>
            </a:r>
          </a:p>
        </p:txBody>
      </p:sp>
      <p:pic>
        <p:nvPicPr>
          <p:cNvPr id="5" name="Picture 4" descr="A picture containing text, book, vector graphics&#10;&#10;Description automatically generated">
            <a:extLst>
              <a:ext uri="{FF2B5EF4-FFF2-40B4-BE49-F238E27FC236}">
                <a16:creationId xmlns:a16="http://schemas.microsoft.com/office/drawing/2014/main" id="{9757926D-1AD1-B531-8A0E-FA5851F06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1952" y="2033059"/>
            <a:ext cx="3315978" cy="4338406"/>
          </a:xfrm>
          <a:prstGeom prst="rect">
            <a:avLst/>
          </a:prstGeom>
        </p:spPr>
      </p:pic>
    </p:spTree>
    <p:extLst>
      <p:ext uri="{BB962C8B-B14F-4D97-AF65-F5344CB8AC3E}">
        <p14:creationId xmlns:p14="http://schemas.microsoft.com/office/powerpoint/2010/main" val="1630745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B4B17-4508-75C5-AA21-20612B6F6FAE}"/>
              </a:ext>
            </a:extLst>
          </p:cNvPr>
          <p:cNvSpPr>
            <a:spLocks noGrp="1"/>
          </p:cNvSpPr>
          <p:nvPr>
            <p:ph type="title"/>
          </p:nvPr>
        </p:nvSpPr>
        <p:spPr>
          <a:xfrm>
            <a:off x="1940985" y="595036"/>
            <a:ext cx="10026649" cy="1204912"/>
          </a:xfrm>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intentional grounding EXCEPTION</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2400" b="1" i="0" u="none" strike="noStrike" kern="1200" cap="all" spc="0" normalizeH="0" baseline="0" noProof="0" dirty="0">
                <a:ln>
                  <a:noFill/>
                </a:ln>
                <a:solidFill>
                  <a:srgbClr val="00205B"/>
                </a:solidFill>
                <a:effectLst/>
                <a:uLnTx/>
                <a:uFillTx/>
                <a:latin typeface="Calibri"/>
                <a:ea typeface="+mj-ea"/>
                <a:cs typeface="+mj-cs"/>
              </a:rPr>
              <a:t>Rule 7-5-2</a:t>
            </a:r>
            <a:r>
              <a:rPr kumimoji="0" lang="en-US" sz="2400" b="1" i="0" u="none" strike="noStrike" kern="1200" cap="none" spc="0" normalizeH="0" baseline="0" noProof="0" dirty="0">
                <a:ln>
                  <a:noFill/>
                </a:ln>
                <a:solidFill>
                  <a:srgbClr val="00205B"/>
                </a:solidFill>
                <a:effectLst/>
                <a:uLnTx/>
                <a:uFillTx/>
                <a:latin typeface="Calibri"/>
                <a:ea typeface="+mj-ea"/>
                <a:cs typeface="+mj-cs"/>
              </a:rPr>
              <a:t>d </a:t>
            </a:r>
            <a:r>
              <a:rPr kumimoji="0" lang="en-US" sz="2400" b="1" i="0" u="none" strike="noStrike" kern="1200" cap="all" spc="0" normalizeH="0" baseline="0" noProof="0" dirty="0">
                <a:ln>
                  <a:noFill/>
                </a:ln>
                <a:solidFill>
                  <a:srgbClr val="00205B"/>
                </a:solidFill>
                <a:effectLst/>
                <a:uLnTx/>
                <a:uFillTx/>
                <a:latin typeface="Calibri"/>
                <a:ea typeface="+mj-ea"/>
                <a:cs typeface="+mj-cs"/>
              </a:rPr>
              <a:t>EXCEPTION 2</a:t>
            </a:r>
            <a:r>
              <a:rPr kumimoji="0" lang="en-US" sz="2400" b="1" i="0" u="none" strike="noStrike" kern="1200" cap="none" spc="0" normalizeH="0" baseline="0" noProof="0" dirty="0">
                <a:ln>
                  <a:noFill/>
                </a:ln>
                <a:solidFill>
                  <a:srgbClr val="00205B"/>
                </a:solidFill>
                <a:effectLst/>
                <a:uLnTx/>
                <a:uFillTx/>
                <a:latin typeface="Calibri"/>
                <a:ea typeface="+mj-ea"/>
                <a:cs typeface="+mj-cs"/>
              </a:rPr>
              <a:t>a, c</a:t>
            </a:r>
            <a:r>
              <a:rPr kumimoji="0" lang="en-US" sz="2400" b="1" i="0" u="none" strike="noStrike" kern="1200" cap="all" spc="0" normalizeH="0" baseline="0" noProof="0" dirty="0">
                <a:ln>
                  <a:noFill/>
                </a:ln>
                <a:solidFill>
                  <a:srgbClr val="00205B"/>
                </a:solidFill>
                <a:effectLst/>
                <a:uLnTx/>
                <a:uFillTx/>
                <a:latin typeface="Calibri"/>
                <a:ea typeface="+mj-ea"/>
                <a:cs typeface="+mj-cs"/>
              </a:rPr>
              <a:t>, TABLE 7-5-2 </a:t>
            </a:r>
            <a:r>
              <a:rPr kumimoji="0" lang="en-US" sz="2400" b="1" i="0" u="none" strike="noStrike" kern="1200" cap="none" spc="0" normalizeH="0" baseline="0" noProof="0" dirty="0">
                <a:ln>
                  <a:noFill/>
                </a:ln>
                <a:solidFill>
                  <a:srgbClr val="00205B"/>
                </a:solidFill>
                <a:effectLst/>
                <a:uLnTx/>
                <a:uFillTx/>
                <a:latin typeface="Calibri"/>
                <a:ea typeface="+mj-ea"/>
                <a:cs typeface="+mj-cs"/>
              </a:rPr>
              <a:t>d </a:t>
            </a:r>
            <a:r>
              <a:rPr kumimoji="0" lang="en-US" sz="2400" b="1" i="0" u="none" strike="noStrike" kern="1200" cap="all" spc="0" normalizeH="0" baseline="0" noProof="0" dirty="0">
                <a:ln>
                  <a:noFill/>
                </a:ln>
                <a:solidFill>
                  <a:srgbClr val="00205B"/>
                </a:solidFill>
                <a:effectLst/>
                <a:uLnTx/>
                <a:uFillTx/>
                <a:latin typeface="Calibri"/>
                <a:ea typeface="+mj-ea"/>
                <a:cs typeface="+mj-cs"/>
              </a:rPr>
              <a:t>EXCEPTION 2</a:t>
            </a:r>
            <a:r>
              <a:rPr kumimoji="0" lang="en-US" sz="2400" b="1" i="0" u="none" strike="noStrike" kern="1200" cap="none" spc="0" normalizeH="0" baseline="0" noProof="0" dirty="0">
                <a:ln>
                  <a:noFill/>
                </a:ln>
                <a:solidFill>
                  <a:srgbClr val="00205B"/>
                </a:solidFill>
                <a:effectLst/>
                <a:uLnTx/>
                <a:uFillTx/>
                <a:latin typeface="Calibri"/>
                <a:ea typeface="+mj-ea"/>
                <a:cs typeface="+mj-cs"/>
              </a:rPr>
              <a:t>a, c</a:t>
            </a:r>
            <a:r>
              <a:rPr kumimoji="0" lang="en-US" sz="2400" b="1" i="0" u="none" strike="noStrike" kern="1200" cap="all" spc="0" normalizeH="0" baseline="0" noProof="0" dirty="0">
                <a:ln>
                  <a:noFill/>
                </a:ln>
                <a:solidFill>
                  <a:srgbClr val="00205B"/>
                </a:solidFill>
                <a:effectLst/>
                <a:uLnTx/>
                <a:uFillTx/>
                <a:latin typeface="Calibri"/>
                <a:ea typeface="+mj-ea"/>
                <a:cs typeface="+mj-cs"/>
              </a:rPr>
              <a:t>, TABLE 7-5 (1) </a:t>
            </a:r>
            <a:r>
              <a:rPr kumimoji="0" lang="en-US" sz="2400" b="1" i="0" u="none" strike="noStrike" kern="1200" cap="none" spc="0" normalizeH="0" baseline="0" noProof="0" dirty="0">
                <a:ln>
                  <a:noFill/>
                </a:ln>
                <a:solidFill>
                  <a:srgbClr val="00205B"/>
                </a:solidFill>
                <a:effectLst/>
                <a:uLnTx/>
                <a:uFillTx/>
                <a:latin typeface="Calibri"/>
                <a:ea typeface="+mj-ea"/>
                <a:cs typeface="+mj-cs"/>
              </a:rPr>
              <a:t>d </a:t>
            </a:r>
            <a:r>
              <a:rPr kumimoji="0" lang="en-US" sz="2400" b="1" i="0" u="none" strike="noStrike" kern="1200" cap="all" spc="0" normalizeH="0" baseline="0" noProof="0" dirty="0">
                <a:ln>
                  <a:noFill/>
                </a:ln>
                <a:solidFill>
                  <a:srgbClr val="00205B"/>
                </a:solidFill>
                <a:effectLst/>
                <a:uLnTx/>
                <a:uFillTx/>
                <a:latin typeface="Calibri"/>
                <a:ea typeface="+mj-ea"/>
                <a:cs typeface="+mj-cs"/>
              </a:rPr>
              <a:t>EXCEPTION 2</a:t>
            </a:r>
            <a:r>
              <a:rPr kumimoji="0" lang="en-US" sz="2400" b="1" i="0" u="none" strike="noStrike" kern="1200" cap="none" spc="0" normalizeH="0" baseline="0" noProof="0" dirty="0">
                <a:ln>
                  <a:noFill/>
                </a:ln>
                <a:solidFill>
                  <a:srgbClr val="00205B"/>
                </a:solidFill>
                <a:effectLst/>
                <a:uLnTx/>
                <a:uFillTx/>
                <a:latin typeface="Calibri"/>
                <a:ea typeface="+mj-ea"/>
                <a:cs typeface="+mj-cs"/>
              </a:rPr>
              <a:t>a, c</a:t>
            </a:r>
            <a:r>
              <a:rPr kumimoji="0" lang="en-US" sz="2400" b="1" i="0" u="none" strike="noStrike" kern="1200" cap="all" spc="0" normalizeH="0" baseline="0" noProof="0" dirty="0">
                <a:ln>
                  <a:noFill/>
                </a:ln>
                <a:solidFill>
                  <a:srgbClr val="00205B"/>
                </a:solidFill>
                <a:effectLst/>
                <a:uLnTx/>
                <a:uFillTx/>
                <a:latin typeface="Calibri"/>
                <a:ea typeface="+mj-ea"/>
                <a:cs typeface="+mj-cs"/>
              </a:rPr>
              <a:t> </a:t>
            </a:r>
            <a:endParaRPr lang="en-US" dirty="0"/>
          </a:p>
        </p:txBody>
      </p:sp>
      <p:sp>
        <p:nvSpPr>
          <p:cNvPr id="3" name="Content Placeholder 2">
            <a:extLst>
              <a:ext uri="{FF2B5EF4-FFF2-40B4-BE49-F238E27FC236}">
                <a16:creationId xmlns:a16="http://schemas.microsoft.com/office/drawing/2014/main" id="{577FBF79-7B0C-03E2-8891-F8E7CBB5C513}"/>
              </a:ext>
            </a:extLst>
          </p:cNvPr>
          <p:cNvSpPr>
            <a:spLocks noGrp="1"/>
          </p:cNvSpPr>
          <p:nvPr>
            <p:ph idx="1"/>
          </p:nvPr>
        </p:nvSpPr>
        <p:spPr>
          <a:xfrm>
            <a:off x="1831654" y="5512146"/>
            <a:ext cx="10244389" cy="1012478"/>
          </a:xfrm>
        </p:spPr>
        <p: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dirty="0">
                <a:ln>
                  <a:noFill/>
                </a:ln>
                <a:solidFill>
                  <a:srgbClr val="414B56"/>
                </a:solidFill>
                <a:effectLst/>
                <a:uLnTx/>
                <a:uFillTx/>
                <a:latin typeface="Calibri"/>
                <a:ea typeface="+mn-ea"/>
                <a:cs typeface="Arial" pitchFamily="34" charset="0"/>
              </a:rPr>
              <a:t>This is a foul for intentional grounding since A2 is the second player to possess the ball.  Only the player who possessed the ball after the snap ends may take advantage of the intentional grounding exception.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a:p>
            <a:pPr marL="0" indent="0">
              <a:buNone/>
            </a:pPr>
            <a:endParaRPr lang="en-US" dirty="0"/>
          </a:p>
        </p:txBody>
      </p:sp>
      <p:sp>
        <p:nvSpPr>
          <p:cNvPr id="4" name="Footer Placeholder 3">
            <a:extLst>
              <a:ext uri="{FF2B5EF4-FFF2-40B4-BE49-F238E27FC236}">
                <a16:creationId xmlns:a16="http://schemas.microsoft.com/office/drawing/2014/main" id="{722FB4D5-6730-130F-CA9C-21449C037C61}"/>
              </a:ext>
            </a:extLst>
          </p:cNvPr>
          <p:cNvSpPr>
            <a:spLocks noGrp="1"/>
          </p:cNvSpPr>
          <p:nvPr>
            <p:ph type="ftr" sz="quarter" idx="11"/>
          </p:nvPr>
        </p:nvSpPr>
        <p:spPr/>
        <p:txBody>
          <a:bodyPr/>
          <a:lstStyle/>
          <a:p>
            <a:pPr>
              <a:defRPr/>
            </a:pPr>
            <a:r>
              <a:rPr lang="en-US"/>
              <a:t>www.nfhs.org</a:t>
            </a:r>
          </a:p>
        </p:txBody>
      </p:sp>
      <p:pic>
        <p:nvPicPr>
          <p:cNvPr id="5" name="Picture 4" descr="Bubble chart&#10;&#10;Description automatically generated">
            <a:extLst>
              <a:ext uri="{FF2B5EF4-FFF2-40B4-BE49-F238E27FC236}">
                <a16:creationId xmlns:a16="http://schemas.microsoft.com/office/drawing/2014/main" id="{FBE3E315-2C66-5391-81FE-14B17B0C66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8637" y="1980729"/>
            <a:ext cx="8156448" cy="3531417"/>
          </a:xfrm>
          <a:prstGeom prst="rect">
            <a:avLst/>
          </a:prstGeom>
        </p:spPr>
      </p:pic>
    </p:spTree>
    <p:extLst>
      <p:ext uri="{BB962C8B-B14F-4D97-AF65-F5344CB8AC3E}">
        <p14:creationId xmlns:p14="http://schemas.microsoft.com/office/powerpoint/2010/main" val="4104424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  (NFHS)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a:t>NFHS (located in Indianapolis, IN – Est. 1920):</a:t>
            </a:r>
          </a:p>
          <a:p>
            <a:pPr lvl="1"/>
            <a:r>
              <a:rPr lang="en-US" altLang="en-US" sz="2200"/>
              <a:t>National leader and advocate for </a:t>
            </a:r>
            <a:br>
              <a:rPr lang="en-US" altLang="en-US" sz="2200"/>
            </a:br>
            <a:r>
              <a:rPr lang="en-US" altLang="en-US" sz="2200"/>
              <a:t>high school athletics and </a:t>
            </a:r>
            <a:br>
              <a:rPr lang="en-US" altLang="en-US" sz="2200"/>
            </a:br>
            <a:r>
              <a:rPr lang="en-US" altLang="en-US" sz="2200"/>
              <a:t>performing arts programs.</a:t>
            </a:r>
          </a:p>
          <a:p>
            <a:pPr lvl="1"/>
            <a:r>
              <a:rPr lang="en-US" altLang="en-US" sz="2200"/>
              <a:t>Serves 51 state associations, 19,500 </a:t>
            </a:r>
            <a:br>
              <a:rPr lang="en-US" altLang="en-US" sz="2200"/>
            </a:br>
            <a:r>
              <a:rPr lang="en-US" altLang="en-US" sz="2200"/>
              <a:t>high schools and 12 million student </a:t>
            </a:r>
            <a:br>
              <a:rPr lang="en-US" altLang="en-US" sz="2200"/>
            </a:br>
            <a:r>
              <a:rPr lang="en-US" altLang="en-US" sz="2200"/>
              <a:t>participants.</a:t>
            </a:r>
          </a:p>
          <a:p>
            <a:pPr lvl="1"/>
            <a:r>
              <a:rPr lang="en-US" altLang="en-US" sz="2200"/>
              <a:t>Writes playing rules for 17 high school </a:t>
            </a:r>
            <a:br>
              <a:rPr lang="en-US" altLang="en-US" sz="2200"/>
            </a:br>
            <a:r>
              <a:rPr lang="en-US" altLang="en-US" sz="2200"/>
              <a:t>sports for boys and girls.</a:t>
            </a:r>
          </a:p>
          <a:p>
            <a:pPr lvl="1"/>
            <a:r>
              <a:rPr lang="en-US" altLang="en-US" sz="2200"/>
              <a:t>Offers online education courses for high school coaches, </a:t>
            </a:r>
            <a:br>
              <a:rPr lang="en-US" altLang="en-US" sz="2200"/>
            </a:br>
            <a:r>
              <a:rPr lang="en-US" altLang="en-US" sz="2200"/>
              <a:t>officials, parents, students and others.</a:t>
            </a:r>
          </a:p>
          <a:p>
            <a:pPr lvl="1"/>
            <a:r>
              <a:rPr lang="en-US" altLang="en-US" sz="220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Map&#10;&#10;Description automatically generated">
            <a:extLst>
              <a:ext uri="{FF2B5EF4-FFF2-40B4-BE49-F238E27FC236}">
                <a16:creationId xmlns:a16="http://schemas.microsoft.com/office/drawing/2014/main" id="{943DCE0A-A7CC-4FD8-F8B3-9C3461F64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2984" y="2578396"/>
            <a:ext cx="4629016" cy="231258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518C-E0E8-ABFD-8174-11F47D5C63F8}"/>
              </a:ext>
            </a:extLst>
          </p:cNvPr>
          <p:cNvSpPr>
            <a:spLocks noGrp="1"/>
          </p:cNvSpPr>
          <p:nvPr>
            <p:ph type="title"/>
          </p:nvPr>
        </p:nvSpPr>
        <p:spPr>
          <a:xfrm>
            <a:off x="1941513" y="525463"/>
            <a:ext cx="10026650" cy="1204912"/>
          </a:xfrm>
        </p:spPr>
        <p:txBody>
          <a:bodyPr/>
          <a:lstStyle/>
          <a:p>
            <a:r>
              <a:rPr lang="en-US" dirty="0"/>
              <a:t>NFHS Authenticating Mark update</a:t>
            </a:r>
          </a:p>
        </p:txBody>
      </p:sp>
      <p:sp>
        <p:nvSpPr>
          <p:cNvPr id="3" name="Content Placeholder 2">
            <a:extLst>
              <a:ext uri="{FF2B5EF4-FFF2-40B4-BE49-F238E27FC236}">
                <a16:creationId xmlns:a16="http://schemas.microsoft.com/office/drawing/2014/main" id="{5337A712-7305-0913-E8C4-68E4FF885A43}"/>
              </a:ext>
            </a:extLst>
          </p:cNvPr>
          <p:cNvSpPr>
            <a:spLocks noGrp="1"/>
          </p:cNvSpPr>
          <p:nvPr>
            <p:ph idx="1"/>
          </p:nvPr>
        </p:nvSpPr>
        <p:spPr>
          <a:xfrm>
            <a:off x="3871929" y="2082107"/>
            <a:ext cx="8015409" cy="4045706"/>
          </a:xfrm>
        </p:spPr>
        <p:txBody>
          <a:bodyPr/>
          <a:lstStyle/>
          <a:p>
            <a:pPr marL="0" indent="0">
              <a:buNone/>
            </a:pPr>
            <a:r>
              <a:rPr lang="en-US" sz="1600" b="1" dirty="0"/>
              <a:t>Specifications</a:t>
            </a:r>
          </a:p>
          <a:p>
            <a:r>
              <a:rPr lang="en-US" sz="1600" dirty="0"/>
              <a:t>Do not use the NFHS Authenticating Mark without prior written approval from the NFHS</a:t>
            </a:r>
          </a:p>
          <a:p>
            <a:r>
              <a:rPr lang="en-US" sz="1600" dirty="0"/>
              <a:t>This mark is for use of licensees only.</a:t>
            </a:r>
          </a:p>
          <a:p>
            <a:endParaRPr lang="en-US" sz="1600" dirty="0"/>
          </a:p>
          <a:p>
            <a:pPr marL="0" indent="0">
              <a:buNone/>
            </a:pPr>
            <a:r>
              <a:rPr lang="en-US" sz="1600" b="1" dirty="0"/>
              <a:t>Minimum size</a:t>
            </a:r>
          </a:p>
          <a:p>
            <a:pPr lvl="1"/>
            <a:r>
              <a:rPr lang="en-US" sz="1600" b="1" dirty="0"/>
              <a:t>Inflatable Balls - 2 ½" </a:t>
            </a:r>
            <a:r>
              <a:rPr lang="en-US" sz="1600" dirty="0"/>
              <a:t>(Football)</a:t>
            </a:r>
          </a:p>
          <a:p>
            <a:pPr lvl="1"/>
            <a:r>
              <a:rPr lang="en-US" sz="1600" dirty="0"/>
              <a:t>On a ball, the NFHS logo may be smaller than manufacturer’s logo, but should be placed in proximity to the manufacturer’s name for easy identification. Allow enough space around the logo so it can be easily recognized as distinct and separate.</a:t>
            </a:r>
          </a:p>
          <a:p>
            <a:pPr lvl="1"/>
            <a:r>
              <a:rPr lang="en-US" sz="1600" dirty="0"/>
              <a:t>Reproduce the logo only from the vector artwork provided here or on Direct Licensing Hub. Do not copy, scan art electronically or use as a template to redraw the symbol.</a:t>
            </a:r>
          </a:p>
          <a:p>
            <a:pPr lvl="1"/>
            <a:endParaRPr lang="en-US" sz="1600" dirty="0"/>
          </a:p>
          <a:p>
            <a:pPr marL="0" indent="0">
              <a:buNone/>
            </a:pPr>
            <a:r>
              <a:rPr lang="en-US" sz="1600" b="1" dirty="0"/>
              <a:t>Note: </a:t>
            </a:r>
            <a:r>
              <a:rPr lang="en-US" sz="1600" dirty="0"/>
              <a:t>If sizing or specifications do not work well in your particular design situation, contact K12 Licensing. </a:t>
            </a:r>
          </a:p>
          <a:p>
            <a:pPr marL="0" indent="0">
              <a:buNone/>
            </a:pPr>
            <a:endParaRPr lang="en-US" sz="1600" dirty="0"/>
          </a:p>
          <a:p>
            <a:pPr marL="0" indent="0">
              <a:buNone/>
            </a:pPr>
            <a:r>
              <a:rPr lang="en-US" sz="1600" b="1" dirty="0">
                <a:highlight>
                  <a:srgbClr val="C0C0C0"/>
                </a:highlight>
              </a:rPr>
              <a:t>A current list of NFHS authenticated products can be found at www.nfhs.org, Resources, Authenticating Mark</a:t>
            </a:r>
          </a:p>
        </p:txBody>
      </p:sp>
      <p:sp>
        <p:nvSpPr>
          <p:cNvPr id="4" name="Footer Placeholder 3">
            <a:extLst>
              <a:ext uri="{FF2B5EF4-FFF2-40B4-BE49-F238E27FC236}">
                <a16:creationId xmlns:a16="http://schemas.microsoft.com/office/drawing/2014/main" id="{F45DBBE2-F618-6680-80A0-E6203AE8602D}"/>
              </a:ext>
            </a:extLst>
          </p:cNvPr>
          <p:cNvSpPr>
            <a:spLocks noGrp="1"/>
          </p:cNvSpPr>
          <p:nvPr>
            <p:ph type="ftr" sz="quarter" idx="11"/>
          </p:nvPr>
        </p:nvSpPr>
        <p:spPr>
          <a:xfrm>
            <a:off x="9996488" y="6524625"/>
            <a:ext cx="1992312" cy="2952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14" name="Picture 13">
            <a:extLst>
              <a:ext uri="{FF2B5EF4-FFF2-40B4-BE49-F238E27FC236}">
                <a16:creationId xmlns:a16="http://schemas.microsoft.com/office/drawing/2014/main" id="{7561FFCA-A6C1-1DA5-E9C8-C58FA43EAF4B}"/>
              </a:ext>
            </a:extLst>
          </p:cNvPr>
          <p:cNvPicPr>
            <a:picLocks noChangeAspect="1"/>
          </p:cNvPicPr>
          <p:nvPr/>
        </p:nvPicPr>
        <p:blipFill>
          <a:blip r:embed="rId3"/>
          <a:stretch>
            <a:fillRect/>
          </a:stretch>
        </p:blipFill>
        <p:spPr>
          <a:xfrm>
            <a:off x="1338806" y="3601848"/>
            <a:ext cx="1744194" cy="609255"/>
          </a:xfrm>
          <a:prstGeom prst="rect">
            <a:avLst/>
          </a:prstGeom>
        </p:spPr>
      </p:pic>
      <p:pic>
        <p:nvPicPr>
          <p:cNvPr id="15" name="Picture 14">
            <a:extLst>
              <a:ext uri="{FF2B5EF4-FFF2-40B4-BE49-F238E27FC236}">
                <a16:creationId xmlns:a16="http://schemas.microsoft.com/office/drawing/2014/main" id="{F3680235-9543-BB3C-F0FD-DC1153ED1E97}"/>
              </a:ext>
            </a:extLst>
          </p:cNvPr>
          <p:cNvPicPr>
            <a:picLocks noChangeAspect="1"/>
          </p:cNvPicPr>
          <p:nvPr/>
        </p:nvPicPr>
        <p:blipFill rotWithShape="1">
          <a:blip r:embed="rId4"/>
          <a:srcRect l="5187" t="6030" r="5430" b="12749"/>
          <a:stretch/>
        </p:blipFill>
        <p:spPr>
          <a:xfrm>
            <a:off x="1060745" y="2499624"/>
            <a:ext cx="1514480" cy="516072"/>
          </a:xfrm>
          <a:prstGeom prst="rect">
            <a:avLst/>
          </a:prstGeom>
        </p:spPr>
      </p:pic>
      <p:cxnSp>
        <p:nvCxnSpPr>
          <p:cNvPr id="21" name="Straight Connector 20">
            <a:extLst>
              <a:ext uri="{FF2B5EF4-FFF2-40B4-BE49-F238E27FC236}">
                <a16:creationId xmlns:a16="http://schemas.microsoft.com/office/drawing/2014/main" id="{8C1D9650-9846-C66A-045E-43CA2D490875}"/>
              </a:ext>
            </a:extLst>
          </p:cNvPr>
          <p:cNvCxnSpPr>
            <a:cxnSpLocks/>
          </p:cNvCxnSpPr>
          <p:nvPr/>
        </p:nvCxnSpPr>
        <p:spPr>
          <a:xfrm>
            <a:off x="872778" y="3376917"/>
            <a:ext cx="27674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A circular black and white logo&#10;&#10;Description automatically generated">
            <a:extLst>
              <a:ext uri="{FF2B5EF4-FFF2-40B4-BE49-F238E27FC236}">
                <a16:creationId xmlns:a16="http://schemas.microsoft.com/office/drawing/2014/main" id="{ADCCFA1B-F228-8E1E-E47E-A225C5A23F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1425" y="2405797"/>
            <a:ext cx="730047" cy="703726"/>
          </a:xfrm>
          <a:prstGeom prst="rect">
            <a:avLst/>
          </a:prstGeom>
        </p:spPr>
      </p:pic>
      <p:sp>
        <p:nvSpPr>
          <p:cNvPr id="24" name="TextBox 23">
            <a:extLst>
              <a:ext uri="{FF2B5EF4-FFF2-40B4-BE49-F238E27FC236}">
                <a16:creationId xmlns:a16="http://schemas.microsoft.com/office/drawing/2014/main" id="{B25889C9-2644-3162-F46C-DC90956CE4CE}"/>
              </a:ext>
            </a:extLst>
          </p:cNvPr>
          <p:cNvSpPr txBox="1"/>
          <p:nvPr/>
        </p:nvSpPr>
        <p:spPr>
          <a:xfrm>
            <a:off x="869719" y="3368451"/>
            <a:ext cx="1744194"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New Logo</a:t>
            </a:r>
          </a:p>
        </p:txBody>
      </p:sp>
      <p:sp>
        <p:nvSpPr>
          <p:cNvPr id="25" name="TextBox 24">
            <a:extLst>
              <a:ext uri="{FF2B5EF4-FFF2-40B4-BE49-F238E27FC236}">
                <a16:creationId xmlns:a16="http://schemas.microsoft.com/office/drawing/2014/main" id="{B1FBE978-5D24-F68C-EBE7-374BFF0BD955}"/>
              </a:ext>
            </a:extLst>
          </p:cNvPr>
          <p:cNvSpPr txBox="1"/>
          <p:nvPr/>
        </p:nvSpPr>
        <p:spPr>
          <a:xfrm>
            <a:off x="864895" y="3129995"/>
            <a:ext cx="1744194"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Current Logos</a:t>
            </a:r>
          </a:p>
        </p:txBody>
      </p:sp>
    </p:spTree>
    <p:extLst>
      <p:ext uri="{BB962C8B-B14F-4D97-AF65-F5344CB8AC3E}">
        <p14:creationId xmlns:p14="http://schemas.microsoft.com/office/powerpoint/2010/main" val="2230361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1CEC-35CA-92FC-A7DD-5F0A59308AE5}"/>
              </a:ext>
            </a:extLst>
          </p:cNvPr>
          <p:cNvSpPr>
            <a:spLocks noGrp="1"/>
          </p:cNvSpPr>
          <p:nvPr>
            <p:ph type="title"/>
          </p:nvPr>
        </p:nvSpPr>
        <p:spPr/>
        <p:txBody>
          <a:bodyPr/>
          <a:lstStyle/>
          <a:p>
            <a:pPr algn="ctr"/>
            <a:r>
              <a:rPr lang="en-US" dirty="0"/>
              <a:t>Football</a:t>
            </a:r>
            <a:br>
              <a:rPr lang="en-US" dirty="0"/>
            </a:br>
            <a:r>
              <a:rPr lang="en-US" dirty="0" err="1"/>
              <a:t>nfhs</a:t>
            </a:r>
            <a:r>
              <a:rPr lang="en-US" dirty="0"/>
              <a:t> authenticating mark</a:t>
            </a:r>
          </a:p>
        </p:txBody>
      </p:sp>
      <p:grpSp>
        <p:nvGrpSpPr>
          <p:cNvPr id="56" name="Group 55">
            <a:extLst>
              <a:ext uri="{FF2B5EF4-FFF2-40B4-BE49-F238E27FC236}">
                <a16:creationId xmlns:a16="http://schemas.microsoft.com/office/drawing/2014/main" id="{616590ED-3A75-BFC6-0090-E5C783964B46}"/>
              </a:ext>
            </a:extLst>
          </p:cNvPr>
          <p:cNvGrpSpPr/>
          <p:nvPr/>
        </p:nvGrpSpPr>
        <p:grpSpPr>
          <a:xfrm>
            <a:off x="1495037" y="2538130"/>
            <a:ext cx="10569960" cy="2999285"/>
            <a:chOff x="1074043" y="3062713"/>
            <a:chExt cx="14224595" cy="4036310"/>
          </a:xfrm>
        </p:grpSpPr>
        <p:pic>
          <p:nvPicPr>
            <p:cNvPr id="57" name="object 2">
              <a:extLst>
                <a:ext uri="{FF2B5EF4-FFF2-40B4-BE49-F238E27FC236}">
                  <a16:creationId xmlns:a16="http://schemas.microsoft.com/office/drawing/2014/main" id="{240DD228-C871-C17A-CE51-6A24AB862001}"/>
                </a:ext>
              </a:extLst>
            </p:cNvPr>
            <p:cNvPicPr/>
            <p:nvPr/>
          </p:nvPicPr>
          <p:blipFill>
            <a:blip r:embed="rId3" cstate="print"/>
            <a:stretch>
              <a:fillRect/>
            </a:stretch>
          </p:blipFill>
          <p:spPr>
            <a:xfrm>
              <a:off x="1074043" y="3062713"/>
              <a:ext cx="6261099" cy="3898900"/>
            </a:xfrm>
            <a:prstGeom prst="rect">
              <a:avLst/>
            </a:prstGeom>
          </p:spPr>
        </p:pic>
        <p:grpSp>
          <p:nvGrpSpPr>
            <p:cNvPr id="58" name="object 3">
              <a:extLst>
                <a:ext uri="{FF2B5EF4-FFF2-40B4-BE49-F238E27FC236}">
                  <a16:creationId xmlns:a16="http://schemas.microsoft.com/office/drawing/2014/main" id="{41A6B2BE-D671-265C-43B6-795407794BC3}"/>
                </a:ext>
              </a:extLst>
            </p:cNvPr>
            <p:cNvGrpSpPr/>
            <p:nvPr/>
          </p:nvGrpSpPr>
          <p:grpSpPr>
            <a:xfrm>
              <a:off x="8747378" y="3062719"/>
              <a:ext cx="6261095" cy="3928148"/>
              <a:chOff x="8747378" y="3062719"/>
              <a:chExt cx="6261095" cy="3928148"/>
            </a:xfrm>
          </p:grpSpPr>
          <p:pic>
            <p:nvPicPr>
              <p:cNvPr id="79" name="object 4">
                <a:extLst>
                  <a:ext uri="{FF2B5EF4-FFF2-40B4-BE49-F238E27FC236}">
                    <a16:creationId xmlns:a16="http://schemas.microsoft.com/office/drawing/2014/main" id="{354DAAF1-65A0-F656-3670-966AD918E94D}"/>
                  </a:ext>
                </a:extLst>
              </p:cNvPr>
              <p:cNvPicPr/>
              <p:nvPr/>
            </p:nvPicPr>
            <p:blipFill>
              <a:blip r:embed="rId3" cstate="print"/>
              <a:stretch>
                <a:fillRect/>
              </a:stretch>
            </p:blipFill>
            <p:spPr>
              <a:xfrm>
                <a:off x="8747378" y="3062719"/>
                <a:ext cx="6261095" cy="3898891"/>
              </a:xfrm>
              <a:prstGeom prst="rect">
                <a:avLst/>
              </a:prstGeom>
            </p:spPr>
          </p:pic>
          <p:sp>
            <p:nvSpPr>
              <p:cNvPr id="80" name="object 5">
                <a:extLst>
                  <a:ext uri="{FF2B5EF4-FFF2-40B4-BE49-F238E27FC236}">
                    <a16:creationId xmlns:a16="http://schemas.microsoft.com/office/drawing/2014/main" id="{54190FA8-F1A1-E2C3-5059-1370208A54C2}"/>
                  </a:ext>
                </a:extLst>
              </p:cNvPr>
              <p:cNvSpPr/>
              <p:nvPr/>
            </p:nvSpPr>
            <p:spPr>
              <a:xfrm>
                <a:off x="8842942" y="5232689"/>
                <a:ext cx="5798184" cy="1691004"/>
              </a:xfrm>
              <a:custGeom>
                <a:avLst/>
                <a:gdLst/>
                <a:ahLst/>
                <a:cxnLst/>
                <a:rect l="l" t="t" r="r" b="b"/>
                <a:pathLst>
                  <a:path w="5798184" h="1691004">
                    <a:moveTo>
                      <a:pt x="5797943" y="0"/>
                    </a:moveTo>
                    <a:lnTo>
                      <a:pt x="5797943" y="1690763"/>
                    </a:lnTo>
                    <a:lnTo>
                      <a:pt x="0" y="1690763"/>
                    </a:lnTo>
                    <a:lnTo>
                      <a:pt x="0" y="0"/>
                    </a:lnTo>
                  </a:path>
                </a:pathLst>
              </a:custGeom>
              <a:ln w="7404">
                <a:solidFill>
                  <a:srgbClr val="231F20"/>
                </a:solidFill>
              </a:ln>
            </p:spPr>
            <p:txBody>
              <a:bodyPr wrap="square" lIns="0" tIns="0" rIns="0" bIns="0" rtlCol="0"/>
              <a:lstStyle/>
              <a:p>
                <a:endParaRPr/>
              </a:p>
            </p:txBody>
          </p:sp>
          <p:sp>
            <p:nvSpPr>
              <p:cNvPr id="81" name="object 6">
                <a:extLst>
                  <a:ext uri="{FF2B5EF4-FFF2-40B4-BE49-F238E27FC236}">
                    <a16:creationId xmlns:a16="http://schemas.microsoft.com/office/drawing/2014/main" id="{1614E8FA-E7FD-6514-8B66-61BB467B49E9}"/>
                  </a:ext>
                </a:extLst>
              </p:cNvPr>
              <p:cNvSpPr/>
              <p:nvPr/>
            </p:nvSpPr>
            <p:spPr>
              <a:xfrm>
                <a:off x="11323299" y="6856882"/>
                <a:ext cx="887548" cy="133985"/>
              </a:xfrm>
              <a:custGeom>
                <a:avLst/>
                <a:gdLst/>
                <a:ahLst/>
                <a:cxnLst/>
                <a:rect l="l" t="t" r="r" b="b"/>
                <a:pathLst>
                  <a:path w="575945" h="133984">
                    <a:moveTo>
                      <a:pt x="575424" y="0"/>
                    </a:moveTo>
                    <a:lnTo>
                      <a:pt x="0" y="0"/>
                    </a:lnTo>
                    <a:lnTo>
                      <a:pt x="0" y="133438"/>
                    </a:lnTo>
                    <a:lnTo>
                      <a:pt x="575424" y="133438"/>
                    </a:lnTo>
                    <a:lnTo>
                      <a:pt x="575424" y="0"/>
                    </a:lnTo>
                    <a:close/>
                  </a:path>
                </a:pathLst>
              </a:custGeom>
              <a:solidFill>
                <a:srgbClr val="FFFFFF"/>
              </a:solidFill>
            </p:spPr>
            <p:txBody>
              <a:bodyPr wrap="square" lIns="0" tIns="0" rIns="0" bIns="0" rtlCol="0"/>
              <a:lstStyle/>
              <a:p>
                <a:endParaRPr/>
              </a:p>
            </p:txBody>
          </p:sp>
        </p:grpSp>
        <p:sp>
          <p:nvSpPr>
            <p:cNvPr id="59" name="object 7">
              <a:extLst>
                <a:ext uri="{FF2B5EF4-FFF2-40B4-BE49-F238E27FC236}">
                  <a16:creationId xmlns:a16="http://schemas.microsoft.com/office/drawing/2014/main" id="{1D05DCC1-C284-B1E5-39FA-0C27AA1A59AE}"/>
                </a:ext>
              </a:extLst>
            </p:cNvPr>
            <p:cNvSpPr txBox="1"/>
            <p:nvPr/>
          </p:nvSpPr>
          <p:spPr>
            <a:xfrm>
              <a:off x="11424973" y="6786467"/>
              <a:ext cx="1173859" cy="312370"/>
            </a:xfrm>
            <a:prstGeom prst="rect">
              <a:avLst/>
            </a:prstGeom>
          </p:spPr>
          <p:txBody>
            <a:bodyPr vert="horz" wrap="square" lIns="0" tIns="16510" rIns="0" bIns="0" rtlCol="0">
              <a:spAutoFit/>
            </a:bodyPr>
            <a:lstStyle/>
            <a:p>
              <a:pPr marL="12700">
                <a:lnSpc>
                  <a:spcPct val="100000"/>
                </a:lnSpc>
                <a:spcBef>
                  <a:spcPts val="130"/>
                </a:spcBef>
              </a:pPr>
              <a:r>
                <a:rPr sz="1400" spc="-35" dirty="0">
                  <a:solidFill>
                    <a:srgbClr val="231F20"/>
                  </a:solidFill>
                  <a:latin typeface="+mn-lt"/>
                  <a:cs typeface="Trebuchet MS"/>
                </a:rPr>
                <a:t>10.875”</a:t>
              </a:r>
              <a:endParaRPr sz="1400" dirty="0">
                <a:latin typeface="+mn-lt"/>
                <a:cs typeface="Trebuchet MS"/>
              </a:endParaRPr>
            </a:p>
          </p:txBody>
        </p:sp>
        <p:grpSp>
          <p:nvGrpSpPr>
            <p:cNvPr id="60" name="object 8">
              <a:extLst>
                <a:ext uri="{FF2B5EF4-FFF2-40B4-BE49-F238E27FC236}">
                  <a16:creationId xmlns:a16="http://schemas.microsoft.com/office/drawing/2014/main" id="{5A3DBE14-2D67-1650-63D8-00B9494893DD}"/>
                </a:ext>
              </a:extLst>
            </p:cNvPr>
            <p:cNvGrpSpPr/>
            <p:nvPr/>
          </p:nvGrpSpPr>
          <p:grpSpPr>
            <a:xfrm>
              <a:off x="11004994" y="5092737"/>
              <a:ext cx="1542288" cy="614836"/>
              <a:chOff x="11004994" y="5092737"/>
              <a:chExt cx="1542288" cy="614836"/>
            </a:xfrm>
          </p:grpSpPr>
          <p:sp>
            <p:nvSpPr>
              <p:cNvPr id="75" name="object 9">
                <a:extLst>
                  <a:ext uri="{FF2B5EF4-FFF2-40B4-BE49-F238E27FC236}">
                    <a16:creationId xmlns:a16="http://schemas.microsoft.com/office/drawing/2014/main" id="{2B4F991B-5759-45E2-EB08-BF1085731CC5}"/>
                  </a:ext>
                </a:extLst>
              </p:cNvPr>
              <p:cNvSpPr/>
              <p:nvPr/>
            </p:nvSpPr>
            <p:spPr>
              <a:xfrm>
                <a:off x="11004994" y="5604068"/>
                <a:ext cx="586740" cy="103505"/>
              </a:xfrm>
              <a:custGeom>
                <a:avLst/>
                <a:gdLst/>
                <a:ahLst/>
                <a:cxnLst/>
                <a:rect l="l" t="t" r="r" b="b"/>
                <a:pathLst>
                  <a:path w="586740" h="103504">
                    <a:moveTo>
                      <a:pt x="586117" y="102920"/>
                    </a:moveTo>
                    <a:lnTo>
                      <a:pt x="0" y="102920"/>
                    </a:lnTo>
                    <a:lnTo>
                      <a:pt x="0" y="0"/>
                    </a:lnTo>
                  </a:path>
                </a:pathLst>
              </a:custGeom>
              <a:ln w="12699">
                <a:solidFill>
                  <a:srgbClr val="FFFFFF"/>
                </a:solidFill>
              </a:ln>
            </p:spPr>
            <p:txBody>
              <a:bodyPr wrap="square" lIns="0" tIns="0" rIns="0" bIns="0" rtlCol="0"/>
              <a:lstStyle/>
              <a:p>
                <a:endParaRPr/>
              </a:p>
            </p:txBody>
          </p:sp>
          <p:sp>
            <p:nvSpPr>
              <p:cNvPr id="76" name="object 10">
                <a:extLst>
                  <a:ext uri="{FF2B5EF4-FFF2-40B4-BE49-F238E27FC236}">
                    <a16:creationId xmlns:a16="http://schemas.microsoft.com/office/drawing/2014/main" id="{8137E21E-73D1-A9A5-40C0-82E2E0BBF8D8}"/>
                  </a:ext>
                </a:extLst>
              </p:cNvPr>
              <p:cNvSpPr/>
              <p:nvPr/>
            </p:nvSpPr>
            <p:spPr>
              <a:xfrm>
                <a:off x="11960541" y="5604066"/>
                <a:ext cx="586741" cy="103505"/>
              </a:xfrm>
              <a:custGeom>
                <a:avLst/>
                <a:gdLst/>
                <a:ahLst/>
                <a:cxnLst/>
                <a:rect l="l" t="t" r="r" b="b"/>
                <a:pathLst>
                  <a:path w="610234" h="103504">
                    <a:moveTo>
                      <a:pt x="609904" y="0"/>
                    </a:moveTo>
                    <a:lnTo>
                      <a:pt x="609904" y="102920"/>
                    </a:lnTo>
                    <a:lnTo>
                      <a:pt x="0" y="102920"/>
                    </a:lnTo>
                  </a:path>
                </a:pathLst>
              </a:custGeom>
              <a:ln w="12699">
                <a:solidFill>
                  <a:srgbClr val="FFFFFF"/>
                </a:solidFill>
              </a:ln>
            </p:spPr>
            <p:txBody>
              <a:bodyPr wrap="square" lIns="0" tIns="0" rIns="0" bIns="0" rtlCol="0"/>
              <a:lstStyle/>
              <a:p>
                <a:endParaRPr/>
              </a:p>
            </p:txBody>
          </p:sp>
          <p:pic>
            <p:nvPicPr>
              <p:cNvPr id="77" name="object 11">
                <a:extLst>
                  <a:ext uri="{FF2B5EF4-FFF2-40B4-BE49-F238E27FC236}">
                    <a16:creationId xmlns:a16="http://schemas.microsoft.com/office/drawing/2014/main" id="{E2E460C0-DD23-4E21-9C48-DF9C9BC44015}"/>
                  </a:ext>
                </a:extLst>
              </p:cNvPr>
              <p:cNvPicPr/>
              <p:nvPr/>
            </p:nvPicPr>
            <p:blipFill>
              <a:blip r:embed="rId4" cstate="print"/>
              <a:stretch>
                <a:fillRect/>
              </a:stretch>
            </p:blipFill>
            <p:spPr>
              <a:xfrm>
                <a:off x="11057034" y="5207897"/>
                <a:ext cx="266266" cy="252326"/>
              </a:xfrm>
              <a:prstGeom prst="rect">
                <a:avLst/>
              </a:prstGeom>
            </p:spPr>
          </p:pic>
          <p:sp>
            <p:nvSpPr>
              <p:cNvPr id="78" name="object 12">
                <a:extLst>
                  <a:ext uri="{FF2B5EF4-FFF2-40B4-BE49-F238E27FC236}">
                    <a16:creationId xmlns:a16="http://schemas.microsoft.com/office/drawing/2014/main" id="{532B0E97-D011-FD9E-EED1-B41CC72D99A8}"/>
                  </a:ext>
                </a:extLst>
              </p:cNvPr>
              <p:cNvSpPr/>
              <p:nvPr/>
            </p:nvSpPr>
            <p:spPr>
              <a:xfrm>
                <a:off x="11021771" y="5092737"/>
                <a:ext cx="1508760" cy="331470"/>
              </a:xfrm>
              <a:custGeom>
                <a:avLst/>
                <a:gdLst/>
                <a:ahLst/>
                <a:cxnLst/>
                <a:rect l="l" t="t" r="r" b="b"/>
                <a:pathLst>
                  <a:path w="1508759" h="331470">
                    <a:moveTo>
                      <a:pt x="314566" y="0"/>
                    </a:moveTo>
                    <a:lnTo>
                      <a:pt x="0" y="0"/>
                    </a:lnTo>
                    <a:lnTo>
                      <a:pt x="13042" y="44970"/>
                    </a:lnTo>
                    <a:lnTo>
                      <a:pt x="13042" y="219036"/>
                    </a:lnTo>
                    <a:lnTo>
                      <a:pt x="145364" y="110236"/>
                    </a:lnTo>
                    <a:lnTo>
                      <a:pt x="178028" y="150050"/>
                    </a:lnTo>
                    <a:lnTo>
                      <a:pt x="301523" y="48463"/>
                    </a:lnTo>
                    <a:lnTo>
                      <a:pt x="301523" y="44970"/>
                    </a:lnTo>
                    <a:lnTo>
                      <a:pt x="314566" y="0"/>
                    </a:lnTo>
                    <a:close/>
                  </a:path>
                  <a:path w="1508759" h="331470">
                    <a:moveTo>
                      <a:pt x="857846" y="0"/>
                    </a:moveTo>
                    <a:lnTo>
                      <a:pt x="602018" y="0"/>
                    </a:lnTo>
                    <a:lnTo>
                      <a:pt x="602018" y="72872"/>
                    </a:lnTo>
                    <a:lnTo>
                      <a:pt x="628370" y="72872"/>
                    </a:lnTo>
                    <a:lnTo>
                      <a:pt x="628370" y="202399"/>
                    </a:lnTo>
                    <a:lnTo>
                      <a:pt x="469468" y="0"/>
                    </a:lnTo>
                    <a:lnTo>
                      <a:pt x="356984" y="0"/>
                    </a:lnTo>
                    <a:lnTo>
                      <a:pt x="356984" y="72872"/>
                    </a:lnTo>
                    <a:lnTo>
                      <a:pt x="383387" y="72872"/>
                    </a:lnTo>
                    <a:lnTo>
                      <a:pt x="383387" y="258178"/>
                    </a:lnTo>
                    <a:lnTo>
                      <a:pt x="356984" y="258178"/>
                    </a:lnTo>
                    <a:lnTo>
                      <a:pt x="356984" y="331050"/>
                    </a:lnTo>
                    <a:lnTo>
                      <a:pt x="469468" y="331050"/>
                    </a:lnTo>
                    <a:lnTo>
                      <a:pt x="469468" y="128651"/>
                    </a:lnTo>
                    <a:lnTo>
                      <a:pt x="628370" y="331050"/>
                    </a:lnTo>
                    <a:lnTo>
                      <a:pt x="714451" y="331050"/>
                    </a:lnTo>
                    <a:lnTo>
                      <a:pt x="714451" y="201104"/>
                    </a:lnTo>
                    <a:lnTo>
                      <a:pt x="827443" y="201104"/>
                    </a:lnTo>
                    <a:lnTo>
                      <a:pt x="827443" y="128155"/>
                    </a:lnTo>
                    <a:lnTo>
                      <a:pt x="714451" y="128155"/>
                    </a:lnTo>
                    <a:lnTo>
                      <a:pt x="714451" y="72872"/>
                    </a:lnTo>
                    <a:lnTo>
                      <a:pt x="857846" y="72872"/>
                    </a:lnTo>
                    <a:lnTo>
                      <a:pt x="857846" y="0"/>
                    </a:lnTo>
                    <a:close/>
                  </a:path>
                  <a:path w="1508759" h="331470">
                    <a:moveTo>
                      <a:pt x="1209929" y="482"/>
                    </a:moveTo>
                    <a:lnTo>
                      <a:pt x="1081976" y="482"/>
                    </a:lnTo>
                    <a:lnTo>
                      <a:pt x="1081976" y="72872"/>
                    </a:lnTo>
                    <a:lnTo>
                      <a:pt x="1104430" y="72872"/>
                    </a:lnTo>
                    <a:lnTo>
                      <a:pt x="1104430" y="127482"/>
                    </a:lnTo>
                    <a:lnTo>
                      <a:pt x="1003007" y="127482"/>
                    </a:lnTo>
                    <a:lnTo>
                      <a:pt x="1003007" y="72872"/>
                    </a:lnTo>
                    <a:lnTo>
                      <a:pt x="1021803" y="72872"/>
                    </a:lnTo>
                    <a:lnTo>
                      <a:pt x="1021803" y="482"/>
                    </a:lnTo>
                    <a:lnTo>
                      <a:pt x="893838" y="482"/>
                    </a:lnTo>
                    <a:lnTo>
                      <a:pt x="893838" y="72872"/>
                    </a:lnTo>
                    <a:lnTo>
                      <a:pt x="916927" y="72872"/>
                    </a:lnTo>
                    <a:lnTo>
                      <a:pt x="916927" y="127482"/>
                    </a:lnTo>
                    <a:lnTo>
                      <a:pt x="916927" y="194792"/>
                    </a:lnTo>
                    <a:lnTo>
                      <a:pt x="916927" y="258292"/>
                    </a:lnTo>
                    <a:lnTo>
                      <a:pt x="893838" y="258292"/>
                    </a:lnTo>
                    <a:lnTo>
                      <a:pt x="893838" y="330682"/>
                    </a:lnTo>
                    <a:lnTo>
                      <a:pt x="1021803" y="330682"/>
                    </a:lnTo>
                    <a:lnTo>
                      <a:pt x="1021803" y="258292"/>
                    </a:lnTo>
                    <a:lnTo>
                      <a:pt x="1003007" y="258292"/>
                    </a:lnTo>
                    <a:lnTo>
                      <a:pt x="1003007" y="194792"/>
                    </a:lnTo>
                    <a:lnTo>
                      <a:pt x="1104430" y="194792"/>
                    </a:lnTo>
                    <a:lnTo>
                      <a:pt x="1104430" y="258292"/>
                    </a:lnTo>
                    <a:lnTo>
                      <a:pt x="1081976" y="258292"/>
                    </a:lnTo>
                    <a:lnTo>
                      <a:pt x="1081976" y="330682"/>
                    </a:lnTo>
                    <a:lnTo>
                      <a:pt x="1209929" y="330682"/>
                    </a:lnTo>
                    <a:lnTo>
                      <a:pt x="1209929" y="258292"/>
                    </a:lnTo>
                    <a:lnTo>
                      <a:pt x="1190409" y="258292"/>
                    </a:lnTo>
                    <a:lnTo>
                      <a:pt x="1190409" y="194792"/>
                    </a:lnTo>
                    <a:lnTo>
                      <a:pt x="1190409" y="127482"/>
                    </a:lnTo>
                    <a:lnTo>
                      <a:pt x="1190409" y="72872"/>
                    </a:lnTo>
                    <a:lnTo>
                      <a:pt x="1209929" y="72872"/>
                    </a:lnTo>
                    <a:lnTo>
                      <a:pt x="1209929" y="482"/>
                    </a:lnTo>
                    <a:close/>
                  </a:path>
                  <a:path w="1508759" h="331470">
                    <a:moveTo>
                      <a:pt x="1508391" y="205727"/>
                    </a:moveTo>
                    <a:lnTo>
                      <a:pt x="1491703" y="158394"/>
                    </a:lnTo>
                    <a:lnTo>
                      <a:pt x="1440230" y="137642"/>
                    </a:lnTo>
                    <a:lnTo>
                      <a:pt x="1345704" y="113995"/>
                    </a:lnTo>
                    <a:lnTo>
                      <a:pt x="1337195" y="111633"/>
                    </a:lnTo>
                    <a:lnTo>
                      <a:pt x="1335722" y="110236"/>
                    </a:lnTo>
                    <a:lnTo>
                      <a:pt x="1335722" y="72872"/>
                    </a:lnTo>
                    <a:lnTo>
                      <a:pt x="1337691" y="70942"/>
                    </a:lnTo>
                    <a:lnTo>
                      <a:pt x="1412824" y="70942"/>
                    </a:lnTo>
                    <a:lnTo>
                      <a:pt x="1414691" y="72872"/>
                    </a:lnTo>
                    <a:lnTo>
                      <a:pt x="1414691" y="106438"/>
                    </a:lnTo>
                    <a:lnTo>
                      <a:pt x="1503603" y="106438"/>
                    </a:lnTo>
                    <a:lnTo>
                      <a:pt x="1503603" y="64363"/>
                    </a:lnTo>
                    <a:lnTo>
                      <a:pt x="1499679" y="35953"/>
                    </a:lnTo>
                    <a:lnTo>
                      <a:pt x="1487792" y="15862"/>
                    </a:lnTo>
                    <a:lnTo>
                      <a:pt x="1467739" y="3937"/>
                    </a:lnTo>
                    <a:lnTo>
                      <a:pt x="1439341" y="0"/>
                    </a:lnTo>
                    <a:lnTo>
                      <a:pt x="1311173" y="0"/>
                    </a:lnTo>
                    <a:lnTo>
                      <a:pt x="1282763" y="3937"/>
                    </a:lnTo>
                    <a:lnTo>
                      <a:pt x="1262722" y="15862"/>
                    </a:lnTo>
                    <a:lnTo>
                      <a:pt x="1250835" y="35953"/>
                    </a:lnTo>
                    <a:lnTo>
                      <a:pt x="1246911" y="64363"/>
                    </a:lnTo>
                    <a:lnTo>
                      <a:pt x="1246911" y="122008"/>
                    </a:lnTo>
                    <a:lnTo>
                      <a:pt x="1263573" y="169379"/>
                    </a:lnTo>
                    <a:lnTo>
                      <a:pt x="1315008" y="190093"/>
                    </a:lnTo>
                    <a:lnTo>
                      <a:pt x="1417116" y="216103"/>
                    </a:lnTo>
                    <a:lnTo>
                      <a:pt x="1419479" y="217563"/>
                    </a:lnTo>
                    <a:lnTo>
                      <a:pt x="1419479" y="258178"/>
                    </a:lnTo>
                    <a:lnTo>
                      <a:pt x="1417523" y="260108"/>
                    </a:lnTo>
                    <a:lnTo>
                      <a:pt x="1336725" y="260108"/>
                    </a:lnTo>
                    <a:lnTo>
                      <a:pt x="1334858" y="258178"/>
                    </a:lnTo>
                    <a:lnTo>
                      <a:pt x="1334858" y="221297"/>
                    </a:lnTo>
                    <a:lnTo>
                      <a:pt x="1245920" y="221297"/>
                    </a:lnTo>
                    <a:lnTo>
                      <a:pt x="1245920" y="266700"/>
                    </a:lnTo>
                    <a:lnTo>
                      <a:pt x="1249857" y="295109"/>
                    </a:lnTo>
                    <a:lnTo>
                      <a:pt x="1261783" y="315201"/>
                    </a:lnTo>
                    <a:lnTo>
                      <a:pt x="1281836" y="327126"/>
                    </a:lnTo>
                    <a:lnTo>
                      <a:pt x="1310208" y="331063"/>
                    </a:lnTo>
                    <a:lnTo>
                      <a:pt x="1444028" y="331063"/>
                    </a:lnTo>
                    <a:lnTo>
                      <a:pt x="1472450" y="327126"/>
                    </a:lnTo>
                    <a:lnTo>
                      <a:pt x="1492542" y="315201"/>
                    </a:lnTo>
                    <a:lnTo>
                      <a:pt x="1504454" y="295109"/>
                    </a:lnTo>
                    <a:lnTo>
                      <a:pt x="1508391" y="266700"/>
                    </a:lnTo>
                    <a:lnTo>
                      <a:pt x="1508391" y="205727"/>
                    </a:lnTo>
                    <a:close/>
                  </a:path>
                </a:pathLst>
              </a:custGeom>
              <a:solidFill>
                <a:srgbClr val="FFFFFF"/>
              </a:solidFill>
            </p:spPr>
            <p:txBody>
              <a:bodyPr wrap="square" lIns="0" tIns="0" rIns="0" bIns="0" rtlCol="0"/>
              <a:lstStyle/>
              <a:p>
                <a:endParaRPr/>
              </a:p>
            </p:txBody>
          </p:sp>
        </p:grpSp>
        <p:sp>
          <p:nvSpPr>
            <p:cNvPr id="61" name="object 13">
              <a:extLst>
                <a:ext uri="{FF2B5EF4-FFF2-40B4-BE49-F238E27FC236}">
                  <a16:creationId xmlns:a16="http://schemas.microsoft.com/office/drawing/2014/main" id="{FF921993-A711-B3D5-7747-B7908C040570}"/>
                </a:ext>
              </a:extLst>
            </p:cNvPr>
            <p:cNvSpPr txBox="1"/>
            <p:nvPr/>
          </p:nvSpPr>
          <p:spPr>
            <a:xfrm>
              <a:off x="11662916" y="5624094"/>
              <a:ext cx="345680" cy="184661"/>
            </a:xfrm>
            <a:prstGeom prst="rect">
              <a:avLst/>
            </a:prstGeom>
          </p:spPr>
          <p:txBody>
            <a:bodyPr vert="horz" wrap="square" lIns="0" tIns="13970" rIns="0" bIns="0" rtlCol="0">
              <a:spAutoFit/>
            </a:bodyPr>
            <a:lstStyle/>
            <a:p>
              <a:pPr marL="12700">
                <a:lnSpc>
                  <a:spcPct val="100000"/>
                </a:lnSpc>
                <a:spcBef>
                  <a:spcPts val="110"/>
                </a:spcBef>
              </a:pPr>
              <a:r>
                <a:rPr sz="800" spc="-65" dirty="0">
                  <a:solidFill>
                    <a:srgbClr val="FFFFFF"/>
                  </a:solidFill>
                  <a:latin typeface="Trebuchet MS"/>
                  <a:cs typeface="Trebuchet MS"/>
                </a:rPr>
                <a:t>2.5”</a:t>
              </a:r>
              <a:endParaRPr sz="800" dirty="0">
                <a:latin typeface="Trebuchet MS"/>
                <a:cs typeface="Trebuchet MS"/>
              </a:endParaRPr>
            </a:p>
          </p:txBody>
        </p:sp>
        <p:sp>
          <p:nvSpPr>
            <p:cNvPr id="62" name="object 14">
              <a:extLst>
                <a:ext uri="{FF2B5EF4-FFF2-40B4-BE49-F238E27FC236}">
                  <a16:creationId xmlns:a16="http://schemas.microsoft.com/office/drawing/2014/main" id="{723448D0-54D0-80B7-1475-9E353E648D4A}"/>
                </a:ext>
              </a:extLst>
            </p:cNvPr>
            <p:cNvSpPr txBox="1"/>
            <p:nvPr/>
          </p:nvSpPr>
          <p:spPr>
            <a:xfrm>
              <a:off x="13896708" y="3300074"/>
              <a:ext cx="1401930" cy="313233"/>
            </a:xfrm>
            <a:prstGeom prst="rect">
              <a:avLst/>
            </a:prstGeom>
          </p:spPr>
          <p:txBody>
            <a:bodyPr vert="horz" wrap="square" lIns="0" tIns="17145" rIns="0" bIns="0" rtlCol="0">
              <a:spAutoFit/>
            </a:bodyPr>
            <a:lstStyle/>
            <a:p>
              <a:pPr marL="12700">
                <a:lnSpc>
                  <a:spcPct val="100000"/>
                </a:lnSpc>
                <a:spcBef>
                  <a:spcPts val="135"/>
                </a:spcBef>
              </a:pPr>
              <a:r>
                <a:rPr sz="1400" spc="-50" dirty="0">
                  <a:solidFill>
                    <a:srgbClr val="231F20"/>
                  </a:solidFill>
                  <a:latin typeface="+mn-lt"/>
                  <a:cs typeface="Trebuchet MS"/>
                </a:rPr>
                <a:t>Current</a:t>
              </a:r>
              <a:r>
                <a:rPr sz="1400" spc="-60" dirty="0">
                  <a:solidFill>
                    <a:srgbClr val="231F20"/>
                  </a:solidFill>
                  <a:latin typeface="+mn-lt"/>
                  <a:cs typeface="Trebuchet MS"/>
                </a:rPr>
                <a:t> </a:t>
              </a:r>
              <a:r>
                <a:rPr sz="1400" spc="-20" dirty="0">
                  <a:solidFill>
                    <a:srgbClr val="231F20"/>
                  </a:solidFill>
                  <a:latin typeface="+mn-lt"/>
                  <a:cs typeface="Trebuchet MS"/>
                </a:rPr>
                <a:t>Size</a:t>
              </a:r>
              <a:endParaRPr sz="1400" dirty="0">
                <a:latin typeface="+mn-lt"/>
                <a:cs typeface="Trebuchet MS"/>
              </a:endParaRPr>
            </a:p>
          </p:txBody>
        </p:sp>
        <p:grpSp>
          <p:nvGrpSpPr>
            <p:cNvPr id="63" name="object 15">
              <a:extLst>
                <a:ext uri="{FF2B5EF4-FFF2-40B4-BE49-F238E27FC236}">
                  <a16:creationId xmlns:a16="http://schemas.microsoft.com/office/drawing/2014/main" id="{15DFBD52-9C89-E4B1-51E6-E30767BF0B00}"/>
                </a:ext>
              </a:extLst>
            </p:cNvPr>
            <p:cNvGrpSpPr/>
            <p:nvPr/>
          </p:nvGrpSpPr>
          <p:grpSpPr>
            <a:xfrm>
              <a:off x="1169624" y="5232691"/>
              <a:ext cx="5798185" cy="1758176"/>
              <a:chOff x="1169624" y="5232691"/>
              <a:chExt cx="5798185" cy="1758176"/>
            </a:xfrm>
          </p:grpSpPr>
          <p:sp>
            <p:nvSpPr>
              <p:cNvPr id="73" name="object 16">
                <a:extLst>
                  <a:ext uri="{FF2B5EF4-FFF2-40B4-BE49-F238E27FC236}">
                    <a16:creationId xmlns:a16="http://schemas.microsoft.com/office/drawing/2014/main" id="{9D621995-AB8F-19BA-EB42-DC929121CA3E}"/>
                  </a:ext>
                </a:extLst>
              </p:cNvPr>
              <p:cNvSpPr/>
              <p:nvPr/>
            </p:nvSpPr>
            <p:spPr>
              <a:xfrm>
                <a:off x="1169624" y="5232691"/>
                <a:ext cx="5798185" cy="1691005"/>
              </a:xfrm>
              <a:custGeom>
                <a:avLst/>
                <a:gdLst/>
                <a:ahLst/>
                <a:cxnLst/>
                <a:rect l="l" t="t" r="r" b="b"/>
                <a:pathLst>
                  <a:path w="5798184" h="1691004">
                    <a:moveTo>
                      <a:pt x="5797931" y="0"/>
                    </a:moveTo>
                    <a:lnTo>
                      <a:pt x="5797931" y="1690763"/>
                    </a:lnTo>
                    <a:lnTo>
                      <a:pt x="0" y="1690763"/>
                    </a:lnTo>
                    <a:lnTo>
                      <a:pt x="0" y="0"/>
                    </a:lnTo>
                  </a:path>
                </a:pathLst>
              </a:custGeom>
              <a:ln w="7404">
                <a:solidFill>
                  <a:srgbClr val="231F20"/>
                </a:solidFill>
              </a:ln>
            </p:spPr>
            <p:txBody>
              <a:bodyPr wrap="square" lIns="0" tIns="0" rIns="0" bIns="0" rtlCol="0"/>
              <a:lstStyle/>
              <a:p>
                <a:endParaRPr/>
              </a:p>
            </p:txBody>
          </p:sp>
          <p:sp>
            <p:nvSpPr>
              <p:cNvPr id="74" name="object 17">
                <a:extLst>
                  <a:ext uri="{FF2B5EF4-FFF2-40B4-BE49-F238E27FC236}">
                    <a16:creationId xmlns:a16="http://schemas.microsoft.com/office/drawing/2014/main" id="{FC386F6A-85ED-22D5-6F00-EF99A1C970E3}"/>
                  </a:ext>
                </a:extLst>
              </p:cNvPr>
              <p:cNvSpPr/>
              <p:nvPr/>
            </p:nvSpPr>
            <p:spPr>
              <a:xfrm>
                <a:off x="3582686" y="6856882"/>
                <a:ext cx="1012351" cy="133985"/>
              </a:xfrm>
              <a:custGeom>
                <a:avLst/>
                <a:gdLst/>
                <a:ahLst/>
                <a:cxnLst/>
                <a:rect l="l" t="t" r="r" b="b"/>
                <a:pathLst>
                  <a:path w="575945" h="133984">
                    <a:moveTo>
                      <a:pt x="575424" y="0"/>
                    </a:moveTo>
                    <a:lnTo>
                      <a:pt x="0" y="0"/>
                    </a:lnTo>
                    <a:lnTo>
                      <a:pt x="0" y="133438"/>
                    </a:lnTo>
                    <a:lnTo>
                      <a:pt x="575424" y="133438"/>
                    </a:lnTo>
                    <a:lnTo>
                      <a:pt x="575424" y="0"/>
                    </a:lnTo>
                    <a:close/>
                  </a:path>
                </a:pathLst>
              </a:custGeom>
              <a:solidFill>
                <a:srgbClr val="FFFFFF"/>
              </a:solidFill>
            </p:spPr>
            <p:txBody>
              <a:bodyPr wrap="square" lIns="0" tIns="0" rIns="0" bIns="0" rtlCol="0"/>
              <a:lstStyle/>
              <a:p>
                <a:endParaRPr/>
              </a:p>
            </p:txBody>
          </p:sp>
        </p:grpSp>
        <p:sp>
          <p:nvSpPr>
            <p:cNvPr id="64" name="object 18">
              <a:extLst>
                <a:ext uri="{FF2B5EF4-FFF2-40B4-BE49-F238E27FC236}">
                  <a16:creationId xmlns:a16="http://schemas.microsoft.com/office/drawing/2014/main" id="{568D673F-476E-2200-4BD6-0C650372F13F}"/>
                </a:ext>
              </a:extLst>
            </p:cNvPr>
            <p:cNvSpPr txBox="1"/>
            <p:nvPr/>
          </p:nvSpPr>
          <p:spPr>
            <a:xfrm>
              <a:off x="3661254" y="6786653"/>
              <a:ext cx="855214" cy="312370"/>
            </a:xfrm>
            <a:prstGeom prst="rect">
              <a:avLst/>
            </a:prstGeom>
          </p:spPr>
          <p:txBody>
            <a:bodyPr vert="horz" wrap="square" lIns="0" tIns="16510" rIns="0" bIns="0" rtlCol="0">
              <a:spAutoFit/>
            </a:bodyPr>
            <a:lstStyle/>
            <a:p>
              <a:pPr marL="12700">
                <a:lnSpc>
                  <a:spcPct val="100000"/>
                </a:lnSpc>
                <a:spcBef>
                  <a:spcPts val="130"/>
                </a:spcBef>
              </a:pPr>
              <a:r>
                <a:rPr sz="1400" spc="-35" dirty="0">
                  <a:solidFill>
                    <a:srgbClr val="231F20"/>
                  </a:solidFill>
                  <a:latin typeface="+mn-lt"/>
                  <a:cs typeface="Trebuchet MS"/>
                </a:rPr>
                <a:t>10.875”</a:t>
              </a:r>
              <a:endParaRPr sz="1400" dirty="0">
                <a:latin typeface="+mn-lt"/>
                <a:cs typeface="Trebuchet MS"/>
              </a:endParaRPr>
            </a:p>
          </p:txBody>
        </p:sp>
        <p:grpSp>
          <p:nvGrpSpPr>
            <p:cNvPr id="65" name="object 19">
              <a:extLst>
                <a:ext uri="{FF2B5EF4-FFF2-40B4-BE49-F238E27FC236}">
                  <a16:creationId xmlns:a16="http://schemas.microsoft.com/office/drawing/2014/main" id="{BBEF0027-FA1D-13C2-6F03-D05CF35E3931}"/>
                </a:ext>
              </a:extLst>
            </p:cNvPr>
            <p:cNvGrpSpPr/>
            <p:nvPr/>
          </p:nvGrpSpPr>
          <p:grpSpPr>
            <a:xfrm>
              <a:off x="3495852" y="5056466"/>
              <a:ext cx="1143010" cy="414090"/>
              <a:chOff x="3495852" y="5056466"/>
              <a:chExt cx="1143010" cy="414090"/>
            </a:xfrm>
          </p:grpSpPr>
          <p:sp>
            <p:nvSpPr>
              <p:cNvPr id="68" name="object 20">
                <a:extLst>
                  <a:ext uri="{FF2B5EF4-FFF2-40B4-BE49-F238E27FC236}">
                    <a16:creationId xmlns:a16="http://schemas.microsoft.com/office/drawing/2014/main" id="{337008BE-030C-7DF3-7C74-0C7B2A06ED5F}"/>
                  </a:ext>
                </a:extLst>
              </p:cNvPr>
              <p:cNvSpPr/>
              <p:nvPr/>
            </p:nvSpPr>
            <p:spPr>
              <a:xfrm>
                <a:off x="3524529" y="5056466"/>
                <a:ext cx="749300" cy="238760"/>
              </a:xfrm>
              <a:custGeom>
                <a:avLst/>
                <a:gdLst/>
                <a:ahLst/>
                <a:cxnLst/>
                <a:rect l="l" t="t" r="r" b="b"/>
                <a:pathLst>
                  <a:path w="749300" h="238760">
                    <a:moveTo>
                      <a:pt x="328917" y="165"/>
                    </a:moveTo>
                    <a:lnTo>
                      <a:pt x="235407" y="165"/>
                    </a:lnTo>
                    <a:lnTo>
                      <a:pt x="211226" y="52120"/>
                    </a:lnTo>
                    <a:lnTo>
                      <a:pt x="211226" y="53555"/>
                    </a:lnTo>
                    <a:lnTo>
                      <a:pt x="215874" y="53555"/>
                    </a:lnTo>
                    <a:lnTo>
                      <a:pt x="221068" y="53200"/>
                    </a:lnTo>
                    <a:lnTo>
                      <a:pt x="225018" y="53733"/>
                    </a:lnTo>
                    <a:lnTo>
                      <a:pt x="200469" y="107835"/>
                    </a:lnTo>
                    <a:lnTo>
                      <a:pt x="200113" y="107480"/>
                    </a:lnTo>
                    <a:lnTo>
                      <a:pt x="183997" y="165"/>
                    </a:lnTo>
                    <a:lnTo>
                      <a:pt x="107670" y="0"/>
                    </a:lnTo>
                    <a:lnTo>
                      <a:pt x="101473" y="13055"/>
                    </a:lnTo>
                    <a:lnTo>
                      <a:pt x="83667" y="52476"/>
                    </a:lnTo>
                    <a:lnTo>
                      <a:pt x="83667" y="53200"/>
                    </a:lnTo>
                    <a:lnTo>
                      <a:pt x="97282" y="53555"/>
                    </a:lnTo>
                    <a:lnTo>
                      <a:pt x="96558" y="55702"/>
                    </a:lnTo>
                    <a:lnTo>
                      <a:pt x="65747" y="123786"/>
                    </a:lnTo>
                    <a:lnTo>
                      <a:pt x="38163" y="183972"/>
                    </a:lnTo>
                    <a:lnTo>
                      <a:pt x="33680" y="184873"/>
                    </a:lnTo>
                    <a:lnTo>
                      <a:pt x="28473" y="183261"/>
                    </a:lnTo>
                    <a:lnTo>
                      <a:pt x="23825" y="184340"/>
                    </a:lnTo>
                    <a:lnTo>
                      <a:pt x="0" y="236474"/>
                    </a:lnTo>
                    <a:lnTo>
                      <a:pt x="0" y="237363"/>
                    </a:lnTo>
                    <a:lnTo>
                      <a:pt x="93865" y="237363"/>
                    </a:lnTo>
                    <a:lnTo>
                      <a:pt x="117690" y="184162"/>
                    </a:lnTo>
                    <a:lnTo>
                      <a:pt x="104444" y="184162"/>
                    </a:lnTo>
                    <a:lnTo>
                      <a:pt x="104076" y="183807"/>
                    </a:lnTo>
                    <a:lnTo>
                      <a:pt x="115379" y="158026"/>
                    </a:lnTo>
                    <a:lnTo>
                      <a:pt x="127203" y="132384"/>
                    </a:lnTo>
                    <a:lnTo>
                      <a:pt x="128092" y="132562"/>
                    </a:lnTo>
                    <a:lnTo>
                      <a:pt x="127546" y="133642"/>
                    </a:lnTo>
                    <a:lnTo>
                      <a:pt x="127736" y="133819"/>
                    </a:lnTo>
                    <a:lnTo>
                      <a:pt x="143497" y="237553"/>
                    </a:lnTo>
                    <a:lnTo>
                      <a:pt x="221602" y="237363"/>
                    </a:lnTo>
                    <a:lnTo>
                      <a:pt x="245262" y="185775"/>
                    </a:lnTo>
                    <a:lnTo>
                      <a:pt x="245262" y="184162"/>
                    </a:lnTo>
                    <a:lnTo>
                      <a:pt x="235940" y="184340"/>
                    </a:lnTo>
                    <a:lnTo>
                      <a:pt x="232003" y="183972"/>
                    </a:lnTo>
                    <a:lnTo>
                      <a:pt x="232359" y="181660"/>
                    </a:lnTo>
                    <a:lnTo>
                      <a:pt x="233603" y="179857"/>
                    </a:lnTo>
                    <a:lnTo>
                      <a:pt x="284314" y="66636"/>
                    </a:lnTo>
                    <a:lnTo>
                      <a:pt x="290588" y="53555"/>
                    </a:lnTo>
                    <a:lnTo>
                      <a:pt x="304749" y="53200"/>
                    </a:lnTo>
                    <a:lnTo>
                      <a:pt x="328218" y="1422"/>
                    </a:lnTo>
                    <a:lnTo>
                      <a:pt x="328218" y="1066"/>
                    </a:lnTo>
                    <a:lnTo>
                      <a:pt x="328917" y="165"/>
                    </a:lnTo>
                    <a:close/>
                  </a:path>
                  <a:path w="749300" h="238760">
                    <a:moveTo>
                      <a:pt x="525627" y="533"/>
                    </a:moveTo>
                    <a:lnTo>
                      <a:pt x="462216" y="533"/>
                    </a:lnTo>
                    <a:lnTo>
                      <a:pt x="354711" y="177"/>
                    </a:lnTo>
                    <a:lnTo>
                      <a:pt x="353098" y="889"/>
                    </a:lnTo>
                    <a:lnTo>
                      <a:pt x="329819" y="53200"/>
                    </a:lnTo>
                    <a:lnTo>
                      <a:pt x="342887" y="53568"/>
                    </a:lnTo>
                    <a:lnTo>
                      <a:pt x="343433" y="54102"/>
                    </a:lnTo>
                    <a:lnTo>
                      <a:pt x="287896" y="178435"/>
                    </a:lnTo>
                    <a:lnTo>
                      <a:pt x="284670" y="184340"/>
                    </a:lnTo>
                    <a:lnTo>
                      <a:pt x="270700" y="184708"/>
                    </a:lnTo>
                    <a:lnTo>
                      <a:pt x="246684" y="237375"/>
                    </a:lnTo>
                    <a:lnTo>
                      <a:pt x="291465" y="237731"/>
                    </a:lnTo>
                    <a:lnTo>
                      <a:pt x="353098" y="237731"/>
                    </a:lnTo>
                    <a:lnTo>
                      <a:pt x="376758" y="184708"/>
                    </a:lnTo>
                    <a:lnTo>
                      <a:pt x="369963" y="184416"/>
                    </a:lnTo>
                    <a:lnTo>
                      <a:pt x="356323" y="184658"/>
                    </a:lnTo>
                    <a:lnTo>
                      <a:pt x="350227" y="184175"/>
                    </a:lnTo>
                    <a:lnTo>
                      <a:pt x="354330" y="174523"/>
                    </a:lnTo>
                    <a:lnTo>
                      <a:pt x="367436" y="145643"/>
                    </a:lnTo>
                    <a:lnTo>
                      <a:pt x="370128" y="146011"/>
                    </a:lnTo>
                    <a:lnTo>
                      <a:pt x="373697" y="145288"/>
                    </a:lnTo>
                    <a:lnTo>
                      <a:pt x="376389" y="146011"/>
                    </a:lnTo>
                    <a:lnTo>
                      <a:pt x="375310" y="149047"/>
                    </a:lnTo>
                    <a:lnTo>
                      <a:pt x="373532" y="151917"/>
                    </a:lnTo>
                    <a:lnTo>
                      <a:pt x="372452" y="155143"/>
                    </a:lnTo>
                    <a:lnTo>
                      <a:pt x="425297" y="155143"/>
                    </a:lnTo>
                    <a:lnTo>
                      <a:pt x="456120" y="85801"/>
                    </a:lnTo>
                    <a:lnTo>
                      <a:pt x="457009" y="82956"/>
                    </a:lnTo>
                    <a:lnTo>
                      <a:pt x="405422" y="82765"/>
                    </a:lnTo>
                    <a:lnTo>
                      <a:pt x="404520" y="83121"/>
                    </a:lnTo>
                    <a:lnTo>
                      <a:pt x="400227" y="92252"/>
                    </a:lnTo>
                    <a:lnTo>
                      <a:pt x="393763" y="92621"/>
                    </a:lnTo>
                    <a:lnTo>
                      <a:pt x="391261" y="91897"/>
                    </a:lnTo>
                    <a:lnTo>
                      <a:pt x="408101" y="53746"/>
                    </a:lnTo>
                    <a:lnTo>
                      <a:pt x="438594" y="53771"/>
                    </a:lnTo>
                    <a:lnTo>
                      <a:pt x="448602" y="54102"/>
                    </a:lnTo>
                    <a:lnTo>
                      <a:pt x="445909" y="60020"/>
                    </a:lnTo>
                    <a:lnTo>
                      <a:pt x="445008" y="63246"/>
                    </a:lnTo>
                    <a:lnTo>
                      <a:pt x="496252" y="63411"/>
                    </a:lnTo>
                    <a:lnTo>
                      <a:pt x="498043" y="62877"/>
                    </a:lnTo>
                    <a:lnTo>
                      <a:pt x="525627" y="533"/>
                    </a:lnTo>
                    <a:close/>
                  </a:path>
                  <a:path w="749300" h="238760">
                    <a:moveTo>
                      <a:pt x="749223" y="889"/>
                    </a:moveTo>
                    <a:lnTo>
                      <a:pt x="660184" y="533"/>
                    </a:lnTo>
                    <a:lnTo>
                      <a:pt x="656780" y="1066"/>
                    </a:lnTo>
                    <a:lnTo>
                      <a:pt x="633133" y="54635"/>
                    </a:lnTo>
                    <a:lnTo>
                      <a:pt x="646379" y="54635"/>
                    </a:lnTo>
                    <a:lnTo>
                      <a:pt x="646747" y="55003"/>
                    </a:lnTo>
                    <a:lnTo>
                      <a:pt x="632599" y="86525"/>
                    </a:lnTo>
                    <a:lnTo>
                      <a:pt x="621030" y="86817"/>
                    </a:lnTo>
                    <a:lnTo>
                      <a:pt x="587260" y="86347"/>
                    </a:lnTo>
                    <a:lnTo>
                      <a:pt x="601230" y="54635"/>
                    </a:lnTo>
                    <a:lnTo>
                      <a:pt x="615035" y="54635"/>
                    </a:lnTo>
                    <a:lnTo>
                      <a:pt x="627151" y="27901"/>
                    </a:lnTo>
                    <a:lnTo>
                      <a:pt x="638860" y="889"/>
                    </a:lnTo>
                    <a:lnTo>
                      <a:pt x="616127" y="901"/>
                    </a:lnTo>
                    <a:lnTo>
                      <a:pt x="549287" y="355"/>
                    </a:lnTo>
                    <a:lnTo>
                      <a:pt x="546417" y="889"/>
                    </a:lnTo>
                    <a:lnTo>
                      <a:pt x="522770" y="53200"/>
                    </a:lnTo>
                    <a:lnTo>
                      <a:pt x="522770" y="54279"/>
                    </a:lnTo>
                    <a:lnTo>
                      <a:pt x="535838" y="54279"/>
                    </a:lnTo>
                    <a:lnTo>
                      <a:pt x="536384" y="54813"/>
                    </a:lnTo>
                    <a:lnTo>
                      <a:pt x="532447" y="63944"/>
                    </a:lnTo>
                    <a:lnTo>
                      <a:pt x="530301" y="68249"/>
                    </a:lnTo>
                    <a:lnTo>
                      <a:pt x="482638" y="175564"/>
                    </a:lnTo>
                    <a:lnTo>
                      <a:pt x="478332" y="184340"/>
                    </a:lnTo>
                    <a:lnTo>
                      <a:pt x="464362" y="184696"/>
                    </a:lnTo>
                    <a:lnTo>
                      <a:pt x="440715" y="237731"/>
                    </a:lnTo>
                    <a:lnTo>
                      <a:pt x="533336" y="237909"/>
                    </a:lnTo>
                    <a:lnTo>
                      <a:pt x="544868" y="211861"/>
                    </a:lnTo>
                    <a:lnTo>
                      <a:pt x="556806" y="185953"/>
                    </a:lnTo>
                    <a:lnTo>
                      <a:pt x="556806" y="184696"/>
                    </a:lnTo>
                    <a:lnTo>
                      <a:pt x="543547" y="184696"/>
                    </a:lnTo>
                    <a:lnTo>
                      <a:pt x="543191" y="184162"/>
                    </a:lnTo>
                    <a:lnTo>
                      <a:pt x="560755" y="145288"/>
                    </a:lnTo>
                    <a:lnTo>
                      <a:pt x="604456" y="145288"/>
                    </a:lnTo>
                    <a:lnTo>
                      <a:pt x="606437" y="145643"/>
                    </a:lnTo>
                    <a:lnTo>
                      <a:pt x="602234" y="155524"/>
                    </a:lnTo>
                    <a:lnTo>
                      <a:pt x="589064" y="184696"/>
                    </a:lnTo>
                    <a:lnTo>
                      <a:pt x="584225" y="184886"/>
                    </a:lnTo>
                    <a:lnTo>
                      <a:pt x="579208" y="184340"/>
                    </a:lnTo>
                    <a:lnTo>
                      <a:pt x="574725" y="185064"/>
                    </a:lnTo>
                    <a:lnTo>
                      <a:pt x="551065" y="237007"/>
                    </a:lnTo>
                    <a:lnTo>
                      <a:pt x="551065" y="237909"/>
                    </a:lnTo>
                    <a:lnTo>
                      <a:pt x="643343" y="238442"/>
                    </a:lnTo>
                    <a:lnTo>
                      <a:pt x="667169" y="185775"/>
                    </a:lnTo>
                    <a:lnTo>
                      <a:pt x="667169" y="184886"/>
                    </a:lnTo>
                    <a:lnTo>
                      <a:pt x="654278" y="184886"/>
                    </a:lnTo>
                    <a:lnTo>
                      <a:pt x="653732" y="184162"/>
                    </a:lnTo>
                    <a:lnTo>
                      <a:pt x="661809" y="166255"/>
                    </a:lnTo>
                    <a:lnTo>
                      <a:pt x="685431" y="112318"/>
                    </a:lnTo>
                    <a:lnTo>
                      <a:pt x="711238" y="54813"/>
                    </a:lnTo>
                    <a:lnTo>
                      <a:pt x="716254" y="54635"/>
                    </a:lnTo>
                    <a:lnTo>
                      <a:pt x="720737" y="55168"/>
                    </a:lnTo>
                    <a:lnTo>
                      <a:pt x="725576" y="54279"/>
                    </a:lnTo>
                    <a:lnTo>
                      <a:pt x="749223" y="1612"/>
                    </a:lnTo>
                    <a:lnTo>
                      <a:pt x="749223" y="889"/>
                    </a:lnTo>
                    <a:close/>
                  </a:path>
                </a:pathLst>
              </a:custGeom>
              <a:solidFill>
                <a:srgbClr val="FFFFFF"/>
              </a:solidFill>
            </p:spPr>
            <p:txBody>
              <a:bodyPr wrap="square" lIns="0" tIns="0" rIns="0" bIns="0" rtlCol="0"/>
              <a:lstStyle/>
              <a:p>
                <a:endParaRPr/>
              </a:p>
            </p:txBody>
          </p:sp>
          <p:pic>
            <p:nvPicPr>
              <p:cNvPr id="69" name="object 21">
                <a:extLst>
                  <a:ext uri="{FF2B5EF4-FFF2-40B4-BE49-F238E27FC236}">
                    <a16:creationId xmlns:a16="http://schemas.microsoft.com/office/drawing/2014/main" id="{6ACC918E-6442-6791-1C9A-CBBA78E8C10B}"/>
                  </a:ext>
                </a:extLst>
              </p:cNvPr>
              <p:cNvPicPr/>
              <p:nvPr/>
            </p:nvPicPr>
            <p:blipFill>
              <a:blip r:embed="rId5" cstate="print"/>
              <a:stretch>
                <a:fillRect/>
              </a:stretch>
            </p:blipFill>
            <p:spPr>
              <a:xfrm>
                <a:off x="4210335" y="5057364"/>
                <a:ext cx="428527" cy="273192"/>
              </a:xfrm>
              <a:prstGeom prst="rect">
                <a:avLst/>
              </a:prstGeom>
            </p:spPr>
          </p:pic>
          <p:sp>
            <p:nvSpPr>
              <p:cNvPr id="70" name="object 22">
                <a:extLst>
                  <a:ext uri="{FF2B5EF4-FFF2-40B4-BE49-F238E27FC236}">
                    <a16:creationId xmlns:a16="http://schemas.microsoft.com/office/drawing/2014/main" id="{9EB13ABE-7C44-961B-EF67-322643CEA506}"/>
                  </a:ext>
                </a:extLst>
              </p:cNvPr>
              <p:cNvSpPr/>
              <p:nvPr/>
            </p:nvSpPr>
            <p:spPr>
              <a:xfrm>
                <a:off x="3495852" y="5309730"/>
                <a:ext cx="1099185" cy="43815"/>
              </a:xfrm>
              <a:custGeom>
                <a:avLst/>
                <a:gdLst/>
                <a:ahLst/>
                <a:cxnLst/>
                <a:rect l="l" t="t" r="r" b="b"/>
                <a:pathLst>
                  <a:path w="1099185" h="43814">
                    <a:moveTo>
                      <a:pt x="960285" y="43230"/>
                    </a:moveTo>
                    <a:lnTo>
                      <a:pt x="889876" y="1854"/>
                    </a:lnTo>
                    <a:lnTo>
                      <a:pt x="880554" y="1663"/>
                    </a:lnTo>
                    <a:lnTo>
                      <a:pt x="636016" y="1308"/>
                    </a:lnTo>
                    <a:lnTo>
                      <a:pt x="436422" y="1308"/>
                    </a:lnTo>
                    <a:lnTo>
                      <a:pt x="357784" y="774"/>
                    </a:lnTo>
                    <a:lnTo>
                      <a:pt x="47485" y="596"/>
                    </a:lnTo>
                    <a:lnTo>
                      <a:pt x="33451" y="330"/>
                    </a:lnTo>
                    <a:lnTo>
                      <a:pt x="19011" y="596"/>
                    </a:lnTo>
                    <a:lnTo>
                      <a:pt x="0" y="41617"/>
                    </a:lnTo>
                    <a:lnTo>
                      <a:pt x="287197" y="41808"/>
                    </a:lnTo>
                    <a:lnTo>
                      <a:pt x="437870" y="42697"/>
                    </a:lnTo>
                    <a:lnTo>
                      <a:pt x="656082" y="43230"/>
                    </a:lnTo>
                    <a:lnTo>
                      <a:pt x="811936" y="43230"/>
                    </a:lnTo>
                    <a:lnTo>
                      <a:pt x="959561" y="43599"/>
                    </a:lnTo>
                    <a:lnTo>
                      <a:pt x="960285" y="43230"/>
                    </a:lnTo>
                    <a:close/>
                  </a:path>
                  <a:path w="1099185" h="43814">
                    <a:moveTo>
                      <a:pt x="1045565" y="13131"/>
                    </a:moveTo>
                    <a:lnTo>
                      <a:pt x="1007402" y="27952"/>
                    </a:lnTo>
                    <a:lnTo>
                      <a:pt x="969238" y="42519"/>
                    </a:lnTo>
                    <a:lnTo>
                      <a:pt x="968171" y="43408"/>
                    </a:lnTo>
                    <a:lnTo>
                      <a:pt x="968349" y="43586"/>
                    </a:lnTo>
                    <a:lnTo>
                      <a:pt x="1032129" y="43586"/>
                    </a:lnTo>
                    <a:lnTo>
                      <a:pt x="1045565" y="13131"/>
                    </a:lnTo>
                    <a:close/>
                  </a:path>
                  <a:path w="1099185" h="43814">
                    <a:moveTo>
                      <a:pt x="1089240" y="26898"/>
                    </a:moveTo>
                    <a:lnTo>
                      <a:pt x="1088809" y="26250"/>
                    </a:lnTo>
                    <a:lnTo>
                      <a:pt x="1088478" y="25171"/>
                    </a:lnTo>
                    <a:lnTo>
                      <a:pt x="1087945" y="22479"/>
                    </a:lnTo>
                    <a:lnTo>
                      <a:pt x="1087412" y="20116"/>
                    </a:lnTo>
                    <a:lnTo>
                      <a:pt x="1087170" y="19799"/>
                    </a:lnTo>
                    <a:lnTo>
                      <a:pt x="1086434" y="18834"/>
                    </a:lnTo>
                    <a:lnTo>
                      <a:pt x="1084719" y="18186"/>
                    </a:lnTo>
                    <a:lnTo>
                      <a:pt x="1084719" y="17970"/>
                    </a:lnTo>
                    <a:lnTo>
                      <a:pt x="1086866" y="17322"/>
                    </a:lnTo>
                    <a:lnTo>
                      <a:pt x="1087297" y="16891"/>
                    </a:lnTo>
                    <a:lnTo>
                      <a:pt x="1088377" y="15811"/>
                    </a:lnTo>
                    <a:lnTo>
                      <a:pt x="1088377" y="12153"/>
                    </a:lnTo>
                    <a:lnTo>
                      <a:pt x="1088085" y="11620"/>
                    </a:lnTo>
                    <a:lnTo>
                      <a:pt x="1087628" y="10756"/>
                    </a:lnTo>
                    <a:lnTo>
                      <a:pt x="1086650" y="10007"/>
                    </a:lnTo>
                    <a:lnTo>
                      <a:pt x="1085354" y="9245"/>
                    </a:lnTo>
                    <a:lnTo>
                      <a:pt x="1083970" y="8763"/>
                    </a:lnTo>
                    <a:lnTo>
                      <a:pt x="1083970" y="12687"/>
                    </a:lnTo>
                    <a:lnTo>
                      <a:pt x="1083970" y="16141"/>
                    </a:lnTo>
                    <a:lnTo>
                      <a:pt x="1082141" y="16891"/>
                    </a:lnTo>
                    <a:lnTo>
                      <a:pt x="1077937" y="16891"/>
                    </a:lnTo>
                    <a:lnTo>
                      <a:pt x="1077937" y="11836"/>
                    </a:lnTo>
                    <a:lnTo>
                      <a:pt x="1078369" y="11722"/>
                    </a:lnTo>
                    <a:lnTo>
                      <a:pt x="1079131" y="11620"/>
                    </a:lnTo>
                    <a:lnTo>
                      <a:pt x="1082776" y="11620"/>
                    </a:lnTo>
                    <a:lnTo>
                      <a:pt x="1083970" y="12687"/>
                    </a:lnTo>
                    <a:lnTo>
                      <a:pt x="1083970" y="8763"/>
                    </a:lnTo>
                    <a:lnTo>
                      <a:pt x="1077620" y="8712"/>
                    </a:lnTo>
                    <a:lnTo>
                      <a:pt x="1075347" y="8928"/>
                    </a:lnTo>
                    <a:lnTo>
                      <a:pt x="1073734" y="9245"/>
                    </a:lnTo>
                    <a:lnTo>
                      <a:pt x="1073734" y="26898"/>
                    </a:lnTo>
                    <a:lnTo>
                      <a:pt x="1077836" y="26898"/>
                    </a:lnTo>
                    <a:lnTo>
                      <a:pt x="1077836" y="19799"/>
                    </a:lnTo>
                    <a:lnTo>
                      <a:pt x="1082027" y="19799"/>
                    </a:lnTo>
                    <a:lnTo>
                      <a:pt x="1083106" y="20650"/>
                    </a:lnTo>
                    <a:lnTo>
                      <a:pt x="1083424" y="22593"/>
                    </a:lnTo>
                    <a:lnTo>
                      <a:pt x="1083970" y="24638"/>
                    </a:lnTo>
                    <a:lnTo>
                      <a:pt x="1084287" y="26250"/>
                    </a:lnTo>
                    <a:lnTo>
                      <a:pt x="1084821" y="26898"/>
                    </a:lnTo>
                    <a:lnTo>
                      <a:pt x="1089240" y="26898"/>
                    </a:lnTo>
                    <a:close/>
                  </a:path>
                  <a:path w="1099185" h="43814">
                    <a:moveTo>
                      <a:pt x="1098702" y="7861"/>
                    </a:moveTo>
                    <a:lnTo>
                      <a:pt x="1094397" y="3543"/>
                    </a:lnTo>
                    <a:lnTo>
                      <a:pt x="1094193" y="3340"/>
                    </a:lnTo>
                    <a:lnTo>
                      <a:pt x="1094193" y="9893"/>
                    </a:lnTo>
                    <a:lnTo>
                      <a:pt x="1094193" y="25501"/>
                    </a:lnTo>
                    <a:lnTo>
                      <a:pt x="1088478" y="31737"/>
                    </a:lnTo>
                    <a:lnTo>
                      <a:pt x="1072781" y="31737"/>
                    </a:lnTo>
                    <a:lnTo>
                      <a:pt x="1066965" y="25501"/>
                    </a:lnTo>
                    <a:lnTo>
                      <a:pt x="1066965" y="9893"/>
                    </a:lnTo>
                    <a:lnTo>
                      <a:pt x="1072781" y="3543"/>
                    </a:lnTo>
                    <a:lnTo>
                      <a:pt x="1088478" y="3543"/>
                    </a:lnTo>
                    <a:lnTo>
                      <a:pt x="1094193" y="9893"/>
                    </a:lnTo>
                    <a:lnTo>
                      <a:pt x="1094193" y="3340"/>
                    </a:lnTo>
                    <a:lnTo>
                      <a:pt x="1090853" y="0"/>
                    </a:lnTo>
                    <a:lnTo>
                      <a:pt x="1070521" y="0"/>
                    </a:lnTo>
                    <a:lnTo>
                      <a:pt x="1062456" y="7861"/>
                    </a:lnTo>
                    <a:lnTo>
                      <a:pt x="1062570" y="18186"/>
                    </a:lnTo>
                    <a:lnTo>
                      <a:pt x="1063879" y="24650"/>
                    </a:lnTo>
                    <a:lnTo>
                      <a:pt x="1067752" y="30327"/>
                    </a:lnTo>
                    <a:lnTo>
                      <a:pt x="1073531" y="34124"/>
                    </a:lnTo>
                    <a:lnTo>
                      <a:pt x="1080630" y="35509"/>
                    </a:lnTo>
                    <a:lnTo>
                      <a:pt x="1087767" y="34124"/>
                    </a:lnTo>
                    <a:lnTo>
                      <a:pt x="1091374" y="31737"/>
                    </a:lnTo>
                    <a:lnTo>
                      <a:pt x="1093495" y="30327"/>
                    </a:lnTo>
                    <a:lnTo>
                      <a:pt x="1097318" y="24638"/>
                    </a:lnTo>
                    <a:lnTo>
                      <a:pt x="1098600" y="18186"/>
                    </a:lnTo>
                    <a:lnTo>
                      <a:pt x="1098702" y="7861"/>
                    </a:lnTo>
                    <a:close/>
                  </a:path>
                </a:pathLst>
              </a:custGeom>
              <a:solidFill>
                <a:srgbClr val="FFFFFF"/>
              </a:solidFill>
            </p:spPr>
            <p:txBody>
              <a:bodyPr wrap="square" lIns="0" tIns="0" rIns="0" bIns="0" rtlCol="0"/>
              <a:lstStyle/>
              <a:p>
                <a:endParaRPr/>
              </a:p>
            </p:txBody>
          </p:sp>
          <p:sp>
            <p:nvSpPr>
              <p:cNvPr id="71" name="object 23">
                <a:extLst>
                  <a:ext uri="{FF2B5EF4-FFF2-40B4-BE49-F238E27FC236}">
                    <a16:creationId xmlns:a16="http://schemas.microsoft.com/office/drawing/2014/main" id="{E4461A75-2E27-9B2F-B0D0-CD5B443BFBC5}"/>
                  </a:ext>
                </a:extLst>
              </p:cNvPr>
              <p:cNvSpPr/>
              <p:nvPr/>
            </p:nvSpPr>
            <p:spPr>
              <a:xfrm>
                <a:off x="3502014" y="5401960"/>
                <a:ext cx="388313" cy="68595"/>
              </a:xfrm>
              <a:custGeom>
                <a:avLst/>
                <a:gdLst/>
                <a:ahLst/>
                <a:cxnLst/>
                <a:rect l="l" t="t" r="r" b="b"/>
                <a:pathLst>
                  <a:path w="471170" h="74295">
                    <a:moveTo>
                      <a:pt x="471081" y="74053"/>
                    </a:moveTo>
                    <a:lnTo>
                      <a:pt x="0" y="74053"/>
                    </a:lnTo>
                    <a:lnTo>
                      <a:pt x="0" y="0"/>
                    </a:lnTo>
                  </a:path>
                </a:pathLst>
              </a:custGeom>
              <a:ln w="5219">
                <a:solidFill>
                  <a:srgbClr val="FFFFFF"/>
                </a:solidFill>
              </a:ln>
            </p:spPr>
            <p:txBody>
              <a:bodyPr wrap="square" lIns="0" tIns="0" rIns="0" bIns="0" rtlCol="0"/>
              <a:lstStyle/>
              <a:p>
                <a:endParaRPr/>
              </a:p>
            </p:txBody>
          </p:sp>
          <p:sp>
            <p:nvSpPr>
              <p:cNvPr id="72" name="object 24">
                <a:extLst>
                  <a:ext uri="{FF2B5EF4-FFF2-40B4-BE49-F238E27FC236}">
                    <a16:creationId xmlns:a16="http://schemas.microsoft.com/office/drawing/2014/main" id="{A6EBDE62-D9B9-6ACB-B7CF-86BC803C9729}"/>
                  </a:ext>
                </a:extLst>
              </p:cNvPr>
              <p:cNvSpPr/>
              <p:nvPr/>
            </p:nvSpPr>
            <p:spPr>
              <a:xfrm>
                <a:off x="4183306" y="5401968"/>
                <a:ext cx="414191" cy="68588"/>
              </a:xfrm>
              <a:custGeom>
                <a:avLst/>
                <a:gdLst/>
                <a:ahLst/>
                <a:cxnLst/>
                <a:rect l="l" t="t" r="r" b="b"/>
                <a:pathLst>
                  <a:path w="438150" h="74295">
                    <a:moveTo>
                      <a:pt x="437819" y="0"/>
                    </a:moveTo>
                    <a:lnTo>
                      <a:pt x="437819" y="74053"/>
                    </a:lnTo>
                    <a:lnTo>
                      <a:pt x="0" y="74053"/>
                    </a:lnTo>
                  </a:path>
                </a:pathLst>
              </a:custGeom>
              <a:ln w="4965">
                <a:solidFill>
                  <a:srgbClr val="FFFFFF"/>
                </a:solidFill>
              </a:ln>
            </p:spPr>
            <p:txBody>
              <a:bodyPr wrap="square" lIns="0" tIns="0" rIns="0" bIns="0" rtlCol="0"/>
              <a:lstStyle/>
              <a:p>
                <a:endParaRPr/>
              </a:p>
            </p:txBody>
          </p:sp>
        </p:grpSp>
        <p:sp>
          <p:nvSpPr>
            <p:cNvPr id="66" name="object 25">
              <a:extLst>
                <a:ext uri="{FF2B5EF4-FFF2-40B4-BE49-F238E27FC236}">
                  <a16:creationId xmlns:a16="http://schemas.microsoft.com/office/drawing/2014/main" id="{197F9729-0238-182F-EDDF-84A0EC77F399}"/>
                </a:ext>
              </a:extLst>
            </p:cNvPr>
            <p:cNvSpPr txBox="1"/>
            <p:nvPr/>
          </p:nvSpPr>
          <p:spPr>
            <a:xfrm>
              <a:off x="3890326" y="5399489"/>
              <a:ext cx="292981" cy="162226"/>
            </a:xfrm>
            <a:prstGeom prst="rect">
              <a:avLst/>
            </a:prstGeom>
          </p:spPr>
          <p:txBody>
            <a:bodyPr vert="horz" wrap="square" lIns="0" tIns="12700" rIns="0" bIns="0" rtlCol="0">
              <a:spAutoFit/>
            </a:bodyPr>
            <a:lstStyle/>
            <a:p>
              <a:pPr marL="12700">
                <a:lnSpc>
                  <a:spcPct val="100000"/>
                </a:lnSpc>
                <a:spcBef>
                  <a:spcPts val="100"/>
                </a:spcBef>
              </a:pPr>
              <a:r>
                <a:rPr sz="700" spc="-45" dirty="0">
                  <a:solidFill>
                    <a:srgbClr val="FFFFFF"/>
                  </a:solidFill>
                  <a:latin typeface="Trebuchet MS"/>
                  <a:cs typeface="Trebuchet MS"/>
                </a:rPr>
                <a:t>1.25”</a:t>
              </a:r>
              <a:endParaRPr sz="700" dirty="0">
                <a:latin typeface="Trebuchet MS"/>
                <a:cs typeface="Trebuchet MS"/>
              </a:endParaRPr>
            </a:p>
          </p:txBody>
        </p:sp>
        <p:sp>
          <p:nvSpPr>
            <p:cNvPr id="67" name="object 26">
              <a:extLst>
                <a:ext uri="{FF2B5EF4-FFF2-40B4-BE49-F238E27FC236}">
                  <a16:creationId xmlns:a16="http://schemas.microsoft.com/office/drawing/2014/main" id="{7442FB1E-7ED3-F7E8-38B3-DF144EFD4F2F}"/>
                </a:ext>
              </a:extLst>
            </p:cNvPr>
            <p:cNvSpPr txBox="1"/>
            <p:nvPr/>
          </p:nvSpPr>
          <p:spPr>
            <a:xfrm>
              <a:off x="6394300" y="3222099"/>
              <a:ext cx="1031037" cy="313233"/>
            </a:xfrm>
            <a:prstGeom prst="rect">
              <a:avLst/>
            </a:prstGeom>
          </p:spPr>
          <p:txBody>
            <a:bodyPr vert="horz" wrap="square" lIns="0" tIns="17145" rIns="0" bIns="0" rtlCol="0">
              <a:spAutoFit/>
            </a:bodyPr>
            <a:lstStyle/>
            <a:p>
              <a:pPr marL="12700">
                <a:lnSpc>
                  <a:spcPct val="100000"/>
                </a:lnSpc>
                <a:spcBef>
                  <a:spcPts val="135"/>
                </a:spcBef>
              </a:pPr>
              <a:r>
                <a:rPr sz="1400" dirty="0">
                  <a:solidFill>
                    <a:srgbClr val="231F20"/>
                  </a:solidFill>
                  <a:latin typeface="+mn-lt"/>
                  <a:cs typeface="Trebuchet MS"/>
                </a:rPr>
                <a:t>Old</a:t>
              </a:r>
              <a:r>
                <a:rPr sz="1400" spc="-120" dirty="0">
                  <a:solidFill>
                    <a:srgbClr val="231F20"/>
                  </a:solidFill>
                  <a:latin typeface="+mn-lt"/>
                  <a:cs typeface="Trebuchet MS"/>
                </a:rPr>
                <a:t> </a:t>
              </a:r>
              <a:r>
                <a:rPr sz="1400" spc="-25" dirty="0">
                  <a:solidFill>
                    <a:srgbClr val="231F20"/>
                  </a:solidFill>
                  <a:latin typeface="+mn-lt"/>
                  <a:cs typeface="Trebuchet MS"/>
                </a:rPr>
                <a:t>Size</a:t>
              </a:r>
              <a:endParaRPr sz="1400" dirty="0">
                <a:latin typeface="+mn-lt"/>
                <a:cs typeface="Trebuchet MS"/>
              </a:endParaRPr>
            </a:p>
          </p:txBody>
        </p:sp>
      </p:grpSp>
      <p:sp>
        <p:nvSpPr>
          <p:cNvPr id="3" name="object 26">
            <a:extLst>
              <a:ext uri="{FF2B5EF4-FFF2-40B4-BE49-F238E27FC236}">
                <a16:creationId xmlns:a16="http://schemas.microsoft.com/office/drawing/2014/main" id="{7264F8DB-6779-B6EA-38CA-8989B681C764}"/>
              </a:ext>
            </a:extLst>
          </p:cNvPr>
          <p:cNvSpPr txBox="1"/>
          <p:nvPr/>
        </p:nvSpPr>
        <p:spPr>
          <a:xfrm>
            <a:off x="6435812" y="3661631"/>
            <a:ext cx="472797" cy="325089"/>
          </a:xfrm>
          <a:prstGeom prst="rect">
            <a:avLst/>
          </a:prstGeom>
        </p:spPr>
        <p:txBody>
          <a:bodyPr vert="horz" wrap="square" lIns="0" tIns="17145" rIns="0" bIns="0" rtlCol="0">
            <a:spAutoFit/>
          </a:bodyPr>
          <a:lstStyle/>
          <a:p>
            <a:pPr marL="12700" algn="ctr">
              <a:lnSpc>
                <a:spcPct val="100000"/>
              </a:lnSpc>
              <a:spcBef>
                <a:spcPts val="135"/>
              </a:spcBef>
            </a:pPr>
            <a:r>
              <a:rPr lang="en-US" sz="2000" b="1" dirty="0">
                <a:solidFill>
                  <a:srgbClr val="231F20"/>
                </a:solidFill>
                <a:latin typeface="Trebuchet MS"/>
                <a:cs typeface="Trebuchet MS"/>
              </a:rPr>
              <a:t>OR</a:t>
            </a:r>
            <a:endParaRPr sz="2000" b="1" dirty="0">
              <a:latin typeface="Trebuchet MS"/>
              <a:cs typeface="Trebuchet MS"/>
            </a:endParaRPr>
          </a:p>
        </p:txBody>
      </p:sp>
      <p:sp>
        <p:nvSpPr>
          <p:cNvPr id="6" name="Footer Placeholder 3">
            <a:extLst>
              <a:ext uri="{FF2B5EF4-FFF2-40B4-BE49-F238E27FC236}">
                <a16:creationId xmlns:a16="http://schemas.microsoft.com/office/drawing/2014/main" id="{097894A7-9681-D52F-24E5-E9019443B3BB}"/>
              </a:ext>
            </a:extLst>
          </p:cNvPr>
          <p:cNvSpPr>
            <a:spLocks noGrp="1"/>
          </p:cNvSpPr>
          <p:nvPr>
            <p:ph type="ftr" sz="quarter" idx="11"/>
          </p:nvPr>
        </p:nvSpPr>
        <p:spPr>
          <a:xfrm>
            <a:off x="9996488" y="6524625"/>
            <a:ext cx="1992312" cy="295275"/>
          </a:xfrm>
        </p:spPr>
        <p:txBody>
          <a:bodyPr/>
          <a:lstStyle/>
          <a:p>
            <a:pPr>
              <a:defRPr/>
            </a:pPr>
            <a:r>
              <a:rPr lang="en-US" dirty="0"/>
              <a:t>www.nfhs.org</a:t>
            </a:r>
          </a:p>
        </p:txBody>
      </p:sp>
    </p:spTree>
    <p:extLst>
      <p:ext uri="{BB962C8B-B14F-4D97-AF65-F5344CB8AC3E}">
        <p14:creationId xmlns:p14="http://schemas.microsoft.com/office/powerpoint/2010/main" val="589391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D679-D028-0187-BFB8-D6ADDE0963CB}"/>
              </a:ext>
            </a:extLst>
          </p:cNvPr>
          <p:cNvSpPr>
            <a:spLocks noGrp="1"/>
          </p:cNvSpPr>
          <p:nvPr>
            <p:ph type="title"/>
          </p:nvPr>
        </p:nvSpPr>
        <p:spPr>
          <a:xfrm>
            <a:off x="69574" y="5072823"/>
            <a:ext cx="10118035" cy="1362075"/>
          </a:xfrm>
        </p:spPr>
        <p:txBody>
          <a:bodyPr/>
          <a:lstStyle/>
          <a:p>
            <a:pPr algn="ctr"/>
            <a:r>
              <a:rPr lang="en-US" dirty="0"/>
              <a:t>2024 </a:t>
            </a:r>
            <a:r>
              <a:rPr lang="en-US" dirty="0" err="1"/>
              <a:t>nfhs</a:t>
            </a:r>
            <a:r>
              <a:rPr lang="en-US" dirty="0"/>
              <a:t> football points of emphasis</a:t>
            </a:r>
          </a:p>
        </p:txBody>
      </p:sp>
      <p:sp>
        <p:nvSpPr>
          <p:cNvPr id="3" name="Text Placeholder 2">
            <a:extLst>
              <a:ext uri="{FF2B5EF4-FFF2-40B4-BE49-F238E27FC236}">
                <a16:creationId xmlns:a16="http://schemas.microsoft.com/office/drawing/2014/main" id="{E00187BB-A191-D55A-E99A-E781627E956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1564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F636-99AC-46A0-9D6F-507EA0171A89}"/>
              </a:ext>
            </a:extLst>
          </p:cNvPr>
          <p:cNvSpPr>
            <a:spLocks noGrp="1"/>
          </p:cNvSpPr>
          <p:nvPr>
            <p:ph type="title"/>
          </p:nvPr>
        </p:nvSpPr>
        <p:spPr/>
        <p:txBody>
          <a:bodyPr/>
          <a:lstStyle/>
          <a:p>
            <a:r>
              <a:rPr lang="en-US" dirty="0"/>
              <a:t>2024 </a:t>
            </a:r>
            <a:r>
              <a:rPr lang="en-US" dirty="0" err="1"/>
              <a:t>nfhs</a:t>
            </a:r>
            <a:r>
              <a:rPr lang="en-US" dirty="0"/>
              <a:t> football points of emphasis</a:t>
            </a:r>
          </a:p>
        </p:txBody>
      </p:sp>
      <p:sp>
        <p:nvSpPr>
          <p:cNvPr id="3" name="Content Placeholder 2">
            <a:extLst>
              <a:ext uri="{FF2B5EF4-FFF2-40B4-BE49-F238E27FC236}">
                <a16:creationId xmlns:a16="http://schemas.microsoft.com/office/drawing/2014/main" id="{5EF8163F-155F-4189-BD38-BD5FA424044E}"/>
              </a:ext>
            </a:extLst>
          </p:cNvPr>
          <p:cNvSpPr>
            <a:spLocks noGrp="1"/>
          </p:cNvSpPr>
          <p:nvPr>
            <p:ph idx="1"/>
          </p:nvPr>
        </p:nvSpPr>
        <p:spPr>
          <a:xfrm>
            <a:off x="1838739" y="2181497"/>
            <a:ext cx="10128895" cy="4146279"/>
          </a:xfrm>
        </p:spPr>
        <p:txBody>
          <a:bodyPr/>
          <a:lstStyle/>
          <a:p>
            <a:pPr marL="514350" lvl="0" indent="-514350">
              <a:spcAft>
                <a:spcPts val="0"/>
              </a:spcAft>
              <a:buAutoNum type="arabicPeriod"/>
            </a:pPr>
            <a:r>
              <a:rPr lang="en-US" sz="3200" b="1" dirty="0">
                <a:solidFill>
                  <a:srgbClr val="414B56"/>
                </a:solidFill>
              </a:rPr>
              <a:t>Sportsmanship and Altercation Prevention</a:t>
            </a:r>
          </a:p>
          <a:p>
            <a:pPr marL="0" lvl="0" indent="0">
              <a:spcAft>
                <a:spcPts val="0"/>
              </a:spcAft>
              <a:buNone/>
            </a:pPr>
            <a:r>
              <a:rPr lang="en-US" sz="3200" b="1" dirty="0">
                <a:solidFill>
                  <a:srgbClr val="414B56"/>
                </a:solidFill>
              </a:rPr>
              <a:t>        and Protocol</a:t>
            </a:r>
          </a:p>
          <a:p>
            <a:pPr marL="0" lvl="0" indent="0">
              <a:spcAft>
                <a:spcPts val="0"/>
              </a:spcAft>
              <a:buNone/>
            </a:pPr>
            <a:endParaRPr lang="en-US" sz="1200" b="1" dirty="0">
              <a:solidFill>
                <a:srgbClr val="414B56"/>
              </a:solidFill>
            </a:endParaRPr>
          </a:p>
          <a:p>
            <a:pPr marL="514350" lvl="0" indent="-514350">
              <a:spcAft>
                <a:spcPts val="0"/>
              </a:spcAft>
              <a:buAutoNum type="arabicPeriod" startAt="2"/>
            </a:pPr>
            <a:r>
              <a:rPr lang="en-US" sz="3200" b="1" dirty="0">
                <a:solidFill>
                  <a:srgbClr val="414B56"/>
                </a:solidFill>
              </a:rPr>
              <a:t>Player Equipment and Enforcement</a:t>
            </a:r>
          </a:p>
          <a:p>
            <a:pPr marL="0" lvl="0" indent="0">
              <a:spcAft>
                <a:spcPts val="0"/>
              </a:spcAft>
              <a:buNone/>
            </a:pPr>
            <a:endParaRPr lang="en-US" sz="1200" b="1" dirty="0">
              <a:solidFill>
                <a:srgbClr val="414B56"/>
              </a:solidFill>
            </a:endParaRPr>
          </a:p>
          <a:p>
            <a:pPr marL="0" lvl="0" indent="0">
              <a:spcAft>
                <a:spcPts val="0"/>
              </a:spcAft>
              <a:buNone/>
            </a:pPr>
            <a:r>
              <a:rPr lang="en-US" sz="3200" b="1" dirty="0">
                <a:solidFill>
                  <a:srgbClr val="414B56"/>
                </a:solidFill>
              </a:rPr>
              <a:t>3.  Formations</a:t>
            </a:r>
          </a:p>
          <a:p>
            <a:pPr marL="0" lvl="0" indent="0" algn="ctr">
              <a:buNone/>
            </a:pPr>
            <a:endParaRPr lang="en-US" sz="1200" b="1" dirty="0">
              <a:solidFill>
                <a:srgbClr val="414B56"/>
              </a:solidFill>
            </a:endParaRPr>
          </a:p>
          <a:p>
            <a:pPr marL="0" lvl="0" indent="0" algn="ctr">
              <a:buNone/>
            </a:pPr>
            <a:endParaRPr lang="en-US" sz="3200" b="1" dirty="0">
              <a:solidFill>
                <a:srgbClr val="414B56"/>
              </a:solidFill>
            </a:endParaRPr>
          </a:p>
        </p:txBody>
      </p:sp>
      <p:sp>
        <p:nvSpPr>
          <p:cNvPr id="4" name="Footer Placeholder 3">
            <a:extLst>
              <a:ext uri="{FF2B5EF4-FFF2-40B4-BE49-F238E27FC236}">
                <a16:creationId xmlns:a16="http://schemas.microsoft.com/office/drawing/2014/main" id="{FEEF1D49-904A-43D9-B072-19825DE3A2C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couple of men playing football&#10;&#10;Description automatically generated with medium confidence">
            <a:extLst>
              <a:ext uri="{FF2B5EF4-FFF2-40B4-BE49-F238E27FC236}">
                <a16:creationId xmlns:a16="http://schemas.microsoft.com/office/drawing/2014/main" id="{FC902CAF-5B93-43AE-83FD-C6A1EA5D74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25" b="9966"/>
          <a:stretch/>
        </p:blipFill>
        <p:spPr>
          <a:xfrm>
            <a:off x="9581322" y="3773419"/>
            <a:ext cx="2477053" cy="2554357"/>
          </a:xfrm>
          <a:prstGeom prst="rect">
            <a:avLst/>
          </a:prstGeom>
        </p:spPr>
      </p:pic>
    </p:spTree>
    <p:extLst>
      <p:ext uri="{BB962C8B-B14F-4D97-AF65-F5344CB8AC3E}">
        <p14:creationId xmlns:p14="http://schemas.microsoft.com/office/powerpoint/2010/main" val="3496160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0E0B2-7857-5744-09BA-3FB81C0871FD}"/>
              </a:ext>
            </a:extLst>
          </p:cNvPr>
          <p:cNvSpPr>
            <a:spLocks noGrp="1"/>
          </p:cNvSpPr>
          <p:nvPr>
            <p:ph type="title"/>
          </p:nvPr>
        </p:nvSpPr>
        <p:spPr/>
        <p:txBody>
          <a:bodyPr/>
          <a:lstStyle/>
          <a:p>
            <a:r>
              <a:rPr lang="en-US" dirty="0"/>
              <a:t>SPORTSMANSHIP and altercation prevention and protocol</a:t>
            </a:r>
          </a:p>
        </p:txBody>
      </p:sp>
      <p:sp>
        <p:nvSpPr>
          <p:cNvPr id="3" name="Content Placeholder 2">
            <a:extLst>
              <a:ext uri="{FF2B5EF4-FFF2-40B4-BE49-F238E27FC236}">
                <a16:creationId xmlns:a16="http://schemas.microsoft.com/office/drawing/2014/main" id="{7AC23378-2B32-5DEC-960A-892BDB2772BA}"/>
              </a:ext>
            </a:extLst>
          </p:cNvPr>
          <p:cNvSpPr>
            <a:spLocks noGrp="1"/>
          </p:cNvSpPr>
          <p:nvPr>
            <p:ph idx="1"/>
          </p:nvPr>
        </p:nvSpPr>
        <p:spPr>
          <a:xfrm>
            <a:off x="8939814" y="2047210"/>
            <a:ext cx="3027820" cy="4280566"/>
          </a:xfrm>
        </p:spPr>
        <p:txBody>
          <a:bodyPr/>
          <a:lstStyle/>
          <a:p>
            <a:pPr marL="0" indent="0">
              <a:buNone/>
            </a:pPr>
            <a:r>
              <a:rPr lang="en-US" sz="1800" dirty="0"/>
              <a:t>Coaches must teach, promote, model and set clear standards of behavior for themselves, players and fans. Game officials must fairly and consistently enforce NFHS rules in all aspects related to unsporting behavior by coaches and participants. Everyone involved must clearly understand that education-based athletics is an extension of the classroom and is about more than just winning and losing.</a:t>
            </a:r>
          </a:p>
        </p:txBody>
      </p:sp>
      <p:sp>
        <p:nvSpPr>
          <p:cNvPr id="4" name="Footer Placeholder 3">
            <a:extLst>
              <a:ext uri="{FF2B5EF4-FFF2-40B4-BE49-F238E27FC236}">
                <a16:creationId xmlns:a16="http://schemas.microsoft.com/office/drawing/2014/main" id="{F9186385-D6BD-EB81-5415-5557DE45A16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football referee and a group of people&#10;&#10;Description automatically generated">
            <a:extLst>
              <a:ext uri="{FF2B5EF4-FFF2-40B4-BE49-F238E27FC236}">
                <a16:creationId xmlns:a16="http://schemas.microsoft.com/office/drawing/2014/main" id="{B872DE87-1EE6-89C1-C14C-666F3D756F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1237" y="2047209"/>
            <a:ext cx="6803953" cy="4280565"/>
          </a:xfrm>
          <a:prstGeom prst="rect">
            <a:avLst/>
          </a:prstGeom>
        </p:spPr>
      </p:pic>
    </p:spTree>
    <p:extLst>
      <p:ext uri="{BB962C8B-B14F-4D97-AF65-F5344CB8AC3E}">
        <p14:creationId xmlns:p14="http://schemas.microsoft.com/office/powerpoint/2010/main" val="3814240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DE4DE-6F2D-E4D7-163E-CEDD86702020}"/>
              </a:ext>
            </a:extLst>
          </p:cNvPr>
          <p:cNvSpPr>
            <a:spLocks noGrp="1"/>
          </p:cNvSpPr>
          <p:nvPr>
            <p:ph type="title"/>
          </p:nvPr>
        </p:nvSpPr>
        <p:spPr/>
        <p:txBody>
          <a:bodyPr/>
          <a:lstStyle/>
          <a:p>
            <a:r>
              <a:rPr lang="en-US" dirty="0"/>
              <a:t>SPORTSMANSHIP and altercation prevention and protocol</a:t>
            </a:r>
          </a:p>
        </p:txBody>
      </p:sp>
      <p:sp>
        <p:nvSpPr>
          <p:cNvPr id="4" name="Footer Placeholder 3">
            <a:extLst>
              <a:ext uri="{FF2B5EF4-FFF2-40B4-BE49-F238E27FC236}">
                <a16:creationId xmlns:a16="http://schemas.microsoft.com/office/drawing/2014/main" id="{B415C310-E840-A1CE-E1A4-0BB1039F648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10" name="Content Placeholder 9">
            <a:extLst>
              <a:ext uri="{FF2B5EF4-FFF2-40B4-BE49-F238E27FC236}">
                <a16:creationId xmlns:a16="http://schemas.microsoft.com/office/drawing/2014/main" id="{BAA9597D-51FE-629D-4E37-BEC7FCD92D9B}"/>
              </a:ext>
            </a:extLst>
          </p:cNvPr>
          <p:cNvSpPr>
            <a:spLocks noGrp="1"/>
          </p:cNvSpPr>
          <p:nvPr>
            <p:ph idx="1"/>
          </p:nvPr>
        </p:nvSpPr>
        <p:spPr>
          <a:xfrm>
            <a:off x="9113002" y="2084523"/>
            <a:ext cx="2957077" cy="4243254"/>
          </a:xfrm>
        </p:spPr>
        <p:txBody>
          <a:bodyPr/>
          <a:lstStyle/>
          <a:p>
            <a:pPr marL="0" indent="0">
              <a:buNone/>
            </a:pPr>
            <a:r>
              <a:rPr lang="en-US" sz="1800" dirty="0"/>
              <a:t>Fights that escalate beyond the initial incident tend to do so because others run toward the fight. Coaches are urged to instruct their team and even practice what to do in case an altercation occurs.</a:t>
            </a:r>
          </a:p>
        </p:txBody>
      </p:sp>
      <p:pic>
        <p:nvPicPr>
          <p:cNvPr id="5" name="Picture 4" descr="A football players playing a game&#10;&#10;Description automatically generated">
            <a:extLst>
              <a:ext uri="{FF2B5EF4-FFF2-40B4-BE49-F238E27FC236}">
                <a16:creationId xmlns:a16="http://schemas.microsoft.com/office/drawing/2014/main" id="{42E27565-1E4E-F3BF-B7C6-C908C4E71D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984" y="1997498"/>
            <a:ext cx="7013693" cy="4330277"/>
          </a:xfrm>
          <a:prstGeom prst="rect">
            <a:avLst/>
          </a:prstGeom>
        </p:spPr>
      </p:pic>
    </p:spTree>
    <p:extLst>
      <p:ext uri="{BB962C8B-B14F-4D97-AF65-F5344CB8AC3E}">
        <p14:creationId xmlns:p14="http://schemas.microsoft.com/office/powerpoint/2010/main" val="346548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A9D4B-8A58-3734-283B-54A23B1CDE44}"/>
              </a:ext>
            </a:extLst>
          </p:cNvPr>
          <p:cNvSpPr>
            <a:spLocks noGrp="1"/>
          </p:cNvSpPr>
          <p:nvPr>
            <p:ph type="title"/>
          </p:nvPr>
        </p:nvSpPr>
        <p:spPr/>
        <p:txBody>
          <a:bodyPr/>
          <a:lstStyle/>
          <a:p>
            <a:r>
              <a:rPr lang="en-US" dirty="0"/>
              <a:t>SPORTSMANSHIP and altercation prevention and protocol</a:t>
            </a:r>
          </a:p>
        </p:txBody>
      </p:sp>
      <p:sp>
        <p:nvSpPr>
          <p:cNvPr id="4" name="Footer Placeholder 3">
            <a:extLst>
              <a:ext uri="{FF2B5EF4-FFF2-40B4-BE49-F238E27FC236}">
                <a16:creationId xmlns:a16="http://schemas.microsoft.com/office/drawing/2014/main" id="{84DB9595-76D7-C637-2B7B-3B85AC3EE80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8" name="Content Placeholder 7">
            <a:extLst>
              <a:ext uri="{FF2B5EF4-FFF2-40B4-BE49-F238E27FC236}">
                <a16:creationId xmlns:a16="http://schemas.microsoft.com/office/drawing/2014/main" id="{183D39F3-2627-3153-AAC0-C7DC99E5E7E7}"/>
              </a:ext>
            </a:extLst>
          </p:cNvPr>
          <p:cNvSpPr>
            <a:spLocks noGrp="1"/>
          </p:cNvSpPr>
          <p:nvPr>
            <p:ph idx="1"/>
          </p:nvPr>
        </p:nvSpPr>
        <p:spPr>
          <a:xfrm>
            <a:off x="8864302" y="2154264"/>
            <a:ext cx="3327698" cy="4173512"/>
          </a:xfrm>
        </p:spPr>
        <p:txBody>
          <a:bodyPr/>
          <a:lstStyle/>
          <a:p>
            <a:pPr marL="0" indent="0">
              <a:buNone/>
            </a:pPr>
            <a:r>
              <a:rPr lang="en-US" sz="2000" dirty="0"/>
              <a:t>Postgame handshake line protocol should be followed by both teams. Among the points, administrators and security from both schools should be stationed on the field in close proximity to the handshake line. One team should be on the right and the other team should be on the left. Players from one team should not be allowed to walk down both sides of the line.</a:t>
            </a:r>
          </a:p>
        </p:txBody>
      </p:sp>
      <p:pic>
        <p:nvPicPr>
          <p:cNvPr id="9" name="Content Placeholder 5" descr="A group of football players shaking hands&#10;&#10;Description automatically generated">
            <a:extLst>
              <a:ext uri="{FF2B5EF4-FFF2-40B4-BE49-F238E27FC236}">
                <a16:creationId xmlns:a16="http://schemas.microsoft.com/office/drawing/2014/main" id="{B77E3CAE-0717-F5B8-7608-1C77CAF3BC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940985" y="2061274"/>
            <a:ext cx="6879614" cy="4266501"/>
          </a:xfrm>
          <a:prstGeom prst="rect">
            <a:avLst/>
          </a:prstGeom>
          <a:noFill/>
          <a:ln w="9525">
            <a:noFill/>
            <a:miter lim="800000"/>
            <a:headEnd/>
            <a:tailEnd/>
          </a:ln>
        </p:spPr>
      </p:pic>
    </p:spTree>
    <p:extLst>
      <p:ext uri="{BB962C8B-B14F-4D97-AF65-F5344CB8AC3E}">
        <p14:creationId xmlns:p14="http://schemas.microsoft.com/office/powerpoint/2010/main" val="2720325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9F6F9-B758-974F-0A36-EFFD019A3B28}"/>
              </a:ext>
            </a:extLst>
          </p:cNvPr>
          <p:cNvSpPr>
            <a:spLocks noGrp="1"/>
          </p:cNvSpPr>
          <p:nvPr>
            <p:ph type="title"/>
          </p:nvPr>
        </p:nvSpPr>
        <p:spPr/>
        <p:txBody>
          <a:bodyPr/>
          <a:lstStyle/>
          <a:p>
            <a:r>
              <a:rPr lang="en-US" dirty="0"/>
              <a:t>Player EQUIPMENT and enforcement</a:t>
            </a:r>
          </a:p>
        </p:txBody>
      </p:sp>
      <p:sp>
        <p:nvSpPr>
          <p:cNvPr id="3" name="Content Placeholder 2">
            <a:extLst>
              <a:ext uri="{FF2B5EF4-FFF2-40B4-BE49-F238E27FC236}">
                <a16:creationId xmlns:a16="http://schemas.microsoft.com/office/drawing/2014/main" id="{C21B5AFE-B85C-CFE6-18A5-BE3D64C425AD}"/>
              </a:ext>
            </a:extLst>
          </p:cNvPr>
          <p:cNvSpPr>
            <a:spLocks noGrp="1"/>
          </p:cNvSpPr>
          <p:nvPr>
            <p:ph idx="1"/>
          </p:nvPr>
        </p:nvSpPr>
        <p:spPr>
          <a:xfrm>
            <a:off x="8376834" y="2084522"/>
            <a:ext cx="3590800" cy="4243254"/>
          </a:xfrm>
        </p:spPr>
        <p:txBody>
          <a:bodyPr/>
          <a:lstStyle/>
          <a:p>
            <a:pPr marL="0" indent="0">
              <a:buNone/>
            </a:pPr>
            <a:r>
              <a:rPr lang="en-US" sz="2400" dirty="0"/>
              <a:t>To support the safety of all participants, players must wear equipment and uniforms that are properly fitted and worn as intended by the manufacturer. Before starting each game, the head coach must verify that all players are properly and legally equipped.</a:t>
            </a:r>
          </a:p>
        </p:txBody>
      </p:sp>
      <p:sp>
        <p:nvSpPr>
          <p:cNvPr id="4" name="Footer Placeholder 3">
            <a:extLst>
              <a:ext uri="{FF2B5EF4-FFF2-40B4-BE49-F238E27FC236}">
                <a16:creationId xmlns:a16="http://schemas.microsoft.com/office/drawing/2014/main" id="{492EF8CB-D270-41B7-D04C-7B75411F05E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pic>
        <p:nvPicPr>
          <p:cNvPr id="6" name="Picture 5" descr="A diagram of a football player&#10;&#10;Description automatically generated">
            <a:extLst>
              <a:ext uri="{FF2B5EF4-FFF2-40B4-BE49-F238E27FC236}">
                <a16:creationId xmlns:a16="http://schemas.microsoft.com/office/drawing/2014/main" id="{4FB977A5-CCBC-CC65-827C-16A564BB55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236" y="2011215"/>
            <a:ext cx="6381006" cy="4332059"/>
          </a:xfrm>
          <a:prstGeom prst="rect">
            <a:avLst/>
          </a:prstGeom>
        </p:spPr>
      </p:pic>
    </p:spTree>
    <p:extLst>
      <p:ext uri="{BB962C8B-B14F-4D97-AF65-F5344CB8AC3E}">
        <p14:creationId xmlns:p14="http://schemas.microsoft.com/office/powerpoint/2010/main" val="886549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38402-1D1E-0A31-5C41-C456D944BCF7}"/>
              </a:ext>
            </a:extLst>
          </p:cNvPr>
          <p:cNvSpPr>
            <a:spLocks noGrp="1"/>
          </p:cNvSpPr>
          <p:nvPr>
            <p:ph type="title"/>
          </p:nvPr>
        </p:nvSpPr>
        <p:spPr/>
        <p:txBody>
          <a:bodyPr/>
          <a:lstStyle/>
          <a:p>
            <a:r>
              <a:rPr lang="en-US" dirty="0"/>
              <a:t>Player EQUIPMENT and enforcement</a:t>
            </a:r>
          </a:p>
        </p:txBody>
      </p:sp>
      <p:sp>
        <p:nvSpPr>
          <p:cNvPr id="3" name="Content Placeholder 2">
            <a:extLst>
              <a:ext uri="{FF2B5EF4-FFF2-40B4-BE49-F238E27FC236}">
                <a16:creationId xmlns:a16="http://schemas.microsoft.com/office/drawing/2014/main" id="{C5AC9440-4D56-2B67-59DD-EFFCA74F6402}"/>
              </a:ext>
            </a:extLst>
          </p:cNvPr>
          <p:cNvSpPr>
            <a:spLocks noGrp="1"/>
          </p:cNvSpPr>
          <p:nvPr>
            <p:ph idx="1"/>
          </p:nvPr>
        </p:nvSpPr>
        <p:spPr>
          <a:xfrm>
            <a:off x="7067227" y="1927442"/>
            <a:ext cx="4900407" cy="4282000"/>
          </a:xfrm>
        </p:spPr>
        <p:txBody>
          <a:bodyPr/>
          <a:lstStyle/>
          <a:p>
            <a:pPr marL="0" indent="0">
              <a:buNone/>
            </a:pPr>
            <a:r>
              <a:rPr lang="en-US" dirty="0"/>
              <a:t>Due to potential injury, it is essential that players only be allowed to participate if their pants and knee pads comply with the rules. Pants must completely cover the knees, and knee pads must be worn over the knee. Game officials should be watchful and proactive in addressing potential equipment, and more specifically, knee pad issues.</a:t>
            </a:r>
          </a:p>
        </p:txBody>
      </p:sp>
      <p:sp>
        <p:nvSpPr>
          <p:cNvPr id="4" name="Footer Placeholder 3">
            <a:extLst>
              <a:ext uri="{FF2B5EF4-FFF2-40B4-BE49-F238E27FC236}">
                <a16:creationId xmlns:a16="http://schemas.microsoft.com/office/drawing/2014/main" id="{D4EF17D8-7618-3149-67BF-3D99C261504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football player with a red circle around his butt&#10;&#10;Description automatically generated">
            <a:extLst>
              <a:ext uri="{FF2B5EF4-FFF2-40B4-BE49-F238E27FC236}">
                <a16:creationId xmlns:a16="http://schemas.microsoft.com/office/drawing/2014/main" id="{03C32234-A744-31E1-5F17-A8734BEFC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1173" y="1976795"/>
            <a:ext cx="4455409" cy="4366479"/>
          </a:xfrm>
          <a:prstGeom prst="rect">
            <a:avLst/>
          </a:prstGeom>
        </p:spPr>
      </p:pic>
    </p:spTree>
    <p:extLst>
      <p:ext uri="{BB962C8B-B14F-4D97-AF65-F5344CB8AC3E}">
        <p14:creationId xmlns:p14="http://schemas.microsoft.com/office/powerpoint/2010/main" val="3954865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EF99-738F-FA5E-75C4-90A454E41595}"/>
              </a:ext>
            </a:extLst>
          </p:cNvPr>
          <p:cNvSpPr>
            <a:spLocks noGrp="1"/>
          </p:cNvSpPr>
          <p:nvPr>
            <p:ph type="title"/>
          </p:nvPr>
        </p:nvSpPr>
        <p:spPr/>
        <p:txBody>
          <a:bodyPr/>
          <a:lstStyle/>
          <a:p>
            <a:r>
              <a:rPr lang="en-US" dirty="0"/>
              <a:t>formations</a:t>
            </a:r>
          </a:p>
        </p:txBody>
      </p:sp>
      <p:sp>
        <p:nvSpPr>
          <p:cNvPr id="3" name="Content Placeholder 2">
            <a:extLst>
              <a:ext uri="{FF2B5EF4-FFF2-40B4-BE49-F238E27FC236}">
                <a16:creationId xmlns:a16="http://schemas.microsoft.com/office/drawing/2014/main" id="{A6BF0D4C-D704-098F-76F2-FF5C5D70524B}"/>
              </a:ext>
            </a:extLst>
          </p:cNvPr>
          <p:cNvSpPr>
            <a:spLocks noGrp="1"/>
          </p:cNvSpPr>
          <p:nvPr>
            <p:ph idx="1"/>
          </p:nvPr>
        </p:nvSpPr>
        <p:spPr>
          <a:xfrm>
            <a:off x="8934773" y="2107769"/>
            <a:ext cx="3167580" cy="4220007"/>
          </a:xfrm>
        </p:spPr>
        <p:txBody>
          <a:bodyPr/>
          <a:lstStyle/>
          <a:p>
            <a:pPr marL="0" indent="0">
              <a:buNone/>
            </a:pPr>
            <a:r>
              <a:rPr lang="en-US" sz="2000" dirty="0"/>
              <a:t>A legal formation has no more than four players in the backfield. A back is any A player who has no part of his body breaking the</a:t>
            </a:r>
          </a:p>
          <a:p>
            <a:pPr marL="0" indent="0">
              <a:buNone/>
            </a:pPr>
            <a:r>
              <a:rPr lang="en-US" sz="2000" dirty="0"/>
              <a:t>plane of an imaginary line drawn parallel to the line of scrimmage through the waist of the nearest teammate who is legally on the line, except for the player under the snapper, who is also considered a back.</a:t>
            </a:r>
          </a:p>
        </p:txBody>
      </p:sp>
      <p:sp>
        <p:nvSpPr>
          <p:cNvPr id="4" name="Footer Placeholder 3">
            <a:extLst>
              <a:ext uri="{FF2B5EF4-FFF2-40B4-BE49-F238E27FC236}">
                <a16:creationId xmlns:a16="http://schemas.microsoft.com/office/drawing/2014/main" id="{0BB8AFB9-B7CF-BCA6-0999-A44E32CCBFC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football field with yellow and white dots&#10;&#10;Description automatically generated">
            <a:extLst>
              <a:ext uri="{FF2B5EF4-FFF2-40B4-BE49-F238E27FC236}">
                <a16:creationId xmlns:a16="http://schemas.microsoft.com/office/drawing/2014/main" id="{A7B377D7-D68B-C019-98B7-AC7D9B5F91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985" y="2021909"/>
            <a:ext cx="6931795" cy="4402298"/>
          </a:xfrm>
          <a:prstGeom prst="rect">
            <a:avLst/>
          </a:prstGeom>
        </p:spPr>
      </p:pic>
    </p:spTree>
    <p:extLst>
      <p:ext uri="{BB962C8B-B14F-4D97-AF65-F5344CB8AC3E}">
        <p14:creationId xmlns:p14="http://schemas.microsoft.com/office/powerpoint/2010/main" val="3924559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Davis Whitfield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46767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Bob Colgate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Football and Sports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9754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Elliot Hopkins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35417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Lindsey Atkinson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Basketball, 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943850" y="58705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Julie Cochran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Cross Country, Gymnastics, Field Hockey, Soccer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36955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Dan Schuster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9229351" y="5881688"/>
            <a:ext cx="106368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James Weaver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Boys Lacrosse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and Spirit</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7670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Sandy Searcy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Softball, Swimming &amp; Diving and Water Polo</a:t>
            </a:r>
          </a:p>
        </p:txBody>
      </p:sp>
      <p:pic>
        <p:nvPicPr>
          <p:cNvPr id="3" name="Picture 2" descr="A picture containing person, suit, sky, clothing&#10;&#10;Description automatically generated">
            <a:extLst>
              <a:ext uri="{FF2B5EF4-FFF2-40B4-BE49-F238E27FC236}">
                <a16:creationId xmlns:a16="http://schemas.microsoft.com/office/drawing/2014/main" id="{2E87D21B-2E15-965F-09CC-DC3F839C22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121" t="10180" r="25427" b="41647"/>
          <a:stretch/>
        </p:blipFill>
        <p:spPr>
          <a:xfrm>
            <a:off x="3544048" y="4567498"/>
            <a:ext cx="1055688" cy="1233602"/>
          </a:xfrm>
          <a:prstGeom prst="rect">
            <a:avLst/>
          </a:prstGeom>
          <a:ln w="6350">
            <a:solidFill>
              <a:schemeClr val="tx1"/>
            </a:solidFill>
          </a:ln>
        </p:spPr>
      </p:pic>
      <p:pic>
        <p:nvPicPr>
          <p:cNvPr id="5" name="Picture 4" descr="A person smiling for the camera&#10;&#10;Description automatically generated with low confidence">
            <a:extLst>
              <a:ext uri="{FF2B5EF4-FFF2-40B4-BE49-F238E27FC236}">
                <a16:creationId xmlns:a16="http://schemas.microsoft.com/office/drawing/2014/main" id="{A5B82B3A-0661-B5AF-4B38-71689E7BCE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85" t="10149" r="25253" b="41059"/>
          <a:stretch/>
        </p:blipFill>
        <p:spPr>
          <a:xfrm>
            <a:off x="8087479" y="4556933"/>
            <a:ext cx="1054004" cy="1235075"/>
          </a:xfrm>
          <a:prstGeom prst="rect">
            <a:avLst/>
          </a:prstGeom>
          <a:ln w="6350">
            <a:solidFill>
              <a:schemeClr val="tx1"/>
            </a:solidFill>
          </a:ln>
        </p:spPr>
      </p:pic>
      <p:pic>
        <p:nvPicPr>
          <p:cNvPr id="6" name="Picture 5" descr="A person wearing glasses and a suit&#10;&#10;Description automatically generated with medium confidence">
            <a:extLst>
              <a:ext uri="{FF2B5EF4-FFF2-40B4-BE49-F238E27FC236}">
                <a16:creationId xmlns:a16="http://schemas.microsoft.com/office/drawing/2014/main" id="{98268976-77BD-F0C7-98C3-B6CF1190C0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06" t="11121" r="30450" b="40666"/>
          <a:stretch/>
        </p:blipFill>
        <p:spPr>
          <a:xfrm>
            <a:off x="4681445" y="4567497"/>
            <a:ext cx="1055689" cy="1233603"/>
          </a:xfrm>
          <a:prstGeom prst="rect">
            <a:avLst/>
          </a:prstGeom>
          <a:ln w="6350">
            <a:solidFill>
              <a:schemeClr val="tx1"/>
            </a:solidFill>
          </a:ln>
        </p:spPr>
      </p:pic>
      <p:pic>
        <p:nvPicPr>
          <p:cNvPr id="7" name="Picture 6" descr="A person wearing a suit and tie&#10;&#10;Description automatically generated with medium confidence">
            <a:extLst>
              <a:ext uri="{FF2B5EF4-FFF2-40B4-BE49-F238E27FC236}">
                <a16:creationId xmlns:a16="http://schemas.microsoft.com/office/drawing/2014/main" id="{FEB15326-3BE2-89E8-9C0C-4A32F2EF6C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928" t="10396" r="31261" b="41669"/>
          <a:stretch/>
        </p:blipFill>
        <p:spPr>
          <a:xfrm>
            <a:off x="6953161" y="4558405"/>
            <a:ext cx="1054004" cy="1233603"/>
          </a:xfrm>
          <a:prstGeom prst="rect">
            <a:avLst/>
          </a:prstGeom>
          <a:ln w="6350">
            <a:solidFill>
              <a:schemeClr val="tx1"/>
            </a:solidFill>
          </a:ln>
        </p:spPr>
      </p:pic>
      <p:pic>
        <p:nvPicPr>
          <p:cNvPr id="8" name="Picture 7" descr="A person in a suit and tie&#10;&#10;Description automatically generated with medium confidence">
            <a:extLst>
              <a:ext uri="{FF2B5EF4-FFF2-40B4-BE49-F238E27FC236}">
                <a16:creationId xmlns:a16="http://schemas.microsoft.com/office/drawing/2014/main" id="{CAF58783-8C87-EE51-E628-14921D15FA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660" t="9834" r="31060" b="41273"/>
          <a:stretch/>
        </p:blipFill>
        <p:spPr>
          <a:xfrm>
            <a:off x="10371223" y="4556932"/>
            <a:ext cx="1054004" cy="1235076"/>
          </a:xfrm>
          <a:prstGeom prst="rect">
            <a:avLst/>
          </a:prstGeom>
          <a:ln w="6350">
            <a:solidFill>
              <a:schemeClr val="tx1"/>
            </a:solidFill>
          </a:ln>
        </p:spPr>
      </p:pic>
      <p:pic>
        <p:nvPicPr>
          <p:cNvPr id="9" name="Picture 8" descr="A picture containing person, clothing, suit, posing&#10;&#10;Description automatically generated">
            <a:extLst>
              <a:ext uri="{FF2B5EF4-FFF2-40B4-BE49-F238E27FC236}">
                <a16:creationId xmlns:a16="http://schemas.microsoft.com/office/drawing/2014/main" id="{47CAF483-2D6D-CFB6-8ECD-92BF38EBF4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165" t="12468" r="33851" b="41498"/>
          <a:stretch/>
        </p:blipFill>
        <p:spPr>
          <a:xfrm>
            <a:off x="5818843" y="4566025"/>
            <a:ext cx="1054004" cy="1235075"/>
          </a:xfrm>
          <a:prstGeom prst="rect">
            <a:avLst/>
          </a:prstGeom>
          <a:ln w="6350">
            <a:solidFill>
              <a:schemeClr val="tx1"/>
            </a:solidFill>
          </a:ln>
        </p:spPr>
      </p:pic>
      <p:pic>
        <p:nvPicPr>
          <p:cNvPr id="10" name="Picture 9" descr="A person in a suit smiling&#10;&#10;Description automatically generated with low confidence">
            <a:extLst>
              <a:ext uri="{FF2B5EF4-FFF2-40B4-BE49-F238E27FC236}">
                <a16:creationId xmlns:a16="http://schemas.microsoft.com/office/drawing/2014/main" id="{24FF875D-2742-0E46-E385-3CE37653C12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174" t="11660" r="31189" b="38785"/>
          <a:stretch/>
        </p:blipFill>
        <p:spPr>
          <a:xfrm>
            <a:off x="9229351" y="4556933"/>
            <a:ext cx="1054004" cy="1235075"/>
          </a:xfrm>
          <a:prstGeom prst="rect">
            <a:avLst/>
          </a:prstGeom>
          <a:ln w="6350">
            <a:solidFill>
              <a:schemeClr val="tx1"/>
            </a:solidFill>
          </a:ln>
        </p:spPr>
      </p:pic>
      <p:pic>
        <p:nvPicPr>
          <p:cNvPr id="11" name="Picture 10" descr="A person in a suit and tie&#10;&#10;Description automatically generated with medium confidence">
            <a:extLst>
              <a:ext uri="{FF2B5EF4-FFF2-40B4-BE49-F238E27FC236}">
                <a16:creationId xmlns:a16="http://schemas.microsoft.com/office/drawing/2014/main" id="{E83C7119-689E-CBFB-C4B2-D069C1A0C19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793" t="12294" r="32837" b="40522"/>
          <a:stretch/>
        </p:blipFill>
        <p:spPr>
          <a:xfrm>
            <a:off x="2406650" y="4567498"/>
            <a:ext cx="1055689" cy="1233602"/>
          </a:xfrm>
          <a:prstGeom prst="rect">
            <a:avLst/>
          </a:prstGeom>
          <a:ln w="6350">
            <a:solidFill>
              <a:schemeClr val="tx1"/>
            </a:solid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51F66-8319-234B-BEC8-0DF36E22F01C}"/>
              </a:ext>
            </a:extLst>
          </p:cNvPr>
          <p:cNvSpPr>
            <a:spLocks noGrp="1"/>
          </p:cNvSpPr>
          <p:nvPr>
            <p:ph type="title"/>
          </p:nvPr>
        </p:nvSpPr>
        <p:spPr/>
        <p:txBody>
          <a:bodyPr/>
          <a:lstStyle/>
          <a:p>
            <a:r>
              <a:rPr lang="en-US" dirty="0" err="1"/>
              <a:t>formationS</a:t>
            </a:r>
            <a:endParaRPr lang="en-US" dirty="0"/>
          </a:p>
        </p:txBody>
      </p:sp>
      <p:sp>
        <p:nvSpPr>
          <p:cNvPr id="3" name="Content Placeholder 2">
            <a:extLst>
              <a:ext uri="{FF2B5EF4-FFF2-40B4-BE49-F238E27FC236}">
                <a16:creationId xmlns:a16="http://schemas.microsoft.com/office/drawing/2014/main" id="{3DB7443E-CBE4-CE59-69CC-40E02B0CC570}"/>
              </a:ext>
            </a:extLst>
          </p:cNvPr>
          <p:cNvSpPr>
            <a:spLocks noGrp="1"/>
          </p:cNvSpPr>
          <p:nvPr>
            <p:ph idx="1"/>
          </p:nvPr>
        </p:nvSpPr>
        <p:spPr>
          <a:xfrm>
            <a:off x="8865031" y="2131017"/>
            <a:ext cx="3102603" cy="4196759"/>
          </a:xfrm>
        </p:spPr>
        <p:txBody>
          <a:bodyPr/>
          <a:lstStyle/>
          <a:p>
            <a:pPr marL="0" indent="0">
              <a:buNone/>
            </a:pPr>
            <a:r>
              <a:rPr lang="en-US" sz="2000" dirty="0"/>
              <a:t>Linemen are legally on the line of scrimmage when they face their opponent’s goal line and have head or foot breaking the imaginary plane through the waist of the snapper. It has become fairly common to see guards or tackles line up a yard or two off the ball to aid in pass blocking or pulling.</a:t>
            </a:r>
          </a:p>
        </p:txBody>
      </p:sp>
      <p:sp>
        <p:nvSpPr>
          <p:cNvPr id="4" name="Footer Placeholder 3">
            <a:extLst>
              <a:ext uri="{FF2B5EF4-FFF2-40B4-BE49-F238E27FC236}">
                <a16:creationId xmlns:a16="http://schemas.microsoft.com/office/drawing/2014/main" id="{FC6F02C3-5ADC-94A1-9BA1-D1B37A7B355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10" name="Picture 9" descr="A football field with yellow and white circles&#10;&#10;Description automatically generated">
            <a:extLst>
              <a:ext uri="{FF2B5EF4-FFF2-40B4-BE49-F238E27FC236}">
                <a16:creationId xmlns:a16="http://schemas.microsoft.com/office/drawing/2014/main" id="{4CC2DFFA-781B-72A6-A120-9974C1A85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985" y="2029658"/>
            <a:ext cx="6779628" cy="4298118"/>
          </a:xfrm>
          <a:prstGeom prst="rect">
            <a:avLst/>
          </a:prstGeom>
        </p:spPr>
      </p:pic>
    </p:spTree>
    <p:extLst>
      <p:ext uri="{BB962C8B-B14F-4D97-AF65-F5344CB8AC3E}">
        <p14:creationId xmlns:p14="http://schemas.microsoft.com/office/powerpoint/2010/main" val="4025312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1787-5B10-8295-E330-387AA95BF22C}"/>
              </a:ext>
            </a:extLst>
          </p:cNvPr>
          <p:cNvSpPr>
            <a:spLocks noGrp="1"/>
          </p:cNvSpPr>
          <p:nvPr>
            <p:ph type="title"/>
          </p:nvPr>
        </p:nvSpPr>
        <p:spPr/>
        <p:txBody>
          <a:bodyPr/>
          <a:lstStyle/>
          <a:p>
            <a:r>
              <a:rPr lang="en-US" dirty="0" err="1"/>
              <a:t>formationS</a:t>
            </a:r>
            <a:endParaRPr lang="en-US" dirty="0"/>
          </a:p>
        </p:txBody>
      </p:sp>
      <p:sp>
        <p:nvSpPr>
          <p:cNvPr id="3" name="Content Placeholder 2">
            <a:extLst>
              <a:ext uri="{FF2B5EF4-FFF2-40B4-BE49-F238E27FC236}">
                <a16:creationId xmlns:a16="http://schemas.microsoft.com/office/drawing/2014/main" id="{00066BFB-87C6-FE64-9961-71BFB87E99A0}"/>
              </a:ext>
            </a:extLst>
          </p:cNvPr>
          <p:cNvSpPr>
            <a:spLocks noGrp="1"/>
          </p:cNvSpPr>
          <p:nvPr>
            <p:ph idx="1"/>
          </p:nvPr>
        </p:nvSpPr>
        <p:spPr>
          <a:xfrm>
            <a:off x="8849532" y="2146515"/>
            <a:ext cx="3118102" cy="4181261"/>
          </a:xfrm>
        </p:spPr>
        <p:txBody>
          <a:bodyPr/>
          <a:lstStyle/>
          <a:p>
            <a:pPr marL="0" indent="0">
              <a:buNone/>
            </a:pPr>
            <a:r>
              <a:rPr lang="en-US" sz="2000" dirty="0"/>
              <a:t>If an offensive player lines up by intersecting the waistline of the tackle, but not the center, Team A has committed an illegal formation foul because all Team A players must be a lineman or back. Receivers who wish to line up as a back should have “daylight” between the rear end of the nearest lineman and their nearest body part.</a:t>
            </a:r>
          </a:p>
        </p:txBody>
      </p:sp>
      <p:sp>
        <p:nvSpPr>
          <p:cNvPr id="4" name="Footer Placeholder 3">
            <a:extLst>
              <a:ext uri="{FF2B5EF4-FFF2-40B4-BE49-F238E27FC236}">
                <a16:creationId xmlns:a16="http://schemas.microsoft.com/office/drawing/2014/main" id="{EBC1AA90-BF89-AC36-8642-85168C7A991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football field with yellow and white circles&#10;&#10;Description automatically generated">
            <a:extLst>
              <a:ext uri="{FF2B5EF4-FFF2-40B4-BE49-F238E27FC236}">
                <a16:creationId xmlns:a16="http://schemas.microsoft.com/office/drawing/2014/main" id="{DCD27D86-C9B6-0409-1DC2-26797CA723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867" y="2062333"/>
            <a:ext cx="6642903" cy="4265443"/>
          </a:xfrm>
          <a:prstGeom prst="rect">
            <a:avLst/>
          </a:prstGeom>
        </p:spPr>
      </p:pic>
    </p:spTree>
    <p:extLst>
      <p:ext uri="{BB962C8B-B14F-4D97-AF65-F5344CB8AC3E}">
        <p14:creationId xmlns:p14="http://schemas.microsoft.com/office/powerpoint/2010/main" val="475424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D679-D028-0187-BFB8-D6ADDE0963CB}"/>
              </a:ext>
            </a:extLst>
          </p:cNvPr>
          <p:cNvSpPr>
            <a:spLocks noGrp="1"/>
          </p:cNvSpPr>
          <p:nvPr>
            <p:ph type="title"/>
          </p:nvPr>
        </p:nvSpPr>
        <p:spPr>
          <a:xfrm>
            <a:off x="69574" y="5072823"/>
            <a:ext cx="10118035" cy="1362075"/>
          </a:xfrm>
        </p:spPr>
        <p:txBody>
          <a:bodyPr/>
          <a:lstStyle/>
          <a:p>
            <a:pPr algn="ctr"/>
            <a:r>
              <a:rPr lang="en-US" dirty="0"/>
              <a:t>2024-25 </a:t>
            </a:r>
            <a:r>
              <a:rPr lang="en-US" dirty="0" err="1"/>
              <a:t>nfhs</a:t>
            </a:r>
            <a:r>
              <a:rPr lang="en-US" dirty="0"/>
              <a:t> football information</a:t>
            </a:r>
          </a:p>
        </p:txBody>
      </p:sp>
      <p:sp>
        <p:nvSpPr>
          <p:cNvPr id="3" name="Text Placeholder 2">
            <a:extLst>
              <a:ext uri="{FF2B5EF4-FFF2-40B4-BE49-F238E27FC236}">
                <a16:creationId xmlns:a16="http://schemas.microsoft.com/office/drawing/2014/main" id="{E00187BB-A191-D55A-E99A-E781627E956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0372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419F-0220-485C-BB65-11EEBBF3332F}"/>
              </a:ext>
            </a:extLst>
          </p:cNvPr>
          <p:cNvSpPr>
            <a:spLocks noGrp="1"/>
          </p:cNvSpPr>
          <p:nvPr>
            <p:ph type="title"/>
          </p:nvPr>
        </p:nvSpPr>
        <p:spPr/>
        <p:txBody>
          <a:bodyPr/>
          <a:lstStyle/>
          <a:p>
            <a:r>
              <a:rPr lang="en-US" dirty="0"/>
              <a:t>2025 </a:t>
            </a:r>
            <a:r>
              <a:rPr lang="en-US" dirty="0" err="1"/>
              <a:t>nfhs</a:t>
            </a:r>
            <a:r>
              <a:rPr lang="en-US" dirty="0"/>
              <a:t> football rule change </a:t>
            </a:r>
            <a:br>
              <a:rPr lang="en-US" dirty="0"/>
            </a:br>
            <a:r>
              <a:rPr lang="en-US" dirty="0"/>
              <a:t>proposal online form</a:t>
            </a:r>
          </a:p>
        </p:txBody>
      </p:sp>
      <p:sp>
        <p:nvSpPr>
          <p:cNvPr id="3" name="Content Placeholder 2">
            <a:extLst>
              <a:ext uri="{FF2B5EF4-FFF2-40B4-BE49-F238E27FC236}">
                <a16:creationId xmlns:a16="http://schemas.microsoft.com/office/drawing/2014/main" id="{76CDAD6F-1488-4DB9-9EBD-2F37E9151484}"/>
              </a:ext>
            </a:extLst>
          </p:cNvPr>
          <p:cNvSpPr>
            <a:spLocks noGrp="1"/>
          </p:cNvSpPr>
          <p:nvPr>
            <p:ph idx="1"/>
          </p:nvPr>
        </p:nvSpPr>
        <p:spPr>
          <a:xfrm>
            <a:off x="3143620" y="2185987"/>
            <a:ext cx="3937301" cy="4338637"/>
          </a:xfrm>
        </p:spPr>
        <p:txBody>
          <a:bodyPr/>
          <a:lstStyle/>
          <a:p>
            <a:pPr lvl="0" algn="ctr" eaLnBrk="0" hangingPunct="0">
              <a:spcBef>
                <a:spcPct val="50000"/>
              </a:spcBef>
              <a:buNone/>
              <a:defRPr/>
            </a:pPr>
            <a:r>
              <a:rPr lang="en-US" sz="3600" b="1" u="sng" dirty="0">
                <a:solidFill>
                  <a:srgbClr val="FF0000"/>
                </a:solidFill>
                <a:effectLst>
                  <a:outerShdw blurRad="38100" dist="38100" dir="2700000" algn="tl">
                    <a:srgbClr val="000000">
                      <a:alpha val="43137"/>
                    </a:srgbClr>
                  </a:outerShdw>
                </a:effectLst>
                <a:ea typeface="ＭＳ Ｐゴシック" pitchFamily="34" charset="-128"/>
              </a:rPr>
              <a:t>Due:</a:t>
            </a:r>
            <a:r>
              <a:rPr lang="en-US" sz="3600" b="1" dirty="0">
                <a:solidFill>
                  <a:srgbClr val="FF0000"/>
                </a:solidFill>
                <a:effectLst>
                  <a:outerShdw blurRad="38100" dist="38100" dir="2700000" algn="tl">
                    <a:srgbClr val="000000">
                      <a:alpha val="43137"/>
                    </a:srgbClr>
                  </a:outerShdw>
                </a:effectLst>
                <a:ea typeface="ＭＳ Ｐゴシック" pitchFamily="34" charset="-128"/>
              </a:rPr>
              <a:t>  </a:t>
            </a:r>
          </a:p>
          <a:p>
            <a:pPr lvl="0" algn="ctr" eaLnBrk="0" hangingPunct="0">
              <a:spcBef>
                <a:spcPct val="50000"/>
              </a:spcBef>
              <a:buNone/>
              <a:defRPr/>
            </a:pPr>
            <a:r>
              <a:rPr lang="en-US" sz="3200" b="1" dirty="0">
                <a:effectLst>
                  <a:outerShdw blurRad="38100" dist="38100" dir="2700000" algn="tl">
                    <a:srgbClr val="000000">
                      <a:alpha val="43137"/>
                    </a:srgbClr>
                  </a:outerShdw>
                </a:effectLst>
                <a:ea typeface="ＭＳ Ｐゴシック" pitchFamily="34" charset="-128"/>
              </a:rPr>
              <a:t>November 1, 2024</a:t>
            </a:r>
          </a:p>
          <a:p>
            <a:pPr lvl="0" algn="ctr" eaLnBrk="0" hangingPunct="0">
              <a:spcBef>
                <a:spcPct val="50000"/>
              </a:spcBef>
              <a:buNone/>
              <a:defRPr/>
            </a:pPr>
            <a:endParaRPr lang="en-US" sz="3200" b="1" baseline="30000" dirty="0">
              <a:solidFill>
                <a:srgbClr val="FF0000"/>
              </a:solidFill>
              <a:effectLst>
                <a:outerShdw blurRad="38100" dist="38100" dir="2700000" algn="tl">
                  <a:srgbClr val="000000">
                    <a:alpha val="43137"/>
                  </a:srgbClr>
                </a:outerShdw>
              </a:effectLst>
              <a:ea typeface="ＭＳ Ｐゴシック" pitchFamily="34" charset="-128"/>
            </a:endParaRPr>
          </a:p>
          <a:p>
            <a:pPr lvl="0">
              <a:buNone/>
            </a:pPr>
            <a:r>
              <a:rPr lang="en-US" sz="2800" dirty="0">
                <a:solidFill>
                  <a:srgbClr val="414B56"/>
                </a:solidFill>
                <a:effectLst>
                  <a:outerShdw blurRad="38100" dist="38100" dir="2700000" algn="tl">
                    <a:srgbClr val="000000">
                      <a:alpha val="43137"/>
                    </a:srgbClr>
                  </a:outerShdw>
                </a:effectLst>
              </a:rPr>
              <a:t>    </a:t>
            </a:r>
            <a:r>
              <a:rPr lang="en-US" sz="2800" b="1" dirty="0">
                <a:solidFill>
                  <a:srgbClr val="FF0000"/>
                </a:solidFill>
                <a:effectLst>
                  <a:outerShdw blurRad="38100" dist="38100" dir="2700000" algn="tl">
                    <a:srgbClr val="000000">
                      <a:alpha val="43137"/>
                    </a:srgbClr>
                  </a:outerShdw>
                </a:effectLst>
              </a:rPr>
              <a:t>Must be submitted to your state association office for approval. </a:t>
            </a:r>
          </a:p>
          <a:p>
            <a:endParaRPr lang="en-US" dirty="0"/>
          </a:p>
        </p:txBody>
      </p:sp>
      <p:sp>
        <p:nvSpPr>
          <p:cNvPr id="4" name="Footer Placeholder 3">
            <a:extLst>
              <a:ext uri="{FF2B5EF4-FFF2-40B4-BE49-F238E27FC236}">
                <a16:creationId xmlns:a16="http://schemas.microsoft.com/office/drawing/2014/main" id="{5746A5BC-392E-4F40-A0C3-EA456EBFC16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football player running with a football&#10;&#10;Description automatically generated with medium confidence">
            <a:extLst>
              <a:ext uri="{FF2B5EF4-FFF2-40B4-BE49-F238E27FC236}">
                <a16:creationId xmlns:a16="http://schemas.microsoft.com/office/drawing/2014/main" id="{40137BB1-24E5-41DF-B65C-D41049C738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1805" y="4144686"/>
            <a:ext cx="2496358" cy="2183089"/>
          </a:xfrm>
          <a:prstGeom prst="rect">
            <a:avLst/>
          </a:prstGeom>
        </p:spPr>
      </p:pic>
    </p:spTree>
    <p:extLst>
      <p:ext uri="{BB962C8B-B14F-4D97-AF65-F5344CB8AC3E}">
        <p14:creationId xmlns:p14="http://schemas.microsoft.com/office/powerpoint/2010/main" val="202356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EABD-A4E4-4FE4-A869-882380F904C7}"/>
              </a:ext>
            </a:extLst>
          </p:cNvPr>
          <p:cNvSpPr>
            <a:spLocks noGrp="1"/>
          </p:cNvSpPr>
          <p:nvPr>
            <p:ph type="title"/>
          </p:nvPr>
        </p:nvSpPr>
        <p:spPr/>
        <p:txBody>
          <a:bodyPr/>
          <a:lstStyle/>
          <a:p>
            <a:r>
              <a:rPr lang="en-US" dirty="0"/>
              <a:t>2024-25 </a:t>
            </a:r>
            <a:r>
              <a:rPr lang="en-US" dirty="0" err="1"/>
              <a:t>nfhs</a:t>
            </a:r>
            <a:r>
              <a:rPr lang="en-US" dirty="0"/>
              <a:t> football information</a:t>
            </a:r>
          </a:p>
        </p:txBody>
      </p:sp>
      <p:sp>
        <p:nvSpPr>
          <p:cNvPr id="3" name="Content Placeholder 2">
            <a:extLst>
              <a:ext uri="{FF2B5EF4-FFF2-40B4-BE49-F238E27FC236}">
                <a16:creationId xmlns:a16="http://schemas.microsoft.com/office/drawing/2014/main" id="{28FF68E7-1A3B-4440-8138-D6FD358113CB}"/>
              </a:ext>
            </a:extLst>
          </p:cNvPr>
          <p:cNvSpPr>
            <a:spLocks noGrp="1"/>
          </p:cNvSpPr>
          <p:nvPr>
            <p:ph idx="1"/>
          </p:nvPr>
        </p:nvSpPr>
        <p:spPr>
          <a:xfrm>
            <a:off x="1463041" y="2074460"/>
            <a:ext cx="10504594" cy="4253316"/>
          </a:xfrm>
        </p:spPr>
        <p:txBody>
          <a:bodyPr/>
          <a:lstStyle/>
          <a:p>
            <a:pPr lvl="0">
              <a:lnSpc>
                <a:spcPct val="80000"/>
              </a:lnSpc>
              <a:defRPr/>
            </a:pPr>
            <a:r>
              <a:rPr lang="en-US" sz="2400" b="1" dirty="0">
                <a:solidFill>
                  <a:srgbClr val="414B56"/>
                </a:solidFill>
                <a:effectLst>
                  <a:outerShdw blurRad="38100" dist="38100" dir="2700000" algn="tl">
                    <a:srgbClr val="C0C0C0"/>
                  </a:outerShdw>
                </a:effectLst>
              </a:rPr>
              <a:t>2024 </a:t>
            </a:r>
            <a:r>
              <a:rPr lang="en-US" sz="2400" b="1" u="sng" dirty="0">
                <a:solidFill>
                  <a:srgbClr val="414B56"/>
                </a:solidFill>
                <a:effectLst>
                  <a:outerShdw blurRad="38100" dist="38100" dir="2700000" algn="tl">
                    <a:srgbClr val="C0C0C0"/>
                  </a:outerShdw>
                </a:effectLst>
              </a:rPr>
              <a:t>In-Person</a:t>
            </a:r>
            <a:r>
              <a:rPr lang="en-US" sz="2400" b="1" dirty="0">
                <a:solidFill>
                  <a:srgbClr val="414B56"/>
                </a:solidFill>
                <a:effectLst>
                  <a:outerShdw blurRad="38100" dist="38100" dir="2700000" algn="tl">
                    <a:srgbClr val="C0C0C0"/>
                  </a:outerShdw>
                </a:effectLst>
              </a:rPr>
              <a:t> NFHS Football Rules State Interpreters Meeting</a:t>
            </a:r>
          </a:p>
          <a:p>
            <a:pPr lvl="1">
              <a:lnSpc>
                <a:spcPct val="80000"/>
              </a:lnSpc>
              <a:defRPr/>
            </a:pPr>
            <a:r>
              <a:rPr lang="en-US" dirty="0">
                <a:solidFill>
                  <a:srgbClr val="414B56"/>
                </a:solidFill>
              </a:rPr>
              <a:t>June 29, 2024  (NFHS Summer Meeting – Boston, MA)</a:t>
            </a:r>
            <a:endParaRPr lang="en-US" b="1" dirty="0">
              <a:solidFill>
                <a:srgbClr val="414B56"/>
              </a:solidFill>
              <a:effectLst>
                <a:outerShdw blurRad="38100" dist="38100" dir="2700000" algn="tl">
                  <a:srgbClr val="C0C0C0"/>
                </a:outerShdw>
              </a:effectLst>
            </a:endParaRPr>
          </a:p>
          <a:p>
            <a:pPr lvl="1">
              <a:lnSpc>
                <a:spcPct val="80000"/>
              </a:lnSpc>
              <a:defRPr/>
            </a:pPr>
            <a:r>
              <a:rPr lang="en-US" dirty="0">
                <a:solidFill>
                  <a:srgbClr val="414B56"/>
                </a:solidFill>
              </a:rPr>
              <a:t>4:00 p.m. (Eastern Time)</a:t>
            </a:r>
          </a:p>
          <a:p>
            <a:pPr lvl="1">
              <a:lnSpc>
                <a:spcPct val="80000"/>
              </a:lnSpc>
              <a:defRPr/>
            </a:pPr>
            <a:endParaRPr lang="en-US" dirty="0">
              <a:solidFill>
                <a:srgbClr val="414B56"/>
              </a:solidFill>
            </a:endParaRPr>
          </a:p>
          <a:p>
            <a:pPr lvl="0">
              <a:lnSpc>
                <a:spcPct val="80000"/>
              </a:lnSpc>
              <a:defRPr/>
            </a:pPr>
            <a:r>
              <a:rPr lang="en-US" sz="2400" b="1" dirty="0">
                <a:solidFill>
                  <a:srgbClr val="414B56"/>
                </a:solidFill>
                <a:effectLst>
                  <a:outerShdw blurRad="38100" dist="38100" dir="2700000" algn="tl">
                    <a:srgbClr val="C0C0C0"/>
                  </a:outerShdw>
                </a:effectLst>
              </a:rPr>
              <a:t>2024 </a:t>
            </a:r>
            <a:r>
              <a:rPr lang="en-US" sz="2400" b="1" u="sng" dirty="0">
                <a:solidFill>
                  <a:srgbClr val="414B56"/>
                </a:solidFill>
                <a:effectLst>
                  <a:outerShdw blurRad="38100" dist="38100" dir="2700000" algn="tl">
                    <a:srgbClr val="C0C0C0"/>
                  </a:outerShdw>
                </a:effectLst>
              </a:rPr>
              <a:t>Online</a:t>
            </a:r>
            <a:r>
              <a:rPr lang="en-US" sz="2400" b="1" dirty="0">
                <a:solidFill>
                  <a:srgbClr val="414B56"/>
                </a:solidFill>
                <a:effectLst>
                  <a:outerShdw blurRad="38100" dist="38100" dir="2700000" algn="tl">
                    <a:srgbClr val="C0C0C0"/>
                  </a:outerShdw>
                </a:effectLst>
              </a:rPr>
              <a:t> Mid-Season NFHS Football Rules Webinar</a:t>
            </a:r>
          </a:p>
          <a:p>
            <a:pPr lvl="1">
              <a:lnSpc>
                <a:spcPct val="80000"/>
              </a:lnSpc>
              <a:defRPr/>
            </a:pPr>
            <a:r>
              <a:rPr lang="en-US" dirty="0">
                <a:solidFill>
                  <a:srgbClr val="414B56"/>
                </a:solidFill>
              </a:rPr>
              <a:t>September 23, 2024</a:t>
            </a:r>
            <a:endParaRPr lang="en-US" b="1" dirty="0">
              <a:solidFill>
                <a:srgbClr val="414B56"/>
              </a:solidFill>
              <a:effectLst>
                <a:outerShdw blurRad="38100" dist="38100" dir="2700000" algn="tl">
                  <a:srgbClr val="C0C0C0"/>
                </a:outerShdw>
              </a:effectLst>
            </a:endParaRPr>
          </a:p>
          <a:p>
            <a:pPr lvl="1">
              <a:lnSpc>
                <a:spcPct val="80000"/>
              </a:lnSpc>
              <a:defRPr/>
            </a:pPr>
            <a:r>
              <a:rPr lang="en-US" dirty="0">
                <a:solidFill>
                  <a:srgbClr val="414B56"/>
                </a:solidFill>
              </a:rPr>
              <a:t>2:00 p.m. (Eastern Time)</a:t>
            </a:r>
          </a:p>
          <a:p>
            <a:pPr lvl="0">
              <a:lnSpc>
                <a:spcPct val="80000"/>
              </a:lnSpc>
              <a:buNone/>
              <a:defRPr/>
            </a:pPr>
            <a:endParaRPr lang="en-US" sz="2400" b="1" dirty="0">
              <a:solidFill>
                <a:srgbClr val="414B56"/>
              </a:solidFill>
              <a:effectLst>
                <a:outerShdw blurRad="38100" dist="38100" dir="2700000" algn="tl">
                  <a:srgbClr val="C0C0C0"/>
                </a:outerShdw>
              </a:effectLst>
            </a:endParaRPr>
          </a:p>
          <a:p>
            <a:pPr lvl="0">
              <a:lnSpc>
                <a:spcPct val="80000"/>
              </a:lnSpc>
              <a:defRPr/>
            </a:pPr>
            <a:r>
              <a:rPr lang="en-US" sz="2400" b="1" dirty="0">
                <a:solidFill>
                  <a:srgbClr val="414B56"/>
                </a:solidFill>
                <a:effectLst>
                  <a:outerShdw blurRad="38100" dist="38100" dir="2700000" algn="tl">
                    <a:srgbClr val="C0C0C0"/>
                  </a:outerShdw>
                </a:effectLst>
              </a:rPr>
              <a:t>2025 NFHS Football Rule Change Proposal Form Due</a:t>
            </a:r>
          </a:p>
          <a:p>
            <a:pPr lvl="1">
              <a:lnSpc>
                <a:spcPct val="80000"/>
              </a:lnSpc>
              <a:defRPr/>
            </a:pPr>
            <a:r>
              <a:rPr lang="en-US" dirty="0">
                <a:solidFill>
                  <a:srgbClr val="414B56"/>
                </a:solidFill>
              </a:rPr>
              <a:t>November 1, 2024</a:t>
            </a:r>
          </a:p>
          <a:p>
            <a:pPr marL="457200" lvl="1" indent="0">
              <a:lnSpc>
                <a:spcPct val="80000"/>
              </a:lnSpc>
              <a:buNone/>
              <a:defRPr/>
            </a:pPr>
            <a:endParaRPr lang="en-US" dirty="0">
              <a:solidFill>
                <a:srgbClr val="414B56"/>
              </a:solidFill>
            </a:endParaRPr>
          </a:p>
          <a:p>
            <a:pPr lvl="0">
              <a:lnSpc>
                <a:spcPct val="80000"/>
              </a:lnSpc>
              <a:defRPr/>
            </a:pPr>
            <a:r>
              <a:rPr lang="en-US" sz="2400" b="1" dirty="0">
                <a:solidFill>
                  <a:srgbClr val="414B56"/>
                </a:solidFill>
                <a:effectLst>
                  <a:outerShdw blurRad="38100" dist="38100" dir="2700000" algn="tl">
                    <a:srgbClr val="C0C0C0"/>
                  </a:outerShdw>
                </a:effectLst>
              </a:rPr>
              <a:t>2025 NFHS Football Rules Committee Meeting</a:t>
            </a:r>
            <a:r>
              <a:rPr lang="en-US" sz="2400" dirty="0">
                <a:solidFill>
                  <a:srgbClr val="414B56"/>
                </a:solidFill>
              </a:rPr>
              <a:t> 	</a:t>
            </a:r>
          </a:p>
          <a:p>
            <a:pPr lvl="1">
              <a:lnSpc>
                <a:spcPct val="80000"/>
              </a:lnSpc>
              <a:defRPr/>
            </a:pPr>
            <a:r>
              <a:rPr lang="en-US" dirty="0">
                <a:solidFill>
                  <a:srgbClr val="414B56"/>
                </a:solidFill>
              </a:rPr>
              <a:t>January  12-14, 2025</a:t>
            </a:r>
          </a:p>
          <a:p>
            <a:pPr lvl="1">
              <a:lnSpc>
                <a:spcPct val="80000"/>
              </a:lnSpc>
              <a:defRPr/>
            </a:pPr>
            <a:r>
              <a:rPr lang="en-US" dirty="0">
                <a:solidFill>
                  <a:srgbClr val="414B56"/>
                </a:solidFill>
              </a:rPr>
              <a:t>Indianapolis, Indiana</a:t>
            </a:r>
          </a:p>
          <a:p>
            <a:pPr marL="457200" lvl="1" indent="0">
              <a:lnSpc>
                <a:spcPct val="80000"/>
              </a:lnSpc>
              <a:buNone/>
              <a:defRPr/>
            </a:pPr>
            <a:endParaRPr lang="en-US" sz="2800" dirty="0">
              <a:solidFill>
                <a:srgbClr val="414B56"/>
              </a:solidFill>
            </a:endParaRPr>
          </a:p>
          <a:p>
            <a:pPr marL="0" indent="0">
              <a:buNone/>
            </a:pPr>
            <a:endParaRPr lang="en-US" dirty="0"/>
          </a:p>
        </p:txBody>
      </p:sp>
      <p:sp>
        <p:nvSpPr>
          <p:cNvPr id="4" name="Footer Placeholder 3">
            <a:extLst>
              <a:ext uri="{FF2B5EF4-FFF2-40B4-BE49-F238E27FC236}">
                <a16:creationId xmlns:a16="http://schemas.microsoft.com/office/drawing/2014/main" id="{E49CE975-FC52-4F76-A07E-18531563714D}"/>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3BF53125-DAD8-5738-8F1C-1B79ECDD8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7018" y="3566991"/>
            <a:ext cx="1828572" cy="2760785"/>
          </a:xfrm>
          <a:prstGeom prst="rect">
            <a:avLst/>
          </a:prstGeom>
        </p:spPr>
      </p:pic>
    </p:spTree>
    <p:extLst>
      <p:ext uri="{BB962C8B-B14F-4D97-AF65-F5344CB8AC3E}">
        <p14:creationId xmlns:p14="http://schemas.microsoft.com/office/powerpoint/2010/main" val="1017872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9028-92E2-479F-B8F2-334F87818CFC}"/>
              </a:ext>
            </a:extLst>
          </p:cNvPr>
          <p:cNvSpPr>
            <a:spLocks noGrp="1"/>
          </p:cNvSpPr>
          <p:nvPr>
            <p:ph type="title"/>
          </p:nvPr>
        </p:nvSpPr>
        <p:spPr>
          <a:xfrm>
            <a:off x="1940985" y="582615"/>
            <a:ext cx="10026649" cy="1204912"/>
          </a:xfrm>
        </p:spPr>
        <p:txBody>
          <a:bodyPr/>
          <a:lstStyle/>
          <a:p>
            <a:r>
              <a:rPr lang="en-US" dirty="0" err="1"/>
              <a:t>Nfhs</a:t>
            </a:r>
            <a:r>
              <a:rPr lang="en-US" dirty="0"/>
              <a:t> suggested guidelines For management of concussion in sports</a:t>
            </a:r>
          </a:p>
        </p:txBody>
      </p:sp>
      <p:sp>
        <p:nvSpPr>
          <p:cNvPr id="3" name="Content Placeholder 2">
            <a:extLst>
              <a:ext uri="{FF2B5EF4-FFF2-40B4-BE49-F238E27FC236}">
                <a16:creationId xmlns:a16="http://schemas.microsoft.com/office/drawing/2014/main" id="{AB0F5EE9-3FA9-4992-918C-AABB998E7D40}"/>
              </a:ext>
            </a:extLst>
          </p:cNvPr>
          <p:cNvSpPr>
            <a:spLocks noGrp="1"/>
          </p:cNvSpPr>
          <p:nvPr>
            <p:ph idx="1"/>
          </p:nvPr>
        </p:nvSpPr>
        <p:spPr>
          <a:xfrm>
            <a:off x="6357940" y="3050382"/>
            <a:ext cx="4786312" cy="2897186"/>
          </a:xfrm>
        </p:spPr>
        <p:txBody>
          <a:bodyPr/>
          <a:lstStyle/>
          <a:p>
            <a:pPr marL="0" lvl="0" indent="0" algn="ctr" eaLnBrk="0" hangingPunct="0">
              <a:buNone/>
              <a:defRPr/>
            </a:pPr>
            <a:r>
              <a:rPr lang="en-US" sz="3200" b="1" dirty="0">
                <a:solidFill>
                  <a:srgbClr val="FF0000"/>
                </a:solidFill>
                <a:ea typeface="ＭＳ Ｐゴシック" pitchFamily="34" charset="-128"/>
                <a:cs typeface="Arial" pitchFamily="34" charset="0"/>
              </a:rPr>
              <a:t>In the Appendix </a:t>
            </a:r>
          </a:p>
          <a:p>
            <a:pPr marL="0" lvl="0" indent="0" algn="ctr" eaLnBrk="0" hangingPunct="0">
              <a:buNone/>
              <a:defRPr/>
            </a:pPr>
            <a:r>
              <a:rPr lang="en-US" sz="3200" b="1" dirty="0">
                <a:solidFill>
                  <a:srgbClr val="FF0000"/>
                </a:solidFill>
                <a:ea typeface="ＭＳ Ｐゴシック" pitchFamily="34" charset="-128"/>
                <a:cs typeface="Arial" pitchFamily="34" charset="0"/>
              </a:rPr>
              <a:t>in all of the </a:t>
            </a:r>
          </a:p>
          <a:p>
            <a:pPr marL="0" lvl="0" indent="0" algn="ctr" eaLnBrk="0" hangingPunct="0">
              <a:buNone/>
              <a:defRPr/>
            </a:pPr>
            <a:r>
              <a:rPr lang="en-US" sz="3200" b="1" dirty="0">
                <a:solidFill>
                  <a:srgbClr val="FF0000"/>
                </a:solidFill>
                <a:ea typeface="ＭＳ Ｐゴシック" pitchFamily="34" charset="-128"/>
                <a:cs typeface="Arial" pitchFamily="34" charset="0"/>
              </a:rPr>
              <a:t>2024-25 NFHS  </a:t>
            </a:r>
          </a:p>
          <a:p>
            <a:pPr marL="0" lvl="0" indent="0" algn="ctr" eaLnBrk="0" hangingPunct="0">
              <a:buNone/>
              <a:defRPr/>
            </a:pPr>
            <a:r>
              <a:rPr lang="en-US" sz="3200" b="1" dirty="0">
                <a:solidFill>
                  <a:srgbClr val="FF0000"/>
                </a:solidFill>
                <a:ea typeface="ＭＳ Ｐゴシック" pitchFamily="34" charset="-128"/>
                <a:cs typeface="Arial" pitchFamily="34" charset="0"/>
              </a:rPr>
              <a:t>Rules Book</a:t>
            </a:r>
          </a:p>
          <a:p>
            <a:endParaRPr lang="en-US" dirty="0"/>
          </a:p>
        </p:txBody>
      </p:sp>
      <p:sp>
        <p:nvSpPr>
          <p:cNvPr id="4" name="Footer Placeholder 3">
            <a:extLst>
              <a:ext uri="{FF2B5EF4-FFF2-40B4-BE49-F238E27FC236}">
                <a16:creationId xmlns:a16="http://schemas.microsoft.com/office/drawing/2014/main" id="{D7B99B8B-CC17-4980-8447-D9490BFFA18A}"/>
              </a:ext>
            </a:extLst>
          </p:cNvPr>
          <p:cNvSpPr>
            <a:spLocks noGrp="1"/>
          </p:cNvSpPr>
          <p:nvPr>
            <p:ph type="ftr" sz="quarter" idx="11"/>
          </p:nvPr>
        </p:nvSpPr>
        <p:spPr/>
        <p:txBody>
          <a:bodyPr/>
          <a:lstStyle/>
          <a:p>
            <a:pPr>
              <a:defRPr/>
            </a:pPr>
            <a:r>
              <a:rPr lang="en-US"/>
              <a:t>www.nfhs.org</a:t>
            </a:r>
          </a:p>
        </p:txBody>
      </p:sp>
      <p:pic>
        <p:nvPicPr>
          <p:cNvPr id="6" name="Picture 5">
            <a:extLst>
              <a:ext uri="{FF2B5EF4-FFF2-40B4-BE49-F238E27FC236}">
                <a16:creationId xmlns:a16="http://schemas.microsoft.com/office/drawing/2014/main" id="{0A6999BF-665A-FC15-0CDC-6039F9382B0E}"/>
              </a:ext>
            </a:extLst>
          </p:cNvPr>
          <p:cNvPicPr>
            <a:picLocks noChangeAspect="1"/>
          </p:cNvPicPr>
          <p:nvPr/>
        </p:nvPicPr>
        <p:blipFill rotWithShape="1">
          <a:blip r:embed="rId3"/>
          <a:srcRect l="15920" t="9420" r="66087" b="6089"/>
          <a:stretch/>
        </p:blipFill>
        <p:spPr>
          <a:xfrm>
            <a:off x="3031185" y="2008966"/>
            <a:ext cx="3326755" cy="4393608"/>
          </a:xfrm>
          <a:prstGeom prst="rect">
            <a:avLst/>
          </a:prstGeom>
          <a:ln w="19050">
            <a:solidFill>
              <a:schemeClr val="tx2">
                <a:lumMod val="75000"/>
              </a:schemeClr>
            </a:solidFill>
          </a:ln>
        </p:spPr>
      </p:pic>
    </p:spTree>
    <p:extLst>
      <p:ext uri="{BB962C8B-B14F-4D97-AF65-F5344CB8AC3E}">
        <p14:creationId xmlns:p14="http://schemas.microsoft.com/office/powerpoint/2010/main" val="2969737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EF171-D32E-6745-7847-81814034E575}"/>
              </a:ext>
            </a:extLst>
          </p:cNvPr>
          <p:cNvSpPr>
            <a:spLocks noGrp="1"/>
          </p:cNvSpPr>
          <p:nvPr>
            <p:ph type="title"/>
          </p:nvPr>
        </p:nvSpPr>
        <p:spPr>
          <a:xfrm>
            <a:off x="2652737" y="5122517"/>
            <a:ext cx="5437715" cy="1362075"/>
          </a:xfrm>
        </p:spPr>
        <p:txBody>
          <a:bodyPr/>
          <a:lstStyle/>
          <a:p>
            <a:r>
              <a:rPr lang="en-US" dirty="0" err="1"/>
              <a:t>Nfhs</a:t>
            </a:r>
            <a:r>
              <a:rPr lang="en-US" dirty="0"/>
              <a:t> learning center</a:t>
            </a:r>
          </a:p>
        </p:txBody>
      </p:sp>
      <p:sp>
        <p:nvSpPr>
          <p:cNvPr id="3" name="Text Placeholder 2">
            <a:extLst>
              <a:ext uri="{FF2B5EF4-FFF2-40B4-BE49-F238E27FC236}">
                <a16:creationId xmlns:a16="http://schemas.microsoft.com/office/drawing/2014/main" id="{FCBA6DAF-3E23-C76B-1ED8-43CA3E8C932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59675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A blue and white sign with white text&#10;&#10;Description automatically generated">
            <a:extLst>
              <a:ext uri="{FF2B5EF4-FFF2-40B4-BE49-F238E27FC236}">
                <a16:creationId xmlns:a16="http://schemas.microsoft.com/office/drawing/2014/main" id="{4D1D011B-B2DF-6740-1040-AF20A4E71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dirty="0"/>
              <a:t>National Federation of State High School Associations</a:t>
            </a:r>
            <a:br>
              <a:rPr lang="en-US" altLang="en-US" dirty="0"/>
            </a:br>
            <a:r>
              <a:rPr lang="en-US" altLang="en-US" dirty="0"/>
              <a:t>PO Box 690 | Indianapolis, IN 46206</a:t>
            </a:r>
            <a:br>
              <a:rPr lang="en-US" altLang="en-US" dirty="0"/>
            </a:br>
            <a:r>
              <a:rPr lang="en-US" altLang="en-US" dirty="0"/>
              <a:t>Phone: 317-972-6900</a:t>
            </a:r>
            <a:br>
              <a:rPr lang="en-US" altLang="en-US" dirty="0"/>
            </a:br>
            <a:r>
              <a:rPr lang="en-US" altLang="en-US" i="1" dirty="0"/>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NFHS Publications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cover of a book with women playing field hockey&#10;&#10;Description automatically generated">
            <a:extLst>
              <a:ext uri="{FF2B5EF4-FFF2-40B4-BE49-F238E27FC236}">
                <a16:creationId xmlns:a16="http://schemas.microsoft.com/office/drawing/2014/main" id="{EE5297F5-7551-F22D-FD5B-B194B9AC9F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1324" y="3394148"/>
            <a:ext cx="1058753" cy="1426464"/>
          </a:xfrm>
          <a:prstGeom prst="rect">
            <a:avLst/>
          </a:prstGeom>
        </p:spPr>
      </p:pic>
      <p:pic>
        <p:nvPicPr>
          <p:cNvPr id="23" name="Picture 22" descr="A football player in a helmet&#10;&#10;Description automatically generated">
            <a:extLst>
              <a:ext uri="{FF2B5EF4-FFF2-40B4-BE49-F238E27FC236}">
                <a16:creationId xmlns:a16="http://schemas.microsoft.com/office/drawing/2014/main" id="{E94901B6-F163-D80E-4400-642A968679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7752" y="3391209"/>
            <a:ext cx="1050828" cy="1426464"/>
          </a:xfrm>
          <a:prstGeom prst="rect">
            <a:avLst/>
          </a:prstGeom>
        </p:spPr>
      </p:pic>
      <p:pic>
        <p:nvPicPr>
          <p:cNvPr id="24" name="Picture 23" descr="A basketball player in a white uniform&#10;&#10;Description automatically generated">
            <a:extLst>
              <a:ext uri="{FF2B5EF4-FFF2-40B4-BE49-F238E27FC236}">
                <a16:creationId xmlns:a16="http://schemas.microsoft.com/office/drawing/2014/main" id="{11452FBC-2988-FD7C-55F6-9488826D67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4727" y="3382209"/>
            <a:ext cx="1053998" cy="1426464"/>
          </a:xfrm>
          <a:prstGeom prst="rect">
            <a:avLst/>
          </a:prstGeom>
        </p:spPr>
      </p:pic>
      <p:pic>
        <p:nvPicPr>
          <p:cNvPr id="25" name="Picture 24" descr="A hockey player on ice&#10;&#10;Description automatically generated">
            <a:extLst>
              <a:ext uri="{FF2B5EF4-FFF2-40B4-BE49-F238E27FC236}">
                <a16:creationId xmlns:a16="http://schemas.microsoft.com/office/drawing/2014/main" id="{D8863AF8-8463-8B55-CC9C-DFA6520DCF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3230" y="3391209"/>
            <a:ext cx="1058753" cy="1426464"/>
          </a:xfrm>
          <a:prstGeom prst="rect">
            <a:avLst/>
          </a:prstGeom>
        </p:spPr>
      </p:pic>
      <p:pic>
        <p:nvPicPr>
          <p:cNvPr id="26" name="Picture 25" descr="A cover of a book with a person in a white shirt&#10;&#10;Description automatically generated">
            <a:extLst>
              <a:ext uri="{FF2B5EF4-FFF2-40B4-BE49-F238E27FC236}">
                <a16:creationId xmlns:a16="http://schemas.microsoft.com/office/drawing/2014/main" id="{15CF499F-3B4C-D95F-2B73-4126DBD731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7078" y="3382209"/>
            <a:ext cx="1052413" cy="1426464"/>
          </a:xfrm>
          <a:prstGeom prst="rect">
            <a:avLst/>
          </a:prstGeom>
        </p:spPr>
      </p:pic>
      <p:pic>
        <p:nvPicPr>
          <p:cNvPr id="27" name="Picture 26" descr="A cheerleaders on a blue cover&#10;&#10;Description automatically generated">
            <a:extLst>
              <a:ext uri="{FF2B5EF4-FFF2-40B4-BE49-F238E27FC236}">
                <a16:creationId xmlns:a16="http://schemas.microsoft.com/office/drawing/2014/main" id="{717263E0-2052-23C3-64D1-C8DC980F92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0893" y="3382209"/>
            <a:ext cx="1055583" cy="1426464"/>
          </a:xfrm>
          <a:prstGeom prst="rect">
            <a:avLst/>
          </a:prstGeom>
        </p:spPr>
      </p:pic>
      <p:pic>
        <p:nvPicPr>
          <p:cNvPr id="28" name="Picture 27" descr="A cover of a book with a couple of women in swim suits&#10;&#10;Description automatically generated">
            <a:extLst>
              <a:ext uri="{FF2B5EF4-FFF2-40B4-BE49-F238E27FC236}">
                <a16:creationId xmlns:a16="http://schemas.microsoft.com/office/drawing/2014/main" id="{13636018-33AD-3DBF-5A7F-FAEBC9250F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68401" y="3391209"/>
            <a:ext cx="1053998" cy="1426464"/>
          </a:xfrm>
          <a:prstGeom prst="rect">
            <a:avLst/>
          </a:prstGeom>
        </p:spPr>
      </p:pic>
      <p:pic>
        <p:nvPicPr>
          <p:cNvPr id="29" name="Picture 28">
            <a:extLst>
              <a:ext uri="{FF2B5EF4-FFF2-40B4-BE49-F238E27FC236}">
                <a16:creationId xmlns:a16="http://schemas.microsoft.com/office/drawing/2014/main" id="{736F5DAE-0417-49D9-BA69-9CD76FA9DA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2799" y="4901311"/>
            <a:ext cx="1055583" cy="1426464"/>
          </a:xfrm>
          <a:prstGeom prst="rect">
            <a:avLst/>
          </a:prstGeom>
        </p:spPr>
      </p:pic>
      <p:pic>
        <p:nvPicPr>
          <p:cNvPr id="30" name="Picture 29" descr="A cover of a book with a couple of men wrestling&#10;&#10;Description automatically generated">
            <a:extLst>
              <a:ext uri="{FF2B5EF4-FFF2-40B4-BE49-F238E27FC236}">
                <a16:creationId xmlns:a16="http://schemas.microsoft.com/office/drawing/2014/main" id="{4B42C5DC-7DA2-BE4F-D5CC-31DC6084535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17752" y="4901311"/>
            <a:ext cx="1055583" cy="1426464"/>
          </a:xfrm>
          <a:prstGeom prst="rect">
            <a:avLst/>
          </a:prstGeom>
        </p:spPr>
      </p:pic>
      <p:pic>
        <p:nvPicPr>
          <p:cNvPr id="31" name="Picture 30">
            <a:extLst>
              <a:ext uri="{FF2B5EF4-FFF2-40B4-BE49-F238E27FC236}">
                <a16:creationId xmlns:a16="http://schemas.microsoft.com/office/drawing/2014/main" id="{A668DC63-EC58-CB20-4F88-447B7DF02AC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52853" y="4901311"/>
            <a:ext cx="1003280" cy="1426464"/>
          </a:xfrm>
          <a:prstGeom prst="rect">
            <a:avLst/>
          </a:prstGeom>
        </p:spPr>
      </p:pic>
      <p:pic>
        <p:nvPicPr>
          <p:cNvPr id="32" name="Picture 31">
            <a:extLst>
              <a:ext uri="{FF2B5EF4-FFF2-40B4-BE49-F238E27FC236}">
                <a16:creationId xmlns:a16="http://schemas.microsoft.com/office/drawing/2014/main" id="{1DBF2B6C-7C97-4F2F-D179-0EBED896978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25909" y="3391209"/>
            <a:ext cx="1055583" cy="1426464"/>
          </a:xfrm>
          <a:prstGeom prst="rect">
            <a:avLst/>
          </a:prstGeom>
        </p:spPr>
      </p:pic>
      <p:pic>
        <p:nvPicPr>
          <p:cNvPr id="33" name="Picture 32">
            <a:extLst>
              <a:ext uri="{FF2B5EF4-FFF2-40B4-BE49-F238E27FC236}">
                <a16:creationId xmlns:a16="http://schemas.microsoft.com/office/drawing/2014/main" id="{EE9E9154-9017-86B4-E2B4-34F0461B129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78620" y="4901311"/>
            <a:ext cx="1057168" cy="1426464"/>
          </a:xfrm>
          <a:prstGeom prst="rect">
            <a:avLst/>
          </a:prstGeom>
        </p:spPr>
      </p:pic>
      <p:pic>
        <p:nvPicPr>
          <p:cNvPr id="34" name="Picture 33" descr="A cover of a book with a couple of women playing lacrosse&#10;&#10;Description automatically generated">
            <a:extLst>
              <a:ext uri="{FF2B5EF4-FFF2-40B4-BE49-F238E27FC236}">
                <a16:creationId xmlns:a16="http://schemas.microsoft.com/office/drawing/2014/main" id="{12A007C9-AA58-5D9D-11FE-28C501D241F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83376" y="4901311"/>
            <a:ext cx="1055583" cy="1426464"/>
          </a:xfrm>
          <a:prstGeom prst="rect">
            <a:avLst/>
          </a:prstGeom>
        </p:spPr>
      </p:pic>
      <p:pic>
        <p:nvPicPr>
          <p:cNvPr id="35" name="Picture 34" descr="A cover of a book with a couple of women playing softball&#10;&#10;Description automatically generated">
            <a:extLst>
              <a:ext uri="{FF2B5EF4-FFF2-40B4-BE49-F238E27FC236}">
                <a16:creationId xmlns:a16="http://schemas.microsoft.com/office/drawing/2014/main" id="{E1929BB8-FADF-EAE0-42E8-9E26772C9CE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37338" y="4901311"/>
            <a:ext cx="1058753" cy="1426464"/>
          </a:xfrm>
          <a:prstGeom prst="rect">
            <a:avLst/>
          </a:prstGeom>
        </p:spPr>
      </p:pic>
      <p:pic>
        <p:nvPicPr>
          <p:cNvPr id="36" name="Picture 35" descr="A person holding a pole&#10;&#10;Description automatically generated">
            <a:extLst>
              <a:ext uri="{FF2B5EF4-FFF2-40B4-BE49-F238E27FC236}">
                <a16:creationId xmlns:a16="http://schemas.microsoft.com/office/drawing/2014/main" id="{DB7DEC6F-4D62-5686-B508-9E524565894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104667" y="4901311"/>
            <a:ext cx="1055583" cy="1426464"/>
          </a:xfrm>
          <a:prstGeom prst="rect">
            <a:avLst/>
          </a:prstGeom>
        </p:spPr>
      </p:pic>
      <p:pic>
        <p:nvPicPr>
          <p:cNvPr id="39" name="Picture 38" descr="A magazine cover with a person raising his hand&#10;&#10;Description automatically generated">
            <a:extLst>
              <a:ext uri="{FF2B5EF4-FFF2-40B4-BE49-F238E27FC236}">
                <a16:creationId xmlns:a16="http://schemas.microsoft.com/office/drawing/2014/main" id="{29DAEF66-0816-E4F8-CBA8-40EB7D327DC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072515">
            <a:off x="9359075" y="1439185"/>
            <a:ext cx="1299180" cy="1645920"/>
          </a:xfrm>
          <a:prstGeom prst="rect">
            <a:avLst/>
          </a:prstGeom>
        </p:spPr>
      </p:pic>
      <p:pic>
        <p:nvPicPr>
          <p:cNvPr id="37" name="Picture 36" descr="A magazine cover with black squares&#10;&#10;Description automatically generated">
            <a:extLst>
              <a:ext uri="{FF2B5EF4-FFF2-40B4-BE49-F238E27FC236}">
                <a16:creationId xmlns:a16="http://schemas.microsoft.com/office/drawing/2014/main" id="{FD310C36-018D-66B7-5324-EBCA2F60750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68476" y="1004229"/>
            <a:ext cx="1299180" cy="1645920"/>
          </a:xfrm>
          <a:prstGeom prst="rect">
            <a:avLst/>
          </a:prstGeom>
        </p:spPr>
      </p:pic>
      <p:pic>
        <p:nvPicPr>
          <p:cNvPr id="7" name="Picture 6" descr="A cover of a book with a couple of men playing lacrosse&#10;&#10;Description automatically generated">
            <a:extLst>
              <a:ext uri="{FF2B5EF4-FFF2-40B4-BE49-F238E27FC236}">
                <a16:creationId xmlns:a16="http://schemas.microsoft.com/office/drawing/2014/main" id="{E437F67C-7670-8135-AA71-7379C2EC570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28391" y="4901311"/>
            <a:ext cx="1058753" cy="142646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E2E2-A205-CA77-4D16-57921E881438}"/>
              </a:ext>
            </a:extLst>
          </p:cNvPr>
          <p:cNvSpPr>
            <a:spLocks noGrp="1"/>
          </p:cNvSpPr>
          <p:nvPr>
            <p:ph type="title"/>
          </p:nvPr>
        </p:nvSpPr>
        <p:spPr/>
        <p:txBody>
          <a:bodyPr/>
          <a:lstStyle/>
          <a:p>
            <a:r>
              <a:rPr lang="en-US" dirty="0"/>
              <a:t>NFHS </a:t>
            </a:r>
            <a:r>
              <a:rPr lang="en-US" cap="none" dirty="0" err="1"/>
              <a:t>AllAccess</a:t>
            </a:r>
            <a:r>
              <a:rPr lang="en-US" dirty="0"/>
              <a:t> – Website</a:t>
            </a:r>
          </a:p>
        </p:txBody>
      </p:sp>
      <p:sp>
        <p:nvSpPr>
          <p:cNvPr id="3" name="Content Placeholder 2">
            <a:extLst>
              <a:ext uri="{FF2B5EF4-FFF2-40B4-BE49-F238E27FC236}">
                <a16:creationId xmlns:a16="http://schemas.microsoft.com/office/drawing/2014/main" id="{59687457-F21C-DCE4-195D-918145CF1333}"/>
              </a:ext>
            </a:extLst>
          </p:cNvPr>
          <p:cNvSpPr>
            <a:spLocks noGrp="1"/>
          </p:cNvSpPr>
          <p:nvPr>
            <p:ph idx="1"/>
          </p:nvPr>
        </p:nvSpPr>
        <p:spPr>
          <a:xfrm>
            <a:off x="6000750" y="1989138"/>
            <a:ext cx="5967412" cy="4338637"/>
          </a:xfrm>
        </p:spPr>
        <p:txBody>
          <a:bodyPr/>
          <a:lstStyle/>
          <a:p>
            <a:r>
              <a:rPr lang="en-US" b="1" dirty="0" err="1"/>
              <a:t>AllAccess</a:t>
            </a:r>
            <a:r>
              <a:rPr lang="en-US" dirty="0"/>
              <a:t> is the </a:t>
            </a:r>
            <a:r>
              <a:rPr lang="en-US" b="1" dirty="0"/>
              <a:t>NFHS Digital Publications Platform </a:t>
            </a:r>
            <a:r>
              <a:rPr lang="en-US" dirty="0"/>
              <a:t>that includes:</a:t>
            </a:r>
          </a:p>
          <a:p>
            <a:pPr lvl="1"/>
            <a:r>
              <a:rPr lang="en-US" dirty="0"/>
              <a:t>Rules Publications</a:t>
            </a:r>
          </a:p>
          <a:p>
            <a:pPr lvl="1"/>
            <a:r>
              <a:rPr lang="en-US" dirty="0"/>
              <a:t>High School Today Magazine</a:t>
            </a:r>
          </a:p>
          <a:p>
            <a:pPr lvl="1"/>
            <a:r>
              <a:rPr lang="en-US" dirty="0"/>
              <a:t>Policy Debate Quarterlies</a:t>
            </a:r>
          </a:p>
          <a:p>
            <a:pPr lvl="1"/>
            <a:r>
              <a:rPr lang="en-US" dirty="0"/>
              <a:t>Other NFHS Digital Publications</a:t>
            </a:r>
          </a:p>
          <a:p>
            <a:r>
              <a:rPr lang="en-US" dirty="0"/>
              <a:t>Website organized for associations and individuals to assign books and manage purchases</a:t>
            </a:r>
          </a:p>
          <a:p>
            <a:r>
              <a:rPr lang="en-US" dirty="0"/>
              <a:t>Visit </a:t>
            </a:r>
            <a:r>
              <a:rPr lang="en-US" i="1" dirty="0">
                <a:solidFill>
                  <a:srgbClr val="D50032"/>
                </a:solidFill>
              </a:rPr>
              <a:t>https://allaccess.nfhs.org</a:t>
            </a:r>
          </a:p>
        </p:txBody>
      </p:sp>
      <p:sp>
        <p:nvSpPr>
          <p:cNvPr id="4" name="Footer Placeholder 3">
            <a:extLst>
              <a:ext uri="{FF2B5EF4-FFF2-40B4-BE49-F238E27FC236}">
                <a16:creationId xmlns:a16="http://schemas.microsoft.com/office/drawing/2014/main" id="{107FD23E-C85E-4593-EBBF-A04A353A3D2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Content Placeholder 13">
            <a:extLst>
              <a:ext uri="{FF2B5EF4-FFF2-40B4-BE49-F238E27FC236}">
                <a16:creationId xmlns:a16="http://schemas.microsoft.com/office/drawing/2014/main" id="{22010DA4-D6A7-729A-E8A9-D5A1CB0F6B40}"/>
              </a:ext>
            </a:extLst>
          </p:cNvPr>
          <p:cNvPicPr>
            <a:picLocks noChangeAspect="1"/>
          </p:cNvPicPr>
          <p:nvPr/>
        </p:nvPicPr>
        <p:blipFill rotWithShape="1">
          <a:blip r:embed="rId3"/>
          <a:srcRect l="18390" t="7294" r="58136" b="27555"/>
          <a:stretch/>
        </p:blipFill>
        <p:spPr>
          <a:xfrm>
            <a:off x="1304925" y="2122365"/>
            <a:ext cx="4456113" cy="3352761"/>
          </a:xfrm>
          <a:prstGeom prst="rect">
            <a:avLst/>
          </a:prstGeom>
          <a:ln>
            <a:solidFill>
              <a:schemeClr val="tx1">
                <a:lumMod val="50000"/>
              </a:schemeClr>
            </a:solidFill>
          </a:ln>
        </p:spPr>
      </p:pic>
    </p:spTree>
    <p:extLst>
      <p:ext uri="{BB962C8B-B14F-4D97-AF65-F5344CB8AC3E}">
        <p14:creationId xmlns:p14="http://schemas.microsoft.com/office/powerpoint/2010/main" val="951979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r>
              <a:rPr lang="en-US" dirty="0"/>
              <a:t>NFHS </a:t>
            </a:r>
            <a:r>
              <a:rPr lang="en-US" cap="none" dirty="0" err="1"/>
              <a:t>AllAccess</a:t>
            </a:r>
            <a:r>
              <a:rPr lang="en-US" dirty="0"/>
              <a:t> – Mobile App</a:t>
            </a:r>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5953125" y="1989138"/>
            <a:ext cx="6162675" cy="4535487"/>
          </a:xfrm>
        </p:spPr>
        <p:txBody>
          <a:bodyPr/>
          <a:lstStyle/>
          <a:p>
            <a:pPr marL="0" indent="0">
              <a:buNone/>
            </a:pPr>
            <a:r>
              <a:rPr lang="en-US" b="1" dirty="0"/>
              <a:t>Access Via Website or Mobile App:</a:t>
            </a:r>
          </a:p>
          <a:p>
            <a:r>
              <a:rPr lang="en-US" sz="2400" dirty="0"/>
              <a:t>View available publications for sale</a:t>
            </a:r>
          </a:p>
          <a:p>
            <a:r>
              <a:rPr lang="en-US" sz="2400" dirty="0"/>
              <a:t>View publications assigned to you</a:t>
            </a:r>
          </a:p>
          <a:p>
            <a:r>
              <a:rPr lang="en-US" sz="2400" dirty="0"/>
              <a:t>Download books for offline viewing</a:t>
            </a:r>
          </a:p>
          <a:p>
            <a:r>
              <a:rPr lang="en-US" sz="2400" dirty="0"/>
              <a:t>Read publications as an e-book</a:t>
            </a:r>
          </a:p>
          <a:p>
            <a:r>
              <a:rPr lang="en-US" sz="2400" dirty="0"/>
              <a:t>Available on App Store and Google Play</a:t>
            </a: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8" name="Content Placeholder 5" descr="A screenshot of a video game&#10;&#10;Description automatically generated with medium confidence">
            <a:extLst>
              <a:ext uri="{FF2B5EF4-FFF2-40B4-BE49-F238E27FC236}">
                <a16:creationId xmlns:a16="http://schemas.microsoft.com/office/drawing/2014/main" id="{768BD39D-F75D-A289-257E-811F82210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016302" y="2000568"/>
            <a:ext cx="1675411" cy="36260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Content Placeholder 7" descr="A picture containing text, screenshot, sports uniform, sports equipment&#10;&#10;Description automatically generated">
            <a:extLst>
              <a:ext uri="{FF2B5EF4-FFF2-40B4-BE49-F238E27FC236}">
                <a16:creationId xmlns:a16="http://schemas.microsoft.com/office/drawing/2014/main" id="{9BC557B5-2FA1-D396-FEF9-B7E3A08923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1894" y="2000568"/>
            <a:ext cx="1675411" cy="3626009"/>
          </a:xfrm>
          <a:prstGeom prst="rect">
            <a:avLst/>
          </a:prstGeom>
          <a:ln>
            <a:solidFill>
              <a:schemeClr val="tx1"/>
            </a:solidFill>
          </a:ln>
        </p:spPr>
      </p:pic>
      <p:pic>
        <p:nvPicPr>
          <p:cNvPr id="11" name="Picture 10" descr="A picture containing text, font, screenshot, symbol&#10;&#10;Description automatically generated">
            <a:extLst>
              <a:ext uri="{FF2B5EF4-FFF2-40B4-BE49-F238E27FC236}">
                <a16:creationId xmlns:a16="http://schemas.microsoft.com/office/drawing/2014/main" id="{71B89758-FA3B-AADC-9FFD-594EE38FBE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0055" y="5825460"/>
            <a:ext cx="827250" cy="564227"/>
          </a:xfrm>
          <a:prstGeom prst="rect">
            <a:avLst/>
          </a:prstGeom>
        </p:spPr>
      </p:pic>
    </p:spTree>
    <p:extLst>
      <p:ext uri="{BB962C8B-B14F-4D97-AF65-F5344CB8AC3E}">
        <p14:creationId xmlns:p14="http://schemas.microsoft.com/office/powerpoint/2010/main" val="539925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D679-D028-0187-BFB8-D6ADDE0963CB}"/>
              </a:ext>
            </a:extLst>
          </p:cNvPr>
          <p:cNvSpPr>
            <a:spLocks noGrp="1"/>
          </p:cNvSpPr>
          <p:nvPr>
            <p:ph type="title"/>
          </p:nvPr>
        </p:nvSpPr>
        <p:spPr>
          <a:xfrm>
            <a:off x="963084" y="5072823"/>
            <a:ext cx="8868545" cy="1362075"/>
          </a:xfrm>
        </p:spPr>
        <p:txBody>
          <a:bodyPr/>
          <a:lstStyle/>
          <a:p>
            <a:pPr algn="ctr"/>
            <a:r>
              <a:rPr lang="en-US" dirty="0"/>
              <a:t>2024 </a:t>
            </a:r>
            <a:r>
              <a:rPr lang="en-US" dirty="0" err="1"/>
              <a:t>nfhs</a:t>
            </a:r>
            <a:r>
              <a:rPr lang="en-US" dirty="0"/>
              <a:t> football rules change</a:t>
            </a:r>
          </a:p>
        </p:txBody>
      </p:sp>
      <p:sp>
        <p:nvSpPr>
          <p:cNvPr id="3" name="Text Placeholder 2">
            <a:extLst>
              <a:ext uri="{FF2B5EF4-FFF2-40B4-BE49-F238E27FC236}">
                <a16:creationId xmlns:a16="http://schemas.microsoft.com/office/drawing/2014/main" id="{E00187BB-A191-D55A-E99A-E781627E956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9336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err="1"/>
              <a:t>Nfhs</a:t>
            </a:r>
            <a:r>
              <a:rPr lang="en-US" dirty="0"/>
              <a:t> football rules</a:t>
            </a:r>
          </a:p>
        </p:txBody>
      </p:sp>
      <p:sp>
        <p:nvSpPr>
          <p:cNvPr id="3" name="Content Placeholder 2">
            <a:extLst>
              <a:ext uri="{FF2B5EF4-FFF2-40B4-BE49-F238E27FC236}">
                <a16:creationId xmlns:a16="http://schemas.microsoft.com/office/drawing/2014/main" id="{938BBCDC-0DB9-4F36-8C0E-8B60E81EE82E}"/>
              </a:ext>
            </a:extLst>
          </p:cNvPr>
          <p:cNvSpPr>
            <a:spLocks noGrp="1"/>
          </p:cNvSpPr>
          <p:nvPr>
            <p:ph idx="1"/>
          </p:nvPr>
        </p:nvSpPr>
        <p:spPr>
          <a:xfrm>
            <a:off x="1940984" y="1989139"/>
            <a:ext cx="10026650" cy="4338637"/>
          </a:xfrm>
        </p:spPr>
        <p:txBody>
          <a:bodyPr/>
          <a:lstStyle/>
          <a:p>
            <a:pPr marL="0" lvl="0" indent="0" algn="just">
              <a:buNone/>
            </a:pPr>
            <a:r>
              <a:rPr lang="en-US" sz="2800" b="1" dirty="0">
                <a:solidFill>
                  <a:srgbClr val="414B56"/>
                </a:solidFill>
              </a:rPr>
              <a:t>     Each state high school association adopting these NFHS football rules is the sole and exclusive source of binding rules interpretations for contests involving its member schools.  Any person having questions about the interpretation of NFHS football rules should contact the football rules interpreter designated by the respective state high school association.</a:t>
            </a:r>
            <a:endParaRPr lang="en-US" sz="2800" dirty="0">
              <a:solidFill>
                <a:srgbClr val="414B56"/>
              </a:solidFill>
            </a:endParaRPr>
          </a:p>
          <a:p>
            <a:pPr marL="0" lvl="0" indent="0" algn="just">
              <a:buNone/>
            </a:pPr>
            <a:r>
              <a:rPr lang="en-US" sz="2800" b="1" dirty="0">
                <a:solidFill>
                  <a:srgbClr val="414B56"/>
                </a:solidFill>
              </a:rPr>
              <a:t>     The NFHS is the sole and exclusive source of model interpretations of NFHS football rules. State rules interpreters may contact the NFHS for model football rules interpretations.  No other model football rules interpretations should be considered.</a:t>
            </a:r>
            <a:endParaRPr lang="en-US" sz="2800" dirty="0"/>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3682393224"/>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 PPT 24_25 Rough Draft" id="{759858B6-48C3-4887-A2C0-D8E1FEAC7C13}" vid="{DD9159A6-26BB-46E4-A56B-063B36B315D0}"/>
    </a:ext>
  </a:extLst>
</a:theme>
</file>

<file path=ppt/theme/theme2.xml><?xml version="1.0" encoding="utf-8"?>
<a:theme xmlns:a="http://schemas.openxmlformats.org/drawingml/2006/main" name="1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25 NFHS Stock Sport Rules PowerPoint_Wide Format" id="{FA3CC291-795C-47E2-BBB8-C67177395A78}" vid="{D0BB431E-E60D-4AEF-901B-4103EB2E3F6C}"/>
    </a:ext>
  </a:extLst>
</a:theme>
</file>

<file path=ppt/theme/theme3.xml><?xml version="1.0" encoding="utf-8"?>
<a:theme xmlns:a="http://schemas.openxmlformats.org/drawingml/2006/main" name="2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25 NFHS Stock Sport Rules PowerPoint_Wide Format" id="{8D03BECD-56A9-4EE8-8FBA-C8CF0F38A91C}" vid="{75E0C887-FAC2-4B74-A619-AAB49B6260F6}"/>
    </a:ext>
  </a:extLst>
</a:theme>
</file>

<file path=ppt/theme/theme4.xml><?xml version="1.0" encoding="utf-8"?>
<a:theme xmlns:a="http://schemas.openxmlformats.org/drawingml/2006/main" name="3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25 NFHS Stock Sport Rules PowerPoint_Wide Format" id="{8D03BECD-56A9-4EE8-8FBA-C8CF0F38A91C}" vid="{75E0C887-FAC2-4B74-A619-AAB49B6260F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 PPT 24_25 Rough Draft</Template>
  <TotalTime>878</TotalTime>
  <Words>6242</Words>
  <Application>Microsoft Office PowerPoint</Application>
  <PresentationFormat>Widescreen</PresentationFormat>
  <Paragraphs>540</Paragraphs>
  <Slides>48</Slides>
  <Notes>48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48</vt:i4>
      </vt:variant>
    </vt:vector>
  </HeadingPairs>
  <TitlesOfParts>
    <vt:vector size="59" baseType="lpstr">
      <vt:lpstr>ＭＳ Ｐゴシック</vt:lpstr>
      <vt:lpstr>ＭＳ Ｐゴシック</vt:lpstr>
      <vt:lpstr>Arial</vt:lpstr>
      <vt:lpstr>Calibri</vt:lpstr>
      <vt:lpstr>Courier New</vt:lpstr>
      <vt:lpstr>Trebuchet MS</vt:lpstr>
      <vt:lpstr>Wingdings</vt:lpstr>
      <vt:lpstr>Office Theme</vt:lpstr>
      <vt:lpstr>1_Office Theme</vt:lpstr>
      <vt:lpstr>2_Office Theme</vt:lpstr>
      <vt:lpstr>3_Office Theme</vt:lpstr>
      <vt:lpstr>2024 nfhs football rules powerpoint</vt:lpstr>
      <vt:lpstr>NFHS</vt:lpstr>
      <vt:lpstr>National Federation of  State High School Associations  (NFHS)</vt:lpstr>
      <vt:lpstr>NFHS Rules Review Committee</vt:lpstr>
      <vt:lpstr>NFHS Publications</vt:lpstr>
      <vt:lpstr>NFHS AllAccess – Website</vt:lpstr>
      <vt:lpstr>NFHS AllAccess – Mobile App</vt:lpstr>
      <vt:lpstr>2024 nfhs football rules change</vt:lpstr>
      <vt:lpstr>Nfhs football rules</vt:lpstr>
      <vt:lpstr>HOME jerseys rule 1-5-1b(3)</vt:lpstr>
      <vt:lpstr>Home jerseys rule 1-5-1b(3)</vt:lpstr>
      <vt:lpstr>HOME jerseys rule 1-5-1b(3)</vt:lpstr>
      <vt:lpstr>HOME jerseys rule 1-5-1b(3)</vt:lpstr>
      <vt:lpstr>2024 nfhs football editorial changes</vt:lpstr>
      <vt:lpstr>Signal chart</vt:lpstr>
      <vt:lpstr>TOOTH AND MOUTH PROTECTOR RULE  1-5-1d(5)a  </vt:lpstr>
      <vt:lpstr>ILLEGAL EQUIPMENT RULE 1-5-3c(6)   </vt:lpstr>
      <vt:lpstr>BASIC SPOTS RULE 10-4-2d</vt:lpstr>
      <vt:lpstr>BASIC SPOTS RULE 10-4-6a</vt:lpstr>
      <vt:lpstr>BASIC SPOTS RULE 10-4-6a</vt:lpstr>
      <vt:lpstr>BASIC SPOTS RULE 10-4-6b</vt:lpstr>
      <vt:lpstr>BASIC SPOTS RULE 10-4-6c</vt:lpstr>
      <vt:lpstr>2024 Nfhs football editorial changes</vt:lpstr>
      <vt:lpstr>2024 Nfhs football editorial changes</vt:lpstr>
      <vt:lpstr>2024 Nfhs football editorial changes</vt:lpstr>
      <vt:lpstr>2024 nfhs football rules reminders</vt:lpstr>
      <vt:lpstr>2024 - Football JERSEY numbers RULES 1-5-1c; 1-5-1c(5)</vt:lpstr>
      <vt:lpstr> UNIFORM ADORNMENTS - TOWELS Rule 1-5-3a(5)a 4, 5  </vt:lpstr>
      <vt:lpstr>intentional grounding EXCEPTION Rule 7-5-2d EXCEPTION 2a, c, TABLE 7-5-2 d EXCEPTION 2a, c, TABLE 7-5 (1) d EXCEPTION 2a, c </vt:lpstr>
      <vt:lpstr>NFHS Authenticating Mark update</vt:lpstr>
      <vt:lpstr>Football nfhs authenticating mark</vt:lpstr>
      <vt:lpstr>2024 nfhs football points of emphasis</vt:lpstr>
      <vt:lpstr>2024 nfhs football points of emphasis</vt:lpstr>
      <vt:lpstr>SPORTSMANSHIP and altercation prevention and protocol</vt:lpstr>
      <vt:lpstr>SPORTSMANSHIP and altercation prevention and protocol</vt:lpstr>
      <vt:lpstr>SPORTSMANSHIP and altercation prevention and protocol</vt:lpstr>
      <vt:lpstr>Player EQUIPMENT and enforcement</vt:lpstr>
      <vt:lpstr>Player EQUIPMENT and enforcement</vt:lpstr>
      <vt:lpstr>formations</vt:lpstr>
      <vt:lpstr>formationS</vt:lpstr>
      <vt:lpstr>formationS</vt:lpstr>
      <vt:lpstr>2024-25 nfhs football information</vt:lpstr>
      <vt:lpstr>2025 nfhs football rule change  proposal online form</vt:lpstr>
      <vt:lpstr>2024-25 nfhs football information</vt:lpstr>
      <vt:lpstr>Nfhs suggested guidelines For management of concussion in sports</vt:lpstr>
      <vt:lpstr>Nfhs learning center</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NFHS Football Rules PowerPoint</dc:title>
  <dc:creator>Bob Colgate</dc:creator>
  <cp:lastModifiedBy>Kevin Simons</cp:lastModifiedBy>
  <cp:revision>103</cp:revision>
  <cp:lastPrinted>2024-05-16T00:46:16Z</cp:lastPrinted>
  <dcterms:created xsi:type="dcterms:W3CDTF">2024-02-22T20:47:52Z</dcterms:created>
  <dcterms:modified xsi:type="dcterms:W3CDTF">2024-07-10T21:57:34Z</dcterms:modified>
</cp:coreProperties>
</file>