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1"/>
  </p:sldMasterIdLst>
  <p:notesMasterIdLst>
    <p:notesMasterId r:id="rId29"/>
  </p:notesMasterIdLst>
  <p:handoutMasterIdLst>
    <p:handoutMasterId r:id="rId30"/>
  </p:handoutMasterIdLst>
  <p:sldIdLst>
    <p:sldId id="257" r:id="rId2"/>
    <p:sldId id="258" r:id="rId3"/>
    <p:sldId id="287" r:id="rId4"/>
    <p:sldId id="288" r:id="rId5"/>
    <p:sldId id="259" r:id="rId6"/>
    <p:sldId id="294" r:id="rId7"/>
    <p:sldId id="289" r:id="rId8"/>
    <p:sldId id="260" r:id="rId9"/>
    <p:sldId id="279" r:id="rId10"/>
    <p:sldId id="278" r:id="rId11"/>
    <p:sldId id="280" r:id="rId12"/>
    <p:sldId id="286" r:id="rId13"/>
    <p:sldId id="281" r:id="rId14"/>
    <p:sldId id="282" r:id="rId15"/>
    <p:sldId id="283" r:id="rId16"/>
    <p:sldId id="284" r:id="rId17"/>
    <p:sldId id="261" r:id="rId18"/>
    <p:sldId id="262" r:id="rId19"/>
    <p:sldId id="265" r:id="rId20"/>
    <p:sldId id="267" r:id="rId21"/>
    <p:sldId id="266" r:id="rId22"/>
    <p:sldId id="268" r:id="rId23"/>
    <p:sldId id="269" r:id="rId24"/>
    <p:sldId id="285" r:id="rId25"/>
    <p:sldId id="291" r:id="rId26"/>
    <p:sldId id="290" r:id="rId27"/>
    <p:sldId id="292"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60"/>
  </p:normalViewPr>
  <p:slideViewPr>
    <p:cSldViewPr snapToGrid="0">
      <p:cViewPr varScale="1">
        <p:scale>
          <a:sx n="69" d="100"/>
          <a:sy n="69" d="100"/>
        </p:scale>
        <p:origin x="70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CBAB536-C3FA-5F45-8E7D-7C165DD469DA}" type="datetimeFigureOut">
              <a:rPr lang="en-US" smtClean="0"/>
              <a:t>3/20/2018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1062D6B-E45D-A24C-B7D0-5EE236B1C34F}" type="slidenum">
              <a:rPr lang="en-US" smtClean="0"/>
              <a:t>‹#›</a:t>
            </a:fld>
            <a:endParaRPr lang="en-US"/>
          </a:p>
        </p:txBody>
      </p:sp>
    </p:spTree>
    <p:extLst>
      <p:ext uri="{BB962C8B-B14F-4D97-AF65-F5344CB8AC3E}">
        <p14:creationId xmlns:p14="http://schemas.microsoft.com/office/powerpoint/2010/main" val="20574867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7623E7F-C497-47FD-895F-B312F8240F00}" type="datetimeFigureOut">
              <a:rPr lang="en-US" smtClean="0"/>
              <a:t>3/20/2018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D9F44E3-5A18-4682-BCD5-E50287A65135}" type="slidenum">
              <a:rPr lang="en-US" smtClean="0"/>
              <a:t>‹#›</a:t>
            </a:fld>
            <a:endParaRPr lang="en-US"/>
          </a:p>
        </p:txBody>
      </p:sp>
    </p:spTree>
    <p:extLst>
      <p:ext uri="{BB962C8B-B14F-4D97-AF65-F5344CB8AC3E}">
        <p14:creationId xmlns:p14="http://schemas.microsoft.com/office/powerpoint/2010/main" val="13213123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****COMMUNICATION:  If</a:t>
            </a:r>
            <a:r>
              <a:rPr lang="en-US" baseline="0" dirty="0" smtClean="0"/>
              <a:t> you are aware that an AIDE, teacher, special education services provider is OUT NOTIFY JILL.</a:t>
            </a:r>
            <a:endParaRPr lang="en-US" dirty="0"/>
          </a:p>
        </p:txBody>
      </p:sp>
      <p:sp>
        <p:nvSpPr>
          <p:cNvPr id="4" name="Slide Number Placeholder 3"/>
          <p:cNvSpPr>
            <a:spLocks noGrp="1"/>
          </p:cNvSpPr>
          <p:nvPr>
            <p:ph type="sldNum" sz="quarter" idx="10"/>
          </p:nvPr>
        </p:nvSpPr>
        <p:spPr/>
        <p:txBody>
          <a:bodyPr/>
          <a:lstStyle/>
          <a:p>
            <a:fld id="{5D9F44E3-5A18-4682-BCD5-E50287A65135}" type="slidenum">
              <a:rPr lang="en-US" smtClean="0"/>
              <a:t>19</a:t>
            </a:fld>
            <a:endParaRPr lang="en-US"/>
          </a:p>
        </p:txBody>
      </p:sp>
    </p:spTree>
    <p:extLst>
      <p:ext uri="{BB962C8B-B14F-4D97-AF65-F5344CB8AC3E}">
        <p14:creationId xmlns:p14="http://schemas.microsoft.com/office/powerpoint/2010/main" val="23647340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9416E5A-2802-D742-8996-26B72DD4039A}" type="datetime1">
              <a:rPr lang="en-US" smtClean="0">
                <a:solidFill>
                  <a:prstClr val="black">
                    <a:lumMod val="50000"/>
                    <a:lumOff val="50000"/>
                  </a:prstClr>
                </a:solidFill>
              </a:rPr>
              <a:t>3/20/2018</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7E63A33-8271-4DD0-9C48-789913D7C115}"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8012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EC4D7-62A9-2E4F-973F-8F8FC029D714}" type="datetime1">
              <a:rPr lang="en-US" smtClean="0">
                <a:solidFill>
                  <a:prstClr val="black">
                    <a:lumMod val="50000"/>
                    <a:lumOff val="50000"/>
                  </a:prstClr>
                </a:solidFill>
              </a:rPr>
              <a:t>3/20/2018</a:t>
            </a:fld>
            <a:endParaRPr lang="en-US"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1985386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65EF7A-D19B-4F49-A723-C9B880843406}" type="datetime1">
              <a:rPr lang="en-US" smtClean="0">
                <a:solidFill>
                  <a:prstClr val="black">
                    <a:lumMod val="50000"/>
                    <a:lumOff val="50000"/>
                  </a:prstClr>
                </a:solidFill>
              </a:rPr>
              <a:t>3/20/2018</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2632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9F0CF7-12B4-9B4D-9F00-C030DC9B578E}" type="datetime1">
              <a:rPr lang="en-US" smtClean="0">
                <a:solidFill>
                  <a:prstClr val="black">
                    <a:lumMod val="50000"/>
                    <a:lumOff val="50000"/>
                  </a:prstClr>
                </a:solidFill>
              </a:rPr>
              <a:t>3/20/2018</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3987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76A438-CC56-B54F-9104-9AD3C4DE600B}" type="datetime1">
              <a:rPr lang="en-US" smtClean="0">
                <a:solidFill>
                  <a:prstClr val="black">
                    <a:lumMod val="50000"/>
                    <a:lumOff val="50000"/>
                  </a:prstClr>
                </a:solidFill>
              </a:rPr>
              <a:t>3/20/2018</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3557450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DA97C4-104D-9649-9840-74E96C309143}" type="datetime1">
              <a:rPr lang="en-US" smtClean="0">
                <a:solidFill>
                  <a:prstClr val="black">
                    <a:lumMod val="50000"/>
                    <a:lumOff val="50000"/>
                  </a:prstClr>
                </a:solidFill>
              </a:rPr>
              <a:t>3/20/2018</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6042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24A117-AA43-AC47-B4C2-724DD89DA971}" type="datetime1">
              <a:rPr lang="en-US" smtClean="0">
                <a:solidFill>
                  <a:prstClr val="black">
                    <a:lumMod val="50000"/>
                    <a:lumOff val="50000"/>
                  </a:prstClr>
                </a:solidFill>
              </a:rPr>
              <a:t>3/20/2018</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7009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4D7F29-AE6F-7044-8EFC-D15F1F37C9FC}" type="datetime1">
              <a:rPr lang="en-US" smtClean="0">
                <a:solidFill>
                  <a:prstClr val="black">
                    <a:lumMod val="50000"/>
                    <a:lumOff val="50000"/>
                  </a:prstClr>
                </a:solidFill>
              </a:rPr>
              <a:t>3/20/2018</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689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3B6615-AC0C-4E4F-9074-854E071179E1}" type="datetime1">
              <a:rPr lang="en-US" smtClean="0">
                <a:solidFill>
                  <a:prstClr val="black">
                    <a:lumMod val="50000"/>
                    <a:lumOff val="50000"/>
                  </a:prstClr>
                </a:solidFill>
              </a:rPr>
              <a:t>3/20/2018</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1264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8EA68A-FCCC-4745-AC81-83534354FA6D}" type="datetime1">
              <a:rPr lang="en-US" smtClean="0">
                <a:solidFill>
                  <a:prstClr val="black">
                    <a:lumMod val="50000"/>
                    <a:lumOff val="50000"/>
                  </a:prstClr>
                </a:solidFill>
              </a:rPr>
              <a:t>3/20/2018</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2647101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4933C2-3598-5044-8C31-D1CD26E03761}" type="datetime1">
              <a:rPr lang="en-US" smtClean="0">
                <a:solidFill>
                  <a:prstClr val="black">
                    <a:lumMod val="50000"/>
                    <a:lumOff val="50000"/>
                  </a:prstClr>
                </a:solidFill>
              </a:rPr>
              <a:t>3/20/2018</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341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EDBB29-263A-4446-9710-120933662186}" type="datetime1">
              <a:rPr lang="en-US" smtClean="0">
                <a:solidFill>
                  <a:prstClr val="black">
                    <a:lumMod val="50000"/>
                    <a:lumOff val="50000"/>
                  </a:prstClr>
                </a:solidFill>
              </a:rPr>
              <a:t>3/20/2018</a:t>
            </a:fld>
            <a:endParaRPr lang="en-US"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0186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2C8411-BBC8-924A-9F22-7AF6E46C8D8B}" type="datetime1">
              <a:rPr lang="en-US" smtClean="0">
                <a:solidFill>
                  <a:prstClr val="black">
                    <a:lumMod val="50000"/>
                    <a:lumOff val="50000"/>
                  </a:prstClr>
                </a:solidFill>
              </a:rPr>
              <a:t>3/20/2018</a:t>
            </a:fld>
            <a:endParaRPr lang="en-US" dirty="0">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795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FDD633-6274-D24F-9A54-3B4B1E5F548D}" type="datetime1">
              <a:rPr lang="en-US" smtClean="0">
                <a:solidFill>
                  <a:prstClr val="black">
                    <a:lumMod val="50000"/>
                    <a:lumOff val="50000"/>
                  </a:prstClr>
                </a:solidFill>
              </a:rPr>
              <a:t>3/20/2018</a:t>
            </a:fld>
            <a:endParaRPr lang="en-US" dirty="0">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8800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A2686F-FF7C-2E47-8CEA-8367C7EEF567}" type="datetime1">
              <a:rPr lang="en-US" smtClean="0">
                <a:solidFill>
                  <a:prstClr val="black">
                    <a:lumMod val="50000"/>
                    <a:lumOff val="50000"/>
                  </a:prstClr>
                </a:solidFill>
              </a:rPr>
              <a:t>3/20/2018</a:t>
            </a:fld>
            <a:endParaRPr lang="en-US" dirty="0">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3184765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B79D9-A2C9-C841-96EA-00D8781681B9}" type="datetime1">
              <a:rPr lang="en-US" smtClean="0">
                <a:solidFill>
                  <a:prstClr val="black">
                    <a:lumMod val="50000"/>
                    <a:lumOff val="50000"/>
                  </a:prstClr>
                </a:solidFill>
              </a:rPr>
              <a:t>3/20/2018</a:t>
            </a:fld>
            <a:endParaRPr lang="en-US"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5846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08018B-EB78-8245-82DF-A208AB7FD724}" type="datetime1">
              <a:rPr lang="en-US" smtClean="0">
                <a:solidFill>
                  <a:prstClr val="black">
                    <a:lumMod val="50000"/>
                    <a:lumOff val="50000"/>
                  </a:prstClr>
                </a:solidFill>
              </a:rPr>
              <a:t>3/20/2018</a:t>
            </a:fld>
            <a:endParaRPr lang="en-US"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3512194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2A3B1D4-E48A-FA4F-AF4A-B19BEFDEBE08}" type="datetime1">
              <a:rPr lang="en-US" smtClean="0">
                <a:solidFill>
                  <a:prstClr val="black">
                    <a:lumMod val="50000"/>
                    <a:lumOff val="50000"/>
                  </a:prstClr>
                </a:solidFill>
              </a:rPr>
              <a:t>3/20/2018</a:t>
            </a:fld>
            <a:endParaRPr lang="en-US" dirty="0">
              <a:solidFill>
                <a:prstClr val="black">
                  <a:lumMod val="50000"/>
                  <a:lumOff val="50000"/>
                </a:prstClr>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solidFill>
                <a:prstClr val="black">
                  <a:lumMod val="50000"/>
                  <a:lumOff val="50000"/>
                </a:prstClr>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7E63A33-8271-4DD0-9C48-789913D7C115}"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200259336"/>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dirty="0" smtClean="0"/>
              <a:t>Special Education </a:t>
            </a:r>
            <a:endParaRPr lang="en-US" dirty="0"/>
          </a:p>
        </p:txBody>
      </p:sp>
      <p:sp>
        <p:nvSpPr>
          <p:cNvPr id="2" name="Subtitle 1"/>
          <p:cNvSpPr>
            <a:spLocks noGrp="1"/>
          </p:cNvSpPr>
          <p:nvPr>
            <p:ph type="subTitle" idx="1"/>
          </p:nvPr>
        </p:nvSpPr>
        <p:spPr/>
        <p:txBody>
          <a:bodyPr>
            <a:normAutofit/>
          </a:bodyPr>
          <a:lstStyle/>
          <a:p>
            <a:r>
              <a:rPr lang="en-US" dirty="0" smtClean="0"/>
              <a:t>Camden’s Obligations under The </a:t>
            </a:r>
            <a:r>
              <a:rPr lang="en-US" dirty="0"/>
              <a:t>Individuals with Disabilities Education Act </a:t>
            </a:r>
            <a:r>
              <a:rPr lang="en-US" dirty="0" smtClean="0"/>
              <a:t> (“IDEA”)  2004 and N.J.A.C. 6A:14 et seq. </a:t>
            </a:r>
            <a:endParaRPr lang="en-US" dirty="0"/>
          </a:p>
        </p:txBody>
      </p:sp>
      <p:sp>
        <p:nvSpPr>
          <p:cNvPr id="4" name="Slide Number Placeholder 3"/>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1</a:t>
            </a:fld>
            <a:endParaRPr lang="en-US" dirty="0">
              <a:solidFill>
                <a:prstClr val="black">
                  <a:lumMod val="50000"/>
                  <a:lumOff val="50000"/>
                </a:prstClr>
              </a:solidFill>
            </a:endParaRPr>
          </a:p>
        </p:txBody>
      </p:sp>
    </p:spTree>
    <p:extLst>
      <p:ext uri="{BB962C8B-B14F-4D97-AF65-F5344CB8AC3E}">
        <p14:creationId xmlns:p14="http://schemas.microsoft.com/office/powerpoint/2010/main" val="1997545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79372" y="519542"/>
            <a:ext cx="8683625" cy="1143000"/>
          </a:xfrm>
        </p:spPr>
        <p:txBody>
          <a:bodyPr/>
          <a:lstStyle/>
          <a:p>
            <a:r>
              <a:rPr lang="en-US" dirty="0" smtClean="0"/>
              <a:t>EVALUATION </a:t>
            </a:r>
            <a:endParaRPr lang="en-US" dirty="0"/>
          </a:p>
        </p:txBody>
      </p:sp>
      <p:sp>
        <p:nvSpPr>
          <p:cNvPr id="3" name="Content Placeholder 2"/>
          <p:cNvSpPr>
            <a:spLocks noGrp="1"/>
          </p:cNvSpPr>
          <p:nvPr>
            <p:ph idx="4294967295"/>
          </p:nvPr>
        </p:nvSpPr>
        <p:spPr>
          <a:xfrm>
            <a:off x="3216961" y="1572269"/>
            <a:ext cx="8340725" cy="4613275"/>
          </a:xfrm>
        </p:spPr>
        <p:txBody>
          <a:bodyPr>
            <a:normAutofit fontScale="92500" lnSpcReduction="10000"/>
          </a:bodyPr>
          <a:lstStyle/>
          <a:p>
            <a:r>
              <a:rPr lang="en-US" dirty="0" smtClean="0"/>
              <a:t>Prior to conducting any assessment as part of an evaluation, the District MUST obtain consent to evaluate </a:t>
            </a:r>
          </a:p>
          <a:p>
            <a:pPr marL="45720" indent="0">
              <a:buNone/>
            </a:pPr>
            <a:endParaRPr lang="en-US" dirty="0" smtClean="0"/>
          </a:p>
          <a:p>
            <a:r>
              <a:rPr lang="en-US" dirty="0" smtClean="0"/>
              <a:t>After parental consent is obtained, the District has </a:t>
            </a:r>
            <a:r>
              <a:rPr lang="en-US" b="1" dirty="0" smtClean="0">
                <a:solidFill>
                  <a:srgbClr val="FF0000"/>
                </a:solidFill>
              </a:rPr>
              <a:t>90 days </a:t>
            </a:r>
            <a:r>
              <a:rPr lang="en-US" dirty="0" smtClean="0"/>
              <a:t>to determine eligibility for services and if eligible, develop and implement the IEP </a:t>
            </a:r>
            <a:r>
              <a:rPr lang="en-US" i="1" dirty="0" smtClean="0"/>
              <a:t>(if the parent repeatedly fails or refuses to produce the child for the evaluate, the 90 day time period shall not apply… </a:t>
            </a:r>
            <a:r>
              <a:rPr lang="en-US" dirty="0" smtClean="0"/>
              <a:t>DOCUMENT EVERYTHING!)</a:t>
            </a:r>
          </a:p>
          <a:p>
            <a:endParaRPr lang="en-US" dirty="0"/>
          </a:p>
          <a:p>
            <a:r>
              <a:rPr lang="en-US" dirty="0" smtClean="0"/>
              <a:t>When the initial evaluation is completed and a meeting is scheduled, a copy of the evaluation reports and documentation used to determine eligibility MUST be given to the parent at least </a:t>
            </a:r>
            <a:r>
              <a:rPr lang="en-US" b="1" dirty="0" smtClean="0">
                <a:solidFill>
                  <a:srgbClr val="FF0000"/>
                </a:solidFill>
              </a:rPr>
              <a:t>10 calendar days</a:t>
            </a:r>
            <a:r>
              <a:rPr lang="en-US" dirty="0" smtClean="0">
                <a:solidFill>
                  <a:srgbClr val="FF0000"/>
                </a:solidFill>
              </a:rPr>
              <a:t> </a:t>
            </a:r>
            <a:r>
              <a:rPr lang="en-US" dirty="0" smtClean="0"/>
              <a:t>prior to the meeting.</a:t>
            </a:r>
          </a:p>
        </p:txBody>
      </p:sp>
      <p:sp>
        <p:nvSpPr>
          <p:cNvPr id="4" name="Content Placeholder 2"/>
          <p:cNvSpPr txBox="1">
            <a:spLocks/>
          </p:cNvSpPr>
          <p:nvPr/>
        </p:nvSpPr>
        <p:spPr>
          <a:xfrm>
            <a:off x="456526" y="2422102"/>
            <a:ext cx="3175462" cy="4151168"/>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en-US" dirty="0" smtClean="0"/>
              <a:t>Each Evaluation MUST be conducted in the language or form most likely to yield accurate information</a:t>
            </a:r>
          </a:p>
          <a:p>
            <a:endParaRPr lang="en-US" dirty="0" smtClean="0"/>
          </a:p>
        </p:txBody>
      </p:sp>
      <p:sp>
        <p:nvSpPr>
          <p:cNvPr id="5" name="Slide Number Placeholder 4"/>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10</a:t>
            </a:fld>
            <a:endParaRPr lang="en-US" dirty="0">
              <a:solidFill>
                <a:prstClr val="black">
                  <a:lumMod val="50000"/>
                  <a:lumOff val="50000"/>
                </a:prstClr>
              </a:solidFill>
            </a:endParaRPr>
          </a:p>
        </p:txBody>
      </p:sp>
    </p:spTree>
    <p:extLst>
      <p:ext uri="{BB962C8B-B14F-4D97-AF65-F5344CB8AC3E}">
        <p14:creationId xmlns:p14="http://schemas.microsoft.com/office/powerpoint/2010/main" val="2212563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02674" y="446256"/>
            <a:ext cx="8682038" cy="1143000"/>
          </a:xfrm>
        </p:spPr>
        <p:txBody>
          <a:bodyPr/>
          <a:lstStyle/>
          <a:p>
            <a:r>
              <a:rPr lang="en-US" dirty="0" smtClean="0"/>
              <a:t>THE IEP</a:t>
            </a:r>
            <a:endParaRPr lang="en-US" dirty="0"/>
          </a:p>
        </p:txBody>
      </p:sp>
      <p:sp>
        <p:nvSpPr>
          <p:cNvPr id="3" name="Content Placeholder 2"/>
          <p:cNvSpPr>
            <a:spLocks noGrp="1"/>
          </p:cNvSpPr>
          <p:nvPr>
            <p:ph idx="4294967295"/>
          </p:nvPr>
        </p:nvSpPr>
        <p:spPr>
          <a:xfrm>
            <a:off x="633372" y="1247503"/>
            <a:ext cx="10684476" cy="5248489"/>
          </a:xfrm>
        </p:spPr>
        <p:txBody>
          <a:bodyPr>
            <a:normAutofit fontScale="85000" lnSpcReduction="20000"/>
          </a:bodyPr>
          <a:lstStyle/>
          <a:p>
            <a:r>
              <a:rPr lang="en-US" dirty="0" smtClean="0"/>
              <a:t>Once a student is determined to be eligible for special education services, the District has </a:t>
            </a:r>
            <a:r>
              <a:rPr lang="en-US" b="1" dirty="0" smtClean="0">
                <a:solidFill>
                  <a:srgbClr val="FF0000"/>
                </a:solidFill>
              </a:rPr>
              <a:t>30 calendar days</a:t>
            </a:r>
            <a:r>
              <a:rPr lang="en-US" b="1" dirty="0" smtClean="0"/>
              <a:t> </a:t>
            </a:r>
            <a:r>
              <a:rPr lang="en-US" dirty="0" smtClean="0"/>
              <a:t>to hold a meeting to develop the IEP. (The IEP MUST be in effect before services are rendered). </a:t>
            </a:r>
          </a:p>
          <a:p>
            <a:endParaRPr lang="en-US" dirty="0"/>
          </a:p>
          <a:p>
            <a:r>
              <a:rPr lang="en-US" dirty="0" smtClean="0"/>
              <a:t>The District MUST inform each teacher and provider of his/her specific responsibilities related to the implementation of the child’s IEP. </a:t>
            </a:r>
          </a:p>
          <a:p>
            <a:endParaRPr lang="en-US" dirty="0"/>
          </a:p>
          <a:p>
            <a:r>
              <a:rPr lang="en-US" dirty="0" smtClean="0"/>
              <a:t>When developing the IEP, the IEP team shall consider the following:</a:t>
            </a:r>
          </a:p>
          <a:p>
            <a:pPr lvl="2"/>
            <a:r>
              <a:rPr lang="en-US" dirty="0" smtClean="0"/>
              <a:t>Strengths/weaknesses of child and concerns of the parent;</a:t>
            </a:r>
          </a:p>
          <a:p>
            <a:pPr lvl="2"/>
            <a:r>
              <a:rPr lang="en-US" dirty="0" smtClean="0"/>
              <a:t>Academic, developmental and functional needs of student;</a:t>
            </a:r>
          </a:p>
          <a:p>
            <a:pPr lvl="2"/>
            <a:r>
              <a:rPr lang="en-US" dirty="0" smtClean="0"/>
              <a:t>Results of evaluations and student’s performance;</a:t>
            </a:r>
          </a:p>
          <a:p>
            <a:pPr lvl="2"/>
            <a:r>
              <a:rPr lang="en-US" dirty="0" smtClean="0"/>
              <a:t>Behavioral issues of student;</a:t>
            </a:r>
          </a:p>
          <a:p>
            <a:pPr lvl="2"/>
            <a:r>
              <a:rPr lang="en-US" dirty="0" smtClean="0"/>
              <a:t>Native language of the student;</a:t>
            </a:r>
          </a:p>
          <a:p>
            <a:pPr lvl="2"/>
            <a:r>
              <a:rPr lang="en-US" dirty="0" smtClean="0"/>
              <a:t>Visual or hearing impairments;</a:t>
            </a:r>
          </a:p>
          <a:p>
            <a:pPr lvl="2"/>
            <a:r>
              <a:rPr lang="en-US" dirty="0" smtClean="0"/>
              <a:t>Use of assistive technology;</a:t>
            </a:r>
          </a:p>
          <a:p>
            <a:pPr lvl="2"/>
            <a:r>
              <a:rPr lang="en-US" dirty="0" smtClean="0"/>
              <a:t>For children 14 and older, consider the need for consultation with agencies providing services for individuals with disabilities such as the Division of Vocational Rehab. Services </a:t>
            </a:r>
          </a:p>
          <a:p>
            <a:pPr lvl="2"/>
            <a:endParaRPr lang="en-US" dirty="0" smtClean="0"/>
          </a:p>
          <a:p>
            <a:pPr lvl="2"/>
            <a:endParaRPr lang="en-US" dirty="0" smtClean="0"/>
          </a:p>
          <a:p>
            <a:pPr lvl="2"/>
            <a:endParaRPr lang="en-US" dirty="0" smtClean="0"/>
          </a:p>
          <a:p>
            <a:pPr lvl="2"/>
            <a:endParaRPr lang="en-US" dirty="0" smtClean="0"/>
          </a:p>
          <a:p>
            <a:pPr lvl="2"/>
            <a:endParaRPr lang="en-US" dirty="0" smtClean="0"/>
          </a:p>
          <a:p>
            <a:pPr lvl="2"/>
            <a:endParaRPr lang="en-US" dirty="0"/>
          </a:p>
        </p:txBody>
      </p:sp>
      <p:sp>
        <p:nvSpPr>
          <p:cNvPr id="4" name="Slide Number Placeholder 3"/>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11</a:t>
            </a:fld>
            <a:endParaRPr lang="en-US" dirty="0">
              <a:solidFill>
                <a:prstClr val="black">
                  <a:lumMod val="50000"/>
                  <a:lumOff val="50000"/>
                </a:prstClr>
              </a:solidFill>
            </a:endParaRPr>
          </a:p>
        </p:txBody>
      </p:sp>
    </p:spTree>
    <p:extLst>
      <p:ext uri="{BB962C8B-B14F-4D97-AF65-F5344CB8AC3E}">
        <p14:creationId xmlns:p14="http://schemas.microsoft.com/office/powerpoint/2010/main" val="690106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9802" y="599729"/>
            <a:ext cx="8470084" cy="807271"/>
          </a:xfrm>
        </p:spPr>
        <p:txBody>
          <a:bodyPr/>
          <a:lstStyle/>
          <a:p>
            <a:r>
              <a:rPr lang="en-US" dirty="0" smtClean="0"/>
              <a:t>LEGALLY DEFENSIBLE IEP</a:t>
            </a:r>
            <a:endParaRPr lang="en-US" dirty="0"/>
          </a:p>
        </p:txBody>
      </p:sp>
      <p:sp>
        <p:nvSpPr>
          <p:cNvPr id="3" name="Content Placeholder 2"/>
          <p:cNvSpPr>
            <a:spLocks noGrp="1"/>
          </p:cNvSpPr>
          <p:nvPr>
            <p:ph idx="4294967295"/>
          </p:nvPr>
        </p:nvSpPr>
        <p:spPr>
          <a:xfrm>
            <a:off x="855677" y="1214054"/>
            <a:ext cx="12069339" cy="5026025"/>
          </a:xfrm>
        </p:spPr>
        <p:txBody>
          <a:bodyPr>
            <a:normAutofit fontScale="92500" lnSpcReduction="20000"/>
          </a:bodyPr>
          <a:lstStyle/>
          <a:p>
            <a:r>
              <a:rPr lang="en-US" dirty="0" smtClean="0"/>
              <a:t>GOALS AND OBJECTIVES (“G&amp;O”) MUST BE:</a:t>
            </a:r>
          </a:p>
          <a:p>
            <a:pPr marL="45720" indent="0">
              <a:buNone/>
            </a:pPr>
            <a:endParaRPr lang="en-US" dirty="0" smtClean="0"/>
          </a:p>
          <a:p>
            <a:pPr lvl="1"/>
            <a:r>
              <a:rPr lang="en-US" dirty="0" smtClean="0"/>
              <a:t>Specific</a:t>
            </a:r>
          </a:p>
          <a:p>
            <a:pPr lvl="1"/>
            <a:r>
              <a:rPr lang="en-US" dirty="0" smtClean="0"/>
              <a:t>Measurable</a:t>
            </a:r>
          </a:p>
          <a:p>
            <a:pPr lvl="1"/>
            <a:r>
              <a:rPr lang="en-US" dirty="0" smtClean="0"/>
              <a:t>Action-Oriented</a:t>
            </a:r>
          </a:p>
          <a:p>
            <a:pPr lvl="1"/>
            <a:r>
              <a:rPr lang="en-US" dirty="0" smtClean="0"/>
              <a:t>Realistic</a:t>
            </a:r>
          </a:p>
          <a:p>
            <a:pPr lvl="1"/>
            <a:r>
              <a:rPr lang="en-US" dirty="0" smtClean="0"/>
              <a:t>Time-limited </a:t>
            </a:r>
          </a:p>
          <a:p>
            <a:pPr lvl="4"/>
            <a:r>
              <a:rPr lang="en-US" dirty="0" smtClean="0"/>
              <a:t>***BACK UP WITH DATA</a:t>
            </a:r>
          </a:p>
          <a:p>
            <a:pPr lvl="4"/>
            <a:r>
              <a:rPr lang="en-US" dirty="0" smtClean="0"/>
              <a:t>If the IEP needs to be changed in the middle of the school year… CHANGE IT!</a:t>
            </a:r>
            <a:endParaRPr lang="en-US" dirty="0"/>
          </a:p>
          <a:p>
            <a:r>
              <a:rPr lang="en-US" dirty="0" smtClean="0"/>
              <a:t>Areas of Need</a:t>
            </a:r>
          </a:p>
          <a:p>
            <a:pPr marL="45720" indent="0">
              <a:buNone/>
            </a:pPr>
            <a:endParaRPr lang="en-US" dirty="0" smtClean="0"/>
          </a:p>
          <a:p>
            <a:pPr lvl="1"/>
            <a:r>
              <a:rPr lang="en-US" dirty="0" smtClean="0"/>
              <a:t>Make sure to include G&amp;O for each area in which the student is deficient</a:t>
            </a:r>
          </a:p>
          <a:p>
            <a:pPr lvl="1"/>
            <a:r>
              <a:rPr lang="en-US" dirty="0" smtClean="0"/>
              <a:t>Think about mastery criteria for each G&amp;O, do not default to 80% all the time</a:t>
            </a:r>
          </a:p>
          <a:p>
            <a:pPr lvl="1"/>
            <a:endParaRPr lang="en-US" dirty="0"/>
          </a:p>
        </p:txBody>
      </p:sp>
      <p:sp>
        <p:nvSpPr>
          <p:cNvPr id="4" name="Slide Number Placeholder 3"/>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12</a:t>
            </a:fld>
            <a:endParaRPr lang="en-US" dirty="0">
              <a:solidFill>
                <a:prstClr val="black">
                  <a:lumMod val="50000"/>
                  <a:lumOff val="50000"/>
                </a:prstClr>
              </a:solidFill>
            </a:endParaRPr>
          </a:p>
        </p:txBody>
      </p:sp>
    </p:spTree>
    <p:extLst>
      <p:ext uri="{BB962C8B-B14F-4D97-AF65-F5344CB8AC3E}">
        <p14:creationId xmlns:p14="http://schemas.microsoft.com/office/powerpoint/2010/main" val="2176724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67008" y="570451"/>
            <a:ext cx="8683625" cy="1143000"/>
          </a:xfrm>
        </p:spPr>
        <p:txBody>
          <a:bodyPr/>
          <a:lstStyle/>
          <a:p>
            <a:r>
              <a:rPr lang="en-US" dirty="0" smtClean="0"/>
              <a:t>AMENDING THE IEP</a:t>
            </a:r>
            <a:endParaRPr lang="en-US" dirty="0"/>
          </a:p>
        </p:txBody>
      </p:sp>
      <p:sp>
        <p:nvSpPr>
          <p:cNvPr id="3" name="Content Placeholder 2"/>
          <p:cNvSpPr>
            <a:spLocks noGrp="1"/>
          </p:cNvSpPr>
          <p:nvPr>
            <p:ph idx="4294967295"/>
          </p:nvPr>
        </p:nvSpPr>
        <p:spPr>
          <a:xfrm>
            <a:off x="954976" y="1571625"/>
            <a:ext cx="10707688" cy="5286375"/>
          </a:xfrm>
        </p:spPr>
        <p:txBody>
          <a:bodyPr/>
          <a:lstStyle/>
          <a:p>
            <a:r>
              <a:rPr lang="en-US" dirty="0" smtClean="0"/>
              <a:t>The IEP may be amended </a:t>
            </a:r>
            <a:r>
              <a:rPr lang="en-US" b="1" dirty="0" smtClean="0"/>
              <a:t>without a meeting of the IEP </a:t>
            </a:r>
            <a:r>
              <a:rPr lang="en-US" dirty="0" smtClean="0"/>
              <a:t>team as follows:</a:t>
            </a:r>
          </a:p>
          <a:p>
            <a:endParaRPr lang="en-US" dirty="0"/>
          </a:p>
          <a:p>
            <a:pPr lvl="1"/>
            <a:r>
              <a:rPr lang="en-US" dirty="0" smtClean="0"/>
              <a:t>If the parent makes a written request to the District for a specific amendment to a provision or provisions of the IEP and the District agrees;</a:t>
            </a:r>
          </a:p>
          <a:p>
            <a:pPr marL="457200" lvl="1" indent="0">
              <a:buNone/>
            </a:pPr>
            <a:endParaRPr lang="en-US" dirty="0" smtClean="0"/>
          </a:p>
          <a:p>
            <a:pPr lvl="1"/>
            <a:r>
              <a:rPr lang="en-US" dirty="0" smtClean="0"/>
              <a:t>If the District provides the parent with a written proposal to amend a provision or provisions to the IEP and, within </a:t>
            </a:r>
            <a:r>
              <a:rPr lang="en-US" b="1" dirty="0" smtClean="0">
                <a:solidFill>
                  <a:srgbClr val="FF0000"/>
                </a:solidFill>
              </a:rPr>
              <a:t>15 days </a:t>
            </a:r>
            <a:r>
              <a:rPr lang="en-US" dirty="0" smtClean="0"/>
              <a:t>from the date of the written proposal, the parent consents in writing to the amendment.</a:t>
            </a:r>
            <a:endParaRPr lang="en-US" dirty="0"/>
          </a:p>
        </p:txBody>
      </p:sp>
      <p:sp>
        <p:nvSpPr>
          <p:cNvPr id="4" name="Slide Number Placeholder 3"/>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13</a:t>
            </a:fld>
            <a:endParaRPr lang="en-US" dirty="0">
              <a:solidFill>
                <a:prstClr val="black">
                  <a:lumMod val="50000"/>
                  <a:lumOff val="50000"/>
                </a:prstClr>
              </a:solidFill>
            </a:endParaRPr>
          </a:p>
        </p:txBody>
      </p:sp>
    </p:spTree>
    <p:extLst>
      <p:ext uri="{BB962C8B-B14F-4D97-AF65-F5344CB8AC3E}">
        <p14:creationId xmlns:p14="http://schemas.microsoft.com/office/powerpoint/2010/main" val="2266857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47775" y="510752"/>
            <a:ext cx="8683625" cy="1143000"/>
          </a:xfrm>
        </p:spPr>
        <p:txBody>
          <a:bodyPr/>
          <a:lstStyle/>
          <a:p>
            <a:r>
              <a:rPr lang="en-US" dirty="0" smtClean="0"/>
              <a:t>ANNUAL IEP REVIEW</a:t>
            </a:r>
            <a:endParaRPr lang="en-US" dirty="0"/>
          </a:p>
        </p:txBody>
      </p:sp>
      <p:sp>
        <p:nvSpPr>
          <p:cNvPr id="3" name="Content Placeholder 2"/>
          <p:cNvSpPr>
            <a:spLocks noGrp="1"/>
          </p:cNvSpPr>
          <p:nvPr>
            <p:ph idx="4294967295"/>
          </p:nvPr>
        </p:nvSpPr>
        <p:spPr>
          <a:xfrm>
            <a:off x="1408669" y="1367464"/>
            <a:ext cx="9761839" cy="4827390"/>
          </a:xfrm>
        </p:spPr>
        <p:txBody>
          <a:bodyPr>
            <a:normAutofit fontScale="70000" lnSpcReduction="20000"/>
          </a:bodyPr>
          <a:lstStyle/>
          <a:p>
            <a:r>
              <a:rPr lang="en-US" dirty="0" smtClean="0"/>
              <a:t>The IEP team MUST meet to review and revise the IEP and determine the placement annually, or more often if necessary.</a:t>
            </a:r>
          </a:p>
          <a:p>
            <a:endParaRPr lang="en-US" dirty="0"/>
          </a:p>
          <a:p>
            <a:r>
              <a:rPr lang="en-US" dirty="0" smtClean="0"/>
              <a:t>For pre-school and elementary school students, the Annual Review must be completed by</a:t>
            </a:r>
            <a:r>
              <a:rPr lang="en-US" b="1" dirty="0" smtClean="0"/>
              <a:t> </a:t>
            </a:r>
            <a:r>
              <a:rPr lang="en-US" b="1" dirty="0" smtClean="0">
                <a:solidFill>
                  <a:srgbClr val="FF0000"/>
                </a:solidFill>
              </a:rPr>
              <a:t>June </a:t>
            </a:r>
            <a:r>
              <a:rPr lang="en-US" b="1" dirty="0" smtClean="0">
                <a:solidFill>
                  <a:srgbClr val="FF0000"/>
                </a:solidFill>
              </a:rPr>
              <a:t>30</a:t>
            </a:r>
            <a:r>
              <a:rPr lang="en-US" b="1" baseline="30000" dirty="0" smtClean="0">
                <a:solidFill>
                  <a:srgbClr val="FF0000"/>
                </a:solidFill>
              </a:rPr>
              <a:t>th</a:t>
            </a:r>
            <a:r>
              <a:rPr lang="en-US" dirty="0" smtClean="0">
                <a:solidFill>
                  <a:srgbClr val="FF0000"/>
                </a:solidFill>
              </a:rPr>
              <a:t> </a:t>
            </a:r>
            <a:r>
              <a:rPr lang="en-US" b="1" dirty="0" smtClean="0">
                <a:solidFill>
                  <a:srgbClr val="FF0000"/>
                </a:solidFill>
              </a:rPr>
              <a:t>or within 364 days of the previous annual review, whichever comes first.</a:t>
            </a:r>
            <a:endParaRPr lang="en-US" b="1" dirty="0" smtClean="0">
              <a:solidFill>
                <a:srgbClr val="FF0000"/>
              </a:solidFill>
            </a:endParaRPr>
          </a:p>
          <a:p>
            <a:endParaRPr lang="en-US" dirty="0">
              <a:solidFill>
                <a:srgbClr val="FF0000"/>
              </a:solidFill>
            </a:endParaRPr>
          </a:p>
          <a:p>
            <a:r>
              <a:rPr lang="en-US" dirty="0" smtClean="0">
                <a:solidFill>
                  <a:schemeClr val="tx1"/>
                </a:solidFill>
              </a:rPr>
              <a:t>The IEP team MUST review: </a:t>
            </a:r>
          </a:p>
          <a:p>
            <a:pPr lvl="1"/>
            <a:r>
              <a:rPr lang="en-US" dirty="0" smtClean="0">
                <a:solidFill>
                  <a:schemeClr val="tx1"/>
                </a:solidFill>
              </a:rPr>
              <a:t>Any lack of expected progress towards annual goals;</a:t>
            </a:r>
          </a:p>
          <a:p>
            <a:pPr lvl="1"/>
            <a:r>
              <a:rPr lang="en-US" dirty="0" smtClean="0">
                <a:solidFill>
                  <a:schemeClr val="tx1"/>
                </a:solidFill>
              </a:rPr>
              <a:t>The results of any reevaluation conducted;</a:t>
            </a:r>
          </a:p>
          <a:p>
            <a:pPr lvl="1"/>
            <a:r>
              <a:rPr lang="en-US" dirty="0" smtClean="0">
                <a:solidFill>
                  <a:schemeClr val="tx1"/>
                </a:solidFill>
              </a:rPr>
              <a:t>Information about the student including information from the parents, classroom teachers, observations from teachers and relative services providers;</a:t>
            </a:r>
          </a:p>
          <a:p>
            <a:pPr lvl="1"/>
            <a:r>
              <a:rPr lang="en-US" dirty="0" smtClean="0">
                <a:solidFill>
                  <a:schemeClr val="tx1"/>
                </a:solidFill>
              </a:rPr>
              <a:t>The student’s anticipated needs;</a:t>
            </a:r>
          </a:p>
          <a:p>
            <a:pPr lvl="1"/>
            <a:r>
              <a:rPr lang="en-US" dirty="0" smtClean="0">
                <a:solidFill>
                  <a:schemeClr val="tx1"/>
                </a:solidFill>
              </a:rPr>
              <a:t>Other relevant considerations.</a:t>
            </a:r>
          </a:p>
          <a:p>
            <a:endParaRPr lang="en-US" dirty="0">
              <a:solidFill>
                <a:schemeClr val="tx1"/>
              </a:solidFill>
            </a:endParaRPr>
          </a:p>
          <a:p>
            <a:r>
              <a:rPr lang="en-US" dirty="0" smtClean="0">
                <a:solidFill>
                  <a:schemeClr val="tx1"/>
                </a:solidFill>
              </a:rPr>
              <a:t>If a parent declines participation in an IEP meeting, the team may move ahead and develop a written IEP.  However, implementation of the IEP cannot occur until written consent is obtained from the parent</a:t>
            </a:r>
          </a:p>
          <a:p>
            <a:endParaRPr lang="en-US" dirty="0" smtClean="0">
              <a:solidFill>
                <a:schemeClr val="tx1"/>
              </a:solidFill>
            </a:endParaRPr>
          </a:p>
          <a:p>
            <a:pPr lvl="1"/>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14</a:t>
            </a:fld>
            <a:endParaRPr lang="en-US" dirty="0">
              <a:solidFill>
                <a:prstClr val="black">
                  <a:lumMod val="50000"/>
                  <a:lumOff val="50000"/>
                </a:prstClr>
              </a:solidFill>
            </a:endParaRPr>
          </a:p>
        </p:txBody>
      </p:sp>
    </p:spTree>
    <p:extLst>
      <p:ext uri="{BB962C8B-B14F-4D97-AF65-F5344CB8AC3E}">
        <p14:creationId xmlns:p14="http://schemas.microsoft.com/office/powerpoint/2010/main" val="656381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91467" y="400008"/>
            <a:ext cx="8683625" cy="1143000"/>
          </a:xfrm>
        </p:spPr>
        <p:txBody>
          <a:bodyPr/>
          <a:lstStyle/>
          <a:p>
            <a:r>
              <a:rPr lang="en-US" dirty="0" smtClean="0"/>
              <a:t>REEVALUATION TIMELINE</a:t>
            </a:r>
            <a:endParaRPr lang="en-US" dirty="0"/>
          </a:p>
        </p:txBody>
      </p:sp>
      <p:sp>
        <p:nvSpPr>
          <p:cNvPr id="3" name="Content Placeholder 2"/>
          <p:cNvSpPr>
            <a:spLocks noGrp="1"/>
          </p:cNvSpPr>
          <p:nvPr>
            <p:ph idx="4294967295"/>
          </p:nvPr>
        </p:nvSpPr>
        <p:spPr>
          <a:xfrm>
            <a:off x="650788" y="1161707"/>
            <a:ext cx="10849233" cy="5099050"/>
          </a:xfrm>
        </p:spPr>
        <p:txBody>
          <a:bodyPr>
            <a:normAutofit fontScale="77500" lnSpcReduction="20000"/>
          </a:bodyPr>
          <a:lstStyle/>
          <a:p>
            <a:r>
              <a:rPr lang="en-US" dirty="0" smtClean="0"/>
              <a:t>1. DETERMINING WHETHER TO REEVALUATE:</a:t>
            </a:r>
          </a:p>
          <a:p>
            <a:pPr lvl="2"/>
            <a:r>
              <a:rPr lang="en-US" dirty="0" smtClean="0"/>
              <a:t>Within </a:t>
            </a:r>
            <a:r>
              <a:rPr lang="en-US" b="1" dirty="0">
                <a:solidFill>
                  <a:srgbClr val="FF0000"/>
                </a:solidFill>
              </a:rPr>
              <a:t>three (3) years </a:t>
            </a:r>
            <a:r>
              <a:rPr lang="en-US" dirty="0"/>
              <a:t>of the previous classification, a multi-disciplinary reevaluation MUST be completed to determine whether the student continues to be a student with a disability.</a:t>
            </a:r>
          </a:p>
          <a:p>
            <a:pPr marL="640080" lvl="2" indent="0">
              <a:buNone/>
            </a:pPr>
            <a:endParaRPr lang="en-US" dirty="0"/>
          </a:p>
          <a:p>
            <a:pPr lvl="2"/>
            <a:r>
              <a:rPr lang="en-US" dirty="0"/>
              <a:t>REEVALUATION WAIVER-- A parent may provide written consent and the District may agree that a reevaluation is unnecessary. </a:t>
            </a:r>
          </a:p>
          <a:p>
            <a:pPr marL="640080" lvl="2" indent="0">
              <a:buNone/>
            </a:pPr>
            <a:endParaRPr lang="en-US" dirty="0"/>
          </a:p>
          <a:p>
            <a:pPr lvl="3"/>
            <a:r>
              <a:rPr lang="en-US" dirty="0"/>
              <a:t> If a reevaluation waiver is received, the date of the parent’s written consent constitutes </a:t>
            </a:r>
            <a:r>
              <a:rPr lang="en-US" dirty="0" smtClean="0"/>
              <a:t>on which the next three- year prior commences.</a:t>
            </a:r>
          </a:p>
          <a:p>
            <a:pPr marL="914400" lvl="3" indent="0">
              <a:buNone/>
            </a:pPr>
            <a:endParaRPr lang="en-US" dirty="0"/>
          </a:p>
          <a:p>
            <a:r>
              <a:rPr lang="en-US" dirty="0" smtClean="0"/>
              <a:t>2. ONCE REEVALUATION BEGINS...</a:t>
            </a:r>
          </a:p>
          <a:p>
            <a:pPr marL="45720" indent="0">
              <a:buNone/>
            </a:pPr>
            <a:endParaRPr lang="en-US" dirty="0" smtClean="0"/>
          </a:p>
          <a:p>
            <a:pPr lvl="2"/>
            <a:r>
              <a:rPr lang="en-US" dirty="0" smtClean="0"/>
              <a:t>The District has </a:t>
            </a:r>
            <a:r>
              <a:rPr lang="en-US" b="1" dirty="0" smtClean="0">
                <a:solidFill>
                  <a:srgbClr val="FF0000"/>
                </a:solidFill>
              </a:rPr>
              <a:t>60 days </a:t>
            </a:r>
            <a:r>
              <a:rPr lang="en-US" dirty="0" smtClean="0"/>
              <a:t>from parental consent to complete the evaluation </a:t>
            </a:r>
          </a:p>
          <a:p>
            <a:pPr marL="640080" lvl="2" indent="0">
              <a:buNone/>
            </a:pPr>
            <a:endParaRPr lang="en-US" dirty="0" smtClean="0"/>
          </a:p>
          <a:p>
            <a:r>
              <a:rPr lang="en-US" dirty="0" smtClean="0"/>
              <a:t>3. ONCE REEVALUATION IS COMPLETED:</a:t>
            </a:r>
          </a:p>
          <a:p>
            <a:pPr marL="45720" indent="0">
              <a:buNone/>
            </a:pPr>
            <a:endParaRPr lang="en-US" dirty="0" smtClean="0"/>
          </a:p>
          <a:p>
            <a:pPr lvl="2"/>
            <a:r>
              <a:rPr lang="en-US" dirty="0" smtClean="0"/>
              <a:t>The student’s IEP team shall meet to determine whether the student continues to be a student with a disability.</a:t>
            </a:r>
            <a:br>
              <a:rPr lang="en-US" dirty="0" smtClean="0"/>
            </a:br>
            <a:endParaRPr lang="en-US" dirty="0" smtClean="0"/>
          </a:p>
          <a:p>
            <a:pPr lvl="2"/>
            <a:r>
              <a:rPr lang="en-US" dirty="0" smtClean="0"/>
              <a:t>A copy of the evaluation reports and documentation of the eligibility shall be given to the parent at least </a:t>
            </a:r>
            <a:r>
              <a:rPr lang="en-US" b="1" dirty="0" smtClean="0">
                <a:solidFill>
                  <a:srgbClr val="FF0000"/>
                </a:solidFill>
              </a:rPr>
              <a:t>10 days </a:t>
            </a:r>
            <a:r>
              <a:rPr lang="en-US" dirty="0" smtClean="0"/>
              <a:t>prior to the meeting.</a:t>
            </a:r>
          </a:p>
        </p:txBody>
      </p:sp>
      <p:sp>
        <p:nvSpPr>
          <p:cNvPr id="4" name="Slide Number Placeholder 3"/>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15</a:t>
            </a:fld>
            <a:endParaRPr lang="en-US" dirty="0">
              <a:solidFill>
                <a:prstClr val="black">
                  <a:lumMod val="50000"/>
                  <a:lumOff val="50000"/>
                </a:prstClr>
              </a:solidFill>
            </a:endParaRPr>
          </a:p>
        </p:txBody>
      </p:sp>
    </p:spTree>
    <p:extLst>
      <p:ext uri="{BB962C8B-B14F-4D97-AF65-F5344CB8AC3E}">
        <p14:creationId xmlns:p14="http://schemas.microsoft.com/office/powerpoint/2010/main" val="2675483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66754" y="401595"/>
            <a:ext cx="8683625" cy="1143000"/>
          </a:xfrm>
        </p:spPr>
        <p:txBody>
          <a:bodyPr/>
          <a:lstStyle/>
          <a:p>
            <a:r>
              <a:rPr lang="en-US" dirty="0" smtClean="0"/>
              <a:t>REEVALUATION</a:t>
            </a:r>
            <a:endParaRPr lang="en-US" dirty="0"/>
          </a:p>
        </p:txBody>
      </p:sp>
      <p:sp>
        <p:nvSpPr>
          <p:cNvPr id="3" name="Content Placeholder 2"/>
          <p:cNvSpPr>
            <a:spLocks noGrp="1"/>
          </p:cNvSpPr>
          <p:nvPr>
            <p:ph idx="4294967295"/>
          </p:nvPr>
        </p:nvSpPr>
        <p:spPr>
          <a:xfrm>
            <a:off x="724929" y="1449860"/>
            <a:ext cx="10729141" cy="4677032"/>
          </a:xfrm>
        </p:spPr>
        <p:txBody>
          <a:bodyPr>
            <a:normAutofit fontScale="92500" lnSpcReduction="10000"/>
          </a:bodyPr>
          <a:lstStyle/>
          <a:p>
            <a:r>
              <a:rPr lang="en-US" dirty="0" smtClean="0"/>
              <a:t>The IEP team shall review the existing evaluation data on the student including:</a:t>
            </a:r>
          </a:p>
          <a:p>
            <a:pPr lvl="1"/>
            <a:r>
              <a:rPr lang="en-US" dirty="0" smtClean="0"/>
              <a:t>Evaluations and information provided by the parents;</a:t>
            </a:r>
          </a:p>
          <a:p>
            <a:pPr lvl="1"/>
            <a:r>
              <a:rPr lang="en-US" dirty="0" smtClean="0"/>
              <a:t>Current classroom based assessments and observations; and</a:t>
            </a:r>
          </a:p>
          <a:p>
            <a:pPr lvl="1"/>
            <a:r>
              <a:rPr lang="en-US" dirty="0" smtClean="0"/>
              <a:t>Observations by teachers and related services providers</a:t>
            </a:r>
          </a:p>
          <a:p>
            <a:pPr marL="365760" lvl="1" indent="0">
              <a:buNone/>
            </a:pPr>
            <a:endParaRPr lang="en-US" dirty="0" smtClean="0"/>
          </a:p>
          <a:p>
            <a:r>
              <a:rPr lang="en-US" i="1" dirty="0" smtClean="0"/>
              <a:t>Are addition data needed to determine whether the student continues to have a disability, requires special education and related services, or whether there should be any additions or modifications?</a:t>
            </a:r>
          </a:p>
          <a:p>
            <a:pPr marL="45720" indent="0">
              <a:buNone/>
            </a:pPr>
            <a:endParaRPr lang="en-US" dirty="0" smtClean="0"/>
          </a:p>
          <a:p>
            <a:r>
              <a:rPr lang="en-US" dirty="0" smtClean="0"/>
              <a:t>If the IEP team determines that no additional data are needed, the District MUST provide notice to the student’s parent.  The student’s parent has the right to request that the District conduct such an assessment.  If the parent does not request any assessments, the District is not required to conduct such assessment.</a:t>
            </a:r>
          </a:p>
          <a:p>
            <a:endParaRPr lang="en-US" dirty="0" smtClean="0"/>
          </a:p>
        </p:txBody>
      </p:sp>
      <p:sp>
        <p:nvSpPr>
          <p:cNvPr id="4" name="Slide Number Placeholder 3"/>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16</a:t>
            </a:fld>
            <a:endParaRPr lang="en-US" dirty="0">
              <a:solidFill>
                <a:prstClr val="black">
                  <a:lumMod val="50000"/>
                  <a:lumOff val="50000"/>
                </a:prstClr>
              </a:solidFill>
            </a:endParaRPr>
          </a:p>
        </p:txBody>
      </p:sp>
    </p:spTree>
    <p:extLst>
      <p:ext uri="{BB962C8B-B14F-4D97-AF65-F5344CB8AC3E}">
        <p14:creationId xmlns:p14="http://schemas.microsoft.com/office/powerpoint/2010/main" val="1547760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84010" y="2614054"/>
            <a:ext cx="6511925" cy="1143000"/>
          </a:xfrm>
        </p:spPr>
        <p:txBody>
          <a:bodyPr>
            <a:normAutofit fontScale="90000"/>
          </a:bodyPr>
          <a:lstStyle/>
          <a:p>
            <a:pPr algn="ctr"/>
            <a:r>
              <a:rPr lang="en-US" dirty="0" smtClean="0"/>
              <a:t>Case Law where Districts were found liable for failing to provide FAPE</a:t>
            </a:r>
            <a:endParaRPr lang="en-US" dirty="0"/>
          </a:p>
        </p:txBody>
      </p:sp>
      <p:sp>
        <p:nvSpPr>
          <p:cNvPr id="3" name="Slide Number Placeholder 2"/>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17</a:t>
            </a:fld>
            <a:endParaRPr lang="en-US" dirty="0">
              <a:solidFill>
                <a:prstClr val="black">
                  <a:lumMod val="50000"/>
                  <a:lumOff val="50000"/>
                </a:prstClr>
              </a:solidFill>
            </a:endParaRPr>
          </a:p>
        </p:txBody>
      </p:sp>
    </p:spTree>
    <p:extLst>
      <p:ext uri="{BB962C8B-B14F-4D97-AF65-F5344CB8AC3E}">
        <p14:creationId xmlns:p14="http://schemas.microsoft.com/office/powerpoint/2010/main" val="3852167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69827" y="628350"/>
            <a:ext cx="6511925" cy="1446212"/>
          </a:xfrm>
        </p:spPr>
        <p:txBody>
          <a:bodyPr/>
          <a:lstStyle/>
          <a:p>
            <a:pPr marL="0" indent="0" algn="ctr">
              <a:buNone/>
            </a:pPr>
            <a:r>
              <a:rPr lang="en-US" sz="2600" dirty="0">
                <a:solidFill>
                  <a:srgbClr val="000000"/>
                </a:solidFill>
              </a:rPr>
              <a:t>Mary Mcleod Bethune Day Acad. Pub. Charter Sch. V. Bland</a:t>
            </a:r>
            <a:r>
              <a:rPr lang="en-US" sz="2600" b="0" dirty="0">
                <a:solidFill>
                  <a:srgbClr val="000000"/>
                </a:solidFill>
              </a:rPr>
              <a:t>, </a:t>
            </a:r>
            <a:br>
              <a:rPr lang="en-US" sz="2600" b="0" dirty="0">
                <a:solidFill>
                  <a:srgbClr val="000000"/>
                </a:solidFill>
              </a:rPr>
            </a:br>
            <a:r>
              <a:rPr lang="en-US" sz="2000" b="0" dirty="0">
                <a:solidFill>
                  <a:srgbClr val="000000"/>
                </a:solidFill>
              </a:rPr>
              <a:t>534 F. Supp. 2d 109, (D.D.C. 2008)  </a:t>
            </a:r>
          </a:p>
        </p:txBody>
      </p:sp>
      <p:sp>
        <p:nvSpPr>
          <p:cNvPr id="3" name="Content Placeholder 2"/>
          <p:cNvSpPr>
            <a:spLocks noGrp="1"/>
          </p:cNvSpPr>
          <p:nvPr>
            <p:ph idx="4294967295"/>
          </p:nvPr>
        </p:nvSpPr>
        <p:spPr>
          <a:xfrm>
            <a:off x="1009908" y="2255366"/>
            <a:ext cx="10193551" cy="3889375"/>
          </a:xfrm>
        </p:spPr>
        <p:txBody>
          <a:bodyPr>
            <a:normAutofit fontScale="92500" lnSpcReduction="20000"/>
          </a:bodyPr>
          <a:lstStyle/>
          <a:p>
            <a:r>
              <a:rPr lang="en-US" dirty="0" smtClean="0">
                <a:solidFill>
                  <a:srgbClr val="000000"/>
                </a:solidFill>
              </a:rPr>
              <a:t>The </a:t>
            </a:r>
            <a:r>
              <a:rPr lang="en-US" dirty="0">
                <a:solidFill>
                  <a:srgbClr val="000000"/>
                </a:solidFill>
              </a:rPr>
              <a:t>Court affirmed the hearing officer’s decision that found that the school denied the student FAPE by failing to provide the student with the hours of tutoring as required in the student’s IEP. </a:t>
            </a:r>
            <a:endParaRPr lang="en-US" dirty="0" smtClean="0">
              <a:solidFill>
                <a:srgbClr val="000000"/>
              </a:solidFill>
            </a:endParaRPr>
          </a:p>
          <a:p>
            <a:r>
              <a:rPr lang="en-US" dirty="0" smtClean="0">
                <a:solidFill>
                  <a:srgbClr val="000000"/>
                </a:solidFill>
              </a:rPr>
              <a:t>The </a:t>
            </a:r>
            <a:r>
              <a:rPr lang="en-US" dirty="0">
                <a:solidFill>
                  <a:srgbClr val="000000"/>
                </a:solidFill>
              </a:rPr>
              <a:t>student’s IEP called for 15 hours per week of specialized instruction and one hour a day of individualized tutoring. The student’s teacher testified that the student never received the full amount of tutoring as set forth in the IEP and that there was no teacher on staff </a:t>
            </a:r>
            <a:r>
              <a:rPr lang="en-US" dirty="0" smtClean="0">
                <a:solidFill>
                  <a:srgbClr val="000000"/>
                </a:solidFill>
              </a:rPr>
              <a:t>during </a:t>
            </a:r>
            <a:r>
              <a:rPr lang="en-US" dirty="0">
                <a:solidFill>
                  <a:srgbClr val="000000"/>
                </a:solidFill>
              </a:rPr>
              <a:t>the period in question to provide the specialized </a:t>
            </a:r>
            <a:r>
              <a:rPr lang="en-US" dirty="0" smtClean="0">
                <a:solidFill>
                  <a:srgbClr val="000000"/>
                </a:solidFill>
              </a:rPr>
              <a:t>instruction</a:t>
            </a:r>
          </a:p>
          <a:p>
            <a:r>
              <a:rPr lang="en-US" dirty="0" smtClean="0">
                <a:solidFill>
                  <a:srgbClr val="000000"/>
                </a:solidFill>
              </a:rPr>
              <a:t>The </a:t>
            </a:r>
            <a:r>
              <a:rPr lang="en-US" dirty="0">
                <a:solidFill>
                  <a:srgbClr val="000000"/>
                </a:solidFill>
              </a:rPr>
              <a:t>hearing officer concluded that the school did not provide the specialized instruction required by his IEPs" and that T.B. </a:t>
            </a:r>
            <a:r>
              <a:rPr lang="en-US" b="1" dirty="0">
                <a:solidFill>
                  <a:srgbClr val="FF0000"/>
                </a:solidFill>
              </a:rPr>
              <a:t>was "owed compensatory education for the failure to implement the student's IEPs." </a:t>
            </a:r>
            <a:endParaRPr lang="en-US" b="1" dirty="0" smtClean="0">
              <a:solidFill>
                <a:srgbClr val="FF0000"/>
              </a:solidFill>
            </a:endParaRPr>
          </a:p>
          <a:p>
            <a:r>
              <a:rPr lang="en-US" dirty="0" smtClean="0">
                <a:solidFill>
                  <a:srgbClr val="000000"/>
                </a:solidFill>
              </a:rPr>
              <a:t>The </a:t>
            </a:r>
            <a:r>
              <a:rPr lang="en-US" dirty="0">
                <a:solidFill>
                  <a:srgbClr val="000000"/>
                </a:solidFill>
              </a:rPr>
              <a:t>Court ruled that the school did not meet its burden in demonstrating that the Hearing Officer was wrong when he awarded compensatory education.</a:t>
            </a:r>
          </a:p>
          <a:p>
            <a:endParaRPr lang="en-US" dirty="0"/>
          </a:p>
        </p:txBody>
      </p:sp>
      <p:sp>
        <p:nvSpPr>
          <p:cNvPr id="4" name="Slide Number Placeholder 3"/>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18</a:t>
            </a:fld>
            <a:endParaRPr lang="en-US" dirty="0">
              <a:solidFill>
                <a:prstClr val="black">
                  <a:lumMod val="50000"/>
                  <a:lumOff val="50000"/>
                </a:prstClr>
              </a:solidFill>
            </a:endParaRPr>
          </a:p>
        </p:txBody>
      </p:sp>
    </p:spTree>
    <p:extLst>
      <p:ext uri="{BB962C8B-B14F-4D97-AF65-F5344CB8AC3E}">
        <p14:creationId xmlns:p14="http://schemas.microsoft.com/office/powerpoint/2010/main" val="2319199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35729" y="821467"/>
            <a:ext cx="6511925" cy="1143000"/>
          </a:xfrm>
        </p:spPr>
        <p:txBody>
          <a:bodyPr/>
          <a:lstStyle/>
          <a:p>
            <a:pPr marL="0" indent="0" algn="ctr">
              <a:buNone/>
            </a:pPr>
            <a:r>
              <a:rPr lang="en-US" sz="2600" dirty="0">
                <a:solidFill>
                  <a:srgbClr val="000000"/>
                </a:solidFill>
                <a:effectLst/>
              </a:rPr>
              <a:t>Manalansan v. Bd. Of Educ., </a:t>
            </a:r>
            <a:br>
              <a:rPr lang="en-US" sz="2600" dirty="0">
                <a:solidFill>
                  <a:srgbClr val="000000"/>
                </a:solidFill>
                <a:effectLst/>
              </a:rPr>
            </a:br>
            <a:r>
              <a:rPr lang="en-US" sz="2000" b="0" dirty="0">
                <a:solidFill>
                  <a:srgbClr val="000000"/>
                </a:solidFill>
                <a:effectLst/>
              </a:rPr>
              <a:t>2001 U.S. Dist. LEXIS 12608 (D. Md. Aug. 14, 2001) </a:t>
            </a:r>
            <a:endParaRPr lang="en-US" sz="2000" b="0" dirty="0">
              <a:solidFill>
                <a:srgbClr val="000000"/>
              </a:solidFill>
            </a:endParaRPr>
          </a:p>
        </p:txBody>
      </p:sp>
      <p:sp>
        <p:nvSpPr>
          <p:cNvPr id="3" name="Content Placeholder 2"/>
          <p:cNvSpPr>
            <a:spLocks noGrp="1"/>
          </p:cNvSpPr>
          <p:nvPr>
            <p:ph idx="4294967295"/>
          </p:nvPr>
        </p:nvSpPr>
        <p:spPr>
          <a:xfrm>
            <a:off x="700989" y="1964466"/>
            <a:ext cx="10757844" cy="3859685"/>
          </a:xfrm>
        </p:spPr>
        <p:txBody>
          <a:bodyPr>
            <a:normAutofit fontScale="77500" lnSpcReduction="20000"/>
          </a:bodyPr>
          <a:lstStyle/>
          <a:p>
            <a:pPr algn="just"/>
            <a:r>
              <a:rPr lang="en-US" dirty="0"/>
              <a:t>Plaintiffs alleged that the school board failed to provide plaintiff with a free appropriate public education </a:t>
            </a:r>
            <a:r>
              <a:rPr lang="en-US" dirty="0" smtClean="0"/>
              <a:t>by </a:t>
            </a:r>
            <a:r>
              <a:rPr lang="en-US" dirty="0"/>
              <a:t>failing to </a:t>
            </a:r>
            <a:r>
              <a:rPr lang="en-US" dirty="0" smtClean="0"/>
              <a:t>provide their son with all </a:t>
            </a:r>
            <a:r>
              <a:rPr lang="en-US" dirty="0"/>
              <a:t>the speech therapy he was due according to his </a:t>
            </a:r>
            <a:r>
              <a:rPr lang="en-US" dirty="0" smtClean="0"/>
              <a:t>IEP and provide the services of an aide in accordance with the IEP.</a:t>
            </a:r>
          </a:p>
          <a:p>
            <a:pPr marL="45720" indent="0" algn="just">
              <a:buNone/>
            </a:pPr>
            <a:endParaRPr lang="en-US" dirty="0" smtClean="0"/>
          </a:p>
          <a:p>
            <a:pPr algn="just"/>
            <a:r>
              <a:rPr lang="en-US" dirty="0"/>
              <a:t>The </a:t>
            </a:r>
            <a:r>
              <a:rPr lang="en-US" dirty="0" smtClean="0"/>
              <a:t>record showed that the student did not receive all the speech therapy he was due and that he was not </a:t>
            </a:r>
            <a:r>
              <a:rPr lang="en-US" dirty="0"/>
              <a:t>provided with an aide for at least 30 full school days and that he suffered the lack of an aide for ingress and egress on account of the assigned aide's late arrival or early departure on at least 35 days.  </a:t>
            </a:r>
            <a:endParaRPr lang="en-US" dirty="0" smtClean="0"/>
          </a:p>
          <a:p>
            <a:pPr marL="45720" indent="0" algn="just">
              <a:buNone/>
            </a:pPr>
            <a:endParaRPr lang="en-US" dirty="0"/>
          </a:p>
          <a:p>
            <a:pPr algn="just"/>
            <a:r>
              <a:rPr lang="en-US" dirty="0" smtClean="0"/>
              <a:t>The </a:t>
            </a:r>
            <a:r>
              <a:rPr lang="en-US" dirty="0"/>
              <a:t>court noted that a school cannot satisfy IDEA by merely making “best efforts” to implement an IEP. </a:t>
            </a:r>
          </a:p>
          <a:p>
            <a:pPr marL="45720" indent="0" algn="just">
              <a:buNone/>
            </a:pPr>
            <a:endParaRPr lang="en-US" dirty="0" smtClean="0"/>
          </a:p>
          <a:p>
            <a:pPr algn="just"/>
            <a:r>
              <a:rPr lang="en-US" dirty="0" smtClean="0"/>
              <a:t>The court </a:t>
            </a:r>
            <a:r>
              <a:rPr lang="en-US" dirty="0"/>
              <a:t>found that the record supported the conclusion that a significant element of the IEP was not implemented by </a:t>
            </a:r>
            <a:r>
              <a:rPr lang="en-US" dirty="0" smtClean="0"/>
              <a:t>the school. </a:t>
            </a:r>
          </a:p>
        </p:txBody>
      </p:sp>
      <p:sp>
        <p:nvSpPr>
          <p:cNvPr id="4" name="Slide Number Placeholder 3"/>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19</a:t>
            </a:fld>
            <a:endParaRPr lang="en-US" dirty="0">
              <a:solidFill>
                <a:prstClr val="black">
                  <a:lumMod val="50000"/>
                  <a:lumOff val="50000"/>
                </a:prstClr>
              </a:solidFill>
            </a:endParaRPr>
          </a:p>
        </p:txBody>
      </p:sp>
    </p:spTree>
    <p:extLst>
      <p:ext uri="{BB962C8B-B14F-4D97-AF65-F5344CB8AC3E}">
        <p14:creationId xmlns:p14="http://schemas.microsoft.com/office/powerpoint/2010/main" val="1322553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68681" y="828675"/>
            <a:ext cx="6511925" cy="1143000"/>
          </a:xfrm>
        </p:spPr>
        <p:txBody>
          <a:bodyPr/>
          <a:lstStyle/>
          <a:p>
            <a:r>
              <a:rPr lang="en-US" u="sng" dirty="0" smtClean="0"/>
              <a:t>INTRODUCTION</a:t>
            </a:r>
            <a:endParaRPr lang="en-US" u="sng" dirty="0"/>
          </a:p>
        </p:txBody>
      </p:sp>
      <p:sp>
        <p:nvSpPr>
          <p:cNvPr id="3" name="Content Placeholder 2"/>
          <p:cNvSpPr>
            <a:spLocks noGrp="1"/>
          </p:cNvSpPr>
          <p:nvPr>
            <p:ph idx="4294967295"/>
          </p:nvPr>
        </p:nvSpPr>
        <p:spPr>
          <a:xfrm>
            <a:off x="1385455" y="1848107"/>
            <a:ext cx="9767454" cy="4791075"/>
          </a:xfrm>
        </p:spPr>
        <p:txBody>
          <a:bodyPr>
            <a:normAutofit fontScale="92500"/>
          </a:bodyPr>
          <a:lstStyle/>
          <a:p>
            <a:pPr algn="just"/>
            <a:r>
              <a:rPr lang="en-US" dirty="0" smtClean="0">
                <a:solidFill>
                  <a:schemeClr val="tx1"/>
                </a:solidFill>
              </a:rPr>
              <a:t>FAPE</a:t>
            </a:r>
          </a:p>
          <a:p>
            <a:pPr marL="0" indent="0">
              <a:lnSpc>
                <a:spcPct val="80000"/>
              </a:lnSpc>
              <a:buNone/>
              <a:defRPr/>
            </a:pPr>
            <a:r>
              <a:rPr lang="en-US" dirty="0"/>
              <a:t>The state board of education must provide children with disabilities with a </a:t>
            </a:r>
            <a:r>
              <a:rPr lang="en-US" i="1" dirty="0"/>
              <a:t>Free Appropriate Public Education (“FAPE”)</a:t>
            </a:r>
            <a:r>
              <a:rPr lang="en-US" dirty="0"/>
              <a:t>:</a:t>
            </a:r>
          </a:p>
          <a:p>
            <a:pPr marL="0" indent="0">
              <a:lnSpc>
                <a:spcPct val="80000"/>
              </a:lnSpc>
              <a:buNone/>
              <a:defRPr/>
            </a:pPr>
            <a:endParaRPr lang="en-US" sz="1400" dirty="0"/>
          </a:p>
          <a:p>
            <a:pPr>
              <a:lnSpc>
                <a:spcPct val="80000"/>
              </a:lnSpc>
              <a:buFont typeface="Arial" charset="0"/>
              <a:buChar char="•"/>
              <a:defRPr/>
            </a:pPr>
            <a:r>
              <a:rPr lang="en-US" dirty="0"/>
              <a:t>At public expense;</a:t>
            </a:r>
          </a:p>
          <a:p>
            <a:pPr>
              <a:lnSpc>
                <a:spcPct val="80000"/>
              </a:lnSpc>
              <a:buFont typeface="Arial" charset="0"/>
              <a:buChar char="•"/>
              <a:defRPr/>
            </a:pPr>
            <a:r>
              <a:rPr lang="en-US" dirty="0"/>
              <a:t>Under public direction;</a:t>
            </a:r>
          </a:p>
          <a:p>
            <a:pPr>
              <a:lnSpc>
                <a:spcPct val="80000"/>
              </a:lnSpc>
              <a:buFont typeface="Arial" charset="0"/>
              <a:buChar char="•"/>
              <a:defRPr/>
            </a:pPr>
            <a:r>
              <a:rPr lang="en-US" dirty="0"/>
              <a:t>According to the standards of the state educational agency;</a:t>
            </a:r>
          </a:p>
          <a:p>
            <a:pPr>
              <a:lnSpc>
                <a:spcPct val="80000"/>
              </a:lnSpc>
              <a:buFont typeface="Arial" charset="0"/>
              <a:buChar char="•"/>
              <a:defRPr/>
            </a:pPr>
            <a:r>
              <a:rPr lang="en-US" dirty="0"/>
              <a:t>Provided in conformity with an individualized education program (the IEP</a:t>
            </a:r>
            <a:r>
              <a:rPr lang="en-US" dirty="0" smtClean="0"/>
              <a:t>); and </a:t>
            </a:r>
          </a:p>
          <a:p>
            <a:pPr>
              <a:lnSpc>
                <a:spcPct val="80000"/>
              </a:lnSpc>
              <a:buFont typeface="Arial" charset="0"/>
              <a:buChar char="•"/>
              <a:defRPr/>
            </a:pPr>
            <a:r>
              <a:rPr lang="en-US" dirty="0" smtClean="0"/>
              <a:t>District’s Responsibility to provide FAPE as well as educational and other related aids and services deemed appropriate for students by CST or 504 teams </a:t>
            </a:r>
          </a:p>
          <a:p>
            <a:pPr>
              <a:lnSpc>
                <a:spcPct val="80000"/>
              </a:lnSpc>
              <a:buFont typeface="Arial" charset="0"/>
              <a:buChar char="•"/>
              <a:defRPr/>
            </a:pPr>
            <a:endParaRPr lang="en-US" dirty="0"/>
          </a:p>
          <a:p>
            <a:pPr>
              <a:lnSpc>
                <a:spcPct val="80000"/>
              </a:lnSpc>
              <a:buNone/>
              <a:defRPr/>
            </a:pPr>
            <a:r>
              <a:rPr lang="en-US" dirty="0"/>
              <a:t> </a:t>
            </a:r>
          </a:p>
          <a:p>
            <a:pPr algn="just"/>
            <a:endParaRPr lang="en-US" dirty="0"/>
          </a:p>
        </p:txBody>
      </p:sp>
      <p:sp>
        <p:nvSpPr>
          <p:cNvPr id="4" name="Slide Number Placeholder 3"/>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2</a:t>
            </a:fld>
            <a:endParaRPr lang="en-US" dirty="0">
              <a:solidFill>
                <a:prstClr val="black">
                  <a:lumMod val="50000"/>
                  <a:lumOff val="50000"/>
                </a:prstClr>
              </a:solidFill>
            </a:endParaRPr>
          </a:p>
        </p:txBody>
      </p:sp>
    </p:spTree>
    <p:extLst>
      <p:ext uri="{BB962C8B-B14F-4D97-AF65-F5344CB8AC3E}">
        <p14:creationId xmlns:p14="http://schemas.microsoft.com/office/powerpoint/2010/main" val="2385704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867747" y="1063690"/>
            <a:ext cx="11066106" cy="4040156"/>
          </a:xfrm>
        </p:spPr>
        <p:txBody>
          <a:bodyPr>
            <a:normAutofit/>
          </a:bodyPr>
          <a:lstStyle/>
          <a:p>
            <a:pPr marL="182880" indent="0" algn="ctr">
              <a:buNone/>
            </a:pPr>
            <a:r>
              <a:rPr lang="en-US" dirty="0" smtClean="0"/>
              <a:t>Potential for</a:t>
            </a:r>
            <a:br>
              <a:rPr lang="en-US" dirty="0" smtClean="0"/>
            </a:br>
            <a:r>
              <a:rPr lang="en-US" dirty="0" smtClean="0"/>
              <a:t>Individual Teacher Liability </a:t>
            </a:r>
            <a:endParaRPr lang="en-US" dirty="0"/>
          </a:p>
        </p:txBody>
      </p:sp>
      <p:sp>
        <p:nvSpPr>
          <p:cNvPr id="2" name="Slide Number Placeholder 1"/>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20</a:t>
            </a:fld>
            <a:endParaRPr lang="en-US" dirty="0">
              <a:solidFill>
                <a:prstClr val="black">
                  <a:lumMod val="50000"/>
                  <a:lumOff val="50000"/>
                </a:prstClr>
              </a:solidFill>
            </a:endParaRPr>
          </a:p>
        </p:txBody>
      </p:sp>
    </p:spTree>
    <p:extLst>
      <p:ext uri="{BB962C8B-B14F-4D97-AF65-F5344CB8AC3E}">
        <p14:creationId xmlns:p14="http://schemas.microsoft.com/office/powerpoint/2010/main" val="3325128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69771" y="663025"/>
            <a:ext cx="6513513" cy="1792287"/>
          </a:xfrm>
        </p:spPr>
        <p:txBody>
          <a:bodyPr/>
          <a:lstStyle/>
          <a:p>
            <a:pPr marL="0" indent="0" algn="ctr">
              <a:buNone/>
            </a:pPr>
            <a:r>
              <a:rPr lang="en-US" sz="2600" dirty="0">
                <a:solidFill>
                  <a:srgbClr val="000000"/>
                </a:solidFill>
              </a:rPr>
              <a:t>Couture v. Bd. Of Educ. of the Albuquergue Pub. Schs.</a:t>
            </a:r>
            <a:br>
              <a:rPr lang="en-US" sz="2600" dirty="0">
                <a:solidFill>
                  <a:srgbClr val="000000"/>
                </a:solidFill>
              </a:rPr>
            </a:br>
            <a:r>
              <a:rPr lang="en-US" sz="2000" dirty="0">
                <a:solidFill>
                  <a:srgbClr val="000000"/>
                </a:solidFill>
              </a:rPr>
              <a:t> </a:t>
            </a:r>
            <a:r>
              <a:rPr lang="en-US" sz="2000" b="0" dirty="0">
                <a:solidFill>
                  <a:srgbClr val="000000"/>
                </a:solidFill>
              </a:rPr>
              <a:t>535 F.3d. 1243 (10 Cir. N.M. 2008)</a:t>
            </a:r>
            <a:br>
              <a:rPr lang="en-US" sz="2000" b="0" dirty="0">
                <a:solidFill>
                  <a:srgbClr val="000000"/>
                </a:solidFill>
              </a:rPr>
            </a:br>
            <a:endParaRPr lang="en-US" sz="2000" b="0" dirty="0">
              <a:solidFill>
                <a:srgbClr val="000000"/>
              </a:solidFill>
            </a:endParaRPr>
          </a:p>
        </p:txBody>
      </p:sp>
      <p:sp>
        <p:nvSpPr>
          <p:cNvPr id="3" name="Content Placeholder 2"/>
          <p:cNvSpPr>
            <a:spLocks noGrp="1"/>
          </p:cNvSpPr>
          <p:nvPr>
            <p:ph idx="4294967295"/>
          </p:nvPr>
        </p:nvSpPr>
        <p:spPr>
          <a:xfrm>
            <a:off x="1082351" y="2153233"/>
            <a:ext cx="10006013" cy="3814763"/>
          </a:xfrm>
        </p:spPr>
        <p:txBody>
          <a:bodyPr>
            <a:normAutofit lnSpcReduction="10000"/>
          </a:bodyPr>
          <a:lstStyle/>
          <a:p>
            <a:pPr algn="just"/>
            <a:r>
              <a:rPr lang="en-US" dirty="0" smtClean="0"/>
              <a:t>The Court specifically </a:t>
            </a:r>
            <a:r>
              <a:rPr lang="en-US" dirty="0"/>
              <a:t>noted that neglecting to follow an IEP could expose teachers to liability. </a:t>
            </a:r>
          </a:p>
          <a:p>
            <a:pPr algn="just"/>
            <a:r>
              <a:rPr lang="en-US" dirty="0"/>
              <a:t>“The educators' response was particularly reasonable given that the timeouts were expressly prescribed by M.C.'s IEP as a mechanism to teach him behavioral control. The IEP, which was developed by educational specialists in consultation with M.C.'s mother, and to which she agreed in writing, sets forth educational and behavioral methods that M.C.'s classroom teachers were required to follow. </a:t>
            </a:r>
            <a:r>
              <a:rPr lang="en-US" b="1" dirty="0"/>
              <a:t>Neglecting to follow the IEP--including failure to use the prescribed timeouts--could have exposed the teachers to liability</a:t>
            </a:r>
            <a:r>
              <a:rPr lang="en-US" dirty="0"/>
              <a:t>.”</a:t>
            </a:r>
            <a:br>
              <a:rPr lang="en-US" dirty="0"/>
            </a:br>
            <a:endParaRPr lang="en-US" dirty="0"/>
          </a:p>
          <a:p>
            <a:pPr algn="just"/>
            <a:endParaRPr lang="en-US" dirty="0"/>
          </a:p>
        </p:txBody>
      </p:sp>
      <p:sp>
        <p:nvSpPr>
          <p:cNvPr id="4" name="Slide Number Placeholder 3"/>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21</a:t>
            </a:fld>
            <a:endParaRPr lang="en-US" dirty="0">
              <a:solidFill>
                <a:prstClr val="black">
                  <a:lumMod val="50000"/>
                  <a:lumOff val="50000"/>
                </a:prstClr>
              </a:solidFill>
            </a:endParaRPr>
          </a:p>
        </p:txBody>
      </p:sp>
    </p:spTree>
    <p:extLst>
      <p:ext uri="{BB962C8B-B14F-4D97-AF65-F5344CB8AC3E}">
        <p14:creationId xmlns:p14="http://schemas.microsoft.com/office/powerpoint/2010/main" val="41758614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43323" y="934939"/>
            <a:ext cx="10137387" cy="5447199"/>
          </a:xfrm>
        </p:spPr>
        <p:txBody>
          <a:bodyPr>
            <a:normAutofit/>
          </a:bodyPr>
          <a:lstStyle/>
          <a:p>
            <a:pPr marL="45720" indent="0" algn="ctr">
              <a:buNone/>
            </a:pPr>
            <a:r>
              <a:rPr lang="en-US" sz="2800" b="1" dirty="0"/>
              <a:t>Section 1983 Liability Under 42 U.S.C. §1983</a:t>
            </a:r>
          </a:p>
          <a:p>
            <a:pPr marL="45720" indent="0">
              <a:buNone/>
            </a:pPr>
            <a:endParaRPr lang="en-US" sz="2800" b="1" dirty="0"/>
          </a:p>
          <a:p>
            <a:pPr lvl="0"/>
            <a:r>
              <a:rPr lang="en-US" dirty="0"/>
              <a:t>W</a:t>
            </a:r>
            <a:r>
              <a:rPr lang="en-US" dirty="0" smtClean="0"/>
              <a:t>hen </a:t>
            </a:r>
            <a:r>
              <a:rPr lang="en-US" dirty="0"/>
              <a:t>a school employee, acting under color of state law, causes the violation of a well‐settled federal right of which a reasonable person would have known, he or she may be personally liable for damages, and if there is proof that the violation was undertaken with a malicious or oppressive intent or due to a callous indifference to the federal right then punitive damages may be awarded.</a:t>
            </a:r>
          </a:p>
          <a:p>
            <a:endParaRPr lang="en-US" dirty="0"/>
          </a:p>
        </p:txBody>
      </p:sp>
      <p:sp>
        <p:nvSpPr>
          <p:cNvPr id="2" name="Slide Number Placeholder 1"/>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22</a:t>
            </a:fld>
            <a:endParaRPr lang="en-US" dirty="0">
              <a:solidFill>
                <a:prstClr val="black">
                  <a:lumMod val="50000"/>
                  <a:lumOff val="50000"/>
                </a:prstClr>
              </a:solidFill>
            </a:endParaRPr>
          </a:p>
        </p:txBody>
      </p:sp>
    </p:spTree>
    <p:extLst>
      <p:ext uri="{BB962C8B-B14F-4D97-AF65-F5344CB8AC3E}">
        <p14:creationId xmlns:p14="http://schemas.microsoft.com/office/powerpoint/2010/main" val="93088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29303" y="787140"/>
            <a:ext cx="7350125" cy="1470025"/>
          </a:xfrm>
        </p:spPr>
        <p:txBody>
          <a:bodyPr>
            <a:normAutofit fontScale="90000"/>
          </a:bodyPr>
          <a:lstStyle/>
          <a:p>
            <a:pPr marL="0" indent="0" algn="ctr">
              <a:buNone/>
            </a:pPr>
            <a:r>
              <a:rPr lang="en-US" sz="3600" dirty="0">
                <a:solidFill>
                  <a:srgbClr val="000000"/>
                </a:solidFill>
                <a:effectLst/>
              </a:rPr>
              <a:t>Doe v. Withers</a:t>
            </a:r>
            <a:r>
              <a:rPr lang="en-US" sz="3600" b="0" dirty="0">
                <a:effectLst/>
              </a:rPr>
              <a:t/>
            </a:r>
            <a:br>
              <a:rPr lang="en-US" sz="3600" b="0" dirty="0">
                <a:effectLst/>
              </a:rPr>
            </a:br>
            <a:r>
              <a:rPr lang="en-US" sz="2600" dirty="0">
                <a:solidFill>
                  <a:srgbClr val="000000"/>
                </a:solidFill>
                <a:effectLst/>
              </a:rPr>
              <a:t>20 IDELR 422 (West Virginia Circuit Court, Taylor County, 1993).</a:t>
            </a:r>
            <a:r>
              <a:rPr lang="en-US" sz="3600" dirty="0">
                <a:effectLst/>
              </a:rPr>
              <a:t>	 </a:t>
            </a:r>
            <a:endParaRPr lang="en-US" sz="3600" b="0" dirty="0"/>
          </a:p>
        </p:txBody>
      </p:sp>
      <p:sp>
        <p:nvSpPr>
          <p:cNvPr id="3" name="Content Placeholder 2"/>
          <p:cNvSpPr>
            <a:spLocks noGrp="1"/>
          </p:cNvSpPr>
          <p:nvPr>
            <p:ph idx="4294967295"/>
          </p:nvPr>
        </p:nvSpPr>
        <p:spPr>
          <a:xfrm>
            <a:off x="667948" y="2107260"/>
            <a:ext cx="10790043" cy="4078935"/>
          </a:xfrm>
        </p:spPr>
        <p:txBody>
          <a:bodyPr>
            <a:normAutofit fontScale="70000" lnSpcReduction="20000"/>
          </a:bodyPr>
          <a:lstStyle/>
          <a:p>
            <a:pPr algn="just"/>
            <a:r>
              <a:rPr lang="en-US" dirty="0" smtClean="0"/>
              <a:t>First </a:t>
            </a:r>
            <a:r>
              <a:rPr lang="en-US" dirty="0"/>
              <a:t>case in which a teacher was actually required to pay financial damages for refusing to follow the IEP by a jury. </a:t>
            </a:r>
            <a:endParaRPr lang="en-US" dirty="0" smtClean="0"/>
          </a:p>
          <a:p>
            <a:pPr marL="45720" indent="0" algn="just">
              <a:buNone/>
            </a:pPr>
            <a:endParaRPr lang="en-US" dirty="0" smtClean="0"/>
          </a:p>
          <a:p>
            <a:pPr algn="just"/>
            <a:r>
              <a:rPr lang="en-US" dirty="0" smtClean="0"/>
              <a:t>The </a:t>
            </a:r>
            <a:r>
              <a:rPr lang="en-US" dirty="0"/>
              <a:t>case stood for two significant propositions: that schools and teachers can be held accountable for refusing to follow IEPs and that schools and teachers can be sued for dollar damages in jury trials. </a:t>
            </a:r>
            <a:endParaRPr lang="en-US" dirty="0" smtClean="0"/>
          </a:p>
          <a:p>
            <a:pPr algn="just"/>
            <a:endParaRPr lang="en-US" dirty="0" smtClean="0"/>
          </a:p>
          <a:p>
            <a:pPr algn="just"/>
            <a:r>
              <a:rPr lang="en-US" dirty="0"/>
              <a:t>Background Facts: At the beginning of the year, the student’s parents met with all of his teachers, and reminded them of the importance of the IEP, and specifically, of its provision that testing be done orally in the resource room.  The parents alleged that all teachers but Mr. Withers agreed to comply with this requirement in the IEP.  The parents further alleged that Mr. Withers refused to comply with a written directive from the high school special education coordinator.  The parents sued the teacher under Section 1983. </a:t>
            </a:r>
            <a:endParaRPr lang="en-US" b="1" i="1" dirty="0"/>
          </a:p>
          <a:p>
            <a:pPr algn="just"/>
            <a:endParaRPr lang="en-US" dirty="0" smtClean="0"/>
          </a:p>
          <a:p>
            <a:pPr algn="just"/>
            <a:r>
              <a:rPr lang="en-US" dirty="0" smtClean="0"/>
              <a:t>The </a:t>
            </a:r>
            <a:r>
              <a:rPr lang="en-US" dirty="0"/>
              <a:t>jury ordered </a:t>
            </a:r>
            <a:r>
              <a:rPr lang="en-US" dirty="0" smtClean="0"/>
              <a:t>Mr. Withers to </a:t>
            </a:r>
            <a:r>
              <a:rPr lang="en-US" dirty="0"/>
              <a:t>pay $5,000 in compensatory damages and $10,000 in punitive damages for his refusal to implement the modifications called for in a learning disabled student’s IEP.    </a:t>
            </a:r>
          </a:p>
          <a:p>
            <a:pPr algn="just"/>
            <a:endParaRPr lang="en-US" dirty="0"/>
          </a:p>
        </p:txBody>
      </p:sp>
      <p:sp>
        <p:nvSpPr>
          <p:cNvPr id="4" name="Slide Number Placeholder 3"/>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23</a:t>
            </a:fld>
            <a:endParaRPr lang="en-US" dirty="0">
              <a:solidFill>
                <a:prstClr val="black">
                  <a:lumMod val="50000"/>
                  <a:lumOff val="50000"/>
                </a:prstClr>
              </a:solidFill>
            </a:endParaRPr>
          </a:p>
        </p:txBody>
      </p:sp>
    </p:spTree>
    <p:extLst>
      <p:ext uri="{BB962C8B-B14F-4D97-AF65-F5344CB8AC3E}">
        <p14:creationId xmlns:p14="http://schemas.microsoft.com/office/powerpoint/2010/main" val="4005104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48543" y="452223"/>
            <a:ext cx="9089572" cy="923731"/>
          </a:xfrm>
        </p:spPr>
        <p:txBody>
          <a:bodyPr/>
          <a:lstStyle/>
          <a:p>
            <a:r>
              <a:rPr lang="en-US" dirty="0" smtClean="0"/>
              <a:t>FINAL RECOMMENDATIONS</a:t>
            </a:r>
            <a:endParaRPr lang="en-US" dirty="0"/>
          </a:p>
        </p:txBody>
      </p:sp>
      <p:sp>
        <p:nvSpPr>
          <p:cNvPr id="3" name="Content Placeholder 2"/>
          <p:cNvSpPr>
            <a:spLocks noGrp="1"/>
          </p:cNvSpPr>
          <p:nvPr>
            <p:ph idx="4294967295"/>
          </p:nvPr>
        </p:nvSpPr>
        <p:spPr>
          <a:xfrm>
            <a:off x="593271" y="1436914"/>
            <a:ext cx="11032672" cy="4811647"/>
          </a:xfrm>
        </p:spPr>
        <p:txBody>
          <a:bodyPr>
            <a:normAutofit fontScale="92500" lnSpcReduction="20000"/>
          </a:bodyPr>
          <a:lstStyle/>
          <a:p>
            <a:pPr lvl="0"/>
            <a:r>
              <a:rPr lang="en-US" dirty="0"/>
              <a:t>Have a basic understanding of the core process/principals of special education: child evaluations, FAPE, placements in LRE, student rights, safeguards and dispute </a:t>
            </a:r>
            <a:r>
              <a:rPr lang="en-US" dirty="0" smtClean="0"/>
              <a:t>mechanisms</a:t>
            </a:r>
            <a:r>
              <a:rPr lang="en-US" dirty="0"/>
              <a:t/>
            </a:r>
            <a:br>
              <a:rPr lang="en-US" dirty="0"/>
            </a:br>
            <a:r>
              <a:rPr lang="en-US" i="1" dirty="0"/>
              <a:t>It is important for the members of the child study team to have an understanding of the legal requirements for special education.  If you do not know something, ASK</a:t>
            </a:r>
            <a:r>
              <a:rPr lang="en-US" i="1" dirty="0" smtClean="0"/>
              <a:t>!</a:t>
            </a:r>
          </a:p>
          <a:p>
            <a:pPr lvl="0"/>
            <a:r>
              <a:rPr lang="en-US" dirty="0" smtClean="0"/>
              <a:t>Follow Federally and State mandated timelines– they are not </a:t>
            </a:r>
            <a:r>
              <a:rPr lang="en-US" dirty="0"/>
              <a:t>discretionary! </a:t>
            </a:r>
            <a:br>
              <a:rPr lang="en-US" dirty="0"/>
            </a:br>
            <a:r>
              <a:rPr lang="en-US" i="1" dirty="0" smtClean="0"/>
              <a:t>It </a:t>
            </a:r>
            <a:r>
              <a:rPr lang="en-US" i="1" dirty="0"/>
              <a:t>is important for the child study team </a:t>
            </a:r>
            <a:r>
              <a:rPr lang="en-US" i="1" dirty="0" smtClean="0"/>
              <a:t>follow the mandated timelines.  Failure to follow timelines is a PROCEDURAL violation and may result in legal ramifications including a due process proceeding or a corrective action plan. </a:t>
            </a:r>
            <a:endParaRPr lang="en-US" dirty="0"/>
          </a:p>
          <a:p>
            <a:pPr lvl="0"/>
            <a:r>
              <a:rPr lang="en-US" dirty="0"/>
              <a:t>Make sure </a:t>
            </a:r>
            <a:r>
              <a:rPr lang="en-US" dirty="0" smtClean="0"/>
              <a:t>your </a:t>
            </a:r>
            <a:r>
              <a:rPr lang="en-US" dirty="0"/>
              <a:t>team communicates!</a:t>
            </a:r>
            <a:br>
              <a:rPr lang="en-US" dirty="0"/>
            </a:br>
            <a:r>
              <a:rPr lang="en-US" i="1" dirty="0"/>
              <a:t>It is important for the child study team to communicate with all members.  Moreover, it is important to communicate to parents and include them, to the extent possible. Be sure that you save emails/letters to create a record of all communications with parents. </a:t>
            </a:r>
            <a:endParaRPr lang="en-US" i="1" dirty="0" smtClean="0"/>
          </a:p>
          <a:p>
            <a:pPr lvl="0"/>
            <a:r>
              <a:rPr lang="en-US" dirty="0" smtClean="0"/>
              <a:t>If the student isn’t making progress, make changes to his/her IEP… NOW!</a:t>
            </a:r>
            <a:r>
              <a:rPr lang="en-US" dirty="0"/>
              <a:t/>
            </a:r>
            <a:br>
              <a:rPr lang="en-US" dirty="0"/>
            </a:br>
            <a:r>
              <a:rPr lang="en-US" i="1" dirty="0" smtClean="0"/>
              <a:t>There‘s no reason to wait until the end of the year to change a student’s IEP.  If you feel that changes need to be made to the IEP, consult the CST and make a written request to the parent to change the IEP.</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24</a:t>
            </a:fld>
            <a:endParaRPr lang="en-US" dirty="0">
              <a:solidFill>
                <a:prstClr val="black">
                  <a:lumMod val="50000"/>
                  <a:lumOff val="50000"/>
                </a:prstClr>
              </a:solidFill>
            </a:endParaRPr>
          </a:p>
        </p:txBody>
      </p:sp>
    </p:spTree>
    <p:extLst>
      <p:ext uri="{BB962C8B-B14F-4D97-AF65-F5344CB8AC3E}">
        <p14:creationId xmlns:p14="http://schemas.microsoft.com/office/powerpoint/2010/main" val="1118924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653144" y="1942012"/>
            <a:ext cx="10626012" cy="3785652"/>
          </a:xfrm>
          <a:prstGeom prst="rect">
            <a:avLst/>
          </a:prstGeom>
        </p:spPr>
        <p:txBody>
          <a:bodyPr wrap="square">
            <a:spAutoFit/>
          </a:bodyPr>
          <a:lstStyle/>
          <a:p>
            <a:pPr marL="285750" lvl="0" indent="-285750">
              <a:buClr>
                <a:schemeClr val="accent4"/>
              </a:buClr>
              <a:buFont typeface="Arial" panose="020B0604020202020204" pitchFamily="34" charset="0"/>
              <a:buChar char="•"/>
            </a:pPr>
            <a:r>
              <a:rPr lang="en-US" sz="2000" dirty="0"/>
              <a:t>Make data driven instructional </a:t>
            </a:r>
            <a:r>
              <a:rPr lang="en-US" sz="2000" dirty="0" smtClean="0"/>
              <a:t>decisions.</a:t>
            </a:r>
            <a:r>
              <a:rPr lang="en-US" sz="2000" dirty="0"/>
              <a:t/>
            </a:r>
            <a:br>
              <a:rPr lang="en-US" sz="2000" dirty="0"/>
            </a:br>
            <a:r>
              <a:rPr lang="en-US" sz="2000" i="1" dirty="0"/>
              <a:t>It is important to make sure that all decisions, including programming and placement are based on data. An IEP will be legally defensible if based on data. </a:t>
            </a:r>
            <a:r>
              <a:rPr lang="en-US" sz="2000" dirty="0"/>
              <a:t> </a:t>
            </a:r>
            <a:endParaRPr lang="en-US" sz="2000" dirty="0" smtClean="0"/>
          </a:p>
          <a:p>
            <a:pPr lvl="0">
              <a:buClr>
                <a:schemeClr val="accent4"/>
              </a:buClr>
            </a:pPr>
            <a:endParaRPr lang="en-US" sz="2000" dirty="0"/>
          </a:p>
          <a:p>
            <a:pPr marL="285750" lvl="0" indent="-285750">
              <a:buClr>
                <a:schemeClr val="accent4"/>
              </a:buClr>
              <a:buFont typeface="Arial" panose="020B0604020202020204" pitchFamily="34" charset="0"/>
              <a:buChar char="•"/>
            </a:pPr>
            <a:r>
              <a:rPr lang="en-US" sz="2000" dirty="0"/>
              <a:t>If you have concerns regarding any of the proposed placement or programming, talk to the Case Manager/CST BEFORE the meeting. </a:t>
            </a:r>
            <a:br>
              <a:rPr lang="en-US" sz="2000" dirty="0"/>
            </a:br>
            <a:r>
              <a:rPr lang="en-US" sz="2000" i="1" dirty="0"/>
              <a:t>It is important for the child study team to have a general understanding of the direction the district is proposing prior to the meeting.  Concerns should NOT be expressed for the first time at an IEP meeting.</a:t>
            </a:r>
            <a:r>
              <a:rPr lang="en-US" sz="2000" dirty="0"/>
              <a:t> </a:t>
            </a:r>
            <a:endParaRPr lang="en-US" sz="2000" dirty="0" smtClean="0"/>
          </a:p>
          <a:p>
            <a:pPr lvl="0"/>
            <a:endParaRPr lang="en-US" sz="2000" dirty="0"/>
          </a:p>
          <a:p>
            <a:pPr marL="285750" lvl="0" indent="-285750">
              <a:buClr>
                <a:schemeClr val="accent4"/>
              </a:buClr>
              <a:buFont typeface="Arial" panose="020B0604020202020204" pitchFamily="34" charset="0"/>
              <a:buChar char="•"/>
            </a:pPr>
            <a:r>
              <a:rPr lang="en-US" sz="2000" dirty="0"/>
              <a:t>Do what the IEP says </a:t>
            </a:r>
            <a:r>
              <a:rPr lang="en-US" sz="2000" dirty="0" smtClean="0"/>
              <a:t>to do.</a:t>
            </a:r>
            <a:r>
              <a:rPr lang="en-US" sz="2000" dirty="0"/>
              <a:t/>
            </a:r>
            <a:br>
              <a:rPr lang="en-US" sz="2000" dirty="0"/>
            </a:br>
            <a:r>
              <a:rPr lang="en-US" sz="2000" i="1" dirty="0"/>
              <a:t>It is important to follow all requirements in the IEP.  Once an IEP becomes effective follow only that IEP and the requirements therein.</a:t>
            </a:r>
            <a:endParaRPr lang="en-US" sz="2000" dirty="0"/>
          </a:p>
        </p:txBody>
      </p:sp>
      <p:sp>
        <p:nvSpPr>
          <p:cNvPr id="3" name="Title 1"/>
          <p:cNvSpPr txBox="1">
            <a:spLocks/>
          </p:cNvSpPr>
          <p:nvPr/>
        </p:nvSpPr>
        <p:spPr>
          <a:xfrm>
            <a:off x="1677955" y="740067"/>
            <a:ext cx="9601200" cy="1303337"/>
          </a:xfrm>
          <a:prstGeom prst="rect">
            <a:avLst/>
          </a:prstGeom>
          <a:effectLst/>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FINAL RECOMMENDATIONS CONTINUED…</a:t>
            </a:r>
            <a:endParaRPr lang="en-US" dirty="0"/>
          </a:p>
        </p:txBody>
      </p:sp>
      <p:sp>
        <p:nvSpPr>
          <p:cNvPr id="4" name="Slide Number Placeholder 3"/>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25</a:t>
            </a:fld>
            <a:endParaRPr lang="en-US" dirty="0">
              <a:solidFill>
                <a:prstClr val="black">
                  <a:lumMod val="50000"/>
                  <a:lumOff val="50000"/>
                </a:prstClr>
              </a:solidFill>
            </a:endParaRPr>
          </a:p>
        </p:txBody>
      </p:sp>
    </p:spTree>
    <p:extLst>
      <p:ext uri="{BB962C8B-B14F-4D97-AF65-F5344CB8AC3E}">
        <p14:creationId xmlns:p14="http://schemas.microsoft.com/office/powerpoint/2010/main" val="3654260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597159" y="1391736"/>
            <a:ext cx="10954139" cy="5262979"/>
          </a:xfrm>
          <a:prstGeom prst="rect">
            <a:avLst/>
          </a:prstGeom>
        </p:spPr>
        <p:txBody>
          <a:bodyPr wrap="square">
            <a:spAutoFit/>
          </a:bodyPr>
          <a:lstStyle/>
          <a:p>
            <a:pPr>
              <a:buClr>
                <a:schemeClr val="accent4"/>
              </a:buClr>
            </a:pPr>
            <a:endParaRPr lang="en-US" sz="1600" dirty="0"/>
          </a:p>
          <a:p>
            <a:pPr lvl="0">
              <a:buClr>
                <a:schemeClr val="accent4"/>
              </a:buClr>
            </a:pPr>
            <a:endParaRPr lang="en-US" sz="1600" dirty="0"/>
          </a:p>
          <a:p>
            <a:pPr marL="285750" lvl="0" indent="-285750">
              <a:buClr>
                <a:schemeClr val="accent4"/>
              </a:buClr>
              <a:buFont typeface="Arial" panose="020B0604020202020204" pitchFamily="34" charset="0"/>
              <a:buChar char="•"/>
            </a:pPr>
            <a:r>
              <a:rPr lang="en-US" sz="1600" dirty="0" smtClean="0"/>
              <a:t>Ensure parents are informed in their NATIVE LANGAUGE.</a:t>
            </a:r>
          </a:p>
          <a:p>
            <a:pPr lvl="0">
              <a:buClr>
                <a:schemeClr val="accent4"/>
              </a:buClr>
            </a:pPr>
            <a:endParaRPr lang="en-US" sz="1600" dirty="0"/>
          </a:p>
          <a:p>
            <a:pPr marL="285750" lvl="0" indent="-285750">
              <a:buClr>
                <a:schemeClr val="accent4"/>
              </a:buClr>
              <a:buFont typeface="Arial" panose="020B0604020202020204" pitchFamily="34" charset="0"/>
              <a:buChar char="•"/>
            </a:pPr>
            <a:r>
              <a:rPr lang="en-US" sz="1600" dirty="0" smtClean="0"/>
              <a:t>Ensure </a:t>
            </a:r>
            <a:r>
              <a:rPr lang="en-US" sz="1600" dirty="0"/>
              <a:t>students have transitional </a:t>
            </a:r>
            <a:r>
              <a:rPr lang="en-US" sz="1600" dirty="0" smtClean="0"/>
              <a:t>services.</a:t>
            </a:r>
            <a:r>
              <a:rPr lang="en-US" sz="1600" dirty="0"/>
              <a:t/>
            </a:r>
            <a:br>
              <a:rPr lang="en-US" sz="1600" dirty="0"/>
            </a:br>
            <a:r>
              <a:rPr lang="en-US" sz="1600" i="1" dirty="0"/>
              <a:t>It is important to have transitional planning during the school year in which a child turns 14. If a student does not have proper transitional services they will not be able to graduate. </a:t>
            </a:r>
            <a:endParaRPr lang="en-US" sz="1600" i="1" dirty="0" smtClean="0"/>
          </a:p>
          <a:p>
            <a:pPr lvl="0">
              <a:buClr>
                <a:schemeClr val="accent4"/>
              </a:buClr>
            </a:pPr>
            <a:endParaRPr lang="en-US" sz="1600" dirty="0"/>
          </a:p>
          <a:p>
            <a:pPr marL="285750" lvl="0" indent="-285750">
              <a:buClr>
                <a:schemeClr val="accent4"/>
              </a:buClr>
              <a:buFont typeface="Arial" panose="020B0604020202020204" pitchFamily="34" charset="0"/>
              <a:buChar char="•"/>
            </a:pPr>
            <a:r>
              <a:rPr lang="en-US" sz="1600" dirty="0"/>
              <a:t>Make sure that the G&amp;O are measurable and change to reflect the student AYP</a:t>
            </a:r>
            <a:r>
              <a:rPr lang="en-US" sz="1600" dirty="0" smtClean="0"/>
              <a:t>.</a:t>
            </a:r>
            <a:r>
              <a:rPr lang="en-US" sz="1600" dirty="0"/>
              <a:t/>
            </a:r>
            <a:br>
              <a:rPr lang="en-US" sz="1600" dirty="0"/>
            </a:br>
            <a:r>
              <a:rPr lang="en-US" sz="1600" i="1" dirty="0"/>
              <a:t>It is important to have measurable goals and objectives and these goals and objectives MUST change annually to reflect the student’s progress.</a:t>
            </a:r>
            <a:r>
              <a:rPr lang="en-US" sz="1600" dirty="0"/>
              <a:t>  </a:t>
            </a:r>
            <a:endParaRPr lang="en-US" sz="1600" dirty="0" smtClean="0"/>
          </a:p>
          <a:p>
            <a:pPr lvl="0">
              <a:buClr>
                <a:schemeClr val="accent4"/>
              </a:buClr>
            </a:pPr>
            <a:endParaRPr lang="en-US" sz="1600" dirty="0"/>
          </a:p>
          <a:p>
            <a:pPr marL="285750" lvl="0" indent="-285750">
              <a:buClr>
                <a:schemeClr val="accent4"/>
              </a:buClr>
              <a:buFont typeface="Arial" panose="020B0604020202020204" pitchFamily="34" charset="0"/>
              <a:buChar char="•"/>
            </a:pPr>
            <a:r>
              <a:rPr lang="en-US" sz="1600" dirty="0"/>
              <a:t>Ensure the proper personnel are providing </a:t>
            </a:r>
            <a:r>
              <a:rPr lang="en-US" sz="1600" dirty="0" smtClean="0"/>
              <a:t>instruction.</a:t>
            </a:r>
            <a:r>
              <a:rPr lang="en-US" sz="1600" dirty="0"/>
              <a:t/>
            </a:r>
            <a:br>
              <a:rPr lang="en-US" sz="1600" dirty="0"/>
            </a:br>
            <a:r>
              <a:rPr lang="en-US" sz="1600" i="1" dirty="0"/>
              <a:t>It is important to remember that there are legal requirements for who can provide instruction.  If someone is not qualified, they should not be providing instruction</a:t>
            </a:r>
            <a:r>
              <a:rPr lang="en-US" sz="1600" i="1" dirty="0" smtClean="0"/>
              <a:t>.</a:t>
            </a:r>
          </a:p>
          <a:p>
            <a:pPr lvl="0">
              <a:buClr>
                <a:schemeClr val="accent4"/>
              </a:buClr>
            </a:pPr>
            <a:endParaRPr lang="en-US" sz="1600" dirty="0"/>
          </a:p>
          <a:p>
            <a:pPr marL="285750" lvl="0" indent="-285750">
              <a:buClr>
                <a:schemeClr val="accent4"/>
              </a:buClr>
              <a:buFont typeface="Arial" panose="020B0604020202020204" pitchFamily="34" charset="0"/>
              <a:buChar char="•"/>
            </a:pPr>
            <a:r>
              <a:rPr lang="en-US" sz="1600" dirty="0"/>
              <a:t>DOCUMENT! DOCUMENT! DOCUMENT!</a:t>
            </a:r>
            <a:br>
              <a:rPr lang="en-US" sz="1600" dirty="0"/>
            </a:br>
            <a:r>
              <a:rPr lang="en-US" sz="1600" i="1" dirty="0"/>
              <a:t>It is important to have sufficient records to support all decisions the CST makes.  Additionally, it is important save all notices and </a:t>
            </a:r>
            <a:r>
              <a:rPr lang="en-US" sz="1600" i="1" dirty="0" smtClean="0"/>
              <a:t>parental communication</a:t>
            </a:r>
          </a:p>
          <a:p>
            <a:pPr lvl="0">
              <a:buClr>
                <a:schemeClr val="accent4"/>
              </a:buClr>
            </a:pPr>
            <a:endParaRPr lang="en-US" sz="1600" dirty="0"/>
          </a:p>
          <a:p>
            <a:pPr marL="285750" lvl="0" indent="-285750">
              <a:buClr>
                <a:schemeClr val="accent4"/>
              </a:buClr>
              <a:buFont typeface="Arial" panose="020B0604020202020204" pitchFamily="34" charset="0"/>
              <a:buChar char="•"/>
            </a:pPr>
            <a:r>
              <a:rPr lang="en-US" sz="1600" dirty="0"/>
              <a:t>Individualize – Do not use boilerplate language</a:t>
            </a:r>
            <a:br>
              <a:rPr lang="en-US" sz="1600" dirty="0"/>
            </a:br>
            <a:endParaRPr lang="en-US" sz="1600" dirty="0"/>
          </a:p>
          <a:p>
            <a:endParaRPr lang="en-US" sz="1600" dirty="0"/>
          </a:p>
        </p:txBody>
      </p:sp>
      <p:sp>
        <p:nvSpPr>
          <p:cNvPr id="3" name="Title 1"/>
          <p:cNvSpPr txBox="1">
            <a:spLocks/>
          </p:cNvSpPr>
          <p:nvPr/>
        </p:nvSpPr>
        <p:spPr>
          <a:xfrm>
            <a:off x="1677955" y="740067"/>
            <a:ext cx="9601200" cy="1303337"/>
          </a:xfrm>
          <a:prstGeom prst="rect">
            <a:avLst/>
          </a:prstGeom>
          <a:effectLst/>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FINAL RECOMMENDATIONS CONTINUED…</a:t>
            </a:r>
            <a:endParaRPr lang="en-US" dirty="0"/>
          </a:p>
        </p:txBody>
      </p:sp>
      <p:sp>
        <p:nvSpPr>
          <p:cNvPr id="4" name="Slide Number Placeholder 3"/>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26</a:t>
            </a:fld>
            <a:endParaRPr lang="en-US" dirty="0">
              <a:solidFill>
                <a:prstClr val="black">
                  <a:lumMod val="50000"/>
                  <a:lumOff val="50000"/>
                </a:prstClr>
              </a:solidFill>
            </a:endParaRPr>
          </a:p>
        </p:txBody>
      </p:sp>
    </p:spTree>
    <p:extLst>
      <p:ext uri="{BB962C8B-B14F-4D97-AF65-F5344CB8AC3E}">
        <p14:creationId xmlns:p14="http://schemas.microsoft.com/office/powerpoint/2010/main" val="1008615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04780" y="2260326"/>
            <a:ext cx="9601200" cy="14729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QUESTIONS?</a:t>
            </a:r>
            <a:endParaRPr lang="en-US" dirty="0"/>
          </a:p>
        </p:txBody>
      </p:sp>
      <p:sp>
        <p:nvSpPr>
          <p:cNvPr id="6" name="Title 1"/>
          <p:cNvSpPr txBox="1">
            <a:spLocks/>
          </p:cNvSpPr>
          <p:nvPr/>
        </p:nvSpPr>
        <p:spPr>
          <a:xfrm>
            <a:off x="3100304" y="4240884"/>
            <a:ext cx="6443562" cy="666279"/>
          </a:xfrm>
          <a:prstGeom prst="rect">
            <a:avLst/>
          </a:prstGeom>
          <a:effectLst/>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
        <p:nvSpPr>
          <p:cNvPr id="7" name="Slide Number Placeholder 6"/>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27</a:t>
            </a:fld>
            <a:endParaRPr lang="en-US" dirty="0">
              <a:solidFill>
                <a:prstClr val="black">
                  <a:lumMod val="50000"/>
                  <a:lumOff val="50000"/>
                </a:prstClr>
              </a:solidFill>
            </a:endParaRPr>
          </a:p>
        </p:txBody>
      </p:sp>
    </p:spTree>
    <p:extLst>
      <p:ext uri="{BB962C8B-B14F-4D97-AF65-F5344CB8AC3E}">
        <p14:creationId xmlns:p14="http://schemas.microsoft.com/office/powerpoint/2010/main" val="401328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75385" y="1327709"/>
            <a:ext cx="10252075" cy="1143000"/>
          </a:xfrm>
        </p:spPr>
        <p:txBody>
          <a:bodyPr>
            <a:normAutofit/>
          </a:bodyPr>
          <a:lstStyle/>
          <a:p>
            <a:pPr algn="l" eaLnBrk="1" hangingPunct="1">
              <a:defRPr/>
            </a:pPr>
            <a:r>
              <a:rPr lang="en-US" sz="4000" u="sng" dirty="0" smtClean="0"/>
              <a:t>Current IDEA Standard for </a:t>
            </a:r>
            <a:r>
              <a:rPr lang="en-US" sz="4000" u="sng" dirty="0"/>
              <a:t>FAPE</a:t>
            </a:r>
          </a:p>
        </p:txBody>
      </p:sp>
      <p:sp>
        <p:nvSpPr>
          <p:cNvPr id="3" name="Content Placeholder 2"/>
          <p:cNvSpPr>
            <a:spLocks noGrp="1"/>
          </p:cNvSpPr>
          <p:nvPr>
            <p:ph idx="4294967295"/>
          </p:nvPr>
        </p:nvSpPr>
        <p:spPr>
          <a:xfrm>
            <a:off x="1828800" y="2644346"/>
            <a:ext cx="8229600" cy="4525963"/>
          </a:xfrm>
          <a:prstGeom prst="rect">
            <a:avLst/>
          </a:prstGeom>
        </p:spPr>
        <p:txBody>
          <a:bodyPr/>
          <a:lstStyle/>
          <a:p>
            <a:pPr eaLnBrk="1" hangingPunct="1">
              <a:lnSpc>
                <a:spcPct val="90000"/>
              </a:lnSpc>
              <a:buFont typeface="Arial" panose="020B0604020202020204" pitchFamily="34" charset="0"/>
              <a:buNone/>
            </a:pPr>
            <a:r>
              <a:rPr lang="en-US" altLang="en-US" dirty="0" smtClean="0"/>
              <a:t>   The relevant inquiry is whether the IEP confers a </a:t>
            </a:r>
            <a:r>
              <a:rPr lang="en-US" altLang="en-US" i="1" dirty="0" smtClean="0"/>
              <a:t>meaningful</a:t>
            </a:r>
            <a:r>
              <a:rPr lang="en-US" altLang="en-US" dirty="0" smtClean="0"/>
              <a:t> educational benefit and </a:t>
            </a:r>
            <a:r>
              <a:rPr lang="en-US" altLang="en-US" i="1" dirty="0" smtClean="0"/>
              <a:t>significant</a:t>
            </a:r>
            <a:r>
              <a:rPr lang="en-US" altLang="en-US" dirty="0" smtClean="0"/>
              <a:t> learning, which is gauged in relation to the child’s </a:t>
            </a:r>
            <a:r>
              <a:rPr lang="en-US" altLang="en-US" i="1" dirty="0" smtClean="0"/>
              <a:t>unique </a:t>
            </a:r>
            <a:r>
              <a:rPr lang="en-US" altLang="en-US" dirty="0" smtClean="0"/>
              <a:t>potential. </a:t>
            </a:r>
          </a:p>
          <a:p>
            <a:pPr eaLnBrk="1" hangingPunct="1">
              <a:lnSpc>
                <a:spcPct val="90000"/>
              </a:lnSpc>
              <a:buFont typeface="Arial" panose="020B0604020202020204" pitchFamily="34" charset="0"/>
              <a:buNone/>
            </a:pPr>
            <a:r>
              <a:rPr lang="en-US" altLang="en-US" dirty="0" smtClean="0"/>
              <a:t> </a:t>
            </a:r>
          </a:p>
          <a:p>
            <a:pPr eaLnBrk="1" hangingPunct="1">
              <a:lnSpc>
                <a:spcPct val="90000"/>
              </a:lnSpc>
              <a:buFont typeface="Arial" panose="020B0604020202020204" pitchFamily="34" charset="0"/>
              <a:buNone/>
            </a:pPr>
            <a:r>
              <a:rPr lang="en-US" altLang="en-US" dirty="0" smtClean="0"/>
              <a:t>	</a:t>
            </a:r>
            <a:r>
              <a:rPr lang="en-US" altLang="en-US" sz="2000" dirty="0"/>
              <a:t>Ridgewood Board of Education v. N.E., 172 F.3d 238, 247 (3</a:t>
            </a:r>
            <a:r>
              <a:rPr lang="en-US" altLang="en-US" sz="2000" baseline="30000" dirty="0"/>
              <a:t>rd</a:t>
            </a:r>
            <a:r>
              <a:rPr lang="en-US" altLang="en-US" sz="2000" dirty="0"/>
              <a:t> Cir. 1999); Polk v. Central Susquehanna Intermediate Unit 16, 853 F.2d 171, 185 (3</a:t>
            </a:r>
            <a:r>
              <a:rPr lang="en-US" altLang="en-US" sz="2000" baseline="30000" dirty="0"/>
              <a:t>rd</a:t>
            </a:r>
            <a:r>
              <a:rPr lang="en-US" altLang="en-US" sz="2000" dirty="0"/>
              <a:t> Cir. 1988).</a:t>
            </a:r>
            <a:r>
              <a:rPr lang="en-US" altLang="en-US" dirty="0" smtClean="0"/>
              <a:t> </a:t>
            </a:r>
          </a:p>
          <a:p>
            <a:pPr eaLnBrk="1" hangingPunct="1">
              <a:lnSpc>
                <a:spcPct val="90000"/>
              </a:lnSpc>
            </a:pPr>
            <a:endParaRPr lang="en-US" altLang="en-US" dirty="0" smtClean="0"/>
          </a:p>
        </p:txBody>
      </p:sp>
      <p:sp>
        <p:nvSpPr>
          <p:cNvPr id="4" name="Slide Number Placeholder 3"/>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3</a:t>
            </a:fld>
            <a:endParaRPr lang="en-US" dirty="0">
              <a:solidFill>
                <a:prstClr val="black">
                  <a:lumMod val="50000"/>
                  <a:lumOff val="50000"/>
                </a:prstClr>
              </a:solidFill>
            </a:endParaRPr>
          </a:p>
        </p:txBody>
      </p:sp>
    </p:spTree>
    <p:extLst>
      <p:ext uri="{BB962C8B-B14F-4D97-AF65-F5344CB8AC3E}">
        <p14:creationId xmlns:p14="http://schemas.microsoft.com/office/powerpoint/2010/main" val="420526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41625" y="729049"/>
            <a:ext cx="9350375" cy="1143000"/>
          </a:xfrm>
        </p:spPr>
        <p:txBody>
          <a:bodyPr>
            <a:normAutofit fontScale="90000"/>
          </a:bodyPr>
          <a:lstStyle/>
          <a:p>
            <a:pPr algn="l" eaLnBrk="1" hangingPunct="1">
              <a:defRPr/>
            </a:pPr>
            <a:r>
              <a:rPr lang="en-US" sz="4000" dirty="0"/>
              <a:t/>
            </a:r>
            <a:br>
              <a:rPr lang="en-US" sz="4000" dirty="0"/>
            </a:br>
            <a:r>
              <a:rPr lang="en-US" sz="4000" u="sng" dirty="0"/>
              <a:t>The </a:t>
            </a:r>
            <a:r>
              <a:rPr lang="en-US" sz="4000" u="sng" dirty="0" smtClean="0"/>
              <a:t>Expanded Definition of “Education</a:t>
            </a:r>
            <a:r>
              <a:rPr lang="en-US" sz="4000" u="sng" dirty="0"/>
              <a:t>”</a:t>
            </a:r>
            <a:r>
              <a:rPr lang="en-US" sz="4000" dirty="0"/>
              <a:t/>
            </a:r>
            <a:br>
              <a:rPr lang="en-US" sz="4000" dirty="0"/>
            </a:br>
            <a:endParaRPr lang="en-US" sz="4000" dirty="0"/>
          </a:p>
        </p:txBody>
      </p:sp>
      <p:sp>
        <p:nvSpPr>
          <p:cNvPr id="3" name="Content Placeholder 2"/>
          <p:cNvSpPr>
            <a:spLocks noGrp="1"/>
          </p:cNvSpPr>
          <p:nvPr>
            <p:ph idx="4294967295"/>
          </p:nvPr>
        </p:nvSpPr>
        <p:spPr>
          <a:xfrm>
            <a:off x="1343891" y="1872049"/>
            <a:ext cx="9406487" cy="4525963"/>
          </a:xfrm>
          <a:prstGeom prst="rect">
            <a:avLst/>
          </a:prstGeom>
        </p:spPr>
        <p:txBody>
          <a:bodyPr>
            <a:normAutofit/>
          </a:bodyPr>
          <a:lstStyle/>
          <a:p>
            <a:pPr eaLnBrk="1" hangingPunct="1">
              <a:lnSpc>
                <a:spcPct val="90000"/>
              </a:lnSpc>
            </a:pPr>
            <a:r>
              <a:rPr lang="en-US" altLang="en-US" sz="2700" dirty="0"/>
              <a:t>Education encompasses more than just academic learning; it includes social, emotional, and communication needs, and self care activities of daily living like toileting and feeding. </a:t>
            </a:r>
            <a:r>
              <a:rPr lang="en-US" altLang="en-US" sz="2000" dirty="0" err="1"/>
              <a:t>Kruelle</a:t>
            </a:r>
            <a:r>
              <a:rPr lang="en-US" altLang="en-US" sz="2000" dirty="0"/>
              <a:t> v. New Castle County School District, 642 F.2d 687 (3</a:t>
            </a:r>
            <a:r>
              <a:rPr lang="en-US" altLang="en-US" sz="2000" baseline="30000" dirty="0"/>
              <a:t>rd</a:t>
            </a:r>
            <a:r>
              <a:rPr lang="en-US" altLang="en-US" sz="2000" dirty="0"/>
              <a:t> Cir. 1981</a:t>
            </a:r>
            <a:r>
              <a:rPr lang="en-US" altLang="en-US" sz="2700" dirty="0"/>
              <a:t>).</a:t>
            </a:r>
          </a:p>
          <a:p>
            <a:pPr eaLnBrk="1" hangingPunct="1">
              <a:lnSpc>
                <a:spcPct val="90000"/>
              </a:lnSpc>
              <a:buFont typeface="Arial" panose="020B0604020202020204" pitchFamily="34" charset="0"/>
              <a:buNone/>
            </a:pPr>
            <a:r>
              <a:rPr lang="en-US" altLang="en-US" sz="2700" i="1" dirty="0"/>
              <a:t> </a:t>
            </a:r>
            <a:endParaRPr lang="en-US" altLang="en-US" sz="2700" dirty="0"/>
          </a:p>
          <a:p>
            <a:pPr eaLnBrk="1" hangingPunct="1">
              <a:lnSpc>
                <a:spcPct val="90000"/>
              </a:lnSpc>
            </a:pPr>
            <a:r>
              <a:rPr lang="en-US" altLang="en-US" sz="2700" dirty="0"/>
              <a:t>In 2004, it also includes “functional” achievements necessary to enable the child to progress to  post school activities, post secondary education, vocational education, employment, independent living, and community participation.   </a:t>
            </a:r>
            <a:r>
              <a:rPr lang="en-US" altLang="en-US" sz="2000" dirty="0"/>
              <a:t>20 U.S.C. 1414</a:t>
            </a:r>
            <a:r>
              <a:rPr lang="en-US" altLang="en-US" sz="2700" dirty="0"/>
              <a:t>. </a:t>
            </a:r>
          </a:p>
          <a:p>
            <a:pPr eaLnBrk="1" hangingPunct="1">
              <a:lnSpc>
                <a:spcPct val="90000"/>
              </a:lnSpc>
            </a:pPr>
            <a:endParaRPr lang="en-US" altLang="en-US" sz="2700" dirty="0"/>
          </a:p>
        </p:txBody>
      </p:sp>
      <p:sp>
        <p:nvSpPr>
          <p:cNvPr id="4" name="Slide Number Placeholder 3"/>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4</a:t>
            </a:fld>
            <a:endParaRPr lang="en-US" dirty="0">
              <a:solidFill>
                <a:prstClr val="black">
                  <a:lumMod val="50000"/>
                  <a:lumOff val="50000"/>
                </a:prstClr>
              </a:solidFill>
            </a:endParaRPr>
          </a:p>
        </p:txBody>
      </p:sp>
    </p:spTree>
    <p:extLst>
      <p:ext uri="{BB962C8B-B14F-4D97-AF65-F5344CB8AC3E}">
        <p14:creationId xmlns:p14="http://schemas.microsoft.com/office/powerpoint/2010/main" val="2214097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73860" y="236496"/>
            <a:ext cx="6513513" cy="2803268"/>
          </a:xfrm>
        </p:spPr>
        <p:txBody>
          <a:bodyPr/>
          <a:lstStyle/>
          <a:p>
            <a:r>
              <a:rPr lang="en-US" dirty="0" smtClean="0"/>
              <a:t>SPECIAL EDUCATION</a:t>
            </a:r>
            <a:endParaRPr lang="en-US" dirty="0"/>
          </a:p>
        </p:txBody>
      </p:sp>
      <p:sp>
        <p:nvSpPr>
          <p:cNvPr id="3" name="Content Placeholder 2"/>
          <p:cNvSpPr>
            <a:spLocks noGrp="1"/>
          </p:cNvSpPr>
          <p:nvPr>
            <p:ph idx="4294967295"/>
          </p:nvPr>
        </p:nvSpPr>
        <p:spPr>
          <a:xfrm>
            <a:off x="1052944" y="2197443"/>
            <a:ext cx="10113819" cy="4859338"/>
          </a:xfrm>
        </p:spPr>
        <p:txBody>
          <a:bodyPr>
            <a:normAutofit/>
          </a:bodyPr>
          <a:lstStyle/>
          <a:p>
            <a:pPr algn="just"/>
            <a:endParaRPr lang="en-US" dirty="0" smtClean="0"/>
          </a:p>
          <a:p>
            <a:pPr algn="just"/>
            <a:r>
              <a:rPr lang="en-US" altLang="en-US" dirty="0" smtClean="0"/>
              <a:t>A </a:t>
            </a:r>
            <a:r>
              <a:rPr lang="en-US" altLang="en-US" dirty="0"/>
              <a:t>public education, offered </a:t>
            </a:r>
            <a:r>
              <a:rPr lang="en-US" altLang="en-US" i="1" dirty="0"/>
              <a:t>free </a:t>
            </a:r>
            <a:r>
              <a:rPr lang="en-US" altLang="en-US" dirty="0"/>
              <a:t>of charge to parents of children with disabilities, ages 3 to 21,  composed of </a:t>
            </a:r>
            <a:r>
              <a:rPr lang="en-US" altLang="en-US" i="1" dirty="0"/>
              <a:t>specially designed instruction and related services</a:t>
            </a:r>
            <a:r>
              <a:rPr lang="en-US" altLang="en-US" dirty="0"/>
              <a:t> to meet the </a:t>
            </a:r>
            <a:r>
              <a:rPr lang="en-US" altLang="en-US" i="1" dirty="0"/>
              <a:t>unique</a:t>
            </a:r>
            <a:r>
              <a:rPr lang="en-US" altLang="en-US" dirty="0"/>
              <a:t> needs of a  student with a disability that </a:t>
            </a:r>
            <a:r>
              <a:rPr lang="en-US" altLang="en-US" i="1" dirty="0"/>
              <a:t>adversely affects the student’s educational performance</a:t>
            </a:r>
            <a:r>
              <a:rPr lang="en-US" altLang="en-US" dirty="0"/>
              <a:t>. </a:t>
            </a:r>
            <a:r>
              <a:rPr lang="en-US" altLang="en-US" sz="1600" dirty="0"/>
              <a:t>N.J.A.C. 6A: 14-3.5c; The Individuals with Disabilities Education Act 1975, as amended, 2004 </a:t>
            </a:r>
            <a:r>
              <a:rPr lang="en-US" altLang="en-US" sz="1600" i="1" dirty="0"/>
              <a:t>(“IDEA</a:t>
            </a:r>
            <a:r>
              <a:rPr lang="en-US" altLang="en-US" sz="1600" dirty="0"/>
              <a:t>”).</a:t>
            </a:r>
            <a:r>
              <a:rPr lang="en-US" altLang="en-US" dirty="0"/>
              <a:t> </a:t>
            </a:r>
          </a:p>
          <a:p>
            <a:pPr algn="just"/>
            <a:endParaRPr lang="en-US" dirty="0"/>
          </a:p>
        </p:txBody>
      </p:sp>
      <p:sp>
        <p:nvSpPr>
          <p:cNvPr id="4" name="Slide Number Placeholder 3"/>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5</a:t>
            </a:fld>
            <a:endParaRPr lang="en-US" dirty="0">
              <a:solidFill>
                <a:prstClr val="black">
                  <a:lumMod val="50000"/>
                  <a:lumOff val="50000"/>
                </a:prstClr>
              </a:solidFill>
            </a:endParaRPr>
          </a:p>
        </p:txBody>
      </p:sp>
    </p:spTree>
    <p:extLst>
      <p:ext uri="{BB962C8B-B14F-4D97-AF65-F5344CB8AC3E}">
        <p14:creationId xmlns:p14="http://schemas.microsoft.com/office/powerpoint/2010/main" val="3969216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 and Section 504 </a:t>
            </a:r>
            <a:endParaRPr lang="en-US" dirty="0"/>
          </a:p>
        </p:txBody>
      </p:sp>
      <p:sp>
        <p:nvSpPr>
          <p:cNvPr id="3" name="Content Placeholder 2"/>
          <p:cNvSpPr>
            <a:spLocks noGrp="1"/>
          </p:cNvSpPr>
          <p:nvPr>
            <p:ph idx="1"/>
          </p:nvPr>
        </p:nvSpPr>
        <p:spPr/>
        <p:txBody>
          <a:bodyPr/>
          <a:lstStyle/>
          <a:p>
            <a:r>
              <a:rPr lang="en-US" dirty="0" smtClean="0"/>
              <a:t>Prohibit retaliation against a student and or parent/guardian due to advocating on behalf of their child for the rights guaranteed by the regulations OCR enforces. </a:t>
            </a:r>
            <a:endParaRPr lang="en-US" dirty="0"/>
          </a:p>
        </p:txBody>
      </p:sp>
      <p:sp>
        <p:nvSpPr>
          <p:cNvPr id="4" name="Slide Number Placeholder 3"/>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6</a:t>
            </a:fld>
            <a:endParaRPr lang="en-US" dirty="0">
              <a:solidFill>
                <a:prstClr val="black">
                  <a:lumMod val="50000"/>
                  <a:lumOff val="50000"/>
                </a:prstClr>
              </a:solidFill>
            </a:endParaRPr>
          </a:p>
        </p:txBody>
      </p:sp>
    </p:spTree>
    <p:extLst>
      <p:ext uri="{BB962C8B-B14F-4D97-AF65-F5344CB8AC3E}">
        <p14:creationId xmlns:p14="http://schemas.microsoft.com/office/powerpoint/2010/main" val="3797077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5291" y="398034"/>
            <a:ext cx="10479087" cy="1143000"/>
          </a:xfrm>
        </p:spPr>
        <p:txBody>
          <a:bodyPr>
            <a:normAutofit fontScale="90000"/>
          </a:bodyPr>
          <a:lstStyle/>
          <a:p>
            <a:pPr algn="l" eaLnBrk="1" hangingPunct="1">
              <a:defRPr/>
            </a:pPr>
            <a:r>
              <a:rPr lang="en-US" sz="4000" u="sng" dirty="0"/>
              <a:t/>
            </a:r>
            <a:br>
              <a:rPr lang="en-US" sz="4000" u="sng" dirty="0"/>
            </a:br>
            <a:r>
              <a:rPr lang="en-US" sz="4000" u="sng" dirty="0"/>
              <a:t>IDEA: Least Restrictive Environment (“LRE”)</a:t>
            </a:r>
            <a:r>
              <a:rPr lang="en-US" sz="4000" dirty="0"/>
              <a:t/>
            </a:r>
            <a:br>
              <a:rPr lang="en-US" sz="4000" dirty="0"/>
            </a:br>
            <a:endParaRPr lang="en-US" sz="4000" dirty="0"/>
          </a:p>
        </p:txBody>
      </p:sp>
      <p:sp>
        <p:nvSpPr>
          <p:cNvPr id="3" name="Content Placeholder 2"/>
          <p:cNvSpPr>
            <a:spLocks noGrp="1"/>
          </p:cNvSpPr>
          <p:nvPr>
            <p:ph idx="4294967295"/>
          </p:nvPr>
        </p:nvSpPr>
        <p:spPr>
          <a:xfrm>
            <a:off x="1433384" y="1335088"/>
            <a:ext cx="9144000" cy="5105400"/>
          </a:xfrm>
          <a:prstGeom prst="rect">
            <a:avLst/>
          </a:prstGeom>
        </p:spPr>
        <p:txBody>
          <a:bodyPr>
            <a:normAutofit/>
          </a:bodyPr>
          <a:lstStyle/>
          <a:p>
            <a:pPr eaLnBrk="1" hangingPunct="1">
              <a:lnSpc>
                <a:spcPct val="80000"/>
              </a:lnSpc>
              <a:buFont typeface="Arial" panose="020B0604020202020204" pitchFamily="34" charset="0"/>
              <a:buNone/>
            </a:pPr>
            <a:r>
              <a:rPr lang="en-US" altLang="en-US" dirty="0"/>
              <a:t>	The FAPE must be provided in the “least restrictive environment” (“LRE”):</a:t>
            </a:r>
          </a:p>
          <a:p>
            <a:pPr eaLnBrk="1" hangingPunct="1">
              <a:lnSpc>
                <a:spcPct val="80000"/>
              </a:lnSpc>
              <a:buFont typeface="Arial" panose="020B0604020202020204" pitchFamily="34" charset="0"/>
              <a:buNone/>
            </a:pPr>
            <a:r>
              <a:rPr lang="en-US" altLang="en-US" sz="1600" dirty="0"/>
              <a:t> </a:t>
            </a:r>
          </a:p>
          <a:p>
            <a:pPr eaLnBrk="1" hangingPunct="1">
              <a:lnSpc>
                <a:spcPct val="80000"/>
              </a:lnSpc>
              <a:buFont typeface="Arial" panose="020B0604020202020204" pitchFamily="34" charset="0"/>
              <a:buNone/>
            </a:pPr>
            <a:r>
              <a:rPr lang="en-US" altLang="en-US" dirty="0"/>
              <a:t>	 “To the </a:t>
            </a:r>
            <a:r>
              <a:rPr lang="en-US" altLang="en-US" i="1" dirty="0"/>
              <a:t>maximum extent appropriate</a:t>
            </a:r>
            <a:r>
              <a:rPr lang="en-US" altLang="en-US" dirty="0"/>
              <a:t>, children with disabilities…are </a:t>
            </a:r>
            <a:r>
              <a:rPr lang="en-US" altLang="en-US" i="1" dirty="0"/>
              <a:t>educated with children who are not disabled</a:t>
            </a:r>
            <a:r>
              <a:rPr lang="en-US" altLang="en-US" dirty="0"/>
              <a:t>, and special classes, separate schooling, or other removal of children with disabilities from the regular educational environment occurs only when the nature or severity of the disability of a child is such that education in regular classes with the use of supplementary aids ands services cannot be achieved satisfactorily.” </a:t>
            </a:r>
            <a:r>
              <a:rPr lang="en-US" altLang="en-US" sz="2000" dirty="0"/>
              <a:t>20 U.S.C.A. 1412 (a) (5)(A).</a:t>
            </a:r>
          </a:p>
          <a:p>
            <a:pPr eaLnBrk="1" hangingPunct="1">
              <a:lnSpc>
                <a:spcPct val="80000"/>
              </a:lnSpc>
              <a:buFont typeface="Arial" panose="020B0604020202020204" pitchFamily="34" charset="0"/>
              <a:buNone/>
            </a:pPr>
            <a:r>
              <a:rPr lang="en-US" altLang="en-US" dirty="0"/>
              <a:t> </a:t>
            </a:r>
          </a:p>
          <a:p>
            <a:pPr eaLnBrk="1" hangingPunct="1">
              <a:lnSpc>
                <a:spcPct val="80000"/>
              </a:lnSpc>
              <a:buFont typeface="Arial" panose="020B0604020202020204" pitchFamily="34" charset="0"/>
              <a:buNone/>
            </a:pPr>
            <a:r>
              <a:rPr lang="en-US" altLang="en-US" dirty="0"/>
              <a:t>	There is a strong legislative presumption in favor of integrating disabled children within regular classrooms. </a:t>
            </a:r>
            <a:r>
              <a:rPr lang="en-US" altLang="en-US" sz="2000" dirty="0" err="1"/>
              <a:t>Oberti</a:t>
            </a:r>
            <a:r>
              <a:rPr lang="en-US" altLang="en-US" sz="2000" dirty="0"/>
              <a:t> v Board of Education of Clementon School District, 995 F. 2d 1204 (3d Cir. 1993</a:t>
            </a:r>
            <a:r>
              <a:rPr lang="en-US" altLang="en-US" dirty="0"/>
              <a:t>).</a:t>
            </a:r>
          </a:p>
          <a:p>
            <a:pPr eaLnBrk="1" hangingPunct="1">
              <a:lnSpc>
                <a:spcPct val="80000"/>
              </a:lnSpc>
            </a:pPr>
            <a:endParaRPr lang="en-US" altLang="en-US" dirty="0"/>
          </a:p>
        </p:txBody>
      </p:sp>
      <p:sp>
        <p:nvSpPr>
          <p:cNvPr id="4" name="Slide Number Placeholder 3"/>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7</a:t>
            </a:fld>
            <a:endParaRPr lang="en-US" dirty="0">
              <a:solidFill>
                <a:prstClr val="black">
                  <a:lumMod val="50000"/>
                  <a:lumOff val="50000"/>
                </a:prstClr>
              </a:solidFill>
            </a:endParaRPr>
          </a:p>
        </p:txBody>
      </p:sp>
    </p:spTree>
    <p:extLst>
      <p:ext uri="{BB962C8B-B14F-4D97-AF65-F5344CB8AC3E}">
        <p14:creationId xmlns:p14="http://schemas.microsoft.com/office/powerpoint/2010/main" val="117113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78707" y="670312"/>
            <a:ext cx="6511925" cy="1143000"/>
          </a:xfrm>
        </p:spPr>
        <p:txBody>
          <a:bodyPr/>
          <a:lstStyle/>
          <a:p>
            <a:r>
              <a:rPr lang="en-US" dirty="0" smtClean="0"/>
              <a:t>RESPONSIBILITIES </a:t>
            </a:r>
            <a:endParaRPr lang="en-US" dirty="0"/>
          </a:p>
        </p:txBody>
      </p:sp>
      <p:sp>
        <p:nvSpPr>
          <p:cNvPr id="3" name="Content Placeholder 2"/>
          <p:cNvSpPr>
            <a:spLocks noGrp="1"/>
          </p:cNvSpPr>
          <p:nvPr>
            <p:ph idx="4294967295"/>
          </p:nvPr>
        </p:nvSpPr>
        <p:spPr>
          <a:xfrm>
            <a:off x="1309816" y="1367910"/>
            <a:ext cx="9152238" cy="4924425"/>
          </a:xfrm>
        </p:spPr>
        <p:txBody>
          <a:bodyPr>
            <a:normAutofit lnSpcReduction="10000"/>
          </a:bodyPr>
          <a:lstStyle/>
          <a:p>
            <a:pPr marL="45720" indent="0">
              <a:buNone/>
            </a:pPr>
            <a:endParaRPr lang="en-US" dirty="0" smtClean="0"/>
          </a:p>
          <a:p>
            <a:r>
              <a:rPr lang="en-US" dirty="0" smtClean="0"/>
              <a:t>The District is responsible for properly complying with the IDEA and NJAC 6A:14 et seq., which is including but not limited to:</a:t>
            </a:r>
          </a:p>
          <a:p>
            <a:pPr lvl="1"/>
            <a:r>
              <a:rPr lang="en-US" b="1" u="sng" dirty="0" smtClean="0"/>
              <a:t>Keeping the parent informed (in their native language)</a:t>
            </a:r>
          </a:p>
          <a:p>
            <a:pPr lvl="1"/>
            <a:r>
              <a:rPr lang="en-US" b="1" u="sng" dirty="0" smtClean="0"/>
              <a:t>Performing Timely Evaluations and Reevaluations </a:t>
            </a:r>
          </a:p>
          <a:p>
            <a:pPr lvl="1"/>
            <a:r>
              <a:rPr lang="en-US" b="1" u="sng" dirty="0" smtClean="0"/>
              <a:t>Drafting the IEP</a:t>
            </a:r>
          </a:p>
          <a:p>
            <a:pPr lvl="1"/>
            <a:r>
              <a:rPr lang="en-US" b="1" u="sng" dirty="0" smtClean="0"/>
              <a:t>Implementing the IEP</a:t>
            </a:r>
          </a:p>
          <a:p>
            <a:pPr marL="45720" indent="0">
              <a:buNone/>
            </a:pPr>
            <a:endParaRPr lang="en-US" dirty="0" smtClean="0"/>
          </a:p>
          <a:p>
            <a:pPr lvl="1"/>
            <a:r>
              <a:rPr lang="en-US" dirty="0" smtClean="0"/>
              <a:t>If District does not properly comply with the above mentioned, the </a:t>
            </a:r>
            <a:r>
              <a:rPr lang="en-US" b="1" dirty="0" smtClean="0"/>
              <a:t>District</a:t>
            </a:r>
            <a:r>
              <a:rPr lang="en-US" dirty="0" smtClean="0"/>
              <a:t> OR the </a:t>
            </a:r>
            <a:r>
              <a:rPr lang="en-US" b="1" dirty="0" smtClean="0"/>
              <a:t>teacher</a:t>
            </a:r>
            <a:r>
              <a:rPr lang="en-US" dirty="0" smtClean="0"/>
              <a:t> can be found liable. </a:t>
            </a:r>
          </a:p>
          <a:p>
            <a:pPr lvl="1"/>
            <a:r>
              <a:rPr lang="en-US" dirty="0" smtClean="0"/>
              <a:t>If the teacher does not properly implement IEP, he/she may suffer disciplinary measures</a:t>
            </a:r>
            <a:endParaRPr lang="en-US" dirty="0"/>
          </a:p>
        </p:txBody>
      </p:sp>
      <p:sp>
        <p:nvSpPr>
          <p:cNvPr id="4" name="Slide Number Placeholder 3"/>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8</a:t>
            </a:fld>
            <a:endParaRPr lang="en-US" dirty="0">
              <a:solidFill>
                <a:prstClr val="black">
                  <a:lumMod val="50000"/>
                  <a:lumOff val="50000"/>
                </a:prstClr>
              </a:solidFill>
            </a:endParaRPr>
          </a:p>
        </p:txBody>
      </p:sp>
    </p:spTree>
    <p:extLst>
      <p:ext uri="{BB962C8B-B14F-4D97-AF65-F5344CB8AC3E}">
        <p14:creationId xmlns:p14="http://schemas.microsoft.com/office/powerpoint/2010/main" val="1115003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32453" y="544084"/>
            <a:ext cx="8657968" cy="848110"/>
          </a:xfrm>
        </p:spPr>
        <p:txBody>
          <a:bodyPr/>
          <a:lstStyle/>
          <a:p>
            <a:r>
              <a:rPr lang="en-US" dirty="0" smtClean="0"/>
              <a:t>REFERRAL &amp; IDENTIFICATION</a:t>
            </a:r>
            <a:endParaRPr lang="en-US" dirty="0"/>
          </a:p>
        </p:txBody>
      </p:sp>
      <p:sp>
        <p:nvSpPr>
          <p:cNvPr id="3" name="Content Placeholder 2"/>
          <p:cNvSpPr>
            <a:spLocks noGrp="1"/>
          </p:cNvSpPr>
          <p:nvPr>
            <p:ph idx="4294967295"/>
          </p:nvPr>
        </p:nvSpPr>
        <p:spPr>
          <a:xfrm>
            <a:off x="669925" y="1303122"/>
            <a:ext cx="10830097" cy="5023537"/>
          </a:xfrm>
        </p:spPr>
        <p:txBody>
          <a:bodyPr>
            <a:normAutofit fontScale="70000" lnSpcReduction="20000"/>
          </a:bodyPr>
          <a:lstStyle/>
          <a:p>
            <a:pPr marL="0" indent="0">
              <a:buNone/>
            </a:pPr>
            <a:endParaRPr lang="en-US" dirty="0" smtClean="0"/>
          </a:p>
          <a:p>
            <a:r>
              <a:rPr lang="en-US" dirty="0" smtClean="0"/>
              <a:t>The District’s CHILD FIND OBLIGATION:</a:t>
            </a:r>
          </a:p>
          <a:p>
            <a:pPr lvl="1"/>
            <a:r>
              <a:rPr lang="en-US" dirty="0" smtClean="0"/>
              <a:t>If a teacher suspects that a child may need special </a:t>
            </a:r>
            <a:r>
              <a:rPr lang="en-US" dirty="0"/>
              <a:t>education and related </a:t>
            </a:r>
            <a:r>
              <a:rPr lang="en-US" dirty="0" smtClean="0"/>
              <a:t>services they MUST identify the child and refer him/her to be evaluated.</a:t>
            </a:r>
            <a:endParaRPr lang="en-US" dirty="0"/>
          </a:p>
          <a:p>
            <a:r>
              <a:rPr lang="en-US" dirty="0"/>
              <a:t>A referral is a written request for an evaluation that is provided to the District when a child is suspected of having a disability and might need special education services</a:t>
            </a:r>
            <a:r>
              <a:rPr lang="en-US" dirty="0" smtClean="0"/>
              <a:t>.</a:t>
            </a:r>
          </a:p>
          <a:p>
            <a:pPr marL="0" indent="0">
              <a:buNone/>
            </a:pPr>
            <a:endParaRPr lang="en-US" dirty="0" smtClean="0"/>
          </a:p>
          <a:p>
            <a:r>
              <a:rPr lang="en-US" dirty="0" smtClean="0"/>
              <a:t>Once the </a:t>
            </a:r>
            <a:r>
              <a:rPr lang="en-US" smtClean="0"/>
              <a:t>District receives </a:t>
            </a:r>
            <a:r>
              <a:rPr lang="en-US" dirty="0" smtClean="0"/>
              <a:t>a referral, The District has</a:t>
            </a:r>
            <a:r>
              <a:rPr lang="en-US" b="1" dirty="0" smtClean="0"/>
              <a:t> </a:t>
            </a:r>
            <a:r>
              <a:rPr lang="en-US" b="1" dirty="0" smtClean="0">
                <a:solidFill>
                  <a:srgbClr val="FF0000"/>
                </a:solidFill>
              </a:rPr>
              <a:t>20 calendar days </a:t>
            </a:r>
            <a:r>
              <a:rPr lang="en-US" dirty="0" smtClean="0"/>
              <a:t>to hold a meeting with the CST</a:t>
            </a:r>
            <a:r>
              <a:rPr lang="en-US" dirty="0"/>
              <a:t>, Parent, Regular Education Teacher </a:t>
            </a:r>
            <a:r>
              <a:rPr lang="en-US" dirty="0" smtClean="0"/>
              <a:t>to determine whether an evaluation will be conducted.  </a:t>
            </a:r>
          </a:p>
          <a:p>
            <a:endParaRPr lang="en-US" dirty="0"/>
          </a:p>
          <a:p>
            <a:r>
              <a:rPr lang="en-US" dirty="0" smtClean="0"/>
              <a:t>The Group will determine whether:</a:t>
            </a:r>
          </a:p>
          <a:p>
            <a:pPr lvl="1"/>
            <a:r>
              <a:rPr lang="en-US" dirty="0" smtClean="0"/>
              <a:t>An evaluation is warranted and if so, the nature and scope of the evaluation</a:t>
            </a:r>
          </a:p>
          <a:p>
            <a:pPr lvl="1"/>
            <a:r>
              <a:rPr lang="en-US" dirty="0" smtClean="0"/>
              <a:t>An evaluation is not warranted, and if so, the appropriate action to be taken.</a:t>
            </a:r>
          </a:p>
          <a:p>
            <a:endParaRPr lang="en-US" dirty="0"/>
          </a:p>
          <a:p>
            <a:r>
              <a:rPr lang="en-US" dirty="0" smtClean="0"/>
              <a:t>If an evaluation is to be conduct, the District MUST provide the parent with WRITTEN NOTICE of the determination, which includes a request for consent to evaluate.</a:t>
            </a:r>
            <a:endParaRPr lang="en-US" dirty="0"/>
          </a:p>
        </p:txBody>
      </p:sp>
      <p:sp>
        <p:nvSpPr>
          <p:cNvPr id="4" name="Slide Number Placeholder 3"/>
          <p:cNvSpPr>
            <a:spLocks noGrp="1"/>
          </p:cNvSpPr>
          <p:nvPr>
            <p:ph type="sldNum" sz="quarter" idx="12"/>
          </p:nvPr>
        </p:nvSpPr>
        <p:spPr/>
        <p:txBody>
          <a:bodyPr/>
          <a:lstStyle/>
          <a:p>
            <a:fld id="{D7E63A33-8271-4DD0-9C48-789913D7C115}" type="slidenum">
              <a:rPr lang="en-US" smtClean="0">
                <a:solidFill>
                  <a:prstClr val="black">
                    <a:lumMod val="50000"/>
                    <a:lumOff val="50000"/>
                  </a:prstClr>
                </a:solidFill>
              </a:rPr>
              <a:pPr/>
              <a:t>9</a:t>
            </a:fld>
            <a:endParaRPr lang="en-US" dirty="0">
              <a:solidFill>
                <a:prstClr val="black">
                  <a:lumMod val="50000"/>
                  <a:lumOff val="50000"/>
                </a:prstClr>
              </a:solidFill>
            </a:endParaRPr>
          </a:p>
        </p:txBody>
      </p:sp>
    </p:spTree>
    <p:extLst>
      <p:ext uri="{BB962C8B-B14F-4D97-AF65-F5344CB8AC3E}">
        <p14:creationId xmlns:p14="http://schemas.microsoft.com/office/powerpoint/2010/main" val="24163491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594</TotalTime>
  <Words>2014</Words>
  <Application>Microsoft Office PowerPoint</Application>
  <PresentationFormat>Widescreen</PresentationFormat>
  <Paragraphs>223</Paragraphs>
  <Slides>27</Slides>
  <Notes>1</Notes>
  <HiddenSlides>9</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Garamond</vt:lpstr>
      <vt:lpstr>Georgia</vt:lpstr>
      <vt:lpstr>Organic</vt:lpstr>
      <vt:lpstr>Special Education </vt:lpstr>
      <vt:lpstr>INTRODUCTION</vt:lpstr>
      <vt:lpstr>Current IDEA Standard for FAPE</vt:lpstr>
      <vt:lpstr> The Expanded Definition of “Education” </vt:lpstr>
      <vt:lpstr>SPECIAL EDUCATION</vt:lpstr>
      <vt:lpstr>ADA and Section 504 </vt:lpstr>
      <vt:lpstr> IDEA: Least Restrictive Environment (“LRE”) </vt:lpstr>
      <vt:lpstr>RESPONSIBILITIES </vt:lpstr>
      <vt:lpstr>REFERRAL &amp; IDENTIFICATION</vt:lpstr>
      <vt:lpstr>EVALUATION </vt:lpstr>
      <vt:lpstr>THE IEP</vt:lpstr>
      <vt:lpstr>LEGALLY DEFENSIBLE IEP</vt:lpstr>
      <vt:lpstr>AMENDING THE IEP</vt:lpstr>
      <vt:lpstr>ANNUAL IEP REVIEW</vt:lpstr>
      <vt:lpstr>REEVALUATION TIMELINE</vt:lpstr>
      <vt:lpstr>REEVALUATION</vt:lpstr>
      <vt:lpstr>Case Law where Districts were found liable for failing to provide FAPE</vt:lpstr>
      <vt:lpstr>Mary Mcleod Bethune Day Acad. Pub. Charter Sch. V. Bland,  534 F. Supp. 2d 109, (D.D.C. 2008)  </vt:lpstr>
      <vt:lpstr>Manalansan v. Bd. Of Educ.,  2001 U.S. Dist. LEXIS 12608 (D. Md. Aug. 14, 2001) </vt:lpstr>
      <vt:lpstr>Potential for Individual Teacher Liability </vt:lpstr>
      <vt:lpstr>Couture v. Bd. Of Educ. of the Albuquergue Pub. Schs.  535 F.3d. 1243 (10 Cir. N.M. 2008) </vt:lpstr>
      <vt:lpstr>PowerPoint Presentation</vt:lpstr>
      <vt:lpstr>Doe v. Withers 20 IDELR 422 (West Virginia Circuit Court, Taylor County, 1993).  </vt:lpstr>
      <vt:lpstr>FINAL RECOMMENDATIONS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Shana Attas</dc:creator>
  <cp:lastModifiedBy>Kristin Patterson-Maas</cp:lastModifiedBy>
  <cp:revision>43</cp:revision>
  <cp:lastPrinted>2015-02-17T17:09:30Z</cp:lastPrinted>
  <dcterms:created xsi:type="dcterms:W3CDTF">2015-02-16T23:13:57Z</dcterms:created>
  <dcterms:modified xsi:type="dcterms:W3CDTF">2018-03-20T18:13:28Z</dcterms:modified>
</cp:coreProperties>
</file>