
<file path=[Content_Types].xml><?xml version="1.0" encoding="utf-8"?>
<Types xmlns="http://schemas.openxmlformats.org/package/2006/content-types"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3" autoAdjust="0"/>
    <p:restoredTop sz="94660"/>
  </p:normalViewPr>
  <p:slideViewPr>
    <p:cSldViewPr snapToGrid="0">
      <p:cViewPr varScale="1">
        <p:scale>
          <a:sx n="55" d="100"/>
          <a:sy n="55" d="100"/>
        </p:scale>
        <p:origin x="600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image" Target="../media/image1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B062C32-9E60-49CE-B885-5645799DBD82}" type="datetimeFigureOut">
              <a:rPr lang="en-US" smtClean="0"/>
              <a:t>4/20/2016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BD2ED33-D934-4923-B009-55E09E0A18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60380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4BB4953-6189-C44F-82CD-E22995FAC881}" type="slidenum">
              <a:rPr lang="en-US"/>
              <a:pPr/>
              <a:t>1</a:t>
            </a:fld>
            <a:endParaRPr lang="en-US"/>
          </a:p>
        </p:txBody>
      </p:sp>
      <p:sp>
        <p:nvSpPr>
          <p:cNvPr id="18903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8903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89473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25170B-4067-4AF6-97E9-ADCD573338AD}" type="datetimeFigureOut">
              <a:rPr lang="en-US" smtClean="0"/>
              <a:t>4/20/2016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2B650-893F-4065-848F-D7DF95F113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66560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25170B-4067-4AF6-97E9-ADCD573338AD}" type="datetimeFigureOut">
              <a:rPr lang="en-US" smtClean="0"/>
              <a:t>4/20/2016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2B650-893F-4065-848F-D7DF95F113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06087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25170B-4067-4AF6-97E9-ADCD573338AD}" type="datetimeFigureOut">
              <a:rPr lang="en-US" smtClean="0"/>
              <a:t>4/20/2016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2B650-893F-4065-848F-D7DF95F113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60927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25170B-4067-4AF6-97E9-ADCD573338AD}" type="datetimeFigureOut">
              <a:rPr lang="en-US" smtClean="0"/>
              <a:t>4/20/2016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2B650-893F-4065-848F-D7DF95F113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27806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25170B-4067-4AF6-97E9-ADCD573338AD}" type="datetimeFigureOut">
              <a:rPr lang="en-US" smtClean="0"/>
              <a:t>4/20/2016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2B650-893F-4065-848F-D7DF95F113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81986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25170B-4067-4AF6-97E9-ADCD573338AD}" type="datetimeFigureOut">
              <a:rPr lang="en-US" smtClean="0"/>
              <a:t>4/20/2016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2B650-893F-4065-848F-D7DF95F113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19007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25170B-4067-4AF6-97E9-ADCD573338AD}" type="datetimeFigureOut">
              <a:rPr lang="en-US" smtClean="0"/>
              <a:t>4/20/2016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2B650-893F-4065-848F-D7DF95F113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94418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25170B-4067-4AF6-97E9-ADCD573338AD}" type="datetimeFigureOut">
              <a:rPr lang="en-US" smtClean="0"/>
              <a:t>4/20/2016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2B650-893F-4065-848F-D7DF95F113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05608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25170B-4067-4AF6-97E9-ADCD573338AD}" type="datetimeFigureOut">
              <a:rPr lang="en-US" smtClean="0"/>
              <a:t>4/20/2016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2B650-893F-4065-848F-D7DF95F113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09240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25170B-4067-4AF6-97E9-ADCD573338AD}" type="datetimeFigureOut">
              <a:rPr lang="en-US" smtClean="0"/>
              <a:t>4/20/2016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2B650-893F-4065-848F-D7DF95F113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92708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25170B-4067-4AF6-97E9-ADCD573338AD}" type="datetimeFigureOut">
              <a:rPr lang="en-US" smtClean="0"/>
              <a:t>4/20/2016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2B650-893F-4065-848F-D7DF95F113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96250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25170B-4067-4AF6-97E9-ADCD573338AD}" type="datetimeFigureOut">
              <a:rPr lang="en-US" smtClean="0"/>
              <a:t>4/20/2016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F2B650-893F-4065-848F-D7DF95F113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84593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7" Type="http://schemas.openxmlformats.org/officeDocument/2006/relationships/image" Target="../media/image2.wmf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5" Type="http://schemas.openxmlformats.org/officeDocument/2006/relationships/image" Target="../media/image1.wmf"/><Relationship Id="rId4" Type="http://schemas.openxmlformats.org/officeDocument/2006/relationships/oleObject" Target="../embeddings/oleObject1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69090" name="Group 2"/>
          <p:cNvGrpSpPr>
            <a:grpSpLocks/>
          </p:cNvGrpSpPr>
          <p:nvPr/>
        </p:nvGrpSpPr>
        <p:grpSpPr bwMode="auto">
          <a:xfrm>
            <a:off x="2209800" y="1371600"/>
            <a:ext cx="2057400" cy="381000"/>
            <a:chOff x="432" y="1008"/>
            <a:chExt cx="1296" cy="240"/>
          </a:xfrm>
        </p:grpSpPr>
        <p:sp>
          <p:nvSpPr>
            <p:cNvPr id="1369091" name="Text Box 3"/>
            <p:cNvSpPr txBox="1">
              <a:spLocks noChangeArrowheads="1"/>
            </p:cNvSpPr>
            <p:nvPr/>
          </p:nvSpPr>
          <p:spPr bwMode="auto">
            <a:xfrm>
              <a:off x="432" y="1008"/>
              <a:ext cx="1256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0" hangingPunct="0"/>
              <a:r>
                <a:rPr lang="en-US" b="1"/>
                <a:t>Academic Systems</a:t>
              </a:r>
              <a:endParaRPr lang="en-US"/>
            </a:p>
          </p:txBody>
        </p:sp>
        <p:sp>
          <p:nvSpPr>
            <p:cNvPr id="1369092" name="Rectangle 4"/>
            <p:cNvSpPr>
              <a:spLocks noChangeArrowheads="1"/>
            </p:cNvSpPr>
            <p:nvPr/>
          </p:nvSpPr>
          <p:spPr bwMode="auto">
            <a:xfrm>
              <a:off x="432" y="1056"/>
              <a:ext cx="1296" cy="192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369093" name="Group 5"/>
          <p:cNvGrpSpPr>
            <a:grpSpLocks/>
          </p:cNvGrpSpPr>
          <p:nvPr/>
        </p:nvGrpSpPr>
        <p:grpSpPr bwMode="auto">
          <a:xfrm>
            <a:off x="7467600" y="1371600"/>
            <a:ext cx="2095500" cy="381000"/>
            <a:chOff x="3744" y="1008"/>
            <a:chExt cx="1320" cy="240"/>
          </a:xfrm>
        </p:grpSpPr>
        <p:sp>
          <p:nvSpPr>
            <p:cNvPr id="1369094" name="Text Box 6"/>
            <p:cNvSpPr txBox="1">
              <a:spLocks noChangeArrowheads="1"/>
            </p:cNvSpPr>
            <p:nvPr/>
          </p:nvSpPr>
          <p:spPr bwMode="auto">
            <a:xfrm>
              <a:off x="3744" y="1008"/>
              <a:ext cx="1320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0" hangingPunct="0"/>
              <a:r>
                <a:rPr lang="en-US" b="1"/>
                <a:t>Behavioral Systems</a:t>
              </a:r>
              <a:endParaRPr lang="en-US"/>
            </a:p>
          </p:txBody>
        </p:sp>
        <p:sp>
          <p:nvSpPr>
            <p:cNvPr id="1369095" name="Rectangle 7"/>
            <p:cNvSpPr>
              <a:spLocks noChangeArrowheads="1"/>
            </p:cNvSpPr>
            <p:nvPr/>
          </p:nvSpPr>
          <p:spPr bwMode="auto">
            <a:xfrm>
              <a:off x="3744" y="1056"/>
              <a:ext cx="1296" cy="192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369096" name="Text Box 8"/>
          <p:cNvSpPr txBox="1">
            <a:spLocks noChangeArrowheads="1"/>
          </p:cNvSpPr>
          <p:nvPr/>
        </p:nvSpPr>
        <p:spPr bwMode="auto">
          <a:xfrm>
            <a:off x="5334000" y="2286000"/>
            <a:ext cx="51435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/>
            <a:r>
              <a:rPr lang="en-US" sz="1200"/>
              <a:t>1-5%</a:t>
            </a:r>
          </a:p>
        </p:txBody>
      </p:sp>
      <p:sp>
        <p:nvSpPr>
          <p:cNvPr id="1369097" name="Text Box 9"/>
          <p:cNvSpPr txBox="1">
            <a:spLocks noChangeArrowheads="1"/>
          </p:cNvSpPr>
          <p:nvPr/>
        </p:nvSpPr>
        <p:spPr bwMode="auto">
          <a:xfrm>
            <a:off x="6400800" y="2286000"/>
            <a:ext cx="51435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/>
            <a:r>
              <a:rPr lang="en-US" sz="1200"/>
              <a:t>1-5%</a:t>
            </a:r>
          </a:p>
        </p:txBody>
      </p:sp>
      <p:sp>
        <p:nvSpPr>
          <p:cNvPr id="1369098" name="Text Box 10"/>
          <p:cNvSpPr txBox="1">
            <a:spLocks noChangeArrowheads="1"/>
          </p:cNvSpPr>
          <p:nvPr/>
        </p:nvSpPr>
        <p:spPr bwMode="auto">
          <a:xfrm>
            <a:off x="4953000" y="3048000"/>
            <a:ext cx="59055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/>
            <a:r>
              <a:rPr lang="en-US" sz="1200"/>
              <a:t>5-10%</a:t>
            </a:r>
          </a:p>
        </p:txBody>
      </p:sp>
      <p:sp>
        <p:nvSpPr>
          <p:cNvPr id="1369099" name="Text Box 11"/>
          <p:cNvSpPr txBox="1">
            <a:spLocks noChangeArrowheads="1"/>
          </p:cNvSpPr>
          <p:nvPr/>
        </p:nvSpPr>
        <p:spPr bwMode="auto">
          <a:xfrm>
            <a:off x="6629400" y="3048000"/>
            <a:ext cx="59055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/>
            <a:r>
              <a:rPr lang="en-US" sz="1200"/>
              <a:t>5-10%</a:t>
            </a:r>
          </a:p>
        </p:txBody>
      </p:sp>
      <p:sp>
        <p:nvSpPr>
          <p:cNvPr id="1369100" name="Text Box 12"/>
          <p:cNvSpPr txBox="1">
            <a:spLocks noChangeArrowheads="1"/>
          </p:cNvSpPr>
          <p:nvPr/>
        </p:nvSpPr>
        <p:spPr bwMode="auto">
          <a:xfrm>
            <a:off x="4403725" y="4684714"/>
            <a:ext cx="66675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/>
            <a:r>
              <a:rPr lang="en-US" sz="1200"/>
              <a:t>80-90%</a:t>
            </a:r>
          </a:p>
        </p:txBody>
      </p:sp>
      <p:sp>
        <p:nvSpPr>
          <p:cNvPr id="1369101" name="Text Box 13"/>
          <p:cNvSpPr txBox="1">
            <a:spLocks noChangeArrowheads="1"/>
          </p:cNvSpPr>
          <p:nvPr/>
        </p:nvSpPr>
        <p:spPr bwMode="auto">
          <a:xfrm>
            <a:off x="7162800" y="4724400"/>
            <a:ext cx="66675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/>
            <a:r>
              <a:rPr lang="en-US" sz="1200"/>
              <a:t>80-90%</a:t>
            </a:r>
          </a:p>
        </p:txBody>
      </p:sp>
      <p:grpSp>
        <p:nvGrpSpPr>
          <p:cNvPr id="1369102" name="Group 14"/>
          <p:cNvGrpSpPr>
            <a:grpSpLocks/>
          </p:cNvGrpSpPr>
          <p:nvPr/>
        </p:nvGrpSpPr>
        <p:grpSpPr bwMode="auto">
          <a:xfrm>
            <a:off x="1828800" y="2057402"/>
            <a:ext cx="3352800" cy="830263"/>
            <a:chOff x="192" y="1296"/>
            <a:chExt cx="2112" cy="523"/>
          </a:xfrm>
        </p:grpSpPr>
        <p:sp>
          <p:nvSpPr>
            <p:cNvPr id="1369103" name="Text Box 15"/>
            <p:cNvSpPr txBox="1">
              <a:spLocks noChangeArrowheads="1"/>
            </p:cNvSpPr>
            <p:nvPr/>
          </p:nvSpPr>
          <p:spPr bwMode="auto">
            <a:xfrm>
              <a:off x="192" y="1296"/>
              <a:ext cx="1447" cy="52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0" hangingPunct="0"/>
              <a:r>
                <a:rPr lang="en-US" sz="1200" u="sng"/>
                <a:t>Intensive, Individual Interventions</a:t>
              </a:r>
              <a:endParaRPr lang="en-US" sz="1200"/>
            </a:p>
            <a:p>
              <a:pPr algn="l" eaLnBrk="0" hangingPunct="0">
                <a:buFontTx/>
                <a:buChar char="•"/>
              </a:pPr>
              <a:r>
                <a:rPr lang="en-US" sz="1200"/>
                <a:t>Individual Students</a:t>
              </a:r>
            </a:p>
            <a:p>
              <a:pPr algn="l" eaLnBrk="0" hangingPunct="0">
                <a:buFontTx/>
                <a:buChar char="•"/>
              </a:pPr>
              <a:r>
                <a:rPr lang="en-US" sz="1200"/>
                <a:t>Assessment-based</a:t>
              </a:r>
            </a:p>
            <a:p>
              <a:pPr algn="l" eaLnBrk="0" hangingPunct="0">
                <a:buFontTx/>
                <a:buChar char="•"/>
              </a:pPr>
              <a:r>
                <a:rPr lang="en-US" sz="1200"/>
                <a:t>High Intensity</a:t>
              </a:r>
            </a:p>
          </p:txBody>
        </p:sp>
        <p:sp>
          <p:nvSpPr>
            <p:cNvPr id="1369104" name="Line 16"/>
            <p:cNvSpPr>
              <a:spLocks noChangeShapeType="1"/>
            </p:cNvSpPr>
            <p:nvPr/>
          </p:nvSpPr>
          <p:spPr bwMode="auto">
            <a:xfrm>
              <a:off x="1968" y="1536"/>
              <a:ext cx="336" cy="0"/>
            </a:xfrm>
            <a:prstGeom prst="line">
              <a:avLst/>
            </a:prstGeom>
            <a:noFill/>
            <a:ln w="88900">
              <a:solidFill>
                <a:schemeClr val="tx1"/>
              </a:solidFill>
              <a:round/>
              <a:headEnd type="triangle" w="med" len="med"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369105" name="Group 17"/>
          <p:cNvGrpSpPr>
            <a:grpSpLocks/>
          </p:cNvGrpSpPr>
          <p:nvPr/>
        </p:nvGrpSpPr>
        <p:grpSpPr bwMode="auto">
          <a:xfrm>
            <a:off x="7008813" y="2133602"/>
            <a:ext cx="2908300" cy="830263"/>
            <a:chOff x="3455" y="1344"/>
            <a:chExt cx="1832" cy="523"/>
          </a:xfrm>
        </p:grpSpPr>
        <p:sp>
          <p:nvSpPr>
            <p:cNvPr id="1369106" name="Line 18"/>
            <p:cNvSpPr>
              <a:spLocks noChangeShapeType="1"/>
            </p:cNvSpPr>
            <p:nvPr/>
          </p:nvSpPr>
          <p:spPr bwMode="auto">
            <a:xfrm rot="10779537">
              <a:off x="3455" y="1536"/>
              <a:ext cx="336" cy="1"/>
            </a:xfrm>
            <a:prstGeom prst="line">
              <a:avLst/>
            </a:prstGeom>
            <a:noFill/>
            <a:ln w="88900">
              <a:solidFill>
                <a:schemeClr val="tx1"/>
              </a:solidFill>
              <a:round/>
              <a:headEnd type="triangle" w="med" len="med"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69107" name="Text Box 19"/>
            <p:cNvSpPr txBox="1">
              <a:spLocks noChangeArrowheads="1"/>
            </p:cNvSpPr>
            <p:nvPr/>
          </p:nvSpPr>
          <p:spPr bwMode="auto">
            <a:xfrm>
              <a:off x="3840" y="1344"/>
              <a:ext cx="1447" cy="52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0" hangingPunct="0"/>
              <a:r>
                <a:rPr lang="en-US" sz="1200" u="sng"/>
                <a:t>Intensive, Individual Interventions</a:t>
              </a:r>
              <a:endParaRPr lang="en-US" sz="1200"/>
            </a:p>
            <a:p>
              <a:pPr algn="l" eaLnBrk="0" hangingPunct="0">
                <a:buFontTx/>
                <a:buChar char="•"/>
              </a:pPr>
              <a:r>
                <a:rPr lang="en-US" sz="1200"/>
                <a:t>Individual Students</a:t>
              </a:r>
            </a:p>
            <a:p>
              <a:pPr algn="l" eaLnBrk="0" hangingPunct="0">
                <a:buFontTx/>
                <a:buChar char="•"/>
              </a:pPr>
              <a:r>
                <a:rPr lang="en-US" sz="1200"/>
                <a:t>Assessment-based</a:t>
              </a:r>
            </a:p>
            <a:p>
              <a:pPr algn="l" eaLnBrk="0" hangingPunct="0">
                <a:buFontTx/>
                <a:buChar char="•"/>
              </a:pPr>
              <a:r>
                <a:rPr lang="en-US" sz="1200"/>
                <a:t>Intense, durable procedures</a:t>
              </a:r>
            </a:p>
          </p:txBody>
        </p:sp>
      </p:grpSp>
      <p:grpSp>
        <p:nvGrpSpPr>
          <p:cNvPr id="1369108" name="Group 20"/>
          <p:cNvGrpSpPr>
            <a:grpSpLocks/>
          </p:cNvGrpSpPr>
          <p:nvPr/>
        </p:nvGrpSpPr>
        <p:grpSpPr bwMode="auto">
          <a:xfrm>
            <a:off x="1828800" y="3048002"/>
            <a:ext cx="2971800" cy="1016001"/>
            <a:chOff x="192" y="1920"/>
            <a:chExt cx="1872" cy="640"/>
          </a:xfrm>
        </p:grpSpPr>
        <p:sp>
          <p:nvSpPr>
            <p:cNvPr id="1369109" name="Text Box 21"/>
            <p:cNvSpPr txBox="1">
              <a:spLocks noChangeArrowheads="1"/>
            </p:cNvSpPr>
            <p:nvPr/>
          </p:nvSpPr>
          <p:spPr bwMode="auto">
            <a:xfrm>
              <a:off x="192" y="1920"/>
              <a:ext cx="1271" cy="64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0" hangingPunct="0"/>
              <a:r>
                <a:rPr lang="en-US" sz="1200" u="sng"/>
                <a:t>Targeted Group Interventions</a:t>
              </a:r>
              <a:endParaRPr lang="en-US" sz="1200"/>
            </a:p>
            <a:p>
              <a:pPr algn="l" eaLnBrk="0" hangingPunct="0">
                <a:buFontTx/>
                <a:buChar char="•"/>
              </a:pPr>
              <a:r>
                <a:rPr lang="en-US" sz="1200"/>
                <a:t>Some students (at-risk)</a:t>
              </a:r>
            </a:p>
            <a:p>
              <a:pPr algn="l" eaLnBrk="0" hangingPunct="0">
                <a:buFontTx/>
                <a:buChar char="•"/>
              </a:pPr>
              <a:r>
                <a:rPr lang="en-US" sz="1200"/>
                <a:t>High efficiency</a:t>
              </a:r>
            </a:p>
            <a:p>
              <a:pPr algn="l" eaLnBrk="0" hangingPunct="0">
                <a:buFontTx/>
                <a:buChar char="•"/>
              </a:pPr>
              <a:r>
                <a:rPr lang="en-US" sz="1200"/>
                <a:t>Rapid response</a:t>
              </a:r>
            </a:p>
            <a:p>
              <a:pPr algn="l" eaLnBrk="0" hangingPunct="0"/>
              <a:endParaRPr lang="en-US" sz="1200"/>
            </a:p>
          </p:txBody>
        </p:sp>
        <p:sp>
          <p:nvSpPr>
            <p:cNvPr id="1369110" name="Line 22"/>
            <p:cNvSpPr>
              <a:spLocks noChangeShapeType="1"/>
            </p:cNvSpPr>
            <p:nvPr/>
          </p:nvSpPr>
          <p:spPr bwMode="auto">
            <a:xfrm>
              <a:off x="1728" y="2016"/>
              <a:ext cx="336" cy="0"/>
            </a:xfrm>
            <a:prstGeom prst="line">
              <a:avLst/>
            </a:prstGeom>
            <a:noFill/>
            <a:ln w="88900">
              <a:solidFill>
                <a:schemeClr val="tx1"/>
              </a:solidFill>
              <a:round/>
              <a:headEnd type="triangle" w="med" len="med"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369111" name="Group 23"/>
          <p:cNvGrpSpPr>
            <a:grpSpLocks/>
          </p:cNvGrpSpPr>
          <p:nvPr/>
        </p:nvGrpSpPr>
        <p:grpSpPr bwMode="auto">
          <a:xfrm>
            <a:off x="7315202" y="3048002"/>
            <a:ext cx="2855913" cy="1016001"/>
            <a:chOff x="3648" y="1920"/>
            <a:chExt cx="1799" cy="640"/>
          </a:xfrm>
        </p:grpSpPr>
        <p:sp>
          <p:nvSpPr>
            <p:cNvPr id="1369112" name="Text Box 24"/>
            <p:cNvSpPr txBox="1">
              <a:spLocks noChangeArrowheads="1"/>
            </p:cNvSpPr>
            <p:nvPr/>
          </p:nvSpPr>
          <p:spPr bwMode="auto">
            <a:xfrm>
              <a:off x="4176" y="1920"/>
              <a:ext cx="1271" cy="64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0" hangingPunct="0"/>
              <a:r>
                <a:rPr lang="en-US" sz="1200" u="sng"/>
                <a:t>Targeted Group Interventions</a:t>
              </a:r>
              <a:endParaRPr lang="en-US" sz="1200"/>
            </a:p>
            <a:p>
              <a:pPr algn="l" eaLnBrk="0" hangingPunct="0">
                <a:buFontTx/>
                <a:buChar char="•"/>
              </a:pPr>
              <a:r>
                <a:rPr lang="en-US" sz="1200"/>
                <a:t>Some students (at-risk)</a:t>
              </a:r>
            </a:p>
            <a:p>
              <a:pPr algn="l" eaLnBrk="0" hangingPunct="0">
                <a:buFontTx/>
                <a:buChar char="•"/>
              </a:pPr>
              <a:r>
                <a:rPr lang="en-US" sz="1200"/>
                <a:t>High efficiency</a:t>
              </a:r>
            </a:p>
            <a:p>
              <a:pPr algn="l" eaLnBrk="0" hangingPunct="0">
                <a:buFontTx/>
                <a:buChar char="•"/>
              </a:pPr>
              <a:r>
                <a:rPr lang="en-US" sz="1200"/>
                <a:t>Rapid response</a:t>
              </a:r>
            </a:p>
            <a:p>
              <a:pPr algn="l" eaLnBrk="0" hangingPunct="0"/>
              <a:endParaRPr lang="en-US" sz="1200"/>
            </a:p>
          </p:txBody>
        </p:sp>
        <p:sp>
          <p:nvSpPr>
            <p:cNvPr id="1369113" name="Line 25"/>
            <p:cNvSpPr>
              <a:spLocks noChangeShapeType="1"/>
            </p:cNvSpPr>
            <p:nvPr/>
          </p:nvSpPr>
          <p:spPr bwMode="auto">
            <a:xfrm rot="10739161">
              <a:off x="3648" y="2016"/>
              <a:ext cx="336" cy="1"/>
            </a:xfrm>
            <a:prstGeom prst="line">
              <a:avLst/>
            </a:prstGeom>
            <a:noFill/>
            <a:ln w="88900">
              <a:solidFill>
                <a:schemeClr val="tx1"/>
              </a:solidFill>
              <a:round/>
              <a:headEnd type="triangle" w="med" len="med"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369114" name="Group 26"/>
          <p:cNvGrpSpPr>
            <a:grpSpLocks/>
          </p:cNvGrpSpPr>
          <p:nvPr/>
        </p:nvGrpSpPr>
        <p:grpSpPr bwMode="auto">
          <a:xfrm>
            <a:off x="1752600" y="4648201"/>
            <a:ext cx="2514600" cy="646113"/>
            <a:chOff x="144" y="2928"/>
            <a:chExt cx="1584" cy="407"/>
          </a:xfrm>
        </p:grpSpPr>
        <p:sp>
          <p:nvSpPr>
            <p:cNvPr id="1369115" name="Text Box 27"/>
            <p:cNvSpPr txBox="1">
              <a:spLocks noChangeArrowheads="1"/>
            </p:cNvSpPr>
            <p:nvPr/>
          </p:nvSpPr>
          <p:spPr bwMode="auto">
            <a:xfrm>
              <a:off x="144" y="2928"/>
              <a:ext cx="1027" cy="40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0" hangingPunct="0"/>
              <a:r>
                <a:rPr lang="en-US" sz="1200" u="sng"/>
                <a:t>Universal Interventions</a:t>
              </a:r>
              <a:endParaRPr lang="en-US" sz="1200"/>
            </a:p>
            <a:p>
              <a:pPr algn="l" eaLnBrk="0" hangingPunct="0">
                <a:buFontTx/>
                <a:buChar char="•"/>
              </a:pPr>
              <a:r>
                <a:rPr lang="en-US" sz="1200"/>
                <a:t>All students</a:t>
              </a:r>
            </a:p>
            <a:p>
              <a:pPr algn="l" eaLnBrk="0" hangingPunct="0">
                <a:buFontTx/>
                <a:buChar char="•"/>
              </a:pPr>
              <a:r>
                <a:rPr lang="en-US" sz="1200"/>
                <a:t>Preventive,  proactive</a:t>
              </a:r>
            </a:p>
          </p:txBody>
        </p:sp>
        <p:sp>
          <p:nvSpPr>
            <p:cNvPr id="1369116" name="Line 28"/>
            <p:cNvSpPr>
              <a:spLocks noChangeShapeType="1"/>
            </p:cNvSpPr>
            <p:nvPr/>
          </p:nvSpPr>
          <p:spPr bwMode="auto">
            <a:xfrm>
              <a:off x="1392" y="3024"/>
              <a:ext cx="336" cy="0"/>
            </a:xfrm>
            <a:prstGeom prst="line">
              <a:avLst/>
            </a:prstGeom>
            <a:noFill/>
            <a:ln w="88900">
              <a:solidFill>
                <a:schemeClr val="tx1"/>
              </a:solidFill>
              <a:round/>
              <a:headEnd type="triangle" w="med" len="med"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369117" name="Group 29"/>
          <p:cNvGrpSpPr>
            <a:grpSpLocks/>
          </p:cNvGrpSpPr>
          <p:nvPr/>
        </p:nvGrpSpPr>
        <p:grpSpPr bwMode="auto">
          <a:xfrm>
            <a:off x="7924800" y="4648201"/>
            <a:ext cx="2497138" cy="646113"/>
            <a:chOff x="4032" y="2928"/>
            <a:chExt cx="1573" cy="407"/>
          </a:xfrm>
        </p:grpSpPr>
        <p:sp>
          <p:nvSpPr>
            <p:cNvPr id="1369118" name="Text Box 30"/>
            <p:cNvSpPr txBox="1">
              <a:spLocks noChangeArrowheads="1"/>
            </p:cNvSpPr>
            <p:nvPr/>
          </p:nvSpPr>
          <p:spPr bwMode="auto">
            <a:xfrm>
              <a:off x="4512" y="2928"/>
              <a:ext cx="1093" cy="40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0" hangingPunct="0"/>
              <a:r>
                <a:rPr lang="en-US" sz="1200" u="sng"/>
                <a:t>Universal Interventions</a:t>
              </a:r>
              <a:endParaRPr lang="en-US" sz="1200"/>
            </a:p>
            <a:p>
              <a:pPr algn="l" eaLnBrk="0" hangingPunct="0">
                <a:buFontTx/>
                <a:buChar char="•"/>
              </a:pPr>
              <a:r>
                <a:rPr lang="en-US" sz="1200"/>
                <a:t>All settings, all students</a:t>
              </a:r>
            </a:p>
            <a:p>
              <a:pPr algn="l" eaLnBrk="0" hangingPunct="0">
                <a:buFontTx/>
                <a:buChar char="•"/>
              </a:pPr>
              <a:r>
                <a:rPr lang="en-US" sz="1200"/>
                <a:t>Preventive,  proactive</a:t>
              </a:r>
            </a:p>
          </p:txBody>
        </p:sp>
        <p:sp>
          <p:nvSpPr>
            <p:cNvPr id="1369119" name="Line 31"/>
            <p:cNvSpPr>
              <a:spLocks noChangeShapeType="1"/>
            </p:cNvSpPr>
            <p:nvPr/>
          </p:nvSpPr>
          <p:spPr bwMode="auto">
            <a:xfrm rot="10779294">
              <a:off x="4032" y="3024"/>
              <a:ext cx="336" cy="1"/>
            </a:xfrm>
            <a:prstGeom prst="line">
              <a:avLst/>
            </a:prstGeom>
            <a:noFill/>
            <a:ln w="88900">
              <a:solidFill>
                <a:schemeClr val="tx1"/>
              </a:solidFill>
              <a:round/>
              <a:headEnd type="triangle" w="med" len="med"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aphicFrame>
        <p:nvGraphicFramePr>
          <p:cNvPr id="1369120" name="Object 32"/>
          <p:cNvGraphicFramePr>
            <a:graphicFrameLocks noChangeAspect="1"/>
          </p:cNvGraphicFramePr>
          <p:nvPr/>
        </p:nvGraphicFramePr>
        <p:xfrm>
          <a:off x="4724400" y="2057401"/>
          <a:ext cx="1295400" cy="4410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" name="Drawing" r:id="rId4" imgW="1295280" imgH="4410000" progId="WPDraw30.Drawing">
                  <p:embed/>
                </p:oleObj>
              </mc:Choice>
              <mc:Fallback>
                <p:oleObj name="Drawing" r:id="rId4" imgW="1295280" imgH="4410000" progId="WPDraw30.Drawing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24400" y="2057401"/>
                        <a:ext cx="1295400" cy="4410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69121" name="Object 33"/>
          <p:cNvGraphicFramePr>
            <a:graphicFrameLocks noChangeAspect="1"/>
          </p:cNvGraphicFramePr>
          <p:nvPr/>
        </p:nvGraphicFramePr>
        <p:xfrm>
          <a:off x="6096001" y="2057401"/>
          <a:ext cx="1285875" cy="4410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" name="Drawing" r:id="rId6" imgW="1285920" imgH="4410000" progId="WPDraw30.Drawing">
                  <p:embed/>
                </p:oleObj>
              </mc:Choice>
              <mc:Fallback>
                <p:oleObj name="Drawing" r:id="rId6" imgW="1285920" imgH="4410000" progId="WPDraw30.Drawing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1" y="2057401"/>
                        <a:ext cx="1285875" cy="4410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69122" name="Rectangle 34"/>
          <p:cNvSpPr>
            <a:spLocks noGrp="1" noChangeArrowheads="1"/>
          </p:cNvSpPr>
          <p:nvPr>
            <p:ph type="title"/>
          </p:nvPr>
        </p:nvSpPr>
        <p:spPr>
          <a:xfrm>
            <a:off x="1981200" y="457200"/>
            <a:ext cx="7772400" cy="457200"/>
          </a:xfrm>
        </p:spPr>
        <p:txBody>
          <a:bodyPr>
            <a:normAutofit fontScale="90000"/>
          </a:bodyPr>
          <a:lstStyle/>
          <a:p>
            <a:r>
              <a:rPr lang="en-US" sz="3600" b="1"/>
              <a:t>Designing School-Wide Systems for Student Success</a:t>
            </a:r>
          </a:p>
        </p:txBody>
      </p:sp>
    </p:spTree>
    <p:extLst>
      <p:ext uri="{BB962C8B-B14F-4D97-AF65-F5344CB8AC3E}">
        <p14:creationId xmlns:p14="http://schemas.microsoft.com/office/powerpoint/2010/main" val="165456608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84</Words>
  <Application>Microsoft Office PowerPoint</Application>
  <PresentationFormat>Widescreen</PresentationFormat>
  <Paragraphs>32</Paragraphs>
  <Slides>1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Drawing</vt:lpstr>
      <vt:lpstr>Designing School-Wide Systems for Student Success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Designing School-Wide Systems for Student Success</dc:title>
  <dc:creator>vlclab</dc:creator>
  <cp:lastModifiedBy>vlclab</cp:lastModifiedBy>
  <cp:revision>1</cp:revision>
  <dcterms:created xsi:type="dcterms:W3CDTF">2016-04-20T18:39:16Z</dcterms:created>
  <dcterms:modified xsi:type="dcterms:W3CDTF">2016-04-20T18:40:09Z</dcterms:modified>
</cp:coreProperties>
</file>