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9"/>
  </p:notesMasterIdLst>
  <p:sldIdLst>
    <p:sldId id="491" r:id="rId5"/>
    <p:sldId id="493" r:id="rId6"/>
    <p:sldId id="494" r:id="rId7"/>
    <p:sldId id="489" r:id="rId8"/>
    <p:sldId id="468" r:id="rId9"/>
    <p:sldId id="497" r:id="rId10"/>
    <p:sldId id="498" r:id="rId11"/>
    <p:sldId id="499" r:id="rId12"/>
    <p:sldId id="496" r:id="rId13"/>
    <p:sldId id="501" r:id="rId14"/>
    <p:sldId id="502" r:id="rId15"/>
    <p:sldId id="503" r:id="rId16"/>
    <p:sldId id="486" r:id="rId17"/>
    <p:sldId id="504" r:id="rId18"/>
    <p:sldId id="482" r:id="rId19"/>
    <p:sldId id="481" r:id="rId20"/>
    <p:sldId id="479" r:id="rId21"/>
    <p:sldId id="484" r:id="rId22"/>
    <p:sldId id="505" r:id="rId23"/>
    <p:sldId id="516" r:id="rId24"/>
    <p:sldId id="507" r:id="rId25"/>
    <p:sldId id="509" r:id="rId26"/>
    <p:sldId id="258" r:id="rId27"/>
    <p:sldId id="262" r:id="rId28"/>
    <p:sldId id="478" r:id="rId29"/>
    <p:sldId id="513" r:id="rId30"/>
    <p:sldId id="259" r:id="rId31"/>
    <p:sldId id="476" r:id="rId32"/>
    <p:sldId id="514" r:id="rId33"/>
    <p:sldId id="276" r:id="rId34"/>
    <p:sldId id="260" r:id="rId35"/>
    <p:sldId id="277" r:id="rId36"/>
    <p:sldId id="477" r:id="rId37"/>
    <p:sldId id="51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B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notesViewPr>
    <p:cSldViewPr snapToGrid="0">
      <p:cViewPr varScale="1">
        <p:scale>
          <a:sx n="87" d="100"/>
          <a:sy n="87" d="100"/>
        </p:scale>
        <p:origin x="29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513228-3983-47F5-A8E1-25B19908595F}" type="datetimeFigureOut">
              <a:rPr lang="en-US" smtClean="0"/>
              <a:t>9/17/2020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90A643-D8BE-476F-9554-880039F967B2}" type="slidenum">
              <a:rPr lang="en-US" smtClean="0"/>
              <a:t>‹#›</a:t>
            </a:fld>
            <a:endParaRPr lang="en-US"/>
          </a:p>
        </p:txBody>
      </p:sp>
    </p:spTree>
    <p:extLst>
      <p:ext uri="{BB962C8B-B14F-4D97-AF65-F5344CB8AC3E}">
        <p14:creationId xmlns:p14="http://schemas.microsoft.com/office/powerpoint/2010/main" val="2068540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70757A"/>
                </a:solidFill>
                <a:effectLst/>
                <a:latin typeface="Roboto"/>
              </a:rPr>
              <a:t>Check in where everyone is from weather Temp</a:t>
            </a:r>
          </a:p>
          <a:p>
            <a:endParaRPr lang="en-US" dirty="0">
              <a:solidFill>
                <a:srgbClr val="70757A"/>
              </a:solidFill>
              <a:latin typeface="Roboto"/>
            </a:endParaRPr>
          </a:p>
          <a:p>
            <a:r>
              <a:rPr lang="en-US" dirty="0">
                <a:solidFill>
                  <a:srgbClr val="70757A"/>
                </a:solidFill>
                <a:latin typeface="Roboto"/>
              </a:rPr>
              <a:t>Wait a little while</a:t>
            </a:r>
          </a:p>
        </p:txBody>
      </p:sp>
      <p:sp>
        <p:nvSpPr>
          <p:cNvPr id="4" name="Slide Number Placeholder 3"/>
          <p:cNvSpPr>
            <a:spLocks noGrp="1"/>
          </p:cNvSpPr>
          <p:nvPr>
            <p:ph type="sldNum" sz="quarter" idx="5"/>
          </p:nvPr>
        </p:nvSpPr>
        <p:spPr/>
        <p:txBody>
          <a:bodyPr/>
          <a:lstStyle/>
          <a:p>
            <a:fld id="{6B90A643-D8BE-476F-9554-880039F967B2}" type="slidenum">
              <a:rPr lang="en-US" smtClean="0"/>
              <a:t>1</a:t>
            </a:fld>
            <a:endParaRPr lang="en-US"/>
          </a:p>
        </p:txBody>
      </p:sp>
    </p:spTree>
    <p:extLst>
      <p:ext uri="{BB962C8B-B14F-4D97-AF65-F5344CB8AC3E}">
        <p14:creationId xmlns:p14="http://schemas.microsoft.com/office/powerpoint/2010/main" val="2697413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78C8293-53DA-4643-83BC-821DDBF137A1}"/>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CAF596D3-0796-45C7-9FE7-B154520F5A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dirty="0">
                <a:solidFill>
                  <a:srgbClr val="202020"/>
                </a:solidFill>
                <a:effectLst/>
                <a:latin typeface="Helvetica" panose="020B0604020202020204" pitchFamily="34" charset="0"/>
                <a:ea typeface="Times New Roman" panose="02020603050405020304" pitchFamily="18" charset="0"/>
              </a:rPr>
              <a:t>Reality = Ivy League numbers</a:t>
            </a:r>
          </a:p>
          <a:p>
            <a:r>
              <a:rPr lang="en-US" altLang="en-US" sz="1800" dirty="0">
                <a:solidFill>
                  <a:srgbClr val="202020"/>
                </a:solidFill>
                <a:latin typeface="Helvetica" panose="020B0604020202020204" pitchFamily="34" charset="0"/>
                <a:ea typeface="ＭＳ Ｐゴシック" panose="020B0600070205080204" pitchFamily="34" charset="-128"/>
              </a:rPr>
              <a:t>2.9 million </a:t>
            </a:r>
            <a:r>
              <a:rPr lang="en-US" altLang="en-US" sz="1800" dirty="0" err="1">
                <a:solidFill>
                  <a:srgbClr val="202020"/>
                </a:solidFill>
                <a:latin typeface="Helvetica" panose="020B0604020202020204" pitchFamily="34" charset="0"/>
                <a:ea typeface="ＭＳ Ｐゴシック" panose="020B0600070205080204" pitchFamily="34" charset="-128"/>
              </a:rPr>
              <a:t>hs</a:t>
            </a:r>
            <a:r>
              <a:rPr lang="en-US" altLang="en-US" sz="1800" dirty="0">
                <a:solidFill>
                  <a:srgbClr val="202020"/>
                </a:solidFill>
                <a:latin typeface="Helvetica" panose="020B0604020202020204" pitchFamily="34" charset="0"/>
                <a:ea typeface="ＭＳ Ｐゴシック" panose="020B0600070205080204" pitchFamily="34" charset="-128"/>
              </a:rPr>
              <a:t> grads, 14,000 Ivy </a:t>
            </a:r>
            <a:r>
              <a:rPr lang="en-US" altLang="en-US" sz="1800" dirty="0" err="1">
                <a:solidFill>
                  <a:srgbClr val="202020"/>
                </a:solidFill>
                <a:latin typeface="Helvetica" panose="020B0604020202020204" pitchFamily="34" charset="0"/>
                <a:ea typeface="ＭＳ Ｐゴシック" panose="020B0600070205080204" pitchFamily="34" charset="-128"/>
              </a:rPr>
              <a:t>Leagus</a:t>
            </a:r>
            <a:r>
              <a:rPr lang="en-US" altLang="en-US" sz="1800" dirty="0">
                <a:solidFill>
                  <a:srgbClr val="202020"/>
                </a:solidFill>
                <a:latin typeface="Helvetica" panose="020B0604020202020204" pitchFamily="34" charset="0"/>
                <a:ea typeface="ＭＳ Ｐゴシック" panose="020B0600070205080204" pitchFamily="34" charset="-128"/>
              </a:rPr>
              <a:t> slots, 1600 Harvard</a:t>
            </a:r>
          </a:p>
          <a:p>
            <a:r>
              <a:rPr lang="en-US" altLang="en-US" sz="1800" dirty="0">
                <a:solidFill>
                  <a:srgbClr val="202020"/>
                </a:solidFill>
                <a:latin typeface="Helvetica" panose="020B0604020202020204" pitchFamily="34" charset="0"/>
                <a:ea typeface="ＭＳ Ｐゴシック" panose="020B0600070205080204" pitchFamily="34" charset="-128"/>
              </a:rPr>
              <a:t>Against 38,000 valedictorians, </a:t>
            </a:r>
            <a:r>
              <a:rPr lang="en-US" altLang="en-US" sz="1800" dirty="0" err="1">
                <a:solidFill>
                  <a:srgbClr val="202020"/>
                </a:solidFill>
                <a:latin typeface="Helvetica" panose="020B0604020202020204" pitchFamily="34" charset="0"/>
                <a:ea typeface="ＭＳ Ｐゴシック" panose="020B0600070205080204" pitchFamily="34" charset="-128"/>
              </a:rPr>
              <a:t>saludatorians</a:t>
            </a:r>
            <a:r>
              <a:rPr lang="en-US" altLang="en-US" sz="1800" dirty="0">
                <a:solidFill>
                  <a:srgbClr val="202020"/>
                </a:solidFill>
                <a:latin typeface="Helvetica" panose="020B0604020202020204" pitchFamily="34" charset="0"/>
                <a:ea typeface="ＭＳ Ｐゴシック" panose="020B0600070205080204" pitchFamily="34" charset="-128"/>
              </a:rPr>
              <a:t> and class presidents</a:t>
            </a:r>
          </a:p>
          <a:p>
            <a:endParaRPr lang="en-US" altLang="en-US" sz="1800" dirty="0">
              <a:solidFill>
                <a:srgbClr val="202020"/>
              </a:solidFill>
              <a:latin typeface="Helvetica" panose="020B0604020202020204" pitchFamily="34" charset="0"/>
              <a:ea typeface="ＭＳ Ｐゴシック" panose="020B0600070205080204" pitchFamily="34" charset="-128"/>
            </a:endParaRPr>
          </a:p>
          <a:p>
            <a:r>
              <a:rPr lang="en-US" altLang="en-US" sz="1800" dirty="0">
                <a:solidFill>
                  <a:srgbClr val="202020"/>
                </a:solidFill>
                <a:latin typeface="Helvetica" panose="020B0604020202020204" pitchFamily="34" charset="0"/>
                <a:ea typeface="ＭＳ Ｐゴシック" panose="020B0600070205080204" pitchFamily="34" charset="-128"/>
              </a:rPr>
              <a:t>Only 59 schools have less than a 25% accept rate</a:t>
            </a:r>
          </a:p>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64466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78C8293-53DA-4643-83BC-821DDBF137A1}"/>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CAF596D3-0796-45C7-9FE7-B154520F5A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dirty="0">
                <a:solidFill>
                  <a:srgbClr val="202020"/>
                </a:solidFill>
                <a:effectLst/>
                <a:latin typeface="Helvetica" panose="020B0604020202020204" pitchFamily="34" charset="0"/>
                <a:ea typeface="Times New Roman" panose="02020603050405020304" pitchFamily="18" charset="0"/>
              </a:rPr>
              <a:t>The display considers the 868 institutions that were members in both 2019 and 2020 of Common Application. </a:t>
            </a:r>
          </a:p>
          <a:p>
            <a:endParaRPr lang="en-US" altLang="en-US" sz="1800" dirty="0">
              <a:solidFill>
                <a:srgbClr val="202020"/>
              </a:solidFill>
              <a:latin typeface="Helvetica" panose="020B0604020202020204" pitchFamily="34" charset="0"/>
              <a:ea typeface="ＭＳ Ｐゴシック" panose="020B0600070205080204" pitchFamily="34" charset="-128"/>
            </a:endParaRPr>
          </a:p>
          <a:p>
            <a:r>
              <a:rPr lang="en-US" sz="1800" dirty="0">
                <a:solidFill>
                  <a:srgbClr val="202020"/>
                </a:solidFill>
                <a:effectLst/>
                <a:latin typeface="Helvetica" panose="020B0604020202020204" pitchFamily="34" charset="0"/>
                <a:ea typeface="Times New Roman" panose="02020603050405020304" pitchFamily="18" charset="0"/>
              </a:rPr>
              <a:t>55% of this group of institutions “always” required standardized test scores in 2019, while in 2020 only 17% of members will “always” require them. </a:t>
            </a:r>
          </a:p>
          <a:p>
            <a:endParaRPr lang="en-US" sz="1800" dirty="0">
              <a:solidFill>
                <a:srgbClr val="202020"/>
              </a:solidFill>
              <a:latin typeface="Helvetica" panose="020B0604020202020204" pitchFamily="34" charset="0"/>
              <a:ea typeface="Times New Roman" panose="02020603050405020304" pitchFamily="18" charset="0"/>
            </a:endParaRPr>
          </a:p>
          <a:p>
            <a:r>
              <a:rPr lang="en-US" sz="1800" dirty="0">
                <a:solidFill>
                  <a:srgbClr val="202020"/>
                </a:solidFill>
                <a:effectLst/>
                <a:latin typeface="Helvetica" panose="020B0604020202020204" pitchFamily="34" charset="0"/>
                <a:ea typeface="Times New Roman" panose="02020603050405020304" pitchFamily="18" charset="0"/>
              </a:rPr>
              <a:t>The percentages of those “never” requiring standardized test scores increased from 11% in 2019 to 36% in 2020.  </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79243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78C8293-53DA-4643-83BC-821DDBF137A1}"/>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CAF596D3-0796-45C7-9FE7-B154520F5A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dirty="0">
                <a:solidFill>
                  <a:srgbClr val="202020"/>
                </a:solidFill>
                <a:effectLst/>
                <a:latin typeface="Helvetica" panose="020B0604020202020204" pitchFamily="34" charset="0"/>
                <a:ea typeface="Times New Roman" panose="02020603050405020304" pitchFamily="18" charset="0"/>
              </a:rPr>
              <a:t>The display considers the 868 institutions that were members in both 2019 and 2020 of Common Application. </a:t>
            </a:r>
          </a:p>
          <a:p>
            <a:endParaRPr lang="en-US" altLang="en-US" sz="1800" dirty="0">
              <a:solidFill>
                <a:srgbClr val="202020"/>
              </a:solidFill>
              <a:latin typeface="Helvetica" panose="020B0604020202020204" pitchFamily="34" charset="0"/>
              <a:ea typeface="ＭＳ Ｐゴシック" panose="020B0600070205080204" pitchFamily="34" charset="-128"/>
            </a:endParaRPr>
          </a:p>
          <a:p>
            <a:r>
              <a:rPr lang="en-US" sz="1800" dirty="0">
                <a:solidFill>
                  <a:srgbClr val="202020"/>
                </a:solidFill>
                <a:effectLst/>
                <a:latin typeface="Helvetica" panose="020B0604020202020204" pitchFamily="34" charset="0"/>
                <a:ea typeface="Times New Roman" panose="02020603050405020304" pitchFamily="18" charset="0"/>
              </a:rPr>
              <a:t>55% of this group of institutions “always” required standardized test scores in 2019, while in 2020 only 17% of members will “always” require them. </a:t>
            </a:r>
          </a:p>
          <a:p>
            <a:endParaRPr lang="en-US" sz="1800" dirty="0">
              <a:solidFill>
                <a:srgbClr val="202020"/>
              </a:solidFill>
              <a:latin typeface="Helvetica" panose="020B0604020202020204" pitchFamily="34" charset="0"/>
              <a:ea typeface="Times New Roman" panose="02020603050405020304" pitchFamily="18" charset="0"/>
            </a:endParaRPr>
          </a:p>
          <a:p>
            <a:r>
              <a:rPr lang="en-US" sz="1800" dirty="0">
                <a:solidFill>
                  <a:srgbClr val="202020"/>
                </a:solidFill>
                <a:effectLst/>
                <a:latin typeface="Helvetica" panose="020B0604020202020204" pitchFamily="34" charset="0"/>
                <a:ea typeface="Times New Roman" panose="02020603050405020304" pitchFamily="18" charset="0"/>
              </a:rPr>
              <a:t>The percentages of those “never” requiring standardized test scores increased from 11% in 2019 to 36% in 2020.  </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66733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78C8293-53DA-4643-83BC-821DDBF137A1}"/>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CAF596D3-0796-45C7-9FE7-B154520F5A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Sample Brochure critically think</a:t>
            </a:r>
          </a:p>
          <a:p>
            <a:r>
              <a:rPr lang="en-US" altLang="en-US" baseline="0" dirty="0">
                <a:latin typeface="Arial" panose="020B0604020202020204" pitchFamily="34" charset="0"/>
                <a:ea typeface="ＭＳ Ｐゴシック" panose="020B0600070205080204" pitchFamily="34" charset="-128"/>
              </a:rPr>
              <a:t>What emotion are they trying to invoke?</a:t>
            </a:r>
          </a:p>
          <a:p>
            <a:r>
              <a:rPr lang="en-US" altLang="en-US" dirty="0">
                <a:latin typeface="Arial" panose="020B0604020202020204" pitchFamily="34" charset="0"/>
                <a:ea typeface="ＭＳ Ｐゴシック" panose="020B0600070205080204" pitchFamily="34" charset="-128"/>
              </a:rPr>
              <a:t>AWWWWWWW</a:t>
            </a:r>
          </a:p>
          <a:p>
            <a:r>
              <a:rPr lang="en-US" altLang="en-US" baseline="0" dirty="0">
                <a:latin typeface="Arial" panose="020B0604020202020204" pitchFamily="34" charset="0"/>
                <a:ea typeface="ＭＳ Ｐゴシック" panose="020B0600070205080204" pitchFamily="34" charset="-128"/>
              </a:rPr>
              <a:t>“I want to hold a Bear, I am going there</a:t>
            </a:r>
            <a:r>
              <a:rPr lang="en-US" altLang="en-US" dirty="0">
                <a:latin typeface="Arial" panose="020B0604020202020204" pitchFamily="34" charset="0"/>
                <a:ea typeface="ＭＳ Ｐゴシック" panose="020B0600070205080204" pitchFamily="34" charset="-128"/>
              </a:rPr>
              <a:t>”</a:t>
            </a:r>
          </a:p>
          <a:p>
            <a:r>
              <a:rPr lang="en-US" altLang="en-US" dirty="0">
                <a:latin typeface="Arial" panose="020B0604020202020204" pitchFamily="34" charset="0"/>
                <a:ea typeface="ＭＳ Ｐゴシック" panose="020B0600070205080204" pitchFamily="34" charset="-128"/>
              </a:rPr>
              <a:t>8,700 students likely not getting to hold a bear</a:t>
            </a:r>
          </a:p>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96214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make fun of ourselves</a:t>
            </a:r>
          </a:p>
          <a:p>
            <a:endParaRPr lang="en-US" dirty="0"/>
          </a:p>
          <a:p>
            <a:r>
              <a:rPr lang="en-US" dirty="0" err="1"/>
              <a:t>Uchicago</a:t>
            </a:r>
            <a:r>
              <a:rPr lang="en-US" dirty="0"/>
              <a:t> of the nations top schools</a:t>
            </a:r>
          </a:p>
          <a:p>
            <a:endParaRPr lang="en-US" dirty="0"/>
          </a:p>
          <a:p>
            <a:r>
              <a:rPr lang="en-US" dirty="0"/>
              <a:t>As you can imagine we secret shop and I just love </a:t>
            </a:r>
            <a:r>
              <a:rPr lang="en-US" dirty="0" err="1"/>
              <a:t>Uchicago</a:t>
            </a:r>
            <a:r>
              <a:rPr lang="en-US" dirty="0"/>
              <a:t> advertising</a:t>
            </a:r>
          </a:p>
          <a:p>
            <a:endParaRPr lang="en-US" dirty="0"/>
          </a:p>
          <a:p>
            <a:r>
              <a:rPr lang="en-US" dirty="0"/>
              <a:t> </a:t>
            </a:r>
          </a:p>
        </p:txBody>
      </p:sp>
      <p:sp>
        <p:nvSpPr>
          <p:cNvPr id="4" name="Slide Number Placeholder 3"/>
          <p:cNvSpPr>
            <a:spLocks noGrp="1"/>
          </p:cNvSpPr>
          <p:nvPr>
            <p:ph type="sldNum" sz="quarter" idx="5"/>
          </p:nvPr>
        </p:nvSpPr>
        <p:spPr/>
        <p:txBody>
          <a:bodyPr/>
          <a:lstStyle/>
          <a:p>
            <a:fld id="{6B90A643-D8BE-476F-9554-880039F967B2}" type="slidenum">
              <a:rPr lang="en-US" smtClean="0"/>
              <a:t>14</a:t>
            </a:fld>
            <a:endParaRPr lang="en-US"/>
          </a:p>
        </p:txBody>
      </p:sp>
    </p:spTree>
    <p:extLst>
      <p:ext uri="{BB962C8B-B14F-4D97-AF65-F5344CB8AC3E}">
        <p14:creationId xmlns:p14="http://schemas.microsoft.com/office/powerpoint/2010/main" val="1593095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78C8293-53DA-4643-83BC-821DDBF137A1}"/>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CAF596D3-0796-45C7-9FE7-B154520F5A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a temporary suspension of testing requirements in light of the fact that students may have limited opportunities to take a standardized test this year.</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98769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78C8293-53DA-4643-83BC-821DDBF137A1}"/>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CAF596D3-0796-45C7-9FE7-B154520F5A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a temporary suspension of testing requirements in light of the fact that students may have limited opportunities to take a standardized test this year.</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56568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78C8293-53DA-4643-83BC-821DDBF137A1}"/>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CAF596D3-0796-45C7-9FE7-B154520F5A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a temporary suspension of testing requirements in light of the fact that students may have limited opportunities to take a standardized test this year.</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71148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78C8293-53DA-4643-83BC-821DDBF137A1}"/>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CAF596D3-0796-45C7-9FE7-B154520F5A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a temporary suspension of testing requirements in light of the fact that students may have limited opportunities to take a standardized test this year.</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23373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78C8293-53DA-4643-83BC-821DDBF137A1}"/>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CAF596D3-0796-45C7-9FE7-B154520F5A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dirty="0">
                <a:solidFill>
                  <a:srgbClr val="202020"/>
                </a:solidFill>
                <a:effectLst/>
                <a:latin typeface="Helvetica" panose="020B0604020202020204" pitchFamily="34" charset="0"/>
                <a:ea typeface="Times New Roman" panose="02020603050405020304" pitchFamily="18" charset="0"/>
              </a:rPr>
              <a:t>It used to be VHS video mailed</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09031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a:extLst>
              <a:ext uri="{FF2B5EF4-FFF2-40B4-BE49-F238E27FC236}">
                <a16:creationId xmlns:a16="http://schemas.microsoft.com/office/drawing/2014/main" id="{CAF596D3-0796-45C7-9FE7-B154520F5A2B}"/>
              </a:ext>
            </a:extLst>
          </p:cNvPr>
          <p:cNvSpPr>
            <a:spLocks noGrp="1" noChangeArrowheads="1"/>
          </p:cNvSpPr>
          <p:nvPr>
            <p:ph type="body" idx="1"/>
          </p:nvPr>
        </p:nvSpPr>
        <p:spPr/>
        <p:txBody>
          <a:bodyPr/>
          <a:lstStyle/>
          <a:p>
            <a:r>
              <a:rPr lang="en-US" altLang="en-US" dirty="0"/>
              <a:t>.</a:t>
            </a:r>
          </a:p>
        </p:txBody>
      </p:sp>
      <p:sp>
        <p:nvSpPr>
          <p:cNvPr id="3" name="Slide Image Placeholder 2">
            <a:extLst>
              <a:ext uri="{FF2B5EF4-FFF2-40B4-BE49-F238E27FC236}">
                <a16:creationId xmlns:a16="http://schemas.microsoft.com/office/drawing/2014/main" id="{489F1403-D541-47BB-A97B-702C55B7A8F5}"/>
              </a:ext>
            </a:extLst>
          </p:cNvPr>
          <p:cNvSpPr>
            <a:spLocks noGrp="1" noRot="1" noChangeAspect="1"/>
          </p:cNvSpPr>
          <p:nvPr>
            <p:ph type="sldImg"/>
          </p:nvPr>
        </p:nvSpPr>
        <p:spPr/>
      </p:sp>
    </p:spTree>
    <p:extLst>
      <p:ext uri="{BB962C8B-B14F-4D97-AF65-F5344CB8AC3E}">
        <p14:creationId xmlns:p14="http://schemas.microsoft.com/office/powerpoint/2010/main" val="2873452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78C8293-53DA-4643-83BC-821DDBF137A1}"/>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CAF596D3-0796-45C7-9FE7-B154520F5A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a temporary suspension of testing requirements in light of the fact that students may have limited opportunities to take a standardized test this year.</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24817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78C8293-53DA-4643-83BC-821DDBF137A1}"/>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CAF596D3-0796-45C7-9FE7-B154520F5A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dirty="0">
                <a:solidFill>
                  <a:srgbClr val="202020"/>
                </a:solidFill>
                <a:effectLst/>
                <a:latin typeface="Helvetica" panose="020B0604020202020204" pitchFamily="34" charset="0"/>
                <a:ea typeface="Times New Roman" panose="02020603050405020304" pitchFamily="18" charset="0"/>
              </a:rPr>
              <a:t>It used to be VHS video mailed</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14431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Visit lots of campuses over time not all at once</a:t>
            </a:r>
          </a:p>
          <a:p>
            <a:r>
              <a:rPr lang="en-US" sz="1200" kern="1200" dirty="0">
                <a:solidFill>
                  <a:schemeClr val="tx1"/>
                </a:solidFill>
                <a:effectLst/>
                <a:latin typeface="+mn-lt"/>
                <a:ea typeface="+mn-ea"/>
                <a:cs typeface="+mn-cs"/>
              </a:rPr>
              <a:t>Stomach check</a:t>
            </a:r>
          </a:p>
          <a:p>
            <a:r>
              <a:rPr lang="en-US" sz="1200" kern="1200" dirty="0">
                <a:solidFill>
                  <a:schemeClr val="tx1"/>
                </a:solidFill>
                <a:effectLst/>
                <a:latin typeface="+mn-lt"/>
                <a:ea typeface="+mn-ea"/>
                <a:cs typeface="+mn-cs"/>
              </a:rPr>
              <a:t>Make an appointment/walk around on own</a:t>
            </a:r>
          </a:p>
          <a:p>
            <a:r>
              <a:rPr lang="en-US" sz="1200" kern="1200" dirty="0">
                <a:solidFill>
                  <a:schemeClr val="tx1"/>
                </a:solidFill>
                <a:effectLst/>
                <a:latin typeface="+mn-lt"/>
                <a:ea typeface="+mn-ea"/>
                <a:cs typeface="+mn-cs"/>
              </a:rPr>
              <a:t>15 hours</a:t>
            </a:r>
          </a:p>
          <a:p>
            <a:r>
              <a:rPr lang="en-US" sz="1200" kern="1200" dirty="0">
                <a:solidFill>
                  <a:schemeClr val="tx1"/>
                </a:solidFill>
                <a:effectLst/>
                <a:latin typeface="+mn-lt"/>
                <a:ea typeface="+mn-ea"/>
                <a:cs typeface="+mn-cs"/>
              </a:rPr>
              <a:t>Positive/Negative where it ranks – (get contact)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Look for things that matter to you</a:t>
            </a:r>
          </a:p>
          <a:p>
            <a:r>
              <a:rPr lang="en-US" sz="1200" kern="1200" dirty="0">
                <a:solidFill>
                  <a:schemeClr val="tx1"/>
                </a:solidFill>
                <a:effectLst/>
                <a:latin typeface="+mn-lt"/>
                <a:ea typeface="+mn-ea"/>
                <a:cs typeface="+mn-cs"/>
              </a:rPr>
              <a:t>Major 70% change/ 50% again undecided is OK – General Education</a:t>
            </a:r>
          </a:p>
          <a:p>
            <a:r>
              <a:rPr lang="en-US" sz="1200" kern="1200" dirty="0">
                <a:solidFill>
                  <a:schemeClr val="tx1"/>
                </a:solidFill>
                <a:effectLst/>
                <a:latin typeface="+mn-lt"/>
                <a:ea typeface="+mn-ea"/>
                <a:cs typeface="+mn-cs"/>
              </a:rPr>
              <a:t>Clubs/organizations/athletics/intramurals/housing/ study abroad/ honors program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E-mail, phone messages be careful (Eric the situation) (Touch me back) (Music)</a:t>
            </a:r>
          </a:p>
          <a:p>
            <a:r>
              <a:rPr lang="en-US" sz="1200" kern="1200" dirty="0">
                <a:solidFill>
                  <a:schemeClr val="tx1"/>
                </a:solidFill>
                <a:effectLst/>
                <a:latin typeface="+mn-lt"/>
                <a:ea typeface="+mn-ea"/>
                <a:cs typeface="+mn-cs"/>
              </a:rPr>
              <a:t>Apply to schools who you want to go to</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Find a fit</a:t>
            </a:r>
          </a:p>
          <a:p>
            <a:r>
              <a:rPr lang="en-US" sz="1200" kern="1200" dirty="0">
                <a:solidFill>
                  <a:schemeClr val="tx1"/>
                </a:solidFill>
                <a:effectLst/>
                <a:latin typeface="+mn-lt"/>
                <a:ea typeface="+mn-ea"/>
                <a:cs typeface="+mn-cs"/>
              </a:rPr>
              <a:t>In college you can reinvent self (no one knows you)</a:t>
            </a:r>
          </a:p>
          <a:p>
            <a:r>
              <a:rPr lang="en-US" sz="1200" kern="1200" dirty="0">
                <a:solidFill>
                  <a:schemeClr val="tx1"/>
                </a:solidFill>
                <a:effectLst/>
                <a:latin typeface="+mn-lt"/>
                <a:ea typeface="+mn-ea"/>
                <a:cs typeface="+mn-cs"/>
              </a:rPr>
              <a:t>Realistically find a good fit, not one others say is a good fit.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lot transfer back to western NY (Wegmans and Target, same jacket)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Go with what they want, be independent</a:t>
            </a:r>
          </a:p>
          <a:p>
            <a:endParaRPr lang="en-US" dirty="0"/>
          </a:p>
        </p:txBody>
      </p:sp>
      <p:sp>
        <p:nvSpPr>
          <p:cNvPr id="4" name="Slide Number Placeholder 3"/>
          <p:cNvSpPr>
            <a:spLocks noGrp="1"/>
          </p:cNvSpPr>
          <p:nvPr>
            <p:ph type="sldNum" sz="quarter" idx="5"/>
          </p:nvPr>
        </p:nvSpPr>
        <p:spPr/>
        <p:txBody>
          <a:bodyPr/>
          <a:lstStyle/>
          <a:p>
            <a:fld id="{86E7428D-6F1B-42A2-9848-57EFE121C803}" type="slidenum">
              <a:rPr lang="en-US" smtClean="0"/>
              <a:t>22</a:t>
            </a:fld>
            <a:endParaRPr lang="en-US"/>
          </a:p>
        </p:txBody>
      </p:sp>
    </p:spTree>
    <p:extLst>
      <p:ext uri="{BB962C8B-B14F-4D97-AF65-F5344CB8AC3E}">
        <p14:creationId xmlns:p14="http://schemas.microsoft.com/office/powerpoint/2010/main" val="3089407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7: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7:notes"/>
          <p:cNvSpPr txBox="1">
            <a:spLocks noGrp="1"/>
          </p:cNvSpPr>
          <p:nvPr>
            <p:ph type="body" idx="1"/>
          </p:nvPr>
        </p:nvSpPr>
        <p:spPr>
          <a:xfrm>
            <a:off x="701681" y="4416111"/>
            <a:ext cx="5607038" cy="4182419"/>
          </a:xfrm>
          <a:prstGeom prst="rect">
            <a:avLst/>
          </a:prstGeom>
          <a:noFill/>
          <a:ln>
            <a:noFill/>
          </a:ln>
        </p:spPr>
        <p:txBody>
          <a:bodyPr spcFirstLastPara="1" wrap="square" lIns="92211" tIns="46093" rIns="92211" bIns="46093" anchor="t" anchorCtr="0">
            <a:noAutofit/>
          </a:bodyPr>
          <a:lstStyle/>
          <a:p>
            <a:pPr marL="0" indent="0"/>
            <a:endParaRPr dirty="0"/>
          </a:p>
        </p:txBody>
      </p:sp>
      <p:sp>
        <p:nvSpPr>
          <p:cNvPr id="113" name="Google Shape;113;p7:notes"/>
          <p:cNvSpPr txBox="1">
            <a:spLocks noGrp="1"/>
          </p:cNvSpPr>
          <p:nvPr>
            <p:ph type="sldNum" idx="12"/>
          </p:nvPr>
        </p:nvSpPr>
        <p:spPr>
          <a:xfrm>
            <a:off x="3971386" y="8830621"/>
            <a:ext cx="3037413" cy="464180"/>
          </a:xfrm>
          <a:prstGeom prst="rect">
            <a:avLst/>
          </a:prstGeom>
          <a:noFill/>
          <a:ln>
            <a:noFill/>
          </a:ln>
        </p:spPr>
        <p:txBody>
          <a:bodyPr spcFirstLastPara="1" wrap="square" lIns="92211" tIns="46093" rIns="92211" bIns="46093" anchor="b" anchorCtr="0">
            <a:noAutofit/>
          </a:bodyPr>
          <a:lstStyle/>
          <a:p>
            <a:pPr algn="r"/>
            <a:fld id="{00000000-1234-1234-1234-123412341234}" type="slidenum">
              <a:rPr lang="en-US" sz="1200">
                <a:solidFill>
                  <a:schemeClr val="dk1"/>
                </a:solidFill>
                <a:latin typeface="Calibri"/>
                <a:ea typeface="Calibri"/>
                <a:cs typeface="Calibri"/>
                <a:sym typeface="Calibri"/>
              </a:rPr>
              <a:pPr algn="r"/>
              <a:t>23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9670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403d477613_0_13:notes"/>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403d477613_0_13:notes"/>
          <p:cNvSpPr txBox="1">
            <a:spLocks noGrp="1"/>
          </p:cNvSpPr>
          <p:nvPr>
            <p:ph type="body" idx="1"/>
          </p:nvPr>
        </p:nvSpPr>
        <p:spPr>
          <a:xfrm>
            <a:off x="695325" y="4379913"/>
            <a:ext cx="5556300" cy="4148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Transcript Review</a:t>
            </a:r>
            <a:endParaRPr/>
          </a:p>
          <a:p>
            <a:pPr marL="0" marR="0" lvl="0" indent="0" algn="l" rtl="0">
              <a:spcBef>
                <a:spcPts val="0"/>
              </a:spcBef>
              <a:spcAft>
                <a:spcPts val="0"/>
              </a:spcAft>
              <a:buNone/>
            </a:pPr>
            <a:r>
              <a:rPr lang="en-US"/>
              <a:t>Strength of Schedule as compared to what is offered at your school</a:t>
            </a:r>
            <a:endParaRPr/>
          </a:p>
          <a:p>
            <a:pPr marL="0" marR="0" lvl="0" indent="0" algn="l" rtl="0">
              <a:spcBef>
                <a:spcPts val="0"/>
              </a:spcBef>
              <a:spcAft>
                <a:spcPts val="0"/>
              </a:spcAft>
              <a:buNone/>
            </a:pPr>
            <a:r>
              <a:rPr lang="en-US"/>
              <a:t>Rigor and taking 4-years of subjects</a:t>
            </a:r>
            <a:endParaRPr/>
          </a:p>
          <a:p>
            <a:pPr marL="0" marR="0" lvl="0" indent="0" algn="l" rtl="0">
              <a:spcBef>
                <a:spcPts val="0"/>
              </a:spcBef>
              <a:spcAft>
                <a:spcPts val="0"/>
              </a:spcAft>
              <a:buNone/>
            </a:pPr>
            <a:r>
              <a:rPr lang="en-US"/>
              <a:t>Late arrivals and early dismissals</a:t>
            </a:r>
            <a:endParaRPr/>
          </a:p>
          <a:p>
            <a:pPr marL="0" marR="0" lvl="0" indent="0" algn="l" rtl="0">
              <a:spcBef>
                <a:spcPts val="0"/>
              </a:spcBef>
              <a:spcAft>
                <a:spcPts val="0"/>
              </a:spcAft>
              <a:buNone/>
            </a:pPr>
            <a:r>
              <a:rPr lang="en-US"/>
              <a:t>Avoiding Senioritis</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LOR- Bullets are okay, most impactful for borderline students</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Three piles</a:t>
            </a:r>
            <a:endParaRPr/>
          </a:p>
          <a:p>
            <a:pPr marL="0" marR="0" lvl="0" indent="0" algn="l" rtl="0">
              <a:spcBef>
                <a:spcPts val="0"/>
              </a:spcBef>
              <a:spcAft>
                <a:spcPts val="0"/>
              </a:spcAft>
              <a:buNone/>
            </a:pPr>
            <a:r>
              <a:rPr lang="en-US"/>
              <a:t>80% of time on 20% of the applicants</a:t>
            </a:r>
            <a:endParaRPr/>
          </a:p>
          <a:p>
            <a:pPr marL="0" marR="0" lvl="0" indent="0" algn="l" rtl="0">
              <a:spcBef>
                <a:spcPts val="0"/>
              </a:spcBef>
              <a:spcAft>
                <a:spcPts val="0"/>
              </a:spcAft>
              <a:buNone/>
            </a:pPr>
            <a:r>
              <a:rPr lang="en-US"/>
              <a:t>Look for reasons to admit but don’t feel guilty saying not yet</a:t>
            </a:r>
            <a:endParaRPr/>
          </a:p>
          <a:p>
            <a:pPr marL="0" marR="0" lvl="0" indent="0" algn="l" rtl="0">
              <a:spcBef>
                <a:spcPts val="0"/>
              </a:spcBef>
              <a:spcAft>
                <a:spcPts val="0"/>
              </a:spcAft>
              <a:buNone/>
            </a:pPr>
            <a:endParaRPr/>
          </a:p>
          <a:p>
            <a:pPr marL="0" marR="0" lvl="0" indent="0" algn="l" rtl="0">
              <a:spcBef>
                <a:spcPts val="0"/>
              </a:spcBef>
              <a:spcAft>
                <a:spcPts val="0"/>
              </a:spcAft>
              <a:buNone/>
            </a:pPr>
            <a:endParaRPr/>
          </a:p>
          <a:p>
            <a:pPr marL="0" marR="0" lvl="0" indent="0" algn="l" rtl="0">
              <a:spcBef>
                <a:spcPts val="0"/>
              </a:spcBef>
              <a:spcAft>
                <a:spcPts val="0"/>
              </a:spcAft>
              <a:buNone/>
            </a:pPr>
            <a:endParaRPr/>
          </a:p>
          <a:p>
            <a:pPr marL="0" marR="0" lvl="0" indent="0" algn="l" rtl="0">
              <a:spcBef>
                <a:spcPts val="0"/>
              </a:spcBef>
              <a:spcAft>
                <a:spcPts val="0"/>
              </a:spcAft>
              <a:buNone/>
            </a:pPr>
            <a:endParaRPr/>
          </a:p>
        </p:txBody>
      </p:sp>
      <p:sp>
        <p:nvSpPr>
          <p:cNvPr id="165" name="Google Shape;165;g403d477613_0_13:notes"/>
          <p:cNvSpPr txBox="1">
            <a:spLocks noGrp="1"/>
          </p:cNvSpPr>
          <p:nvPr>
            <p:ph type="sldNum" idx="12"/>
          </p:nvPr>
        </p:nvSpPr>
        <p:spPr>
          <a:xfrm>
            <a:off x="3935413" y="8758238"/>
            <a:ext cx="3009900" cy="4605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24</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5bba68af92_0_13:notes"/>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g5bba68af92_0_13:notes"/>
          <p:cNvSpPr txBox="1">
            <a:spLocks noGrp="1"/>
          </p:cNvSpPr>
          <p:nvPr>
            <p:ph type="body" idx="1"/>
          </p:nvPr>
        </p:nvSpPr>
        <p:spPr>
          <a:xfrm>
            <a:off x="695325" y="4379913"/>
            <a:ext cx="5556300" cy="4148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Application seeks to put everyone on equal footing</a:t>
            </a:r>
            <a:endParaRPr/>
          </a:p>
          <a:p>
            <a:pPr marL="0" marR="0" lvl="0" indent="0" algn="l" rtl="0">
              <a:spcBef>
                <a:spcPts val="0"/>
              </a:spcBef>
              <a:spcAft>
                <a:spcPts val="0"/>
              </a:spcAft>
              <a:buNone/>
            </a:pPr>
            <a:r>
              <a:rPr lang="en-US"/>
              <a:t>But we want to get to know individuals</a:t>
            </a:r>
            <a:endParaRPr/>
          </a:p>
          <a:p>
            <a:pPr marL="0" marR="0" lvl="0" indent="0" algn="l" rtl="0">
              <a:spcBef>
                <a:spcPts val="0"/>
              </a:spcBef>
              <a:spcAft>
                <a:spcPts val="0"/>
              </a:spcAft>
              <a:buNone/>
            </a:pPr>
            <a:r>
              <a:rPr lang="en-US"/>
              <a:t>We use the Resume, and essay to get to know the student individually</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 </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Likelihood of enrollment is a value added (Fish where fish are)</a:t>
            </a:r>
            <a:endParaRPr/>
          </a:p>
          <a:p>
            <a:pPr marL="0" marR="0" lvl="0" indent="0" algn="l" rtl="0">
              <a:spcBef>
                <a:spcPts val="0"/>
              </a:spcBef>
              <a:spcAft>
                <a:spcPts val="0"/>
              </a:spcAft>
              <a:buNone/>
            </a:pPr>
            <a:endParaRPr/>
          </a:p>
        </p:txBody>
      </p:sp>
      <p:sp>
        <p:nvSpPr>
          <p:cNvPr id="178" name="Google Shape;178;g5bba68af92_0_13:notes"/>
          <p:cNvSpPr txBox="1">
            <a:spLocks noGrp="1"/>
          </p:cNvSpPr>
          <p:nvPr>
            <p:ph type="sldNum" idx="12"/>
          </p:nvPr>
        </p:nvSpPr>
        <p:spPr>
          <a:xfrm>
            <a:off x="3935413" y="8758238"/>
            <a:ext cx="3009900" cy="4605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5bba68af92_0_65:notes"/>
          <p:cNvSpPr txBox="1">
            <a:spLocks noGrp="1"/>
          </p:cNvSpPr>
          <p:nvPr>
            <p:ph type="body" idx="1"/>
          </p:nvPr>
        </p:nvSpPr>
        <p:spPr>
          <a:xfrm>
            <a:off x="695325" y="4379913"/>
            <a:ext cx="5556300" cy="4148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solidFill>
                  <a:srgbClr val="1F497D"/>
                </a:solidFill>
                <a:latin typeface="Arial"/>
                <a:ea typeface="Arial"/>
                <a:cs typeface="Arial"/>
                <a:sym typeface="Arial"/>
              </a:rPr>
              <a:t>Each college has its own specific way of reviewing applicants but the general process of most SUNY schools is remarkably similar. What is the difference between a first read and committee review? What stands out on a transcript? What non-quantitative factors are considered and how? During this interactive presentation, SUNY Admissions representatives will provide counselors with tangible examples and screen shares of how we review an applicant.</a:t>
            </a:r>
            <a:endParaRPr sz="1100">
              <a:solidFill>
                <a:srgbClr val="1F497D"/>
              </a:solidFill>
              <a:latin typeface="Arial"/>
              <a:ea typeface="Arial"/>
              <a:cs typeface="Arial"/>
              <a:sym typeface="Arial"/>
            </a:endParaRPr>
          </a:p>
          <a:p>
            <a:pPr marL="0" lvl="0" indent="0" algn="l" rtl="0">
              <a:spcBef>
                <a:spcPts val="0"/>
              </a:spcBef>
              <a:spcAft>
                <a:spcPts val="0"/>
              </a:spcAft>
              <a:buNone/>
            </a:pPr>
            <a:endParaRPr/>
          </a:p>
        </p:txBody>
      </p:sp>
      <p:sp>
        <p:nvSpPr>
          <p:cNvPr id="137" name="Google Shape;137;g5bba68af92_0_65:notes"/>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dirty="0"/>
              <a:t>Transcript Review</a:t>
            </a:r>
          </a:p>
          <a:p>
            <a:pPr marL="0" marR="0" lvl="0" indent="0" algn="l" rtl="0">
              <a:spcBef>
                <a:spcPts val="0"/>
              </a:spcBef>
              <a:spcAft>
                <a:spcPts val="0"/>
              </a:spcAft>
              <a:buNone/>
            </a:pPr>
            <a:r>
              <a:rPr lang="en-US" dirty="0"/>
              <a:t>Strength of Schedule as compared to what is offered at your school</a:t>
            </a:r>
          </a:p>
          <a:p>
            <a:pPr marL="0" marR="0" lvl="0" indent="0" algn="l" rtl="0">
              <a:spcBef>
                <a:spcPts val="0"/>
              </a:spcBef>
              <a:spcAft>
                <a:spcPts val="0"/>
              </a:spcAft>
              <a:buNone/>
            </a:pPr>
            <a:r>
              <a:rPr lang="en-US" dirty="0"/>
              <a:t>Rigor and taking 4-years of subjects</a:t>
            </a:r>
          </a:p>
          <a:p>
            <a:pPr marL="0" marR="0" lvl="0" indent="0" algn="l" rtl="0">
              <a:spcBef>
                <a:spcPts val="0"/>
              </a:spcBef>
              <a:spcAft>
                <a:spcPts val="0"/>
              </a:spcAft>
              <a:buNone/>
            </a:pPr>
            <a:r>
              <a:rPr lang="en-US" dirty="0"/>
              <a:t>Late arrivals and early dismissals</a:t>
            </a:r>
          </a:p>
          <a:p>
            <a:pPr marL="0" marR="0" lvl="0" indent="0" algn="l" rtl="0">
              <a:spcBef>
                <a:spcPts val="0"/>
              </a:spcBef>
              <a:spcAft>
                <a:spcPts val="0"/>
              </a:spcAft>
              <a:buNone/>
            </a:pPr>
            <a:r>
              <a:rPr lang="en-US" dirty="0"/>
              <a:t>Avoiding Senioritis</a:t>
            </a:r>
          </a:p>
          <a:p>
            <a:pPr marL="0" marR="0" lvl="0" indent="0" algn="l" rtl="0">
              <a:spcBef>
                <a:spcPts val="0"/>
              </a:spcBef>
              <a:spcAft>
                <a:spcPts val="0"/>
              </a:spcAft>
              <a:buNone/>
            </a:pPr>
            <a:endParaRPr lang="en-US" dirty="0"/>
          </a:p>
          <a:p>
            <a:pPr marL="0" marR="0" lvl="0" indent="0" algn="l" rtl="0">
              <a:spcBef>
                <a:spcPts val="0"/>
              </a:spcBef>
              <a:spcAft>
                <a:spcPts val="0"/>
              </a:spcAft>
              <a:buNone/>
            </a:pPr>
            <a:r>
              <a:rPr lang="en-US" dirty="0"/>
              <a:t>LOR- Bullets are okay, most impactful for borderline students</a:t>
            </a:r>
          </a:p>
          <a:p>
            <a:pPr marL="0" marR="0" lvl="0" indent="0" algn="l" rtl="0">
              <a:spcBef>
                <a:spcPts val="0"/>
              </a:spcBef>
              <a:spcAft>
                <a:spcPts val="0"/>
              </a:spcAft>
              <a:buNone/>
            </a:pPr>
            <a:endParaRPr lang="en-US" dirty="0"/>
          </a:p>
          <a:p>
            <a:pPr marL="0" marR="0" lvl="0" indent="0" algn="l" rtl="0">
              <a:spcBef>
                <a:spcPts val="0"/>
              </a:spcBef>
              <a:spcAft>
                <a:spcPts val="0"/>
              </a:spcAft>
              <a:buNone/>
            </a:pPr>
            <a:r>
              <a:rPr lang="en-US" dirty="0"/>
              <a:t>Three piles</a:t>
            </a:r>
          </a:p>
          <a:p>
            <a:pPr marL="0" marR="0" lvl="0" indent="0" algn="l" rtl="0">
              <a:spcBef>
                <a:spcPts val="0"/>
              </a:spcBef>
              <a:spcAft>
                <a:spcPts val="0"/>
              </a:spcAft>
              <a:buNone/>
            </a:pPr>
            <a:r>
              <a:rPr lang="en-US" dirty="0"/>
              <a:t>80% of time on 20% of the applicants</a:t>
            </a:r>
          </a:p>
          <a:p>
            <a:pPr marL="0" marR="0" lvl="0" indent="0" algn="l" rtl="0">
              <a:spcBef>
                <a:spcPts val="0"/>
              </a:spcBef>
              <a:spcAft>
                <a:spcPts val="0"/>
              </a:spcAft>
              <a:buNone/>
            </a:pPr>
            <a:r>
              <a:rPr lang="en-US" dirty="0"/>
              <a:t>Look for reasons to admit but don’t feel guilty saying not yet</a:t>
            </a:r>
          </a:p>
          <a:p>
            <a:endParaRPr lang="en-US" dirty="0"/>
          </a:p>
        </p:txBody>
      </p:sp>
      <p:sp>
        <p:nvSpPr>
          <p:cNvPr id="4" name="Slide Number Placeholder 3"/>
          <p:cNvSpPr>
            <a:spLocks noGrp="1"/>
          </p:cNvSpPr>
          <p:nvPr>
            <p:ph type="sldNum" sz="quarter" idx="5"/>
          </p:nvPr>
        </p:nvSpPr>
        <p:spPr/>
        <p:txBody>
          <a:bodyPr/>
          <a:lstStyle/>
          <a:p>
            <a:fld id="{6B90A643-D8BE-476F-9554-880039F967B2}" type="slidenum">
              <a:rPr lang="en-US" smtClean="0"/>
              <a:t>27</a:t>
            </a:fld>
            <a:endParaRPr lang="en-US"/>
          </a:p>
        </p:txBody>
      </p:sp>
    </p:spTree>
    <p:extLst>
      <p:ext uri="{BB962C8B-B14F-4D97-AF65-F5344CB8AC3E}">
        <p14:creationId xmlns:p14="http://schemas.microsoft.com/office/powerpoint/2010/main" val="4166686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6: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6:notes"/>
          <p:cNvSpPr txBox="1">
            <a:spLocks noGrp="1"/>
          </p:cNvSpPr>
          <p:nvPr>
            <p:ph type="body" idx="1"/>
          </p:nvPr>
        </p:nvSpPr>
        <p:spPr>
          <a:xfrm>
            <a:off x="701681" y="4416111"/>
            <a:ext cx="5607038" cy="4182419"/>
          </a:xfrm>
          <a:prstGeom prst="rect">
            <a:avLst/>
          </a:prstGeom>
          <a:noFill/>
          <a:ln>
            <a:noFill/>
          </a:ln>
        </p:spPr>
        <p:txBody>
          <a:bodyPr spcFirstLastPara="1" wrap="square" lIns="92211" tIns="46093" rIns="92211" bIns="46093" anchor="t" anchorCtr="0">
            <a:noAutofit/>
          </a:bodyPr>
          <a:lstStyle/>
          <a:p>
            <a:pPr>
              <a:buClrTx/>
              <a:buSzPct val="100000"/>
            </a:pPr>
            <a:r>
              <a:rPr lang="en-US" sz="1200" dirty="0">
                <a:solidFill>
                  <a:schemeClr val="tx1"/>
                </a:solidFill>
                <a:latin typeface="Garamond" panose="02020404030301010803" pitchFamily="18" charset="0"/>
              </a:rPr>
              <a:t>Early Decision / Early Action</a:t>
            </a:r>
          </a:p>
          <a:p>
            <a:pPr>
              <a:buClrTx/>
              <a:buSzPct val="100000"/>
            </a:pPr>
            <a:r>
              <a:rPr lang="en-US" sz="1200" dirty="0">
                <a:solidFill>
                  <a:schemeClr val="tx1"/>
                </a:solidFill>
                <a:latin typeface="Garamond" panose="02020404030301010803" pitchFamily="18" charset="0"/>
              </a:rPr>
              <a:t>Looking to admit / Don’t rule yourself out</a:t>
            </a:r>
          </a:p>
          <a:p>
            <a:pPr>
              <a:buClrTx/>
              <a:buSzPct val="100000"/>
            </a:pPr>
            <a:r>
              <a:rPr lang="en-US" sz="1200" dirty="0">
                <a:solidFill>
                  <a:schemeClr val="tx1"/>
                </a:solidFill>
                <a:latin typeface="Garamond" panose="02020404030301010803" pitchFamily="18" charset="0"/>
              </a:rPr>
              <a:t>Academic record (AP and Honors) </a:t>
            </a:r>
          </a:p>
          <a:p>
            <a:pPr>
              <a:buClrTx/>
              <a:buSzPct val="100000"/>
            </a:pPr>
            <a:r>
              <a:rPr lang="en-US" sz="1200" dirty="0">
                <a:solidFill>
                  <a:schemeClr val="tx1"/>
                </a:solidFill>
                <a:latin typeface="Garamond" panose="02020404030301010803" pitchFamily="18" charset="0"/>
              </a:rPr>
              <a:t>4 years English / Social Studies</a:t>
            </a:r>
          </a:p>
          <a:p>
            <a:pPr>
              <a:buClrTx/>
              <a:buSzPct val="100000"/>
            </a:pPr>
            <a:r>
              <a:rPr lang="en-US" sz="1200" dirty="0">
                <a:solidFill>
                  <a:schemeClr val="tx1"/>
                </a:solidFill>
                <a:latin typeface="Garamond" panose="02020404030301010803" pitchFamily="18" charset="0"/>
              </a:rPr>
              <a:t>3 years Science / Math / Second Language</a:t>
            </a:r>
          </a:p>
          <a:p>
            <a:pPr>
              <a:buClrTx/>
              <a:buSzPct val="100000"/>
            </a:pPr>
            <a:r>
              <a:rPr lang="en-US" sz="1200" dirty="0">
                <a:solidFill>
                  <a:schemeClr val="tx1"/>
                </a:solidFill>
                <a:latin typeface="Garamond" panose="02020404030301010803" pitchFamily="18" charset="0"/>
              </a:rPr>
              <a:t>Strength in one area</a:t>
            </a:r>
          </a:p>
          <a:p>
            <a:pPr marL="0" indent="0"/>
            <a:endParaRPr dirty="0"/>
          </a:p>
        </p:txBody>
      </p:sp>
      <p:sp>
        <p:nvSpPr>
          <p:cNvPr id="277" name="Google Shape;277;p16:notes"/>
          <p:cNvSpPr txBox="1">
            <a:spLocks noGrp="1"/>
          </p:cNvSpPr>
          <p:nvPr>
            <p:ph type="sldNum" idx="12"/>
          </p:nvPr>
        </p:nvSpPr>
        <p:spPr>
          <a:xfrm>
            <a:off x="3971386" y="8830621"/>
            <a:ext cx="3037413" cy="464180"/>
          </a:xfrm>
          <a:prstGeom prst="rect">
            <a:avLst/>
          </a:prstGeom>
          <a:noFill/>
          <a:ln>
            <a:noFill/>
          </a:ln>
        </p:spPr>
        <p:txBody>
          <a:bodyPr spcFirstLastPara="1" wrap="square" lIns="92211" tIns="46093" rIns="92211" bIns="46093" anchor="b" anchorCtr="0">
            <a:noAutofit/>
          </a:bodyPr>
          <a:lstStyle/>
          <a:p>
            <a:pPr algn="r"/>
            <a:fld id="{00000000-1234-1234-1234-123412341234}" type="slidenum">
              <a:rPr lang="en-US" sz="1200">
                <a:solidFill>
                  <a:schemeClr val="dk1"/>
                </a:solidFill>
                <a:latin typeface="Calibri"/>
                <a:ea typeface="Calibri"/>
                <a:cs typeface="Calibri"/>
                <a:sym typeface="Calibri"/>
              </a:rPr>
              <a:pPr algn="r"/>
              <a:t>28</a:t>
            </a:fld>
            <a:endParaRP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5bba68af92_0_97:notes"/>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5bba68af92_0_97:notes"/>
          <p:cNvSpPr txBox="1">
            <a:spLocks noGrp="1"/>
          </p:cNvSpPr>
          <p:nvPr>
            <p:ph type="body" idx="1"/>
          </p:nvPr>
        </p:nvSpPr>
        <p:spPr>
          <a:xfrm>
            <a:off x="695325" y="4379913"/>
            <a:ext cx="5556300" cy="4148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69" name="Google Shape;269;g5bba68af92_0_97:notes"/>
          <p:cNvSpPr txBox="1">
            <a:spLocks noGrp="1"/>
          </p:cNvSpPr>
          <p:nvPr>
            <p:ph type="sldNum" idx="12"/>
          </p:nvPr>
        </p:nvSpPr>
        <p:spPr>
          <a:xfrm>
            <a:off x="3935413" y="8758238"/>
            <a:ext cx="3009900" cy="4605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78C8293-53DA-4643-83BC-821DDBF137A1}"/>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CAF596D3-0796-45C7-9FE7-B154520F5A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t>33 Years</a:t>
            </a:r>
          </a:p>
          <a:p>
            <a:r>
              <a:rPr lang="en-US" sz="1200" dirty="0"/>
              <a:t>6 campuses</a:t>
            </a:r>
          </a:p>
          <a:p>
            <a:r>
              <a:rPr lang="en-US" sz="1200" dirty="0"/>
              <a:t>25 years in SUNY</a:t>
            </a:r>
          </a:p>
          <a:p>
            <a:r>
              <a:rPr lang="en-US" sz="1200" dirty="0"/>
              <a:t>15 years at Buffalo State College</a:t>
            </a:r>
          </a:p>
        </p:txBody>
      </p:sp>
    </p:spTree>
    <p:extLst>
      <p:ext uri="{BB962C8B-B14F-4D97-AF65-F5344CB8AC3E}">
        <p14:creationId xmlns:p14="http://schemas.microsoft.com/office/powerpoint/2010/main" val="1159058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2" name="Shape 1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9393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90A643-D8BE-476F-9554-880039F967B2}" type="slidenum">
              <a:rPr lang="en-US" smtClean="0"/>
              <a:t>31</a:t>
            </a:fld>
            <a:endParaRPr lang="en-US"/>
          </a:p>
        </p:txBody>
      </p:sp>
    </p:spTree>
    <p:extLst>
      <p:ext uri="{BB962C8B-B14F-4D97-AF65-F5344CB8AC3E}">
        <p14:creationId xmlns:p14="http://schemas.microsoft.com/office/powerpoint/2010/main" val="2722674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8" name="Shape 1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8213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403c5e0d31_0_65: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403c5e0d31_0_65:notes"/>
          <p:cNvSpPr txBox="1">
            <a:spLocks noGrp="1"/>
          </p:cNvSpPr>
          <p:nvPr>
            <p:ph type="body" idx="1"/>
          </p:nvPr>
        </p:nvSpPr>
        <p:spPr>
          <a:xfrm>
            <a:off x="701681" y="4416111"/>
            <a:ext cx="5607089" cy="4182382"/>
          </a:xfrm>
          <a:prstGeom prst="rect">
            <a:avLst/>
          </a:prstGeom>
          <a:noFill/>
          <a:ln>
            <a:noFill/>
          </a:ln>
        </p:spPr>
        <p:txBody>
          <a:bodyPr spcFirstLastPara="1" wrap="square" lIns="92211" tIns="46093" rIns="92211" bIns="46093" anchor="t" anchorCtr="0">
            <a:noAutofit/>
          </a:bodyPr>
          <a:lstStyle/>
          <a:p>
            <a:pPr marL="0" indent="0"/>
            <a:endParaRPr/>
          </a:p>
          <a:p>
            <a:pPr marL="0" indent="0"/>
            <a:endParaRPr/>
          </a:p>
        </p:txBody>
      </p:sp>
      <p:sp>
        <p:nvSpPr>
          <p:cNvPr id="348" name="Google Shape;348;g403c5e0d31_0_65:notes"/>
          <p:cNvSpPr txBox="1">
            <a:spLocks noGrp="1"/>
          </p:cNvSpPr>
          <p:nvPr>
            <p:ph type="sldNum" idx="12"/>
          </p:nvPr>
        </p:nvSpPr>
        <p:spPr>
          <a:xfrm>
            <a:off x="3971386" y="8830620"/>
            <a:ext cx="3037413" cy="464306"/>
          </a:xfrm>
          <a:prstGeom prst="rect">
            <a:avLst/>
          </a:prstGeom>
          <a:noFill/>
          <a:ln>
            <a:noFill/>
          </a:ln>
        </p:spPr>
        <p:txBody>
          <a:bodyPr spcFirstLastPara="1" wrap="square" lIns="92211" tIns="46093" rIns="92211" bIns="46093" anchor="b" anchorCtr="0">
            <a:noAutofit/>
          </a:bodyPr>
          <a:lstStyle/>
          <a:p>
            <a:pPr algn="r"/>
            <a:fld id="{00000000-1234-1234-1234-123412341234}" type="slidenum">
              <a:rPr lang="en-US" sz="1200">
                <a:solidFill>
                  <a:schemeClr val="dk1"/>
                </a:solidFill>
                <a:latin typeface="Calibri"/>
                <a:ea typeface="Calibri"/>
                <a:cs typeface="Calibri"/>
                <a:sym typeface="Calibri"/>
              </a:rPr>
              <a:pPr algn="r"/>
              <a:t>33</a:t>
            </a:fld>
            <a:endParaRPr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403d477613_0_13:notes"/>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403d477613_0_13:notes"/>
          <p:cNvSpPr txBox="1">
            <a:spLocks noGrp="1"/>
          </p:cNvSpPr>
          <p:nvPr>
            <p:ph type="body" idx="1"/>
          </p:nvPr>
        </p:nvSpPr>
        <p:spPr>
          <a:xfrm>
            <a:off x="695325" y="4379913"/>
            <a:ext cx="5556300" cy="4148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t>Dialogue with students,</a:t>
            </a:r>
          </a:p>
          <a:p>
            <a:pPr marL="0" marR="0" lvl="0" indent="0" algn="l" rtl="0">
              <a:spcBef>
                <a:spcPts val="0"/>
              </a:spcBef>
              <a:spcAft>
                <a:spcPts val="0"/>
              </a:spcAft>
              <a:buNone/>
            </a:pPr>
            <a:r>
              <a:rPr lang="en-US" dirty="0"/>
              <a:t>Need to lead this process</a:t>
            </a:r>
          </a:p>
          <a:p>
            <a:pPr marL="0" marR="0" lvl="0" indent="0" algn="l" rtl="0">
              <a:spcBef>
                <a:spcPts val="0"/>
              </a:spcBef>
              <a:spcAft>
                <a:spcPts val="0"/>
              </a:spcAft>
              <a:buNone/>
            </a:pPr>
            <a:r>
              <a:rPr lang="en-US" dirty="0"/>
              <a:t>Set up time to discuss schedule an appointment</a:t>
            </a:r>
          </a:p>
          <a:p>
            <a:pPr marL="0" marR="0" lvl="0" indent="0" algn="l" rtl="0">
              <a:spcBef>
                <a:spcPts val="0"/>
              </a:spcBef>
              <a:spcAft>
                <a:spcPts val="0"/>
              </a:spcAft>
              <a:buNone/>
            </a:pPr>
            <a:endParaRPr lang="en-US" dirty="0"/>
          </a:p>
          <a:p>
            <a:pPr marL="0" marR="0" lvl="0" indent="0" algn="l" rtl="0">
              <a:spcBef>
                <a:spcPts val="0"/>
              </a:spcBef>
              <a:spcAft>
                <a:spcPts val="0"/>
              </a:spcAft>
              <a:buNone/>
            </a:pPr>
            <a:r>
              <a:rPr lang="en-US" dirty="0"/>
              <a:t>We talk with more parents than students</a:t>
            </a:r>
          </a:p>
          <a:p>
            <a:pPr marL="0" marR="0" lvl="0" indent="0" algn="l" rtl="0">
              <a:spcBef>
                <a:spcPts val="0"/>
              </a:spcBef>
              <a:spcAft>
                <a:spcPts val="0"/>
              </a:spcAft>
              <a:buNone/>
            </a:pPr>
            <a:r>
              <a:rPr lang="en-US" dirty="0"/>
              <a:t>Nerve racking process</a:t>
            </a:r>
          </a:p>
          <a:p>
            <a:pPr marL="0" marR="0" lvl="0" indent="0" algn="l" rtl="0">
              <a:spcBef>
                <a:spcPts val="0"/>
              </a:spcBef>
              <a:spcAft>
                <a:spcPts val="0"/>
              </a:spcAft>
              <a:buNone/>
            </a:pPr>
            <a:endParaRPr lang="en-US" dirty="0"/>
          </a:p>
          <a:p>
            <a:pPr marL="0" marR="0" lvl="0" indent="0" algn="l" rtl="0">
              <a:spcBef>
                <a:spcPts val="0"/>
              </a:spcBef>
              <a:spcAft>
                <a:spcPts val="0"/>
              </a:spcAft>
              <a:buNone/>
            </a:pPr>
            <a:r>
              <a:rPr lang="en-US" dirty="0"/>
              <a:t>Parents job is to love their child and that is where they are coming from</a:t>
            </a:r>
          </a:p>
          <a:p>
            <a:pPr marL="0" marR="0" lvl="0" indent="0" algn="l" rtl="0">
              <a:spcBef>
                <a:spcPts val="0"/>
              </a:spcBef>
              <a:spcAft>
                <a:spcPts val="0"/>
              </a:spcAft>
              <a:buNone/>
            </a:pPr>
            <a:endParaRPr lang="en-US" dirty="0"/>
          </a:p>
          <a:p>
            <a:pPr marL="0" marR="0" lvl="0" indent="0" algn="l" rtl="0">
              <a:spcBef>
                <a:spcPts val="0"/>
              </a:spcBef>
              <a:spcAft>
                <a:spcPts val="0"/>
              </a:spcAft>
              <a:buNone/>
            </a:pPr>
            <a:r>
              <a:rPr lang="en-US" dirty="0"/>
              <a:t>Be able to explain the choice you make</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endParaRPr dirty="0"/>
          </a:p>
          <a:p>
            <a:pPr marL="0" marR="0" lvl="0" indent="0" algn="l" rtl="0">
              <a:spcBef>
                <a:spcPts val="0"/>
              </a:spcBef>
              <a:spcAft>
                <a:spcPts val="0"/>
              </a:spcAft>
              <a:buNone/>
            </a:pPr>
            <a:endParaRPr dirty="0"/>
          </a:p>
        </p:txBody>
      </p:sp>
      <p:sp>
        <p:nvSpPr>
          <p:cNvPr id="165" name="Google Shape;165;g403d477613_0_13:notes"/>
          <p:cNvSpPr txBox="1">
            <a:spLocks noGrp="1"/>
          </p:cNvSpPr>
          <p:nvPr>
            <p:ph type="sldNum" idx="12"/>
          </p:nvPr>
        </p:nvSpPr>
        <p:spPr>
          <a:xfrm>
            <a:off x="3935413" y="8758238"/>
            <a:ext cx="3009900" cy="4605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5756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Thank you to who introduces us, </a:t>
            </a: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Welcome, </a:t>
            </a: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Appreciate you taking the time, </a:t>
            </a: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Very much the same team here though on both sides of search process, </a:t>
            </a: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SUNY is here to Help, Please call on us, </a:t>
            </a: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To Varying degrees everyone of you is involved with the search process, </a:t>
            </a: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We hope to provide you with a lot of food for thought on the college search</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B90A643-D8BE-476F-9554-880039F967B2}" type="slidenum">
              <a:rPr lang="en-US" smtClean="0"/>
              <a:t>4</a:t>
            </a:fld>
            <a:endParaRPr lang="en-US"/>
          </a:p>
        </p:txBody>
      </p:sp>
    </p:spTree>
    <p:extLst>
      <p:ext uri="{BB962C8B-B14F-4D97-AF65-F5344CB8AC3E}">
        <p14:creationId xmlns:p14="http://schemas.microsoft.com/office/powerpoint/2010/main" val="2270001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78C8293-53DA-4643-83BC-821DDBF137A1}"/>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CAF596D3-0796-45C7-9FE7-B154520F5A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ea typeface="ＭＳ Ｐゴシック" panose="020B0600070205080204" pitchFamily="34" charset="-128"/>
              </a:rPr>
              <a:t>Overview</a:t>
            </a:r>
          </a:p>
          <a:p>
            <a:endParaRPr lang="en-US" altLang="en-US" b="1" dirty="0">
              <a:latin typeface="Arial" panose="020B0604020202020204" pitchFamily="34" charset="0"/>
              <a:ea typeface="ＭＳ Ｐゴシック" panose="020B0600070205080204" pitchFamily="34" charset="-128"/>
            </a:endParaRPr>
          </a:p>
          <a:p>
            <a:r>
              <a:rPr lang="en-US" b="1" dirty="0">
                <a:latin typeface="Roboto"/>
              </a:rPr>
              <a:t>About 605 million results for College Search Best practices</a:t>
            </a:r>
          </a:p>
          <a:p>
            <a:r>
              <a:rPr lang="en-US" b="1" i="0" dirty="0">
                <a:effectLst/>
                <a:latin typeface="Roboto"/>
              </a:rPr>
              <a:t>About 1.7 Billion results for college planning</a:t>
            </a:r>
          </a:p>
          <a:p>
            <a:endParaRPr lang="en-US" b="1" dirty="0">
              <a:latin typeface="Roboto"/>
            </a:endParaRPr>
          </a:p>
          <a:p>
            <a:r>
              <a:rPr lang="en-US" b="1" dirty="0">
                <a:latin typeface="Roboto"/>
              </a:rPr>
              <a:t>Here are the definitive answers </a:t>
            </a:r>
            <a:endParaRPr lang="en-US" b="1" dirty="0">
              <a:latin typeface="Roboto"/>
              <a:sym typeface="Wingdings" panose="05000000000000000000" pitchFamily="2" charset="2"/>
            </a:endParaRPr>
          </a:p>
          <a:p>
            <a:endParaRPr lang="en-US" b="1" dirty="0">
              <a:latin typeface="Roboto"/>
              <a:sym typeface="Wingdings" panose="05000000000000000000" pitchFamily="2" charset="2"/>
            </a:endParaRPr>
          </a:p>
          <a:p>
            <a:r>
              <a:rPr lang="en-US" b="1" dirty="0">
                <a:latin typeface="Roboto"/>
                <a:sym typeface="Wingdings" panose="05000000000000000000" pitchFamily="2" charset="2"/>
              </a:rPr>
              <a:t>Borrowed from lots of places and people</a:t>
            </a:r>
            <a:endParaRPr lang="en-US" b="1" dirty="0"/>
          </a:p>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10806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78C8293-53DA-4643-83BC-821DDBF137A1}"/>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CAF596D3-0796-45C7-9FE7-B154520F5A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dirty="0">
                <a:solidFill>
                  <a:srgbClr val="202020"/>
                </a:solidFill>
                <a:effectLst/>
                <a:latin typeface="Helvetica" panose="020B0604020202020204" pitchFamily="34" charset="0"/>
                <a:ea typeface="Times New Roman" panose="02020603050405020304" pitchFamily="18" charset="0"/>
              </a:rPr>
              <a:t>NACAC changes beginning to be subtle seen</a:t>
            </a:r>
          </a:p>
          <a:p>
            <a:endParaRPr lang="en-US" sz="1800" dirty="0">
              <a:solidFill>
                <a:srgbClr val="202020"/>
              </a:solidFill>
              <a:latin typeface="Helvetica" panose="020B0604020202020204" pitchFamily="34" charset="0"/>
              <a:ea typeface="Times New Roman" panose="02020603050405020304" pitchFamily="18" charset="0"/>
            </a:endParaRPr>
          </a:p>
          <a:p>
            <a:r>
              <a:rPr lang="en-US" sz="1800" dirty="0">
                <a:solidFill>
                  <a:srgbClr val="202020"/>
                </a:solidFill>
                <a:effectLst/>
                <a:latin typeface="Helvetica" panose="020B0604020202020204" pitchFamily="34" charset="0"/>
                <a:ea typeface="Times New Roman" panose="02020603050405020304" pitchFamily="18" charset="0"/>
              </a:rPr>
              <a:t>Review the four changes briefly</a:t>
            </a:r>
          </a:p>
          <a:p>
            <a:endParaRPr lang="en-US" altLang="en-US" sz="1800" dirty="0">
              <a:solidFill>
                <a:srgbClr val="202020"/>
              </a:solidFill>
              <a:latin typeface="Helvetica" panose="020B0604020202020204" pitchFamily="34" charset="0"/>
              <a:ea typeface="ＭＳ Ｐゴシック" panose="020B0600070205080204" pitchFamily="34" charset="-128"/>
            </a:endParaRPr>
          </a:p>
          <a:p>
            <a:r>
              <a:rPr lang="en-US" altLang="en-US" sz="1800" dirty="0">
                <a:solidFill>
                  <a:srgbClr val="202020"/>
                </a:solidFill>
                <a:latin typeface="Helvetica" panose="020B0604020202020204" pitchFamily="34" charset="0"/>
                <a:ea typeface="ＭＳ Ｐゴシック" panose="020B0600070205080204" pitchFamily="34" charset="-128"/>
              </a:rPr>
              <a:t>Final results are yet to be known</a:t>
            </a:r>
          </a:p>
        </p:txBody>
      </p:sp>
    </p:spTree>
    <p:extLst>
      <p:ext uri="{BB962C8B-B14F-4D97-AF65-F5344CB8AC3E}">
        <p14:creationId xmlns:p14="http://schemas.microsoft.com/office/powerpoint/2010/main" val="2897319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78C8293-53DA-4643-83BC-821DDBF137A1}"/>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CAF596D3-0796-45C7-9FE7-B154520F5A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dirty="0">
                <a:solidFill>
                  <a:srgbClr val="202020"/>
                </a:solidFill>
                <a:latin typeface="Helvetica" panose="020B0604020202020204" pitchFamily="34" charset="0"/>
                <a:ea typeface="ＭＳ Ｐゴシック" panose="020B0600070205080204" pitchFamily="34" charset="-128"/>
              </a:rPr>
              <a:t>All over the news, and it does not help a process that is already seen as something not very transparent. </a:t>
            </a:r>
          </a:p>
          <a:p>
            <a:endParaRPr lang="en-US" altLang="en-US" sz="1800" dirty="0">
              <a:solidFill>
                <a:srgbClr val="202020"/>
              </a:solidFill>
              <a:latin typeface="Helvetica" panose="020B0604020202020204" pitchFamily="34" charset="0"/>
              <a:ea typeface="ＭＳ Ｐゴシック" panose="020B0600070205080204" pitchFamily="34" charset="-128"/>
            </a:endParaRPr>
          </a:p>
          <a:p>
            <a:r>
              <a:rPr lang="en-US" altLang="en-US" sz="1800" dirty="0">
                <a:solidFill>
                  <a:srgbClr val="202020"/>
                </a:solidFill>
                <a:latin typeface="Helvetica" panose="020B0604020202020204" pitchFamily="34" charset="0"/>
                <a:ea typeface="ＭＳ Ｐゴシック" panose="020B0600070205080204" pitchFamily="34" charset="-128"/>
              </a:rPr>
              <a:t>Reinforces beliefs that there are secrets and tricks</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96728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78C8293-53DA-4643-83BC-821DDBF137A1}"/>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CAF596D3-0796-45C7-9FE7-B154520F5A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dirty="0">
                <a:solidFill>
                  <a:srgbClr val="202020"/>
                </a:solidFill>
                <a:effectLst/>
                <a:latin typeface="Helvetica" panose="020B0604020202020204" pitchFamily="34" charset="0"/>
                <a:ea typeface="Times New Roman" panose="02020603050405020304" pitchFamily="18" charset="0"/>
              </a:rPr>
              <a:t>The impact will be felt for years, likely going to see a lot of essays around this and we need to take this once in a hundred years pandemic in to consideration.</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38216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78C8293-53DA-4643-83BC-821DDBF137A1}"/>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CAF596D3-0796-45C7-9FE7-B154520F5A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dirty="0">
                <a:solidFill>
                  <a:srgbClr val="202020"/>
                </a:solidFill>
                <a:effectLst/>
                <a:latin typeface="Helvetica" panose="020B0604020202020204" pitchFamily="34" charset="0"/>
                <a:ea typeface="Times New Roman" panose="02020603050405020304" pitchFamily="18" charset="0"/>
              </a:rPr>
              <a:t>The display considers the 868 institutions that were members in both 2019 and 2020 of Common Application. </a:t>
            </a:r>
          </a:p>
          <a:p>
            <a:endParaRPr lang="en-US" altLang="en-US" sz="1800" dirty="0">
              <a:solidFill>
                <a:srgbClr val="202020"/>
              </a:solidFill>
              <a:latin typeface="Helvetica" panose="020B0604020202020204" pitchFamily="34" charset="0"/>
              <a:ea typeface="ＭＳ Ｐゴシック" panose="020B0600070205080204" pitchFamily="34" charset="-128"/>
            </a:endParaRPr>
          </a:p>
          <a:p>
            <a:r>
              <a:rPr lang="en-US" sz="1800" dirty="0">
                <a:solidFill>
                  <a:srgbClr val="202020"/>
                </a:solidFill>
                <a:effectLst/>
                <a:latin typeface="Helvetica" panose="020B0604020202020204" pitchFamily="34" charset="0"/>
                <a:ea typeface="Times New Roman" panose="02020603050405020304" pitchFamily="18" charset="0"/>
              </a:rPr>
              <a:t>55% of this group of institutions “always” required standardized test scores in 2019, while in 2020 only 17% of members will “always” require them. </a:t>
            </a:r>
          </a:p>
          <a:p>
            <a:endParaRPr lang="en-US" sz="1800" dirty="0">
              <a:solidFill>
                <a:srgbClr val="202020"/>
              </a:solidFill>
              <a:latin typeface="Helvetica" panose="020B0604020202020204" pitchFamily="34" charset="0"/>
              <a:ea typeface="Times New Roman" panose="02020603050405020304" pitchFamily="18" charset="0"/>
            </a:endParaRPr>
          </a:p>
          <a:p>
            <a:r>
              <a:rPr lang="en-US" sz="1800" dirty="0">
                <a:solidFill>
                  <a:srgbClr val="202020"/>
                </a:solidFill>
                <a:effectLst/>
                <a:latin typeface="Helvetica" panose="020B0604020202020204" pitchFamily="34" charset="0"/>
                <a:ea typeface="Times New Roman" panose="02020603050405020304" pitchFamily="18" charset="0"/>
              </a:rPr>
              <a:t>The percentages of those “never” requiring standardized test scores increased from 11% in 2019 to 36% in 2020.  </a:t>
            </a:r>
          </a:p>
          <a:p>
            <a:endParaRPr lang="en-US" altLang="en-US" sz="1800" dirty="0">
              <a:solidFill>
                <a:srgbClr val="202020"/>
              </a:solidFill>
              <a:latin typeface="Helvetica" panose="020B0604020202020204" pitchFamily="34" charset="0"/>
              <a:ea typeface="ＭＳ Ｐゴシック" panose="020B0600070205080204" pitchFamily="34" charset="-128"/>
            </a:endParaRPr>
          </a:p>
          <a:p>
            <a:r>
              <a:rPr lang="en-US" altLang="en-US" sz="1800" dirty="0">
                <a:solidFill>
                  <a:srgbClr val="202020"/>
                </a:solidFill>
                <a:latin typeface="Helvetica" panose="020B0604020202020204" pitchFamily="34" charset="0"/>
                <a:ea typeface="ＭＳ Ｐゴシック" panose="020B0600070205080204" pitchFamily="34" charset="-128"/>
              </a:rPr>
              <a:t>What About scholarships??</a:t>
            </a:r>
          </a:p>
          <a:p>
            <a:endParaRPr lang="en-US" altLang="en-US" sz="1800" dirty="0">
              <a:solidFill>
                <a:srgbClr val="202020"/>
              </a:solidFill>
              <a:latin typeface="Helvetica" panose="020B0604020202020204" pitchFamily="34" charset="0"/>
              <a:ea typeface="ＭＳ Ｐゴシック" panose="020B0600070205080204" pitchFamily="34" charset="-128"/>
            </a:endParaRPr>
          </a:p>
          <a:p>
            <a:r>
              <a:rPr lang="en-US" altLang="en-US" sz="1800" dirty="0">
                <a:solidFill>
                  <a:srgbClr val="202020"/>
                </a:solidFill>
                <a:latin typeface="Helvetica" panose="020B0604020202020204" pitchFamily="34" charset="0"/>
                <a:ea typeface="ＭＳ Ｐゴシック" panose="020B0600070205080204" pitchFamily="34" charset="-128"/>
              </a:rPr>
              <a:t>No Blanket statement/ tension of testing/ Kahn Academy</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13035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520489" y="792557"/>
            <a:ext cx="5151021" cy="513715"/>
          </a:xfrm>
          <a:prstGeom prst="rect">
            <a:avLst/>
          </a:prstGeom>
        </p:spPr>
        <p:txBody>
          <a:bodyPr wrap="square" lIns="0" tIns="0" rIns="0" bIns="0">
            <a:spAutoFit/>
          </a:bodyPr>
          <a:lstStyle>
            <a:lvl1pPr>
              <a:defRPr sz="3200" b="0" i="0">
                <a:solidFill>
                  <a:schemeClr val="tx1"/>
                </a:solidFill>
                <a:latin typeface="Calibri"/>
                <a:cs typeface="Calibri"/>
              </a:defRPr>
            </a:lvl1pPr>
          </a:lstStyle>
          <a:p>
            <a:endParaRPr/>
          </a:p>
        </p:txBody>
      </p:sp>
      <p:sp>
        <p:nvSpPr>
          <p:cNvPr id="3" name="Holder 3"/>
          <p:cNvSpPr>
            <a:spLocks noGrp="1"/>
          </p:cNvSpPr>
          <p:nvPr>
            <p:ph type="subTitle" idx="4"/>
          </p:nvPr>
        </p:nvSpPr>
        <p:spPr>
          <a:xfrm>
            <a:off x="1009609" y="4638475"/>
            <a:ext cx="10172781" cy="148843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65905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2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9/17/2020</a:t>
            </a:fld>
            <a:endParaRPr lang="en-US"/>
          </a:p>
        </p:txBody>
      </p:sp>
      <p:sp>
        <p:nvSpPr>
          <p:cNvPr id="6" name="Holder 6"/>
          <p:cNvSpPr>
            <a:spLocks noGrp="1"/>
          </p:cNvSpPr>
          <p:nvPr>
            <p:ph type="sldNum" sz="quarter" idx="7"/>
          </p:nvPr>
        </p:nvSpPr>
        <p:spPr>
          <a:xfrm>
            <a:off x="8991600" y="5332758"/>
            <a:ext cx="2804160" cy="342900"/>
          </a:xfr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05219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20697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0890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7722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2924DAA-DF6C-4035-9AF2-530725B367AC}"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C2783D-82B6-4BA1-8130-D6D129894A35}" type="slidenum">
              <a:rPr lang="en-US" smtClean="0"/>
              <a:t>‹#›</a:t>
            </a:fld>
            <a:endParaRPr lang="en-US"/>
          </a:p>
        </p:txBody>
      </p:sp>
    </p:spTree>
    <p:extLst>
      <p:ext uri="{BB962C8B-B14F-4D97-AF65-F5344CB8AC3E}">
        <p14:creationId xmlns:p14="http://schemas.microsoft.com/office/powerpoint/2010/main" val="1060211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096000"/>
            <a:ext cx="12192000" cy="762000"/>
          </a:xfrm>
          <a:custGeom>
            <a:avLst/>
            <a:gdLst/>
            <a:ahLst/>
            <a:cxnLst/>
            <a:rect l="l" t="t" r="r" b="b"/>
            <a:pathLst>
              <a:path w="12192000" h="762000">
                <a:moveTo>
                  <a:pt x="0" y="762000"/>
                </a:moveTo>
                <a:lnTo>
                  <a:pt x="12192000" y="762000"/>
                </a:lnTo>
                <a:lnTo>
                  <a:pt x="12192000" y="0"/>
                </a:lnTo>
                <a:lnTo>
                  <a:pt x="0" y="0"/>
                </a:lnTo>
                <a:lnTo>
                  <a:pt x="0" y="762000"/>
                </a:lnTo>
                <a:close/>
              </a:path>
            </a:pathLst>
          </a:custGeom>
          <a:solidFill>
            <a:srgbClr val="023873"/>
          </a:solidFill>
        </p:spPr>
        <p:txBody>
          <a:bodyPr wrap="square" lIns="0" tIns="0" rIns="0" bIns="0" rtlCol="0"/>
          <a:lstStyle/>
          <a:p>
            <a:endParaRPr/>
          </a:p>
        </p:txBody>
      </p:sp>
      <p:sp>
        <p:nvSpPr>
          <p:cNvPr id="17" name="bk object 17"/>
          <p:cNvSpPr/>
          <p:nvPr/>
        </p:nvSpPr>
        <p:spPr>
          <a:xfrm>
            <a:off x="0" y="6096000"/>
            <a:ext cx="12192000" cy="0"/>
          </a:xfrm>
          <a:custGeom>
            <a:avLst/>
            <a:gdLst/>
            <a:ahLst/>
            <a:cxnLst/>
            <a:rect l="l" t="t" r="r" b="b"/>
            <a:pathLst>
              <a:path w="12192000">
                <a:moveTo>
                  <a:pt x="12192000" y="0"/>
                </a:moveTo>
                <a:lnTo>
                  <a:pt x="0" y="0"/>
                </a:lnTo>
              </a:path>
            </a:pathLst>
          </a:custGeom>
          <a:ln w="9144">
            <a:solidFill>
              <a:srgbClr val="023873"/>
            </a:solidFill>
          </a:ln>
        </p:spPr>
        <p:txBody>
          <a:bodyPr wrap="square" lIns="0" tIns="0" rIns="0" bIns="0" rtlCol="0"/>
          <a:lstStyle/>
          <a:p>
            <a:endParaRPr/>
          </a:p>
        </p:txBody>
      </p:sp>
      <p:sp>
        <p:nvSpPr>
          <p:cNvPr id="18" name="bk object 18"/>
          <p:cNvSpPr/>
          <p:nvPr/>
        </p:nvSpPr>
        <p:spPr>
          <a:xfrm>
            <a:off x="0" y="6096000"/>
            <a:ext cx="12192000" cy="762000"/>
          </a:xfrm>
          <a:custGeom>
            <a:avLst/>
            <a:gdLst/>
            <a:ahLst/>
            <a:cxnLst/>
            <a:rect l="l" t="t" r="r" b="b"/>
            <a:pathLst>
              <a:path w="12192000" h="762000">
                <a:moveTo>
                  <a:pt x="0" y="762000"/>
                </a:moveTo>
                <a:lnTo>
                  <a:pt x="12192000" y="762000"/>
                </a:lnTo>
                <a:lnTo>
                  <a:pt x="12192000" y="0"/>
                </a:lnTo>
              </a:path>
            </a:pathLst>
          </a:custGeom>
          <a:ln w="9144">
            <a:solidFill>
              <a:srgbClr val="023873"/>
            </a:solidFill>
          </a:ln>
        </p:spPr>
        <p:txBody>
          <a:bodyPr wrap="square" lIns="0" tIns="0" rIns="0" bIns="0" rtlCol="0"/>
          <a:lstStyle/>
          <a:p>
            <a:endParaRPr/>
          </a:p>
        </p:txBody>
      </p:sp>
      <p:sp>
        <p:nvSpPr>
          <p:cNvPr id="19" name="bk object 19"/>
          <p:cNvSpPr/>
          <p:nvPr/>
        </p:nvSpPr>
        <p:spPr>
          <a:xfrm>
            <a:off x="9107423" y="6204203"/>
            <a:ext cx="0" cy="492125"/>
          </a:xfrm>
          <a:custGeom>
            <a:avLst/>
            <a:gdLst/>
            <a:ahLst/>
            <a:cxnLst/>
            <a:rect l="l" t="t" r="r" b="b"/>
            <a:pathLst>
              <a:path h="492125">
                <a:moveTo>
                  <a:pt x="0" y="0"/>
                </a:moveTo>
                <a:lnTo>
                  <a:pt x="0" y="491820"/>
                </a:lnTo>
              </a:path>
            </a:pathLst>
          </a:custGeom>
          <a:ln w="9144">
            <a:solidFill>
              <a:srgbClr val="B6DCDF"/>
            </a:solidFill>
          </a:ln>
        </p:spPr>
        <p:txBody>
          <a:bodyPr wrap="square" lIns="0" tIns="0" rIns="0" bIns="0" rtlCol="0"/>
          <a:lstStyle/>
          <a:p>
            <a:endParaRPr/>
          </a:p>
        </p:txBody>
      </p:sp>
      <p:sp>
        <p:nvSpPr>
          <p:cNvPr id="20" name="bk object 20"/>
          <p:cNvSpPr/>
          <p:nvPr/>
        </p:nvSpPr>
        <p:spPr>
          <a:xfrm>
            <a:off x="9296400" y="6216396"/>
            <a:ext cx="487679" cy="492251"/>
          </a:xfrm>
          <a:prstGeom prst="rect">
            <a:avLst/>
          </a:prstGeom>
          <a:blipFill>
            <a:blip r:embed="rId8" cstate="print"/>
            <a:stretch>
              <a:fillRect/>
            </a:stretch>
          </a:blipFill>
        </p:spPr>
        <p:txBody>
          <a:bodyPr wrap="square" lIns="0" tIns="0" rIns="0" bIns="0" rtlCol="0"/>
          <a:lstStyle/>
          <a:p>
            <a:endParaRPr/>
          </a:p>
        </p:txBody>
      </p:sp>
      <p:sp>
        <p:nvSpPr>
          <p:cNvPr id="21" name="bk object 21"/>
          <p:cNvSpPr/>
          <p:nvPr/>
        </p:nvSpPr>
        <p:spPr>
          <a:xfrm>
            <a:off x="9989819" y="6216396"/>
            <a:ext cx="487678" cy="492251"/>
          </a:xfrm>
          <a:prstGeom prst="rect">
            <a:avLst/>
          </a:prstGeom>
          <a:blipFill>
            <a:blip r:embed="rId9" cstate="print"/>
            <a:stretch>
              <a:fillRect/>
            </a:stretch>
          </a:blipFill>
        </p:spPr>
        <p:txBody>
          <a:bodyPr wrap="square" lIns="0" tIns="0" rIns="0" bIns="0" rtlCol="0"/>
          <a:lstStyle/>
          <a:p>
            <a:endParaRPr/>
          </a:p>
        </p:txBody>
      </p:sp>
      <p:sp>
        <p:nvSpPr>
          <p:cNvPr id="22" name="bk object 22"/>
          <p:cNvSpPr/>
          <p:nvPr/>
        </p:nvSpPr>
        <p:spPr>
          <a:xfrm>
            <a:off x="10684764" y="6216396"/>
            <a:ext cx="487679" cy="492251"/>
          </a:xfrm>
          <a:prstGeom prst="rect">
            <a:avLst/>
          </a:prstGeom>
          <a:blipFill>
            <a:blip r:embed="rId10" cstate="print"/>
            <a:stretch>
              <a:fillRect/>
            </a:stretch>
          </a:blipFill>
        </p:spPr>
        <p:txBody>
          <a:bodyPr wrap="square" lIns="0" tIns="0" rIns="0" bIns="0" rtlCol="0"/>
          <a:lstStyle/>
          <a:p>
            <a:endParaRPr/>
          </a:p>
        </p:txBody>
      </p:sp>
      <p:sp>
        <p:nvSpPr>
          <p:cNvPr id="23" name="bk object 23"/>
          <p:cNvSpPr/>
          <p:nvPr/>
        </p:nvSpPr>
        <p:spPr>
          <a:xfrm>
            <a:off x="11359895" y="6222491"/>
            <a:ext cx="489202" cy="493775"/>
          </a:xfrm>
          <a:prstGeom prst="rect">
            <a:avLst/>
          </a:prstGeom>
          <a:blipFill>
            <a:blip r:embed="rId11" cstate="print"/>
            <a:stretch>
              <a:fillRect/>
            </a:stretch>
          </a:blipFill>
        </p:spPr>
        <p:txBody>
          <a:bodyPr wrap="square" lIns="0" tIns="0" rIns="0" bIns="0" rtlCol="0"/>
          <a:lstStyle/>
          <a:p>
            <a:endParaRPr/>
          </a:p>
        </p:txBody>
      </p:sp>
      <p:sp>
        <p:nvSpPr>
          <p:cNvPr id="2" name="Holder 2"/>
          <p:cNvSpPr>
            <a:spLocks noGrp="1"/>
          </p:cNvSpPr>
          <p:nvPr>
            <p:ph type="title"/>
          </p:nvPr>
        </p:nvSpPr>
        <p:spPr>
          <a:xfrm>
            <a:off x="3520489" y="792557"/>
            <a:ext cx="5151021" cy="513715"/>
          </a:xfrm>
          <a:prstGeom prst="rect">
            <a:avLst/>
          </a:prstGeom>
        </p:spPr>
        <p:txBody>
          <a:bodyPr wrap="square" lIns="0" tIns="0" rIns="0" bIns="0">
            <a:spAutoFit/>
          </a:bodyPr>
          <a:lstStyle>
            <a:lvl1pPr>
              <a:defRPr sz="3200" b="0" i="0">
                <a:solidFill>
                  <a:schemeClr val="tx1"/>
                </a:solidFill>
                <a:latin typeface="Calibri"/>
                <a:cs typeface="Calibri"/>
              </a:defRPr>
            </a:lvl1pPr>
          </a:lstStyle>
          <a:p>
            <a:endParaRPr/>
          </a:p>
        </p:txBody>
      </p:sp>
      <p:sp>
        <p:nvSpPr>
          <p:cNvPr id="3" name="Holder 3"/>
          <p:cNvSpPr>
            <a:spLocks noGrp="1"/>
          </p:cNvSpPr>
          <p:nvPr>
            <p:ph type="body" idx="1"/>
          </p:nvPr>
        </p:nvSpPr>
        <p:spPr>
          <a:xfrm>
            <a:off x="1633805" y="2084440"/>
            <a:ext cx="8924389" cy="2464435"/>
          </a:xfrm>
          <a:prstGeom prst="rect">
            <a:avLst/>
          </a:prstGeom>
        </p:spPr>
        <p:txBody>
          <a:bodyPr wrap="square" lIns="0" tIns="0" rIns="0" bIns="0">
            <a:spAutoFit/>
          </a:bodyPr>
          <a:lstStyle>
            <a:lvl1pPr>
              <a:defRPr sz="3200" b="0" i="0">
                <a:solidFill>
                  <a:schemeClr val="bg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9/17/2020</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62490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0.jp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3.jp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5.jp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nebula.wsimg.com/67843c0b4638803e1eef213c63675b4f?AccessKeyId=6980F85C880C39935B8A&amp;disposition=0&amp;alloworigin=1"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nebula.wsimg.com/ec352c7f7042c557ec51ecf1f766ad5d?AccessKeyId=6980F85C880C39935B8A&amp;disposition=0&amp;alloworigin=1"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2590800"/>
          </a:xfrm>
          <a:custGeom>
            <a:avLst/>
            <a:gdLst/>
            <a:ahLst/>
            <a:cxnLst/>
            <a:rect l="l" t="t" r="r" b="b"/>
            <a:pathLst>
              <a:path w="12192000" h="2590800">
                <a:moveTo>
                  <a:pt x="0" y="2590800"/>
                </a:moveTo>
                <a:lnTo>
                  <a:pt x="12192000" y="2590800"/>
                </a:lnTo>
                <a:lnTo>
                  <a:pt x="12192000" y="0"/>
                </a:lnTo>
                <a:lnTo>
                  <a:pt x="0" y="0"/>
                </a:lnTo>
                <a:lnTo>
                  <a:pt x="0" y="2590800"/>
                </a:lnTo>
                <a:close/>
              </a:path>
            </a:pathLst>
          </a:custGeom>
          <a:solidFill>
            <a:srgbClr val="02387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 y="3377245"/>
            <a:ext cx="12192000" cy="3352800"/>
          </a:xfrm>
          <a:custGeom>
            <a:avLst/>
            <a:gdLst/>
            <a:ahLst/>
            <a:cxnLst/>
            <a:rect l="l" t="t" r="r" b="b"/>
            <a:pathLst>
              <a:path w="12192000" h="3352800">
                <a:moveTo>
                  <a:pt x="0" y="3352800"/>
                </a:moveTo>
                <a:lnTo>
                  <a:pt x="12192000" y="3352800"/>
                </a:lnTo>
                <a:lnTo>
                  <a:pt x="12192000" y="0"/>
                </a:lnTo>
                <a:lnTo>
                  <a:pt x="0" y="0"/>
                </a:lnTo>
                <a:lnTo>
                  <a:pt x="0" y="3352800"/>
                </a:lnTo>
                <a:close/>
              </a:path>
            </a:pathLst>
          </a:custGeom>
          <a:solidFill>
            <a:srgbClr val="02387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0" y="2590800"/>
            <a:ext cx="12192000" cy="914400"/>
          </a:xfrm>
          <a:custGeom>
            <a:avLst/>
            <a:gdLst/>
            <a:ahLst/>
            <a:cxnLst/>
            <a:rect l="l" t="t" r="r" b="b"/>
            <a:pathLst>
              <a:path w="12192000" h="914400">
                <a:moveTo>
                  <a:pt x="0" y="914400"/>
                </a:moveTo>
                <a:lnTo>
                  <a:pt x="12192000" y="914400"/>
                </a:lnTo>
                <a:lnTo>
                  <a:pt x="12192000" y="0"/>
                </a:lnTo>
                <a:lnTo>
                  <a:pt x="0" y="0"/>
                </a:lnTo>
                <a:lnTo>
                  <a:pt x="0" y="914400"/>
                </a:lnTo>
                <a:close/>
              </a:path>
            </a:pathLst>
          </a:custGeom>
          <a:solidFill>
            <a:srgbClr val="009FD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a:spLocks noGrp="1"/>
          </p:cNvSpPr>
          <p:nvPr>
            <p:ph type="title"/>
          </p:nvPr>
        </p:nvSpPr>
        <p:spPr>
          <a:xfrm>
            <a:off x="2692936" y="2702713"/>
            <a:ext cx="7021516" cy="690574"/>
          </a:xfrm>
          <a:prstGeom prst="rect">
            <a:avLst/>
          </a:prstGeom>
        </p:spPr>
        <p:txBody>
          <a:bodyPr vert="horz" wrap="square" lIns="0" tIns="13335" rIns="0" bIns="0" rtlCol="0">
            <a:spAutoFit/>
          </a:bodyPr>
          <a:lstStyle/>
          <a:p>
            <a:pPr marL="0" marR="0">
              <a:spcBef>
                <a:spcPts val="0"/>
              </a:spcBef>
              <a:spcAft>
                <a:spcPts val="0"/>
              </a:spcAft>
            </a:pPr>
            <a:r>
              <a:rPr lang="en-US" sz="4400" b="1" dirty="0">
                <a:effectLst/>
                <a:latin typeface="Calibri" panose="020F0502020204030204" pitchFamily="34" charset="0"/>
                <a:ea typeface="Calibri" panose="020F0502020204030204" pitchFamily="34" charset="0"/>
              </a:rPr>
              <a:t>College Search Best Practices</a:t>
            </a:r>
            <a:endParaRPr lang="en-US" sz="4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586432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a:extLst>
              <a:ext uri="{FF2B5EF4-FFF2-40B4-BE49-F238E27FC236}">
                <a16:creationId xmlns:a16="http://schemas.microsoft.com/office/drawing/2014/main" id="{7C1D0F29-9115-4A5E-89CD-817329868A46}"/>
              </a:ext>
            </a:extLst>
          </p:cNvPr>
          <p:cNvSpPr txBox="1">
            <a:spLocks noChangeArrowheads="1"/>
          </p:cNvSpPr>
          <p:nvPr/>
        </p:nvSpPr>
        <p:spPr bwMode="auto">
          <a:xfrm>
            <a:off x="2727325" y="4916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4" name="Text Box 4">
            <a:extLst>
              <a:ext uri="{FF2B5EF4-FFF2-40B4-BE49-F238E27FC236}">
                <a16:creationId xmlns:a16="http://schemas.microsoft.com/office/drawing/2014/main" id="{C385F88D-FD6A-4776-8725-13708902B75C}"/>
              </a:ext>
            </a:extLst>
          </p:cNvPr>
          <p:cNvSpPr txBox="1">
            <a:spLocks noChangeArrowheads="1"/>
          </p:cNvSpPr>
          <p:nvPr/>
        </p:nvSpPr>
        <p:spPr bwMode="auto">
          <a:xfrm>
            <a:off x="8518525" y="6059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5" name="Text Box 6">
            <a:extLst>
              <a:ext uri="{FF2B5EF4-FFF2-40B4-BE49-F238E27FC236}">
                <a16:creationId xmlns:a16="http://schemas.microsoft.com/office/drawing/2014/main" id="{6E2B0863-DE86-4461-8872-C8EFDF66B856}"/>
              </a:ext>
            </a:extLst>
          </p:cNvPr>
          <p:cNvSpPr txBox="1">
            <a:spLocks noChangeArrowheads="1"/>
          </p:cNvSpPr>
          <p:nvPr/>
        </p:nvSpPr>
        <p:spPr bwMode="auto">
          <a:xfrm>
            <a:off x="7985125" y="6135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 name="Text Box 2">
            <a:extLst>
              <a:ext uri="{FF2B5EF4-FFF2-40B4-BE49-F238E27FC236}">
                <a16:creationId xmlns:a16="http://schemas.microsoft.com/office/drawing/2014/main" id="{1544AA49-D618-448F-9913-3599ED2FBFAC}"/>
              </a:ext>
            </a:extLst>
          </p:cNvPr>
          <p:cNvSpPr txBox="1">
            <a:spLocks noChangeArrowheads="1"/>
          </p:cNvSpPr>
          <p:nvPr/>
        </p:nvSpPr>
        <p:spPr bwMode="auto">
          <a:xfrm>
            <a:off x="1176119" y="341312"/>
            <a:ext cx="9124950" cy="49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80000"/>
              </a:lnSpc>
              <a:spcBef>
                <a:spcPct val="20000"/>
              </a:spcBef>
              <a:spcAft>
                <a:spcPts val="0"/>
              </a:spcAft>
              <a:buClrTx/>
              <a:buSzTx/>
              <a:buFontTx/>
              <a:buNone/>
              <a:tabLst/>
              <a:defRPr/>
            </a:pPr>
            <a:r>
              <a:rPr lang="en-US" sz="3200" i="0" dirty="0">
                <a:solidFill>
                  <a:srgbClr val="006BC0"/>
                </a:solidFill>
                <a:effectLst/>
                <a:latin typeface="+mj-lt"/>
                <a:ea typeface="Times New Roman" panose="02020603050405020304" pitchFamily="18" charset="0"/>
              </a:rPr>
              <a:t>Philosophy - Truth</a:t>
            </a:r>
            <a:endParaRPr kumimoji="0" lang="en-US" altLang="en-US" sz="3200" b="0" i="0" u="none" strike="noStrike" kern="1200" cap="none" spc="0" normalizeH="0" baseline="0" noProof="0" dirty="0">
              <a:ln>
                <a:noFill/>
              </a:ln>
              <a:solidFill>
                <a:srgbClr val="0070C0"/>
              </a:solidFill>
              <a:effectLst/>
              <a:uLnTx/>
              <a:uFillTx/>
              <a:latin typeface="+mj-lt"/>
              <a:ea typeface="ＭＳ Ｐゴシック" panose="020B0600070205080204" pitchFamily="34" charset="-128"/>
              <a:cs typeface="+mn-cs"/>
            </a:endParaRPr>
          </a:p>
        </p:txBody>
      </p:sp>
      <p:pic>
        <p:nvPicPr>
          <p:cNvPr id="7" name="Picture 6" descr="A close up of a logo&#10;&#10;Description automatically generated">
            <a:extLst>
              <a:ext uri="{FF2B5EF4-FFF2-40B4-BE49-F238E27FC236}">
                <a16:creationId xmlns:a16="http://schemas.microsoft.com/office/drawing/2014/main" id="{829EDF28-194C-4CFF-B3E2-28A8ABA8581F}"/>
              </a:ext>
            </a:extLst>
          </p:cNvPr>
          <p:cNvPicPr>
            <a:picLocks noChangeAspect="1"/>
          </p:cNvPicPr>
          <p:nvPr/>
        </p:nvPicPr>
        <p:blipFill rotWithShape="1">
          <a:blip r:embed="rId3">
            <a:extLst>
              <a:ext uri="{28A0092B-C50C-407E-A947-70E740481C1C}">
                <a14:useLocalDpi xmlns:a14="http://schemas.microsoft.com/office/drawing/2010/main" val="0"/>
              </a:ext>
            </a:extLst>
          </a:blip>
          <a:srcRect l="4285" t="13150" r="76207" b="52262"/>
          <a:stretch/>
        </p:blipFill>
        <p:spPr>
          <a:xfrm>
            <a:off x="8077199" y="6135688"/>
            <a:ext cx="724245" cy="722312"/>
          </a:xfrm>
          <a:prstGeom prst="rect">
            <a:avLst/>
          </a:prstGeom>
        </p:spPr>
      </p:pic>
      <p:sp>
        <p:nvSpPr>
          <p:cNvPr id="2" name="TextBox 1">
            <a:extLst>
              <a:ext uri="{FF2B5EF4-FFF2-40B4-BE49-F238E27FC236}">
                <a16:creationId xmlns:a16="http://schemas.microsoft.com/office/drawing/2014/main" id="{19119EE3-464F-40FB-831D-347EAF22ACFC}"/>
              </a:ext>
            </a:extLst>
          </p:cNvPr>
          <p:cNvSpPr txBox="1"/>
          <p:nvPr/>
        </p:nvSpPr>
        <p:spPr>
          <a:xfrm>
            <a:off x="1176119" y="1334374"/>
            <a:ext cx="10618802" cy="3693319"/>
          </a:xfrm>
          <a:prstGeom prst="rect">
            <a:avLst/>
          </a:prstGeom>
          <a:noFill/>
        </p:spPr>
        <p:txBody>
          <a:bodyPr wrap="square" rtlCol="0">
            <a:spAutoFit/>
          </a:bodyPr>
          <a:lstStyle/>
          <a:p>
            <a:pPr marL="285750" indent="-285750">
              <a:buFont typeface="Arial" panose="020B0604020202020204" pitchFamily="34" charset="0"/>
              <a:buChar char="•"/>
            </a:pPr>
            <a:r>
              <a:rPr lang="en-US" b="0" i="0" dirty="0">
                <a:effectLst/>
              </a:rPr>
              <a:t>Anyone can go to college</a:t>
            </a:r>
          </a:p>
          <a:p>
            <a:pPr marL="285750" indent="-285750">
              <a:buFont typeface="Arial" panose="020B0604020202020204" pitchFamily="34" charset="0"/>
              <a:buChar char="•"/>
            </a:pPr>
            <a:r>
              <a:rPr lang="en-US" dirty="0"/>
              <a:t>Colleges need students</a:t>
            </a:r>
          </a:p>
          <a:p>
            <a:pPr marL="285750" indent="-285750">
              <a:buFont typeface="Arial" panose="020B0604020202020204" pitchFamily="34" charset="0"/>
              <a:buChar char="•"/>
            </a:pPr>
            <a:r>
              <a:rPr lang="en-US" b="0" i="0" dirty="0">
                <a:effectLst/>
              </a:rPr>
              <a:t>Lots of excellent schools and many very happy students </a:t>
            </a:r>
          </a:p>
          <a:p>
            <a:pPr marL="285750" indent="-285750">
              <a:buFont typeface="Arial" panose="020B0604020202020204" pitchFamily="34" charset="0"/>
              <a:buChar char="•"/>
            </a:pPr>
            <a:r>
              <a:rPr lang="en-US" dirty="0"/>
              <a:t>What varies is setting, size and location</a:t>
            </a:r>
          </a:p>
          <a:p>
            <a:pPr marL="285750" indent="-285750">
              <a:buFont typeface="Arial" panose="020B0604020202020204" pitchFamily="34" charset="0"/>
              <a:buChar char="•"/>
            </a:pPr>
            <a:r>
              <a:rPr lang="en-US" b="0" i="0" dirty="0">
                <a:effectLst/>
              </a:rPr>
              <a:t>2/3 get in to first choice, 93% get in first or second choice</a:t>
            </a:r>
          </a:p>
          <a:p>
            <a:pPr marL="285750" indent="-285750">
              <a:buFont typeface="Arial" panose="020B0604020202020204" pitchFamily="34" charset="0"/>
              <a:buChar char="•"/>
            </a:pPr>
            <a:r>
              <a:rPr lang="en-US" dirty="0"/>
              <a:t>Reality</a:t>
            </a:r>
            <a:endParaRPr lang="en-US" b="0" i="0" dirty="0">
              <a:effectLst/>
            </a:endParaRPr>
          </a:p>
          <a:p>
            <a:pPr marL="285750" indent="-285750">
              <a:buFont typeface="Arial" panose="020B0604020202020204" pitchFamily="34" charset="0"/>
              <a:buChar char="•"/>
            </a:pPr>
            <a:r>
              <a:rPr lang="en-US" dirty="0"/>
              <a:t>Not objective, but subjective</a:t>
            </a:r>
          </a:p>
          <a:p>
            <a:pPr marL="285750" indent="-285750">
              <a:buFont typeface="Arial" panose="020B0604020202020204" pitchFamily="34" charset="0"/>
              <a:buChar char="•"/>
            </a:pPr>
            <a:r>
              <a:rPr lang="en-US" dirty="0"/>
              <a:t>Where, when and how do I start</a:t>
            </a:r>
          </a:p>
          <a:p>
            <a:pPr marL="285750" indent="-285750">
              <a:buFont typeface="Arial" panose="020B0604020202020204" pitchFamily="34" charset="0"/>
              <a:buChar char="•"/>
            </a:pPr>
            <a:r>
              <a:rPr lang="en-US" b="0" i="0" dirty="0">
                <a:effectLst/>
              </a:rPr>
              <a:t>Process</a:t>
            </a:r>
          </a:p>
          <a:p>
            <a:pPr marL="285750" indent="-285750">
              <a:buFont typeface="Arial" panose="020B0604020202020204" pitchFamily="34" charset="0"/>
              <a:buChar char="•"/>
            </a:pPr>
            <a:r>
              <a:rPr lang="en-US" dirty="0"/>
              <a:t>USE YOU SCHOOL COUNSELORS</a:t>
            </a:r>
            <a:endParaRPr lang="en-US" b="0" i="0" dirty="0">
              <a:effectLst/>
            </a:endParaRPr>
          </a:p>
          <a:p>
            <a:pPr marL="285750" indent="-285750">
              <a:buFont typeface="Arial" panose="020B0604020202020204" pitchFamily="34" charset="0"/>
              <a:buChar char="•"/>
            </a:pPr>
            <a:r>
              <a:rPr lang="en-US" dirty="0"/>
              <a:t>Do not have to pay for help</a:t>
            </a:r>
          </a:p>
          <a:p>
            <a:pPr marL="285750" indent="-285750">
              <a:buFont typeface="Arial" panose="020B0604020202020204" pitchFamily="34" charset="0"/>
              <a:buChar char="•"/>
            </a:pPr>
            <a:endParaRPr lang="en-US" b="0" i="0" dirty="0">
              <a:solidFill>
                <a:srgbClr val="374049"/>
              </a:solidFill>
              <a:effectLst/>
              <a:latin typeface="Istok Web"/>
            </a:endParaRPr>
          </a:p>
          <a:p>
            <a:pPr marL="285750" indent="-285750">
              <a:buFont typeface="Arial" panose="020B0604020202020204" pitchFamily="34" charset="0"/>
              <a:buChar char="•"/>
            </a:pPr>
            <a:endParaRPr lang="en-US" dirty="0">
              <a:solidFill>
                <a:srgbClr val="374049"/>
              </a:solidFill>
              <a:latin typeface="Istok Web"/>
            </a:endParaRPr>
          </a:p>
        </p:txBody>
      </p:sp>
    </p:spTree>
    <p:extLst>
      <p:ext uri="{BB962C8B-B14F-4D97-AF65-F5344CB8AC3E}">
        <p14:creationId xmlns:p14="http://schemas.microsoft.com/office/powerpoint/2010/main" val="3090294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a:extLst>
              <a:ext uri="{FF2B5EF4-FFF2-40B4-BE49-F238E27FC236}">
                <a16:creationId xmlns:a16="http://schemas.microsoft.com/office/drawing/2014/main" id="{7C1D0F29-9115-4A5E-89CD-817329868A46}"/>
              </a:ext>
            </a:extLst>
          </p:cNvPr>
          <p:cNvSpPr txBox="1">
            <a:spLocks noChangeArrowheads="1"/>
          </p:cNvSpPr>
          <p:nvPr/>
        </p:nvSpPr>
        <p:spPr bwMode="auto">
          <a:xfrm>
            <a:off x="2727325" y="4916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4" name="Text Box 4">
            <a:extLst>
              <a:ext uri="{FF2B5EF4-FFF2-40B4-BE49-F238E27FC236}">
                <a16:creationId xmlns:a16="http://schemas.microsoft.com/office/drawing/2014/main" id="{C385F88D-FD6A-4776-8725-13708902B75C}"/>
              </a:ext>
            </a:extLst>
          </p:cNvPr>
          <p:cNvSpPr txBox="1">
            <a:spLocks noChangeArrowheads="1"/>
          </p:cNvSpPr>
          <p:nvPr/>
        </p:nvSpPr>
        <p:spPr bwMode="auto">
          <a:xfrm>
            <a:off x="8518525" y="6059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5" name="Text Box 6">
            <a:extLst>
              <a:ext uri="{FF2B5EF4-FFF2-40B4-BE49-F238E27FC236}">
                <a16:creationId xmlns:a16="http://schemas.microsoft.com/office/drawing/2014/main" id="{6E2B0863-DE86-4461-8872-C8EFDF66B856}"/>
              </a:ext>
            </a:extLst>
          </p:cNvPr>
          <p:cNvSpPr txBox="1">
            <a:spLocks noChangeArrowheads="1"/>
          </p:cNvSpPr>
          <p:nvPr/>
        </p:nvSpPr>
        <p:spPr bwMode="auto">
          <a:xfrm>
            <a:off x="7985125" y="6135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 name="Text Box 2">
            <a:extLst>
              <a:ext uri="{FF2B5EF4-FFF2-40B4-BE49-F238E27FC236}">
                <a16:creationId xmlns:a16="http://schemas.microsoft.com/office/drawing/2014/main" id="{1544AA49-D618-448F-9913-3599ED2FBFAC}"/>
              </a:ext>
            </a:extLst>
          </p:cNvPr>
          <p:cNvSpPr txBox="1">
            <a:spLocks noChangeArrowheads="1"/>
          </p:cNvSpPr>
          <p:nvPr/>
        </p:nvSpPr>
        <p:spPr bwMode="auto">
          <a:xfrm>
            <a:off x="1176119" y="341312"/>
            <a:ext cx="9124950" cy="49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80000"/>
              </a:lnSpc>
              <a:spcBef>
                <a:spcPct val="20000"/>
              </a:spcBef>
              <a:spcAft>
                <a:spcPts val="0"/>
              </a:spcAft>
              <a:buClrTx/>
              <a:buSzTx/>
              <a:buFontTx/>
              <a:buNone/>
              <a:tabLst/>
              <a:defRPr/>
            </a:pPr>
            <a:r>
              <a:rPr lang="en-US" sz="3200" i="0" dirty="0">
                <a:solidFill>
                  <a:srgbClr val="006BC0"/>
                </a:solidFill>
                <a:effectLst/>
                <a:latin typeface="+mj-lt"/>
                <a:ea typeface="Times New Roman" panose="02020603050405020304" pitchFamily="18" charset="0"/>
              </a:rPr>
              <a:t>Philosophy - Advice</a:t>
            </a:r>
            <a:endParaRPr kumimoji="0" lang="en-US" altLang="en-US" sz="3200" b="0" i="0" u="none" strike="noStrike" kern="1200" cap="none" spc="0" normalizeH="0" baseline="0" noProof="0" dirty="0">
              <a:ln>
                <a:noFill/>
              </a:ln>
              <a:solidFill>
                <a:srgbClr val="0070C0"/>
              </a:solidFill>
              <a:effectLst/>
              <a:uLnTx/>
              <a:uFillTx/>
              <a:latin typeface="+mj-lt"/>
              <a:ea typeface="ＭＳ Ｐゴシック" panose="020B0600070205080204" pitchFamily="34" charset="-128"/>
              <a:cs typeface="+mn-cs"/>
            </a:endParaRPr>
          </a:p>
        </p:txBody>
      </p:sp>
      <p:pic>
        <p:nvPicPr>
          <p:cNvPr id="7" name="Picture 6" descr="A close up of a logo&#10;&#10;Description automatically generated">
            <a:extLst>
              <a:ext uri="{FF2B5EF4-FFF2-40B4-BE49-F238E27FC236}">
                <a16:creationId xmlns:a16="http://schemas.microsoft.com/office/drawing/2014/main" id="{829EDF28-194C-4CFF-B3E2-28A8ABA8581F}"/>
              </a:ext>
            </a:extLst>
          </p:cNvPr>
          <p:cNvPicPr>
            <a:picLocks noChangeAspect="1"/>
          </p:cNvPicPr>
          <p:nvPr/>
        </p:nvPicPr>
        <p:blipFill rotWithShape="1">
          <a:blip r:embed="rId3">
            <a:extLst>
              <a:ext uri="{28A0092B-C50C-407E-A947-70E740481C1C}">
                <a14:useLocalDpi xmlns:a14="http://schemas.microsoft.com/office/drawing/2010/main" val="0"/>
              </a:ext>
            </a:extLst>
          </a:blip>
          <a:srcRect l="4285" t="13150" r="76207" b="52262"/>
          <a:stretch/>
        </p:blipFill>
        <p:spPr>
          <a:xfrm>
            <a:off x="8077199" y="6135688"/>
            <a:ext cx="724245" cy="722312"/>
          </a:xfrm>
          <a:prstGeom prst="rect">
            <a:avLst/>
          </a:prstGeom>
        </p:spPr>
      </p:pic>
      <p:sp>
        <p:nvSpPr>
          <p:cNvPr id="2" name="TextBox 1">
            <a:extLst>
              <a:ext uri="{FF2B5EF4-FFF2-40B4-BE49-F238E27FC236}">
                <a16:creationId xmlns:a16="http://schemas.microsoft.com/office/drawing/2014/main" id="{19119EE3-464F-40FB-831D-347EAF22ACFC}"/>
              </a:ext>
            </a:extLst>
          </p:cNvPr>
          <p:cNvSpPr txBox="1"/>
          <p:nvPr/>
        </p:nvSpPr>
        <p:spPr>
          <a:xfrm>
            <a:off x="1176119" y="1334374"/>
            <a:ext cx="10618802" cy="3807196"/>
          </a:xfrm>
          <a:prstGeom prst="rect">
            <a:avLst/>
          </a:prstGeom>
          <a:noFill/>
        </p:spPr>
        <p:txBody>
          <a:bodyPr wrap="square" rtlCol="0">
            <a:spAutoFit/>
          </a:bodyPr>
          <a:lstStyle/>
          <a:p>
            <a:pPr marL="292100" marR="0" lvl="0" indent="-285750" algn="l" rtl="0">
              <a:lnSpc>
                <a:spcPct val="90000"/>
              </a:lnSpc>
              <a:spcBef>
                <a:spcPts val="400"/>
              </a:spcBef>
              <a:spcAft>
                <a:spcPts val="0"/>
              </a:spcAft>
              <a:buSzPct val="100000"/>
              <a:buFont typeface="Arial" panose="020B0604020202020204" pitchFamily="34" charset="0"/>
              <a:buChar char="•"/>
            </a:pPr>
            <a:r>
              <a:rPr lang="en" sz="1800" dirty="0">
                <a:solidFill>
                  <a:schemeClr val="dk1"/>
                </a:solidFill>
                <a:ea typeface="Calibri"/>
                <a:cs typeface="Calibri"/>
                <a:sym typeface="Calibri"/>
              </a:rPr>
              <a:t>Be Creative</a:t>
            </a:r>
          </a:p>
          <a:p>
            <a:pPr marL="285750" indent="-285750">
              <a:buFont typeface="Arial" panose="020B0604020202020204" pitchFamily="34" charset="0"/>
              <a:buChar char="•"/>
            </a:pPr>
            <a:r>
              <a:rPr lang="en-US" b="0" i="0" dirty="0">
                <a:effectLst/>
              </a:rPr>
              <a:t>Match to be made</a:t>
            </a:r>
          </a:p>
          <a:p>
            <a:pPr marL="285750" indent="-285750">
              <a:buFont typeface="Arial" panose="020B0604020202020204" pitchFamily="34" charset="0"/>
              <a:buChar char="•"/>
            </a:pPr>
            <a:r>
              <a:rPr lang="en-US" dirty="0"/>
              <a:t>Pick more than one first choice</a:t>
            </a:r>
            <a:endParaRPr lang="en" sz="1800" dirty="0">
              <a:solidFill>
                <a:schemeClr val="dk1"/>
              </a:solidFill>
              <a:ea typeface="Calibri"/>
              <a:cs typeface="Calibri"/>
              <a:sym typeface="Calibri"/>
            </a:endParaRPr>
          </a:p>
          <a:p>
            <a:pPr marL="292100" marR="0" lvl="0" indent="-285750" algn="l" rtl="0">
              <a:lnSpc>
                <a:spcPct val="90000"/>
              </a:lnSpc>
              <a:spcBef>
                <a:spcPts val="400"/>
              </a:spcBef>
              <a:spcAft>
                <a:spcPts val="0"/>
              </a:spcAft>
              <a:buSzPct val="100000"/>
              <a:buFont typeface="Arial" panose="020B0604020202020204" pitchFamily="34" charset="0"/>
              <a:buChar char="•"/>
            </a:pPr>
            <a:r>
              <a:rPr lang="en" sz="1800" dirty="0">
                <a:solidFill>
                  <a:schemeClr val="dk1"/>
                </a:solidFill>
                <a:ea typeface="Calibri"/>
                <a:cs typeface="Calibri"/>
                <a:sym typeface="Calibri"/>
              </a:rPr>
              <a:t>Be Honest</a:t>
            </a:r>
          </a:p>
          <a:p>
            <a:pPr marL="285750" indent="-285750">
              <a:buFont typeface="Arial" panose="020B0604020202020204" pitchFamily="34" charset="0"/>
              <a:buChar char="•"/>
            </a:pPr>
            <a:r>
              <a:rPr lang="en-US" dirty="0"/>
              <a:t>Communication is key</a:t>
            </a:r>
          </a:p>
          <a:p>
            <a:pPr marL="285750" indent="-285750">
              <a:buFont typeface="Arial" panose="020B0604020202020204" pitchFamily="34" charset="0"/>
              <a:buChar char="•"/>
            </a:pPr>
            <a:r>
              <a:rPr lang="en-US" dirty="0"/>
              <a:t>Dialogue</a:t>
            </a:r>
            <a:endParaRPr lang="en" sz="1800" dirty="0">
              <a:solidFill>
                <a:schemeClr val="dk1"/>
              </a:solidFill>
              <a:ea typeface="Calibri"/>
              <a:cs typeface="Calibri"/>
              <a:sym typeface="Calibri"/>
            </a:endParaRPr>
          </a:p>
          <a:p>
            <a:pPr marL="292100" marR="0" lvl="0" indent="-285750" algn="l" rtl="0">
              <a:lnSpc>
                <a:spcPct val="90000"/>
              </a:lnSpc>
              <a:spcBef>
                <a:spcPts val="400"/>
              </a:spcBef>
              <a:spcAft>
                <a:spcPts val="0"/>
              </a:spcAft>
              <a:buSzPct val="100000"/>
              <a:buFont typeface="Arial" panose="020B0604020202020204" pitchFamily="34" charset="0"/>
              <a:buChar char="•"/>
            </a:pPr>
            <a:r>
              <a:rPr lang="en" sz="1800" dirty="0">
                <a:solidFill>
                  <a:schemeClr val="dk1"/>
                </a:solidFill>
                <a:ea typeface="Calibri"/>
                <a:cs typeface="Calibri"/>
                <a:sym typeface="Calibri"/>
              </a:rPr>
              <a:t>Take a Risk</a:t>
            </a:r>
          </a:p>
          <a:p>
            <a:pPr marL="292100" marR="0" lvl="0" indent="-285750" algn="l" rtl="0">
              <a:lnSpc>
                <a:spcPct val="90000"/>
              </a:lnSpc>
              <a:spcBef>
                <a:spcPts val="400"/>
              </a:spcBef>
              <a:spcAft>
                <a:spcPts val="0"/>
              </a:spcAft>
              <a:buSzPct val="100000"/>
              <a:buFont typeface="Arial" panose="020B0604020202020204" pitchFamily="34" charset="0"/>
              <a:buChar char="•"/>
            </a:pPr>
            <a:r>
              <a:rPr lang="en" sz="1800" dirty="0">
                <a:solidFill>
                  <a:schemeClr val="dk1"/>
                </a:solidFill>
                <a:ea typeface="Calibri"/>
                <a:cs typeface="Calibri"/>
                <a:sym typeface="Calibri"/>
              </a:rPr>
              <a:t>Relate to the Campus</a:t>
            </a:r>
          </a:p>
          <a:p>
            <a:pPr marL="292100" marR="0" lvl="0" indent="-285750" algn="l" rtl="0">
              <a:lnSpc>
                <a:spcPct val="90000"/>
              </a:lnSpc>
              <a:spcBef>
                <a:spcPts val="400"/>
              </a:spcBef>
              <a:spcAft>
                <a:spcPts val="0"/>
              </a:spcAft>
              <a:buSzPct val="100000"/>
              <a:buFont typeface="Arial" panose="020B0604020202020204" pitchFamily="34" charset="0"/>
              <a:buChar char="•"/>
            </a:pPr>
            <a:r>
              <a:rPr lang="en" sz="1800" dirty="0">
                <a:solidFill>
                  <a:schemeClr val="dk1"/>
                </a:solidFill>
                <a:ea typeface="Calibri"/>
                <a:cs typeface="Calibri"/>
                <a:sym typeface="Calibri"/>
              </a:rPr>
              <a:t>Tell Their Story - Qualities; character and personality should show</a:t>
            </a:r>
            <a:endParaRPr lang="en-US" sz="1800" dirty="0">
              <a:solidFill>
                <a:schemeClr val="dk1"/>
              </a:solidFill>
              <a:ea typeface="Calibri"/>
              <a:cs typeface="Calibri"/>
              <a:sym typeface="Calibri"/>
            </a:endParaRPr>
          </a:p>
          <a:p>
            <a:pPr marL="292100" marR="0" lvl="0" indent="-285750" algn="l" rtl="0">
              <a:lnSpc>
                <a:spcPct val="90000"/>
              </a:lnSpc>
              <a:spcBef>
                <a:spcPts val="400"/>
              </a:spcBef>
              <a:spcAft>
                <a:spcPts val="0"/>
              </a:spcAft>
              <a:buSzPct val="100000"/>
              <a:buFont typeface="Arial" panose="020B0604020202020204" pitchFamily="34" charset="0"/>
              <a:buChar char="•"/>
            </a:pPr>
            <a:r>
              <a:rPr lang="en-US" sz="1800" dirty="0">
                <a:solidFill>
                  <a:schemeClr val="dk1"/>
                </a:solidFill>
                <a:ea typeface="Calibri"/>
                <a:cs typeface="Calibri"/>
                <a:sym typeface="Calibri"/>
              </a:rPr>
              <a:t>Proofread, edit, rewrite</a:t>
            </a:r>
          </a:p>
          <a:p>
            <a:pPr marL="292100" marR="0" lvl="0" indent="-285750" algn="l" rtl="0">
              <a:lnSpc>
                <a:spcPct val="90000"/>
              </a:lnSpc>
              <a:spcBef>
                <a:spcPts val="400"/>
              </a:spcBef>
              <a:spcAft>
                <a:spcPts val="0"/>
              </a:spcAft>
              <a:buSzPct val="100000"/>
              <a:buFont typeface="Arial" panose="020B0604020202020204" pitchFamily="34" charset="0"/>
              <a:buChar char="•"/>
            </a:pPr>
            <a:r>
              <a:rPr lang="en-US" sz="1800" dirty="0">
                <a:solidFill>
                  <a:schemeClr val="dk1"/>
                </a:solidFill>
                <a:ea typeface="Calibri"/>
                <a:cs typeface="Calibri"/>
                <a:sym typeface="Calibri"/>
              </a:rPr>
              <a:t>Don’t save the essay for last</a:t>
            </a:r>
            <a:endParaRPr lang="en" sz="1800" dirty="0">
              <a:solidFill>
                <a:schemeClr val="dk1"/>
              </a:solidFill>
              <a:ea typeface="Calibri"/>
              <a:cs typeface="Calibri"/>
              <a:sym typeface="Calibri"/>
            </a:endParaRPr>
          </a:p>
          <a:p>
            <a:pPr marL="285750" indent="-285750">
              <a:buFont typeface="Arial" panose="020B0604020202020204" pitchFamily="34" charset="0"/>
              <a:buChar char="•"/>
            </a:pPr>
            <a:endParaRPr lang="en-US" b="0" i="0" dirty="0">
              <a:solidFill>
                <a:srgbClr val="374049"/>
              </a:solidFill>
              <a:effectLst/>
              <a:latin typeface="Istok Web"/>
            </a:endParaRPr>
          </a:p>
          <a:p>
            <a:pPr marL="285750" indent="-285750">
              <a:buFont typeface="Arial" panose="020B0604020202020204" pitchFamily="34" charset="0"/>
              <a:buChar char="•"/>
            </a:pPr>
            <a:endParaRPr lang="en-US" dirty="0">
              <a:solidFill>
                <a:srgbClr val="374049"/>
              </a:solidFill>
              <a:latin typeface="Istok Web"/>
            </a:endParaRPr>
          </a:p>
        </p:txBody>
      </p:sp>
    </p:spTree>
    <p:extLst>
      <p:ext uri="{BB962C8B-B14F-4D97-AF65-F5344CB8AC3E}">
        <p14:creationId xmlns:p14="http://schemas.microsoft.com/office/powerpoint/2010/main" val="2842274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a:extLst>
              <a:ext uri="{FF2B5EF4-FFF2-40B4-BE49-F238E27FC236}">
                <a16:creationId xmlns:a16="http://schemas.microsoft.com/office/drawing/2014/main" id="{7C1D0F29-9115-4A5E-89CD-817329868A46}"/>
              </a:ext>
            </a:extLst>
          </p:cNvPr>
          <p:cNvSpPr txBox="1">
            <a:spLocks noChangeArrowheads="1"/>
          </p:cNvSpPr>
          <p:nvPr/>
        </p:nvSpPr>
        <p:spPr bwMode="auto">
          <a:xfrm>
            <a:off x="2727325" y="4916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4" name="Text Box 4">
            <a:extLst>
              <a:ext uri="{FF2B5EF4-FFF2-40B4-BE49-F238E27FC236}">
                <a16:creationId xmlns:a16="http://schemas.microsoft.com/office/drawing/2014/main" id="{C385F88D-FD6A-4776-8725-13708902B75C}"/>
              </a:ext>
            </a:extLst>
          </p:cNvPr>
          <p:cNvSpPr txBox="1">
            <a:spLocks noChangeArrowheads="1"/>
          </p:cNvSpPr>
          <p:nvPr/>
        </p:nvSpPr>
        <p:spPr bwMode="auto">
          <a:xfrm>
            <a:off x="8518525" y="6059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5" name="Text Box 6">
            <a:extLst>
              <a:ext uri="{FF2B5EF4-FFF2-40B4-BE49-F238E27FC236}">
                <a16:creationId xmlns:a16="http://schemas.microsoft.com/office/drawing/2014/main" id="{6E2B0863-DE86-4461-8872-C8EFDF66B856}"/>
              </a:ext>
            </a:extLst>
          </p:cNvPr>
          <p:cNvSpPr txBox="1">
            <a:spLocks noChangeArrowheads="1"/>
          </p:cNvSpPr>
          <p:nvPr/>
        </p:nvSpPr>
        <p:spPr bwMode="auto">
          <a:xfrm>
            <a:off x="7985125" y="6135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 name="Text Box 2">
            <a:extLst>
              <a:ext uri="{FF2B5EF4-FFF2-40B4-BE49-F238E27FC236}">
                <a16:creationId xmlns:a16="http://schemas.microsoft.com/office/drawing/2014/main" id="{1544AA49-D618-448F-9913-3599ED2FBFAC}"/>
              </a:ext>
            </a:extLst>
          </p:cNvPr>
          <p:cNvSpPr txBox="1">
            <a:spLocks noChangeArrowheads="1"/>
          </p:cNvSpPr>
          <p:nvPr/>
        </p:nvSpPr>
        <p:spPr bwMode="auto">
          <a:xfrm>
            <a:off x="1176119" y="341312"/>
            <a:ext cx="9124950" cy="49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80000"/>
              </a:lnSpc>
              <a:spcBef>
                <a:spcPct val="20000"/>
              </a:spcBef>
              <a:spcAft>
                <a:spcPts val="0"/>
              </a:spcAft>
              <a:buClrTx/>
              <a:buSzTx/>
              <a:buFontTx/>
              <a:buNone/>
              <a:tabLst/>
              <a:defRPr/>
            </a:pPr>
            <a:r>
              <a:rPr lang="en-US" sz="3200" i="0" dirty="0">
                <a:solidFill>
                  <a:srgbClr val="006BC0"/>
                </a:solidFill>
                <a:effectLst/>
                <a:latin typeface="+mj-lt"/>
                <a:ea typeface="Times New Roman" panose="02020603050405020304" pitchFamily="18" charset="0"/>
              </a:rPr>
              <a:t>Critical Thinking</a:t>
            </a:r>
            <a:endParaRPr kumimoji="0" lang="en-US" altLang="en-US" sz="3200" b="0" i="0" u="none" strike="noStrike" kern="1200" cap="none" spc="0" normalizeH="0" baseline="0" noProof="0" dirty="0">
              <a:ln>
                <a:noFill/>
              </a:ln>
              <a:solidFill>
                <a:srgbClr val="0070C0"/>
              </a:solidFill>
              <a:effectLst/>
              <a:uLnTx/>
              <a:uFillTx/>
              <a:latin typeface="+mj-lt"/>
              <a:ea typeface="ＭＳ Ｐゴシック" panose="020B0600070205080204" pitchFamily="34" charset="-128"/>
              <a:cs typeface="+mn-cs"/>
            </a:endParaRPr>
          </a:p>
        </p:txBody>
      </p:sp>
      <p:pic>
        <p:nvPicPr>
          <p:cNvPr id="7" name="Picture 6" descr="A close up of a logo&#10;&#10;Description automatically generated">
            <a:extLst>
              <a:ext uri="{FF2B5EF4-FFF2-40B4-BE49-F238E27FC236}">
                <a16:creationId xmlns:a16="http://schemas.microsoft.com/office/drawing/2014/main" id="{829EDF28-194C-4CFF-B3E2-28A8ABA8581F}"/>
              </a:ext>
            </a:extLst>
          </p:cNvPr>
          <p:cNvPicPr>
            <a:picLocks noChangeAspect="1"/>
          </p:cNvPicPr>
          <p:nvPr/>
        </p:nvPicPr>
        <p:blipFill rotWithShape="1">
          <a:blip r:embed="rId3">
            <a:extLst>
              <a:ext uri="{28A0092B-C50C-407E-A947-70E740481C1C}">
                <a14:useLocalDpi xmlns:a14="http://schemas.microsoft.com/office/drawing/2010/main" val="0"/>
              </a:ext>
            </a:extLst>
          </a:blip>
          <a:srcRect l="4285" t="13150" r="76207" b="52262"/>
          <a:stretch/>
        </p:blipFill>
        <p:spPr>
          <a:xfrm>
            <a:off x="8077199" y="6135688"/>
            <a:ext cx="724245" cy="722312"/>
          </a:xfrm>
          <a:prstGeom prst="rect">
            <a:avLst/>
          </a:prstGeom>
        </p:spPr>
      </p:pic>
      <p:sp>
        <p:nvSpPr>
          <p:cNvPr id="2" name="TextBox 1">
            <a:extLst>
              <a:ext uri="{FF2B5EF4-FFF2-40B4-BE49-F238E27FC236}">
                <a16:creationId xmlns:a16="http://schemas.microsoft.com/office/drawing/2014/main" id="{19119EE3-464F-40FB-831D-347EAF22ACFC}"/>
              </a:ext>
            </a:extLst>
          </p:cNvPr>
          <p:cNvSpPr txBox="1"/>
          <p:nvPr/>
        </p:nvSpPr>
        <p:spPr>
          <a:xfrm>
            <a:off x="1176119" y="1334374"/>
            <a:ext cx="10618802" cy="2862322"/>
          </a:xfrm>
          <a:prstGeom prst="rect">
            <a:avLst/>
          </a:prstGeom>
          <a:noFill/>
        </p:spPr>
        <p:txBody>
          <a:bodyPr wrap="square" rtlCol="0">
            <a:spAutoFit/>
          </a:bodyPr>
          <a:lstStyle/>
          <a:p>
            <a:pPr marL="285750" indent="-285750">
              <a:buFont typeface="Arial" panose="020B0604020202020204" pitchFamily="34" charset="0"/>
              <a:buChar char="•"/>
            </a:pPr>
            <a:r>
              <a:rPr lang="en-US" b="0" i="0" dirty="0">
                <a:solidFill>
                  <a:srgbClr val="374049"/>
                </a:solidFill>
                <a:effectLst/>
              </a:rPr>
              <a:t>Emergency Room Visit or Surgery?</a:t>
            </a:r>
          </a:p>
          <a:p>
            <a:pPr marL="285750" indent="-285750">
              <a:buFont typeface="Arial" panose="020B0604020202020204" pitchFamily="34" charset="0"/>
              <a:buChar char="•"/>
            </a:pPr>
            <a:r>
              <a:rPr lang="en-US" dirty="0">
                <a:solidFill>
                  <a:srgbClr val="374049"/>
                </a:solidFill>
              </a:rPr>
              <a:t>Where you go to college matters less than, if you go to college</a:t>
            </a:r>
          </a:p>
          <a:p>
            <a:pPr marL="285750" indent="-285750">
              <a:buFont typeface="Arial" panose="020B0604020202020204" pitchFamily="34" charset="0"/>
              <a:buChar char="•"/>
            </a:pPr>
            <a:r>
              <a:rPr lang="en-US" b="0" i="0" dirty="0">
                <a:solidFill>
                  <a:srgbClr val="374049"/>
                </a:solidFill>
                <a:effectLst/>
              </a:rPr>
              <a:t>Make college a big deal not a particular college a big deal</a:t>
            </a:r>
          </a:p>
          <a:p>
            <a:pPr marL="285750" indent="-285750">
              <a:buFont typeface="Arial" panose="020B0604020202020204" pitchFamily="34" charset="0"/>
              <a:buChar char="•"/>
            </a:pPr>
            <a:r>
              <a:rPr lang="en-US" dirty="0">
                <a:solidFill>
                  <a:srgbClr val="374049"/>
                </a:solidFill>
              </a:rPr>
              <a:t>Over 4,500 schools </a:t>
            </a:r>
          </a:p>
          <a:p>
            <a:pPr marL="285750" indent="-285750">
              <a:buFont typeface="Arial" panose="020B0604020202020204" pitchFamily="34" charset="0"/>
              <a:buChar char="•"/>
            </a:pPr>
            <a:r>
              <a:rPr lang="en-US" b="0" i="0" dirty="0">
                <a:solidFill>
                  <a:srgbClr val="374049"/>
                </a:solidFill>
                <a:effectLst/>
              </a:rPr>
              <a:t>Mail from almost all of them</a:t>
            </a:r>
          </a:p>
          <a:p>
            <a:pPr marL="285750" indent="-285750">
              <a:buFont typeface="Arial" panose="020B0604020202020204" pitchFamily="34" charset="0"/>
              <a:buChar char="•"/>
            </a:pPr>
            <a:r>
              <a:rPr lang="en-US" dirty="0">
                <a:solidFill>
                  <a:srgbClr val="374049"/>
                </a:solidFill>
              </a:rPr>
              <a:t>Marketing</a:t>
            </a:r>
          </a:p>
          <a:p>
            <a:pPr marL="285750" indent="-285750">
              <a:buFont typeface="Arial" panose="020B0604020202020204" pitchFamily="34" charset="0"/>
              <a:buChar char="•"/>
            </a:pPr>
            <a:r>
              <a:rPr lang="en-US" dirty="0">
                <a:solidFill>
                  <a:srgbClr val="374049"/>
                </a:solidFill>
              </a:rPr>
              <a:t>Business</a:t>
            </a:r>
          </a:p>
          <a:p>
            <a:pPr marL="285750" indent="-285750">
              <a:buFont typeface="Arial" panose="020B0604020202020204" pitchFamily="34" charset="0"/>
              <a:buChar char="•"/>
            </a:pPr>
            <a:r>
              <a:rPr lang="en-US" b="0" i="0" dirty="0">
                <a:solidFill>
                  <a:srgbClr val="374049"/>
                </a:solidFill>
                <a:effectLst/>
              </a:rPr>
              <a:t>Smiling Faces</a:t>
            </a:r>
          </a:p>
          <a:p>
            <a:endParaRPr lang="en-US" b="0" i="0" dirty="0">
              <a:solidFill>
                <a:srgbClr val="374049"/>
              </a:solidFill>
              <a:effectLst/>
              <a:latin typeface="Istok Web"/>
            </a:endParaRPr>
          </a:p>
          <a:p>
            <a:pPr marL="285750" indent="-285750">
              <a:buFont typeface="Arial" panose="020B0604020202020204" pitchFamily="34" charset="0"/>
              <a:buChar char="•"/>
            </a:pPr>
            <a:endParaRPr lang="en-US" dirty="0">
              <a:solidFill>
                <a:srgbClr val="374049"/>
              </a:solidFill>
              <a:latin typeface="Istok Web"/>
            </a:endParaRPr>
          </a:p>
        </p:txBody>
      </p:sp>
    </p:spTree>
    <p:extLst>
      <p:ext uri="{BB962C8B-B14F-4D97-AF65-F5344CB8AC3E}">
        <p14:creationId xmlns:p14="http://schemas.microsoft.com/office/powerpoint/2010/main" val="2453816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a:extLst>
              <a:ext uri="{FF2B5EF4-FFF2-40B4-BE49-F238E27FC236}">
                <a16:creationId xmlns:a16="http://schemas.microsoft.com/office/drawing/2014/main" id="{7C1D0F29-9115-4A5E-89CD-817329868A46}"/>
              </a:ext>
            </a:extLst>
          </p:cNvPr>
          <p:cNvSpPr txBox="1">
            <a:spLocks noChangeArrowheads="1"/>
          </p:cNvSpPr>
          <p:nvPr/>
        </p:nvSpPr>
        <p:spPr bwMode="auto">
          <a:xfrm>
            <a:off x="2727325" y="4916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4" name="Text Box 4">
            <a:extLst>
              <a:ext uri="{FF2B5EF4-FFF2-40B4-BE49-F238E27FC236}">
                <a16:creationId xmlns:a16="http://schemas.microsoft.com/office/drawing/2014/main" id="{C385F88D-FD6A-4776-8725-13708902B75C}"/>
              </a:ext>
            </a:extLst>
          </p:cNvPr>
          <p:cNvSpPr txBox="1">
            <a:spLocks noChangeArrowheads="1"/>
          </p:cNvSpPr>
          <p:nvPr/>
        </p:nvSpPr>
        <p:spPr bwMode="auto">
          <a:xfrm>
            <a:off x="8518525" y="6059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5" name="Text Box 6">
            <a:extLst>
              <a:ext uri="{FF2B5EF4-FFF2-40B4-BE49-F238E27FC236}">
                <a16:creationId xmlns:a16="http://schemas.microsoft.com/office/drawing/2014/main" id="{6E2B0863-DE86-4461-8872-C8EFDF66B856}"/>
              </a:ext>
            </a:extLst>
          </p:cNvPr>
          <p:cNvSpPr txBox="1">
            <a:spLocks noChangeArrowheads="1"/>
          </p:cNvSpPr>
          <p:nvPr/>
        </p:nvSpPr>
        <p:spPr bwMode="auto">
          <a:xfrm>
            <a:off x="7985125" y="6135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pic>
        <p:nvPicPr>
          <p:cNvPr id="7" name="Picture 6" descr="A close up of a logo&#10;&#10;Description automatically generated">
            <a:extLst>
              <a:ext uri="{FF2B5EF4-FFF2-40B4-BE49-F238E27FC236}">
                <a16:creationId xmlns:a16="http://schemas.microsoft.com/office/drawing/2014/main" id="{829EDF28-194C-4CFF-B3E2-28A8ABA8581F}"/>
              </a:ext>
            </a:extLst>
          </p:cNvPr>
          <p:cNvPicPr>
            <a:picLocks noChangeAspect="1"/>
          </p:cNvPicPr>
          <p:nvPr/>
        </p:nvPicPr>
        <p:blipFill rotWithShape="1">
          <a:blip r:embed="rId3">
            <a:extLst>
              <a:ext uri="{28A0092B-C50C-407E-A947-70E740481C1C}">
                <a14:useLocalDpi xmlns:a14="http://schemas.microsoft.com/office/drawing/2010/main" val="0"/>
              </a:ext>
            </a:extLst>
          </a:blip>
          <a:srcRect l="4285" t="13150" r="76207" b="52262"/>
          <a:stretch/>
        </p:blipFill>
        <p:spPr>
          <a:xfrm>
            <a:off x="8077199" y="6135688"/>
            <a:ext cx="724245" cy="722312"/>
          </a:xfrm>
          <a:prstGeom prst="rect">
            <a:avLst/>
          </a:prstGeom>
        </p:spPr>
      </p:pic>
      <p:pic>
        <p:nvPicPr>
          <p:cNvPr id="3" name="Picture 2" descr="A person holding a dog&#10;&#10;Description automatically generated">
            <a:extLst>
              <a:ext uri="{FF2B5EF4-FFF2-40B4-BE49-F238E27FC236}">
                <a16:creationId xmlns:a16="http://schemas.microsoft.com/office/drawing/2014/main" id="{F0586087-3676-43E0-B0AA-05C2D88277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5055153" cy="6059488"/>
          </a:xfrm>
          <a:prstGeom prst="rect">
            <a:avLst/>
          </a:prstGeom>
        </p:spPr>
      </p:pic>
      <p:pic>
        <p:nvPicPr>
          <p:cNvPr id="6" name="Picture 5" descr="A close up of a person&#10;&#10;Description automatically generated">
            <a:extLst>
              <a:ext uri="{FF2B5EF4-FFF2-40B4-BE49-F238E27FC236}">
                <a16:creationId xmlns:a16="http://schemas.microsoft.com/office/drawing/2014/main" id="{22F35EC3-0F42-4DB1-A269-F0E64E531B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8487" y="341312"/>
            <a:ext cx="5425914" cy="3913464"/>
          </a:xfrm>
          <a:prstGeom prst="rect">
            <a:avLst/>
          </a:prstGeom>
        </p:spPr>
      </p:pic>
      <p:sp>
        <p:nvSpPr>
          <p:cNvPr id="9" name="TextBox 8">
            <a:extLst>
              <a:ext uri="{FF2B5EF4-FFF2-40B4-BE49-F238E27FC236}">
                <a16:creationId xmlns:a16="http://schemas.microsoft.com/office/drawing/2014/main" id="{8EEC29B1-69BD-4FC2-98FF-0F15DC0BF9DD}"/>
              </a:ext>
            </a:extLst>
          </p:cNvPr>
          <p:cNvSpPr txBox="1"/>
          <p:nvPr/>
        </p:nvSpPr>
        <p:spPr>
          <a:xfrm>
            <a:off x="6455006" y="4775756"/>
            <a:ext cx="4907559" cy="369332"/>
          </a:xfrm>
          <a:prstGeom prst="rect">
            <a:avLst/>
          </a:prstGeom>
          <a:noFill/>
        </p:spPr>
        <p:txBody>
          <a:bodyPr wrap="square" rtlCol="0">
            <a:spAutoFit/>
          </a:bodyPr>
          <a:lstStyle/>
          <a:p>
            <a:r>
              <a:rPr lang="en-US" dirty="0"/>
              <a:t>Critically Think – Image and Branding</a:t>
            </a:r>
          </a:p>
        </p:txBody>
      </p:sp>
      <p:sp>
        <p:nvSpPr>
          <p:cNvPr id="10" name="Rectangle: Rounded Corners 9">
            <a:extLst>
              <a:ext uri="{FF2B5EF4-FFF2-40B4-BE49-F238E27FC236}">
                <a16:creationId xmlns:a16="http://schemas.microsoft.com/office/drawing/2014/main" id="{589761DC-4A81-4C93-875E-2D9014BCE344}"/>
              </a:ext>
            </a:extLst>
          </p:cNvPr>
          <p:cNvSpPr/>
          <p:nvPr/>
        </p:nvSpPr>
        <p:spPr>
          <a:xfrm>
            <a:off x="1441938" y="5373688"/>
            <a:ext cx="782516"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E43D90D-A64C-48EA-B104-073C4DD9F0C2}"/>
              </a:ext>
            </a:extLst>
          </p:cNvPr>
          <p:cNvSpPr/>
          <p:nvPr/>
        </p:nvSpPr>
        <p:spPr>
          <a:xfrm>
            <a:off x="7921869" y="3297115"/>
            <a:ext cx="1441939" cy="48804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585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FB798E16-E12B-431C-9FAF-31F8BD73D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519" y="0"/>
            <a:ext cx="8590961" cy="6121212"/>
          </a:xfrm>
          <a:prstGeom prst="rect">
            <a:avLst/>
          </a:prstGeom>
        </p:spPr>
      </p:pic>
    </p:spTree>
    <p:extLst>
      <p:ext uri="{BB962C8B-B14F-4D97-AF65-F5344CB8AC3E}">
        <p14:creationId xmlns:p14="http://schemas.microsoft.com/office/powerpoint/2010/main" val="1172291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33B83E6B-3736-46D4-A17B-25CDAC3D814C}"/>
              </a:ext>
            </a:extLst>
          </p:cNvPr>
          <p:cNvSpPr txBox="1"/>
          <p:nvPr/>
        </p:nvSpPr>
        <p:spPr>
          <a:xfrm>
            <a:off x="1037493" y="1160558"/>
            <a:ext cx="6101860" cy="369332"/>
          </a:xfrm>
          <a:prstGeom prst="rect">
            <a:avLst/>
          </a:prstGeom>
          <a:noFill/>
        </p:spPr>
        <p:txBody>
          <a:bodyPr wrap="square">
            <a:spAutoFit/>
          </a:bodyPr>
          <a:lstStyle/>
          <a:p>
            <a:r>
              <a:rPr lang="en-US" dirty="0"/>
              <a:t>Critically Think – Image and Branding</a:t>
            </a:r>
          </a:p>
        </p:txBody>
      </p:sp>
      <p:sp>
        <p:nvSpPr>
          <p:cNvPr id="10243" name="Text Box 3">
            <a:extLst>
              <a:ext uri="{FF2B5EF4-FFF2-40B4-BE49-F238E27FC236}">
                <a16:creationId xmlns:a16="http://schemas.microsoft.com/office/drawing/2014/main" id="{7C1D0F29-9115-4A5E-89CD-817329868A46}"/>
              </a:ext>
            </a:extLst>
          </p:cNvPr>
          <p:cNvSpPr txBox="1">
            <a:spLocks noChangeArrowheads="1"/>
          </p:cNvSpPr>
          <p:nvPr/>
        </p:nvSpPr>
        <p:spPr bwMode="auto">
          <a:xfrm>
            <a:off x="2727325" y="4916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4" name="Text Box 4">
            <a:extLst>
              <a:ext uri="{FF2B5EF4-FFF2-40B4-BE49-F238E27FC236}">
                <a16:creationId xmlns:a16="http://schemas.microsoft.com/office/drawing/2014/main" id="{C385F88D-FD6A-4776-8725-13708902B75C}"/>
              </a:ext>
            </a:extLst>
          </p:cNvPr>
          <p:cNvSpPr txBox="1">
            <a:spLocks noChangeArrowheads="1"/>
          </p:cNvSpPr>
          <p:nvPr/>
        </p:nvSpPr>
        <p:spPr bwMode="auto">
          <a:xfrm>
            <a:off x="8518525" y="6059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5" name="Text Box 6">
            <a:extLst>
              <a:ext uri="{FF2B5EF4-FFF2-40B4-BE49-F238E27FC236}">
                <a16:creationId xmlns:a16="http://schemas.microsoft.com/office/drawing/2014/main" id="{6E2B0863-DE86-4461-8872-C8EFDF66B856}"/>
              </a:ext>
            </a:extLst>
          </p:cNvPr>
          <p:cNvSpPr txBox="1">
            <a:spLocks noChangeArrowheads="1"/>
          </p:cNvSpPr>
          <p:nvPr/>
        </p:nvSpPr>
        <p:spPr bwMode="auto">
          <a:xfrm>
            <a:off x="7985125" y="6135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pic>
        <p:nvPicPr>
          <p:cNvPr id="7" name="Picture 6" descr="A close up of a logo&#10;&#10;Description automatically generated">
            <a:extLst>
              <a:ext uri="{FF2B5EF4-FFF2-40B4-BE49-F238E27FC236}">
                <a16:creationId xmlns:a16="http://schemas.microsoft.com/office/drawing/2014/main" id="{829EDF28-194C-4CFF-B3E2-28A8ABA8581F}"/>
              </a:ext>
            </a:extLst>
          </p:cNvPr>
          <p:cNvPicPr>
            <a:picLocks noChangeAspect="1"/>
          </p:cNvPicPr>
          <p:nvPr/>
        </p:nvPicPr>
        <p:blipFill rotWithShape="1">
          <a:blip r:embed="rId3">
            <a:extLst>
              <a:ext uri="{28A0092B-C50C-407E-A947-70E740481C1C}">
                <a14:useLocalDpi xmlns:a14="http://schemas.microsoft.com/office/drawing/2010/main" val="0"/>
              </a:ext>
            </a:extLst>
          </a:blip>
          <a:srcRect l="4285" t="13150" r="76207" b="52262"/>
          <a:stretch/>
        </p:blipFill>
        <p:spPr>
          <a:xfrm>
            <a:off x="8077199" y="6135688"/>
            <a:ext cx="724245" cy="722312"/>
          </a:xfrm>
          <a:prstGeom prst="rect">
            <a:avLst/>
          </a:prstGeom>
        </p:spPr>
      </p:pic>
      <p:pic>
        <p:nvPicPr>
          <p:cNvPr id="13" name="Picture 12" descr="A cat sitting on a newspaper&#10;&#10;Description automatically generated">
            <a:extLst>
              <a:ext uri="{FF2B5EF4-FFF2-40B4-BE49-F238E27FC236}">
                <a16:creationId xmlns:a16="http://schemas.microsoft.com/office/drawing/2014/main" id="{211C0E02-A1C8-49E8-B13E-9541560C4E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99" y="0"/>
            <a:ext cx="4747360" cy="6070460"/>
          </a:xfrm>
          <a:prstGeom prst="rect">
            <a:avLst/>
          </a:prstGeom>
        </p:spPr>
      </p:pic>
      <p:pic>
        <p:nvPicPr>
          <p:cNvPr id="17" name="Picture 16" descr="A close up of a dog&#10;&#10;Description automatically generated">
            <a:extLst>
              <a:ext uri="{FF2B5EF4-FFF2-40B4-BE49-F238E27FC236}">
                <a16:creationId xmlns:a16="http://schemas.microsoft.com/office/drawing/2014/main" id="{FCD05C0A-B6B8-45E8-BE63-26DDC458A9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7970" y="0"/>
            <a:ext cx="4915597" cy="6099392"/>
          </a:xfrm>
          <a:prstGeom prst="rect">
            <a:avLst/>
          </a:prstGeom>
        </p:spPr>
      </p:pic>
      <p:sp>
        <p:nvSpPr>
          <p:cNvPr id="2" name="TextBox 1">
            <a:extLst>
              <a:ext uri="{FF2B5EF4-FFF2-40B4-BE49-F238E27FC236}">
                <a16:creationId xmlns:a16="http://schemas.microsoft.com/office/drawing/2014/main" id="{9B030820-6D55-4A0F-A13D-01AA84644196}"/>
              </a:ext>
            </a:extLst>
          </p:cNvPr>
          <p:cNvSpPr txBox="1"/>
          <p:nvPr/>
        </p:nvSpPr>
        <p:spPr>
          <a:xfrm>
            <a:off x="6537970" y="2894028"/>
            <a:ext cx="2049849" cy="3176431"/>
          </a:xfrm>
          <a:prstGeom prst="rect">
            <a:avLst/>
          </a:prstGeom>
          <a:solidFill>
            <a:schemeClr val="tx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BF87D407-8590-484A-A9C5-54F6C1262DAD}"/>
              </a:ext>
            </a:extLst>
          </p:cNvPr>
          <p:cNvSpPr txBox="1"/>
          <p:nvPr/>
        </p:nvSpPr>
        <p:spPr>
          <a:xfrm>
            <a:off x="8634953" y="4496586"/>
            <a:ext cx="2460395" cy="1074655"/>
          </a:xfrm>
          <a:prstGeom prst="rect">
            <a:avLst/>
          </a:prstGeom>
          <a:solidFill>
            <a:schemeClr val="tx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E27B6A88-0D0F-4F37-A045-7DE36AB6E459}"/>
              </a:ext>
            </a:extLst>
          </p:cNvPr>
          <p:cNvSpPr txBox="1"/>
          <p:nvPr/>
        </p:nvSpPr>
        <p:spPr>
          <a:xfrm>
            <a:off x="408899" y="2672862"/>
            <a:ext cx="1578163" cy="3086100"/>
          </a:xfrm>
          <a:prstGeom prst="rect">
            <a:avLst/>
          </a:prstGeom>
          <a:solidFill>
            <a:schemeClr val="tx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927C98CB-8542-4C42-BB38-487C02CC3770}"/>
              </a:ext>
            </a:extLst>
          </p:cNvPr>
          <p:cNvSpPr txBox="1"/>
          <p:nvPr/>
        </p:nvSpPr>
        <p:spPr>
          <a:xfrm>
            <a:off x="1987062" y="3244362"/>
            <a:ext cx="281353" cy="2514600"/>
          </a:xfrm>
          <a:prstGeom prst="rect">
            <a:avLst/>
          </a:prstGeom>
          <a:solidFill>
            <a:schemeClr val="tx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7DD2367D-96A3-4925-BD41-649AE05C834D}"/>
              </a:ext>
            </a:extLst>
          </p:cNvPr>
          <p:cNvSpPr txBox="1"/>
          <p:nvPr/>
        </p:nvSpPr>
        <p:spPr>
          <a:xfrm>
            <a:off x="2278641" y="4496586"/>
            <a:ext cx="2787162" cy="1262376"/>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203249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P spid="5" grpId="1" animBg="1"/>
      <p:bldP spid="6" grpId="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a:extLst>
              <a:ext uri="{FF2B5EF4-FFF2-40B4-BE49-F238E27FC236}">
                <a16:creationId xmlns:a16="http://schemas.microsoft.com/office/drawing/2014/main" id="{7C1D0F29-9115-4A5E-89CD-817329868A46}"/>
              </a:ext>
            </a:extLst>
          </p:cNvPr>
          <p:cNvSpPr txBox="1">
            <a:spLocks noChangeArrowheads="1"/>
          </p:cNvSpPr>
          <p:nvPr/>
        </p:nvSpPr>
        <p:spPr bwMode="auto">
          <a:xfrm>
            <a:off x="2727325" y="4916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4" name="Text Box 4">
            <a:extLst>
              <a:ext uri="{FF2B5EF4-FFF2-40B4-BE49-F238E27FC236}">
                <a16:creationId xmlns:a16="http://schemas.microsoft.com/office/drawing/2014/main" id="{C385F88D-FD6A-4776-8725-13708902B75C}"/>
              </a:ext>
            </a:extLst>
          </p:cNvPr>
          <p:cNvSpPr txBox="1">
            <a:spLocks noChangeArrowheads="1"/>
          </p:cNvSpPr>
          <p:nvPr/>
        </p:nvSpPr>
        <p:spPr bwMode="auto">
          <a:xfrm>
            <a:off x="8518525" y="6059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5" name="Text Box 6">
            <a:extLst>
              <a:ext uri="{FF2B5EF4-FFF2-40B4-BE49-F238E27FC236}">
                <a16:creationId xmlns:a16="http://schemas.microsoft.com/office/drawing/2014/main" id="{6E2B0863-DE86-4461-8872-C8EFDF66B856}"/>
              </a:ext>
            </a:extLst>
          </p:cNvPr>
          <p:cNvSpPr txBox="1">
            <a:spLocks noChangeArrowheads="1"/>
          </p:cNvSpPr>
          <p:nvPr/>
        </p:nvSpPr>
        <p:spPr bwMode="auto">
          <a:xfrm>
            <a:off x="7985125" y="6135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pic>
        <p:nvPicPr>
          <p:cNvPr id="7" name="Picture 6" descr="A close up of a logo&#10;&#10;Description automatically generated">
            <a:extLst>
              <a:ext uri="{FF2B5EF4-FFF2-40B4-BE49-F238E27FC236}">
                <a16:creationId xmlns:a16="http://schemas.microsoft.com/office/drawing/2014/main" id="{829EDF28-194C-4CFF-B3E2-28A8ABA8581F}"/>
              </a:ext>
            </a:extLst>
          </p:cNvPr>
          <p:cNvPicPr>
            <a:picLocks noChangeAspect="1"/>
          </p:cNvPicPr>
          <p:nvPr/>
        </p:nvPicPr>
        <p:blipFill rotWithShape="1">
          <a:blip r:embed="rId3">
            <a:extLst>
              <a:ext uri="{28A0092B-C50C-407E-A947-70E740481C1C}">
                <a14:useLocalDpi xmlns:a14="http://schemas.microsoft.com/office/drawing/2010/main" val="0"/>
              </a:ext>
            </a:extLst>
          </a:blip>
          <a:srcRect l="4285" t="13150" r="76207" b="52262"/>
          <a:stretch/>
        </p:blipFill>
        <p:spPr>
          <a:xfrm>
            <a:off x="8077199" y="6135688"/>
            <a:ext cx="724245" cy="722312"/>
          </a:xfrm>
          <a:prstGeom prst="rect">
            <a:avLst/>
          </a:prstGeom>
        </p:spPr>
      </p:pic>
      <p:pic>
        <p:nvPicPr>
          <p:cNvPr id="15" name="Picture 14" descr="A cat with its mouth open&#10;&#10;Description automatically generated">
            <a:extLst>
              <a:ext uri="{FF2B5EF4-FFF2-40B4-BE49-F238E27FC236}">
                <a16:creationId xmlns:a16="http://schemas.microsoft.com/office/drawing/2014/main" id="{880D0EE8-987B-4BFB-B051-DB172E02C1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303042" cy="6059488"/>
          </a:xfrm>
          <a:prstGeom prst="rect">
            <a:avLst/>
          </a:prstGeom>
        </p:spPr>
      </p:pic>
      <p:pic>
        <p:nvPicPr>
          <p:cNvPr id="2" name="Picture 1" descr="A close up of text on a white surface&#10;&#10;Description automatically generated">
            <a:extLst>
              <a:ext uri="{FF2B5EF4-FFF2-40B4-BE49-F238E27FC236}">
                <a16:creationId xmlns:a16="http://schemas.microsoft.com/office/drawing/2014/main" id="{3D2271CF-7951-41D2-8846-8E3A696CE8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5868" y="0"/>
            <a:ext cx="6566132" cy="4639253"/>
          </a:xfrm>
          <a:prstGeom prst="rect">
            <a:avLst/>
          </a:prstGeom>
        </p:spPr>
      </p:pic>
      <p:sp>
        <p:nvSpPr>
          <p:cNvPr id="12" name="TextBox 11">
            <a:extLst>
              <a:ext uri="{FF2B5EF4-FFF2-40B4-BE49-F238E27FC236}">
                <a16:creationId xmlns:a16="http://schemas.microsoft.com/office/drawing/2014/main" id="{E2D37E3A-5CF6-4D23-BE8E-00E2E76342C9}"/>
              </a:ext>
            </a:extLst>
          </p:cNvPr>
          <p:cNvSpPr txBox="1"/>
          <p:nvPr/>
        </p:nvSpPr>
        <p:spPr>
          <a:xfrm>
            <a:off x="8303042" y="5202804"/>
            <a:ext cx="6128238" cy="369332"/>
          </a:xfrm>
          <a:prstGeom prst="rect">
            <a:avLst/>
          </a:prstGeom>
          <a:noFill/>
        </p:spPr>
        <p:txBody>
          <a:bodyPr wrap="square">
            <a:spAutoFit/>
          </a:bodyPr>
          <a:lstStyle/>
          <a:p>
            <a:r>
              <a:rPr lang="en-US" dirty="0"/>
              <a:t>Critically Think – Image and Branding</a:t>
            </a:r>
          </a:p>
        </p:txBody>
      </p:sp>
      <p:sp>
        <p:nvSpPr>
          <p:cNvPr id="4" name="TextBox 3">
            <a:extLst>
              <a:ext uri="{FF2B5EF4-FFF2-40B4-BE49-F238E27FC236}">
                <a16:creationId xmlns:a16="http://schemas.microsoft.com/office/drawing/2014/main" id="{0175C561-1AEE-4CDA-BC12-4C91E3E8B08E}"/>
              </a:ext>
            </a:extLst>
          </p:cNvPr>
          <p:cNvSpPr txBox="1"/>
          <p:nvPr/>
        </p:nvSpPr>
        <p:spPr>
          <a:xfrm>
            <a:off x="8908934" y="3613638"/>
            <a:ext cx="3171697" cy="729762"/>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287415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a:extLst>
              <a:ext uri="{FF2B5EF4-FFF2-40B4-BE49-F238E27FC236}">
                <a16:creationId xmlns:a16="http://schemas.microsoft.com/office/drawing/2014/main" id="{7C1D0F29-9115-4A5E-89CD-817329868A46}"/>
              </a:ext>
            </a:extLst>
          </p:cNvPr>
          <p:cNvSpPr txBox="1">
            <a:spLocks noChangeArrowheads="1"/>
          </p:cNvSpPr>
          <p:nvPr/>
        </p:nvSpPr>
        <p:spPr bwMode="auto">
          <a:xfrm>
            <a:off x="2727325" y="4916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4" name="Text Box 4">
            <a:extLst>
              <a:ext uri="{FF2B5EF4-FFF2-40B4-BE49-F238E27FC236}">
                <a16:creationId xmlns:a16="http://schemas.microsoft.com/office/drawing/2014/main" id="{C385F88D-FD6A-4776-8725-13708902B75C}"/>
              </a:ext>
            </a:extLst>
          </p:cNvPr>
          <p:cNvSpPr txBox="1">
            <a:spLocks noChangeArrowheads="1"/>
          </p:cNvSpPr>
          <p:nvPr/>
        </p:nvSpPr>
        <p:spPr bwMode="auto">
          <a:xfrm>
            <a:off x="8518525" y="6059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5" name="Text Box 6">
            <a:extLst>
              <a:ext uri="{FF2B5EF4-FFF2-40B4-BE49-F238E27FC236}">
                <a16:creationId xmlns:a16="http://schemas.microsoft.com/office/drawing/2014/main" id="{6E2B0863-DE86-4461-8872-C8EFDF66B856}"/>
              </a:ext>
            </a:extLst>
          </p:cNvPr>
          <p:cNvSpPr txBox="1">
            <a:spLocks noChangeArrowheads="1"/>
          </p:cNvSpPr>
          <p:nvPr/>
        </p:nvSpPr>
        <p:spPr bwMode="auto">
          <a:xfrm>
            <a:off x="7985125" y="6135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pic>
        <p:nvPicPr>
          <p:cNvPr id="7" name="Picture 6" descr="A close up of a logo&#10;&#10;Description automatically generated">
            <a:extLst>
              <a:ext uri="{FF2B5EF4-FFF2-40B4-BE49-F238E27FC236}">
                <a16:creationId xmlns:a16="http://schemas.microsoft.com/office/drawing/2014/main" id="{829EDF28-194C-4CFF-B3E2-28A8ABA8581F}"/>
              </a:ext>
            </a:extLst>
          </p:cNvPr>
          <p:cNvPicPr>
            <a:picLocks noChangeAspect="1"/>
          </p:cNvPicPr>
          <p:nvPr/>
        </p:nvPicPr>
        <p:blipFill rotWithShape="1">
          <a:blip r:embed="rId3">
            <a:extLst>
              <a:ext uri="{28A0092B-C50C-407E-A947-70E740481C1C}">
                <a14:useLocalDpi xmlns:a14="http://schemas.microsoft.com/office/drawing/2010/main" val="0"/>
              </a:ext>
            </a:extLst>
          </a:blip>
          <a:srcRect l="4285" t="13150" r="76207" b="52262"/>
          <a:stretch/>
        </p:blipFill>
        <p:spPr>
          <a:xfrm>
            <a:off x="8077199" y="6135688"/>
            <a:ext cx="724245" cy="722312"/>
          </a:xfrm>
          <a:prstGeom prst="rect">
            <a:avLst/>
          </a:prstGeom>
        </p:spPr>
      </p:pic>
      <p:pic>
        <p:nvPicPr>
          <p:cNvPr id="5" name="Picture 4" descr="A close up of text on a white background&#10;&#10;Description automatically generated">
            <a:extLst>
              <a:ext uri="{FF2B5EF4-FFF2-40B4-BE49-F238E27FC236}">
                <a16:creationId xmlns:a16="http://schemas.microsoft.com/office/drawing/2014/main" id="{BFD80A8A-018A-43F1-8E2D-352A00146F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23" y="0"/>
            <a:ext cx="5581149" cy="6858000"/>
          </a:xfrm>
          <a:prstGeom prst="rect">
            <a:avLst/>
          </a:prstGeom>
        </p:spPr>
      </p:pic>
      <p:pic>
        <p:nvPicPr>
          <p:cNvPr id="2" name="Picture 1">
            <a:extLst>
              <a:ext uri="{FF2B5EF4-FFF2-40B4-BE49-F238E27FC236}">
                <a16:creationId xmlns:a16="http://schemas.microsoft.com/office/drawing/2014/main" id="{912205F2-E4E7-4E9D-8B55-2C29C31D4B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161809" y="-1065815"/>
            <a:ext cx="5971947" cy="8103577"/>
          </a:xfrm>
          <a:prstGeom prst="rect">
            <a:avLst/>
          </a:prstGeom>
        </p:spPr>
      </p:pic>
    </p:spTree>
    <p:extLst>
      <p:ext uri="{BB962C8B-B14F-4D97-AF65-F5344CB8AC3E}">
        <p14:creationId xmlns:p14="http://schemas.microsoft.com/office/powerpoint/2010/main" val="316867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a:extLst>
              <a:ext uri="{FF2B5EF4-FFF2-40B4-BE49-F238E27FC236}">
                <a16:creationId xmlns:a16="http://schemas.microsoft.com/office/drawing/2014/main" id="{7C1D0F29-9115-4A5E-89CD-817329868A46}"/>
              </a:ext>
            </a:extLst>
          </p:cNvPr>
          <p:cNvSpPr txBox="1">
            <a:spLocks noChangeArrowheads="1"/>
          </p:cNvSpPr>
          <p:nvPr/>
        </p:nvSpPr>
        <p:spPr bwMode="auto">
          <a:xfrm>
            <a:off x="2727325" y="4916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4" name="Text Box 4">
            <a:extLst>
              <a:ext uri="{FF2B5EF4-FFF2-40B4-BE49-F238E27FC236}">
                <a16:creationId xmlns:a16="http://schemas.microsoft.com/office/drawing/2014/main" id="{C385F88D-FD6A-4776-8725-13708902B75C}"/>
              </a:ext>
            </a:extLst>
          </p:cNvPr>
          <p:cNvSpPr txBox="1">
            <a:spLocks noChangeArrowheads="1"/>
          </p:cNvSpPr>
          <p:nvPr/>
        </p:nvSpPr>
        <p:spPr bwMode="auto">
          <a:xfrm>
            <a:off x="8518525" y="6059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5" name="Text Box 6">
            <a:extLst>
              <a:ext uri="{FF2B5EF4-FFF2-40B4-BE49-F238E27FC236}">
                <a16:creationId xmlns:a16="http://schemas.microsoft.com/office/drawing/2014/main" id="{6E2B0863-DE86-4461-8872-C8EFDF66B856}"/>
              </a:ext>
            </a:extLst>
          </p:cNvPr>
          <p:cNvSpPr txBox="1">
            <a:spLocks noChangeArrowheads="1"/>
          </p:cNvSpPr>
          <p:nvPr/>
        </p:nvSpPr>
        <p:spPr bwMode="auto">
          <a:xfrm>
            <a:off x="7985125" y="6135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pic>
        <p:nvPicPr>
          <p:cNvPr id="7" name="Picture 6" descr="A close up of a logo&#10;&#10;Description automatically generated">
            <a:extLst>
              <a:ext uri="{FF2B5EF4-FFF2-40B4-BE49-F238E27FC236}">
                <a16:creationId xmlns:a16="http://schemas.microsoft.com/office/drawing/2014/main" id="{829EDF28-194C-4CFF-B3E2-28A8ABA8581F}"/>
              </a:ext>
            </a:extLst>
          </p:cNvPr>
          <p:cNvPicPr>
            <a:picLocks noChangeAspect="1"/>
          </p:cNvPicPr>
          <p:nvPr/>
        </p:nvPicPr>
        <p:blipFill rotWithShape="1">
          <a:blip r:embed="rId3">
            <a:extLst>
              <a:ext uri="{28A0092B-C50C-407E-A947-70E740481C1C}">
                <a14:useLocalDpi xmlns:a14="http://schemas.microsoft.com/office/drawing/2010/main" val="0"/>
              </a:ext>
            </a:extLst>
          </a:blip>
          <a:srcRect l="4285" t="13150" r="76207" b="52262"/>
          <a:stretch/>
        </p:blipFill>
        <p:spPr>
          <a:xfrm>
            <a:off x="8077199" y="6135688"/>
            <a:ext cx="724245" cy="722312"/>
          </a:xfrm>
          <a:prstGeom prst="rect">
            <a:avLst/>
          </a:prstGeom>
        </p:spPr>
      </p:pic>
      <p:pic>
        <p:nvPicPr>
          <p:cNvPr id="23" name="Picture 22" descr="A close up of text on a white background&#10;&#10;Description automatically generated">
            <a:extLst>
              <a:ext uri="{FF2B5EF4-FFF2-40B4-BE49-F238E27FC236}">
                <a16:creationId xmlns:a16="http://schemas.microsoft.com/office/drawing/2014/main" id="{6ED2A76D-0DB3-4EEF-83CC-59039502A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766942" cy="6858000"/>
          </a:xfrm>
          <a:prstGeom prst="rect">
            <a:avLst/>
          </a:prstGeom>
        </p:spPr>
      </p:pic>
      <p:pic>
        <p:nvPicPr>
          <p:cNvPr id="2" name="Picture 1" descr="A close up of a newspaper&#10;&#10;Description automatically generated">
            <a:extLst>
              <a:ext uri="{FF2B5EF4-FFF2-40B4-BE49-F238E27FC236}">
                <a16:creationId xmlns:a16="http://schemas.microsoft.com/office/drawing/2014/main" id="{C9591494-4332-43F5-8399-001E5DB696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0485" y="0"/>
            <a:ext cx="4591515" cy="6858000"/>
          </a:xfrm>
          <a:prstGeom prst="rect">
            <a:avLst/>
          </a:prstGeom>
        </p:spPr>
      </p:pic>
    </p:spTree>
    <p:extLst>
      <p:ext uri="{BB962C8B-B14F-4D97-AF65-F5344CB8AC3E}">
        <p14:creationId xmlns:p14="http://schemas.microsoft.com/office/powerpoint/2010/main" val="81038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a:extLst>
              <a:ext uri="{FF2B5EF4-FFF2-40B4-BE49-F238E27FC236}">
                <a16:creationId xmlns:a16="http://schemas.microsoft.com/office/drawing/2014/main" id="{7C1D0F29-9115-4A5E-89CD-817329868A46}"/>
              </a:ext>
            </a:extLst>
          </p:cNvPr>
          <p:cNvSpPr txBox="1">
            <a:spLocks noChangeArrowheads="1"/>
          </p:cNvSpPr>
          <p:nvPr/>
        </p:nvSpPr>
        <p:spPr bwMode="auto">
          <a:xfrm>
            <a:off x="2727325" y="4916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4" name="Text Box 4">
            <a:extLst>
              <a:ext uri="{FF2B5EF4-FFF2-40B4-BE49-F238E27FC236}">
                <a16:creationId xmlns:a16="http://schemas.microsoft.com/office/drawing/2014/main" id="{C385F88D-FD6A-4776-8725-13708902B75C}"/>
              </a:ext>
            </a:extLst>
          </p:cNvPr>
          <p:cNvSpPr txBox="1">
            <a:spLocks noChangeArrowheads="1"/>
          </p:cNvSpPr>
          <p:nvPr/>
        </p:nvSpPr>
        <p:spPr bwMode="auto">
          <a:xfrm>
            <a:off x="8518525" y="6059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5" name="Text Box 6">
            <a:extLst>
              <a:ext uri="{FF2B5EF4-FFF2-40B4-BE49-F238E27FC236}">
                <a16:creationId xmlns:a16="http://schemas.microsoft.com/office/drawing/2014/main" id="{6E2B0863-DE86-4461-8872-C8EFDF66B856}"/>
              </a:ext>
            </a:extLst>
          </p:cNvPr>
          <p:cNvSpPr txBox="1">
            <a:spLocks noChangeArrowheads="1"/>
          </p:cNvSpPr>
          <p:nvPr/>
        </p:nvSpPr>
        <p:spPr bwMode="auto">
          <a:xfrm>
            <a:off x="7985125" y="6135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 name="Text Box 2">
            <a:extLst>
              <a:ext uri="{FF2B5EF4-FFF2-40B4-BE49-F238E27FC236}">
                <a16:creationId xmlns:a16="http://schemas.microsoft.com/office/drawing/2014/main" id="{1544AA49-D618-448F-9913-3599ED2FBFAC}"/>
              </a:ext>
            </a:extLst>
          </p:cNvPr>
          <p:cNvSpPr txBox="1">
            <a:spLocks noChangeArrowheads="1"/>
          </p:cNvSpPr>
          <p:nvPr/>
        </p:nvSpPr>
        <p:spPr bwMode="auto">
          <a:xfrm>
            <a:off x="1176119" y="341312"/>
            <a:ext cx="9124950" cy="49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80000"/>
              </a:lnSpc>
              <a:spcBef>
                <a:spcPct val="20000"/>
              </a:spcBef>
              <a:spcAft>
                <a:spcPts val="0"/>
              </a:spcAft>
              <a:buClrTx/>
              <a:buSzTx/>
              <a:buFontTx/>
              <a:buNone/>
              <a:tabLst/>
              <a:defRPr/>
            </a:pPr>
            <a:r>
              <a:rPr lang="en-US" sz="3200" i="0" dirty="0">
                <a:solidFill>
                  <a:srgbClr val="006BC0"/>
                </a:solidFill>
                <a:effectLst/>
                <a:latin typeface="+mj-lt"/>
                <a:ea typeface="Times New Roman" panose="02020603050405020304" pitchFamily="18" charset="0"/>
              </a:rPr>
              <a:t>Information</a:t>
            </a:r>
            <a:endParaRPr kumimoji="0" lang="en-US" altLang="en-US" sz="3200" b="0" i="0" u="none" strike="noStrike" kern="1200" cap="none" spc="0" normalizeH="0" baseline="0" noProof="0" dirty="0">
              <a:ln>
                <a:noFill/>
              </a:ln>
              <a:solidFill>
                <a:srgbClr val="0070C0"/>
              </a:solidFill>
              <a:effectLst/>
              <a:uLnTx/>
              <a:uFillTx/>
              <a:latin typeface="+mj-lt"/>
              <a:ea typeface="ＭＳ Ｐゴシック" panose="020B0600070205080204" pitchFamily="34" charset="-128"/>
              <a:cs typeface="+mn-cs"/>
            </a:endParaRPr>
          </a:p>
        </p:txBody>
      </p:sp>
      <p:pic>
        <p:nvPicPr>
          <p:cNvPr id="7" name="Picture 6" descr="A close up of a logo&#10;&#10;Description automatically generated">
            <a:extLst>
              <a:ext uri="{FF2B5EF4-FFF2-40B4-BE49-F238E27FC236}">
                <a16:creationId xmlns:a16="http://schemas.microsoft.com/office/drawing/2014/main" id="{829EDF28-194C-4CFF-B3E2-28A8ABA8581F}"/>
              </a:ext>
            </a:extLst>
          </p:cNvPr>
          <p:cNvPicPr>
            <a:picLocks noChangeAspect="1"/>
          </p:cNvPicPr>
          <p:nvPr/>
        </p:nvPicPr>
        <p:blipFill rotWithShape="1">
          <a:blip r:embed="rId3">
            <a:extLst>
              <a:ext uri="{28A0092B-C50C-407E-A947-70E740481C1C}">
                <a14:useLocalDpi xmlns:a14="http://schemas.microsoft.com/office/drawing/2010/main" val="0"/>
              </a:ext>
            </a:extLst>
          </a:blip>
          <a:srcRect l="4285" t="13150" r="76207" b="52262"/>
          <a:stretch/>
        </p:blipFill>
        <p:spPr>
          <a:xfrm>
            <a:off x="8077199" y="6135688"/>
            <a:ext cx="724245" cy="722312"/>
          </a:xfrm>
          <a:prstGeom prst="rect">
            <a:avLst/>
          </a:prstGeom>
        </p:spPr>
      </p:pic>
      <p:sp>
        <p:nvSpPr>
          <p:cNvPr id="2" name="TextBox 1">
            <a:extLst>
              <a:ext uri="{FF2B5EF4-FFF2-40B4-BE49-F238E27FC236}">
                <a16:creationId xmlns:a16="http://schemas.microsoft.com/office/drawing/2014/main" id="{19119EE3-464F-40FB-831D-347EAF22ACFC}"/>
              </a:ext>
            </a:extLst>
          </p:cNvPr>
          <p:cNvSpPr txBox="1"/>
          <p:nvPr/>
        </p:nvSpPr>
        <p:spPr>
          <a:xfrm>
            <a:off x="1176119" y="932776"/>
            <a:ext cx="10618802" cy="4524315"/>
          </a:xfrm>
          <a:prstGeom prst="rect">
            <a:avLst/>
          </a:prstGeom>
          <a:noFill/>
        </p:spPr>
        <p:txBody>
          <a:bodyPr wrap="square" rtlCol="0">
            <a:spAutoFit/>
          </a:bodyPr>
          <a:lstStyle/>
          <a:p>
            <a:pPr marL="285750" indent="-285750">
              <a:buFont typeface="Arial" panose="020B0604020202020204" pitchFamily="34" charset="0"/>
              <a:buChar char="•"/>
            </a:pPr>
            <a:r>
              <a:rPr lang="en-US" dirty="0"/>
              <a:t>Finding answers</a:t>
            </a:r>
          </a:p>
          <a:p>
            <a:pPr marL="285750" indent="-285750">
              <a:buFont typeface="Arial" panose="020B0604020202020204" pitchFamily="34" charset="0"/>
              <a:buChar char="•"/>
            </a:pPr>
            <a:r>
              <a:rPr lang="en-US" dirty="0"/>
              <a:t>Essential and accurate Info</a:t>
            </a:r>
          </a:p>
          <a:p>
            <a:pPr marL="285750" indent="-285750">
              <a:buFont typeface="Arial" panose="020B0604020202020204" pitchFamily="34" charset="0"/>
              <a:buChar char="•"/>
            </a:pPr>
            <a:r>
              <a:rPr lang="en-US" dirty="0"/>
              <a:t>G</a:t>
            </a:r>
            <a:r>
              <a:rPr lang="en-US" b="0" i="0" dirty="0">
                <a:effectLst/>
              </a:rPr>
              <a:t>uidance </a:t>
            </a:r>
            <a:r>
              <a:rPr lang="en-US" dirty="0"/>
              <a:t>from counselors, teachers</a:t>
            </a:r>
            <a:r>
              <a:rPr lang="en-US" b="0" i="0" dirty="0">
                <a:effectLst/>
              </a:rPr>
              <a:t>, parents, family members, friends</a:t>
            </a:r>
          </a:p>
          <a:p>
            <a:pPr marL="285750" indent="-285750">
              <a:buFont typeface="Arial" panose="020B0604020202020204" pitchFamily="34" charset="0"/>
              <a:buChar char="•"/>
            </a:pPr>
            <a:r>
              <a:rPr lang="en-US" dirty="0"/>
              <a:t>Marketing fatigue</a:t>
            </a:r>
          </a:p>
          <a:p>
            <a:pPr marL="285750" indent="-285750">
              <a:buFont typeface="Arial" panose="020B0604020202020204" pitchFamily="34" charset="0"/>
              <a:buChar char="•"/>
            </a:pPr>
            <a:r>
              <a:rPr lang="en-US" dirty="0"/>
              <a:t>College websites, college fairs, visits, inbox and mail </a:t>
            </a:r>
          </a:p>
          <a:p>
            <a:pPr marL="285750" indent="-285750">
              <a:buFont typeface="Arial" panose="020B0604020202020204" pitchFamily="34" charset="0"/>
              <a:buChar char="•"/>
            </a:pPr>
            <a:r>
              <a:rPr lang="en-US" b="0" i="0" dirty="0">
                <a:effectLst/>
              </a:rPr>
              <a:t>Collegescorecard.ed.gov</a:t>
            </a:r>
          </a:p>
          <a:p>
            <a:pPr marL="285750" indent="-285750">
              <a:buFont typeface="Arial" panose="020B0604020202020204" pitchFamily="34" charset="0"/>
              <a:buChar char="•"/>
            </a:pPr>
            <a:r>
              <a:rPr lang="en-US" dirty="0"/>
              <a:t>Common Data Set _</a:t>
            </a:r>
            <a:r>
              <a:rPr lang="en-US" u="sng" dirty="0"/>
              <a:t>Insert college name</a:t>
            </a:r>
            <a:r>
              <a:rPr lang="en-US" b="0" i="0" dirty="0">
                <a:effectLst/>
              </a:rPr>
              <a:t> </a:t>
            </a:r>
          </a:p>
          <a:p>
            <a:pPr marL="285750" indent="-285750">
              <a:buFont typeface="Arial" panose="020B0604020202020204" pitchFamily="34" charset="0"/>
              <a:buChar char="•"/>
            </a:pPr>
            <a:r>
              <a:rPr lang="en-US" dirty="0"/>
              <a:t>College Navigator (National Center for Education Statistics)</a:t>
            </a:r>
          </a:p>
          <a:p>
            <a:pPr marL="285750" indent="-285750">
              <a:buFont typeface="Arial" panose="020B0604020202020204" pitchFamily="34" charset="0"/>
              <a:buChar char="•"/>
            </a:pPr>
            <a:r>
              <a:rPr lang="en-US" b="0" i="0" dirty="0">
                <a:effectLst/>
              </a:rPr>
              <a:t>Sources often paid vendors</a:t>
            </a:r>
          </a:p>
          <a:p>
            <a:pPr marL="285750" indent="-285750">
              <a:buFont typeface="Arial" panose="020B0604020202020204" pitchFamily="34" charset="0"/>
              <a:buChar char="•"/>
            </a:pPr>
            <a:r>
              <a:rPr lang="en-US" dirty="0"/>
              <a:t>College finders need to be looked at critically</a:t>
            </a:r>
          </a:p>
          <a:p>
            <a:pPr marL="285750" indent="-285750">
              <a:buFont typeface="Arial" panose="020B0604020202020204" pitchFamily="34" charset="0"/>
              <a:buChar char="•"/>
            </a:pPr>
            <a:r>
              <a:rPr lang="en-US" dirty="0"/>
              <a:t>Software in schools </a:t>
            </a:r>
          </a:p>
          <a:p>
            <a:pPr marL="285750" indent="-285750">
              <a:buFont typeface="Arial" panose="020B0604020202020204" pitchFamily="34" charset="0"/>
              <a:buChar char="•"/>
            </a:pPr>
            <a:r>
              <a:rPr lang="en-US" b="0" i="0" dirty="0">
                <a:effectLst/>
              </a:rPr>
              <a:t>College Board - Big Future, Petersons, </a:t>
            </a:r>
            <a:r>
              <a:rPr lang="en-US" dirty="0"/>
              <a:t>Naviance, </a:t>
            </a:r>
            <a:r>
              <a:rPr lang="en-US" dirty="0" err="1"/>
              <a:t>Collegestats</a:t>
            </a:r>
            <a:r>
              <a:rPr lang="en-US" dirty="0"/>
              <a:t>, </a:t>
            </a:r>
            <a:r>
              <a:rPr lang="en-US" b="0" i="0" u="none" strike="noStrike" dirty="0" err="1">
                <a:effectLst/>
              </a:rPr>
              <a:t>Cappex</a:t>
            </a:r>
            <a:r>
              <a:rPr lang="en-US" b="0" i="0" u="none" strike="noStrike" dirty="0">
                <a:effectLst/>
              </a:rPr>
              <a:t>, College Insight, College Confidential</a:t>
            </a:r>
            <a:r>
              <a:rPr lang="en-US" dirty="0"/>
              <a:t>, </a:t>
            </a:r>
            <a:r>
              <a:rPr lang="en-US" b="0" i="0" u="none" strike="noStrike" dirty="0">
                <a:effectLst/>
              </a:rPr>
              <a:t>Niche, </a:t>
            </a:r>
            <a:r>
              <a:rPr lang="en-US" b="0" i="0" u="none" strike="noStrike" dirty="0" err="1">
                <a:effectLst/>
              </a:rPr>
              <a:t>Unigo</a:t>
            </a:r>
            <a:r>
              <a:rPr lang="en-US" b="0" i="0" u="none" strike="noStrike" dirty="0">
                <a:effectLst/>
              </a:rPr>
              <a:t>, College Simply, </a:t>
            </a:r>
            <a:r>
              <a:rPr lang="en-US" dirty="0"/>
              <a:t>C</a:t>
            </a:r>
            <a:r>
              <a:rPr lang="en-US" b="0" i="0" u="none" strike="noStrike" dirty="0">
                <a:effectLst/>
              </a:rPr>
              <a:t>ollege Xpress</a:t>
            </a:r>
          </a:p>
          <a:p>
            <a:pPr marL="285750" indent="-285750">
              <a:buFont typeface="Arial" panose="020B0604020202020204" pitchFamily="34" charset="0"/>
              <a:buChar char="•"/>
            </a:pPr>
            <a:r>
              <a:rPr lang="en-US" dirty="0"/>
              <a:t>Rankings</a:t>
            </a:r>
            <a:br>
              <a:rPr lang="en-US" dirty="0"/>
            </a:br>
            <a:endParaRPr lang="en-US" b="0" i="0" dirty="0">
              <a:solidFill>
                <a:srgbClr val="374049"/>
              </a:solidFill>
              <a:effectLst/>
              <a:latin typeface="Istok Web"/>
            </a:endParaRPr>
          </a:p>
          <a:p>
            <a:pPr marL="285750" indent="-285750">
              <a:buFont typeface="Arial" panose="020B0604020202020204" pitchFamily="34" charset="0"/>
              <a:buChar char="•"/>
            </a:pPr>
            <a:endParaRPr lang="en-US" dirty="0">
              <a:solidFill>
                <a:srgbClr val="374049"/>
              </a:solidFill>
              <a:latin typeface="Istok Web"/>
            </a:endParaRPr>
          </a:p>
        </p:txBody>
      </p:sp>
    </p:spTree>
    <p:extLst>
      <p:ext uri="{BB962C8B-B14F-4D97-AF65-F5344CB8AC3E}">
        <p14:creationId xmlns:p14="http://schemas.microsoft.com/office/powerpoint/2010/main" val="1564059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a:extLst>
              <a:ext uri="{FF2B5EF4-FFF2-40B4-BE49-F238E27FC236}">
                <a16:creationId xmlns:a16="http://schemas.microsoft.com/office/drawing/2014/main" id="{7C1D0F29-9115-4A5E-89CD-817329868A46}"/>
              </a:ext>
            </a:extLst>
          </p:cNvPr>
          <p:cNvSpPr txBox="1">
            <a:spLocks noChangeArrowheads="1"/>
          </p:cNvSpPr>
          <p:nvPr/>
        </p:nvSpPr>
        <p:spPr bwMode="auto">
          <a:xfrm>
            <a:off x="2727325" y="4916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4" name="Text Box 4">
            <a:extLst>
              <a:ext uri="{FF2B5EF4-FFF2-40B4-BE49-F238E27FC236}">
                <a16:creationId xmlns:a16="http://schemas.microsoft.com/office/drawing/2014/main" id="{C385F88D-FD6A-4776-8725-13708902B75C}"/>
              </a:ext>
            </a:extLst>
          </p:cNvPr>
          <p:cNvSpPr txBox="1">
            <a:spLocks noChangeArrowheads="1"/>
          </p:cNvSpPr>
          <p:nvPr/>
        </p:nvSpPr>
        <p:spPr bwMode="auto">
          <a:xfrm>
            <a:off x="8518525" y="6059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5" name="Text Box 6">
            <a:extLst>
              <a:ext uri="{FF2B5EF4-FFF2-40B4-BE49-F238E27FC236}">
                <a16:creationId xmlns:a16="http://schemas.microsoft.com/office/drawing/2014/main" id="{6E2B0863-DE86-4461-8872-C8EFDF66B856}"/>
              </a:ext>
            </a:extLst>
          </p:cNvPr>
          <p:cNvSpPr txBox="1">
            <a:spLocks noChangeArrowheads="1"/>
          </p:cNvSpPr>
          <p:nvPr/>
        </p:nvSpPr>
        <p:spPr bwMode="auto">
          <a:xfrm>
            <a:off x="7985125" y="6135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6" name="Rectangle 9">
            <a:extLst>
              <a:ext uri="{FF2B5EF4-FFF2-40B4-BE49-F238E27FC236}">
                <a16:creationId xmlns:a16="http://schemas.microsoft.com/office/drawing/2014/main" id="{2B5130B2-293E-4299-BB20-B23794BEC301}"/>
              </a:ext>
            </a:extLst>
          </p:cNvPr>
          <p:cNvSpPr>
            <a:spLocks noGrp="1" noChangeArrowheads="1"/>
          </p:cNvSpPr>
          <p:nvPr>
            <p:ph type="body" idx="4294967295"/>
          </p:nvPr>
        </p:nvSpPr>
        <p:spPr>
          <a:xfrm>
            <a:off x="3976393" y="2081770"/>
            <a:ext cx="7301208" cy="3447098"/>
          </a:xfrm>
          <a:noFill/>
        </p:spPr>
        <p:txBody>
          <a:bodyPr/>
          <a:lstStyle/>
          <a:p>
            <a:pPr marL="457200" lvl="0" indent="-457200">
              <a:buClr>
                <a:schemeClr val="tx1"/>
              </a:buClr>
              <a:buFont typeface="Arial" panose="020B0604020202020204" pitchFamily="34" charset="0"/>
              <a:buChar char="•"/>
            </a:pPr>
            <a:r>
              <a:rPr lang="en-US" dirty="0">
                <a:solidFill>
                  <a:schemeClr val="tx1"/>
                </a:solidFill>
              </a:rPr>
              <a:t>This webinar is being recorded and will be made available after.</a:t>
            </a:r>
          </a:p>
          <a:p>
            <a:pPr marL="457200" lvl="0" indent="-457200">
              <a:buClr>
                <a:schemeClr val="tx1"/>
              </a:buClr>
              <a:buFont typeface="Arial" panose="020B0604020202020204" pitchFamily="34" charset="0"/>
              <a:buChar char="•"/>
            </a:pPr>
            <a:r>
              <a:rPr lang="en-US" dirty="0">
                <a:solidFill>
                  <a:schemeClr val="tx1"/>
                </a:solidFill>
                <a:latin typeface="Calibri" panose="020F0502020204030204" pitchFamily="34" charset="0"/>
              </a:rPr>
              <a:t>Problems with connections please refresh or reload ZOOM link provided</a:t>
            </a:r>
          </a:p>
          <a:p>
            <a:pPr marL="457200" lvl="0" indent="-457200">
              <a:buClr>
                <a:schemeClr val="tx1"/>
              </a:buClr>
              <a:buFont typeface="Arial" panose="020B0604020202020204" pitchFamily="34" charset="0"/>
              <a:buChar char="•"/>
            </a:pPr>
            <a:r>
              <a:rPr lang="en-US" dirty="0">
                <a:solidFill>
                  <a:schemeClr val="tx1"/>
                </a:solidFill>
                <a:latin typeface="Calibri" panose="020F0502020204030204" pitchFamily="34" charset="0"/>
              </a:rPr>
              <a:t>Questions can be posted in the chat</a:t>
            </a:r>
          </a:p>
          <a:p>
            <a:pPr marL="457200" lvl="0" indent="-457200">
              <a:buClr>
                <a:schemeClr val="tx1"/>
              </a:buClr>
              <a:buFont typeface="Arial" panose="020B0604020202020204" pitchFamily="34" charset="0"/>
              <a:buChar char="•"/>
            </a:pPr>
            <a:r>
              <a:rPr lang="en-US" dirty="0">
                <a:solidFill>
                  <a:schemeClr val="tx1"/>
                </a:solidFill>
                <a:latin typeface="Calibri" panose="020F0502020204030204" pitchFamily="34" charset="0"/>
              </a:rPr>
              <a:t>Full Screen can be accomplished by double clicking your zoom window</a:t>
            </a:r>
          </a:p>
        </p:txBody>
      </p:sp>
      <p:cxnSp>
        <p:nvCxnSpPr>
          <p:cNvPr id="7" name="Straight Connector 6">
            <a:extLst>
              <a:ext uri="{FF2B5EF4-FFF2-40B4-BE49-F238E27FC236}">
                <a16:creationId xmlns:a16="http://schemas.microsoft.com/office/drawing/2014/main" id="{13407823-C571-4D4C-919E-52353B467B4B}"/>
              </a:ext>
            </a:extLst>
          </p:cNvPr>
          <p:cNvCxnSpPr/>
          <p:nvPr/>
        </p:nvCxnSpPr>
        <p:spPr>
          <a:xfrm>
            <a:off x="3542892" y="-10638"/>
            <a:ext cx="0" cy="3333135"/>
          </a:xfrm>
          <a:prstGeom prst="line">
            <a:avLst/>
          </a:prstGeom>
          <a:ln w="152400">
            <a:solidFill>
              <a:srgbClr val="1552A6"/>
            </a:solidFill>
          </a:ln>
        </p:spPr>
        <p:style>
          <a:lnRef idx="1">
            <a:schemeClr val="accent1"/>
          </a:lnRef>
          <a:fillRef idx="0">
            <a:schemeClr val="accent1"/>
          </a:fillRef>
          <a:effectRef idx="0">
            <a:schemeClr val="accent1"/>
          </a:effectRef>
          <a:fontRef idx="minor">
            <a:schemeClr val="tx1"/>
          </a:fontRef>
        </p:style>
      </p:cxnSp>
      <p:sp>
        <p:nvSpPr>
          <p:cNvPr id="8" name="Text Box 2">
            <a:extLst>
              <a:ext uri="{FF2B5EF4-FFF2-40B4-BE49-F238E27FC236}">
                <a16:creationId xmlns:a16="http://schemas.microsoft.com/office/drawing/2014/main" id="{1544AA49-D618-448F-9913-3599ED2FBFAC}"/>
              </a:ext>
            </a:extLst>
          </p:cNvPr>
          <p:cNvSpPr txBox="1">
            <a:spLocks noChangeArrowheads="1"/>
          </p:cNvSpPr>
          <p:nvPr/>
        </p:nvSpPr>
        <p:spPr bwMode="auto">
          <a:xfrm>
            <a:off x="533400" y="1636713"/>
            <a:ext cx="2514600" cy="1284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80000"/>
              </a:lnSpc>
              <a:spcBef>
                <a:spcPct val="20000"/>
              </a:spcBef>
              <a:spcAft>
                <a:spcPts val="0"/>
              </a:spcAft>
              <a:buClrTx/>
              <a:buSzTx/>
              <a:buFontTx/>
              <a:buNone/>
              <a:tabLst/>
              <a:defRPr/>
            </a:pPr>
            <a:r>
              <a:rPr lang="en-US" altLang="en-US" sz="3200" i="0" dirty="0">
                <a:solidFill>
                  <a:srgbClr val="0070C0"/>
                </a:solidFill>
                <a:latin typeface="Calibri" panose="020F0502020204030204" pitchFamily="34" charset="0"/>
              </a:rPr>
              <a:t>College Search Best Practices</a:t>
            </a:r>
            <a:endParaRPr kumimoji="0" lang="en-US" altLang="en-US" sz="32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E8D33DCA-815D-4A44-B0E4-DFE2C2050BEE}"/>
              </a:ext>
            </a:extLst>
          </p:cNvPr>
          <p:cNvSpPr txBox="1"/>
          <p:nvPr/>
        </p:nvSpPr>
        <p:spPr>
          <a:xfrm>
            <a:off x="4876799" y="791711"/>
            <a:ext cx="2724147" cy="584775"/>
          </a:xfrm>
          <a:prstGeom prst="rect">
            <a:avLst/>
          </a:prstGeom>
          <a:noFill/>
        </p:spPr>
        <p:txBody>
          <a:bodyPr wrap="square" rtlCol="0">
            <a:spAutoFit/>
          </a:bodyPr>
          <a:lstStyle/>
          <a:p>
            <a:r>
              <a:rPr lang="en-US" sz="3200" dirty="0">
                <a:solidFill>
                  <a:srgbClr val="00B0F0"/>
                </a:solidFill>
              </a:rPr>
              <a:t>Housekeeping</a:t>
            </a:r>
            <a:endParaRPr lang="en-US" dirty="0"/>
          </a:p>
        </p:txBody>
      </p:sp>
      <p:pic>
        <p:nvPicPr>
          <p:cNvPr id="10" name="Picture 9" descr="A close up of a logo&#10;&#10;Description automatically generated">
            <a:extLst>
              <a:ext uri="{FF2B5EF4-FFF2-40B4-BE49-F238E27FC236}">
                <a16:creationId xmlns:a16="http://schemas.microsoft.com/office/drawing/2014/main" id="{86B52CDA-6288-403B-A3D7-E16328CA39B3}"/>
              </a:ext>
            </a:extLst>
          </p:cNvPr>
          <p:cNvPicPr>
            <a:picLocks noChangeAspect="1"/>
          </p:cNvPicPr>
          <p:nvPr/>
        </p:nvPicPr>
        <p:blipFill rotWithShape="1">
          <a:blip r:embed="rId3">
            <a:extLst>
              <a:ext uri="{28A0092B-C50C-407E-A947-70E740481C1C}">
                <a14:useLocalDpi xmlns:a14="http://schemas.microsoft.com/office/drawing/2010/main" val="0"/>
              </a:ext>
            </a:extLst>
          </a:blip>
          <a:srcRect l="4285" t="13150" r="76207" b="52262"/>
          <a:stretch/>
        </p:blipFill>
        <p:spPr>
          <a:xfrm>
            <a:off x="8077199" y="6135688"/>
            <a:ext cx="724245" cy="722312"/>
          </a:xfrm>
          <a:prstGeom prst="rect">
            <a:avLst/>
          </a:prstGeom>
        </p:spPr>
      </p:pic>
    </p:spTree>
    <p:extLst>
      <p:ext uri="{BB962C8B-B14F-4D97-AF65-F5344CB8AC3E}">
        <p14:creationId xmlns:p14="http://schemas.microsoft.com/office/powerpoint/2010/main" val="3932954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a:extLst>
              <a:ext uri="{FF2B5EF4-FFF2-40B4-BE49-F238E27FC236}">
                <a16:creationId xmlns:a16="http://schemas.microsoft.com/office/drawing/2014/main" id="{7C1D0F29-9115-4A5E-89CD-817329868A46}"/>
              </a:ext>
            </a:extLst>
          </p:cNvPr>
          <p:cNvSpPr txBox="1">
            <a:spLocks noChangeArrowheads="1"/>
          </p:cNvSpPr>
          <p:nvPr/>
        </p:nvSpPr>
        <p:spPr bwMode="auto">
          <a:xfrm>
            <a:off x="2727325" y="4916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4" name="Text Box 4">
            <a:extLst>
              <a:ext uri="{FF2B5EF4-FFF2-40B4-BE49-F238E27FC236}">
                <a16:creationId xmlns:a16="http://schemas.microsoft.com/office/drawing/2014/main" id="{C385F88D-FD6A-4776-8725-13708902B75C}"/>
              </a:ext>
            </a:extLst>
          </p:cNvPr>
          <p:cNvSpPr txBox="1">
            <a:spLocks noChangeArrowheads="1"/>
          </p:cNvSpPr>
          <p:nvPr/>
        </p:nvSpPr>
        <p:spPr bwMode="auto">
          <a:xfrm>
            <a:off x="8518525" y="6059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5" name="Text Box 6">
            <a:extLst>
              <a:ext uri="{FF2B5EF4-FFF2-40B4-BE49-F238E27FC236}">
                <a16:creationId xmlns:a16="http://schemas.microsoft.com/office/drawing/2014/main" id="{6E2B0863-DE86-4461-8872-C8EFDF66B856}"/>
              </a:ext>
            </a:extLst>
          </p:cNvPr>
          <p:cNvSpPr txBox="1">
            <a:spLocks noChangeArrowheads="1"/>
          </p:cNvSpPr>
          <p:nvPr/>
        </p:nvSpPr>
        <p:spPr bwMode="auto">
          <a:xfrm>
            <a:off x="7985125" y="6135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pic>
        <p:nvPicPr>
          <p:cNvPr id="7" name="Picture 6" descr="A close up of a logo&#10;&#10;Description automatically generated">
            <a:extLst>
              <a:ext uri="{FF2B5EF4-FFF2-40B4-BE49-F238E27FC236}">
                <a16:creationId xmlns:a16="http://schemas.microsoft.com/office/drawing/2014/main" id="{829EDF28-194C-4CFF-B3E2-28A8ABA8581F}"/>
              </a:ext>
            </a:extLst>
          </p:cNvPr>
          <p:cNvPicPr>
            <a:picLocks noChangeAspect="1"/>
          </p:cNvPicPr>
          <p:nvPr/>
        </p:nvPicPr>
        <p:blipFill rotWithShape="1">
          <a:blip r:embed="rId3">
            <a:extLst>
              <a:ext uri="{28A0092B-C50C-407E-A947-70E740481C1C}">
                <a14:useLocalDpi xmlns:a14="http://schemas.microsoft.com/office/drawing/2010/main" val="0"/>
              </a:ext>
            </a:extLst>
          </a:blip>
          <a:srcRect l="4285" t="13150" r="76207" b="52262"/>
          <a:stretch/>
        </p:blipFill>
        <p:spPr>
          <a:xfrm>
            <a:off x="8077199" y="6135688"/>
            <a:ext cx="724245" cy="722312"/>
          </a:xfrm>
          <a:prstGeom prst="rect">
            <a:avLst/>
          </a:prstGeom>
        </p:spPr>
      </p:pic>
      <p:sp>
        <p:nvSpPr>
          <p:cNvPr id="15" name="TextBox 14">
            <a:extLst>
              <a:ext uri="{FF2B5EF4-FFF2-40B4-BE49-F238E27FC236}">
                <a16:creationId xmlns:a16="http://schemas.microsoft.com/office/drawing/2014/main" id="{DC0A379C-3F08-4054-833D-1B4FC302C1CB}"/>
              </a:ext>
            </a:extLst>
          </p:cNvPr>
          <p:cNvSpPr txBox="1"/>
          <p:nvPr/>
        </p:nvSpPr>
        <p:spPr>
          <a:xfrm>
            <a:off x="6022730" y="5375057"/>
            <a:ext cx="6169269" cy="646331"/>
          </a:xfrm>
          <a:prstGeom prst="rect">
            <a:avLst/>
          </a:prstGeom>
          <a:noFill/>
        </p:spPr>
        <p:txBody>
          <a:bodyPr wrap="square">
            <a:spAutoFit/>
          </a:bodyPr>
          <a:lstStyle/>
          <a:p>
            <a:r>
              <a:rPr lang="en-US" dirty="0"/>
              <a:t>https://www.usnews.com/education/best-colleges/articles/ranking-criteria-and-weights</a:t>
            </a:r>
          </a:p>
        </p:txBody>
      </p:sp>
      <p:sp>
        <p:nvSpPr>
          <p:cNvPr id="17" name="TextBox 16">
            <a:extLst>
              <a:ext uri="{FF2B5EF4-FFF2-40B4-BE49-F238E27FC236}">
                <a16:creationId xmlns:a16="http://schemas.microsoft.com/office/drawing/2014/main" id="{48FBD69D-8E58-4397-AF1A-680BA3E429DC}"/>
              </a:ext>
            </a:extLst>
          </p:cNvPr>
          <p:cNvSpPr txBox="1"/>
          <p:nvPr/>
        </p:nvSpPr>
        <p:spPr>
          <a:xfrm>
            <a:off x="7337181" y="745100"/>
            <a:ext cx="6603022" cy="369332"/>
          </a:xfrm>
          <a:prstGeom prst="rect">
            <a:avLst/>
          </a:prstGeom>
          <a:noFill/>
        </p:spPr>
        <p:txBody>
          <a:bodyPr wrap="square">
            <a:spAutoFit/>
          </a:bodyPr>
          <a:lstStyle/>
          <a:p>
            <a:r>
              <a:rPr lang="en-US" dirty="0"/>
              <a:t>2020 USNEWS ranking-criteria-and-weights</a:t>
            </a:r>
          </a:p>
        </p:txBody>
      </p:sp>
      <p:graphicFrame>
        <p:nvGraphicFramePr>
          <p:cNvPr id="11" name="Table 10">
            <a:extLst>
              <a:ext uri="{FF2B5EF4-FFF2-40B4-BE49-F238E27FC236}">
                <a16:creationId xmlns:a16="http://schemas.microsoft.com/office/drawing/2014/main" id="{8F1C0251-7709-4225-8032-0E5C1FB4FD36}"/>
              </a:ext>
            </a:extLst>
          </p:cNvPr>
          <p:cNvGraphicFramePr>
            <a:graphicFrameLocks noGrp="1"/>
          </p:cNvGraphicFramePr>
          <p:nvPr>
            <p:extLst>
              <p:ext uri="{D42A27DB-BD31-4B8C-83A1-F6EECF244321}">
                <p14:modId xmlns:p14="http://schemas.microsoft.com/office/powerpoint/2010/main" val="359741340"/>
              </p:ext>
            </p:extLst>
          </p:nvPr>
        </p:nvGraphicFramePr>
        <p:xfrm>
          <a:off x="54423" y="0"/>
          <a:ext cx="5968308" cy="6857997"/>
        </p:xfrm>
        <a:graphic>
          <a:graphicData uri="http://schemas.openxmlformats.org/drawingml/2006/table">
            <a:tbl>
              <a:tblPr/>
              <a:tblGrid>
                <a:gridCol w="1989436">
                  <a:extLst>
                    <a:ext uri="{9D8B030D-6E8A-4147-A177-3AD203B41FA5}">
                      <a16:colId xmlns:a16="http://schemas.microsoft.com/office/drawing/2014/main" val="1948470975"/>
                    </a:ext>
                  </a:extLst>
                </a:gridCol>
                <a:gridCol w="1989436">
                  <a:extLst>
                    <a:ext uri="{9D8B030D-6E8A-4147-A177-3AD203B41FA5}">
                      <a16:colId xmlns:a16="http://schemas.microsoft.com/office/drawing/2014/main" val="4001446372"/>
                    </a:ext>
                  </a:extLst>
                </a:gridCol>
                <a:gridCol w="1989436">
                  <a:extLst>
                    <a:ext uri="{9D8B030D-6E8A-4147-A177-3AD203B41FA5}">
                      <a16:colId xmlns:a16="http://schemas.microsoft.com/office/drawing/2014/main" val="3026457053"/>
                    </a:ext>
                  </a:extLst>
                </a:gridCol>
              </a:tblGrid>
              <a:tr h="407820">
                <a:tc>
                  <a:txBody>
                    <a:bodyPr/>
                    <a:lstStyle/>
                    <a:p>
                      <a:pPr algn="l"/>
                      <a:r>
                        <a:rPr lang="en-US" sz="1000" b="1" cap="all">
                          <a:effectLst/>
                          <a:latin typeface="Roboto"/>
                        </a:rPr>
                        <a:t>RANKING FACTOR</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b="1" cap="all" dirty="0">
                          <a:effectLst/>
                          <a:latin typeface="Roboto"/>
                        </a:rPr>
                        <a:t>NATIONAL</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b="1" cap="all" dirty="0">
                          <a:effectLst/>
                          <a:latin typeface="Roboto"/>
                        </a:rPr>
                        <a:t>REGIONAL</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2463649041"/>
                  </a:ext>
                </a:extLst>
              </a:tr>
              <a:tr h="176530">
                <a:tc>
                  <a:txBody>
                    <a:bodyPr/>
                    <a:lstStyle/>
                    <a:p>
                      <a:pPr algn="l"/>
                      <a:r>
                        <a:rPr lang="en-US" sz="1000">
                          <a:effectLst/>
                        </a:rPr>
                        <a:t>GRADUATION AND RETENTION RATES</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22%</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22%</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978800285"/>
                  </a:ext>
                </a:extLst>
              </a:tr>
              <a:tr h="334783">
                <a:tc>
                  <a:txBody>
                    <a:bodyPr/>
                    <a:lstStyle/>
                    <a:p>
                      <a:pPr algn="l"/>
                      <a:r>
                        <a:rPr lang="en-US" sz="1000">
                          <a:effectLst/>
                        </a:rPr>
                        <a:t>AVERAGE SIX-YEAR GRADUATION RATE</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17.6%</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17.6%</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3054484809"/>
                  </a:ext>
                </a:extLst>
              </a:tr>
              <a:tr h="334783">
                <a:tc>
                  <a:txBody>
                    <a:bodyPr/>
                    <a:lstStyle/>
                    <a:p>
                      <a:pPr algn="l"/>
                      <a:r>
                        <a:rPr lang="en-US" sz="1000">
                          <a:effectLst/>
                        </a:rPr>
                        <a:t>AVERAGE FIRST-YEAR STUDENT RETENTION RATE</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4.4%</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4.4%</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244240808"/>
                  </a:ext>
                </a:extLst>
              </a:tr>
              <a:tr h="174363">
                <a:tc>
                  <a:txBody>
                    <a:bodyPr/>
                    <a:lstStyle/>
                    <a:p>
                      <a:pPr algn="l"/>
                      <a:r>
                        <a:rPr lang="en-US" sz="1000">
                          <a:effectLst/>
                        </a:rPr>
                        <a:t>SOCIAL MOBILITY</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5%</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5%</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443953750"/>
                  </a:ext>
                </a:extLst>
              </a:tr>
              <a:tr h="176530">
                <a:tc>
                  <a:txBody>
                    <a:bodyPr/>
                    <a:lstStyle/>
                    <a:p>
                      <a:pPr algn="l"/>
                      <a:r>
                        <a:rPr lang="en-US" sz="1000">
                          <a:effectLst/>
                        </a:rPr>
                        <a:t>PELL GRANT GRADUATION RATES</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2.5%</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2.5%</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3530380965"/>
                  </a:ext>
                </a:extLst>
              </a:tr>
              <a:tr h="334783">
                <a:tc>
                  <a:txBody>
                    <a:bodyPr/>
                    <a:lstStyle/>
                    <a:p>
                      <a:pPr algn="l"/>
                      <a:r>
                        <a:rPr lang="en-US" sz="1000">
                          <a:effectLst/>
                        </a:rPr>
                        <a:t>PELL GRANT GRADUATION RATE PERFORMANCE</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2.5%</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2.5%</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308895489"/>
                  </a:ext>
                </a:extLst>
              </a:tr>
              <a:tr h="176530">
                <a:tc>
                  <a:txBody>
                    <a:bodyPr/>
                    <a:lstStyle/>
                    <a:p>
                      <a:pPr algn="l"/>
                      <a:r>
                        <a:rPr lang="en-US" sz="1000">
                          <a:effectLst/>
                        </a:rPr>
                        <a:t>GRADUATION RATE PERFORMANCE</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8%</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8%</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594857827"/>
                  </a:ext>
                </a:extLst>
              </a:tr>
              <a:tr h="334783">
                <a:tc>
                  <a:txBody>
                    <a:bodyPr/>
                    <a:lstStyle/>
                    <a:p>
                      <a:pPr algn="l"/>
                      <a:r>
                        <a:rPr lang="en-US" sz="1000">
                          <a:effectLst/>
                        </a:rPr>
                        <a:t>UNDERGRADUATE ACADEMIC REPUTATION</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20%</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20%</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688517003"/>
                  </a:ext>
                </a:extLst>
              </a:tr>
              <a:tr h="176530">
                <a:tc>
                  <a:txBody>
                    <a:bodyPr/>
                    <a:lstStyle/>
                    <a:p>
                      <a:pPr algn="l"/>
                      <a:r>
                        <a:rPr lang="en-US" sz="1000">
                          <a:effectLst/>
                        </a:rPr>
                        <a:t>PEER ASSESSMENT SURVEY</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20%</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20%</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10930006"/>
                  </a:ext>
                </a:extLst>
              </a:tr>
              <a:tr h="334783">
                <a:tc>
                  <a:txBody>
                    <a:bodyPr/>
                    <a:lstStyle/>
                    <a:p>
                      <a:pPr algn="l"/>
                      <a:r>
                        <a:rPr lang="en-US" sz="1000">
                          <a:effectLst/>
                        </a:rPr>
                        <a:t>FACULTY RESOURCES FOR 2019-2020 ACADEMIC YEAR</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20%</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20%</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2190047557"/>
                  </a:ext>
                </a:extLst>
              </a:tr>
              <a:tr h="174363">
                <a:tc>
                  <a:txBody>
                    <a:bodyPr/>
                    <a:lstStyle/>
                    <a:p>
                      <a:pPr algn="l"/>
                      <a:r>
                        <a:rPr lang="en-US" sz="1000">
                          <a:effectLst/>
                        </a:rPr>
                        <a:t>CLASS SIZE INDEX</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8%</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8%</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2400913486"/>
                  </a:ext>
                </a:extLst>
              </a:tr>
              <a:tr h="176530">
                <a:tc>
                  <a:txBody>
                    <a:bodyPr/>
                    <a:lstStyle/>
                    <a:p>
                      <a:pPr algn="l"/>
                      <a:r>
                        <a:rPr lang="en-US" sz="1000">
                          <a:effectLst/>
                        </a:rPr>
                        <a:t>FACULTY COMPENSATION</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7%</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7%</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2446090805"/>
                  </a:ext>
                </a:extLst>
              </a:tr>
              <a:tr h="334783">
                <a:tc>
                  <a:txBody>
                    <a:bodyPr/>
                    <a:lstStyle/>
                    <a:p>
                      <a:pPr algn="l"/>
                      <a:r>
                        <a:rPr lang="en-US" sz="1000">
                          <a:effectLst/>
                        </a:rPr>
                        <a:t>PERCENT FACULTY WITH TERMINAL DEGREE IN THEIR FIELD</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3%</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3%</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128770140"/>
                  </a:ext>
                </a:extLst>
              </a:tr>
              <a:tr h="176530">
                <a:tc>
                  <a:txBody>
                    <a:bodyPr/>
                    <a:lstStyle/>
                    <a:p>
                      <a:pPr algn="l"/>
                      <a:r>
                        <a:rPr lang="en-US" sz="1000">
                          <a:effectLst/>
                        </a:rPr>
                        <a:t>PERCENT FACULTY THAT IS FULL TIME</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1%</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1%</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597526496"/>
                  </a:ext>
                </a:extLst>
              </a:tr>
              <a:tr h="174363">
                <a:tc>
                  <a:txBody>
                    <a:bodyPr/>
                    <a:lstStyle/>
                    <a:p>
                      <a:pPr algn="l"/>
                      <a:r>
                        <a:rPr lang="en-US" sz="1000">
                          <a:effectLst/>
                        </a:rPr>
                        <a:t>STUDENT-FACULTY RATIO</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1%</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1%</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3022876738"/>
                  </a:ext>
                </a:extLst>
              </a:tr>
              <a:tr h="334783">
                <a:tc>
                  <a:txBody>
                    <a:bodyPr/>
                    <a:lstStyle/>
                    <a:p>
                      <a:pPr algn="l"/>
                      <a:r>
                        <a:rPr lang="en-US" sz="1000">
                          <a:effectLst/>
                        </a:rPr>
                        <a:t>STUDENT SELECTIVITY FOR THE FALL 2019 ENTERING CLASS</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7%</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7%</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671775248"/>
                  </a:ext>
                </a:extLst>
              </a:tr>
              <a:tr h="407820">
                <a:tc>
                  <a:txBody>
                    <a:bodyPr/>
                    <a:lstStyle/>
                    <a:p>
                      <a:pPr algn="l"/>
                      <a:r>
                        <a:rPr lang="en-US" sz="1000" dirty="0">
                          <a:effectLst/>
                        </a:rPr>
                        <a:t>MATH AND EBRWOF THE SAT AND THE COMPOSITE ACT SCORES</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5%</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5%</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772827415"/>
                  </a:ext>
                </a:extLst>
              </a:tr>
              <a:tr h="334783">
                <a:tc>
                  <a:txBody>
                    <a:bodyPr/>
                    <a:lstStyle/>
                    <a:p>
                      <a:pPr algn="l"/>
                      <a:r>
                        <a:rPr lang="en-US" sz="1000">
                          <a:effectLst/>
                        </a:rPr>
                        <a:t>HIGH SCHOOL CLASS STANDING IN TOP 10%</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2%</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0%</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2635577972"/>
                  </a:ext>
                </a:extLst>
              </a:tr>
              <a:tr h="334783">
                <a:tc>
                  <a:txBody>
                    <a:bodyPr/>
                    <a:lstStyle/>
                    <a:p>
                      <a:pPr algn="l"/>
                      <a:r>
                        <a:rPr lang="en-US" sz="1000">
                          <a:effectLst/>
                        </a:rPr>
                        <a:t>HIGH SCHOOL CLASS STANDING IN TOP 25%</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0%</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2%</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599570515"/>
                  </a:ext>
                </a:extLst>
              </a:tr>
              <a:tr h="174363">
                <a:tc>
                  <a:txBody>
                    <a:bodyPr/>
                    <a:lstStyle/>
                    <a:p>
                      <a:pPr algn="l"/>
                      <a:r>
                        <a:rPr lang="en-US" sz="1000">
                          <a:effectLst/>
                        </a:rPr>
                        <a:t>ACCEPTANCE RATE</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0%</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0%</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3675453537"/>
                  </a:ext>
                </a:extLst>
              </a:tr>
              <a:tr h="176530">
                <a:tc>
                  <a:txBody>
                    <a:bodyPr/>
                    <a:lstStyle/>
                    <a:p>
                      <a:pPr algn="l"/>
                      <a:r>
                        <a:rPr lang="en-US" sz="1000">
                          <a:effectLst/>
                        </a:rPr>
                        <a:t>FINANCIAL RESOURCES PER STUDENT</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10%</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10%</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565090293"/>
                  </a:ext>
                </a:extLst>
              </a:tr>
              <a:tr h="176530">
                <a:tc>
                  <a:txBody>
                    <a:bodyPr/>
                    <a:lstStyle/>
                    <a:p>
                      <a:pPr algn="l"/>
                      <a:r>
                        <a:rPr lang="en-US" sz="1000">
                          <a:effectLst/>
                        </a:rPr>
                        <a:t>AVERAGE ALUMNI GIVING RATE</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3%</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3%</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375180986"/>
                  </a:ext>
                </a:extLst>
              </a:tr>
              <a:tr h="176530">
                <a:tc>
                  <a:txBody>
                    <a:bodyPr/>
                    <a:lstStyle/>
                    <a:p>
                      <a:pPr algn="l"/>
                      <a:r>
                        <a:rPr lang="en-US" sz="1000">
                          <a:effectLst/>
                        </a:rPr>
                        <a:t>GRADUATE INDEBTEDNESS</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5%</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5%</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49866289"/>
                  </a:ext>
                </a:extLst>
              </a:tr>
              <a:tr h="176530">
                <a:tc>
                  <a:txBody>
                    <a:bodyPr/>
                    <a:lstStyle/>
                    <a:p>
                      <a:pPr algn="l"/>
                      <a:r>
                        <a:rPr lang="en-US" sz="1000">
                          <a:effectLst/>
                        </a:rPr>
                        <a:t>GRADUATE INDEBTEDNESS TOTAL</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3%</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3%</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3078084384"/>
                  </a:ext>
                </a:extLst>
              </a:tr>
              <a:tr h="334783">
                <a:tc>
                  <a:txBody>
                    <a:bodyPr/>
                    <a:lstStyle/>
                    <a:p>
                      <a:pPr algn="l"/>
                      <a:r>
                        <a:rPr lang="en-US" sz="1000">
                          <a:effectLst/>
                        </a:rPr>
                        <a:t>GRADUATE INDEBTEDNESS PROPORTION WITH DEBT</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2%</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2%</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35927656"/>
                  </a:ext>
                </a:extLst>
              </a:tr>
              <a:tr h="231775">
                <a:tc>
                  <a:txBody>
                    <a:bodyPr/>
                    <a:lstStyle/>
                    <a:p>
                      <a:pPr algn="l"/>
                      <a:r>
                        <a:rPr lang="en-US" sz="1000">
                          <a:effectLst/>
                        </a:rPr>
                        <a:t>TOTAL</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r"/>
                      <a:r>
                        <a:rPr lang="en-US" sz="1000">
                          <a:effectLst/>
                        </a:rPr>
                        <a:t>100%</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r"/>
                      <a:r>
                        <a:rPr lang="en-US" sz="1000" dirty="0">
                          <a:effectLst/>
                        </a:rPr>
                        <a:t>100%</a:t>
                      </a:r>
                    </a:p>
                  </a:txBody>
                  <a:tcPr marL="13246" marR="13246" marT="6623" marB="6623" anchor="ctr">
                    <a:lnL>
                      <a:noFill/>
                    </a:lnL>
                    <a:lnR>
                      <a:noFill/>
                    </a:lnR>
                    <a:lnT w="28575" cap="flat" cmpd="sng" algn="ctr">
                      <a:solidFill>
                        <a:srgbClr val="333333"/>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560626203"/>
                  </a:ext>
                </a:extLst>
              </a:tr>
            </a:tbl>
          </a:graphicData>
        </a:graphic>
      </p:graphicFrame>
    </p:spTree>
    <p:extLst>
      <p:ext uri="{BB962C8B-B14F-4D97-AF65-F5344CB8AC3E}">
        <p14:creationId xmlns:p14="http://schemas.microsoft.com/office/powerpoint/2010/main" val="4031231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a:extLst>
              <a:ext uri="{FF2B5EF4-FFF2-40B4-BE49-F238E27FC236}">
                <a16:creationId xmlns:a16="http://schemas.microsoft.com/office/drawing/2014/main" id="{7C1D0F29-9115-4A5E-89CD-817329868A46}"/>
              </a:ext>
            </a:extLst>
          </p:cNvPr>
          <p:cNvSpPr txBox="1">
            <a:spLocks noChangeArrowheads="1"/>
          </p:cNvSpPr>
          <p:nvPr/>
        </p:nvSpPr>
        <p:spPr bwMode="auto">
          <a:xfrm>
            <a:off x="2727325" y="4916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4" name="Text Box 4">
            <a:extLst>
              <a:ext uri="{FF2B5EF4-FFF2-40B4-BE49-F238E27FC236}">
                <a16:creationId xmlns:a16="http://schemas.microsoft.com/office/drawing/2014/main" id="{C385F88D-FD6A-4776-8725-13708902B75C}"/>
              </a:ext>
            </a:extLst>
          </p:cNvPr>
          <p:cNvSpPr txBox="1">
            <a:spLocks noChangeArrowheads="1"/>
          </p:cNvSpPr>
          <p:nvPr/>
        </p:nvSpPr>
        <p:spPr bwMode="auto">
          <a:xfrm>
            <a:off x="8518525" y="6059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5" name="Text Box 6">
            <a:extLst>
              <a:ext uri="{FF2B5EF4-FFF2-40B4-BE49-F238E27FC236}">
                <a16:creationId xmlns:a16="http://schemas.microsoft.com/office/drawing/2014/main" id="{6E2B0863-DE86-4461-8872-C8EFDF66B856}"/>
              </a:ext>
            </a:extLst>
          </p:cNvPr>
          <p:cNvSpPr txBox="1">
            <a:spLocks noChangeArrowheads="1"/>
          </p:cNvSpPr>
          <p:nvPr/>
        </p:nvSpPr>
        <p:spPr bwMode="auto">
          <a:xfrm>
            <a:off x="7985125" y="6135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 name="Text Box 2">
            <a:extLst>
              <a:ext uri="{FF2B5EF4-FFF2-40B4-BE49-F238E27FC236}">
                <a16:creationId xmlns:a16="http://schemas.microsoft.com/office/drawing/2014/main" id="{1544AA49-D618-448F-9913-3599ED2FBFAC}"/>
              </a:ext>
            </a:extLst>
          </p:cNvPr>
          <p:cNvSpPr txBox="1">
            <a:spLocks noChangeArrowheads="1"/>
          </p:cNvSpPr>
          <p:nvPr/>
        </p:nvSpPr>
        <p:spPr bwMode="auto">
          <a:xfrm>
            <a:off x="1176119" y="210643"/>
            <a:ext cx="9124950" cy="49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80000"/>
              </a:lnSpc>
              <a:spcBef>
                <a:spcPct val="20000"/>
              </a:spcBef>
              <a:spcAft>
                <a:spcPts val="0"/>
              </a:spcAft>
              <a:buClrTx/>
              <a:buSzTx/>
              <a:buFontTx/>
              <a:buNone/>
              <a:tabLst/>
              <a:defRPr/>
            </a:pPr>
            <a:r>
              <a:rPr lang="en-US" sz="3200" i="0" dirty="0">
                <a:solidFill>
                  <a:srgbClr val="006BC0"/>
                </a:solidFill>
                <a:effectLst/>
                <a:latin typeface="+mj-lt"/>
                <a:ea typeface="Times New Roman" panose="02020603050405020304" pitchFamily="18" charset="0"/>
              </a:rPr>
              <a:t>Information Points</a:t>
            </a:r>
            <a:endParaRPr kumimoji="0" lang="en-US" altLang="en-US" sz="3200" b="0" i="0" u="none" strike="noStrike" kern="1200" cap="none" spc="0" normalizeH="0" baseline="0" noProof="0" dirty="0">
              <a:ln>
                <a:noFill/>
              </a:ln>
              <a:solidFill>
                <a:srgbClr val="0070C0"/>
              </a:solidFill>
              <a:effectLst/>
              <a:uLnTx/>
              <a:uFillTx/>
              <a:latin typeface="+mj-lt"/>
              <a:ea typeface="ＭＳ Ｐゴシック" panose="020B0600070205080204" pitchFamily="34" charset="-128"/>
              <a:cs typeface="+mn-cs"/>
            </a:endParaRPr>
          </a:p>
        </p:txBody>
      </p:sp>
      <p:pic>
        <p:nvPicPr>
          <p:cNvPr id="7" name="Picture 6" descr="A close up of a logo&#10;&#10;Description automatically generated">
            <a:extLst>
              <a:ext uri="{FF2B5EF4-FFF2-40B4-BE49-F238E27FC236}">
                <a16:creationId xmlns:a16="http://schemas.microsoft.com/office/drawing/2014/main" id="{829EDF28-194C-4CFF-B3E2-28A8ABA8581F}"/>
              </a:ext>
            </a:extLst>
          </p:cNvPr>
          <p:cNvPicPr>
            <a:picLocks noChangeAspect="1"/>
          </p:cNvPicPr>
          <p:nvPr/>
        </p:nvPicPr>
        <p:blipFill rotWithShape="1">
          <a:blip r:embed="rId3">
            <a:extLst>
              <a:ext uri="{28A0092B-C50C-407E-A947-70E740481C1C}">
                <a14:useLocalDpi xmlns:a14="http://schemas.microsoft.com/office/drawing/2010/main" val="0"/>
              </a:ext>
            </a:extLst>
          </a:blip>
          <a:srcRect l="4285" t="13150" r="76207" b="52262"/>
          <a:stretch/>
        </p:blipFill>
        <p:spPr>
          <a:xfrm>
            <a:off x="8077199" y="6135688"/>
            <a:ext cx="724245" cy="722312"/>
          </a:xfrm>
          <a:prstGeom prst="rect">
            <a:avLst/>
          </a:prstGeom>
        </p:spPr>
      </p:pic>
      <p:sp>
        <p:nvSpPr>
          <p:cNvPr id="2" name="TextBox 1">
            <a:extLst>
              <a:ext uri="{FF2B5EF4-FFF2-40B4-BE49-F238E27FC236}">
                <a16:creationId xmlns:a16="http://schemas.microsoft.com/office/drawing/2014/main" id="{19119EE3-464F-40FB-831D-347EAF22ACFC}"/>
              </a:ext>
            </a:extLst>
          </p:cNvPr>
          <p:cNvSpPr txBox="1"/>
          <p:nvPr/>
        </p:nvSpPr>
        <p:spPr>
          <a:xfrm>
            <a:off x="1176119" y="563499"/>
            <a:ext cx="10618802" cy="6463308"/>
          </a:xfrm>
          <a:prstGeom prst="rect">
            <a:avLst/>
          </a:prstGeom>
          <a:noFill/>
        </p:spPr>
        <p:txBody>
          <a:bodyPr wrap="square" rtlCol="0">
            <a:spAutoFit/>
          </a:bodyPr>
          <a:lstStyle/>
          <a:p>
            <a:pPr marL="285750" indent="-285750">
              <a:buFont typeface="Arial" panose="020B0604020202020204" pitchFamily="34" charset="0"/>
              <a:buChar char="•"/>
            </a:pPr>
            <a:r>
              <a:rPr lang="en-US" sz="1800" b="1" dirty="0">
                <a:solidFill>
                  <a:srgbClr val="333333"/>
                </a:solidFill>
                <a:effectLst/>
                <a:ea typeface="Times New Roman" panose="02020603050405020304" pitchFamily="18" charset="0"/>
              </a:rPr>
              <a:t>Subjective</a:t>
            </a:r>
            <a:br>
              <a:rPr lang="en-US" sz="1800" dirty="0">
                <a:solidFill>
                  <a:srgbClr val="333333"/>
                </a:solidFill>
                <a:effectLst/>
                <a:ea typeface="Times New Roman" panose="02020603050405020304" pitchFamily="18" charset="0"/>
              </a:rPr>
            </a:br>
            <a:r>
              <a:rPr lang="en-US" sz="1800" dirty="0">
                <a:solidFill>
                  <a:srgbClr val="333333"/>
                </a:solidFill>
                <a:effectLst/>
                <a:ea typeface="Times New Roman" panose="02020603050405020304" pitchFamily="18" charset="0"/>
              </a:rPr>
              <a:t>Tier: reach, target, safety</a:t>
            </a:r>
            <a:br>
              <a:rPr lang="en-US" sz="1800" dirty="0">
                <a:solidFill>
                  <a:srgbClr val="333333"/>
                </a:solidFill>
                <a:effectLst/>
                <a:ea typeface="Times New Roman" panose="02020603050405020304" pitchFamily="18" charset="0"/>
              </a:rPr>
            </a:br>
            <a:r>
              <a:rPr lang="en-US" sz="1800" dirty="0">
                <a:solidFill>
                  <a:srgbClr val="333333"/>
                </a:solidFill>
                <a:effectLst/>
                <a:ea typeface="Times New Roman" panose="02020603050405020304" pitchFamily="18" charset="0"/>
              </a:rPr>
              <a:t>Status: rejected, gather [more info], consider [applying], apply, applied, denied, accepted</a:t>
            </a:r>
            <a:br>
              <a:rPr lang="en-US" sz="1800" dirty="0">
                <a:solidFill>
                  <a:srgbClr val="333333"/>
                </a:solidFill>
                <a:effectLst/>
                <a:ea typeface="Times New Roman" panose="02020603050405020304" pitchFamily="18" charset="0"/>
              </a:rPr>
            </a:br>
            <a:r>
              <a:rPr lang="en-US" sz="1800" dirty="0">
                <a:solidFill>
                  <a:srgbClr val="333333"/>
                </a:solidFill>
                <a:effectLst/>
                <a:ea typeface="Times New Roman" panose="02020603050405020304" pitchFamily="18" charset="0"/>
              </a:rPr>
              <a:t>Reason: reason for the status</a:t>
            </a:r>
            <a:endParaRPr lang="en-US" dirty="0">
              <a:solidFill>
                <a:srgbClr val="333333"/>
              </a:solidFill>
              <a:ea typeface="Times New Roman" panose="02020603050405020304" pitchFamily="18" charset="0"/>
            </a:endParaRPr>
          </a:p>
          <a:p>
            <a:pPr marL="285750" indent="-285750">
              <a:buFont typeface="Arial" panose="020B0604020202020204" pitchFamily="34" charset="0"/>
              <a:buChar char="•"/>
            </a:pPr>
            <a:endParaRPr lang="en-US" sz="1800" b="1" dirty="0">
              <a:solidFill>
                <a:srgbClr val="333333"/>
              </a:solidFill>
              <a:effectLst/>
              <a:ea typeface="Times New Roman" panose="02020603050405020304" pitchFamily="18" charset="0"/>
            </a:endParaRPr>
          </a:p>
          <a:p>
            <a:pPr marL="285750" indent="-285750">
              <a:buFont typeface="Arial" panose="020B0604020202020204" pitchFamily="34" charset="0"/>
              <a:buChar char="•"/>
            </a:pPr>
            <a:r>
              <a:rPr lang="en-US" sz="1800" b="1" dirty="0">
                <a:solidFill>
                  <a:srgbClr val="333333"/>
                </a:solidFill>
                <a:effectLst/>
                <a:ea typeface="Times New Roman" panose="02020603050405020304" pitchFamily="18" charset="0"/>
              </a:rPr>
              <a:t>School Data</a:t>
            </a:r>
            <a:br>
              <a:rPr lang="en-US" sz="1800" dirty="0">
                <a:solidFill>
                  <a:srgbClr val="333333"/>
                </a:solidFill>
                <a:effectLst/>
                <a:ea typeface="Times New Roman" panose="02020603050405020304" pitchFamily="18" charset="0"/>
              </a:rPr>
            </a:br>
            <a:r>
              <a:rPr lang="en-US" sz="1800" dirty="0">
                <a:solidFill>
                  <a:srgbClr val="333333"/>
                </a:solidFill>
                <a:effectLst/>
                <a:ea typeface="Times New Roman" panose="02020603050405020304" pitchFamily="18" charset="0"/>
              </a:rPr>
              <a:t>Name, location, 25</a:t>
            </a:r>
            <a:r>
              <a:rPr lang="en-US" sz="1800" baseline="30000" dirty="0">
                <a:solidFill>
                  <a:srgbClr val="333333"/>
                </a:solidFill>
                <a:effectLst/>
                <a:ea typeface="Times New Roman" panose="02020603050405020304" pitchFamily="18" charset="0"/>
              </a:rPr>
              <a:t>th</a:t>
            </a:r>
            <a:r>
              <a:rPr lang="en-US" sz="1800" dirty="0">
                <a:solidFill>
                  <a:srgbClr val="333333"/>
                </a:solidFill>
                <a:effectLst/>
                <a:ea typeface="Times New Roman" panose="02020603050405020304" pitchFamily="18" charset="0"/>
              </a:rPr>
              <a:t> and 75</a:t>
            </a:r>
            <a:r>
              <a:rPr lang="en-US" sz="1800" baseline="30000" dirty="0">
                <a:solidFill>
                  <a:srgbClr val="333333"/>
                </a:solidFill>
                <a:effectLst/>
                <a:ea typeface="Times New Roman" panose="02020603050405020304" pitchFamily="18" charset="0"/>
              </a:rPr>
              <a:t>th</a:t>
            </a:r>
            <a:r>
              <a:rPr lang="en-US" sz="1800" dirty="0">
                <a:solidFill>
                  <a:srgbClr val="333333"/>
                </a:solidFill>
                <a:effectLst/>
                <a:ea typeface="Times New Roman" panose="02020603050405020304" pitchFamily="18" charset="0"/>
              </a:rPr>
              <a:t> percentile SAT, admission rate, cost, graduation rate (6 </a:t>
            </a:r>
            <a:r>
              <a:rPr lang="en-US" sz="1800" dirty="0" err="1">
                <a:solidFill>
                  <a:srgbClr val="333333"/>
                </a:solidFill>
                <a:effectLst/>
                <a:ea typeface="Times New Roman" panose="02020603050405020304" pitchFamily="18" charset="0"/>
              </a:rPr>
              <a:t>yr</a:t>
            </a:r>
            <a:r>
              <a:rPr lang="en-US" sz="1800" dirty="0">
                <a:solidFill>
                  <a:srgbClr val="333333"/>
                </a:solidFill>
                <a:effectLst/>
                <a:ea typeface="Times New Roman" panose="02020603050405020304" pitchFamily="18" charset="0"/>
              </a:rPr>
              <a:t>)</a:t>
            </a:r>
            <a:br>
              <a:rPr lang="en-US" sz="1800" dirty="0">
                <a:solidFill>
                  <a:srgbClr val="333333"/>
                </a:solidFill>
                <a:effectLst/>
                <a:ea typeface="Times New Roman" panose="02020603050405020304" pitchFamily="18" charset="0"/>
              </a:rPr>
            </a:br>
            <a:r>
              <a:rPr lang="en-US" sz="1800" dirty="0">
                <a:solidFill>
                  <a:srgbClr val="333333"/>
                </a:solidFill>
                <a:effectLst/>
                <a:ea typeface="Times New Roman" panose="02020603050405020304" pitchFamily="18" charset="0"/>
              </a:rPr>
              <a:t>size, number of undergrads, majors, </a:t>
            </a:r>
            <a:r>
              <a:rPr lang="en-US" dirty="0">
                <a:solidFill>
                  <a:srgbClr val="333333"/>
                </a:solidFill>
                <a:ea typeface="Times New Roman" panose="02020603050405020304" pitchFamily="18" charset="0"/>
              </a:rPr>
              <a:t>f</a:t>
            </a:r>
            <a:r>
              <a:rPr lang="en-US" sz="1800" dirty="0">
                <a:solidFill>
                  <a:srgbClr val="333333"/>
                </a:solidFill>
                <a:effectLst/>
                <a:ea typeface="Times New Roman" panose="02020603050405020304" pitchFamily="18" charset="0"/>
              </a:rPr>
              <a:t>irst year % living on campus, undergrad % living on campus, % of in-state students, residence halls and dining,</a:t>
            </a:r>
          </a:p>
          <a:p>
            <a:pPr marL="285750" indent="-285750">
              <a:buFont typeface="Arial" panose="020B0604020202020204" pitchFamily="34" charset="0"/>
              <a:buChar char="•"/>
            </a:pPr>
            <a:endParaRPr lang="en-US" dirty="0">
              <a:solidFill>
                <a:srgbClr val="333333"/>
              </a:solidFill>
              <a:ea typeface="Times New Roman" panose="02020603050405020304" pitchFamily="18" charset="0"/>
            </a:endParaRPr>
          </a:p>
          <a:p>
            <a:pPr marL="285750" indent="-285750">
              <a:buFont typeface="Arial" panose="020B0604020202020204" pitchFamily="34" charset="0"/>
              <a:buChar char="•"/>
            </a:pPr>
            <a:r>
              <a:rPr lang="en-US" sz="1800" b="1" dirty="0">
                <a:solidFill>
                  <a:srgbClr val="333333"/>
                </a:solidFill>
                <a:effectLst/>
                <a:ea typeface="Times New Roman" panose="02020603050405020304" pitchFamily="18" charset="0"/>
              </a:rPr>
              <a:t>Applications</a:t>
            </a:r>
            <a:br>
              <a:rPr lang="en-US" sz="1800" dirty="0">
                <a:solidFill>
                  <a:srgbClr val="333333"/>
                </a:solidFill>
                <a:effectLst/>
                <a:ea typeface="Times New Roman" panose="02020603050405020304" pitchFamily="18" charset="0"/>
              </a:rPr>
            </a:br>
            <a:r>
              <a:rPr lang="en-US" dirty="0">
                <a:solidFill>
                  <a:srgbClr val="333333"/>
                </a:solidFill>
                <a:ea typeface="Times New Roman" panose="02020603050405020304" pitchFamily="18" charset="0"/>
              </a:rPr>
              <a:t>Deadline, aid deadline, </a:t>
            </a:r>
            <a:r>
              <a:rPr lang="en-US" sz="1800" dirty="0">
                <a:solidFill>
                  <a:srgbClr val="333333"/>
                </a:solidFill>
                <a:effectLst/>
                <a:ea typeface="Times New Roman" panose="02020603050405020304" pitchFamily="18" charset="0"/>
              </a:rPr>
              <a:t>teacher recommendations, and essay </a:t>
            </a:r>
            <a:r>
              <a:rPr lang="en-US" sz="1800" dirty="0" err="1">
                <a:solidFill>
                  <a:srgbClr val="333333"/>
                </a:solidFill>
                <a:effectLst/>
                <a:ea typeface="Times New Roman" panose="02020603050405020304" pitchFamily="18" charset="0"/>
              </a:rPr>
              <a:t>writing;Test</a:t>
            </a:r>
            <a:r>
              <a:rPr lang="en-US" sz="1800" dirty="0">
                <a:solidFill>
                  <a:srgbClr val="333333"/>
                </a:solidFill>
                <a:effectLst/>
                <a:ea typeface="Times New Roman" panose="02020603050405020304" pitchFamily="18" charset="0"/>
              </a:rPr>
              <a:t> scores: optional, self report, official; subject tests: no, recommended, </a:t>
            </a:r>
            <a:r>
              <a:rPr lang="en-US" sz="1800" dirty="0" err="1">
                <a:solidFill>
                  <a:srgbClr val="333333"/>
                </a:solidFill>
                <a:effectLst/>
                <a:ea typeface="Times New Roman" panose="02020603050405020304" pitchFamily="18" charset="0"/>
              </a:rPr>
              <a:t>required;Essays</a:t>
            </a:r>
            <a:r>
              <a:rPr lang="en-US" sz="1800" dirty="0">
                <a:solidFill>
                  <a:srgbClr val="333333"/>
                </a:solidFill>
                <a:effectLst/>
                <a:ea typeface="Times New Roman" panose="02020603050405020304" pitchFamily="18" charset="0"/>
              </a:rPr>
              <a:t>: N/A, ignored, optional, recommended, required, supplemental, </a:t>
            </a:r>
            <a:r>
              <a:rPr lang="en-US" sz="1800" dirty="0" err="1">
                <a:solidFill>
                  <a:srgbClr val="333333"/>
                </a:solidFill>
                <a:effectLst/>
                <a:ea typeface="Times New Roman" panose="02020603050405020304" pitchFamily="18" charset="0"/>
              </a:rPr>
              <a:t>honors;Teachers</a:t>
            </a:r>
            <a:r>
              <a:rPr lang="en-US" sz="1800" dirty="0">
                <a:solidFill>
                  <a:srgbClr val="333333"/>
                </a:solidFill>
                <a:effectLst/>
                <a:ea typeface="Times New Roman" panose="02020603050405020304" pitchFamily="18" charset="0"/>
              </a:rPr>
              <a:t> Recommendations: min–max [+ counselor recommendation]; Other Recommendations: min–max (coaches, employers, etc.)</a:t>
            </a:r>
            <a:br>
              <a:rPr lang="en-US" sz="1800" dirty="0">
                <a:solidFill>
                  <a:srgbClr val="333333"/>
                </a:solidFill>
                <a:effectLst/>
                <a:ea typeface="Times New Roman" panose="02020603050405020304" pitchFamily="18" charset="0"/>
              </a:rPr>
            </a:br>
            <a:r>
              <a:rPr lang="en-US" sz="1800" dirty="0">
                <a:solidFill>
                  <a:srgbClr val="333333"/>
                </a:solidFill>
                <a:effectLst/>
                <a:ea typeface="Times New Roman" panose="02020603050405020304" pitchFamily="18" charset="0"/>
              </a:rPr>
              <a:t>Applications: Common, Coalition, school's own (when required)</a:t>
            </a:r>
          </a:p>
          <a:p>
            <a:pPr marL="285750" indent="-285750">
              <a:buFont typeface="Arial" panose="020B0604020202020204" pitchFamily="34" charset="0"/>
              <a:buChar char="•"/>
            </a:pPr>
            <a:endParaRPr lang="en-US" sz="1800" dirty="0">
              <a:solidFill>
                <a:srgbClr val="333333"/>
              </a:solidFill>
              <a:effectLst/>
              <a:ea typeface="Times New Roman" panose="02020603050405020304" pitchFamily="18" charset="0"/>
            </a:endParaRPr>
          </a:p>
          <a:p>
            <a:pPr marL="285750" indent="-285750">
              <a:buFont typeface="Arial" panose="020B0604020202020204" pitchFamily="34" charset="0"/>
              <a:buChar char="•"/>
            </a:pPr>
            <a:r>
              <a:rPr lang="en-US" sz="1800" b="1" dirty="0">
                <a:solidFill>
                  <a:srgbClr val="333333"/>
                </a:solidFill>
                <a:effectLst/>
                <a:ea typeface="Times New Roman" panose="02020603050405020304" pitchFamily="18" charset="0"/>
              </a:rPr>
              <a:t>Miscellaneous</a:t>
            </a:r>
            <a:br>
              <a:rPr lang="en-US" sz="1800" dirty="0">
                <a:solidFill>
                  <a:srgbClr val="333333"/>
                </a:solidFill>
                <a:effectLst/>
                <a:ea typeface="Times New Roman" panose="02020603050405020304" pitchFamily="18" charset="0"/>
              </a:rPr>
            </a:br>
            <a:r>
              <a:rPr lang="en-US" sz="1800" dirty="0">
                <a:solidFill>
                  <a:srgbClr val="333333"/>
                </a:solidFill>
                <a:effectLst/>
                <a:ea typeface="Times New Roman" panose="02020603050405020304" pitchFamily="18" charset="0"/>
              </a:rPr>
              <a:t>Affiliation: public, private, religious</a:t>
            </a:r>
            <a:br>
              <a:rPr lang="en-US" sz="1800" dirty="0">
                <a:solidFill>
                  <a:srgbClr val="333333"/>
                </a:solidFill>
                <a:effectLst/>
                <a:ea typeface="Times New Roman" panose="02020603050405020304" pitchFamily="18" charset="0"/>
              </a:rPr>
            </a:br>
            <a:r>
              <a:rPr lang="en-US" sz="1800" dirty="0">
                <a:solidFill>
                  <a:srgbClr val="333333"/>
                </a:solidFill>
                <a:effectLst/>
                <a:ea typeface="Times New Roman" panose="02020603050405020304" pitchFamily="18" charset="0"/>
              </a:rPr>
              <a:t>Nickname; Distance; Mascot; school colors</a:t>
            </a:r>
            <a:endParaRPr lang="en-US" sz="1800" dirty="0">
              <a:effectLst/>
              <a:ea typeface="Times New Roman" panose="02020603050405020304" pitchFamily="18" charset="0"/>
            </a:endParaRPr>
          </a:p>
          <a:p>
            <a:br>
              <a:rPr lang="en-US" dirty="0"/>
            </a:br>
            <a:endParaRPr lang="en-US" b="0" i="0" dirty="0">
              <a:solidFill>
                <a:srgbClr val="374049"/>
              </a:solidFill>
              <a:effectLst/>
              <a:latin typeface="Istok Web"/>
            </a:endParaRPr>
          </a:p>
          <a:p>
            <a:pPr marL="285750" indent="-285750">
              <a:buFont typeface="Arial" panose="020B0604020202020204" pitchFamily="34" charset="0"/>
              <a:buChar char="•"/>
            </a:pPr>
            <a:endParaRPr lang="en-US" dirty="0">
              <a:solidFill>
                <a:srgbClr val="374049"/>
              </a:solidFill>
              <a:latin typeface="Istok Web"/>
            </a:endParaRPr>
          </a:p>
        </p:txBody>
      </p:sp>
    </p:spTree>
    <p:extLst>
      <p:ext uri="{BB962C8B-B14F-4D97-AF65-F5344CB8AC3E}">
        <p14:creationId xmlns:p14="http://schemas.microsoft.com/office/powerpoint/2010/main" val="3181977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0488" y="792557"/>
            <a:ext cx="5151021" cy="513715"/>
          </a:xfrm>
        </p:spPr>
        <p:txBody>
          <a:bodyPr>
            <a:normAutofit/>
          </a:bodyPr>
          <a:lstStyle/>
          <a:p>
            <a:r>
              <a:rPr lang="en-US" dirty="0">
                <a:solidFill>
                  <a:srgbClr val="006BC0"/>
                </a:solidFill>
                <a:latin typeface="+mj-lt"/>
              </a:rPr>
              <a:t>Campus Visits</a:t>
            </a:r>
          </a:p>
        </p:txBody>
      </p:sp>
      <p:sp>
        <p:nvSpPr>
          <p:cNvPr id="3" name="Content Placeholder 2"/>
          <p:cNvSpPr>
            <a:spLocks noGrp="1"/>
          </p:cNvSpPr>
          <p:nvPr>
            <p:ph idx="1"/>
          </p:nvPr>
        </p:nvSpPr>
        <p:spPr/>
        <p:txBody>
          <a:bodyPr>
            <a:normAutofit fontScale="77500" lnSpcReduction="20000"/>
          </a:bodyPr>
          <a:lstStyle/>
          <a:p>
            <a:pPr>
              <a:buClrTx/>
              <a:buSzPct val="100000"/>
              <a:defRPr/>
            </a:pPr>
            <a:r>
              <a:rPr lang="en-US" sz="2800" dirty="0">
                <a:solidFill>
                  <a:schemeClr val="tx1"/>
                </a:solidFill>
                <a:latin typeface="+mn-lt"/>
              </a:rPr>
              <a:t>Reservations required</a:t>
            </a:r>
          </a:p>
          <a:p>
            <a:pPr>
              <a:buClrTx/>
              <a:buSzPct val="100000"/>
              <a:defRPr/>
            </a:pPr>
            <a:r>
              <a:rPr lang="en-US" sz="2800" dirty="0">
                <a:solidFill>
                  <a:schemeClr val="tx1"/>
                </a:solidFill>
                <a:latin typeface="+mn-lt"/>
              </a:rPr>
              <a:t>Summer gives broad overview –</a:t>
            </a:r>
          </a:p>
          <a:p>
            <a:pPr lvl="1">
              <a:buSzPct val="100000"/>
              <a:defRPr/>
            </a:pPr>
            <a:r>
              <a:rPr lang="en-US" sz="2800" dirty="0">
                <a:solidFill>
                  <a:schemeClr val="tx1"/>
                </a:solidFill>
              </a:rPr>
              <a:t>Don’t visit too many or they blur</a:t>
            </a:r>
          </a:p>
          <a:p>
            <a:pPr>
              <a:buClrTx/>
              <a:buSzPct val="100000"/>
              <a:defRPr/>
            </a:pPr>
            <a:r>
              <a:rPr lang="en-US" sz="2800" dirty="0">
                <a:solidFill>
                  <a:schemeClr val="tx1"/>
                </a:solidFill>
                <a:latin typeface="+mn-lt"/>
              </a:rPr>
              <a:t>Go with set of questions you want answered</a:t>
            </a:r>
          </a:p>
          <a:p>
            <a:pPr>
              <a:buClrTx/>
              <a:buSzPct val="100000"/>
              <a:defRPr/>
            </a:pPr>
            <a:r>
              <a:rPr lang="en-US" sz="2800" dirty="0">
                <a:solidFill>
                  <a:schemeClr val="tx1"/>
                </a:solidFill>
                <a:latin typeface="+mn-lt"/>
              </a:rPr>
              <a:t>Campus tour / admissions presentations / interviews</a:t>
            </a:r>
          </a:p>
          <a:p>
            <a:pPr>
              <a:buClrTx/>
              <a:buSzPct val="100000"/>
              <a:defRPr/>
            </a:pPr>
            <a:r>
              <a:rPr lang="en-US" sz="2800" dirty="0">
                <a:solidFill>
                  <a:schemeClr val="tx1"/>
                </a:solidFill>
                <a:latin typeface="+mn-lt"/>
              </a:rPr>
              <a:t>More focused tour in fall of top schools </a:t>
            </a:r>
          </a:p>
          <a:p>
            <a:pPr lvl="1">
              <a:buSzPct val="100000"/>
              <a:defRPr/>
            </a:pPr>
            <a:r>
              <a:rPr lang="en-US" sz="2800" dirty="0">
                <a:solidFill>
                  <a:schemeClr val="tx1"/>
                </a:solidFill>
              </a:rPr>
              <a:t>Ask for specific tour/Dept meet</a:t>
            </a:r>
          </a:p>
          <a:p>
            <a:pPr>
              <a:buClrTx/>
              <a:buSzPct val="100000"/>
              <a:defRPr/>
            </a:pPr>
            <a:r>
              <a:rPr lang="en-US" sz="2800" dirty="0">
                <a:solidFill>
                  <a:schemeClr val="tx1"/>
                </a:solidFill>
                <a:latin typeface="+mn-lt"/>
              </a:rPr>
              <a:t>Outside of classroom is important</a:t>
            </a:r>
          </a:p>
          <a:p>
            <a:pPr>
              <a:buClrTx/>
              <a:buSzPct val="100000"/>
              <a:defRPr/>
            </a:pPr>
            <a:r>
              <a:rPr lang="en-US" sz="2800">
                <a:solidFill>
                  <a:schemeClr val="tx1"/>
                </a:solidFill>
                <a:latin typeface="+mn-lt"/>
              </a:rPr>
              <a:t>Virtual options?</a:t>
            </a:r>
            <a:endParaRPr lang="en-US" sz="2800" dirty="0">
              <a:solidFill>
                <a:schemeClr val="tx1"/>
              </a:solidFill>
              <a:latin typeface="+mn-lt"/>
            </a:endParaRPr>
          </a:p>
        </p:txBody>
      </p:sp>
    </p:spTree>
    <p:extLst>
      <p:ext uri="{BB962C8B-B14F-4D97-AF65-F5344CB8AC3E}">
        <p14:creationId xmlns:p14="http://schemas.microsoft.com/office/powerpoint/2010/main" val="289439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8" name="Google Shape;118;p15"/>
          <p:cNvSpPr txBox="1"/>
          <p:nvPr/>
        </p:nvSpPr>
        <p:spPr>
          <a:xfrm>
            <a:off x="2067198" y="1690007"/>
            <a:ext cx="8436972" cy="3733800"/>
          </a:xfrm>
          <a:prstGeom prst="rect">
            <a:avLst/>
          </a:prstGeom>
          <a:noFill/>
          <a:ln>
            <a:noFill/>
          </a:ln>
        </p:spPr>
        <p:txBody>
          <a:bodyPr spcFirstLastPara="1" wrap="square" lIns="91425" tIns="45700" rIns="91425" bIns="45700" anchor="t" anchorCtr="0">
            <a:noAutofit/>
          </a:bodyPr>
          <a:lstStyle/>
          <a:p>
            <a:pPr marL="457200" indent="-457200">
              <a:lnSpc>
                <a:spcPct val="90000"/>
              </a:lnSpc>
              <a:buClr>
                <a:schemeClr val="tx1"/>
              </a:buClr>
              <a:buSzPts val="2800"/>
              <a:buFont typeface="Arial" panose="020B0604020202020204" pitchFamily="34" charset="0"/>
              <a:buChar char="•"/>
            </a:pPr>
            <a:r>
              <a:rPr lang="en-US" sz="2800" dirty="0">
                <a:solidFill>
                  <a:schemeClr val="dk1"/>
                </a:solidFill>
                <a:ea typeface="Calibri"/>
                <a:cs typeface="Calibri"/>
                <a:sym typeface="Calibri"/>
              </a:rPr>
              <a:t>SUNY Application</a:t>
            </a:r>
            <a:endParaRPr dirty="0">
              <a:solidFill>
                <a:schemeClr val="dk1"/>
              </a:solidFill>
            </a:endParaRPr>
          </a:p>
          <a:p>
            <a:pPr marL="457200" indent="-457200">
              <a:lnSpc>
                <a:spcPct val="90000"/>
              </a:lnSpc>
              <a:spcBef>
                <a:spcPts val="560"/>
              </a:spcBef>
              <a:buClr>
                <a:schemeClr val="tx1"/>
              </a:buClr>
              <a:buSzPts val="2800"/>
              <a:buFont typeface="Arial" panose="020B0604020202020204" pitchFamily="34" charset="0"/>
              <a:buChar char="•"/>
            </a:pPr>
            <a:r>
              <a:rPr lang="en-US" sz="2800" dirty="0">
                <a:solidFill>
                  <a:schemeClr val="dk1"/>
                </a:solidFill>
                <a:ea typeface="Calibri"/>
                <a:cs typeface="Calibri"/>
                <a:sym typeface="Calibri"/>
              </a:rPr>
              <a:t>Common Application</a:t>
            </a:r>
            <a:endParaRPr sz="2800" dirty="0">
              <a:solidFill>
                <a:schemeClr val="dk1"/>
              </a:solidFill>
              <a:ea typeface="Calibri"/>
              <a:cs typeface="Calibri"/>
              <a:sym typeface="Calibri"/>
            </a:endParaRPr>
          </a:p>
          <a:p>
            <a:pPr marL="457200" indent="-457200">
              <a:lnSpc>
                <a:spcPct val="90000"/>
              </a:lnSpc>
              <a:spcBef>
                <a:spcPts val="560"/>
              </a:spcBef>
              <a:buClr>
                <a:schemeClr val="tx1"/>
              </a:buClr>
              <a:buSzPts val="2800"/>
              <a:buFont typeface="Arial" panose="020B0604020202020204" pitchFamily="34" charset="0"/>
              <a:buChar char="•"/>
            </a:pPr>
            <a:r>
              <a:rPr lang="en-US" sz="2800" dirty="0">
                <a:solidFill>
                  <a:schemeClr val="dk1"/>
                </a:solidFill>
                <a:ea typeface="Calibri"/>
                <a:cs typeface="Calibri"/>
                <a:sym typeface="Calibri"/>
              </a:rPr>
              <a:t>Coalition Application</a:t>
            </a:r>
            <a:endParaRPr sz="2800" dirty="0">
              <a:solidFill>
                <a:schemeClr val="dk1"/>
              </a:solidFill>
              <a:ea typeface="Calibri"/>
              <a:cs typeface="Calibri"/>
              <a:sym typeface="Calibri"/>
            </a:endParaRPr>
          </a:p>
          <a:p>
            <a:pPr marL="457200" indent="-457200">
              <a:lnSpc>
                <a:spcPct val="90000"/>
              </a:lnSpc>
              <a:spcBef>
                <a:spcPts val="560"/>
              </a:spcBef>
              <a:buClr>
                <a:schemeClr val="tx1"/>
              </a:buClr>
              <a:buSzPts val="2800"/>
              <a:buFont typeface="Arial" panose="020B0604020202020204" pitchFamily="34" charset="0"/>
              <a:buChar char="•"/>
            </a:pPr>
            <a:r>
              <a:rPr lang="en-US" sz="2800" dirty="0">
                <a:solidFill>
                  <a:schemeClr val="dk1"/>
                </a:solidFill>
                <a:ea typeface="Calibri"/>
                <a:cs typeface="Calibri"/>
                <a:sym typeface="Calibri"/>
              </a:rPr>
              <a:t>Local Application (mainly community colleges)</a:t>
            </a:r>
            <a:endParaRPr sz="2800" dirty="0">
              <a:solidFill>
                <a:schemeClr val="dk1"/>
              </a:solidFill>
              <a:ea typeface="Calibri"/>
              <a:cs typeface="Calibri"/>
              <a:sym typeface="Calibri"/>
            </a:endParaRPr>
          </a:p>
          <a:p>
            <a:pPr marL="457200" indent="-457200">
              <a:lnSpc>
                <a:spcPct val="90000"/>
              </a:lnSpc>
              <a:spcBef>
                <a:spcPts val="560"/>
              </a:spcBef>
              <a:buClr>
                <a:schemeClr val="tx1"/>
              </a:buClr>
              <a:buSzPts val="2800"/>
              <a:buFont typeface="Arial" panose="020B0604020202020204" pitchFamily="34" charset="0"/>
              <a:buChar char="•"/>
            </a:pPr>
            <a:r>
              <a:rPr lang="en-US" sz="2800" dirty="0">
                <a:solidFill>
                  <a:schemeClr val="dk1"/>
                </a:solidFill>
                <a:ea typeface="Calibri"/>
                <a:cs typeface="Calibri"/>
                <a:sym typeface="Calibri"/>
              </a:rPr>
              <a:t>Processing time</a:t>
            </a:r>
            <a:endParaRPr dirty="0">
              <a:solidFill>
                <a:schemeClr val="dk1"/>
              </a:solidFill>
            </a:endParaRPr>
          </a:p>
          <a:p>
            <a:pPr marL="914400" lvl="1" indent="-457200">
              <a:lnSpc>
                <a:spcPct val="90000"/>
              </a:lnSpc>
              <a:spcBef>
                <a:spcPts val="560"/>
              </a:spcBef>
              <a:buClr>
                <a:schemeClr val="tx1"/>
              </a:buClr>
              <a:buSzPts val="2800"/>
              <a:buFont typeface="Arial" panose="020B0604020202020204" pitchFamily="34" charset="0"/>
              <a:buChar char="•"/>
            </a:pPr>
            <a:r>
              <a:rPr lang="en-US" sz="2800" dirty="0">
                <a:solidFill>
                  <a:schemeClr val="dk1"/>
                </a:solidFill>
                <a:ea typeface="Calibri"/>
                <a:cs typeface="Calibri"/>
                <a:sym typeface="Calibri"/>
              </a:rPr>
              <a:t>Downloads/Mailing</a:t>
            </a:r>
            <a:endParaRPr dirty="0">
              <a:solidFill>
                <a:schemeClr val="dk1"/>
              </a:solidFill>
            </a:endParaRPr>
          </a:p>
          <a:p>
            <a:pPr marL="914400" lvl="1" indent="-457200">
              <a:lnSpc>
                <a:spcPct val="90000"/>
              </a:lnSpc>
              <a:spcBef>
                <a:spcPts val="560"/>
              </a:spcBef>
              <a:buClr>
                <a:schemeClr val="tx1"/>
              </a:buClr>
              <a:buSzPts val="2800"/>
              <a:buFont typeface="Arial" panose="020B0604020202020204" pitchFamily="34" charset="0"/>
              <a:buChar char="•"/>
            </a:pPr>
            <a:r>
              <a:rPr lang="en-US" sz="2800" dirty="0">
                <a:solidFill>
                  <a:schemeClr val="dk1"/>
                </a:solidFill>
                <a:ea typeface="Calibri"/>
                <a:cs typeface="Calibri"/>
                <a:sym typeface="Calibri"/>
              </a:rPr>
              <a:t>Confirmation/Reminders</a:t>
            </a:r>
            <a:endParaRPr dirty="0">
              <a:solidFill>
                <a:schemeClr val="dk1"/>
              </a:solidFill>
            </a:endParaRPr>
          </a:p>
          <a:p>
            <a:pPr marL="457200" indent="-457200">
              <a:lnSpc>
                <a:spcPct val="90000"/>
              </a:lnSpc>
              <a:spcBef>
                <a:spcPts val="560"/>
              </a:spcBef>
              <a:buClr>
                <a:schemeClr val="tx1"/>
              </a:buClr>
              <a:buSzPts val="2800"/>
              <a:buFont typeface="Arial" panose="020B0604020202020204" pitchFamily="34" charset="0"/>
              <a:buChar char="•"/>
            </a:pPr>
            <a:r>
              <a:rPr lang="en-US" sz="2800" dirty="0">
                <a:solidFill>
                  <a:schemeClr val="dk1"/>
                </a:solidFill>
                <a:ea typeface="Calibri"/>
                <a:cs typeface="Calibri"/>
                <a:sym typeface="Calibri"/>
              </a:rPr>
              <a:t>Student communication/Counselor communication </a:t>
            </a:r>
            <a:endParaRPr sz="2800" dirty="0">
              <a:solidFill>
                <a:schemeClr val="dk1"/>
              </a:solidFill>
              <a:ea typeface="Calibri"/>
              <a:cs typeface="Calibri"/>
              <a:sym typeface="Calibri"/>
            </a:endParaRPr>
          </a:p>
        </p:txBody>
      </p:sp>
      <p:sp>
        <p:nvSpPr>
          <p:cNvPr id="119" name="Google Shape;119;p15"/>
          <p:cNvSpPr/>
          <p:nvPr/>
        </p:nvSpPr>
        <p:spPr>
          <a:xfrm>
            <a:off x="1922418" y="413657"/>
            <a:ext cx="8229600" cy="762000"/>
          </a:xfrm>
          <a:prstGeom prst="rect">
            <a:avLst/>
          </a:prstGeom>
          <a:noFill/>
          <a:ln>
            <a:noFill/>
          </a:ln>
        </p:spPr>
        <p:txBody>
          <a:bodyPr spcFirstLastPara="1" wrap="square" lIns="91425" tIns="45700" rIns="91425" bIns="45700" anchor="ctr" anchorCtr="0">
            <a:noAutofit/>
          </a:bodyPr>
          <a:lstStyle/>
          <a:p>
            <a:pPr algn="ctr"/>
            <a:r>
              <a:rPr lang="en-US" sz="3200" dirty="0">
                <a:solidFill>
                  <a:srgbClr val="006BC0"/>
                </a:solidFill>
                <a:latin typeface="+mj-lt"/>
                <a:ea typeface="Calibri"/>
                <a:cs typeface="Calibri"/>
                <a:sym typeface="Calibri"/>
              </a:rPr>
              <a:t>Application Process</a:t>
            </a:r>
            <a:endParaRPr sz="3200" dirty="0">
              <a:solidFill>
                <a:srgbClr val="006BC0"/>
              </a:solidFill>
              <a:latin typeface="+mj-lt"/>
              <a:ea typeface="Calibri"/>
              <a:cs typeface="Calibri"/>
              <a:sym typeface="Calibri"/>
            </a:endParaRPr>
          </a:p>
        </p:txBody>
      </p:sp>
    </p:spTree>
    <p:extLst>
      <p:ext uri="{BB962C8B-B14F-4D97-AF65-F5344CB8AC3E}">
        <p14:creationId xmlns:p14="http://schemas.microsoft.com/office/powerpoint/2010/main" val="3889196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70" name="Google Shape;170;p19"/>
          <p:cNvSpPr txBox="1"/>
          <p:nvPr/>
        </p:nvSpPr>
        <p:spPr>
          <a:xfrm>
            <a:off x="979053" y="1870230"/>
            <a:ext cx="9956800" cy="3456105"/>
          </a:xfrm>
          <a:prstGeom prst="rect">
            <a:avLst/>
          </a:prstGeom>
          <a:noFill/>
          <a:ln>
            <a:noFill/>
          </a:ln>
        </p:spPr>
        <p:txBody>
          <a:bodyPr spcFirstLastPara="1" wrap="square" lIns="121900" tIns="60933" rIns="121900" bIns="60933" anchor="t" anchorCtr="0">
            <a:noAutofit/>
          </a:bodyPr>
          <a:lstStyle/>
          <a:p>
            <a:pPr marL="643451" indent="-609585">
              <a:buSzPts val="3200"/>
              <a:buFont typeface="Arial" panose="020B0604020202020204" pitchFamily="34" charset="0"/>
              <a:buChar char="•"/>
            </a:pPr>
            <a:r>
              <a:rPr lang="en-US" sz="3733" dirty="0">
                <a:solidFill>
                  <a:schemeClr val="dk1"/>
                </a:solidFill>
                <a:latin typeface="Calibri"/>
                <a:ea typeface="Calibri"/>
                <a:cs typeface="Calibri"/>
                <a:sym typeface="Calibri"/>
              </a:rPr>
              <a:t>High School Transcript</a:t>
            </a:r>
            <a:endParaRPr sz="3733" dirty="0">
              <a:solidFill>
                <a:schemeClr val="dk1"/>
              </a:solidFill>
              <a:latin typeface="Calibri"/>
              <a:ea typeface="Calibri"/>
              <a:cs typeface="Calibri"/>
              <a:sym typeface="Calibri"/>
            </a:endParaRPr>
          </a:p>
          <a:p>
            <a:pPr marL="643451" indent="-609585">
              <a:buSzPts val="3200"/>
              <a:buFont typeface="Arial" panose="020B0604020202020204" pitchFamily="34" charset="0"/>
              <a:buChar char="•"/>
            </a:pPr>
            <a:r>
              <a:rPr lang="en-US" sz="3733" dirty="0">
                <a:solidFill>
                  <a:schemeClr val="dk1"/>
                </a:solidFill>
                <a:latin typeface="Calibri"/>
                <a:ea typeface="Calibri"/>
                <a:cs typeface="Calibri"/>
                <a:sym typeface="Calibri"/>
              </a:rPr>
              <a:t>Letter of Recommendation</a:t>
            </a:r>
            <a:endParaRPr sz="3733" dirty="0">
              <a:solidFill>
                <a:schemeClr val="dk1"/>
              </a:solidFill>
              <a:latin typeface="Calibri"/>
              <a:ea typeface="Calibri"/>
              <a:cs typeface="Calibri"/>
              <a:sym typeface="Calibri"/>
            </a:endParaRPr>
          </a:p>
          <a:p>
            <a:pPr marL="643451" indent="-609585">
              <a:buSzPts val="3200"/>
              <a:buFont typeface="Arial" panose="020B0604020202020204" pitchFamily="34" charset="0"/>
              <a:buChar char="•"/>
            </a:pPr>
            <a:r>
              <a:rPr lang="en-US" sz="3733" dirty="0">
                <a:solidFill>
                  <a:schemeClr val="dk1"/>
                </a:solidFill>
                <a:latin typeface="Calibri"/>
                <a:ea typeface="Calibri"/>
                <a:cs typeface="Calibri"/>
                <a:sym typeface="Calibri"/>
              </a:rPr>
              <a:t>School Profile</a:t>
            </a:r>
            <a:endParaRPr sz="3733" dirty="0">
              <a:solidFill>
                <a:schemeClr val="dk1"/>
              </a:solidFill>
              <a:latin typeface="Calibri"/>
              <a:ea typeface="Calibri"/>
              <a:cs typeface="Calibri"/>
              <a:sym typeface="Calibri"/>
            </a:endParaRPr>
          </a:p>
          <a:p>
            <a:pPr marL="643451" indent="-609585">
              <a:buSzPts val="3200"/>
              <a:buFont typeface="Arial" panose="020B0604020202020204" pitchFamily="34" charset="0"/>
              <a:buChar char="•"/>
            </a:pPr>
            <a:r>
              <a:rPr lang="en-US" sz="3733" dirty="0">
                <a:solidFill>
                  <a:schemeClr val="dk1"/>
                </a:solidFill>
                <a:latin typeface="Calibri"/>
                <a:ea typeface="Calibri"/>
                <a:cs typeface="Calibri"/>
                <a:sym typeface="Calibri"/>
              </a:rPr>
              <a:t>Individual email/phone call</a:t>
            </a:r>
            <a:endParaRPr sz="3733" dirty="0">
              <a:solidFill>
                <a:schemeClr val="dk1"/>
              </a:solidFill>
              <a:latin typeface="Calibri"/>
              <a:ea typeface="Calibri"/>
              <a:cs typeface="Calibri"/>
              <a:sym typeface="Calibri"/>
            </a:endParaRPr>
          </a:p>
          <a:p>
            <a:pPr>
              <a:lnSpc>
                <a:spcPct val="90000"/>
              </a:lnSpc>
            </a:pPr>
            <a:endParaRPr sz="4267" dirty="0">
              <a:solidFill>
                <a:schemeClr val="dk1"/>
              </a:solidFill>
              <a:latin typeface="Calibri"/>
              <a:ea typeface="Calibri"/>
              <a:cs typeface="Calibri"/>
              <a:sym typeface="Calibri"/>
            </a:endParaRPr>
          </a:p>
        </p:txBody>
      </p:sp>
      <p:sp>
        <p:nvSpPr>
          <p:cNvPr id="174" name="Google Shape;174;p19"/>
          <p:cNvSpPr txBox="1"/>
          <p:nvPr/>
        </p:nvSpPr>
        <p:spPr>
          <a:xfrm>
            <a:off x="979053" y="353011"/>
            <a:ext cx="10206809" cy="523200"/>
          </a:xfrm>
          <a:prstGeom prst="rect">
            <a:avLst/>
          </a:prstGeom>
          <a:noFill/>
          <a:ln>
            <a:noFill/>
          </a:ln>
        </p:spPr>
        <p:txBody>
          <a:bodyPr spcFirstLastPara="1" wrap="square" lIns="121900" tIns="60933" rIns="121900" bIns="60933" anchor="t" anchorCtr="0">
            <a:noAutofit/>
          </a:bodyPr>
          <a:lstStyle/>
          <a:p>
            <a:pPr algn="ctr"/>
            <a:r>
              <a:rPr lang="en-US" sz="4267" b="1" dirty="0">
                <a:solidFill>
                  <a:srgbClr val="006BC0"/>
                </a:solidFill>
                <a:latin typeface="Calibri"/>
                <a:ea typeface="Calibri"/>
                <a:cs typeface="Calibri"/>
                <a:sym typeface="Calibri"/>
              </a:rPr>
              <a:t>Information Provided by Counselor</a:t>
            </a:r>
            <a:endParaRPr sz="4267" b="1" dirty="0">
              <a:solidFill>
                <a:srgbClr val="006BC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3" name="Google Shape;183;p20"/>
          <p:cNvSpPr txBox="1"/>
          <p:nvPr/>
        </p:nvSpPr>
        <p:spPr>
          <a:xfrm>
            <a:off x="1266547" y="1235252"/>
            <a:ext cx="9700392" cy="3733600"/>
          </a:xfrm>
          <a:prstGeom prst="rect">
            <a:avLst/>
          </a:prstGeom>
          <a:noFill/>
          <a:ln>
            <a:noFill/>
          </a:ln>
        </p:spPr>
        <p:txBody>
          <a:bodyPr spcFirstLastPara="1" wrap="square" lIns="121900" tIns="60933" rIns="121900" bIns="60933" anchor="t" anchorCtr="0">
            <a:noAutofit/>
          </a:bodyPr>
          <a:lstStyle/>
          <a:p>
            <a:pPr marL="571500" indent="-571500">
              <a:buSzPts val="3200"/>
              <a:buFont typeface="Arial" panose="020B0604020202020204" pitchFamily="34" charset="0"/>
              <a:buChar char="•"/>
            </a:pPr>
            <a:r>
              <a:rPr lang="en-US" sz="3733" dirty="0">
                <a:solidFill>
                  <a:schemeClr val="dk1"/>
                </a:solidFill>
                <a:latin typeface="Calibri"/>
                <a:ea typeface="Calibri"/>
                <a:cs typeface="Calibri"/>
                <a:sym typeface="Calibri"/>
              </a:rPr>
              <a:t>Application</a:t>
            </a:r>
            <a:endParaRPr sz="3733" dirty="0">
              <a:solidFill>
                <a:schemeClr val="dk1"/>
              </a:solidFill>
              <a:latin typeface="Calibri"/>
              <a:ea typeface="Calibri"/>
              <a:cs typeface="Calibri"/>
              <a:sym typeface="Calibri"/>
            </a:endParaRPr>
          </a:p>
          <a:p>
            <a:pPr marL="571500" indent="-571500">
              <a:buSzPts val="3200"/>
              <a:buFont typeface="Arial" panose="020B0604020202020204" pitchFamily="34" charset="0"/>
              <a:buChar char="•"/>
            </a:pPr>
            <a:r>
              <a:rPr lang="en-US" sz="3733" dirty="0">
                <a:solidFill>
                  <a:schemeClr val="dk1"/>
                </a:solidFill>
                <a:latin typeface="Calibri"/>
                <a:ea typeface="Calibri"/>
                <a:cs typeface="Calibri"/>
                <a:sym typeface="Calibri"/>
              </a:rPr>
              <a:t>Resume</a:t>
            </a:r>
            <a:endParaRPr sz="3733" dirty="0">
              <a:solidFill>
                <a:schemeClr val="dk1"/>
              </a:solidFill>
              <a:latin typeface="Calibri"/>
              <a:ea typeface="Calibri"/>
              <a:cs typeface="Calibri"/>
              <a:sym typeface="Calibri"/>
            </a:endParaRPr>
          </a:p>
          <a:p>
            <a:pPr marL="571500" indent="-571500">
              <a:buSzPts val="3200"/>
              <a:buFont typeface="Arial" panose="020B0604020202020204" pitchFamily="34" charset="0"/>
              <a:buChar char="•"/>
            </a:pPr>
            <a:r>
              <a:rPr lang="en-US" sz="3733" dirty="0">
                <a:solidFill>
                  <a:schemeClr val="dk1"/>
                </a:solidFill>
                <a:latin typeface="Calibri"/>
                <a:ea typeface="Calibri"/>
                <a:cs typeface="Calibri"/>
                <a:sym typeface="Calibri"/>
              </a:rPr>
              <a:t>Essay</a:t>
            </a:r>
            <a:endParaRPr sz="3733" dirty="0">
              <a:solidFill>
                <a:schemeClr val="dk1"/>
              </a:solidFill>
              <a:latin typeface="Calibri"/>
              <a:ea typeface="Calibri"/>
              <a:cs typeface="Calibri"/>
              <a:sym typeface="Calibri"/>
            </a:endParaRPr>
          </a:p>
          <a:p>
            <a:pPr marL="571500" indent="-571500">
              <a:buSzPts val="3200"/>
              <a:buFont typeface="Arial" panose="020B0604020202020204" pitchFamily="34" charset="0"/>
              <a:buChar char="•"/>
            </a:pPr>
            <a:r>
              <a:rPr lang="en-US" sz="3733" dirty="0">
                <a:solidFill>
                  <a:schemeClr val="dk1"/>
                </a:solidFill>
                <a:latin typeface="Calibri"/>
                <a:ea typeface="Calibri"/>
                <a:cs typeface="Calibri"/>
                <a:sym typeface="Calibri"/>
              </a:rPr>
              <a:t>SAT/ACT Scores</a:t>
            </a:r>
            <a:endParaRPr sz="3733" dirty="0">
              <a:solidFill>
                <a:schemeClr val="dk1"/>
              </a:solidFill>
              <a:latin typeface="Calibri"/>
              <a:ea typeface="Calibri"/>
              <a:cs typeface="Calibri"/>
              <a:sym typeface="Calibri"/>
            </a:endParaRPr>
          </a:p>
          <a:p>
            <a:pPr marL="571500" indent="-571500">
              <a:buSzPts val="3200"/>
              <a:buFont typeface="Arial" panose="020B0604020202020204" pitchFamily="34" charset="0"/>
              <a:buChar char="•"/>
            </a:pPr>
            <a:r>
              <a:rPr lang="en-US" sz="3733" dirty="0">
                <a:solidFill>
                  <a:schemeClr val="dk1"/>
                </a:solidFill>
                <a:latin typeface="Calibri"/>
                <a:ea typeface="Calibri"/>
                <a:cs typeface="Calibri"/>
                <a:sym typeface="Calibri"/>
              </a:rPr>
              <a:t>Personal Statement</a:t>
            </a:r>
            <a:endParaRPr sz="3733" dirty="0">
              <a:solidFill>
                <a:schemeClr val="dk1"/>
              </a:solidFill>
              <a:latin typeface="Calibri"/>
              <a:ea typeface="Calibri"/>
              <a:cs typeface="Calibri"/>
              <a:sym typeface="Calibri"/>
            </a:endParaRPr>
          </a:p>
          <a:p>
            <a:pPr marL="571500" indent="-571500">
              <a:buSzPts val="3200"/>
              <a:buFont typeface="Arial" panose="020B0604020202020204" pitchFamily="34" charset="0"/>
              <a:buChar char="•"/>
            </a:pPr>
            <a:r>
              <a:rPr lang="en-US" sz="3733" dirty="0">
                <a:solidFill>
                  <a:schemeClr val="dk1"/>
                </a:solidFill>
                <a:latin typeface="Calibri"/>
                <a:ea typeface="Calibri"/>
                <a:cs typeface="Calibri"/>
                <a:sym typeface="Calibri"/>
              </a:rPr>
              <a:t>Interview/Audition</a:t>
            </a:r>
            <a:endParaRPr sz="3733" dirty="0">
              <a:solidFill>
                <a:schemeClr val="dk1"/>
              </a:solidFill>
              <a:latin typeface="Calibri"/>
              <a:ea typeface="Calibri"/>
              <a:cs typeface="Calibri"/>
              <a:sym typeface="Calibri"/>
            </a:endParaRPr>
          </a:p>
          <a:p>
            <a:pPr marL="571500" indent="-571500">
              <a:buSzPts val="3200"/>
              <a:buFont typeface="Arial" panose="020B0604020202020204" pitchFamily="34" charset="0"/>
              <a:buChar char="•"/>
            </a:pPr>
            <a:r>
              <a:rPr lang="en-US" sz="3733" dirty="0">
                <a:solidFill>
                  <a:schemeClr val="dk1"/>
                </a:solidFill>
                <a:latin typeface="Calibri"/>
                <a:ea typeface="Calibri"/>
                <a:cs typeface="Calibri"/>
                <a:sym typeface="Calibri"/>
              </a:rPr>
              <a:t>Demonstrated Interest (some campuses)</a:t>
            </a:r>
            <a:endParaRPr sz="3733" dirty="0">
              <a:solidFill>
                <a:schemeClr val="dk1"/>
              </a:solidFill>
              <a:latin typeface="Calibri"/>
              <a:ea typeface="Calibri"/>
              <a:cs typeface="Calibri"/>
              <a:sym typeface="Calibri"/>
            </a:endParaRPr>
          </a:p>
        </p:txBody>
      </p:sp>
      <p:sp>
        <p:nvSpPr>
          <p:cNvPr id="187" name="Google Shape;187;p20"/>
          <p:cNvSpPr txBox="1"/>
          <p:nvPr/>
        </p:nvSpPr>
        <p:spPr>
          <a:xfrm>
            <a:off x="1266547" y="269681"/>
            <a:ext cx="9443983" cy="523200"/>
          </a:xfrm>
          <a:prstGeom prst="rect">
            <a:avLst/>
          </a:prstGeom>
          <a:noFill/>
          <a:ln>
            <a:noFill/>
          </a:ln>
        </p:spPr>
        <p:txBody>
          <a:bodyPr spcFirstLastPara="1" wrap="square" lIns="121900" tIns="60933" rIns="121900" bIns="60933" anchor="t" anchorCtr="0">
            <a:noAutofit/>
          </a:bodyPr>
          <a:lstStyle/>
          <a:p>
            <a:pPr algn="ctr"/>
            <a:r>
              <a:rPr lang="en-US" sz="4267" b="1" dirty="0">
                <a:solidFill>
                  <a:srgbClr val="006BC0"/>
                </a:solidFill>
                <a:latin typeface="Calibri"/>
                <a:ea typeface="Calibri"/>
                <a:cs typeface="Calibri"/>
                <a:sym typeface="Calibri"/>
              </a:rPr>
              <a:t>Information Provided by Student</a:t>
            </a:r>
            <a:endParaRPr sz="4267" b="1" dirty="0">
              <a:solidFill>
                <a:srgbClr val="006BC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2" name="Google Shape;142;p17"/>
          <p:cNvSpPr txBox="1"/>
          <p:nvPr/>
        </p:nvSpPr>
        <p:spPr>
          <a:xfrm>
            <a:off x="1560692" y="580155"/>
            <a:ext cx="9956800" cy="3733600"/>
          </a:xfrm>
          <a:prstGeom prst="rect">
            <a:avLst/>
          </a:prstGeom>
          <a:noFill/>
          <a:ln>
            <a:noFill/>
          </a:ln>
        </p:spPr>
        <p:txBody>
          <a:bodyPr spcFirstLastPara="1" wrap="square" lIns="121900" tIns="60933" rIns="121900" bIns="60933" anchor="t" anchorCtr="0">
            <a:noAutofit/>
          </a:bodyPr>
          <a:lstStyle/>
          <a:p>
            <a:pPr marL="457189" indent="-457189">
              <a:lnSpc>
                <a:spcPct val="90000"/>
              </a:lnSpc>
              <a:spcBef>
                <a:spcPts val="747"/>
              </a:spcBef>
              <a:buClr>
                <a:srgbClr val="D9642C"/>
              </a:buClr>
              <a:buSzPts val="2800"/>
              <a:buFont typeface="Noto Sans Symbols"/>
              <a:buChar char="▪"/>
            </a:pPr>
            <a:endParaRPr sz="3733">
              <a:solidFill>
                <a:schemeClr val="dk1"/>
              </a:solidFill>
              <a:latin typeface="Calibri"/>
              <a:ea typeface="Calibri"/>
              <a:cs typeface="Calibri"/>
              <a:sym typeface="Calibri"/>
            </a:endParaRPr>
          </a:p>
        </p:txBody>
      </p:sp>
      <p:sp>
        <p:nvSpPr>
          <p:cNvPr id="143" name="Google Shape;143;p17"/>
          <p:cNvSpPr/>
          <p:nvPr/>
        </p:nvSpPr>
        <p:spPr>
          <a:xfrm>
            <a:off x="530168" y="1077883"/>
            <a:ext cx="10972800" cy="762000"/>
          </a:xfrm>
          <a:prstGeom prst="rect">
            <a:avLst/>
          </a:prstGeom>
          <a:noFill/>
          <a:ln>
            <a:noFill/>
          </a:ln>
        </p:spPr>
        <p:txBody>
          <a:bodyPr spcFirstLastPara="1" wrap="square" lIns="121900" tIns="60933" rIns="121900" bIns="60933" anchor="ctr" anchorCtr="0">
            <a:noAutofit/>
          </a:bodyPr>
          <a:lstStyle/>
          <a:p>
            <a:pPr algn="ctr"/>
            <a:endParaRPr sz="4267" b="1">
              <a:solidFill>
                <a:srgbClr val="000090"/>
              </a:solidFill>
              <a:latin typeface="Calibri"/>
              <a:ea typeface="Calibri"/>
              <a:cs typeface="Calibri"/>
              <a:sym typeface="Calibri"/>
            </a:endParaRPr>
          </a:p>
        </p:txBody>
      </p:sp>
      <p:sp>
        <p:nvSpPr>
          <p:cNvPr id="11" name="Google Shape;106;p14"/>
          <p:cNvSpPr/>
          <p:nvPr/>
        </p:nvSpPr>
        <p:spPr>
          <a:xfrm>
            <a:off x="439652" y="122668"/>
            <a:ext cx="11153832" cy="762000"/>
          </a:xfrm>
          <a:prstGeom prst="rect">
            <a:avLst/>
          </a:prstGeom>
          <a:noFill/>
          <a:ln>
            <a:noFill/>
          </a:ln>
        </p:spPr>
        <p:txBody>
          <a:bodyPr spcFirstLastPara="1" wrap="square" lIns="121900" tIns="60933" rIns="121900" bIns="60933" anchor="ctr" anchorCtr="0">
            <a:noAutofit/>
          </a:bodyPr>
          <a:lstStyle/>
          <a:p>
            <a:pPr algn="ctr"/>
            <a:r>
              <a:rPr lang="en-US" sz="4267" b="1" dirty="0">
                <a:solidFill>
                  <a:srgbClr val="601A6E"/>
                </a:solidFill>
                <a:latin typeface="Calibri"/>
                <a:ea typeface="Calibri"/>
                <a:cs typeface="Calibri"/>
                <a:sym typeface="Calibri"/>
              </a:rPr>
              <a:t>What Matters?</a:t>
            </a:r>
            <a:endParaRPr sz="4267" b="1" dirty="0">
              <a:solidFill>
                <a:srgbClr val="601A6E"/>
              </a:solidFill>
              <a:latin typeface="Calibri"/>
              <a:ea typeface="Calibri"/>
              <a:cs typeface="Calibri"/>
              <a:sym typeface="Calibri"/>
            </a:endParaRPr>
          </a:p>
        </p:txBody>
      </p:sp>
      <p:sp>
        <p:nvSpPr>
          <p:cNvPr id="13" name="Google Shape;106;p14"/>
          <p:cNvSpPr/>
          <p:nvPr/>
        </p:nvSpPr>
        <p:spPr>
          <a:xfrm>
            <a:off x="7388168" y="3371615"/>
            <a:ext cx="4041859" cy="504675"/>
          </a:xfrm>
          <a:prstGeom prst="rect">
            <a:avLst/>
          </a:prstGeom>
          <a:noFill/>
          <a:ln>
            <a:noFill/>
          </a:ln>
        </p:spPr>
        <p:txBody>
          <a:bodyPr spcFirstLastPara="1" wrap="square" lIns="121900" tIns="60933" rIns="121900" bIns="60933" anchor="ctr" anchorCtr="0">
            <a:noAutofit/>
          </a:bodyPr>
          <a:lstStyle/>
          <a:p>
            <a:pPr algn="ctr"/>
            <a:r>
              <a:rPr lang="en-US" sz="2667" b="1" dirty="0">
                <a:solidFill>
                  <a:srgbClr val="000090"/>
                </a:solidFill>
                <a:latin typeface="Calibri"/>
                <a:ea typeface="Calibri"/>
                <a:cs typeface="Calibri"/>
                <a:sym typeface="Calibri"/>
              </a:rPr>
              <a:t>high school </a:t>
            </a:r>
          </a:p>
          <a:p>
            <a:pPr algn="ctr"/>
            <a:r>
              <a:rPr lang="en-US" sz="2667" b="1" dirty="0">
                <a:solidFill>
                  <a:srgbClr val="000090"/>
                </a:solidFill>
                <a:latin typeface="Calibri"/>
                <a:ea typeface="Calibri"/>
                <a:cs typeface="Calibri"/>
                <a:sym typeface="Calibri"/>
              </a:rPr>
              <a:t>performance</a:t>
            </a:r>
            <a:endParaRPr sz="2667" b="1" dirty="0">
              <a:solidFill>
                <a:srgbClr val="000090"/>
              </a:solidFill>
              <a:latin typeface="Calibri"/>
              <a:ea typeface="Calibri"/>
              <a:cs typeface="Calibri"/>
              <a:sym typeface="Calibri"/>
            </a:endParaRPr>
          </a:p>
        </p:txBody>
      </p:sp>
      <p:sp>
        <p:nvSpPr>
          <p:cNvPr id="15" name="Google Shape;106;p14"/>
          <p:cNvSpPr/>
          <p:nvPr/>
        </p:nvSpPr>
        <p:spPr>
          <a:xfrm>
            <a:off x="3749803" y="4255775"/>
            <a:ext cx="4041859" cy="504675"/>
          </a:xfrm>
          <a:prstGeom prst="rect">
            <a:avLst/>
          </a:prstGeom>
          <a:noFill/>
          <a:ln>
            <a:noFill/>
          </a:ln>
        </p:spPr>
        <p:txBody>
          <a:bodyPr spcFirstLastPara="1" wrap="square" lIns="121900" tIns="60933" rIns="121900" bIns="60933" anchor="ctr" anchorCtr="0">
            <a:noAutofit/>
          </a:bodyPr>
          <a:lstStyle/>
          <a:p>
            <a:pPr algn="ctr"/>
            <a:r>
              <a:rPr lang="en-US" sz="2667" b="1" dirty="0">
                <a:solidFill>
                  <a:srgbClr val="000090"/>
                </a:solidFill>
                <a:latin typeface="Calibri"/>
                <a:ea typeface="Calibri"/>
                <a:cs typeface="Calibri"/>
                <a:sym typeface="Calibri"/>
              </a:rPr>
              <a:t>academics</a:t>
            </a:r>
            <a:endParaRPr sz="2667" b="1" dirty="0">
              <a:solidFill>
                <a:srgbClr val="000090"/>
              </a:solidFill>
              <a:latin typeface="Calibri"/>
              <a:ea typeface="Calibri"/>
              <a:cs typeface="Calibri"/>
              <a:sym typeface="Calibri"/>
            </a:endParaRPr>
          </a:p>
        </p:txBody>
      </p:sp>
      <p:sp>
        <p:nvSpPr>
          <p:cNvPr id="16" name="Google Shape;106;p14"/>
          <p:cNvSpPr/>
          <p:nvPr/>
        </p:nvSpPr>
        <p:spPr>
          <a:xfrm>
            <a:off x="-73434" y="1321449"/>
            <a:ext cx="4041859" cy="504675"/>
          </a:xfrm>
          <a:prstGeom prst="rect">
            <a:avLst/>
          </a:prstGeom>
          <a:noFill/>
          <a:ln>
            <a:noFill/>
          </a:ln>
        </p:spPr>
        <p:txBody>
          <a:bodyPr spcFirstLastPara="1" wrap="square" lIns="121900" tIns="60933" rIns="121900" bIns="60933" anchor="ctr" anchorCtr="0">
            <a:noAutofit/>
          </a:bodyPr>
          <a:lstStyle/>
          <a:p>
            <a:pPr algn="ctr"/>
            <a:r>
              <a:rPr lang="en-US" sz="2667" b="1" dirty="0" err="1">
                <a:solidFill>
                  <a:srgbClr val="000090"/>
                </a:solidFill>
                <a:latin typeface="Calibri"/>
                <a:ea typeface="Calibri"/>
                <a:cs typeface="Calibri"/>
                <a:sym typeface="Calibri"/>
              </a:rPr>
              <a:t>extracurriculars</a:t>
            </a:r>
            <a:endParaRPr sz="2667" b="1" dirty="0">
              <a:solidFill>
                <a:srgbClr val="000090"/>
              </a:solidFill>
              <a:latin typeface="Calibri"/>
              <a:ea typeface="Calibri"/>
              <a:cs typeface="Calibri"/>
              <a:sym typeface="Calibri"/>
            </a:endParaRPr>
          </a:p>
        </p:txBody>
      </p:sp>
      <p:sp>
        <p:nvSpPr>
          <p:cNvPr id="17" name="Google Shape;106;p14"/>
          <p:cNvSpPr/>
          <p:nvPr/>
        </p:nvSpPr>
        <p:spPr>
          <a:xfrm>
            <a:off x="8526712" y="979164"/>
            <a:ext cx="4041859" cy="504675"/>
          </a:xfrm>
          <a:prstGeom prst="rect">
            <a:avLst/>
          </a:prstGeom>
          <a:noFill/>
          <a:ln>
            <a:noFill/>
          </a:ln>
        </p:spPr>
        <p:txBody>
          <a:bodyPr spcFirstLastPara="1" wrap="square" lIns="121900" tIns="60933" rIns="121900" bIns="60933" anchor="ctr" anchorCtr="0">
            <a:noAutofit/>
          </a:bodyPr>
          <a:lstStyle/>
          <a:p>
            <a:pPr algn="ctr"/>
            <a:r>
              <a:rPr lang="en-US" sz="2667" b="1" dirty="0">
                <a:solidFill>
                  <a:srgbClr val="000090"/>
                </a:solidFill>
                <a:latin typeface="Calibri"/>
                <a:ea typeface="Calibri"/>
                <a:cs typeface="Calibri"/>
                <a:sym typeface="Calibri"/>
              </a:rPr>
              <a:t>personal statement</a:t>
            </a:r>
            <a:endParaRPr sz="2667" b="1" dirty="0">
              <a:solidFill>
                <a:srgbClr val="000090"/>
              </a:solidFill>
              <a:latin typeface="Calibri"/>
              <a:ea typeface="Calibri"/>
              <a:cs typeface="Calibri"/>
              <a:sym typeface="Calibri"/>
            </a:endParaRPr>
          </a:p>
        </p:txBody>
      </p:sp>
      <p:sp>
        <p:nvSpPr>
          <p:cNvPr id="18" name="Google Shape;106;p14"/>
          <p:cNvSpPr/>
          <p:nvPr/>
        </p:nvSpPr>
        <p:spPr>
          <a:xfrm>
            <a:off x="8912927" y="2435533"/>
            <a:ext cx="4041859" cy="504675"/>
          </a:xfrm>
          <a:prstGeom prst="rect">
            <a:avLst/>
          </a:prstGeom>
          <a:noFill/>
          <a:ln>
            <a:noFill/>
          </a:ln>
        </p:spPr>
        <p:txBody>
          <a:bodyPr spcFirstLastPara="1" wrap="square" lIns="121900" tIns="60933" rIns="121900" bIns="60933" anchor="ctr" anchorCtr="0">
            <a:noAutofit/>
          </a:bodyPr>
          <a:lstStyle/>
          <a:p>
            <a:pPr algn="ctr"/>
            <a:r>
              <a:rPr lang="en-US" sz="2667" b="1" dirty="0">
                <a:solidFill>
                  <a:srgbClr val="000090"/>
                </a:solidFill>
                <a:latin typeface="Calibri"/>
                <a:ea typeface="Calibri"/>
                <a:cs typeface="Calibri"/>
                <a:sym typeface="Calibri"/>
              </a:rPr>
              <a:t>rigor</a:t>
            </a:r>
            <a:endParaRPr sz="2667" b="1" dirty="0">
              <a:solidFill>
                <a:srgbClr val="000090"/>
              </a:solidFill>
              <a:latin typeface="Calibri"/>
              <a:ea typeface="Calibri"/>
              <a:cs typeface="Calibri"/>
              <a:sym typeface="Calibri"/>
            </a:endParaRPr>
          </a:p>
        </p:txBody>
      </p:sp>
      <p:sp>
        <p:nvSpPr>
          <p:cNvPr id="19" name="Google Shape;106;p14"/>
          <p:cNvSpPr/>
          <p:nvPr/>
        </p:nvSpPr>
        <p:spPr>
          <a:xfrm>
            <a:off x="910973" y="4577167"/>
            <a:ext cx="4041859" cy="504675"/>
          </a:xfrm>
          <a:prstGeom prst="rect">
            <a:avLst/>
          </a:prstGeom>
          <a:noFill/>
          <a:ln>
            <a:noFill/>
          </a:ln>
        </p:spPr>
        <p:txBody>
          <a:bodyPr spcFirstLastPara="1" wrap="square" lIns="121900" tIns="60933" rIns="121900" bIns="60933" anchor="ctr" anchorCtr="0">
            <a:noAutofit/>
          </a:bodyPr>
          <a:lstStyle/>
          <a:p>
            <a:pPr algn="ctr"/>
            <a:r>
              <a:rPr lang="en-US" sz="2667" b="1" dirty="0">
                <a:solidFill>
                  <a:srgbClr val="000090"/>
                </a:solidFill>
                <a:latin typeface="Calibri"/>
                <a:ea typeface="Calibri"/>
                <a:cs typeface="Calibri"/>
                <a:sym typeface="Calibri"/>
              </a:rPr>
              <a:t>letters of </a:t>
            </a:r>
          </a:p>
          <a:p>
            <a:pPr algn="ctr"/>
            <a:r>
              <a:rPr lang="en-US" sz="2667" b="1" dirty="0">
                <a:solidFill>
                  <a:srgbClr val="000090"/>
                </a:solidFill>
                <a:latin typeface="Calibri"/>
                <a:ea typeface="Calibri"/>
                <a:cs typeface="Calibri"/>
                <a:sym typeface="Calibri"/>
              </a:rPr>
              <a:t>recommendation</a:t>
            </a:r>
            <a:endParaRPr sz="2667" b="1" dirty="0">
              <a:solidFill>
                <a:srgbClr val="000090"/>
              </a:solidFill>
              <a:latin typeface="Calibri"/>
              <a:ea typeface="Calibri"/>
              <a:cs typeface="Calibri"/>
              <a:sym typeface="Calibri"/>
            </a:endParaRPr>
          </a:p>
        </p:txBody>
      </p:sp>
      <p:sp>
        <p:nvSpPr>
          <p:cNvPr id="20" name="Google Shape;106;p14"/>
          <p:cNvSpPr/>
          <p:nvPr/>
        </p:nvSpPr>
        <p:spPr>
          <a:xfrm>
            <a:off x="977645" y="1800457"/>
            <a:ext cx="4041859" cy="504675"/>
          </a:xfrm>
          <a:prstGeom prst="rect">
            <a:avLst/>
          </a:prstGeom>
          <a:noFill/>
          <a:ln>
            <a:noFill/>
          </a:ln>
        </p:spPr>
        <p:txBody>
          <a:bodyPr spcFirstLastPara="1" wrap="square" lIns="121900" tIns="60933" rIns="121900" bIns="60933" anchor="ctr" anchorCtr="0">
            <a:noAutofit/>
          </a:bodyPr>
          <a:lstStyle/>
          <a:p>
            <a:pPr algn="ctr"/>
            <a:r>
              <a:rPr lang="en-US" sz="2667" b="1" dirty="0">
                <a:solidFill>
                  <a:srgbClr val="000090"/>
                </a:solidFill>
                <a:latin typeface="Calibri"/>
                <a:ea typeface="Calibri"/>
                <a:cs typeface="Calibri"/>
                <a:sym typeface="Calibri"/>
              </a:rPr>
              <a:t>diversity</a:t>
            </a:r>
            <a:endParaRPr sz="2667" b="1" dirty="0">
              <a:solidFill>
                <a:srgbClr val="000090"/>
              </a:solidFill>
              <a:latin typeface="Calibri"/>
              <a:ea typeface="Calibri"/>
              <a:cs typeface="Calibri"/>
              <a:sym typeface="Calibri"/>
            </a:endParaRPr>
          </a:p>
        </p:txBody>
      </p:sp>
      <p:sp>
        <p:nvSpPr>
          <p:cNvPr id="21" name="Google Shape;106;p14"/>
          <p:cNvSpPr/>
          <p:nvPr/>
        </p:nvSpPr>
        <p:spPr>
          <a:xfrm>
            <a:off x="8409799" y="1220309"/>
            <a:ext cx="4041859" cy="504675"/>
          </a:xfrm>
          <a:prstGeom prst="rect">
            <a:avLst/>
          </a:prstGeom>
          <a:noFill/>
          <a:ln>
            <a:noFill/>
          </a:ln>
        </p:spPr>
        <p:txBody>
          <a:bodyPr spcFirstLastPara="1" wrap="square" lIns="121900" tIns="60933" rIns="121900" bIns="60933" anchor="ctr" anchorCtr="0">
            <a:noAutofit/>
          </a:bodyPr>
          <a:lstStyle/>
          <a:p>
            <a:pPr algn="ctr"/>
            <a:endParaRPr lang="en-US" sz="2667" b="1" dirty="0">
              <a:solidFill>
                <a:srgbClr val="000090"/>
              </a:solidFill>
              <a:latin typeface="Calibri"/>
              <a:ea typeface="Calibri"/>
              <a:cs typeface="Calibri"/>
              <a:sym typeface="Calibri"/>
            </a:endParaRPr>
          </a:p>
          <a:p>
            <a:pPr algn="ctr"/>
            <a:endParaRPr lang="en-US" sz="2667" b="1" dirty="0">
              <a:solidFill>
                <a:srgbClr val="000090"/>
              </a:solidFill>
              <a:latin typeface="Calibri"/>
              <a:ea typeface="Calibri"/>
              <a:cs typeface="Calibri"/>
              <a:sym typeface="Calibri"/>
            </a:endParaRPr>
          </a:p>
          <a:p>
            <a:pPr algn="ctr"/>
            <a:r>
              <a:rPr lang="en-US" sz="2667" b="1" dirty="0">
                <a:solidFill>
                  <a:srgbClr val="000090"/>
                </a:solidFill>
                <a:latin typeface="Calibri"/>
                <a:ea typeface="Calibri"/>
                <a:cs typeface="Calibri"/>
                <a:sym typeface="Calibri"/>
              </a:rPr>
              <a:t>talent</a:t>
            </a:r>
            <a:endParaRPr sz="2667" b="1" dirty="0">
              <a:solidFill>
                <a:srgbClr val="000090"/>
              </a:solidFill>
              <a:latin typeface="Calibri"/>
              <a:ea typeface="Calibri"/>
              <a:cs typeface="Calibri"/>
              <a:sym typeface="Calibri"/>
            </a:endParaRPr>
          </a:p>
        </p:txBody>
      </p:sp>
      <p:sp>
        <p:nvSpPr>
          <p:cNvPr id="22" name="Google Shape;106;p14"/>
          <p:cNvSpPr/>
          <p:nvPr/>
        </p:nvSpPr>
        <p:spPr>
          <a:xfrm>
            <a:off x="-584386" y="3585313"/>
            <a:ext cx="4041859" cy="504675"/>
          </a:xfrm>
          <a:prstGeom prst="rect">
            <a:avLst/>
          </a:prstGeom>
          <a:noFill/>
          <a:ln>
            <a:noFill/>
          </a:ln>
        </p:spPr>
        <p:txBody>
          <a:bodyPr spcFirstLastPara="1" wrap="square" lIns="121900" tIns="60933" rIns="121900" bIns="60933" anchor="ctr" anchorCtr="0">
            <a:noAutofit/>
          </a:bodyPr>
          <a:lstStyle/>
          <a:p>
            <a:pPr algn="ctr"/>
            <a:r>
              <a:rPr lang="en-US" sz="2667" b="1" dirty="0">
                <a:solidFill>
                  <a:srgbClr val="000090"/>
                </a:solidFill>
                <a:latin typeface="Calibri"/>
                <a:ea typeface="Calibri"/>
                <a:cs typeface="Calibri"/>
                <a:sym typeface="Calibri"/>
              </a:rPr>
              <a:t>grit</a:t>
            </a:r>
            <a:endParaRPr sz="2667" b="1" dirty="0">
              <a:solidFill>
                <a:srgbClr val="000090"/>
              </a:solidFill>
              <a:latin typeface="Calibri"/>
              <a:ea typeface="Calibri"/>
              <a:cs typeface="Calibri"/>
              <a:sym typeface="Calibri"/>
            </a:endParaRPr>
          </a:p>
        </p:txBody>
      </p:sp>
      <p:sp>
        <p:nvSpPr>
          <p:cNvPr id="23" name="Google Shape;106;p14"/>
          <p:cNvSpPr/>
          <p:nvPr/>
        </p:nvSpPr>
        <p:spPr>
          <a:xfrm>
            <a:off x="509613" y="2621273"/>
            <a:ext cx="4041859" cy="504675"/>
          </a:xfrm>
          <a:prstGeom prst="rect">
            <a:avLst/>
          </a:prstGeom>
          <a:noFill/>
          <a:ln>
            <a:noFill/>
          </a:ln>
        </p:spPr>
        <p:txBody>
          <a:bodyPr spcFirstLastPara="1" wrap="square" lIns="121900" tIns="60933" rIns="121900" bIns="60933" anchor="ctr" anchorCtr="0">
            <a:noAutofit/>
          </a:bodyPr>
          <a:lstStyle/>
          <a:p>
            <a:pPr algn="ctr"/>
            <a:r>
              <a:rPr lang="en-US" sz="2667" b="1" dirty="0">
                <a:solidFill>
                  <a:srgbClr val="000090"/>
                </a:solidFill>
                <a:latin typeface="Calibri"/>
                <a:ea typeface="Calibri"/>
                <a:cs typeface="Calibri"/>
                <a:sym typeface="Calibri"/>
              </a:rPr>
              <a:t>opportunity</a:t>
            </a:r>
            <a:endParaRPr sz="2667" b="1" dirty="0">
              <a:solidFill>
                <a:srgbClr val="000090"/>
              </a:solidFill>
              <a:latin typeface="Calibri"/>
              <a:ea typeface="Calibri"/>
              <a:cs typeface="Calibri"/>
              <a:sym typeface="Calibri"/>
            </a:endParaRPr>
          </a:p>
        </p:txBody>
      </p:sp>
      <p:sp>
        <p:nvSpPr>
          <p:cNvPr id="24" name="Google Shape;106;p14"/>
          <p:cNvSpPr/>
          <p:nvPr/>
        </p:nvSpPr>
        <p:spPr>
          <a:xfrm>
            <a:off x="3959315" y="1023624"/>
            <a:ext cx="4041859" cy="504675"/>
          </a:xfrm>
          <a:prstGeom prst="rect">
            <a:avLst/>
          </a:prstGeom>
          <a:noFill/>
          <a:ln>
            <a:noFill/>
          </a:ln>
        </p:spPr>
        <p:txBody>
          <a:bodyPr spcFirstLastPara="1" wrap="square" lIns="121900" tIns="60933" rIns="121900" bIns="60933" anchor="ctr" anchorCtr="0">
            <a:noAutofit/>
          </a:bodyPr>
          <a:lstStyle/>
          <a:p>
            <a:pPr algn="ctr"/>
            <a:r>
              <a:rPr lang="en-US" sz="2667" b="1" dirty="0">
                <a:solidFill>
                  <a:srgbClr val="000090"/>
                </a:solidFill>
                <a:latin typeface="Calibri"/>
                <a:ea typeface="Calibri"/>
                <a:cs typeface="Calibri"/>
                <a:sym typeface="Calibri"/>
              </a:rPr>
              <a:t>community service</a:t>
            </a:r>
            <a:endParaRPr sz="2667" b="1" dirty="0">
              <a:solidFill>
                <a:srgbClr val="000090"/>
              </a:solidFill>
              <a:latin typeface="Calibri"/>
              <a:ea typeface="Calibri"/>
              <a:cs typeface="Calibri"/>
              <a:sym typeface="Calibri"/>
            </a:endParaRPr>
          </a:p>
        </p:txBody>
      </p:sp>
      <p:sp>
        <p:nvSpPr>
          <p:cNvPr id="25" name="Google Shape;106;p14"/>
          <p:cNvSpPr/>
          <p:nvPr/>
        </p:nvSpPr>
        <p:spPr>
          <a:xfrm>
            <a:off x="4592393" y="3182621"/>
            <a:ext cx="4041859" cy="504675"/>
          </a:xfrm>
          <a:prstGeom prst="rect">
            <a:avLst/>
          </a:prstGeom>
          <a:noFill/>
          <a:ln>
            <a:noFill/>
          </a:ln>
        </p:spPr>
        <p:txBody>
          <a:bodyPr spcFirstLastPara="1" wrap="square" lIns="121900" tIns="60933" rIns="121900" bIns="60933" anchor="ctr" anchorCtr="0">
            <a:noAutofit/>
          </a:bodyPr>
          <a:lstStyle/>
          <a:p>
            <a:pPr algn="ctr"/>
            <a:r>
              <a:rPr lang="en-US" sz="2667" b="1" dirty="0">
                <a:solidFill>
                  <a:srgbClr val="000090"/>
                </a:solidFill>
                <a:latin typeface="Calibri"/>
                <a:ea typeface="Calibri"/>
                <a:cs typeface="Calibri"/>
                <a:sym typeface="Calibri"/>
              </a:rPr>
              <a:t>passion</a:t>
            </a:r>
            <a:endParaRPr sz="2667" b="1" dirty="0">
              <a:solidFill>
                <a:srgbClr val="000090"/>
              </a:solidFill>
              <a:latin typeface="Calibri"/>
              <a:ea typeface="Calibri"/>
              <a:cs typeface="Calibri"/>
              <a:sym typeface="Calibri"/>
            </a:endParaRPr>
          </a:p>
        </p:txBody>
      </p:sp>
      <p:sp>
        <p:nvSpPr>
          <p:cNvPr id="26" name="Google Shape;106;p14"/>
          <p:cNvSpPr/>
          <p:nvPr/>
        </p:nvSpPr>
        <p:spPr>
          <a:xfrm>
            <a:off x="75344" y="434252"/>
            <a:ext cx="4041859" cy="504675"/>
          </a:xfrm>
          <a:prstGeom prst="rect">
            <a:avLst/>
          </a:prstGeom>
          <a:noFill/>
          <a:ln>
            <a:noFill/>
          </a:ln>
        </p:spPr>
        <p:txBody>
          <a:bodyPr spcFirstLastPara="1" wrap="square" lIns="121900" tIns="60933" rIns="121900" bIns="60933" anchor="ctr" anchorCtr="0">
            <a:noAutofit/>
          </a:bodyPr>
          <a:lstStyle/>
          <a:p>
            <a:pPr algn="ctr"/>
            <a:r>
              <a:rPr lang="en-US" sz="2667" b="1" dirty="0">
                <a:solidFill>
                  <a:srgbClr val="000090"/>
                </a:solidFill>
                <a:latin typeface="Calibri"/>
                <a:ea typeface="Calibri"/>
                <a:cs typeface="Calibri"/>
                <a:sym typeface="Calibri"/>
              </a:rPr>
              <a:t>demonstrated</a:t>
            </a:r>
          </a:p>
          <a:p>
            <a:pPr algn="ctr"/>
            <a:r>
              <a:rPr lang="en-US" sz="2667" b="1" dirty="0">
                <a:solidFill>
                  <a:srgbClr val="000090"/>
                </a:solidFill>
                <a:latin typeface="Calibri"/>
                <a:ea typeface="Calibri"/>
                <a:cs typeface="Calibri"/>
                <a:sym typeface="Calibri"/>
              </a:rPr>
              <a:t>interest</a:t>
            </a:r>
            <a:endParaRPr sz="2667" b="1" dirty="0">
              <a:solidFill>
                <a:srgbClr val="000090"/>
              </a:solidFill>
              <a:latin typeface="Calibri"/>
              <a:ea typeface="Calibri"/>
              <a:cs typeface="Calibri"/>
              <a:sym typeface="Calibri"/>
            </a:endParaRPr>
          </a:p>
        </p:txBody>
      </p:sp>
      <p:sp>
        <p:nvSpPr>
          <p:cNvPr id="27" name="Google Shape;106;p14"/>
          <p:cNvSpPr/>
          <p:nvPr/>
        </p:nvSpPr>
        <p:spPr>
          <a:xfrm>
            <a:off x="3874112" y="2190501"/>
            <a:ext cx="4392941" cy="648944"/>
          </a:xfrm>
          <a:prstGeom prst="rect">
            <a:avLst/>
          </a:prstGeom>
          <a:noFill/>
          <a:ln>
            <a:noFill/>
          </a:ln>
        </p:spPr>
        <p:txBody>
          <a:bodyPr spcFirstLastPara="1" wrap="square" lIns="121900" tIns="60933" rIns="121900" bIns="60933" anchor="ctr" anchorCtr="0">
            <a:noAutofit/>
          </a:bodyPr>
          <a:lstStyle/>
          <a:p>
            <a:pPr algn="ctr"/>
            <a:r>
              <a:rPr lang="en-US" sz="5867" b="1" dirty="0">
                <a:solidFill>
                  <a:srgbClr val="00B0F0"/>
                </a:solidFill>
                <a:latin typeface="Calibri"/>
                <a:ea typeface="Calibri"/>
                <a:cs typeface="Calibri"/>
                <a:sym typeface="Calibri"/>
              </a:rPr>
              <a:t>EVERYTHING</a:t>
            </a:r>
            <a:endParaRPr sz="5867" b="1" dirty="0">
              <a:solidFill>
                <a:srgbClr val="00B0F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2500"/>
                            </p:stCondLst>
                            <p:childTnLst>
                              <p:par>
                                <p:cTn id="9" presetID="10" presetClass="entr" presetSubtype="0" fill="hold" grpId="0" nodeType="after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childTnLst>
                          </p:cTn>
                        </p:par>
                        <p:par>
                          <p:cTn id="12" fill="hold">
                            <p:stCondLst>
                              <p:cond delay="4500"/>
                            </p:stCondLst>
                            <p:childTnLst>
                              <p:par>
                                <p:cTn id="13" presetID="10" presetClass="entr" presetSubtype="0" fill="hold" grpId="0" nodeType="afterEffect">
                                  <p:stCondLst>
                                    <p:cond delay="10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par>
                          <p:cTn id="16" fill="hold">
                            <p:stCondLst>
                              <p:cond delay="6500"/>
                            </p:stCondLst>
                            <p:childTnLst>
                              <p:par>
                                <p:cTn id="17" presetID="10" presetClass="entr" presetSubtype="0" fill="hold" grpId="0" nodeType="after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childTnLst>
                          </p:cTn>
                        </p:par>
                        <p:par>
                          <p:cTn id="20" fill="hold">
                            <p:stCondLst>
                              <p:cond delay="8500"/>
                            </p:stCondLst>
                            <p:childTnLst>
                              <p:par>
                                <p:cTn id="21" presetID="10" presetClass="entr" presetSubtype="0" fill="hold" grpId="0" nodeType="afterEffect">
                                  <p:stCondLst>
                                    <p:cond delay="10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childTnLst>
                                </p:cTn>
                              </p:par>
                            </p:childTnLst>
                          </p:cTn>
                        </p:par>
                        <p:par>
                          <p:cTn id="24" fill="hold">
                            <p:stCondLst>
                              <p:cond delay="10500"/>
                            </p:stCondLst>
                            <p:childTnLst>
                              <p:par>
                                <p:cTn id="25" presetID="10" presetClass="entr"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par>
                          <p:cTn id="28" fill="hold">
                            <p:stCondLst>
                              <p:cond delay="12500"/>
                            </p:stCondLst>
                            <p:childTnLst>
                              <p:par>
                                <p:cTn id="29" presetID="10" presetClass="entr" presetSubtype="0" fill="hold" grpId="0" nodeType="afterEffect">
                                  <p:stCondLst>
                                    <p:cond delay="100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childTnLst>
                                </p:cTn>
                              </p:par>
                            </p:childTnLst>
                          </p:cTn>
                        </p:par>
                        <p:par>
                          <p:cTn id="32" fill="hold">
                            <p:stCondLst>
                              <p:cond delay="14500"/>
                            </p:stCondLst>
                            <p:childTnLst>
                              <p:par>
                                <p:cTn id="33" presetID="10"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childTnLst>
                                </p:cTn>
                              </p:par>
                            </p:childTnLst>
                          </p:cTn>
                        </p:par>
                        <p:par>
                          <p:cTn id="36" fill="hold">
                            <p:stCondLst>
                              <p:cond delay="16500"/>
                            </p:stCondLst>
                            <p:childTnLst>
                              <p:par>
                                <p:cTn id="37" presetID="10" presetClass="entr" presetSubtype="0" fill="hold" grpId="0" nodeType="afterEffect">
                                  <p:stCondLst>
                                    <p:cond delay="100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childTnLst>
                                </p:cTn>
                              </p:par>
                            </p:childTnLst>
                          </p:cTn>
                        </p:par>
                        <p:par>
                          <p:cTn id="40" fill="hold">
                            <p:stCondLst>
                              <p:cond delay="18500"/>
                            </p:stCondLst>
                            <p:childTnLst>
                              <p:par>
                                <p:cTn id="41" presetID="10" presetClass="entr" presetSubtype="0" fill="hold" grpId="0" nodeType="afterEffect">
                                  <p:stCondLst>
                                    <p:cond delay="100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childTnLst>
                                </p:cTn>
                              </p:par>
                            </p:childTnLst>
                          </p:cTn>
                        </p:par>
                        <p:par>
                          <p:cTn id="44" fill="hold">
                            <p:stCondLst>
                              <p:cond delay="20500"/>
                            </p:stCondLst>
                            <p:childTnLst>
                              <p:par>
                                <p:cTn id="45" presetID="10" presetClass="entr" presetSubtype="0" fill="hold" grpId="0" nodeType="afterEffect">
                                  <p:stCondLst>
                                    <p:cond delay="100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childTnLst>
                                </p:cTn>
                              </p:par>
                            </p:childTnLst>
                          </p:cTn>
                        </p:par>
                        <p:par>
                          <p:cTn id="48" fill="hold">
                            <p:stCondLst>
                              <p:cond delay="22500"/>
                            </p:stCondLst>
                            <p:childTnLst>
                              <p:par>
                                <p:cTn id="49" presetID="10" presetClass="entr" presetSubtype="0" fill="hold" grpId="0" nodeType="afterEffect">
                                  <p:stCondLst>
                                    <p:cond delay="100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childTnLst>
                                </p:cTn>
                              </p:par>
                            </p:childTnLst>
                          </p:cTn>
                        </p:par>
                        <p:par>
                          <p:cTn id="52" fill="hold">
                            <p:stCondLst>
                              <p:cond delay="24500"/>
                            </p:stCondLst>
                            <p:childTnLst>
                              <p:par>
                                <p:cTn id="53" presetID="10" presetClass="entr" presetSubtype="0" fill="hold" grpId="0" nodeType="afterEffect">
                                  <p:stCondLst>
                                    <p:cond delay="100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childTnLst>
                                </p:cTn>
                              </p:par>
                            </p:childTnLst>
                          </p:cTn>
                        </p:par>
                        <p:par>
                          <p:cTn id="56" fill="hold">
                            <p:stCondLst>
                              <p:cond delay="26500"/>
                            </p:stCondLst>
                            <p:childTnLst>
                              <p:par>
                                <p:cTn id="57" presetID="10" presetClass="entr" presetSubtype="0" fill="hold" grpId="0" nodeType="afterEffect">
                                  <p:stCondLst>
                                    <p:cond delay="100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9693" y="798828"/>
            <a:ext cx="9012614" cy="584775"/>
          </a:xfrm>
          <a:prstGeom prst="rect">
            <a:avLst/>
          </a:prstGeom>
        </p:spPr>
        <p:txBody>
          <a:bodyPr wrap="square">
            <a:spAutoFit/>
          </a:bodyPr>
          <a:lstStyle/>
          <a:p>
            <a:pPr algn="ctr"/>
            <a:r>
              <a:rPr lang="en-US" sz="3200" b="1" dirty="0">
                <a:solidFill>
                  <a:srgbClr val="000090"/>
                </a:solidFill>
              </a:rPr>
              <a:t>Colleges Consider: </a:t>
            </a:r>
          </a:p>
        </p:txBody>
      </p:sp>
      <p:sp>
        <p:nvSpPr>
          <p:cNvPr id="5" name="Rectangle 7"/>
          <p:cNvSpPr txBox="1">
            <a:spLocks noChangeArrowheads="1"/>
          </p:cNvSpPr>
          <p:nvPr/>
        </p:nvSpPr>
        <p:spPr>
          <a:xfrm>
            <a:off x="3134707" y="1810599"/>
            <a:ext cx="7467600" cy="3733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dirty="0"/>
              <a:t>Academic performance</a:t>
            </a:r>
          </a:p>
          <a:p>
            <a:pPr>
              <a:buFont typeface="Wingdings" panose="05000000000000000000" pitchFamily="2" charset="2"/>
              <a:buChar char="§"/>
            </a:pPr>
            <a:r>
              <a:rPr lang="en-US" dirty="0"/>
              <a:t>Standardized tests</a:t>
            </a:r>
          </a:p>
          <a:p>
            <a:pPr>
              <a:buFont typeface="Wingdings" panose="05000000000000000000" pitchFamily="2" charset="2"/>
              <a:buChar char="§"/>
            </a:pPr>
            <a:r>
              <a:rPr lang="en-US" dirty="0"/>
              <a:t>Activities and involvement</a:t>
            </a:r>
          </a:p>
          <a:p>
            <a:pPr>
              <a:buFont typeface="Wingdings" panose="05000000000000000000" pitchFamily="2" charset="2"/>
              <a:buChar char="§"/>
            </a:pPr>
            <a:r>
              <a:rPr lang="en-US" dirty="0"/>
              <a:t>Letters of recommendation</a:t>
            </a:r>
          </a:p>
          <a:p>
            <a:pPr>
              <a:buFont typeface="Wingdings" panose="05000000000000000000" pitchFamily="2" charset="2"/>
              <a:buChar char="§"/>
            </a:pPr>
            <a:r>
              <a:rPr lang="en-US" dirty="0"/>
              <a:t>College essay/personal statement</a:t>
            </a:r>
          </a:p>
          <a:p>
            <a:pPr>
              <a:buFont typeface="Wingdings" panose="05000000000000000000" pitchFamily="2" charset="2"/>
              <a:buChar char="§"/>
            </a:pPr>
            <a:r>
              <a:rPr lang="en-US" dirty="0"/>
              <a:t>Personal interview</a:t>
            </a:r>
          </a:p>
          <a:p>
            <a:pPr>
              <a:buFont typeface="Wingdings" panose="05000000000000000000" pitchFamily="2" charset="2"/>
              <a:buChar char="§"/>
            </a:pPr>
            <a:r>
              <a:rPr lang="en-US" dirty="0"/>
              <a:t>Demonstrated interest</a:t>
            </a:r>
          </a:p>
        </p:txBody>
      </p:sp>
    </p:spTree>
    <p:extLst>
      <p:ext uri="{BB962C8B-B14F-4D97-AF65-F5344CB8AC3E}">
        <p14:creationId xmlns:p14="http://schemas.microsoft.com/office/powerpoint/2010/main" val="57243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82" name="Google Shape;282;p27"/>
          <p:cNvSpPr txBox="1"/>
          <p:nvPr/>
        </p:nvSpPr>
        <p:spPr>
          <a:xfrm>
            <a:off x="3530600" y="1861127"/>
            <a:ext cx="7467600" cy="3733800"/>
          </a:xfrm>
          <a:prstGeom prst="rect">
            <a:avLst/>
          </a:prstGeom>
          <a:noFill/>
          <a:ln>
            <a:noFill/>
          </a:ln>
        </p:spPr>
        <p:txBody>
          <a:bodyPr spcFirstLastPara="1" wrap="square" lIns="91425" tIns="45700" rIns="91425" bIns="45700" anchor="t" anchorCtr="0">
            <a:noAutofit/>
          </a:bodyPr>
          <a:lstStyle/>
          <a:p>
            <a:pPr marL="342900" indent="-139700">
              <a:lnSpc>
                <a:spcPct val="90000"/>
              </a:lnSpc>
              <a:buClr>
                <a:srgbClr val="D9642C"/>
              </a:buClr>
              <a:buSzPts val="3200"/>
            </a:pPr>
            <a:endParaRPr sz="3200">
              <a:solidFill>
                <a:schemeClr val="dk1"/>
              </a:solidFill>
              <a:latin typeface="Calibri"/>
              <a:ea typeface="Calibri"/>
              <a:cs typeface="Calibri"/>
              <a:sym typeface="Calibri"/>
            </a:endParaRPr>
          </a:p>
        </p:txBody>
      </p:sp>
      <p:sp>
        <p:nvSpPr>
          <p:cNvPr id="283" name="Google Shape;283;p27"/>
          <p:cNvSpPr/>
          <p:nvPr/>
        </p:nvSpPr>
        <p:spPr>
          <a:xfrm>
            <a:off x="1931126" y="502900"/>
            <a:ext cx="8229600" cy="762000"/>
          </a:xfrm>
          <a:prstGeom prst="rect">
            <a:avLst/>
          </a:prstGeom>
          <a:noFill/>
          <a:ln>
            <a:noFill/>
          </a:ln>
        </p:spPr>
        <p:txBody>
          <a:bodyPr spcFirstLastPara="1" wrap="square" lIns="91425" tIns="45700" rIns="91425" bIns="45700" anchor="ctr" anchorCtr="0">
            <a:noAutofit/>
          </a:bodyPr>
          <a:lstStyle/>
          <a:p>
            <a:pPr algn="ctr"/>
            <a:r>
              <a:rPr lang="en-US" sz="3200" dirty="0">
                <a:solidFill>
                  <a:srgbClr val="006BC0"/>
                </a:solidFill>
                <a:latin typeface="Calibri"/>
                <a:ea typeface="Calibri"/>
                <a:cs typeface="Calibri"/>
                <a:sym typeface="Calibri"/>
              </a:rPr>
              <a:t>Grades / Transcripts</a:t>
            </a:r>
            <a:endParaRPr sz="3200" dirty="0">
              <a:solidFill>
                <a:srgbClr val="006BC0"/>
              </a:solidFill>
              <a:latin typeface="Calibri"/>
              <a:ea typeface="Calibri"/>
              <a:cs typeface="Calibri"/>
              <a:sym typeface="Calibri"/>
            </a:endParaRPr>
          </a:p>
        </p:txBody>
      </p:sp>
      <p:sp>
        <p:nvSpPr>
          <p:cNvPr id="287" name="Google Shape;287;p27"/>
          <p:cNvSpPr txBox="1"/>
          <p:nvPr/>
        </p:nvSpPr>
        <p:spPr>
          <a:xfrm>
            <a:off x="2238823" y="1597729"/>
            <a:ext cx="7276204" cy="3662541"/>
          </a:xfrm>
          <a:prstGeom prst="rect">
            <a:avLst/>
          </a:prstGeom>
          <a:noFill/>
          <a:ln>
            <a:noFill/>
          </a:ln>
        </p:spPr>
        <p:txBody>
          <a:bodyPr spcFirstLastPara="1" wrap="square" lIns="91425" tIns="45700" rIns="91425" bIns="45700" anchor="t" anchorCtr="0">
            <a:noAutofit/>
          </a:bodyPr>
          <a:lstStyle/>
          <a:p>
            <a:pPr marL="279400" indent="-457200">
              <a:buSzPts val="2800"/>
              <a:buFont typeface="Arial" panose="020B0604020202020204" pitchFamily="34" charset="0"/>
              <a:buChar char="•"/>
            </a:pPr>
            <a:r>
              <a:rPr lang="en-US" sz="2800" dirty="0">
                <a:ea typeface="Calibri"/>
                <a:cs typeface="Calibri"/>
                <a:sym typeface="Calibri"/>
              </a:rPr>
              <a:t>Strength of schedule</a:t>
            </a:r>
            <a:endParaRPr dirty="0"/>
          </a:p>
          <a:p>
            <a:pPr marL="279400" indent="-457200">
              <a:buSzPts val="2800"/>
              <a:buFont typeface="Arial" panose="020B0604020202020204" pitchFamily="34" charset="0"/>
              <a:buChar char="•"/>
            </a:pPr>
            <a:r>
              <a:rPr lang="en-US" sz="2800" dirty="0">
                <a:ea typeface="Calibri"/>
                <a:cs typeface="Calibri"/>
                <a:sym typeface="Calibri"/>
              </a:rPr>
              <a:t>Coursework</a:t>
            </a:r>
            <a:endParaRPr dirty="0"/>
          </a:p>
          <a:p>
            <a:pPr marL="457200" indent="-457200">
              <a:buFont typeface="Arial" panose="020B0604020202020204" pitchFamily="34" charset="0"/>
              <a:buChar char="•"/>
            </a:pPr>
            <a:r>
              <a:rPr lang="en-US" sz="2800" dirty="0">
                <a:ea typeface="Calibri"/>
                <a:cs typeface="Calibri"/>
                <a:sym typeface="Calibri"/>
              </a:rPr>
              <a:t>	Sequence</a:t>
            </a:r>
            <a:endParaRPr dirty="0"/>
          </a:p>
          <a:p>
            <a:pPr marL="457200" indent="-457200">
              <a:buFont typeface="Arial" panose="020B0604020202020204" pitchFamily="34" charset="0"/>
              <a:buChar char="•"/>
            </a:pPr>
            <a:r>
              <a:rPr lang="en-US" sz="2800" dirty="0">
                <a:ea typeface="Calibri"/>
                <a:cs typeface="Calibri"/>
                <a:sym typeface="Calibri"/>
              </a:rPr>
              <a:t>	Subjects</a:t>
            </a:r>
            <a:endParaRPr dirty="0"/>
          </a:p>
          <a:p>
            <a:pPr marL="279400" indent="-457200">
              <a:buSzPts val="2800"/>
              <a:buFont typeface="Arial" panose="020B0604020202020204" pitchFamily="34" charset="0"/>
              <a:buChar char="•"/>
            </a:pPr>
            <a:r>
              <a:rPr lang="en-US" sz="2800" dirty="0">
                <a:ea typeface="Calibri"/>
                <a:cs typeface="Calibri"/>
                <a:sym typeface="Calibri"/>
              </a:rPr>
              <a:t>Academic performance (GPA and class rank)</a:t>
            </a:r>
            <a:endParaRPr dirty="0"/>
          </a:p>
          <a:p>
            <a:pPr marL="279400" indent="-457200">
              <a:buSzPts val="2800"/>
              <a:buFont typeface="Arial" panose="020B0604020202020204" pitchFamily="34" charset="0"/>
              <a:buChar char="•"/>
            </a:pPr>
            <a:r>
              <a:rPr lang="en-US" sz="2800" dirty="0">
                <a:ea typeface="Calibri"/>
                <a:cs typeface="Calibri"/>
                <a:sym typeface="Calibri"/>
              </a:rPr>
              <a:t>Test scores</a:t>
            </a:r>
            <a:endParaRPr dirty="0"/>
          </a:p>
          <a:p>
            <a:endParaRPr sz="1800" dirty="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4" name="Google Shape;274;p27"/>
          <p:cNvSpPr/>
          <p:nvPr/>
        </p:nvSpPr>
        <p:spPr>
          <a:xfrm>
            <a:off x="465833" y="-10263"/>
            <a:ext cx="10972800" cy="762000"/>
          </a:xfrm>
          <a:prstGeom prst="rect">
            <a:avLst/>
          </a:prstGeom>
          <a:noFill/>
          <a:ln>
            <a:noFill/>
          </a:ln>
        </p:spPr>
        <p:txBody>
          <a:bodyPr spcFirstLastPara="1" wrap="square" lIns="121900" tIns="60933" rIns="121900" bIns="60933" anchor="ctr" anchorCtr="0">
            <a:noAutofit/>
          </a:bodyPr>
          <a:lstStyle/>
          <a:p>
            <a:pPr algn="ctr"/>
            <a:r>
              <a:rPr lang="en-US" sz="4267" dirty="0">
                <a:solidFill>
                  <a:srgbClr val="006BC0"/>
                </a:solidFill>
                <a:latin typeface="Calibri"/>
                <a:ea typeface="Calibri"/>
                <a:cs typeface="Calibri"/>
                <a:sym typeface="Calibri"/>
              </a:rPr>
              <a:t>Restricted Programs</a:t>
            </a:r>
            <a:endParaRPr sz="4267" dirty="0">
              <a:solidFill>
                <a:srgbClr val="006BC0"/>
              </a:solidFill>
              <a:latin typeface="Calibri"/>
              <a:ea typeface="Calibri"/>
              <a:cs typeface="Calibri"/>
              <a:sym typeface="Calibri"/>
            </a:endParaRPr>
          </a:p>
        </p:txBody>
      </p:sp>
      <p:sp>
        <p:nvSpPr>
          <p:cNvPr id="278" name="Google Shape;278;p27"/>
          <p:cNvSpPr txBox="1">
            <a:spLocks noGrp="1"/>
          </p:cNvSpPr>
          <p:nvPr>
            <p:ph type="body" idx="1"/>
          </p:nvPr>
        </p:nvSpPr>
        <p:spPr>
          <a:xfrm>
            <a:off x="674255" y="692553"/>
            <a:ext cx="10972800" cy="4526000"/>
          </a:xfrm>
          <a:prstGeom prst="rect">
            <a:avLst/>
          </a:prstGeom>
        </p:spPr>
        <p:txBody>
          <a:bodyPr spcFirstLastPara="1" wrap="square" lIns="121900" tIns="60933" rIns="121900" bIns="60933" anchor="t" anchorCtr="0">
            <a:noAutofit/>
          </a:bodyPr>
          <a:lstStyle/>
          <a:p>
            <a:pPr marL="609585" indent="-507987" algn="l" rtl="0">
              <a:spcBef>
                <a:spcPts val="853"/>
              </a:spcBef>
              <a:buClr>
                <a:srgbClr val="601A6E"/>
              </a:buClr>
              <a:buSzPts val="2400"/>
              <a:buFont typeface="Wingdings" panose="05000000000000000000" pitchFamily="2" charset="2"/>
              <a:buChar char="§"/>
            </a:pPr>
            <a:r>
              <a:rPr lang="en-US" sz="3067" dirty="0">
                <a:solidFill>
                  <a:schemeClr val="tx1"/>
                </a:solidFill>
                <a:latin typeface="+mn-lt"/>
              </a:rPr>
              <a:t>Restricted programs tend to be more quantitative-based</a:t>
            </a:r>
            <a:endParaRPr sz="3067" dirty="0">
              <a:solidFill>
                <a:schemeClr val="tx1"/>
              </a:solidFill>
              <a:latin typeface="+mn-lt"/>
            </a:endParaRPr>
          </a:p>
          <a:p>
            <a:pPr marL="1219170" lvl="2">
              <a:buChar char="–"/>
            </a:pPr>
            <a:r>
              <a:rPr lang="en-US" sz="3067" dirty="0">
                <a:solidFill>
                  <a:schemeClr val="tx1"/>
                </a:solidFill>
              </a:rPr>
              <a:t>Nursing</a:t>
            </a:r>
            <a:endParaRPr sz="3067" dirty="0">
              <a:solidFill>
                <a:schemeClr val="tx1"/>
              </a:solidFill>
            </a:endParaRPr>
          </a:p>
          <a:p>
            <a:pPr marL="1219170" lvl="2">
              <a:buChar char="–"/>
            </a:pPr>
            <a:r>
              <a:rPr lang="en-US" sz="3067" dirty="0"/>
              <a:t>Engineering</a:t>
            </a:r>
            <a:endParaRPr sz="3067" dirty="0"/>
          </a:p>
          <a:p>
            <a:pPr marL="1219170" lvl="2">
              <a:buChar char="–"/>
            </a:pPr>
            <a:r>
              <a:rPr lang="en-US" sz="3067" dirty="0"/>
              <a:t>Sound Recording Technology</a:t>
            </a:r>
            <a:endParaRPr sz="3067" dirty="0"/>
          </a:p>
          <a:p>
            <a:pPr marL="1219170" lvl="2">
              <a:buChar char="–"/>
            </a:pPr>
            <a:r>
              <a:rPr lang="en-US" sz="3067" dirty="0"/>
              <a:t>Accounting</a:t>
            </a:r>
            <a:endParaRPr sz="3067" dirty="0"/>
          </a:p>
          <a:p>
            <a:pPr marL="1219170" lvl="2">
              <a:buChar char="–"/>
            </a:pPr>
            <a:r>
              <a:rPr lang="en-US" sz="3067" dirty="0"/>
              <a:t>Hard sciences</a:t>
            </a:r>
            <a:endParaRPr sz="3067" dirty="0"/>
          </a:p>
          <a:p>
            <a:pPr marL="609585" indent="-507987" algn="l" rtl="0">
              <a:buClr>
                <a:srgbClr val="601A6E"/>
              </a:buClr>
              <a:buSzPts val="2400"/>
              <a:buFont typeface="Wingdings" panose="05000000000000000000" pitchFamily="2" charset="2"/>
              <a:buChar char="§"/>
            </a:pPr>
            <a:r>
              <a:rPr lang="en-US" sz="3067" dirty="0">
                <a:solidFill>
                  <a:schemeClr val="tx1"/>
                </a:solidFill>
                <a:latin typeface="+mn-lt"/>
              </a:rPr>
              <a:t>Focused on student success</a:t>
            </a:r>
            <a:endParaRPr sz="3067" dirty="0">
              <a:solidFill>
                <a:schemeClr val="tx1"/>
              </a:solidFill>
              <a:latin typeface="+mn-lt"/>
            </a:endParaRPr>
          </a:p>
          <a:p>
            <a:pPr marL="1219170" lvl="2">
              <a:buChar char="–"/>
            </a:pPr>
            <a:r>
              <a:rPr lang="en-US" sz="3067" dirty="0"/>
              <a:t>Admitting students who will be successful with current levels of support</a:t>
            </a:r>
            <a:endParaRPr sz="3067" dirty="0"/>
          </a:p>
          <a:p>
            <a:pPr marL="1219170" lvl="2">
              <a:buChar char="–"/>
            </a:pPr>
            <a:r>
              <a:rPr lang="en-US" sz="3067" dirty="0"/>
              <a:t>Rigorous majors</a:t>
            </a:r>
            <a:endParaRPr sz="3067" dirty="0"/>
          </a:p>
          <a:p>
            <a:pPr marL="1219170" lvl="1" indent="-507987" algn="l" rtl="0">
              <a:buSzPts val="2400"/>
              <a:buChar char="–"/>
            </a:pPr>
            <a:endParaRPr sz="3200" dirty="0"/>
          </a:p>
          <a:p>
            <a:pPr algn="l" rtl="0">
              <a:spcBef>
                <a:spcPts val="853"/>
              </a:spcBef>
            </a:pPr>
            <a:endParaRPr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a:extLst>
              <a:ext uri="{FF2B5EF4-FFF2-40B4-BE49-F238E27FC236}">
                <a16:creationId xmlns:a16="http://schemas.microsoft.com/office/drawing/2014/main" id="{7C1D0F29-9115-4A5E-89CD-817329868A46}"/>
              </a:ext>
            </a:extLst>
          </p:cNvPr>
          <p:cNvSpPr txBox="1">
            <a:spLocks noChangeArrowheads="1"/>
          </p:cNvSpPr>
          <p:nvPr/>
        </p:nvSpPr>
        <p:spPr bwMode="auto">
          <a:xfrm>
            <a:off x="2727325" y="4916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4" name="Text Box 4">
            <a:extLst>
              <a:ext uri="{FF2B5EF4-FFF2-40B4-BE49-F238E27FC236}">
                <a16:creationId xmlns:a16="http://schemas.microsoft.com/office/drawing/2014/main" id="{C385F88D-FD6A-4776-8725-13708902B75C}"/>
              </a:ext>
            </a:extLst>
          </p:cNvPr>
          <p:cNvSpPr txBox="1">
            <a:spLocks noChangeArrowheads="1"/>
          </p:cNvSpPr>
          <p:nvPr/>
        </p:nvSpPr>
        <p:spPr bwMode="auto">
          <a:xfrm>
            <a:off x="8518525" y="6059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5" name="Text Box 6">
            <a:extLst>
              <a:ext uri="{FF2B5EF4-FFF2-40B4-BE49-F238E27FC236}">
                <a16:creationId xmlns:a16="http://schemas.microsoft.com/office/drawing/2014/main" id="{6E2B0863-DE86-4461-8872-C8EFDF66B856}"/>
              </a:ext>
            </a:extLst>
          </p:cNvPr>
          <p:cNvSpPr txBox="1">
            <a:spLocks noChangeArrowheads="1"/>
          </p:cNvSpPr>
          <p:nvPr/>
        </p:nvSpPr>
        <p:spPr bwMode="auto">
          <a:xfrm>
            <a:off x="7985125" y="6135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 name="Text Box 2">
            <a:extLst>
              <a:ext uri="{FF2B5EF4-FFF2-40B4-BE49-F238E27FC236}">
                <a16:creationId xmlns:a16="http://schemas.microsoft.com/office/drawing/2014/main" id="{1544AA49-D618-448F-9913-3599ED2FBFAC}"/>
              </a:ext>
            </a:extLst>
          </p:cNvPr>
          <p:cNvSpPr txBox="1">
            <a:spLocks noChangeArrowheads="1"/>
          </p:cNvSpPr>
          <p:nvPr/>
        </p:nvSpPr>
        <p:spPr bwMode="auto">
          <a:xfrm>
            <a:off x="1209675" y="922338"/>
            <a:ext cx="9124950" cy="49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80000"/>
              </a:lnSpc>
              <a:spcBef>
                <a:spcPct val="2000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mj-lt"/>
                <a:ea typeface="ＭＳ Ｐゴシック" panose="020B0600070205080204" pitchFamily="34" charset="-128"/>
                <a:cs typeface="+mn-cs"/>
              </a:rPr>
              <a:t>Presenters</a:t>
            </a:r>
          </a:p>
        </p:txBody>
      </p:sp>
      <p:pic>
        <p:nvPicPr>
          <p:cNvPr id="7" name="Picture 6" descr="A close up of a logo&#10;&#10;Description automatically generated">
            <a:extLst>
              <a:ext uri="{FF2B5EF4-FFF2-40B4-BE49-F238E27FC236}">
                <a16:creationId xmlns:a16="http://schemas.microsoft.com/office/drawing/2014/main" id="{829EDF28-194C-4CFF-B3E2-28A8ABA8581F}"/>
              </a:ext>
            </a:extLst>
          </p:cNvPr>
          <p:cNvPicPr>
            <a:picLocks noChangeAspect="1"/>
          </p:cNvPicPr>
          <p:nvPr/>
        </p:nvPicPr>
        <p:blipFill rotWithShape="1">
          <a:blip r:embed="rId3">
            <a:extLst>
              <a:ext uri="{28A0092B-C50C-407E-A947-70E740481C1C}">
                <a14:useLocalDpi xmlns:a14="http://schemas.microsoft.com/office/drawing/2010/main" val="0"/>
              </a:ext>
            </a:extLst>
          </a:blip>
          <a:srcRect l="4285" t="13150" r="76207" b="52262"/>
          <a:stretch/>
        </p:blipFill>
        <p:spPr>
          <a:xfrm>
            <a:off x="8077199" y="6135688"/>
            <a:ext cx="724245" cy="722312"/>
          </a:xfrm>
          <a:prstGeom prst="rect">
            <a:avLst/>
          </a:prstGeom>
        </p:spPr>
      </p:pic>
      <p:pic>
        <p:nvPicPr>
          <p:cNvPr id="3" name="Picture 2" descr="A person wearing a suit and tie&#10;&#10;Description automatically generated">
            <a:extLst>
              <a:ext uri="{FF2B5EF4-FFF2-40B4-BE49-F238E27FC236}">
                <a16:creationId xmlns:a16="http://schemas.microsoft.com/office/drawing/2014/main" id="{4F51A137-0831-45CD-85D7-4C9E4BE37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021" y="1418499"/>
            <a:ext cx="1092187" cy="1616438"/>
          </a:xfrm>
          <a:prstGeom prst="rect">
            <a:avLst/>
          </a:prstGeom>
        </p:spPr>
      </p:pic>
      <p:sp>
        <p:nvSpPr>
          <p:cNvPr id="13" name="TextBox 12">
            <a:extLst>
              <a:ext uri="{FF2B5EF4-FFF2-40B4-BE49-F238E27FC236}">
                <a16:creationId xmlns:a16="http://schemas.microsoft.com/office/drawing/2014/main" id="{5C0BF0E9-DE41-475B-B6FF-87C2919F5326}"/>
              </a:ext>
            </a:extLst>
          </p:cNvPr>
          <p:cNvSpPr txBox="1"/>
          <p:nvPr/>
        </p:nvSpPr>
        <p:spPr>
          <a:xfrm>
            <a:off x="2070479" y="3716159"/>
            <a:ext cx="6098796" cy="1200329"/>
          </a:xfrm>
          <a:prstGeom prst="rect">
            <a:avLst/>
          </a:prstGeom>
          <a:noFill/>
        </p:spPr>
        <p:txBody>
          <a:bodyPr wrap="square">
            <a:spAutoFit/>
          </a:bodyPr>
          <a:lstStyle/>
          <a:p>
            <a:pPr lvl="0">
              <a:buClr>
                <a:schemeClr val="tx1"/>
              </a:buClr>
            </a:pPr>
            <a:r>
              <a:rPr lang="en-US" b="1" i="0" dirty="0">
                <a:solidFill>
                  <a:srgbClr val="222222"/>
                </a:solidFill>
                <a:effectLst/>
              </a:rPr>
              <a:t>Dean Reinhart, Ph.D. </a:t>
            </a:r>
            <a:r>
              <a:rPr lang="en-US" b="0" i="0" dirty="0">
                <a:solidFill>
                  <a:srgbClr val="222222"/>
                </a:solidFill>
                <a:effectLst/>
              </a:rPr>
              <a:t>Associate Director</a:t>
            </a:r>
            <a:br>
              <a:rPr lang="en-US" dirty="0"/>
            </a:br>
            <a:r>
              <a:rPr lang="en-US" dirty="0"/>
              <a:t>Undergraduate Admissions</a:t>
            </a:r>
          </a:p>
          <a:p>
            <a:pPr lvl="0">
              <a:buClr>
                <a:schemeClr val="tx1"/>
              </a:buClr>
            </a:pPr>
            <a:r>
              <a:rPr lang="en-US" dirty="0"/>
              <a:t>Buffalo State College</a:t>
            </a:r>
            <a:br>
              <a:rPr lang="en-US" dirty="0"/>
            </a:br>
            <a:r>
              <a:rPr lang="en-US" u="sng" dirty="0"/>
              <a:t>Reinhadj@buffalostate.edu</a:t>
            </a:r>
            <a:endParaRPr lang="en-US" dirty="0">
              <a:solidFill>
                <a:schemeClr val="tx1"/>
              </a:solidFill>
            </a:endParaRPr>
          </a:p>
        </p:txBody>
      </p:sp>
      <p:sp>
        <p:nvSpPr>
          <p:cNvPr id="15" name="TextBox 14">
            <a:extLst>
              <a:ext uri="{FF2B5EF4-FFF2-40B4-BE49-F238E27FC236}">
                <a16:creationId xmlns:a16="http://schemas.microsoft.com/office/drawing/2014/main" id="{26CF76A2-8B35-4EC7-B554-F63DD90708EA}"/>
              </a:ext>
            </a:extLst>
          </p:cNvPr>
          <p:cNvSpPr txBox="1"/>
          <p:nvPr/>
        </p:nvSpPr>
        <p:spPr>
          <a:xfrm>
            <a:off x="2070479" y="1834608"/>
            <a:ext cx="6098796" cy="1200329"/>
          </a:xfrm>
          <a:prstGeom prst="rect">
            <a:avLst/>
          </a:prstGeom>
          <a:noFill/>
        </p:spPr>
        <p:txBody>
          <a:bodyPr wrap="square">
            <a:spAutoFit/>
          </a:bodyPr>
          <a:lstStyle/>
          <a:p>
            <a:pPr lvl="0">
              <a:buClr>
                <a:schemeClr val="tx1"/>
              </a:buClr>
            </a:pPr>
            <a:r>
              <a:rPr lang="en-US" b="1" i="0" dirty="0">
                <a:solidFill>
                  <a:srgbClr val="222222"/>
                </a:solidFill>
                <a:effectLst/>
              </a:rPr>
              <a:t>Mark Yacavone, </a:t>
            </a:r>
            <a:r>
              <a:rPr lang="en-US" b="0" i="0" dirty="0">
                <a:solidFill>
                  <a:srgbClr val="222222"/>
                </a:solidFill>
                <a:effectLst/>
              </a:rPr>
              <a:t>Assistant Vice President</a:t>
            </a:r>
            <a:br>
              <a:rPr lang="en-US" dirty="0"/>
            </a:br>
            <a:r>
              <a:rPr lang="en-US" b="0" i="0" dirty="0">
                <a:solidFill>
                  <a:schemeClr val="tx1"/>
                </a:solidFill>
                <a:effectLst/>
              </a:rPr>
              <a:t>Enrollment Management</a:t>
            </a:r>
          </a:p>
          <a:p>
            <a:pPr lvl="0">
              <a:buClr>
                <a:schemeClr val="tx1"/>
              </a:buClr>
            </a:pPr>
            <a:r>
              <a:rPr lang="en-US" dirty="0"/>
              <a:t>SUNY Cortland</a:t>
            </a:r>
            <a:br>
              <a:rPr lang="en-US" dirty="0"/>
            </a:br>
            <a:r>
              <a:rPr lang="en-US" b="0" i="0" u="sng" dirty="0">
                <a:solidFill>
                  <a:schemeClr val="tx1"/>
                </a:solidFill>
                <a:effectLst/>
              </a:rPr>
              <a:t>Mark.Yacavone@cortland.edu</a:t>
            </a:r>
            <a:endParaRPr lang="en-US" dirty="0">
              <a:solidFill>
                <a:schemeClr val="tx1"/>
              </a:solidFill>
            </a:endParaRPr>
          </a:p>
        </p:txBody>
      </p:sp>
      <p:pic>
        <p:nvPicPr>
          <p:cNvPr id="4" name="Picture 3" descr="A person wearing a suit and tie&#10;&#10;Description automatically generated">
            <a:extLst>
              <a:ext uri="{FF2B5EF4-FFF2-40B4-BE49-F238E27FC236}">
                <a16:creationId xmlns:a16="http://schemas.microsoft.com/office/drawing/2014/main" id="{4094A01B-8302-48C7-83F6-1BD658B8BB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928" y="3337679"/>
            <a:ext cx="1097280" cy="1538236"/>
          </a:xfrm>
          <a:prstGeom prst="rect">
            <a:avLst/>
          </a:prstGeom>
        </p:spPr>
      </p:pic>
    </p:spTree>
    <p:extLst>
      <p:ext uri="{BB962C8B-B14F-4D97-AF65-F5344CB8AC3E}">
        <p14:creationId xmlns:p14="http://schemas.microsoft.com/office/powerpoint/2010/main" val="2999714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928987" y="657577"/>
            <a:ext cx="9339087" cy="762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262626"/>
              </a:buClr>
              <a:buSzPct val="25000"/>
              <a:buFont typeface="Impact"/>
              <a:buNone/>
            </a:pPr>
            <a:r>
              <a:rPr lang="en-US" sz="5100" b="0" i="0" u="none" strike="noStrike" cap="none" dirty="0">
                <a:solidFill>
                  <a:srgbClr val="006BC0"/>
                </a:solidFill>
                <a:latin typeface="+mj-lt"/>
                <a:ea typeface="Impact"/>
                <a:cs typeface="Impact"/>
                <a:sym typeface="Impact"/>
              </a:rPr>
              <a:t>Recommendations</a:t>
            </a:r>
          </a:p>
        </p:txBody>
      </p:sp>
      <p:sp>
        <p:nvSpPr>
          <p:cNvPr id="135" name="Shape 135"/>
          <p:cNvSpPr txBox="1">
            <a:spLocks noGrp="1"/>
          </p:cNvSpPr>
          <p:nvPr>
            <p:ph type="body" idx="1"/>
          </p:nvPr>
        </p:nvSpPr>
        <p:spPr>
          <a:xfrm>
            <a:off x="1749776" y="1732846"/>
            <a:ext cx="9110133" cy="4525963"/>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3300" b="0" i="0" u="none" strike="noStrike" cap="none" dirty="0">
                <a:solidFill>
                  <a:schemeClr val="tx1"/>
                </a:solidFill>
                <a:latin typeface="+mn-lt"/>
                <a:ea typeface="Cabin"/>
                <a:cs typeface="Cabin"/>
                <a:sym typeface="Cabin"/>
              </a:rPr>
              <a:t>Submit 1 – 3 letters, even if not required</a:t>
            </a:r>
          </a:p>
          <a:p>
            <a:pPr marL="228600" marR="0" lvl="0" indent="-228600" algn="l" rtl="0">
              <a:lnSpc>
                <a:spcPct val="90000"/>
              </a:lnSpc>
              <a:spcBef>
                <a:spcPts val="700"/>
              </a:spcBef>
              <a:spcAft>
                <a:spcPts val="0"/>
              </a:spcAft>
              <a:buClr>
                <a:schemeClr val="dk1"/>
              </a:buClr>
              <a:buSzPct val="100000"/>
              <a:buFont typeface="Arial"/>
              <a:buChar char="•"/>
            </a:pPr>
            <a:r>
              <a:rPr lang="en-US" sz="3300" b="0" i="0" u="none" strike="noStrike" cap="none" dirty="0">
                <a:solidFill>
                  <a:schemeClr val="tx1"/>
                </a:solidFill>
                <a:latin typeface="+mn-lt"/>
                <a:ea typeface="Cabin"/>
                <a:cs typeface="Cabin"/>
                <a:sym typeface="Cabin"/>
              </a:rPr>
              <a:t>Value of selection</a:t>
            </a:r>
          </a:p>
          <a:p>
            <a:pPr marL="228600" marR="0" lvl="0" indent="-228600" algn="l" rtl="0">
              <a:lnSpc>
                <a:spcPct val="90000"/>
              </a:lnSpc>
              <a:spcBef>
                <a:spcPts val="700"/>
              </a:spcBef>
              <a:spcAft>
                <a:spcPts val="0"/>
              </a:spcAft>
              <a:buClr>
                <a:schemeClr val="dk1"/>
              </a:buClr>
              <a:buSzPct val="100000"/>
              <a:buFont typeface="Arial"/>
              <a:buChar char="•"/>
            </a:pPr>
            <a:r>
              <a:rPr lang="en-US" sz="3300" b="0" i="0" u="none" strike="noStrike" cap="none" dirty="0">
                <a:solidFill>
                  <a:schemeClr val="tx1"/>
                </a:solidFill>
                <a:latin typeface="+mn-lt"/>
                <a:ea typeface="Cabin"/>
                <a:cs typeface="Cabin"/>
                <a:sym typeface="Cabin"/>
              </a:rPr>
              <a:t>Offers different perspective on a student</a:t>
            </a:r>
          </a:p>
          <a:p>
            <a:pPr marL="228600" marR="0" lvl="0" indent="-228600" algn="l" rtl="0">
              <a:lnSpc>
                <a:spcPct val="90000"/>
              </a:lnSpc>
              <a:spcBef>
                <a:spcPts val="700"/>
              </a:spcBef>
              <a:spcAft>
                <a:spcPts val="0"/>
              </a:spcAft>
              <a:buClr>
                <a:schemeClr val="dk1"/>
              </a:buClr>
              <a:buSzPct val="100000"/>
              <a:buFont typeface="Arial"/>
              <a:buChar char="•"/>
            </a:pPr>
            <a:r>
              <a:rPr lang="en-US" sz="3300" b="0" i="0" u="none" strike="noStrike" cap="none" dirty="0">
                <a:solidFill>
                  <a:schemeClr val="tx1"/>
                </a:solidFill>
                <a:latin typeface="+mn-lt"/>
                <a:ea typeface="Cabin"/>
                <a:cs typeface="Cabin"/>
                <a:sym typeface="Cabin"/>
              </a:rPr>
              <a:t>Give time and instructions and format of required letter</a:t>
            </a:r>
          </a:p>
          <a:p>
            <a:pPr marL="228600" marR="0" lvl="0" indent="-228600" algn="l" rtl="0">
              <a:lnSpc>
                <a:spcPct val="90000"/>
              </a:lnSpc>
              <a:spcBef>
                <a:spcPts val="700"/>
              </a:spcBef>
              <a:spcAft>
                <a:spcPts val="0"/>
              </a:spcAft>
              <a:buClr>
                <a:schemeClr val="dk1"/>
              </a:buClr>
              <a:buSzPct val="100000"/>
              <a:buFont typeface="Arial"/>
              <a:buChar char="•"/>
            </a:pPr>
            <a:r>
              <a:rPr lang="en-US" sz="3300" b="0" i="0" u="none" strike="noStrike" cap="none" dirty="0">
                <a:solidFill>
                  <a:schemeClr val="tx1"/>
                </a:solidFill>
                <a:latin typeface="+mn-lt"/>
                <a:ea typeface="Cabin"/>
                <a:cs typeface="Cabin"/>
                <a:sym typeface="Cabin"/>
              </a:rPr>
              <a:t>Provide an activities resume and transcript</a:t>
            </a:r>
          </a:p>
          <a:p>
            <a:pPr marL="228600" marR="0" lvl="0" indent="-228600" algn="l" rtl="0">
              <a:lnSpc>
                <a:spcPct val="90000"/>
              </a:lnSpc>
              <a:spcBef>
                <a:spcPts val="700"/>
              </a:spcBef>
              <a:spcAft>
                <a:spcPts val="0"/>
              </a:spcAft>
              <a:buClr>
                <a:schemeClr val="dk1"/>
              </a:buClr>
              <a:buSzPct val="100000"/>
              <a:buFont typeface="Arial"/>
              <a:buChar char="•"/>
            </a:pPr>
            <a:r>
              <a:rPr lang="en-US" sz="3300" b="0" i="0" u="none" strike="noStrike" cap="none" dirty="0">
                <a:solidFill>
                  <a:schemeClr val="tx1"/>
                </a:solidFill>
                <a:latin typeface="+mn-lt"/>
                <a:ea typeface="Cabin"/>
                <a:cs typeface="Cabin"/>
                <a:sym typeface="Cabin"/>
              </a:rPr>
              <a:t>Write a thank you note</a:t>
            </a:r>
          </a:p>
          <a:p>
            <a:pPr marL="228600" marR="0" lvl="0" indent="-228600" algn="l" rtl="0">
              <a:lnSpc>
                <a:spcPct val="90000"/>
              </a:lnSpc>
              <a:spcBef>
                <a:spcPts val="700"/>
              </a:spcBef>
              <a:buClr>
                <a:schemeClr val="dk2"/>
              </a:buClr>
              <a:buSzPct val="100000"/>
              <a:buFont typeface="Arial"/>
              <a:buNone/>
            </a:pPr>
            <a:endParaRPr sz="3300" b="0" i="0" u="none" strike="noStrike" cap="none" dirty="0">
              <a:solidFill>
                <a:srgbClr val="CC0000"/>
              </a:solidFill>
              <a:latin typeface="Cabin"/>
              <a:ea typeface="Cabin"/>
              <a:cs typeface="Cabin"/>
              <a:sym typeface="Cabin"/>
            </a:endParaRPr>
          </a:p>
        </p:txBody>
      </p:sp>
    </p:spTree>
    <p:extLst>
      <p:ext uri="{BB962C8B-B14F-4D97-AF65-F5344CB8AC3E}">
        <p14:creationId xmlns:p14="http://schemas.microsoft.com/office/powerpoint/2010/main" val="1842833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txBox="1">
            <a:spLocks noChangeArrowheads="1"/>
          </p:cNvSpPr>
          <p:nvPr/>
        </p:nvSpPr>
        <p:spPr>
          <a:xfrm>
            <a:off x="2781679" y="1955714"/>
            <a:ext cx="7467600" cy="373380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Avoid form letters that simply replace name and pronouns</a:t>
            </a:r>
          </a:p>
          <a:p>
            <a:r>
              <a:rPr lang="en-US" dirty="0"/>
              <a:t>Bullets are ok to use</a:t>
            </a:r>
          </a:p>
          <a:p>
            <a:r>
              <a:rPr lang="en-US" dirty="0"/>
              <a:t>Include student’s name and date of birth</a:t>
            </a:r>
          </a:p>
          <a:p>
            <a:r>
              <a:rPr lang="en-US" dirty="0"/>
              <a:t>Use letterhead to identify where it is from</a:t>
            </a:r>
          </a:p>
          <a:p>
            <a:r>
              <a:rPr lang="en-US" dirty="0"/>
              <a:t>Letters are very beneficial especially for students on the “bubble”</a:t>
            </a:r>
          </a:p>
          <a:p>
            <a:r>
              <a:rPr lang="en-US" dirty="0"/>
              <a:t>Letters give additional insight to tie together the other pieces on the application</a:t>
            </a:r>
          </a:p>
          <a:p>
            <a:r>
              <a:rPr lang="en-US" dirty="0"/>
              <a:t>Provide additional insight instead of restating application details</a:t>
            </a:r>
          </a:p>
          <a:p>
            <a:pPr lvl="1"/>
            <a:r>
              <a:rPr lang="en-US" dirty="0"/>
              <a:t>Work ethic, response to adversity, overcoming obstacles</a:t>
            </a:r>
          </a:p>
        </p:txBody>
      </p:sp>
      <p:sp>
        <p:nvSpPr>
          <p:cNvPr id="3" name="Rectangle 2"/>
          <p:cNvSpPr/>
          <p:nvPr/>
        </p:nvSpPr>
        <p:spPr>
          <a:xfrm>
            <a:off x="0" y="6242906"/>
            <a:ext cx="2149691" cy="461665"/>
          </a:xfrm>
          <a:prstGeom prst="rect">
            <a:avLst/>
          </a:prstGeom>
        </p:spPr>
        <p:txBody>
          <a:bodyPr wrap="none">
            <a:spAutoFit/>
          </a:bodyPr>
          <a:lstStyle/>
          <a:p>
            <a:r>
              <a:rPr lang="en-US" sz="2400" dirty="0" err="1">
                <a:solidFill>
                  <a:schemeClr val="bg1"/>
                </a:solidFill>
              </a:rPr>
              <a:t>OpInform</a:t>
            </a:r>
            <a:r>
              <a:rPr lang="en-US" sz="2400" dirty="0">
                <a:solidFill>
                  <a:schemeClr val="bg1"/>
                </a:solidFill>
              </a:rPr>
              <a:t> 2017 </a:t>
            </a:r>
          </a:p>
        </p:txBody>
      </p:sp>
      <p:sp>
        <p:nvSpPr>
          <p:cNvPr id="6" name="Shape 134">
            <a:extLst>
              <a:ext uri="{FF2B5EF4-FFF2-40B4-BE49-F238E27FC236}">
                <a16:creationId xmlns:a16="http://schemas.microsoft.com/office/drawing/2014/main" id="{E61029E3-A81B-4463-9520-87CDB8AACC8D}"/>
              </a:ext>
            </a:extLst>
          </p:cNvPr>
          <p:cNvSpPr txBox="1">
            <a:spLocks/>
          </p:cNvSpPr>
          <p:nvPr/>
        </p:nvSpPr>
        <p:spPr>
          <a:xfrm>
            <a:off x="1928987" y="657577"/>
            <a:ext cx="9339087" cy="762000"/>
          </a:xfrm>
          <a:prstGeom prst="rect">
            <a:avLst/>
          </a:prstGeom>
          <a:noFill/>
          <a:ln>
            <a:noFill/>
          </a:ln>
        </p:spPr>
        <p:txBody>
          <a:bodyPr wrap="square" lIns="91425" tIns="45700" rIns="91425" bIns="45700" anchor="t" anchorCtr="0">
            <a:noAutofit/>
          </a:bodyPr>
          <a:lstStyle>
            <a:lvl1pPr algn="ctr">
              <a:defRPr sz="6000" b="0" i="0">
                <a:solidFill>
                  <a:schemeClr val="tx1"/>
                </a:solidFill>
                <a:latin typeface="Calibri"/>
                <a:ea typeface="+mj-ea"/>
                <a:cs typeface="Calibri"/>
              </a:defRPr>
            </a:lvl1pPr>
          </a:lstStyle>
          <a:p>
            <a:pPr rtl="0">
              <a:lnSpc>
                <a:spcPct val="90000"/>
              </a:lnSpc>
              <a:buClr>
                <a:srgbClr val="262626"/>
              </a:buClr>
              <a:buSzPct val="25000"/>
              <a:buFont typeface="Impact"/>
              <a:buNone/>
            </a:pPr>
            <a:r>
              <a:rPr lang="en-US" sz="5100" kern="0">
                <a:solidFill>
                  <a:srgbClr val="006BC0"/>
                </a:solidFill>
                <a:latin typeface="+mj-lt"/>
                <a:ea typeface="Impact"/>
                <a:cs typeface="Impact"/>
                <a:sym typeface="Impact"/>
              </a:rPr>
              <a:t>Recommendations</a:t>
            </a:r>
            <a:endParaRPr lang="en-US" sz="5100" kern="0" dirty="0">
              <a:solidFill>
                <a:srgbClr val="006BC0"/>
              </a:solidFill>
              <a:latin typeface="+mj-lt"/>
              <a:ea typeface="Impact"/>
              <a:cs typeface="Impact"/>
              <a:sym typeface="Impact"/>
            </a:endParaRPr>
          </a:p>
        </p:txBody>
      </p:sp>
    </p:spTree>
    <p:extLst>
      <p:ext uri="{BB962C8B-B14F-4D97-AF65-F5344CB8AC3E}">
        <p14:creationId xmlns:p14="http://schemas.microsoft.com/office/powerpoint/2010/main" val="1382139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1174042" y="762000"/>
            <a:ext cx="10521245" cy="762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262626"/>
              </a:buClr>
              <a:buSzPct val="25000"/>
              <a:buFont typeface="Impact"/>
              <a:buNone/>
            </a:pPr>
            <a:r>
              <a:rPr lang="en-US" sz="3600" b="0" i="0" u="none" strike="noStrike" cap="none" dirty="0">
                <a:solidFill>
                  <a:srgbClr val="006BC0"/>
                </a:solidFill>
                <a:latin typeface="+mj-lt"/>
                <a:ea typeface="Impact"/>
                <a:cs typeface="Impact"/>
                <a:sym typeface="Impact"/>
              </a:rPr>
              <a:t>COLLEGE ESSAY/PERSONAL STATEMENT</a:t>
            </a:r>
          </a:p>
        </p:txBody>
      </p:sp>
      <p:sp>
        <p:nvSpPr>
          <p:cNvPr id="141" name="Shape 141"/>
          <p:cNvSpPr txBox="1">
            <a:spLocks noGrp="1"/>
          </p:cNvSpPr>
          <p:nvPr>
            <p:ph type="body" idx="1"/>
          </p:nvPr>
        </p:nvSpPr>
        <p:spPr>
          <a:xfrm>
            <a:off x="1682699" y="1570037"/>
            <a:ext cx="8826602" cy="4525963"/>
          </a:xfrm>
          <a:prstGeom prst="rect">
            <a:avLst/>
          </a:prstGeom>
          <a:noFill/>
          <a:ln>
            <a:noFill/>
          </a:ln>
        </p:spPr>
        <p:txBody>
          <a:bodyPr lIns="91425" tIns="45700" rIns="91425" bIns="45700" anchor="t" anchorCtr="0">
            <a:noAutofit/>
          </a:bodyPr>
          <a:lstStyle/>
          <a:p>
            <a:pPr marL="457200" marR="0" lvl="0" indent="-457200" algn="l" rtl="0">
              <a:lnSpc>
                <a:spcPct val="90000"/>
              </a:lnSpc>
              <a:spcBef>
                <a:spcPts val="1200"/>
              </a:spcBef>
              <a:spcAft>
                <a:spcPts val="0"/>
              </a:spcAft>
              <a:buSzPct val="100000"/>
              <a:buFont typeface="Arial" panose="020B0604020202020204" pitchFamily="34" charset="0"/>
              <a:buChar char="•"/>
            </a:pPr>
            <a:r>
              <a:rPr lang="en-US" sz="2000" dirty="0">
                <a:solidFill>
                  <a:schemeClr val="tx1"/>
                </a:solidFill>
                <a:latin typeface="+mn-lt"/>
              </a:rPr>
              <a:t>student’s personal introduction to the admissions committee</a:t>
            </a:r>
          </a:p>
          <a:p>
            <a:pPr marL="457200" indent="-457200" algn="l" rtl="0">
              <a:lnSpc>
                <a:spcPct val="90000"/>
              </a:lnSpc>
              <a:spcBef>
                <a:spcPts val="1200"/>
              </a:spcBef>
              <a:buSzPct val="100000"/>
              <a:buFont typeface="Arial" panose="020B0604020202020204" pitchFamily="34" charset="0"/>
              <a:buChar char="•"/>
            </a:pPr>
            <a:r>
              <a:rPr lang="en-US" sz="2000" dirty="0">
                <a:solidFill>
                  <a:schemeClr val="tx1"/>
                </a:solidFill>
                <a:latin typeface="+mn-lt"/>
              </a:rPr>
              <a:t>The essay is the student’s voice and opportunity to share who they are</a:t>
            </a:r>
          </a:p>
          <a:p>
            <a:pPr marL="457200" indent="-457200" algn="l" rtl="0">
              <a:lnSpc>
                <a:spcPct val="90000"/>
              </a:lnSpc>
              <a:spcBef>
                <a:spcPts val="1200"/>
              </a:spcBef>
              <a:buSzPct val="100000"/>
              <a:buFont typeface="Arial" panose="020B0604020202020204" pitchFamily="34" charset="0"/>
              <a:buChar char="•"/>
            </a:pPr>
            <a:r>
              <a:rPr lang="en-US" sz="2000" dirty="0">
                <a:solidFill>
                  <a:schemeClr val="tx1"/>
                </a:solidFill>
                <a:latin typeface="+mn-lt"/>
              </a:rPr>
              <a:t>Provides non-cognitive variables to relate to the student</a:t>
            </a:r>
          </a:p>
          <a:p>
            <a:pPr marL="457200" marR="0" lvl="0" indent="-457200" algn="l" rtl="0">
              <a:lnSpc>
                <a:spcPct val="90000"/>
              </a:lnSpc>
              <a:spcBef>
                <a:spcPts val="1200"/>
              </a:spcBef>
              <a:spcAft>
                <a:spcPts val="0"/>
              </a:spcAft>
              <a:buSzPct val="100000"/>
              <a:buFont typeface="Arial" panose="020B0604020202020204" pitchFamily="34" charset="0"/>
              <a:buChar char="•"/>
            </a:pPr>
            <a:r>
              <a:rPr lang="en-US" sz="2000" b="0" i="0" u="none" strike="noStrike" cap="none" dirty="0">
                <a:solidFill>
                  <a:schemeClr val="tx1"/>
                </a:solidFill>
                <a:latin typeface="+mn-lt"/>
                <a:ea typeface="Cabin"/>
                <a:cs typeface="Cabin"/>
                <a:sym typeface="Cabin"/>
              </a:rPr>
              <a:t>Opportunity to share personal values and story</a:t>
            </a:r>
          </a:p>
          <a:p>
            <a:pPr marL="457200" marR="0" lvl="0" indent="-457200" algn="l" rtl="0">
              <a:lnSpc>
                <a:spcPct val="90000"/>
              </a:lnSpc>
              <a:spcBef>
                <a:spcPts val="1200"/>
              </a:spcBef>
              <a:spcAft>
                <a:spcPts val="0"/>
              </a:spcAft>
              <a:buSzPct val="100000"/>
              <a:buFont typeface="Arial" panose="020B0604020202020204" pitchFamily="34" charset="0"/>
              <a:buChar char="•"/>
            </a:pPr>
            <a:r>
              <a:rPr lang="en-US" sz="2000" b="0" i="0" u="none" strike="noStrike" cap="none" dirty="0">
                <a:solidFill>
                  <a:schemeClr val="tx1"/>
                </a:solidFill>
                <a:latin typeface="+mn-lt"/>
                <a:ea typeface="Cabin"/>
                <a:cs typeface="Cabin"/>
                <a:sym typeface="Cabin"/>
              </a:rPr>
              <a:t>Choose your topic carefully</a:t>
            </a:r>
          </a:p>
          <a:p>
            <a:pPr marL="457200" marR="0" lvl="0" indent="-457200" algn="l" rtl="0">
              <a:lnSpc>
                <a:spcPct val="90000"/>
              </a:lnSpc>
              <a:spcBef>
                <a:spcPts val="1200"/>
              </a:spcBef>
              <a:spcAft>
                <a:spcPts val="0"/>
              </a:spcAft>
              <a:buSzPct val="100000"/>
              <a:buFont typeface="Arial" panose="020B0604020202020204" pitchFamily="34" charset="0"/>
              <a:buChar char="•"/>
            </a:pPr>
            <a:r>
              <a:rPr lang="en-US" sz="2000" b="0" i="0" u="none" strike="noStrike" cap="none" dirty="0">
                <a:solidFill>
                  <a:schemeClr val="tx1"/>
                </a:solidFill>
                <a:latin typeface="+mn-lt"/>
                <a:ea typeface="Cabin"/>
                <a:cs typeface="Cabin"/>
                <a:sym typeface="Cabin"/>
              </a:rPr>
              <a:t>Essays should be unique, but not weird</a:t>
            </a:r>
          </a:p>
          <a:p>
            <a:pPr marL="457200" marR="0" lvl="0" indent="-457200" algn="l" rtl="0">
              <a:lnSpc>
                <a:spcPct val="90000"/>
              </a:lnSpc>
              <a:spcBef>
                <a:spcPts val="1200"/>
              </a:spcBef>
              <a:spcAft>
                <a:spcPts val="0"/>
              </a:spcAft>
              <a:buSzPct val="100000"/>
              <a:buFont typeface="Arial" panose="020B0604020202020204" pitchFamily="34" charset="0"/>
              <a:buChar char="•"/>
            </a:pPr>
            <a:r>
              <a:rPr lang="en-US" sz="2000" b="0" i="0" u="none" strike="noStrike" cap="none" dirty="0">
                <a:solidFill>
                  <a:schemeClr val="tx1"/>
                </a:solidFill>
                <a:latin typeface="+mn-lt"/>
                <a:ea typeface="Cabin"/>
                <a:cs typeface="Cabin"/>
                <a:sym typeface="Cabin"/>
              </a:rPr>
              <a:t>Follow the directions</a:t>
            </a:r>
          </a:p>
          <a:p>
            <a:pPr marL="457200" marR="0" lvl="0" indent="-457200" algn="l" rtl="0">
              <a:lnSpc>
                <a:spcPct val="90000"/>
              </a:lnSpc>
              <a:spcBef>
                <a:spcPts val="1200"/>
              </a:spcBef>
              <a:spcAft>
                <a:spcPts val="0"/>
              </a:spcAft>
              <a:buSzPct val="100000"/>
              <a:buFont typeface="Arial" panose="020B0604020202020204" pitchFamily="34" charset="0"/>
              <a:buChar char="•"/>
            </a:pPr>
            <a:r>
              <a:rPr lang="en-US" sz="2000" b="0" i="0" u="none" strike="noStrike" cap="none" dirty="0">
                <a:solidFill>
                  <a:schemeClr val="tx1"/>
                </a:solidFill>
                <a:latin typeface="+mn-lt"/>
                <a:ea typeface="Cabin"/>
                <a:cs typeface="Cabin"/>
                <a:sym typeface="Cabin"/>
              </a:rPr>
              <a:t>Proofread, edit, rewrite</a:t>
            </a:r>
          </a:p>
          <a:p>
            <a:pPr marL="457200" marR="0" lvl="0" indent="-457200" algn="l" rtl="0">
              <a:lnSpc>
                <a:spcPct val="90000"/>
              </a:lnSpc>
              <a:spcBef>
                <a:spcPts val="1200"/>
              </a:spcBef>
              <a:buSzPct val="100000"/>
              <a:buFont typeface="Arial" panose="020B0604020202020204" pitchFamily="34" charset="0"/>
              <a:buChar char="•"/>
            </a:pPr>
            <a:r>
              <a:rPr lang="en-US" sz="2000" b="0" i="0" u="none" strike="noStrike" cap="none" dirty="0">
                <a:solidFill>
                  <a:schemeClr val="tx1"/>
                </a:solidFill>
                <a:latin typeface="+mn-lt"/>
                <a:ea typeface="Cabin"/>
                <a:cs typeface="Cabin"/>
                <a:sym typeface="Cabin"/>
              </a:rPr>
              <a:t>Don’t save it for last!</a:t>
            </a:r>
          </a:p>
          <a:p>
            <a:pPr marL="228600" marR="0" lvl="0" indent="-228600" algn="l" rtl="0">
              <a:lnSpc>
                <a:spcPct val="90000"/>
              </a:lnSpc>
              <a:spcBef>
                <a:spcPts val="700"/>
              </a:spcBef>
              <a:buClr>
                <a:schemeClr val="dk2"/>
              </a:buClr>
              <a:buSzPct val="100000"/>
              <a:buFont typeface="Arial"/>
              <a:buChar char="•"/>
            </a:pPr>
            <a:endParaRPr lang="en-US" sz="3100" b="0" i="0" u="none" strike="noStrike" cap="none" dirty="0">
              <a:solidFill>
                <a:srgbClr val="595959"/>
              </a:solidFill>
              <a:latin typeface="Cabin"/>
              <a:ea typeface="Cabin"/>
              <a:cs typeface="Cabin"/>
              <a:sym typeface="Cabin"/>
            </a:endParaRPr>
          </a:p>
        </p:txBody>
      </p:sp>
    </p:spTree>
    <p:extLst>
      <p:ext uri="{BB962C8B-B14F-4D97-AF65-F5344CB8AC3E}">
        <p14:creationId xmlns:p14="http://schemas.microsoft.com/office/powerpoint/2010/main" val="1164896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7" name="Google Shape;357;p32"/>
          <p:cNvSpPr txBox="1"/>
          <p:nvPr/>
        </p:nvSpPr>
        <p:spPr>
          <a:xfrm>
            <a:off x="2563122" y="1828800"/>
            <a:ext cx="3950400" cy="523200"/>
          </a:xfrm>
          <a:prstGeom prst="rect">
            <a:avLst/>
          </a:prstGeom>
          <a:noFill/>
          <a:ln>
            <a:noFill/>
          </a:ln>
        </p:spPr>
        <p:txBody>
          <a:bodyPr spcFirstLastPara="1" wrap="square" lIns="91425" tIns="45700" rIns="91425" bIns="45700" anchor="t" anchorCtr="0">
            <a:noAutofit/>
          </a:bodyPr>
          <a:lstStyle/>
          <a:p>
            <a:endParaRPr sz="2800">
              <a:solidFill>
                <a:schemeClr val="dk1"/>
              </a:solidFill>
              <a:latin typeface="Calibri"/>
              <a:ea typeface="Calibri"/>
              <a:cs typeface="Calibri"/>
              <a:sym typeface="Calibri"/>
            </a:endParaRPr>
          </a:p>
        </p:txBody>
      </p:sp>
      <p:sp>
        <p:nvSpPr>
          <p:cNvPr id="5" name="Google Shape;283;p27"/>
          <p:cNvSpPr/>
          <p:nvPr/>
        </p:nvSpPr>
        <p:spPr>
          <a:xfrm>
            <a:off x="2191327" y="163759"/>
            <a:ext cx="8229600" cy="762000"/>
          </a:xfrm>
          <a:prstGeom prst="rect">
            <a:avLst/>
          </a:prstGeom>
          <a:noFill/>
          <a:ln>
            <a:noFill/>
          </a:ln>
        </p:spPr>
        <p:txBody>
          <a:bodyPr spcFirstLastPara="1" wrap="square" lIns="91425" tIns="45700" rIns="91425" bIns="45700" anchor="ctr" anchorCtr="0">
            <a:noAutofit/>
          </a:bodyPr>
          <a:lstStyle/>
          <a:p>
            <a:pPr algn="ctr"/>
            <a:r>
              <a:rPr lang="en-US" sz="4400" dirty="0">
                <a:solidFill>
                  <a:srgbClr val="006BC0"/>
                </a:solidFill>
                <a:latin typeface="Calibri"/>
                <a:ea typeface="Calibri"/>
                <a:cs typeface="Calibri"/>
                <a:sym typeface="Calibri"/>
              </a:rPr>
              <a:t>Activities and Involvement</a:t>
            </a:r>
            <a:endParaRPr sz="4400" dirty="0">
              <a:solidFill>
                <a:srgbClr val="006BC0"/>
              </a:solidFill>
              <a:latin typeface="Calibri"/>
              <a:ea typeface="Calibri"/>
              <a:cs typeface="Calibri"/>
              <a:sym typeface="Calibri"/>
            </a:endParaRPr>
          </a:p>
        </p:txBody>
      </p:sp>
      <p:sp>
        <p:nvSpPr>
          <p:cNvPr id="6" name="Google Shape;287;p27"/>
          <p:cNvSpPr txBox="1"/>
          <p:nvPr/>
        </p:nvSpPr>
        <p:spPr>
          <a:xfrm>
            <a:off x="2292927" y="1019564"/>
            <a:ext cx="8026399" cy="4818872"/>
          </a:xfrm>
          <a:prstGeom prst="rect">
            <a:avLst/>
          </a:prstGeom>
          <a:noFill/>
          <a:ln>
            <a:noFill/>
          </a:ln>
        </p:spPr>
        <p:txBody>
          <a:bodyPr spcFirstLastPara="1" wrap="square" lIns="91425" tIns="45700" rIns="91425" bIns="45700" anchor="t" anchorCtr="0">
            <a:noAutofit/>
          </a:bodyPr>
          <a:lstStyle/>
          <a:p>
            <a:pPr marL="342900" indent="-342900">
              <a:buFont typeface="Arial" panose="020B0604020202020204" pitchFamily="34" charset="0"/>
              <a:buChar char="•"/>
            </a:pPr>
            <a:r>
              <a:rPr lang="en-US" sz="2400" dirty="0">
                <a:latin typeface="Calibri"/>
                <a:ea typeface="Calibri"/>
                <a:cs typeface="Calibri"/>
                <a:sym typeface="Calibri"/>
              </a:rPr>
              <a:t>Meaningful, sustained community service</a:t>
            </a:r>
          </a:p>
          <a:p>
            <a:r>
              <a:rPr lang="en-US" sz="2400" dirty="0">
                <a:latin typeface="Calibri"/>
                <a:ea typeface="Calibri"/>
                <a:cs typeface="Calibri"/>
                <a:sym typeface="Calibri"/>
              </a:rPr>
              <a:t>	- Immersed in the experience</a:t>
            </a:r>
          </a:p>
          <a:p>
            <a:r>
              <a:rPr lang="en-US" sz="2400" dirty="0">
                <a:latin typeface="Calibri"/>
                <a:ea typeface="Calibri"/>
                <a:cs typeface="Calibri"/>
                <a:sym typeface="Calibri"/>
              </a:rPr>
              <a:t>	- Emotional awareness</a:t>
            </a:r>
          </a:p>
          <a:p>
            <a:r>
              <a:rPr lang="en-US" sz="2400" dirty="0">
                <a:latin typeface="Calibri"/>
                <a:ea typeface="Calibri"/>
                <a:cs typeface="Calibri"/>
                <a:sym typeface="Calibri"/>
              </a:rPr>
              <a:t>	- Develops a sense of responsibility</a:t>
            </a:r>
          </a:p>
          <a:p>
            <a:pPr marL="342900" indent="-342900">
              <a:buFont typeface="Arial" panose="020B0604020202020204" pitchFamily="34" charset="0"/>
              <a:buChar char="•"/>
            </a:pPr>
            <a:r>
              <a:rPr lang="en-US" sz="2400" dirty="0">
                <a:latin typeface="Calibri"/>
                <a:ea typeface="Calibri"/>
                <a:cs typeface="Calibri"/>
                <a:sym typeface="Calibri"/>
              </a:rPr>
              <a:t>Leadership positions</a:t>
            </a:r>
          </a:p>
          <a:p>
            <a:r>
              <a:rPr lang="en-US" sz="2400" dirty="0">
                <a:latin typeface="Calibri"/>
                <a:ea typeface="Calibri"/>
                <a:cs typeface="Calibri"/>
                <a:sym typeface="Calibri"/>
              </a:rPr>
              <a:t>	- In school or within the community </a:t>
            </a:r>
          </a:p>
          <a:p>
            <a:pPr marL="342900" indent="-342900">
              <a:buFont typeface="Arial" panose="020B0604020202020204" pitchFamily="34" charset="0"/>
              <a:buChar char="•"/>
            </a:pPr>
            <a:r>
              <a:rPr lang="en-US" sz="2400" dirty="0">
                <a:latin typeface="Calibri"/>
                <a:ea typeface="Calibri"/>
                <a:cs typeface="Calibri"/>
                <a:sym typeface="Calibri"/>
              </a:rPr>
              <a:t>Continuous commitment</a:t>
            </a:r>
          </a:p>
          <a:p>
            <a:r>
              <a:rPr lang="en-US" sz="2400" dirty="0">
                <a:latin typeface="Calibri"/>
                <a:ea typeface="Calibri"/>
                <a:cs typeface="Calibri"/>
                <a:sym typeface="Calibri"/>
              </a:rPr>
              <a:t>	- Dedication demonstrated, not just one time event</a:t>
            </a:r>
          </a:p>
          <a:p>
            <a:pPr marL="342900" indent="-342900">
              <a:buFont typeface="Arial" panose="020B0604020202020204" pitchFamily="34" charset="0"/>
              <a:buChar char="•"/>
            </a:pPr>
            <a:r>
              <a:rPr lang="en-US" sz="2400" dirty="0">
                <a:latin typeface="Calibri"/>
                <a:ea typeface="Calibri"/>
                <a:cs typeface="Calibri"/>
                <a:sym typeface="Calibri"/>
              </a:rPr>
              <a:t>Employment vs. activities</a:t>
            </a:r>
          </a:p>
          <a:p>
            <a:r>
              <a:rPr lang="en-US" sz="2400" dirty="0">
                <a:latin typeface="Calibri"/>
                <a:ea typeface="Calibri"/>
                <a:cs typeface="Calibri"/>
                <a:sym typeface="Calibri"/>
              </a:rPr>
              <a:t>	- Demonstrates responsibility</a:t>
            </a:r>
          </a:p>
          <a:p>
            <a:pPr marL="342900" indent="-342900">
              <a:buFont typeface="Arial" panose="020B0604020202020204" pitchFamily="34" charset="0"/>
              <a:buChar char="•"/>
            </a:pPr>
            <a:r>
              <a:rPr lang="en-US" sz="2400" dirty="0">
                <a:latin typeface="Calibri"/>
                <a:ea typeface="Calibri"/>
                <a:cs typeface="Calibri"/>
                <a:sym typeface="Calibri"/>
              </a:rPr>
              <a:t>Quality not quantity of activities</a:t>
            </a:r>
          </a:p>
          <a:p>
            <a:pPr marL="342900" indent="-342900">
              <a:buFont typeface="Arial" panose="020B0604020202020204" pitchFamily="34" charset="0"/>
              <a:buChar char="•"/>
            </a:pPr>
            <a:r>
              <a:rPr lang="en-US" sz="2400" b="0" i="0" u="none" strike="noStrike" cap="none" dirty="0">
                <a:latin typeface="Cabin"/>
                <a:ea typeface="Cabin"/>
                <a:cs typeface="Cabin"/>
                <a:sym typeface="Cabin"/>
              </a:rPr>
              <a:t>Service/Volunteerism</a:t>
            </a:r>
            <a:endParaRPr lang="en-US" sz="2400" dirty="0">
              <a:latin typeface="Calibri"/>
              <a:ea typeface="Calibri"/>
              <a:cs typeface="Calibri"/>
              <a:sym typeface="Calibri"/>
            </a:endParaRPr>
          </a:p>
          <a:p>
            <a:pPr marL="342900" indent="-342900">
              <a:buFont typeface="Arial" panose="020B0604020202020204" pitchFamily="34" charset="0"/>
              <a:buChar char="•"/>
            </a:pPr>
            <a:r>
              <a:rPr lang="en-US" sz="2400" dirty="0">
                <a:latin typeface="Calibri"/>
                <a:ea typeface="Calibri"/>
                <a:cs typeface="Calibri"/>
                <a:sym typeface="Calibri"/>
              </a:rPr>
              <a:t>Involvement leads to opportunity</a:t>
            </a:r>
            <a:endParaRPr sz="2400" dirty="0">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70" name="Google Shape;170;p19"/>
          <p:cNvSpPr txBox="1"/>
          <p:nvPr/>
        </p:nvSpPr>
        <p:spPr>
          <a:xfrm>
            <a:off x="979053" y="1870230"/>
            <a:ext cx="9956800" cy="3456105"/>
          </a:xfrm>
          <a:prstGeom prst="rect">
            <a:avLst/>
          </a:prstGeom>
          <a:noFill/>
          <a:ln>
            <a:noFill/>
          </a:ln>
        </p:spPr>
        <p:txBody>
          <a:bodyPr spcFirstLastPara="1" wrap="square" lIns="121900" tIns="60933" rIns="121900" bIns="60933" anchor="t" anchorCtr="0">
            <a:noAutofit/>
          </a:bodyPr>
          <a:lstStyle/>
          <a:p>
            <a:pPr marL="643451" indent="-609585">
              <a:buSzPts val="3200"/>
              <a:buFont typeface="Arial" panose="020B0604020202020204" pitchFamily="34" charset="0"/>
              <a:buChar char="•"/>
            </a:pPr>
            <a:r>
              <a:rPr lang="en-US" sz="3600" dirty="0">
                <a:solidFill>
                  <a:schemeClr val="dk1"/>
                </a:solidFill>
                <a:ea typeface="Calibri"/>
                <a:cs typeface="Calibri"/>
                <a:sym typeface="Calibri"/>
              </a:rPr>
              <a:t>Students</a:t>
            </a:r>
            <a:endParaRPr sz="3600" dirty="0">
              <a:solidFill>
                <a:schemeClr val="dk1"/>
              </a:solidFill>
              <a:ea typeface="Calibri"/>
              <a:cs typeface="Calibri"/>
              <a:sym typeface="Calibri"/>
            </a:endParaRPr>
          </a:p>
          <a:p>
            <a:pPr marL="643451" indent="-609585">
              <a:buSzPts val="3200"/>
              <a:buFont typeface="Arial" panose="020B0604020202020204" pitchFamily="34" charset="0"/>
              <a:buChar char="•"/>
            </a:pPr>
            <a:r>
              <a:rPr lang="en-US" sz="3600" dirty="0">
                <a:solidFill>
                  <a:schemeClr val="dk1"/>
                </a:solidFill>
                <a:ea typeface="Calibri"/>
                <a:cs typeface="Calibri"/>
                <a:sym typeface="Calibri"/>
              </a:rPr>
              <a:t>Parent/ Guardian</a:t>
            </a:r>
          </a:p>
          <a:p>
            <a:pPr marL="643451" indent="-609585">
              <a:buSzPts val="3200"/>
              <a:buFont typeface="Arial" panose="020B0604020202020204" pitchFamily="34" charset="0"/>
              <a:buChar char="•"/>
            </a:pPr>
            <a:r>
              <a:rPr lang="en-US" sz="3600" dirty="0">
                <a:ea typeface="Calibri"/>
                <a:cs typeface="Calibri"/>
                <a:sym typeface="Calibri"/>
              </a:rPr>
              <a:t>Questions</a:t>
            </a:r>
          </a:p>
          <a:p>
            <a:pPr marL="643451" indent="-609585">
              <a:buSzPts val="3200"/>
              <a:buFont typeface="Arial" panose="020B0604020202020204" pitchFamily="34" charset="0"/>
              <a:buChar char="•"/>
            </a:pPr>
            <a:r>
              <a:rPr lang="en-US" sz="3600" dirty="0">
                <a:solidFill>
                  <a:schemeClr val="dk1"/>
                </a:solidFill>
                <a:ea typeface="Calibri"/>
                <a:cs typeface="Calibri"/>
                <a:sym typeface="Calibri"/>
              </a:rPr>
              <a:t>Extra’s </a:t>
            </a:r>
          </a:p>
          <a:p>
            <a:pPr marL="33866">
              <a:buSzPts val="3200"/>
            </a:pPr>
            <a:r>
              <a:rPr lang="en-US" sz="3600" dirty="0">
                <a:solidFill>
                  <a:srgbClr val="006BC0"/>
                </a:solidFill>
                <a:ea typeface="Calibri"/>
                <a:cs typeface="Calibri"/>
                <a:sym typeface="Calibri"/>
                <a:hlinkClick r:id="rId3">
                  <a:extLst>
                    <a:ext uri="{A12FA001-AC4F-418D-AE19-62706E023703}">
                      <ahyp:hlinkClr xmlns:ahyp="http://schemas.microsoft.com/office/drawing/2018/hyperlinkcolor" val="tx"/>
                    </a:ext>
                  </a:extLst>
                </a:hlinkClick>
              </a:rPr>
              <a:t>College Search Organizer</a:t>
            </a:r>
            <a:endParaRPr lang="en-US" sz="3600" dirty="0">
              <a:solidFill>
                <a:srgbClr val="006BC0"/>
              </a:solidFill>
              <a:ea typeface="Calibri"/>
              <a:cs typeface="Calibri"/>
              <a:sym typeface="Calibri"/>
            </a:endParaRPr>
          </a:p>
          <a:p>
            <a:pPr>
              <a:lnSpc>
                <a:spcPct val="90000"/>
              </a:lnSpc>
            </a:pPr>
            <a:r>
              <a:rPr lang="en-US" sz="3600" dirty="0">
                <a:solidFill>
                  <a:srgbClr val="006BC0"/>
                </a:solidFill>
                <a:ea typeface="Calibri"/>
                <a:cs typeface="Calibri"/>
                <a:sym typeface="Calibri"/>
                <a:hlinkClick r:id="rId4">
                  <a:extLst>
                    <a:ext uri="{A12FA001-AC4F-418D-AE19-62706E023703}">
                      <ahyp:hlinkClr xmlns:ahyp="http://schemas.microsoft.com/office/drawing/2018/hyperlinkcolor" val="tx"/>
                    </a:ext>
                  </a:extLst>
                </a:hlinkClick>
              </a:rPr>
              <a:t>College Cost Organizer</a:t>
            </a:r>
            <a:endParaRPr sz="3600" dirty="0">
              <a:solidFill>
                <a:srgbClr val="006BC0"/>
              </a:solidFill>
              <a:ea typeface="Calibri"/>
              <a:cs typeface="Calibri"/>
              <a:sym typeface="Calibri"/>
            </a:endParaRPr>
          </a:p>
        </p:txBody>
      </p:sp>
      <p:sp>
        <p:nvSpPr>
          <p:cNvPr id="174" name="Google Shape;174;p19"/>
          <p:cNvSpPr txBox="1"/>
          <p:nvPr/>
        </p:nvSpPr>
        <p:spPr>
          <a:xfrm>
            <a:off x="979053" y="353011"/>
            <a:ext cx="10206809" cy="523200"/>
          </a:xfrm>
          <a:prstGeom prst="rect">
            <a:avLst/>
          </a:prstGeom>
          <a:noFill/>
          <a:ln>
            <a:noFill/>
          </a:ln>
        </p:spPr>
        <p:txBody>
          <a:bodyPr spcFirstLastPara="1" wrap="square" lIns="121900" tIns="60933" rIns="121900" bIns="60933" anchor="t" anchorCtr="0">
            <a:noAutofit/>
          </a:bodyPr>
          <a:lstStyle/>
          <a:p>
            <a:pPr algn="ctr"/>
            <a:r>
              <a:rPr lang="en-US" sz="4267" dirty="0">
                <a:solidFill>
                  <a:srgbClr val="006BC0"/>
                </a:solidFill>
                <a:latin typeface="Calibri"/>
                <a:ea typeface="Calibri"/>
                <a:cs typeface="Calibri"/>
                <a:sym typeface="Calibri"/>
              </a:rPr>
              <a:t>Final Thoughts</a:t>
            </a:r>
            <a:endParaRPr sz="4267" dirty="0">
              <a:solidFill>
                <a:srgbClr val="006BC0"/>
              </a:solidFill>
              <a:latin typeface="Calibri"/>
              <a:ea typeface="Calibri"/>
              <a:cs typeface="Calibri"/>
              <a:sym typeface="Calibri"/>
            </a:endParaRPr>
          </a:p>
        </p:txBody>
      </p:sp>
    </p:spTree>
    <p:extLst>
      <p:ext uri="{BB962C8B-B14F-4D97-AF65-F5344CB8AC3E}">
        <p14:creationId xmlns:p14="http://schemas.microsoft.com/office/powerpoint/2010/main" val="1323186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F96ED4E-482E-4587-AC4A-C1E147BFE241}"/>
              </a:ext>
            </a:extLst>
          </p:cNvPr>
          <p:cNvSpPr txBox="1"/>
          <p:nvPr/>
        </p:nvSpPr>
        <p:spPr>
          <a:xfrm>
            <a:off x="1711092" y="983697"/>
            <a:ext cx="8769816" cy="3970318"/>
          </a:xfrm>
          <a:prstGeom prst="rect">
            <a:avLst/>
          </a:prstGeom>
          <a:noFill/>
        </p:spPr>
        <p:txBody>
          <a:bodyPr wrap="square" rtlCol="0">
            <a:spAutoFit/>
          </a:bodyPr>
          <a:lstStyle/>
          <a:p>
            <a:pPr marL="0" marR="0">
              <a:spcBef>
                <a:spcPts val="0"/>
              </a:spcBef>
              <a:spcAft>
                <a:spcPts val="0"/>
              </a:spcAft>
            </a:pPr>
            <a:r>
              <a:rPr lang="en-US" sz="2800" dirty="0">
                <a:effectLst/>
                <a:latin typeface="Calibri" panose="020F0502020204030204" pitchFamily="34" charset="0"/>
                <a:ea typeface="Calibri" panose="020F0502020204030204" pitchFamily="34" charset="0"/>
              </a:rPr>
              <a:t>Finding the right fit begins with your help. In a year of paradigm shifts – from NACAC code of ethics changes, remote learning, and suspension of exams to reduced AP exam times and ever-increasing announcements of test optional policy rollouts – your role is even more important. These new changes, combined with the traditional college search challenges, can be overwhelming. Our goal is to provide solid resources, websites, and action plans that you can use and implement. </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63113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a:extLst>
              <a:ext uri="{FF2B5EF4-FFF2-40B4-BE49-F238E27FC236}">
                <a16:creationId xmlns:a16="http://schemas.microsoft.com/office/drawing/2014/main" id="{7C1D0F29-9115-4A5E-89CD-817329868A46}"/>
              </a:ext>
            </a:extLst>
          </p:cNvPr>
          <p:cNvSpPr txBox="1">
            <a:spLocks noChangeArrowheads="1"/>
          </p:cNvSpPr>
          <p:nvPr/>
        </p:nvSpPr>
        <p:spPr bwMode="auto">
          <a:xfrm>
            <a:off x="2727325" y="4916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4" name="Text Box 4">
            <a:extLst>
              <a:ext uri="{FF2B5EF4-FFF2-40B4-BE49-F238E27FC236}">
                <a16:creationId xmlns:a16="http://schemas.microsoft.com/office/drawing/2014/main" id="{C385F88D-FD6A-4776-8725-13708902B75C}"/>
              </a:ext>
            </a:extLst>
          </p:cNvPr>
          <p:cNvSpPr txBox="1">
            <a:spLocks noChangeArrowheads="1"/>
          </p:cNvSpPr>
          <p:nvPr/>
        </p:nvSpPr>
        <p:spPr bwMode="auto">
          <a:xfrm>
            <a:off x="8518525" y="6059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5" name="Text Box 6">
            <a:extLst>
              <a:ext uri="{FF2B5EF4-FFF2-40B4-BE49-F238E27FC236}">
                <a16:creationId xmlns:a16="http://schemas.microsoft.com/office/drawing/2014/main" id="{6E2B0863-DE86-4461-8872-C8EFDF66B856}"/>
              </a:ext>
            </a:extLst>
          </p:cNvPr>
          <p:cNvSpPr txBox="1">
            <a:spLocks noChangeArrowheads="1"/>
          </p:cNvSpPr>
          <p:nvPr/>
        </p:nvSpPr>
        <p:spPr bwMode="auto">
          <a:xfrm>
            <a:off x="7985125" y="6135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6" name="Rectangle 9">
            <a:extLst>
              <a:ext uri="{FF2B5EF4-FFF2-40B4-BE49-F238E27FC236}">
                <a16:creationId xmlns:a16="http://schemas.microsoft.com/office/drawing/2014/main" id="{2B5130B2-293E-4299-BB20-B23794BEC301}"/>
              </a:ext>
            </a:extLst>
          </p:cNvPr>
          <p:cNvSpPr>
            <a:spLocks noGrp="1" noChangeArrowheads="1"/>
          </p:cNvSpPr>
          <p:nvPr>
            <p:ph type="body" idx="4294967295"/>
          </p:nvPr>
        </p:nvSpPr>
        <p:spPr>
          <a:xfrm>
            <a:off x="2538193" y="1523918"/>
            <a:ext cx="6400801" cy="3385542"/>
          </a:xfrm>
          <a:noFill/>
        </p:spPr>
        <p:txBody>
          <a:bodyPr/>
          <a:lstStyle/>
          <a:p>
            <a:pPr marL="0" marR="0" algn="ctr">
              <a:spcBef>
                <a:spcPts val="0"/>
              </a:spcBef>
              <a:spcAft>
                <a:spcPts val="0"/>
              </a:spcAft>
            </a:pPr>
            <a:r>
              <a:rPr lang="en-US" sz="2000" dirty="0">
                <a:solidFill>
                  <a:schemeClr val="tx1"/>
                </a:solidFill>
                <a:effectLst/>
                <a:latin typeface="+mn-lt"/>
                <a:ea typeface="Times New Roman" panose="02020603050405020304" pitchFamily="18" charset="0"/>
              </a:rPr>
              <a:t>Changes</a:t>
            </a:r>
          </a:p>
          <a:p>
            <a:pPr marL="0" marR="0" algn="ctr">
              <a:spcBef>
                <a:spcPts val="0"/>
              </a:spcBef>
              <a:spcAft>
                <a:spcPts val="0"/>
              </a:spcAft>
            </a:pPr>
            <a:r>
              <a:rPr lang="en-US" sz="2000" dirty="0">
                <a:solidFill>
                  <a:schemeClr val="tx1"/>
                </a:solidFill>
                <a:effectLst/>
                <a:latin typeface="+mn-lt"/>
                <a:ea typeface="Times New Roman" panose="02020603050405020304" pitchFamily="18" charset="0"/>
              </a:rPr>
              <a:t>Philosophy</a:t>
            </a:r>
          </a:p>
          <a:p>
            <a:pPr algn="ctr"/>
            <a:r>
              <a:rPr lang="en-US" sz="2000" dirty="0">
                <a:solidFill>
                  <a:schemeClr val="tx1"/>
                </a:solidFill>
                <a:latin typeface="+mn-lt"/>
                <a:ea typeface="Times New Roman" panose="02020603050405020304" pitchFamily="18" charset="0"/>
              </a:rPr>
              <a:t>Critical Thinking</a:t>
            </a:r>
          </a:p>
          <a:p>
            <a:pPr marL="0" marR="0" algn="ctr">
              <a:spcBef>
                <a:spcPts val="0"/>
              </a:spcBef>
              <a:spcAft>
                <a:spcPts val="0"/>
              </a:spcAft>
            </a:pPr>
            <a:r>
              <a:rPr lang="en-US" sz="2000" dirty="0">
                <a:solidFill>
                  <a:schemeClr val="tx1"/>
                </a:solidFill>
                <a:effectLst/>
                <a:latin typeface="+mn-lt"/>
                <a:ea typeface="Times New Roman" panose="02020603050405020304" pitchFamily="18" charset="0"/>
              </a:rPr>
              <a:t>Information</a:t>
            </a:r>
          </a:p>
          <a:p>
            <a:pPr marL="0" marR="0" algn="ctr">
              <a:spcBef>
                <a:spcPts val="0"/>
              </a:spcBef>
              <a:spcAft>
                <a:spcPts val="0"/>
              </a:spcAft>
            </a:pPr>
            <a:r>
              <a:rPr lang="en-US" sz="2000" dirty="0">
                <a:solidFill>
                  <a:schemeClr val="tx1"/>
                </a:solidFill>
                <a:effectLst/>
                <a:latin typeface="+mn-lt"/>
                <a:ea typeface="Times New Roman" panose="02020603050405020304" pitchFamily="18" charset="0"/>
              </a:rPr>
              <a:t> Campus Visit</a:t>
            </a:r>
          </a:p>
          <a:p>
            <a:pPr marL="0" marR="0" algn="ctr">
              <a:spcBef>
                <a:spcPts val="0"/>
              </a:spcBef>
              <a:spcAft>
                <a:spcPts val="0"/>
              </a:spcAft>
            </a:pPr>
            <a:r>
              <a:rPr lang="en-US" sz="2000" dirty="0">
                <a:solidFill>
                  <a:schemeClr val="tx1"/>
                </a:solidFill>
                <a:effectLst/>
                <a:latin typeface="+mn-lt"/>
                <a:ea typeface="Times New Roman" panose="02020603050405020304" pitchFamily="18" charset="0"/>
              </a:rPr>
              <a:t> Application Process</a:t>
            </a:r>
          </a:p>
          <a:p>
            <a:pPr algn="ctr"/>
            <a:r>
              <a:rPr lang="en-US" sz="2000" dirty="0">
                <a:solidFill>
                  <a:schemeClr val="tx1"/>
                </a:solidFill>
                <a:latin typeface="+mn-lt"/>
                <a:ea typeface="Times New Roman" panose="02020603050405020304" pitchFamily="18" charset="0"/>
              </a:rPr>
              <a:t>Grades/Transcripts</a:t>
            </a:r>
            <a:endParaRPr lang="en-US" sz="2000" dirty="0">
              <a:solidFill>
                <a:schemeClr val="tx1"/>
              </a:solidFill>
              <a:effectLst/>
              <a:latin typeface="+mn-lt"/>
              <a:ea typeface="Times New Roman" panose="02020603050405020304" pitchFamily="18" charset="0"/>
            </a:endParaRPr>
          </a:p>
          <a:p>
            <a:pPr marL="0" marR="0" algn="ctr">
              <a:spcBef>
                <a:spcPts val="0"/>
              </a:spcBef>
              <a:spcAft>
                <a:spcPts val="0"/>
              </a:spcAft>
            </a:pPr>
            <a:r>
              <a:rPr lang="en-US" sz="2000" dirty="0">
                <a:solidFill>
                  <a:schemeClr val="tx1"/>
                </a:solidFill>
                <a:effectLst/>
                <a:latin typeface="+mn-lt"/>
                <a:ea typeface="Times New Roman" panose="02020603050405020304" pitchFamily="18" charset="0"/>
              </a:rPr>
              <a:t> Recommendations</a:t>
            </a:r>
          </a:p>
          <a:p>
            <a:pPr marL="0" marR="0" algn="ctr">
              <a:spcBef>
                <a:spcPts val="0"/>
              </a:spcBef>
              <a:spcAft>
                <a:spcPts val="0"/>
              </a:spcAft>
            </a:pPr>
            <a:r>
              <a:rPr lang="en-US" sz="2000" dirty="0">
                <a:solidFill>
                  <a:schemeClr val="tx1"/>
                </a:solidFill>
                <a:effectLst/>
                <a:latin typeface="+mn-lt"/>
                <a:ea typeface="Times New Roman" panose="02020603050405020304" pitchFamily="18" charset="0"/>
              </a:rPr>
              <a:t> </a:t>
            </a:r>
            <a:r>
              <a:rPr lang="en-US" sz="2000" dirty="0">
                <a:solidFill>
                  <a:schemeClr val="tx1"/>
                </a:solidFill>
                <a:latin typeface="+mn-lt"/>
                <a:ea typeface="Times New Roman" panose="02020603050405020304" pitchFamily="18" charset="0"/>
              </a:rPr>
              <a:t>Extracurricular/ Essay </a:t>
            </a:r>
          </a:p>
          <a:p>
            <a:pPr algn="ctr"/>
            <a:r>
              <a:rPr lang="en-US" sz="2000" dirty="0">
                <a:solidFill>
                  <a:schemeClr val="tx1"/>
                </a:solidFill>
                <a:effectLst/>
                <a:latin typeface="+mn-lt"/>
                <a:ea typeface="Times New Roman" panose="02020603050405020304" pitchFamily="18" charset="0"/>
              </a:rPr>
              <a:t>Final Thoughts</a:t>
            </a:r>
          </a:p>
          <a:p>
            <a:pPr marL="0" marR="0" algn="ctr">
              <a:spcBef>
                <a:spcPts val="0"/>
              </a:spcBef>
              <a:spcAft>
                <a:spcPts val="0"/>
              </a:spcAft>
            </a:pPr>
            <a:r>
              <a:rPr lang="en-US" sz="2000" dirty="0">
                <a:solidFill>
                  <a:schemeClr val="tx1"/>
                </a:solidFill>
                <a:latin typeface="+mn-lt"/>
                <a:ea typeface="Times New Roman" panose="02020603050405020304" pitchFamily="18" charset="0"/>
              </a:rPr>
              <a:t>Questions</a:t>
            </a:r>
            <a:endParaRPr lang="en-US" sz="2000" dirty="0">
              <a:solidFill>
                <a:schemeClr val="tx1"/>
              </a:solidFill>
              <a:effectLst/>
              <a:latin typeface="+mn-lt"/>
              <a:ea typeface="Times New Roman" panose="02020603050405020304" pitchFamily="18" charset="0"/>
            </a:endParaRPr>
          </a:p>
        </p:txBody>
      </p:sp>
      <p:sp>
        <p:nvSpPr>
          <p:cNvPr id="8" name="Text Box 2">
            <a:extLst>
              <a:ext uri="{FF2B5EF4-FFF2-40B4-BE49-F238E27FC236}">
                <a16:creationId xmlns:a16="http://schemas.microsoft.com/office/drawing/2014/main" id="{1544AA49-D618-448F-9913-3599ED2FBFAC}"/>
              </a:ext>
            </a:extLst>
          </p:cNvPr>
          <p:cNvSpPr txBox="1">
            <a:spLocks noChangeArrowheads="1"/>
          </p:cNvSpPr>
          <p:nvPr/>
        </p:nvSpPr>
        <p:spPr bwMode="auto">
          <a:xfrm>
            <a:off x="1176118" y="414643"/>
            <a:ext cx="9124950" cy="49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80000"/>
              </a:lnSpc>
              <a:spcBef>
                <a:spcPct val="20000"/>
              </a:spcBef>
              <a:spcAft>
                <a:spcPts val="0"/>
              </a:spcAft>
              <a:buClrTx/>
              <a:buSzTx/>
              <a:buFontTx/>
              <a:buNone/>
              <a:tabLst/>
              <a:defRPr/>
            </a:pPr>
            <a:r>
              <a:rPr lang="en-US" altLang="en-US" sz="3200" i="0" dirty="0">
                <a:solidFill>
                  <a:srgbClr val="0070C0"/>
                </a:solidFill>
                <a:latin typeface="+mj-lt"/>
              </a:rPr>
              <a:t>Topics</a:t>
            </a:r>
            <a:endParaRPr kumimoji="0" lang="en-US" altLang="en-US" sz="3200" b="0" i="0" u="none" strike="noStrike" kern="1200" cap="none" spc="0" normalizeH="0" baseline="0" noProof="0" dirty="0">
              <a:ln>
                <a:noFill/>
              </a:ln>
              <a:solidFill>
                <a:srgbClr val="0070C0"/>
              </a:solidFill>
              <a:effectLst/>
              <a:uLnTx/>
              <a:uFillTx/>
              <a:latin typeface="+mj-lt"/>
            </a:endParaRPr>
          </a:p>
        </p:txBody>
      </p:sp>
      <p:pic>
        <p:nvPicPr>
          <p:cNvPr id="7" name="Picture 6" descr="A close up of a logo&#10;&#10;Description automatically generated">
            <a:extLst>
              <a:ext uri="{FF2B5EF4-FFF2-40B4-BE49-F238E27FC236}">
                <a16:creationId xmlns:a16="http://schemas.microsoft.com/office/drawing/2014/main" id="{829EDF28-194C-4CFF-B3E2-28A8ABA8581F}"/>
              </a:ext>
            </a:extLst>
          </p:cNvPr>
          <p:cNvPicPr>
            <a:picLocks noChangeAspect="1"/>
          </p:cNvPicPr>
          <p:nvPr/>
        </p:nvPicPr>
        <p:blipFill rotWithShape="1">
          <a:blip r:embed="rId3">
            <a:extLst>
              <a:ext uri="{28A0092B-C50C-407E-A947-70E740481C1C}">
                <a14:useLocalDpi xmlns:a14="http://schemas.microsoft.com/office/drawing/2010/main" val="0"/>
              </a:ext>
            </a:extLst>
          </a:blip>
          <a:srcRect l="4285" t="13150" r="76207" b="52262"/>
          <a:stretch/>
        </p:blipFill>
        <p:spPr>
          <a:xfrm>
            <a:off x="8077199" y="6135688"/>
            <a:ext cx="724245" cy="722312"/>
          </a:xfrm>
          <a:prstGeom prst="rect">
            <a:avLst/>
          </a:prstGeom>
        </p:spPr>
      </p:pic>
    </p:spTree>
    <p:extLst>
      <p:ext uri="{BB962C8B-B14F-4D97-AF65-F5344CB8AC3E}">
        <p14:creationId xmlns:p14="http://schemas.microsoft.com/office/powerpoint/2010/main" val="2402638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a:extLst>
              <a:ext uri="{FF2B5EF4-FFF2-40B4-BE49-F238E27FC236}">
                <a16:creationId xmlns:a16="http://schemas.microsoft.com/office/drawing/2014/main" id="{7C1D0F29-9115-4A5E-89CD-817329868A46}"/>
              </a:ext>
            </a:extLst>
          </p:cNvPr>
          <p:cNvSpPr txBox="1">
            <a:spLocks noChangeArrowheads="1"/>
          </p:cNvSpPr>
          <p:nvPr/>
        </p:nvSpPr>
        <p:spPr bwMode="auto">
          <a:xfrm>
            <a:off x="2727325" y="4916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4" name="Text Box 4">
            <a:extLst>
              <a:ext uri="{FF2B5EF4-FFF2-40B4-BE49-F238E27FC236}">
                <a16:creationId xmlns:a16="http://schemas.microsoft.com/office/drawing/2014/main" id="{C385F88D-FD6A-4776-8725-13708902B75C}"/>
              </a:ext>
            </a:extLst>
          </p:cNvPr>
          <p:cNvSpPr txBox="1">
            <a:spLocks noChangeArrowheads="1"/>
          </p:cNvSpPr>
          <p:nvPr/>
        </p:nvSpPr>
        <p:spPr bwMode="auto">
          <a:xfrm>
            <a:off x="8518525" y="6059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5" name="Text Box 6">
            <a:extLst>
              <a:ext uri="{FF2B5EF4-FFF2-40B4-BE49-F238E27FC236}">
                <a16:creationId xmlns:a16="http://schemas.microsoft.com/office/drawing/2014/main" id="{6E2B0863-DE86-4461-8872-C8EFDF66B856}"/>
              </a:ext>
            </a:extLst>
          </p:cNvPr>
          <p:cNvSpPr txBox="1">
            <a:spLocks noChangeArrowheads="1"/>
          </p:cNvSpPr>
          <p:nvPr/>
        </p:nvSpPr>
        <p:spPr bwMode="auto">
          <a:xfrm>
            <a:off x="7985125" y="6135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 name="Text Box 2">
            <a:extLst>
              <a:ext uri="{FF2B5EF4-FFF2-40B4-BE49-F238E27FC236}">
                <a16:creationId xmlns:a16="http://schemas.microsoft.com/office/drawing/2014/main" id="{1544AA49-D618-448F-9913-3599ED2FBFAC}"/>
              </a:ext>
            </a:extLst>
          </p:cNvPr>
          <p:cNvSpPr txBox="1">
            <a:spLocks noChangeArrowheads="1"/>
          </p:cNvSpPr>
          <p:nvPr/>
        </p:nvSpPr>
        <p:spPr bwMode="auto">
          <a:xfrm>
            <a:off x="1176119" y="341312"/>
            <a:ext cx="9124950" cy="8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80000"/>
              </a:lnSpc>
              <a:spcBef>
                <a:spcPct val="20000"/>
              </a:spcBef>
              <a:spcAft>
                <a:spcPts val="0"/>
              </a:spcAft>
              <a:buClrTx/>
              <a:buSzTx/>
              <a:buFontTx/>
              <a:buNone/>
              <a:tabLst/>
              <a:defRPr/>
            </a:pPr>
            <a:r>
              <a:rPr lang="en-US" sz="3200" i="0" dirty="0">
                <a:solidFill>
                  <a:srgbClr val="006BC0"/>
                </a:solidFill>
                <a:effectLst/>
                <a:latin typeface="+mj-lt"/>
                <a:ea typeface="Times New Roman" panose="02020603050405020304" pitchFamily="18" charset="0"/>
              </a:rPr>
              <a:t>Changes: NACAC Code of Ethics and Professional Practices (CEPP)</a:t>
            </a:r>
            <a:endParaRPr kumimoji="0" lang="en-US" altLang="en-US" sz="3200" b="0" i="0" u="none" strike="noStrike" kern="1200" cap="none" spc="0" normalizeH="0" baseline="0" noProof="0" dirty="0">
              <a:ln>
                <a:noFill/>
              </a:ln>
              <a:solidFill>
                <a:srgbClr val="0070C0"/>
              </a:solidFill>
              <a:effectLst/>
              <a:uLnTx/>
              <a:uFillTx/>
              <a:latin typeface="+mj-lt"/>
              <a:ea typeface="ＭＳ Ｐゴシック" panose="020B0600070205080204" pitchFamily="34" charset="-128"/>
              <a:cs typeface="+mn-cs"/>
            </a:endParaRPr>
          </a:p>
        </p:txBody>
      </p:sp>
      <p:pic>
        <p:nvPicPr>
          <p:cNvPr id="7" name="Picture 6" descr="A close up of a logo&#10;&#10;Description automatically generated">
            <a:extLst>
              <a:ext uri="{FF2B5EF4-FFF2-40B4-BE49-F238E27FC236}">
                <a16:creationId xmlns:a16="http://schemas.microsoft.com/office/drawing/2014/main" id="{829EDF28-194C-4CFF-B3E2-28A8ABA8581F}"/>
              </a:ext>
            </a:extLst>
          </p:cNvPr>
          <p:cNvPicPr>
            <a:picLocks noChangeAspect="1"/>
          </p:cNvPicPr>
          <p:nvPr/>
        </p:nvPicPr>
        <p:blipFill rotWithShape="1">
          <a:blip r:embed="rId3">
            <a:extLst>
              <a:ext uri="{28A0092B-C50C-407E-A947-70E740481C1C}">
                <a14:useLocalDpi xmlns:a14="http://schemas.microsoft.com/office/drawing/2010/main" val="0"/>
              </a:ext>
            </a:extLst>
          </a:blip>
          <a:srcRect l="4285" t="13150" r="76207" b="52262"/>
          <a:stretch/>
        </p:blipFill>
        <p:spPr>
          <a:xfrm>
            <a:off x="8077199" y="6135688"/>
            <a:ext cx="724245" cy="722312"/>
          </a:xfrm>
          <a:prstGeom prst="rect">
            <a:avLst/>
          </a:prstGeom>
        </p:spPr>
      </p:pic>
      <p:sp>
        <p:nvSpPr>
          <p:cNvPr id="2" name="TextBox 1">
            <a:extLst>
              <a:ext uri="{FF2B5EF4-FFF2-40B4-BE49-F238E27FC236}">
                <a16:creationId xmlns:a16="http://schemas.microsoft.com/office/drawing/2014/main" id="{19119EE3-464F-40FB-831D-347EAF22ACFC}"/>
              </a:ext>
            </a:extLst>
          </p:cNvPr>
          <p:cNvSpPr txBox="1"/>
          <p:nvPr/>
        </p:nvSpPr>
        <p:spPr>
          <a:xfrm>
            <a:off x="1176119" y="1334374"/>
            <a:ext cx="10618802" cy="4801314"/>
          </a:xfrm>
          <a:prstGeom prst="rect">
            <a:avLst/>
          </a:prstGeom>
          <a:noFill/>
        </p:spPr>
        <p:txBody>
          <a:bodyPr wrap="square" rtlCol="0">
            <a:spAutoFit/>
          </a:bodyPr>
          <a:lstStyle/>
          <a:p>
            <a:pPr marL="285750" indent="-285750">
              <a:buFont typeface="Arial" panose="020B0604020202020204" pitchFamily="34" charset="0"/>
              <a:buChar char="•"/>
            </a:pPr>
            <a:r>
              <a:rPr lang="en-US" b="0" i="0" dirty="0">
                <a:solidFill>
                  <a:srgbClr val="374049"/>
                </a:solidFill>
                <a:effectLst/>
              </a:rPr>
              <a:t>voted to remove sections of the </a:t>
            </a:r>
            <a:r>
              <a:rPr lang="en-US" b="0" i="1" dirty="0">
                <a:solidFill>
                  <a:srgbClr val="374049"/>
                </a:solidFill>
                <a:effectLst/>
              </a:rPr>
              <a:t>Code of Ethics and Professional Practices</a:t>
            </a:r>
            <a:r>
              <a:rPr lang="en-US" b="0" i="0" dirty="0">
                <a:solidFill>
                  <a:srgbClr val="374049"/>
                </a:solidFill>
                <a:effectLst/>
              </a:rPr>
              <a:t> (CEPP) as it may violate antitrust laws and to institute a moratorium on enforcement of the entire document. (Summary)</a:t>
            </a:r>
          </a:p>
          <a:p>
            <a:pPr marL="285750" indent="-285750">
              <a:buFont typeface="Arial" panose="020B0604020202020204" pitchFamily="34" charset="0"/>
              <a:buChar char="•"/>
            </a:pPr>
            <a:endParaRPr lang="en-US" dirty="0">
              <a:solidFill>
                <a:srgbClr val="374049"/>
              </a:solidFill>
            </a:endParaRPr>
          </a:p>
          <a:p>
            <a:pPr marL="285750" indent="-285750">
              <a:buFont typeface="Arial" panose="020B0604020202020204" pitchFamily="34" charset="0"/>
              <a:buChar char="•"/>
            </a:pPr>
            <a:r>
              <a:rPr lang="en-US" dirty="0"/>
              <a:t>Colleges must not offer incentive exclusive to students applying or admitted under an Early Decision application plan.</a:t>
            </a:r>
          </a:p>
          <a:p>
            <a:pPr marL="285750" indent="-285750">
              <a:buFont typeface="Arial" panose="020B0604020202020204" pitchFamily="34" charset="0"/>
              <a:buChar char="•"/>
            </a:pPr>
            <a:endParaRPr lang="en-US" dirty="0">
              <a:solidFill>
                <a:srgbClr val="374049"/>
              </a:solidFill>
            </a:endParaRPr>
          </a:p>
          <a:p>
            <a:pPr marL="285750" indent="-285750">
              <a:buFont typeface="Arial" panose="020B0604020202020204" pitchFamily="34" charset="0"/>
              <a:buChar char="•"/>
            </a:pPr>
            <a:r>
              <a:rPr lang="en-US" dirty="0"/>
              <a:t>Once students have committed themselves to a college, other colleges must respect that choice and cease recruiting them.</a:t>
            </a:r>
          </a:p>
          <a:p>
            <a:pPr marL="285750" indent="-285750">
              <a:buFont typeface="Arial" panose="020B0604020202020204" pitchFamily="34" charset="0"/>
              <a:buChar char="•"/>
            </a:pPr>
            <a:endParaRPr lang="en-US" dirty="0">
              <a:solidFill>
                <a:srgbClr val="374049"/>
              </a:solidFill>
            </a:endParaRPr>
          </a:p>
          <a:p>
            <a:pPr marL="285750" indent="-285750">
              <a:buFont typeface="Arial" panose="020B0604020202020204" pitchFamily="34" charset="0"/>
              <a:buChar char="•"/>
            </a:pPr>
            <a:r>
              <a:rPr lang="en-US" dirty="0"/>
              <a:t>Colleges will not knowingly recruit or offer enrollment incentives to students who have already enrolled, registered, have declared their intent, or submitted contractual deposits to other institutions. May 1 is the point at which commitments to enroll become final, and colleges must respect that</a:t>
            </a:r>
          </a:p>
          <a:p>
            <a:pPr marL="285750" indent="-285750">
              <a:buFont typeface="Arial" panose="020B0604020202020204" pitchFamily="34" charset="0"/>
              <a:buChar char="•"/>
            </a:pPr>
            <a:endParaRPr lang="en-US" dirty="0">
              <a:solidFill>
                <a:srgbClr val="374049"/>
              </a:solidFill>
            </a:endParaRPr>
          </a:p>
          <a:p>
            <a:pPr marL="285750" indent="-285750">
              <a:buFont typeface="Arial" panose="020B0604020202020204" pitchFamily="34" charset="0"/>
              <a:buChar char="•"/>
            </a:pPr>
            <a:r>
              <a:rPr lang="en-US" dirty="0"/>
              <a:t>Colleges must not solicit transfer applications from a previous year’s applicant or prospect pool unless the students themselves initiated a transfer inquiry or the college has verified prior to contacting the student that they are either enrolled at a college that allows transfer recruitment from other colleges or are not currently enrolled in college. </a:t>
            </a:r>
          </a:p>
        </p:txBody>
      </p:sp>
    </p:spTree>
    <p:extLst>
      <p:ext uri="{BB962C8B-B14F-4D97-AF65-F5344CB8AC3E}">
        <p14:creationId xmlns:p14="http://schemas.microsoft.com/office/powerpoint/2010/main" val="4155470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a:extLst>
              <a:ext uri="{FF2B5EF4-FFF2-40B4-BE49-F238E27FC236}">
                <a16:creationId xmlns:a16="http://schemas.microsoft.com/office/drawing/2014/main" id="{7C1D0F29-9115-4A5E-89CD-817329868A46}"/>
              </a:ext>
            </a:extLst>
          </p:cNvPr>
          <p:cNvSpPr txBox="1">
            <a:spLocks noChangeArrowheads="1"/>
          </p:cNvSpPr>
          <p:nvPr/>
        </p:nvSpPr>
        <p:spPr bwMode="auto">
          <a:xfrm>
            <a:off x="2727325" y="4916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4" name="Text Box 4">
            <a:extLst>
              <a:ext uri="{FF2B5EF4-FFF2-40B4-BE49-F238E27FC236}">
                <a16:creationId xmlns:a16="http://schemas.microsoft.com/office/drawing/2014/main" id="{C385F88D-FD6A-4776-8725-13708902B75C}"/>
              </a:ext>
            </a:extLst>
          </p:cNvPr>
          <p:cNvSpPr txBox="1">
            <a:spLocks noChangeArrowheads="1"/>
          </p:cNvSpPr>
          <p:nvPr/>
        </p:nvSpPr>
        <p:spPr bwMode="auto">
          <a:xfrm>
            <a:off x="8518525" y="6059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5" name="Text Box 6">
            <a:extLst>
              <a:ext uri="{FF2B5EF4-FFF2-40B4-BE49-F238E27FC236}">
                <a16:creationId xmlns:a16="http://schemas.microsoft.com/office/drawing/2014/main" id="{6E2B0863-DE86-4461-8872-C8EFDF66B856}"/>
              </a:ext>
            </a:extLst>
          </p:cNvPr>
          <p:cNvSpPr txBox="1">
            <a:spLocks noChangeArrowheads="1"/>
          </p:cNvSpPr>
          <p:nvPr/>
        </p:nvSpPr>
        <p:spPr bwMode="auto">
          <a:xfrm>
            <a:off x="7985125" y="6135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 name="Text Box 2">
            <a:extLst>
              <a:ext uri="{FF2B5EF4-FFF2-40B4-BE49-F238E27FC236}">
                <a16:creationId xmlns:a16="http://schemas.microsoft.com/office/drawing/2014/main" id="{1544AA49-D618-448F-9913-3599ED2FBFAC}"/>
              </a:ext>
            </a:extLst>
          </p:cNvPr>
          <p:cNvSpPr txBox="1">
            <a:spLocks noChangeArrowheads="1"/>
          </p:cNvSpPr>
          <p:nvPr/>
        </p:nvSpPr>
        <p:spPr bwMode="auto">
          <a:xfrm>
            <a:off x="1176119" y="341312"/>
            <a:ext cx="9124950" cy="49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80000"/>
              </a:lnSpc>
              <a:spcBef>
                <a:spcPct val="20000"/>
              </a:spcBef>
              <a:spcAft>
                <a:spcPts val="0"/>
              </a:spcAft>
              <a:buClrTx/>
              <a:buSzTx/>
              <a:buFontTx/>
              <a:buNone/>
              <a:tabLst/>
              <a:defRPr/>
            </a:pPr>
            <a:r>
              <a:rPr lang="en-US" sz="3200" i="0" dirty="0">
                <a:solidFill>
                  <a:srgbClr val="006BC0"/>
                </a:solidFill>
                <a:effectLst/>
                <a:latin typeface="+mj-lt"/>
                <a:ea typeface="Times New Roman" panose="02020603050405020304" pitchFamily="18" charset="0"/>
              </a:rPr>
              <a:t>Changes: Operation Varsity Blues</a:t>
            </a:r>
            <a:endParaRPr kumimoji="0" lang="en-US" altLang="en-US" sz="3200" b="0" i="0" u="none" strike="noStrike" kern="1200" cap="none" spc="0" normalizeH="0" baseline="0" noProof="0" dirty="0">
              <a:ln>
                <a:noFill/>
              </a:ln>
              <a:solidFill>
                <a:srgbClr val="0070C0"/>
              </a:solidFill>
              <a:effectLst/>
              <a:uLnTx/>
              <a:uFillTx/>
              <a:latin typeface="+mj-lt"/>
              <a:ea typeface="ＭＳ Ｐゴシック" panose="020B0600070205080204" pitchFamily="34" charset="-128"/>
              <a:cs typeface="+mn-cs"/>
            </a:endParaRPr>
          </a:p>
        </p:txBody>
      </p:sp>
      <p:pic>
        <p:nvPicPr>
          <p:cNvPr id="7" name="Picture 6" descr="A close up of a logo&#10;&#10;Description automatically generated">
            <a:extLst>
              <a:ext uri="{FF2B5EF4-FFF2-40B4-BE49-F238E27FC236}">
                <a16:creationId xmlns:a16="http://schemas.microsoft.com/office/drawing/2014/main" id="{829EDF28-194C-4CFF-B3E2-28A8ABA8581F}"/>
              </a:ext>
            </a:extLst>
          </p:cNvPr>
          <p:cNvPicPr>
            <a:picLocks noChangeAspect="1"/>
          </p:cNvPicPr>
          <p:nvPr/>
        </p:nvPicPr>
        <p:blipFill rotWithShape="1">
          <a:blip r:embed="rId3">
            <a:extLst>
              <a:ext uri="{28A0092B-C50C-407E-A947-70E740481C1C}">
                <a14:useLocalDpi xmlns:a14="http://schemas.microsoft.com/office/drawing/2010/main" val="0"/>
              </a:ext>
            </a:extLst>
          </a:blip>
          <a:srcRect l="4285" t="13150" r="76207" b="52262"/>
          <a:stretch/>
        </p:blipFill>
        <p:spPr>
          <a:xfrm>
            <a:off x="8077199" y="6135688"/>
            <a:ext cx="724245" cy="722312"/>
          </a:xfrm>
          <a:prstGeom prst="rect">
            <a:avLst/>
          </a:prstGeom>
        </p:spPr>
      </p:pic>
      <p:sp>
        <p:nvSpPr>
          <p:cNvPr id="2" name="TextBox 1">
            <a:extLst>
              <a:ext uri="{FF2B5EF4-FFF2-40B4-BE49-F238E27FC236}">
                <a16:creationId xmlns:a16="http://schemas.microsoft.com/office/drawing/2014/main" id="{19119EE3-464F-40FB-831D-347EAF22ACFC}"/>
              </a:ext>
            </a:extLst>
          </p:cNvPr>
          <p:cNvSpPr txBox="1"/>
          <p:nvPr/>
        </p:nvSpPr>
        <p:spPr>
          <a:xfrm>
            <a:off x="1176119" y="1334374"/>
            <a:ext cx="10618802" cy="2862322"/>
          </a:xfrm>
          <a:prstGeom prst="rect">
            <a:avLst/>
          </a:prstGeom>
          <a:noFill/>
        </p:spPr>
        <p:txBody>
          <a:bodyPr wrap="square" rtlCol="0">
            <a:spAutoFit/>
          </a:bodyPr>
          <a:lstStyle/>
          <a:p>
            <a:pPr marL="285750" indent="-285750">
              <a:buFont typeface="Arial" panose="020B0604020202020204" pitchFamily="34" charset="0"/>
              <a:buChar char="•"/>
            </a:pPr>
            <a:r>
              <a:rPr lang="en-US" b="0" i="0" dirty="0">
                <a:effectLst/>
              </a:rPr>
              <a:t>Parents, test administrators and college coaches were involved in a widespread effort to rig the college admissions process </a:t>
            </a:r>
            <a:r>
              <a:rPr lang="en-US" b="0" i="0" dirty="0">
                <a:solidFill>
                  <a:srgbClr val="101010"/>
                </a:solidFill>
                <a:effectLst/>
              </a:rPr>
              <a:t>for children</a:t>
            </a:r>
          </a:p>
          <a:p>
            <a:endParaRPr lang="en-US" dirty="0">
              <a:solidFill>
                <a:srgbClr val="374049"/>
              </a:solidFill>
            </a:endParaRPr>
          </a:p>
          <a:p>
            <a:pPr marL="285750" indent="-285750">
              <a:buFont typeface="Arial" panose="020B0604020202020204" pitchFamily="34" charset="0"/>
              <a:buChar char="•"/>
            </a:pPr>
            <a:r>
              <a:rPr lang="en-US" b="0" i="0" dirty="0">
                <a:solidFill>
                  <a:srgbClr val="101010"/>
                </a:solidFill>
                <a:effectLst/>
              </a:rPr>
              <a:t>More than 50 people in two sets of schemes: standardized test cheating and college acceptance bribery.</a:t>
            </a:r>
            <a:endParaRPr lang="en-US" dirty="0"/>
          </a:p>
          <a:p>
            <a:pPr marL="285750" indent="-285750">
              <a:buFont typeface="Arial" panose="020B0604020202020204" pitchFamily="34" charset="0"/>
              <a:buChar char="•"/>
            </a:pPr>
            <a:endParaRPr lang="en-US" dirty="0">
              <a:solidFill>
                <a:srgbClr val="374049"/>
              </a:solidFill>
            </a:endParaRPr>
          </a:p>
          <a:p>
            <a:pPr marL="285750" indent="-285750">
              <a:buFont typeface="Arial" panose="020B0604020202020204" pitchFamily="34" charset="0"/>
              <a:buChar char="•"/>
            </a:pPr>
            <a:r>
              <a:rPr lang="en-US" dirty="0"/>
              <a:t>Entrance Exam cheating and Posing as athletic recruits</a:t>
            </a:r>
          </a:p>
          <a:p>
            <a:pPr marL="285750" indent="-285750">
              <a:buFont typeface="Arial" panose="020B0604020202020204" pitchFamily="34" charset="0"/>
              <a:buChar char="•"/>
            </a:pPr>
            <a:endParaRPr lang="en-US" dirty="0">
              <a:solidFill>
                <a:srgbClr val="374049"/>
              </a:solidFill>
            </a:endParaRPr>
          </a:p>
          <a:p>
            <a:pPr marL="285750" indent="-285750">
              <a:buFont typeface="Arial" panose="020B0604020202020204" pitchFamily="34" charset="0"/>
              <a:buChar char="•"/>
            </a:pPr>
            <a:r>
              <a:rPr lang="en-US" dirty="0"/>
              <a:t>School counselors were among the first to identify the scandal</a:t>
            </a:r>
          </a:p>
          <a:p>
            <a:pPr marL="285750" indent="-285750">
              <a:buFont typeface="Arial" panose="020B0604020202020204" pitchFamily="34" charset="0"/>
              <a:buChar char="•"/>
            </a:pPr>
            <a:endParaRPr lang="en-US" dirty="0">
              <a:solidFill>
                <a:srgbClr val="374049"/>
              </a:solidFill>
            </a:endParaRPr>
          </a:p>
          <a:p>
            <a:pPr marL="285750" indent="-285750">
              <a:buFont typeface="Arial" panose="020B0604020202020204" pitchFamily="34" charset="0"/>
              <a:buChar char="•"/>
            </a:pPr>
            <a:r>
              <a:rPr lang="en-US" dirty="0"/>
              <a:t>School Counselors and Admissions Professionals have not been identified as being involved. </a:t>
            </a:r>
          </a:p>
        </p:txBody>
      </p:sp>
    </p:spTree>
    <p:extLst>
      <p:ext uri="{BB962C8B-B14F-4D97-AF65-F5344CB8AC3E}">
        <p14:creationId xmlns:p14="http://schemas.microsoft.com/office/powerpoint/2010/main" val="1928110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a:extLst>
              <a:ext uri="{FF2B5EF4-FFF2-40B4-BE49-F238E27FC236}">
                <a16:creationId xmlns:a16="http://schemas.microsoft.com/office/drawing/2014/main" id="{7C1D0F29-9115-4A5E-89CD-817329868A46}"/>
              </a:ext>
            </a:extLst>
          </p:cNvPr>
          <p:cNvSpPr txBox="1">
            <a:spLocks noChangeArrowheads="1"/>
          </p:cNvSpPr>
          <p:nvPr/>
        </p:nvSpPr>
        <p:spPr bwMode="auto">
          <a:xfrm>
            <a:off x="2727325" y="4916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4" name="Text Box 4">
            <a:extLst>
              <a:ext uri="{FF2B5EF4-FFF2-40B4-BE49-F238E27FC236}">
                <a16:creationId xmlns:a16="http://schemas.microsoft.com/office/drawing/2014/main" id="{C385F88D-FD6A-4776-8725-13708902B75C}"/>
              </a:ext>
            </a:extLst>
          </p:cNvPr>
          <p:cNvSpPr txBox="1">
            <a:spLocks noChangeArrowheads="1"/>
          </p:cNvSpPr>
          <p:nvPr/>
        </p:nvSpPr>
        <p:spPr bwMode="auto">
          <a:xfrm>
            <a:off x="8518525" y="6059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5" name="Text Box 6">
            <a:extLst>
              <a:ext uri="{FF2B5EF4-FFF2-40B4-BE49-F238E27FC236}">
                <a16:creationId xmlns:a16="http://schemas.microsoft.com/office/drawing/2014/main" id="{6E2B0863-DE86-4461-8872-C8EFDF66B856}"/>
              </a:ext>
            </a:extLst>
          </p:cNvPr>
          <p:cNvSpPr txBox="1">
            <a:spLocks noChangeArrowheads="1"/>
          </p:cNvSpPr>
          <p:nvPr/>
        </p:nvSpPr>
        <p:spPr bwMode="auto">
          <a:xfrm>
            <a:off x="7985125" y="6135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 name="Text Box 2">
            <a:extLst>
              <a:ext uri="{FF2B5EF4-FFF2-40B4-BE49-F238E27FC236}">
                <a16:creationId xmlns:a16="http://schemas.microsoft.com/office/drawing/2014/main" id="{1544AA49-D618-448F-9913-3599ED2FBFAC}"/>
              </a:ext>
            </a:extLst>
          </p:cNvPr>
          <p:cNvSpPr txBox="1">
            <a:spLocks noChangeArrowheads="1"/>
          </p:cNvSpPr>
          <p:nvPr/>
        </p:nvSpPr>
        <p:spPr bwMode="auto">
          <a:xfrm>
            <a:off x="1176119" y="341312"/>
            <a:ext cx="9124950" cy="49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80000"/>
              </a:lnSpc>
              <a:spcBef>
                <a:spcPct val="20000"/>
              </a:spcBef>
              <a:spcAft>
                <a:spcPts val="0"/>
              </a:spcAft>
              <a:buClrTx/>
              <a:buSzTx/>
              <a:buFontTx/>
              <a:buNone/>
              <a:tabLst/>
              <a:defRPr/>
            </a:pPr>
            <a:r>
              <a:rPr lang="en-US" sz="3200" i="0" dirty="0">
                <a:solidFill>
                  <a:srgbClr val="006BC0"/>
                </a:solidFill>
                <a:effectLst/>
                <a:latin typeface="+mj-lt"/>
                <a:ea typeface="Times New Roman" panose="02020603050405020304" pitchFamily="18" charset="0"/>
              </a:rPr>
              <a:t>Changes: COVID</a:t>
            </a:r>
            <a:endParaRPr kumimoji="0" lang="en-US" altLang="en-US" sz="3200" b="0" i="0" u="none" strike="noStrike" kern="1200" cap="none" spc="0" normalizeH="0" baseline="0" noProof="0" dirty="0">
              <a:ln>
                <a:noFill/>
              </a:ln>
              <a:solidFill>
                <a:srgbClr val="0070C0"/>
              </a:solidFill>
              <a:effectLst/>
              <a:uLnTx/>
              <a:uFillTx/>
              <a:latin typeface="+mj-lt"/>
              <a:ea typeface="ＭＳ Ｐゴシック" panose="020B0600070205080204" pitchFamily="34" charset="-128"/>
              <a:cs typeface="+mn-cs"/>
            </a:endParaRPr>
          </a:p>
        </p:txBody>
      </p:sp>
      <p:pic>
        <p:nvPicPr>
          <p:cNvPr id="7" name="Picture 6" descr="A close up of a logo&#10;&#10;Description automatically generated">
            <a:extLst>
              <a:ext uri="{FF2B5EF4-FFF2-40B4-BE49-F238E27FC236}">
                <a16:creationId xmlns:a16="http://schemas.microsoft.com/office/drawing/2014/main" id="{829EDF28-194C-4CFF-B3E2-28A8ABA8581F}"/>
              </a:ext>
            </a:extLst>
          </p:cNvPr>
          <p:cNvPicPr>
            <a:picLocks noChangeAspect="1"/>
          </p:cNvPicPr>
          <p:nvPr/>
        </p:nvPicPr>
        <p:blipFill rotWithShape="1">
          <a:blip r:embed="rId3">
            <a:extLst>
              <a:ext uri="{28A0092B-C50C-407E-A947-70E740481C1C}">
                <a14:useLocalDpi xmlns:a14="http://schemas.microsoft.com/office/drawing/2010/main" val="0"/>
              </a:ext>
            </a:extLst>
          </a:blip>
          <a:srcRect l="4285" t="13150" r="76207" b="52262"/>
          <a:stretch/>
        </p:blipFill>
        <p:spPr>
          <a:xfrm>
            <a:off x="8077199" y="6135688"/>
            <a:ext cx="724245" cy="722312"/>
          </a:xfrm>
          <a:prstGeom prst="rect">
            <a:avLst/>
          </a:prstGeom>
        </p:spPr>
      </p:pic>
      <p:sp>
        <p:nvSpPr>
          <p:cNvPr id="2" name="TextBox 1">
            <a:extLst>
              <a:ext uri="{FF2B5EF4-FFF2-40B4-BE49-F238E27FC236}">
                <a16:creationId xmlns:a16="http://schemas.microsoft.com/office/drawing/2014/main" id="{19119EE3-464F-40FB-831D-347EAF22ACFC}"/>
              </a:ext>
            </a:extLst>
          </p:cNvPr>
          <p:cNvSpPr txBox="1"/>
          <p:nvPr/>
        </p:nvSpPr>
        <p:spPr>
          <a:xfrm>
            <a:off x="1176119" y="1334374"/>
            <a:ext cx="10618802" cy="4524315"/>
          </a:xfrm>
          <a:prstGeom prst="rect">
            <a:avLst/>
          </a:prstGeom>
          <a:noFill/>
        </p:spPr>
        <p:txBody>
          <a:bodyPr wrap="square" rtlCol="0">
            <a:spAutoFit/>
          </a:bodyPr>
          <a:lstStyle/>
          <a:p>
            <a:pPr marL="285750" indent="-285750">
              <a:buFont typeface="Arial" panose="020B0604020202020204" pitchFamily="34" charset="0"/>
              <a:buChar char="•"/>
            </a:pPr>
            <a:r>
              <a:rPr lang="en-US" b="0" i="0" dirty="0">
                <a:solidFill>
                  <a:srgbClr val="374049"/>
                </a:solidFill>
                <a:effectLst/>
              </a:rPr>
              <a:t>Remote Learning</a:t>
            </a:r>
          </a:p>
          <a:p>
            <a:pPr marL="285750" indent="-285750">
              <a:buFont typeface="Arial" panose="020B0604020202020204" pitchFamily="34" charset="0"/>
              <a:buChar char="•"/>
            </a:pPr>
            <a:endParaRPr lang="en-US" dirty="0">
              <a:solidFill>
                <a:srgbClr val="374049"/>
              </a:solidFill>
            </a:endParaRPr>
          </a:p>
          <a:p>
            <a:pPr marL="285750" indent="-285750">
              <a:buFont typeface="Arial" panose="020B0604020202020204" pitchFamily="34" charset="0"/>
              <a:buChar char="•"/>
            </a:pPr>
            <a:r>
              <a:rPr lang="en-US" dirty="0"/>
              <a:t>Suspension of all Exams (Regents)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Deadline changing/moving</a:t>
            </a:r>
          </a:p>
          <a:p>
            <a:pPr marL="285750" indent="-285750">
              <a:buFont typeface="Arial" panose="020B0604020202020204" pitchFamily="34" charset="0"/>
              <a:buChar char="•"/>
            </a:pPr>
            <a:endParaRPr lang="en-US" dirty="0">
              <a:solidFill>
                <a:srgbClr val="374049"/>
              </a:solidFill>
            </a:endParaRPr>
          </a:p>
          <a:p>
            <a:pPr marL="285750" indent="-285750">
              <a:buFont typeface="Arial" panose="020B0604020202020204" pitchFamily="34" charset="0"/>
              <a:buChar char="•"/>
            </a:pPr>
            <a:r>
              <a:rPr lang="en-US" dirty="0"/>
              <a:t>Creative grading from March 2020 on</a:t>
            </a:r>
          </a:p>
          <a:p>
            <a:pPr marL="285750" indent="-285750">
              <a:buFont typeface="Arial" panose="020B0604020202020204" pitchFamily="34" charset="0"/>
              <a:buChar char="•"/>
            </a:pPr>
            <a:endParaRPr lang="en-US" dirty="0">
              <a:solidFill>
                <a:srgbClr val="374049"/>
              </a:solidFill>
            </a:endParaRPr>
          </a:p>
          <a:p>
            <a:pPr marL="285750" indent="-285750">
              <a:buFont typeface="Arial" panose="020B0604020202020204" pitchFamily="34" charset="0"/>
              <a:buChar char="•"/>
            </a:pPr>
            <a:r>
              <a:rPr lang="en-US" dirty="0"/>
              <a:t>AP moving online. IB exams not held</a:t>
            </a:r>
          </a:p>
          <a:p>
            <a:pPr marL="285750" indent="-285750">
              <a:buFont typeface="Arial" panose="020B0604020202020204" pitchFamily="34" charset="0"/>
              <a:buChar char="•"/>
            </a:pPr>
            <a:endParaRPr lang="en-US" dirty="0">
              <a:solidFill>
                <a:srgbClr val="374049"/>
              </a:solidFill>
            </a:endParaRPr>
          </a:p>
          <a:p>
            <a:pPr marL="285750" indent="-285750">
              <a:buFont typeface="Arial" panose="020B0604020202020204" pitchFamily="34" charset="0"/>
              <a:buChar char="•"/>
            </a:pPr>
            <a:r>
              <a:rPr lang="en-US" dirty="0"/>
              <a:t>Visiting – Virtual tours and virtual information sessions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Open Houses</a:t>
            </a:r>
          </a:p>
          <a:p>
            <a:endParaRPr lang="en-US" dirty="0"/>
          </a:p>
          <a:p>
            <a:pPr marL="285750" indent="-285750">
              <a:buFont typeface="Arial" panose="020B0604020202020204" pitchFamily="34" charset="0"/>
              <a:buChar char="•"/>
            </a:pPr>
            <a:r>
              <a:rPr lang="en-US" dirty="0"/>
              <a:t>Standardized test</a:t>
            </a:r>
          </a:p>
          <a:p>
            <a:endParaRPr lang="en-US" dirty="0"/>
          </a:p>
        </p:txBody>
      </p:sp>
    </p:spTree>
    <p:extLst>
      <p:ext uri="{BB962C8B-B14F-4D97-AF65-F5344CB8AC3E}">
        <p14:creationId xmlns:p14="http://schemas.microsoft.com/office/powerpoint/2010/main" val="3083168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a:extLst>
              <a:ext uri="{FF2B5EF4-FFF2-40B4-BE49-F238E27FC236}">
                <a16:creationId xmlns:a16="http://schemas.microsoft.com/office/drawing/2014/main" id="{7C1D0F29-9115-4A5E-89CD-817329868A46}"/>
              </a:ext>
            </a:extLst>
          </p:cNvPr>
          <p:cNvSpPr txBox="1">
            <a:spLocks noChangeArrowheads="1"/>
          </p:cNvSpPr>
          <p:nvPr/>
        </p:nvSpPr>
        <p:spPr bwMode="auto">
          <a:xfrm>
            <a:off x="2727325" y="4916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4" name="Text Box 4">
            <a:extLst>
              <a:ext uri="{FF2B5EF4-FFF2-40B4-BE49-F238E27FC236}">
                <a16:creationId xmlns:a16="http://schemas.microsoft.com/office/drawing/2014/main" id="{C385F88D-FD6A-4776-8725-13708902B75C}"/>
              </a:ext>
            </a:extLst>
          </p:cNvPr>
          <p:cNvSpPr txBox="1">
            <a:spLocks noChangeArrowheads="1"/>
          </p:cNvSpPr>
          <p:nvPr/>
        </p:nvSpPr>
        <p:spPr bwMode="auto">
          <a:xfrm>
            <a:off x="8518525" y="6059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245" name="Text Box 6">
            <a:extLst>
              <a:ext uri="{FF2B5EF4-FFF2-40B4-BE49-F238E27FC236}">
                <a16:creationId xmlns:a16="http://schemas.microsoft.com/office/drawing/2014/main" id="{6E2B0863-DE86-4461-8872-C8EFDF66B856}"/>
              </a:ext>
            </a:extLst>
          </p:cNvPr>
          <p:cNvSpPr txBox="1">
            <a:spLocks noChangeArrowheads="1"/>
          </p:cNvSpPr>
          <p:nvPr/>
        </p:nvSpPr>
        <p:spPr bwMode="auto">
          <a:xfrm>
            <a:off x="7985125" y="6135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 name="Text Box 2">
            <a:extLst>
              <a:ext uri="{FF2B5EF4-FFF2-40B4-BE49-F238E27FC236}">
                <a16:creationId xmlns:a16="http://schemas.microsoft.com/office/drawing/2014/main" id="{1544AA49-D618-448F-9913-3599ED2FBFAC}"/>
              </a:ext>
            </a:extLst>
          </p:cNvPr>
          <p:cNvSpPr txBox="1">
            <a:spLocks noChangeArrowheads="1"/>
          </p:cNvSpPr>
          <p:nvPr/>
        </p:nvSpPr>
        <p:spPr bwMode="auto">
          <a:xfrm>
            <a:off x="1176119" y="341312"/>
            <a:ext cx="9124950" cy="49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80000"/>
              </a:lnSpc>
              <a:spcBef>
                <a:spcPct val="20000"/>
              </a:spcBef>
              <a:spcAft>
                <a:spcPts val="0"/>
              </a:spcAft>
              <a:buClrTx/>
              <a:buSzTx/>
              <a:buFontTx/>
              <a:buNone/>
              <a:tabLst/>
              <a:defRPr/>
            </a:pPr>
            <a:r>
              <a:rPr lang="en-US" sz="3200" i="0" dirty="0">
                <a:solidFill>
                  <a:srgbClr val="006BC0"/>
                </a:solidFill>
                <a:effectLst/>
                <a:latin typeface="+mj-lt"/>
                <a:ea typeface="Times New Roman" panose="02020603050405020304" pitchFamily="18" charset="0"/>
              </a:rPr>
              <a:t>Changes: Standardized Test Scores</a:t>
            </a:r>
            <a:endParaRPr kumimoji="0" lang="en-US" altLang="en-US" sz="3200" b="0" i="0" u="none" strike="noStrike" kern="1200" cap="none" spc="0" normalizeH="0" baseline="0" noProof="0" dirty="0">
              <a:ln>
                <a:noFill/>
              </a:ln>
              <a:solidFill>
                <a:srgbClr val="0070C0"/>
              </a:solidFill>
              <a:effectLst/>
              <a:uLnTx/>
              <a:uFillTx/>
              <a:latin typeface="+mj-lt"/>
              <a:ea typeface="ＭＳ Ｐゴシック" panose="020B0600070205080204" pitchFamily="34" charset="-128"/>
              <a:cs typeface="+mn-cs"/>
            </a:endParaRPr>
          </a:p>
        </p:txBody>
      </p:sp>
      <p:pic>
        <p:nvPicPr>
          <p:cNvPr id="7" name="Picture 6" descr="A close up of a logo&#10;&#10;Description automatically generated">
            <a:extLst>
              <a:ext uri="{FF2B5EF4-FFF2-40B4-BE49-F238E27FC236}">
                <a16:creationId xmlns:a16="http://schemas.microsoft.com/office/drawing/2014/main" id="{829EDF28-194C-4CFF-B3E2-28A8ABA8581F}"/>
              </a:ext>
            </a:extLst>
          </p:cNvPr>
          <p:cNvPicPr>
            <a:picLocks noChangeAspect="1"/>
          </p:cNvPicPr>
          <p:nvPr/>
        </p:nvPicPr>
        <p:blipFill rotWithShape="1">
          <a:blip r:embed="rId3">
            <a:extLst>
              <a:ext uri="{28A0092B-C50C-407E-A947-70E740481C1C}">
                <a14:useLocalDpi xmlns:a14="http://schemas.microsoft.com/office/drawing/2010/main" val="0"/>
              </a:ext>
            </a:extLst>
          </a:blip>
          <a:srcRect l="4285" t="13150" r="76207" b="52262"/>
          <a:stretch/>
        </p:blipFill>
        <p:spPr>
          <a:xfrm>
            <a:off x="8077199" y="6135688"/>
            <a:ext cx="724245" cy="722312"/>
          </a:xfrm>
          <a:prstGeom prst="rect">
            <a:avLst/>
          </a:prstGeom>
        </p:spPr>
      </p:pic>
      <p:pic>
        <p:nvPicPr>
          <p:cNvPr id="9" name="Content Placeholder 4">
            <a:extLst>
              <a:ext uri="{FF2B5EF4-FFF2-40B4-BE49-F238E27FC236}">
                <a16:creationId xmlns:a16="http://schemas.microsoft.com/office/drawing/2014/main" id="{3F81B891-5610-4A92-8158-284941A20CE9}"/>
              </a:ext>
            </a:extLst>
          </p:cNvPr>
          <p:cNvPicPr>
            <a:picLocks noGrp="1" noChangeAspect="1"/>
          </p:cNvPicPr>
          <p:nvPr>
            <p:ph sz="half" idx="1"/>
          </p:nvPr>
        </p:nvPicPr>
        <p:blipFill>
          <a:blip r:embed="rId4"/>
          <a:stretch>
            <a:fillRect/>
          </a:stretch>
        </p:blipFill>
        <p:spPr>
          <a:xfrm>
            <a:off x="3330013" y="1085686"/>
            <a:ext cx="5531974" cy="4784890"/>
          </a:xfrm>
          <a:prstGeom prst="rect">
            <a:avLst/>
          </a:prstGeom>
        </p:spPr>
      </p:pic>
    </p:spTree>
    <p:extLst>
      <p:ext uri="{BB962C8B-B14F-4D97-AF65-F5344CB8AC3E}">
        <p14:creationId xmlns:p14="http://schemas.microsoft.com/office/powerpoint/2010/main" val="112478944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54DAA6D3544614C9CD1756F8378ADC7" ma:contentTypeVersion="12" ma:contentTypeDescription="Create a new document." ma:contentTypeScope="" ma:versionID="4eadd0aec8f2ea9c350784bb9790179c">
  <xsd:schema xmlns:xsd="http://www.w3.org/2001/XMLSchema" xmlns:xs="http://www.w3.org/2001/XMLSchema" xmlns:p="http://schemas.microsoft.com/office/2006/metadata/properties" xmlns:ns3="1b84c8c6-6984-4573-9960-7710b84d9adb" xmlns:ns4="00108e6f-97da-42d5-9358-f04d245ab6e3" targetNamespace="http://schemas.microsoft.com/office/2006/metadata/properties" ma:root="true" ma:fieldsID="0ba830a88dc1611e79e5505628bc78ee" ns3:_="" ns4:_="">
    <xsd:import namespace="1b84c8c6-6984-4573-9960-7710b84d9adb"/>
    <xsd:import namespace="00108e6f-97da-42d5-9358-f04d245ab6e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84c8c6-6984-4573-9960-7710b84d9a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108e6f-97da-42d5-9358-f04d245ab6e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CBA443B-1D59-421E-B499-57BA61FAA5DC}">
  <ds:schemaRefs>
    <ds:schemaRef ds:uri="http://schemas.microsoft.com/sharepoint/v3/contenttype/forms"/>
  </ds:schemaRefs>
</ds:datastoreItem>
</file>

<file path=customXml/itemProps2.xml><?xml version="1.0" encoding="utf-8"?>
<ds:datastoreItem xmlns:ds="http://schemas.openxmlformats.org/officeDocument/2006/customXml" ds:itemID="{E123B64B-B806-4ADA-829F-0C60E6BA0C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84c8c6-6984-4573-9960-7710b84d9adb"/>
    <ds:schemaRef ds:uri="00108e6f-97da-42d5-9358-f04d245ab6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B3606BB-AA8A-411F-9AFF-DF70FDB0688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1112</TotalTime>
  <Words>2898</Words>
  <Application>Microsoft Office PowerPoint</Application>
  <PresentationFormat>Widescreen</PresentationFormat>
  <Paragraphs>486</Paragraphs>
  <Slides>34</Slides>
  <Notes>34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Arial</vt:lpstr>
      <vt:lpstr>Cabin</vt:lpstr>
      <vt:lpstr>Calibri</vt:lpstr>
      <vt:lpstr>Garamond</vt:lpstr>
      <vt:lpstr>Helvetica</vt:lpstr>
      <vt:lpstr>Impact</vt:lpstr>
      <vt:lpstr>Istok Web</vt:lpstr>
      <vt:lpstr>Noto Sans Symbols</vt:lpstr>
      <vt:lpstr>Roboto</vt:lpstr>
      <vt:lpstr>Times New Roman</vt:lpstr>
      <vt:lpstr>Wingdings</vt:lpstr>
      <vt:lpstr>1_Office Theme</vt:lpstr>
      <vt:lpstr>College Search Best Practices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Campus Visits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Recommendations</vt:lpstr>
      <vt:lpstr>PowerPoint Presentation</vt:lpstr>
      <vt:lpstr>COLLEGE ESSAY/PERSONAL STATEMENT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dc:creator>
  <cp:lastModifiedBy>Reinhart, Dean J.</cp:lastModifiedBy>
  <cp:revision>72</cp:revision>
  <dcterms:created xsi:type="dcterms:W3CDTF">2020-08-13T12:55:00Z</dcterms:created>
  <dcterms:modified xsi:type="dcterms:W3CDTF">2020-09-17T16:13:49Z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0x010100D54DAA6D3544614C9CD1756F8378ADC7</vt:lpwstr>
  </property>
</Properties>
</file>