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93" r:id="rId3"/>
    <p:sldId id="263" r:id="rId4"/>
    <p:sldId id="264" r:id="rId5"/>
    <p:sldId id="258" r:id="rId6"/>
    <p:sldId id="266" r:id="rId7"/>
    <p:sldId id="285" r:id="rId8"/>
    <p:sldId id="265" r:id="rId9"/>
    <p:sldId id="261" r:id="rId10"/>
    <p:sldId id="287" r:id="rId11"/>
    <p:sldId id="268" r:id="rId12"/>
    <p:sldId id="269" r:id="rId13"/>
    <p:sldId id="260" r:id="rId14"/>
    <p:sldId id="288" r:id="rId15"/>
    <p:sldId id="270" r:id="rId16"/>
    <p:sldId id="289" r:id="rId17"/>
    <p:sldId id="271" r:id="rId18"/>
    <p:sldId id="272" r:id="rId19"/>
    <p:sldId id="273" r:id="rId20"/>
    <p:sldId id="274" r:id="rId21"/>
    <p:sldId id="275" r:id="rId22"/>
    <p:sldId id="262" r:id="rId23"/>
    <p:sldId id="286" r:id="rId24"/>
    <p:sldId id="276" r:id="rId25"/>
    <p:sldId id="277" r:id="rId26"/>
    <p:sldId id="280" r:id="rId27"/>
    <p:sldId id="290" r:id="rId28"/>
    <p:sldId id="279" r:id="rId29"/>
    <p:sldId id="278" r:id="rId30"/>
    <p:sldId id="281" r:id="rId31"/>
    <p:sldId id="282" r:id="rId32"/>
    <p:sldId id="292" r:id="rId33"/>
    <p:sldId id="284"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1296"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5BAB42-45A6-A745-963D-9C658D79A405}" type="datetimeFigureOut">
              <a:rPr lang="en-US" smtClean="0"/>
              <a:t>9/9/15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D9B05B-2ADC-3B4B-A97D-BED99C9975FD}" type="slidenum">
              <a:rPr lang="en-US" smtClean="0"/>
              <a:t>‹#›</a:t>
            </a:fld>
            <a:endParaRPr lang="en-US"/>
          </a:p>
        </p:txBody>
      </p:sp>
    </p:spTree>
    <p:extLst>
      <p:ext uri="{BB962C8B-B14F-4D97-AF65-F5344CB8AC3E}">
        <p14:creationId xmlns:p14="http://schemas.microsoft.com/office/powerpoint/2010/main" val="32940295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Collecting data for Pre-K is not mandatory for the State of TN.</a:t>
            </a:r>
          </a:p>
          <a:p>
            <a:endParaRPr lang="en-US" dirty="0"/>
          </a:p>
        </p:txBody>
      </p:sp>
      <p:sp>
        <p:nvSpPr>
          <p:cNvPr id="4" name="Slide Number Placeholder 3"/>
          <p:cNvSpPr>
            <a:spLocks noGrp="1"/>
          </p:cNvSpPr>
          <p:nvPr>
            <p:ph type="sldNum" sz="quarter" idx="10"/>
          </p:nvPr>
        </p:nvSpPr>
        <p:spPr/>
        <p:txBody>
          <a:bodyPr/>
          <a:lstStyle/>
          <a:p>
            <a:fld id="{0CD9B05B-2ADC-3B4B-A97D-BED99C9975FD}" type="slidenum">
              <a:rPr lang="en-US" smtClean="0"/>
              <a:t>15</a:t>
            </a:fld>
            <a:endParaRPr lang="en-US"/>
          </a:p>
        </p:txBody>
      </p:sp>
    </p:spTree>
    <p:extLst>
      <p:ext uri="{BB962C8B-B14F-4D97-AF65-F5344CB8AC3E}">
        <p14:creationId xmlns:p14="http://schemas.microsoft.com/office/powerpoint/2010/main" val="4080803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Collecting data for Pre-K is not mandatory for the State of TN.</a:t>
            </a:r>
          </a:p>
          <a:p>
            <a:endParaRPr lang="en-US" dirty="0"/>
          </a:p>
        </p:txBody>
      </p:sp>
      <p:sp>
        <p:nvSpPr>
          <p:cNvPr id="4" name="Slide Number Placeholder 3"/>
          <p:cNvSpPr>
            <a:spLocks noGrp="1"/>
          </p:cNvSpPr>
          <p:nvPr>
            <p:ph type="sldNum" sz="quarter" idx="10"/>
          </p:nvPr>
        </p:nvSpPr>
        <p:spPr/>
        <p:txBody>
          <a:bodyPr/>
          <a:lstStyle/>
          <a:p>
            <a:fld id="{0CD9B05B-2ADC-3B4B-A97D-BED99C9975FD}" type="slidenum">
              <a:rPr lang="en-US" smtClean="0"/>
              <a:t>16</a:t>
            </a:fld>
            <a:endParaRPr lang="en-US"/>
          </a:p>
        </p:txBody>
      </p:sp>
    </p:spTree>
    <p:extLst>
      <p:ext uri="{BB962C8B-B14F-4D97-AF65-F5344CB8AC3E}">
        <p14:creationId xmlns:p14="http://schemas.microsoft.com/office/powerpoint/2010/main" val="4080803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No……pg. 24 c-106</a:t>
            </a:r>
            <a:endParaRPr lang="en-US" dirty="0"/>
          </a:p>
        </p:txBody>
      </p:sp>
      <p:sp>
        <p:nvSpPr>
          <p:cNvPr id="4" name="Slide Number Placeholder 3"/>
          <p:cNvSpPr>
            <a:spLocks noGrp="1"/>
          </p:cNvSpPr>
          <p:nvPr>
            <p:ph type="sldNum" sz="quarter" idx="10"/>
          </p:nvPr>
        </p:nvSpPr>
        <p:spPr/>
        <p:txBody>
          <a:bodyPr/>
          <a:lstStyle/>
          <a:p>
            <a:fld id="{0CD9B05B-2ADC-3B4B-A97D-BED99C9975FD}" type="slidenum">
              <a:rPr lang="en-US" smtClean="0"/>
              <a:t>26</a:t>
            </a:fld>
            <a:endParaRPr lang="en-US"/>
          </a:p>
        </p:txBody>
      </p:sp>
    </p:spTree>
    <p:extLst>
      <p:ext uri="{BB962C8B-B14F-4D97-AF65-F5344CB8AC3E}">
        <p14:creationId xmlns:p14="http://schemas.microsoft.com/office/powerpoint/2010/main" val="3447459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No……pg. 24 c-106</a:t>
            </a:r>
            <a:endParaRPr lang="en-US" dirty="0"/>
          </a:p>
        </p:txBody>
      </p:sp>
      <p:sp>
        <p:nvSpPr>
          <p:cNvPr id="4" name="Slide Number Placeholder 3"/>
          <p:cNvSpPr>
            <a:spLocks noGrp="1"/>
          </p:cNvSpPr>
          <p:nvPr>
            <p:ph type="sldNum" sz="quarter" idx="10"/>
          </p:nvPr>
        </p:nvSpPr>
        <p:spPr/>
        <p:txBody>
          <a:bodyPr/>
          <a:lstStyle/>
          <a:p>
            <a:fld id="{0CD9B05B-2ADC-3B4B-A97D-BED99C9975FD}" type="slidenum">
              <a:rPr lang="en-US" smtClean="0"/>
              <a:t>27</a:t>
            </a:fld>
            <a:endParaRPr lang="en-US"/>
          </a:p>
        </p:txBody>
      </p:sp>
    </p:spTree>
    <p:extLst>
      <p:ext uri="{BB962C8B-B14F-4D97-AF65-F5344CB8AC3E}">
        <p14:creationId xmlns:p14="http://schemas.microsoft.com/office/powerpoint/2010/main" val="3447459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9/9/15</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9/9/15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9/9/15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9/9/15</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tn.gov/assets/entities/education/attachments/331958_membership_attendance_manual.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Lju4BweO7zQ&amp;list=PLANVMX4PIUhVGNMHLSj8iNV-Sm6v3VxmZ"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n.gov/assets/entities/education/attachments/331958_membership_attendance_manual.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r>
              <a:rPr lang="en-US" sz="2400" dirty="0" smtClean="0"/>
              <a:t> What is it?</a:t>
            </a:r>
          </a:p>
          <a:p>
            <a:r>
              <a:rPr lang="en-US" sz="2400" dirty="0" smtClean="0"/>
              <a:t> why use it?</a:t>
            </a:r>
          </a:p>
          <a:p>
            <a:r>
              <a:rPr lang="en-US" sz="2400" dirty="0" smtClean="0"/>
              <a:t>Who </a:t>
            </a:r>
            <a:r>
              <a:rPr lang="en-US" sz="2400" dirty="0"/>
              <a:t>needs it? </a:t>
            </a:r>
          </a:p>
          <a:p>
            <a:endParaRPr lang="en-US" sz="2400" dirty="0" smtClean="0"/>
          </a:p>
          <a:p>
            <a:endParaRPr lang="en-US" sz="2800" dirty="0" smtClean="0"/>
          </a:p>
          <a:p>
            <a:r>
              <a:rPr lang="en-US" sz="2800" dirty="0" smtClean="0"/>
              <a:t>Angela </a:t>
            </a:r>
            <a:r>
              <a:rPr lang="en-US" sz="2800" dirty="0" err="1" smtClean="0"/>
              <a:t>Hargrave</a:t>
            </a:r>
            <a:endParaRPr lang="en-US" sz="2800" dirty="0" smtClean="0"/>
          </a:p>
          <a:p>
            <a:r>
              <a:rPr lang="en-US" sz="2400" dirty="0" smtClean="0"/>
              <a:t> Director of Attendance and Discipline</a:t>
            </a:r>
            <a:endParaRPr lang="en-US" sz="2400" dirty="0"/>
          </a:p>
        </p:txBody>
      </p:sp>
      <p:sp>
        <p:nvSpPr>
          <p:cNvPr id="3" name="Title 2"/>
          <p:cNvSpPr>
            <a:spLocks noGrp="1"/>
          </p:cNvSpPr>
          <p:nvPr>
            <p:ph type="ctrTitle"/>
          </p:nvPr>
        </p:nvSpPr>
        <p:spPr>
          <a:xfrm>
            <a:off x="685800" y="338668"/>
            <a:ext cx="7772400" cy="1828800"/>
          </a:xfrm>
        </p:spPr>
        <p:txBody>
          <a:bodyPr>
            <a:normAutofit fontScale="90000"/>
          </a:bodyPr>
          <a:lstStyle/>
          <a:p>
            <a:pPr lvl="0">
              <a:spcBef>
                <a:spcPct val="20000"/>
              </a:spcBef>
            </a:pP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Student Membership and </a:t>
            </a:r>
            <a:br>
              <a:rPr lang="en-US" dirty="0" smtClean="0"/>
            </a:br>
            <a:r>
              <a:rPr lang="en-US" dirty="0" smtClean="0"/>
              <a:t>Attendance Procedures </a:t>
            </a:r>
            <a:r>
              <a:rPr lang="en-US" dirty="0"/>
              <a:t>Manual</a:t>
            </a:r>
            <a:br>
              <a:rPr lang="en-US" dirty="0"/>
            </a:br>
            <a:r>
              <a:rPr lang="en-US" sz="1800" dirty="0">
                <a:solidFill>
                  <a:prstClr val="black"/>
                </a:solidFill>
                <a:ea typeface="+mn-ea"/>
                <a:cs typeface="+mn-cs"/>
                <a:hlinkClick r:id="rId2"/>
              </a:rPr>
              <a:t>http://</a:t>
            </a:r>
            <a:r>
              <a:rPr lang="en-US" sz="1800" dirty="0" err="1">
                <a:solidFill>
                  <a:prstClr val="black"/>
                </a:solidFill>
                <a:ea typeface="+mn-ea"/>
                <a:cs typeface="+mn-cs"/>
                <a:hlinkClick r:id="rId2"/>
              </a:rPr>
              <a:t>tn.gov</a:t>
            </a:r>
            <a:r>
              <a:rPr lang="en-US" sz="1800" dirty="0">
                <a:solidFill>
                  <a:prstClr val="black"/>
                </a:solidFill>
                <a:ea typeface="+mn-ea"/>
                <a:cs typeface="+mn-cs"/>
                <a:hlinkClick r:id="rId2"/>
              </a:rPr>
              <a:t>/assets/entities/education/attachments/</a:t>
            </a:r>
            <a:r>
              <a:rPr lang="en-US" sz="1800" dirty="0" smtClean="0">
                <a:solidFill>
                  <a:prstClr val="black"/>
                </a:solidFill>
                <a:ea typeface="+mn-ea"/>
                <a:cs typeface="+mn-cs"/>
                <a:hlinkClick r:id="rId2"/>
              </a:rPr>
              <a:t>331958_membership_attendance_manual.pdf</a:t>
            </a:r>
            <a:endParaRPr lang="en-US" dirty="0"/>
          </a:p>
        </p:txBody>
      </p:sp>
    </p:spTree>
    <p:extLst>
      <p:ext uri="{BB962C8B-B14F-4D97-AF65-F5344CB8AC3E}">
        <p14:creationId xmlns:p14="http://schemas.microsoft.com/office/powerpoint/2010/main" val="24264821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Record Keeping and Reporting </a:t>
            </a:r>
          </a:p>
        </p:txBody>
      </p:sp>
      <p:sp>
        <p:nvSpPr>
          <p:cNvPr id="3" name="Content Placeholder 2"/>
          <p:cNvSpPr>
            <a:spLocks noGrp="1"/>
          </p:cNvSpPr>
          <p:nvPr>
            <p:ph sz="quarter" idx="1"/>
          </p:nvPr>
        </p:nvSpPr>
        <p:spPr/>
        <p:txBody>
          <a:bodyPr>
            <a:normAutofit lnSpcReduction="10000"/>
          </a:bodyPr>
          <a:lstStyle/>
          <a:p>
            <a:r>
              <a:rPr lang="en-US" dirty="0" smtClean="0"/>
              <a:t>Attendance records (teacher’s attendance records, sign-in/out rosters, absentee lists)</a:t>
            </a:r>
          </a:p>
          <a:p>
            <a:r>
              <a:rPr lang="en-US" dirty="0" smtClean="0"/>
              <a:t>If conflicts between teacher records and other records relating to excused or unexcused absences occur, the information recorded in the school office data file </a:t>
            </a:r>
            <a:r>
              <a:rPr lang="en-US" b="1" dirty="0" smtClean="0"/>
              <a:t>shall prevail.</a:t>
            </a:r>
          </a:p>
          <a:p>
            <a:r>
              <a:rPr lang="en-US" dirty="0" smtClean="0"/>
              <a:t>Excused or unexcused absences are a matter or local board as long as the local policy is not in conflict with state law. </a:t>
            </a:r>
          </a:p>
          <a:p>
            <a:r>
              <a:rPr lang="en-US" dirty="0" smtClean="0"/>
              <a:t>Teachers must document attendance daily during the 1</a:t>
            </a:r>
            <a:r>
              <a:rPr lang="en-US" baseline="30000" dirty="0" smtClean="0"/>
              <a:t>st</a:t>
            </a:r>
            <a:r>
              <a:rPr lang="en-US" dirty="0" smtClean="0"/>
              <a:t> two weeks to maintain accurate records</a:t>
            </a:r>
            <a:endParaRPr lang="en-US" dirty="0"/>
          </a:p>
        </p:txBody>
      </p:sp>
    </p:spTree>
    <p:extLst>
      <p:ext uri="{BB962C8B-B14F-4D97-AF65-F5344CB8AC3E}">
        <p14:creationId xmlns:p14="http://schemas.microsoft.com/office/powerpoint/2010/main" val="410219320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Record Keeping and Reporting </a:t>
            </a:r>
          </a:p>
        </p:txBody>
      </p:sp>
      <p:sp>
        <p:nvSpPr>
          <p:cNvPr id="3" name="Content Placeholder 2"/>
          <p:cNvSpPr>
            <a:spLocks noGrp="1"/>
          </p:cNvSpPr>
          <p:nvPr>
            <p:ph sz="quarter" idx="1"/>
          </p:nvPr>
        </p:nvSpPr>
        <p:spPr>
          <a:xfrm>
            <a:off x="301752" y="1597829"/>
            <a:ext cx="8503920" cy="4572000"/>
          </a:xfrm>
        </p:spPr>
        <p:txBody>
          <a:bodyPr/>
          <a:lstStyle/>
          <a:p>
            <a:r>
              <a:rPr lang="en-US" dirty="0" smtClean="0"/>
              <a:t>In-school suspension students, homebound, homebound pregnant, alternative school or program students and students participating in school sponsored events are not counted absent and their attendance is used to calculate ADA and ADM.  </a:t>
            </a:r>
          </a:p>
          <a:p>
            <a:endParaRPr lang="en-US" dirty="0"/>
          </a:p>
        </p:txBody>
      </p:sp>
    </p:spTree>
    <p:extLst>
      <p:ext uri="{BB962C8B-B14F-4D97-AF65-F5344CB8AC3E}">
        <p14:creationId xmlns:p14="http://schemas.microsoft.com/office/powerpoint/2010/main" val="28224183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Record Keeping and Reporting </a:t>
            </a:r>
          </a:p>
        </p:txBody>
      </p:sp>
      <p:sp>
        <p:nvSpPr>
          <p:cNvPr id="3" name="Content Placeholder 2"/>
          <p:cNvSpPr>
            <a:spLocks noGrp="1"/>
          </p:cNvSpPr>
          <p:nvPr>
            <p:ph sz="quarter" idx="1"/>
          </p:nvPr>
        </p:nvSpPr>
        <p:spPr/>
        <p:txBody>
          <a:bodyPr/>
          <a:lstStyle/>
          <a:p>
            <a:r>
              <a:rPr lang="en-US" dirty="0" smtClean="0"/>
              <a:t>Temporary records may be kept during the first two weeks of school; however, attendance must be marked daily beginning with the first day of school.</a:t>
            </a:r>
          </a:p>
          <a:p>
            <a:r>
              <a:rPr lang="en-US" dirty="0" smtClean="0"/>
              <a:t>Absentees are posted to the computer daily.</a:t>
            </a:r>
          </a:p>
          <a:p>
            <a:r>
              <a:rPr lang="en-US" dirty="0" smtClean="0"/>
              <a:t>Schools should print and distribute absentee list.</a:t>
            </a:r>
          </a:p>
          <a:p>
            <a:pPr marL="0" indent="0">
              <a:buNone/>
            </a:pPr>
            <a:r>
              <a:rPr lang="en-US" dirty="0" smtClean="0"/>
              <a:t>  </a:t>
            </a:r>
            <a:endParaRPr lang="en-US" dirty="0"/>
          </a:p>
        </p:txBody>
      </p:sp>
    </p:spTree>
    <p:extLst>
      <p:ext uri="{BB962C8B-B14F-4D97-AF65-F5344CB8AC3E}">
        <p14:creationId xmlns:p14="http://schemas.microsoft.com/office/powerpoint/2010/main" val="26173466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Retention of Records</a:t>
            </a:r>
            <a:endParaRPr lang="en-US" dirty="0"/>
          </a:p>
        </p:txBody>
      </p:sp>
      <p:sp>
        <p:nvSpPr>
          <p:cNvPr id="3" name="Content Placeholder 2"/>
          <p:cNvSpPr>
            <a:spLocks noGrp="1"/>
          </p:cNvSpPr>
          <p:nvPr>
            <p:ph sz="quarter" idx="1"/>
          </p:nvPr>
        </p:nvSpPr>
        <p:spPr/>
        <p:txBody>
          <a:bodyPr/>
          <a:lstStyle/>
          <a:p>
            <a:pPr marL="0" indent="0">
              <a:buNone/>
            </a:pPr>
            <a:r>
              <a:rPr lang="en-US" dirty="0" smtClean="0"/>
              <a:t>You must keep these documents for five (5) years:</a:t>
            </a:r>
          </a:p>
          <a:p>
            <a:r>
              <a:rPr lang="en-US" dirty="0" smtClean="0"/>
              <a:t>District’s Monthly </a:t>
            </a:r>
            <a:r>
              <a:rPr lang="en-US" dirty="0"/>
              <a:t>S</a:t>
            </a:r>
            <a:r>
              <a:rPr lang="en-US" dirty="0" smtClean="0"/>
              <a:t>tudent </a:t>
            </a:r>
            <a:r>
              <a:rPr lang="en-US" dirty="0"/>
              <a:t>M</a:t>
            </a:r>
            <a:r>
              <a:rPr lang="en-US" dirty="0" smtClean="0"/>
              <a:t>embership/Attendance Report</a:t>
            </a:r>
          </a:p>
          <a:p>
            <a:r>
              <a:rPr lang="en-US" dirty="0" smtClean="0"/>
              <a:t>District’s Annual Student</a:t>
            </a:r>
            <a:r>
              <a:rPr lang="en-US" dirty="0"/>
              <a:t> </a:t>
            </a:r>
            <a:r>
              <a:rPr lang="en-US" dirty="0" smtClean="0"/>
              <a:t>Membership/Attendance Report</a:t>
            </a:r>
          </a:p>
          <a:p>
            <a:r>
              <a:rPr lang="en-US" dirty="0" smtClean="0"/>
              <a:t>Principal’s Monthly Membership/Attendance Report or equivalent</a:t>
            </a:r>
          </a:p>
          <a:p>
            <a:r>
              <a:rPr lang="en-US" dirty="0" smtClean="0"/>
              <a:t>Monthly Attendance Detail </a:t>
            </a:r>
          </a:p>
          <a:p>
            <a:pPr marL="0" indent="0">
              <a:buNone/>
            </a:pPr>
            <a:endParaRPr lang="en-US" dirty="0"/>
          </a:p>
        </p:txBody>
      </p:sp>
    </p:spTree>
    <p:extLst>
      <p:ext uri="{BB962C8B-B14F-4D97-AF65-F5344CB8AC3E}">
        <p14:creationId xmlns:p14="http://schemas.microsoft.com/office/powerpoint/2010/main" val="33717070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creen Shot 2015-09-09 at 12.04.52 PM.png"/>
          <p:cNvPicPr>
            <a:picLocks noGrp="1" noChangeAspect="1"/>
          </p:cNvPicPr>
          <p:nvPr>
            <p:ph sz="quarter" idx="1"/>
          </p:nvPr>
        </p:nvPicPr>
        <p:blipFill>
          <a:blip r:embed="rId2">
            <a:extLst>
              <a:ext uri="{28A0092B-C50C-407E-A947-70E740481C1C}">
                <a14:useLocalDpi xmlns:a14="http://schemas.microsoft.com/office/drawing/2010/main" val="0"/>
              </a:ext>
            </a:extLst>
          </a:blip>
          <a:srcRect l="-13100" r="-13100"/>
          <a:stretch>
            <a:fillRect/>
          </a:stretch>
        </p:blipFill>
        <p:spPr>
          <a:xfrm>
            <a:off x="301625" y="1527175"/>
            <a:ext cx="8504238" cy="4572000"/>
          </a:xfrm>
        </p:spPr>
      </p:pic>
      <p:sp>
        <p:nvSpPr>
          <p:cNvPr id="7" name="TextBox 6"/>
          <p:cNvSpPr txBox="1"/>
          <p:nvPr/>
        </p:nvSpPr>
        <p:spPr>
          <a:xfrm>
            <a:off x="301625" y="220133"/>
            <a:ext cx="8504238" cy="523220"/>
          </a:xfrm>
          <a:prstGeom prst="rect">
            <a:avLst/>
          </a:prstGeom>
          <a:noFill/>
        </p:spPr>
        <p:txBody>
          <a:bodyPr wrap="square" rtlCol="0">
            <a:spAutoFit/>
          </a:bodyPr>
          <a:lstStyle/>
          <a:p>
            <a:pPr algn="ctr"/>
            <a:r>
              <a:rPr lang="en-US" sz="2800" dirty="0" smtClean="0"/>
              <a:t>ATTENDANCE FLOW CHART FOR SCHOOLS</a:t>
            </a:r>
            <a:endParaRPr lang="en-US" sz="2800" dirty="0"/>
          </a:p>
        </p:txBody>
      </p:sp>
    </p:spTree>
    <p:extLst>
      <p:ext uri="{BB962C8B-B14F-4D97-AF65-F5344CB8AC3E}">
        <p14:creationId xmlns:p14="http://schemas.microsoft.com/office/powerpoint/2010/main" val="406629498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lnSpcReduction="10000"/>
          </a:bodyPr>
          <a:lstStyle/>
          <a:p>
            <a:r>
              <a:rPr lang="en-US" dirty="0"/>
              <a:t>This is the </a:t>
            </a:r>
            <a:r>
              <a:rPr lang="en-US" dirty="0" smtClean="0"/>
              <a:t>ADA </a:t>
            </a:r>
            <a:r>
              <a:rPr lang="en-US" dirty="0"/>
              <a:t>and ADM for a Pre-K student enrolled for the entire calendar year. </a:t>
            </a:r>
          </a:p>
          <a:p>
            <a:pPr marL="0" indent="0">
              <a:buNone/>
            </a:pPr>
            <a:r>
              <a:rPr lang="en-US" dirty="0"/>
              <a:t> </a:t>
            </a:r>
          </a:p>
          <a:p>
            <a:pPr marL="0" indent="0">
              <a:buNone/>
            </a:pPr>
            <a:r>
              <a:rPr lang="en-US" dirty="0"/>
              <a:t> </a:t>
            </a:r>
          </a:p>
          <a:p>
            <a:pPr marL="0" indent="0">
              <a:buNone/>
            </a:pPr>
            <a:r>
              <a:rPr lang="en-US" dirty="0"/>
              <a:t> </a:t>
            </a:r>
          </a:p>
          <a:p>
            <a:pPr marL="0" indent="0">
              <a:buNone/>
            </a:pPr>
            <a:endParaRPr lang="en-US" dirty="0" smtClean="0"/>
          </a:p>
          <a:p>
            <a:pPr marL="0" indent="0">
              <a:buNone/>
            </a:pPr>
            <a:r>
              <a:rPr lang="en-US" dirty="0"/>
              <a:t> </a:t>
            </a:r>
          </a:p>
          <a:p>
            <a:endParaRPr lang="en-US" dirty="0" smtClean="0"/>
          </a:p>
          <a:p>
            <a:r>
              <a:rPr lang="en-US" dirty="0" smtClean="0"/>
              <a:t>Since Pre-K is not mandatory, it is not important to report attendance and membership for Pre-K.</a:t>
            </a:r>
            <a:endParaRPr lang="en-US" dirty="0"/>
          </a:p>
          <a:p>
            <a:endParaRPr lang="en-US" dirty="0"/>
          </a:p>
        </p:txBody>
      </p:sp>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5602" y="2686574"/>
            <a:ext cx="8229600" cy="2461155"/>
          </a:xfrm>
          <a:prstGeom prst="rect">
            <a:avLst/>
          </a:prstGeom>
          <a:noFill/>
          <a:ln>
            <a:noFill/>
          </a:ln>
        </p:spPr>
      </p:pic>
    </p:spTree>
    <p:extLst>
      <p:ext uri="{BB962C8B-B14F-4D97-AF65-F5344CB8AC3E}">
        <p14:creationId xmlns:p14="http://schemas.microsoft.com/office/powerpoint/2010/main" val="16574625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US" sz="2800" dirty="0" smtClean="0"/>
              <a:t>All </a:t>
            </a:r>
            <a:r>
              <a:rPr lang="en-US" sz="2800" dirty="0"/>
              <a:t>pre-k programs receiving state, federal or local funds in any way, including but not limited to: Pilot, lottery, voluntary expansion, local, Title I, and special education are required to collect and report pre-k data to the Tennessee Department of Education. This information is vital for reports submitted to the Governor, General Assembly and other state and federal agencies. To capture the necessary data, local education agencies (LEAs) and offsite pre-k locations are required to: </a:t>
            </a:r>
          </a:p>
          <a:p>
            <a:pPr marL="0" indent="0">
              <a:buNone/>
            </a:pPr>
            <a:endParaRPr lang="en-US" sz="2800" dirty="0"/>
          </a:p>
          <a:p>
            <a:pPr lvl="1"/>
            <a:r>
              <a:rPr lang="en-US" sz="2400" dirty="0"/>
              <a:t>a)  Enroll all pre-k students (including students receiving special education services or offsite related special education services only) </a:t>
            </a:r>
          </a:p>
          <a:p>
            <a:pPr lvl="1"/>
            <a:r>
              <a:rPr lang="en-US" sz="2400" dirty="0"/>
              <a:t>b)  Create school calendars </a:t>
            </a:r>
          </a:p>
          <a:p>
            <a:pPr lvl="1"/>
            <a:r>
              <a:rPr lang="en-US" sz="2400" dirty="0"/>
              <a:t>c)  Set up staff data </a:t>
            </a:r>
          </a:p>
          <a:p>
            <a:pPr lvl="1"/>
            <a:r>
              <a:rPr lang="en-US" sz="2400" dirty="0"/>
              <a:t>d)  Schedule classes and assign students and staff to each class </a:t>
            </a:r>
          </a:p>
          <a:p>
            <a:pPr lvl="1"/>
            <a:r>
              <a:rPr lang="en-US" sz="2400" dirty="0"/>
              <a:t>e)  Capture and maintain accurate attendance information </a:t>
            </a:r>
          </a:p>
          <a:p>
            <a:endParaRPr lang="en-US" dirty="0"/>
          </a:p>
          <a:p>
            <a:endParaRPr lang="en-US" dirty="0"/>
          </a:p>
        </p:txBody>
      </p:sp>
    </p:spTree>
    <p:extLst>
      <p:ext uri="{BB962C8B-B14F-4D97-AF65-F5344CB8AC3E}">
        <p14:creationId xmlns:p14="http://schemas.microsoft.com/office/powerpoint/2010/main" val="172017351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Year and Day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For reporting purposes, the school year is defined as the period of time between August 1 and June 30.  </a:t>
            </a:r>
            <a:endParaRPr lang="en-US" dirty="0"/>
          </a:p>
          <a:p>
            <a:endParaRPr lang="en-US" dirty="0" smtClean="0"/>
          </a:p>
          <a:p>
            <a:r>
              <a:rPr lang="en-US" dirty="0" smtClean="0"/>
              <a:t>Membership and Attendance accounting for each student will be on the basis of the amount of time a student is enrolled for an instructional day.  </a:t>
            </a:r>
          </a:p>
          <a:p>
            <a:endParaRPr lang="en-US" dirty="0"/>
          </a:p>
          <a:p>
            <a:r>
              <a:rPr lang="en-US" dirty="0" smtClean="0"/>
              <a:t>School Systems may schedule any three of the 180 instructional days as abbreviated days.  These dates shall be specified on the 200 Day Accountability. The dates of these abbreviated days must be approved by the local school board.  </a:t>
            </a:r>
            <a:endParaRPr lang="en-US" dirty="0"/>
          </a:p>
        </p:txBody>
      </p:sp>
    </p:spTree>
    <p:extLst>
      <p:ext uri="{BB962C8B-B14F-4D97-AF65-F5344CB8AC3E}">
        <p14:creationId xmlns:p14="http://schemas.microsoft.com/office/powerpoint/2010/main" val="1843749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Year and Day</a:t>
            </a:r>
          </a:p>
        </p:txBody>
      </p:sp>
      <p:sp>
        <p:nvSpPr>
          <p:cNvPr id="3" name="Content Placeholder 2"/>
          <p:cNvSpPr>
            <a:spLocks noGrp="1"/>
          </p:cNvSpPr>
          <p:nvPr>
            <p:ph sz="quarter" idx="1"/>
          </p:nvPr>
        </p:nvSpPr>
        <p:spPr/>
        <p:txBody>
          <a:bodyPr>
            <a:normAutofit lnSpcReduction="10000"/>
          </a:bodyPr>
          <a:lstStyle/>
          <a:p>
            <a:r>
              <a:rPr lang="en-US" dirty="0" smtClean="0"/>
              <a:t>Since the state minimum day is six-and-one half hours and four hours for kindergarten students, any time less is considered abbreviated day.</a:t>
            </a:r>
          </a:p>
          <a:p>
            <a:r>
              <a:rPr lang="en-US" dirty="0" smtClean="0"/>
              <a:t>Students not in school on any day for at least half the time of which they are enrolled should be considered absent for state reporting.  </a:t>
            </a:r>
          </a:p>
          <a:p>
            <a:r>
              <a:rPr lang="en-US" dirty="0" smtClean="0"/>
              <a:t>A system that has a school day exceeding six-and-one half hours by at least 30 minutes throughout the entire school year and notifies the State at the beginning of the school year via its District Calendar in EIS that the system is stockpiling. </a:t>
            </a:r>
            <a:endParaRPr lang="en-US" dirty="0"/>
          </a:p>
        </p:txBody>
      </p:sp>
    </p:spTree>
    <p:extLst>
      <p:ext uri="{BB962C8B-B14F-4D97-AF65-F5344CB8AC3E}">
        <p14:creationId xmlns:p14="http://schemas.microsoft.com/office/powerpoint/2010/main" val="47755984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Stockpiling Days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 computing the excess time, only those 30 minutes above the usual six-and-one half hour day may be accumulated.  </a:t>
            </a:r>
          </a:p>
          <a:p>
            <a:r>
              <a:rPr lang="en-US" dirty="0" smtClean="0"/>
              <a:t>The system will have to account for 180 instructional days even though up to 13 of these 180 days may be excess time days.  </a:t>
            </a:r>
          </a:p>
          <a:p>
            <a:r>
              <a:rPr lang="en-US" dirty="0" smtClean="0"/>
              <a:t>The term instructional day includes lunch period, activities period, assembly period, recess period, etc.  </a:t>
            </a:r>
          </a:p>
          <a:p>
            <a:r>
              <a:rPr lang="en-US" dirty="0" smtClean="0"/>
              <a:t>Each monthly membership/attendance report must be a 20-day period, with the exception of the ninth month. </a:t>
            </a:r>
            <a:endParaRPr lang="en-US" dirty="0"/>
          </a:p>
        </p:txBody>
      </p:sp>
    </p:spTree>
    <p:extLst>
      <p:ext uri="{BB962C8B-B14F-4D97-AF65-F5344CB8AC3E}">
        <p14:creationId xmlns:p14="http://schemas.microsoft.com/office/powerpoint/2010/main" val="22924820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are Necessary</a:t>
            </a:r>
            <a:endParaRPr lang="en-US" dirty="0"/>
          </a:p>
        </p:txBody>
      </p:sp>
      <p:sp>
        <p:nvSpPr>
          <p:cNvPr id="3" name="Content Placeholder 2"/>
          <p:cNvSpPr>
            <a:spLocks noGrp="1"/>
          </p:cNvSpPr>
          <p:nvPr>
            <p:ph sz="quarter" idx="1"/>
          </p:nvPr>
        </p:nvSpPr>
        <p:spPr>
          <a:xfrm>
            <a:off x="295317" y="1527048"/>
            <a:ext cx="8503920" cy="4572000"/>
          </a:xfrm>
        </p:spPr>
        <p:txBody>
          <a:bodyPr/>
          <a:lstStyle/>
          <a:p>
            <a:pPr marL="0" indent="0">
              <a:buNone/>
            </a:pPr>
            <a:r>
              <a:rPr lang="en-US" dirty="0">
                <a:hlinkClick r:id="rId2"/>
              </a:rPr>
              <a:t>https://</a:t>
            </a:r>
            <a:r>
              <a:rPr lang="en-US" dirty="0" err="1">
                <a:hlinkClick r:id="rId2"/>
              </a:rPr>
              <a:t>www.youtube.com</a:t>
            </a:r>
            <a:r>
              <a:rPr lang="en-US" dirty="0">
                <a:hlinkClick r:id="rId2"/>
              </a:rPr>
              <a:t>/</a:t>
            </a:r>
            <a:r>
              <a:rPr lang="en-US" dirty="0" err="1">
                <a:hlinkClick r:id="rId2"/>
              </a:rPr>
              <a:t>watch?v</a:t>
            </a:r>
            <a:r>
              <a:rPr lang="en-US" dirty="0">
                <a:hlinkClick r:id="rId2"/>
              </a:rPr>
              <a:t>=Lju4BweO7zQ&amp;list=PLANVMX4PIUhVGNMHLSj8iNV-Sm6v3VxmZ</a:t>
            </a:r>
            <a:endParaRPr lang="en-US" dirty="0"/>
          </a:p>
        </p:txBody>
      </p:sp>
    </p:spTree>
    <p:extLst>
      <p:ext uri="{BB962C8B-B14F-4D97-AF65-F5344CB8AC3E}">
        <p14:creationId xmlns:p14="http://schemas.microsoft.com/office/powerpoint/2010/main" val="138127589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Year and Day</a:t>
            </a:r>
          </a:p>
        </p:txBody>
      </p:sp>
      <p:sp>
        <p:nvSpPr>
          <p:cNvPr id="3" name="Content Placeholder 2"/>
          <p:cNvSpPr>
            <a:spLocks noGrp="1"/>
          </p:cNvSpPr>
          <p:nvPr>
            <p:ph sz="quarter" idx="1"/>
          </p:nvPr>
        </p:nvSpPr>
        <p:spPr/>
        <p:txBody>
          <a:bodyPr/>
          <a:lstStyle/>
          <a:p>
            <a:pPr marL="0" indent="0">
              <a:buNone/>
            </a:pPr>
            <a:r>
              <a:rPr lang="en-US" dirty="0" smtClean="0"/>
              <a:t>School emergencies may result in schools closing early. In order to protect 180 days of instructional time, the following are options:</a:t>
            </a:r>
          </a:p>
          <a:p>
            <a:r>
              <a:rPr lang="en-US" dirty="0" smtClean="0"/>
              <a:t>Reduce time scheduled for Spring break</a:t>
            </a:r>
          </a:p>
          <a:p>
            <a:r>
              <a:rPr lang="en-US" dirty="0" smtClean="0"/>
              <a:t>Extend the school year ( the school year can legally be extended to  June 30).</a:t>
            </a:r>
          </a:p>
          <a:p>
            <a:r>
              <a:rPr lang="en-US" dirty="0" smtClean="0"/>
              <a:t>Schedule classes on Saturdays</a:t>
            </a:r>
          </a:p>
          <a:p>
            <a:r>
              <a:rPr lang="en-US" dirty="0" smtClean="0"/>
              <a:t>Increase the length of school day by a minimum of 30 minutes for a period adequate to accumulate the equivalent of the days lost.</a:t>
            </a:r>
            <a:endParaRPr lang="en-US" dirty="0"/>
          </a:p>
        </p:txBody>
      </p:sp>
    </p:spTree>
    <p:extLst>
      <p:ext uri="{BB962C8B-B14F-4D97-AF65-F5344CB8AC3E}">
        <p14:creationId xmlns:p14="http://schemas.microsoft.com/office/powerpoint/2010/main" val="165721370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Year and Day</a:t>
            </a:r>
          </a:p>
        </p:txBody>
      </p:sp>
      <p:sp>
        <p:nvSpPr>
          <p:cNvPr id="3" name="Content Placeholder 2"/>
          <p:cNvSpPr>
            <a:spLocks noGrp="1"/>
          </p:cNvSpPr>
          <p:nvPr>
            <p:ph sz="quarter" idx="1"/>
          </p:nvPr>
        </p:nvSpPr>
        <p:spPr/>
        <p:txBody>
          <a:bodyPr>
            <a:normAutofit fontScale="92500" lnSpcReduction="20000"/>
          </a:bodyPr>
          <a:lstStyle/>
          <a:p>
            <a:r>
              <a:rPr lang="en-US" dirty="0" smtClean="0"/>
              <a:t>School systems may elect to use staggered (flexible) scheduling for kindergarten classes by policy of the local board of education.</a:t>
            </a:r>
          </a:p>
          <a:p>
            <a:endParaRPr lang="en-US" dirty="0" smtClean="0"/>
          </a:p>
          <a:p>
            <a:r>
              <a:rPr lang="en-US" dirty="0"/>
              <a:t>Systems may establish policies that include opportunities for students to attend make-up sessions outside the regular school day in order to regain credit/time lost due to absence from school. However, if a student is absent from school, he/she is considered absent for ADA purposes. </a:t>
            </a:r>
            <a:r>
              <a:rPr lang="en-US" b="1" dirty="0"/>
              <a:t>To direct teachers to change attendance reports when a student was actually absent is a violation of T.C.A. § 49-5-201</a:t>
            </a:r>
            <a:r>
              <a:rPr lang="en-US" dirty="0"/>
              <a:t> which states that teachers shall record accurately the number of pupils present and the number absent each day. </a:t>
            </a:r>
          </a:p>
          <a:p>
            <a:pPr marL="0" indent="0">
              <a:buNone/>
            </a:pPr>
            <a:endParaRPr lang="en-US" dirty="0"/>
          </a:p>
        </p:txBody>
      </p:sp>
    </p:spTree>
    <p:extLst>
      <p:ext uri="{BB962C8B-B14F-4D97-AF65-F5344CB8AC3E}">
        <p14:creationId xmlns:p14="http://schemas.microsoft.com/office/powerpoint/2010/main" val="54318954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83219"/>
            <a:ext cx="8534400" cy="758952"/>
          </a:xfrm>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a:bodyPr>
          <a:lstStyle/>
          <a:p>
            <a:r>
              <a:rPr lang="en-US" dirty="0"/>
              <a:t>Your </a:t>
            </a:r>
            <a:r>
              <a:rPr lang="en-US" dirty="0" smtClean="0"/>
              <a:t>LEA’s </a:t>
            </a:r>
            <a:r>
              <a:rPr lang="en-US" dirty="0"/>
              <a:t>bell times are 7, 8 and 9 am. It starts to flurry at 9:15am, however classes are scheduled for dismissal at 10:30am, 11:30am and 12:</a:t>
            </a:r>
            <a:r>
              <a:rPr lang="en-US" dirty="0" smtClean="0"/>
              <a:t>30pm. A parent arrives to check out a student </a:t>
            </a:r>
            <a:r>
              <a:rPr lang="en-US" dirty="0"/>
              <a:t>at </a:t>
            </a:r>
            <a:r>
              <a:rPr lang="en-US" dirty="0" smtClean="0"/>
              <a:t>10:00 am from the 8:00 am school. Is this student counted present or absent for the day?</a:t>
            </a:r>
            <a:endParaRPr lang="en-US" dirty="0"/>
          </a:p>
          <a:p>
            <a:pPr marL="0" indent="0">
              <a:buNone/>
            </a:pPr>
            <a:r>
              <a:rPr lang="en-US" dirty="0"/>
              <a:t> </a:t>
            </a:r>
          </a:p>
          <a:p>
            <a:pPr marL="0" lvl="0" indent="0">
              <a:buNone/>
            </a:pPr>
            <a:endParaRPr lang="en-US" dirty="0" smtClean="0"/>
          </a:p>
        </p:txBody>
      </p:sp>
    </p:spTree>
    <p:extLst>
      <p:ext uri="{BB962C8B-B14F-4D97-AF65-F5344CB8AC3E}">
        <p14:creationId xmlns:p14="http://schemas.microsoft.com/office/powerpoint/2010/main" val="17965264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a:bodyPr>
          <a:lstStyle/>
          <a:p>
            <a:r>
              <a:rPr lang="en-US" dirty="0" smtClean="0"/>
              <a:t>If </a:t>
            </a:r>
            <a:r>
              <a:rPr lang="en-US" dirty="0"/>
              <a:t>students are dismissed from school, determination of whether the day can be counted as a full instructional day is based on the earliest class in session within your system. </a:t>
            </a:r>
            <a:endParaRPr lang="en-US" dirty="0" smtClean="0"/>
          </a:p>
          <a:p>
            <a:r>
              <a:rPr lang="en-US" dirty="0" smtClean="0"/>
              <a:t>Example</a:t>
            </a:r>
            <a:r>
              <a:rPr lang="en-US" dirty="0"/>
              <a:t>: School is in session and the students are released due to snow at 10:30. The earliest class started at 7:00 AM at the high school. Therefore the entire system is credited for an instructional day because some students were in class for the minimum 3.5 hours. </a:t>
            </a:r>
          </a:p>
        </p:txBody>
      </p:sp>
    </p:spTree>
    <p:extLst>
      <p:ext uri="{BB962C8B-B14F-4D97-AF65-F5344CB8AC3E}">
        <p14:creationId xmlns:p14="http://schemas.microsoft.com/office/powerpoint/2010/main" val="32052582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03920" cy="584200"/>
          </a:xfrm>
        </p:spPr>
        <p:txBody>
          <a:bodyPr>
            <a:normAutofit fontScale="90000"/>
          </a:bodyPr>
          <a:lstStyle/>
          <a:p>
            <a:r>
              <a:rPr lang="en-US" dirty="0" smtClean="0"/>
              <a:t>Enrollment and Membership</a:t>
            </a:r>
            <a:endParaRPr lang="en-US" dirty="0"/>
          </a:p>
        </p:txBody>
      </p:sp>
      <p:sp>
        <p:nvSpPr>
          <p:cNvPr id="3" name="Content Placeholder 2"/>
          <p:cNvSpPr>
            <a:spLocks noGrp="1"/>
          </p:cNvSpPr>
          <p:nvPr>
            <p:ph sz="quarter" idx="1"/>
          </p:nvPr>
        </p:nvSpPr>
        <p:spPr>
          <a:xfrm>
            <a:off x="301752" y="1269999"/>
            <a:ext cx="8503920" cy="5215467"/>
          </a:xfrm>
        </p:spPr>
        <p:txBody>
          <a:bodyPr>
            <a:normAutofit fontScale="92500" lnSpcReduction="10000"/>
          </a:bodyPr>
          <a:lstStyle/>
          <a:p>
            <a:pPr marL="0" indent="0">
              <a:buNone/>
            </a:pPr>
            <a:r>
              <a:rPr lang="en-US" dirty="0" smtClean="0"/>
              <a:t>For the purposes of recording and coding student absences </a:t>
            </a:r>
            <a:r>
              <a:rPr lang="en-US" dirty="0"/>
              <a:t>f</a:t>
            </a:r>
            <a:r>
              <a:rPr lang="en-US" dirty="0" smtClean="0"/>
              <a:t>rom school because of disciplinary action, the following definitions shall apply: </a:t>
            </a:r>
          </a:p>
          <a:p>
            <a:r>
              <a:rPr lang="en-US" dirty="0" smtClean="0"/>
              <a:t>In-School Detention- removed from regular classroom but not from the school.</a:t>
            </a:r>
          </a:p>
          <a:p>
            <a:r>
              <a:rPr lang="en-US" dirty="0" smtClean="0"/>
              <a:t>Suspension- dismissed from attendance at school for any reason for not more than ten (10) consecutive days.</a:t>
            </a:r>
          </a:p>
          <a:p>
            <a:r>
              <a:rPr lang="en-US" dirty="0" smtClean="0"/>
              <a:t>Remand- assignment to an alternative school or program.</a:t>
            </a:r>
          </a:p>
          <a:p>
            <a:r>
              <a:rPr lang="en-US" dirty="0" smtClean="0"/>
              <a:t>Expulsion- removal from attendance for more than ten (10) consecutive days or more than 15 days in a month of school attendance.  </a:t>
            </a:r>
            <a:r>
              <a:rPr lang="en-US" b="1" dirty="0" smtClean="0"/>
              <a:t>The school district shall not be eligible to receive funding for an expelled student.</a:t>
            </a:r>
          </a:p>
          <a:p>
            <a:endParaRPr lang="en-US" dirty="0"/>
          </a:p>
        </p:txBody>
      </p:sp>
    </p:spTree>
    <p:extLst>
      <p:ext uri="{BB962C8B-B14F-4D97-AF65-F5344CB8AC3E}">
        <p14:creationId xmlns:p14="http://schemas.microsoft.com/office/powerpoint/2010/main" val="11194295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Enrollment and Membership</a:t>
            </a:r>
          </a:p>
        </p:txBody>
      </p:sp>
      <p:sp>
        <p:nvSpPr>
          <p:cNvPr id="3" name="Content Placeholder 2"/>
          <p:cNvSpPr>
            <a:spLocks noGrp="1"/>
          </p:cNvSpPr>
          <p:nvPr>
            <p:ph sz="quarter" idx="1"/>
          </p:nvPr>
        </p:nvSpPr>
        <p:spPr/>
        <p:txBody>
          <a:bodyPr/>
          <a:lstStyle/>
          <a:p>
            <a:r>
              <a:rPr lang="en-US" dirty="0" smtClean="0"/>
              <a:t>Students who qualify for services under the Individuals with disabilities Education Act may be suspended only within the provisions of said </a:t>
            </a:r>
            <a:r>
              <a:rPr lang="en-US" dirty="0"/>
              <a:t>A</a:t>
            </a:r>
            <a:r>
              <a:rPr lang="en-US" dirty="0" smtClean="0"/>
              <a:t>ct. </a:t>
            </a:r>
          </a:p>
          <a:p>
            <a:pPr marL="0" indent="0">
              <a:buNone/>
            </a:pPr>
            <a:endParaRPr lang="en-US" dirty="0" smtClean="0"/>
          </a:p>
          <a:p>
            <a:endParaRPr lang="en-US" dirty="0"/>
          </a:p>
        </p:txBody>
      </p:sp>
    </p:spTree>
    <p:extLst>
      <p:ext uri="{BB962C8B-B14F-4D97-AF65-F5344CB8AC3E}">
        <p14:creationId xmlns:p14="http://schemas.microsoft.com/office/powerpoint/2010/main" val="36770620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a:bodyPr>
          <a:lstStyle/>
          <a:p>
            <a:pPr marL="0" indent="0">
              <a:buNone/>
            </a:pPr>
            <a:r>
              <a:rPr lang="en-US" sz="2800" dirty="0" smtClean="0"/>
              <a:t>The state of Tennessee educates children between the ages of 6-17.  There are several undocumented immigrants trying to enroll at one of your high schools.  The school is requesting that these students provide a birth certificate.  Can they require this document?</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62879352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sz="quarter" idx="1"/>
          </p:nvPr>
        </p:nvSpPr>
        <p:spPr/>
        <p:txBody>
          <a:bodyPr>
            <a:normAutofit/>
          </a:bodyPr>
          <a:lstStyle/>
          <a:p>
            <a:pPr marL="0" indent="0">
              <a:buNone/>
            </a:pPr>
            <a:r>
              <a:rPr lang="en-US" sz="2800" dirty="0" smtClean="0"/>
              <a:t>No. Page 24 addresses immigrant students. </a:t>
            </a:r>
          </a:p>
          <a:p>
            <a:pPr marL="0" indent="0">
              <a:buNone/>
            </a:pPr>
            <a:endParaRPr lang="en-US" sz="2800" dirty="0"/>
          </a:p>
          <a:p>
            <a:pPr marL="0" indent="0">
              <a:buNone/>
            </a:pPr>
            <a:r>
              <a:rPr lang="en-US" sz="2800" dirty="0" smtClean="0"/>
              <a:t>This also encompasses undocumented and refugee students.</a:t>
            </a:r>
            <a:endParaRPr lang="en-US" sz="2800" dirty="0"/>
          </a:p>
        </p:txBody>
      </p:sp>
    </p:spTree>
    <p:extLst>
      <p:ext uri="{BB962C8B-B14F-4D97-AF65-F5344CB8AC3E}">
        <p14:creationId xmlns:p14="http://schemas.microsoft.com/office/powerpoint/2010/main" val="360576336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Enrollment and </a:t>
            </a:r>
            <a:r>
              <a:rPr lang="en-US" dirty="0" smtClean="0"/>
              <a:t>Membership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All students in Tennessee regardless of their immigrant status, are entitled to a free public school education as determined by a U. S. Supreme Court ruling (</a:t>
            </a:r>
            <a:r>
              <a:rPr lang="en-US" dirty="0" err="1" smtClean="0"/>
              <a:t>Plyer</a:t>
            </a:r>
            <a:r>
              <a:rPr lang="en-US" dirty="0" smtClean="0"/>
              <a:t> v. Doe, 1982)</a:t>
            </a:r>
          </a:p>
          <a:p>
            <a:pPr marL="0" indent="0">
              <a:buNone/>
            </a:pPr>
            <a:r>
              <a:rPr lang="en-US" dirty="0" smtClean="0"/>
              <a:t>In </a:t>
            </a:r>
            <a:r>
              <a:rPr lang="en-US" dirty="0"/>
              <a:t>1982, the Supreme Court rules in </a:t>
            </a:r>
            <a:r>
              <a:rPr lang="en-US" i="1" u="sng" dirty="0" err="1"/>
              <a:t>Plyler</a:t>
            </a:r>
            <a:r>
              <a:rPr lang="en-US" i="1" u="sng" dirty="0"/>
              <a:t> v. Doe</a:t>
            </a:r>
            <a:r>
              <a:rPr lang="en-US" dirty="0"/>
              <a:t> , 457 U.S. 202 (1982), that public schools were prohibited from denying immigrant students access to a public education. The Court stated that undocumented children have the same right to a free public education as U.S. citizens and permanent residents. Undocumented immigrant students are obligated, as are all other students, to attend school until they reach the age mandated by state law.</a:t>
            </a:r>
          </a:p>
          <a:p>
            <a:pPr marL="0" indent="0">
              <a:buNone/>
            </a:pPr>
            <a:endParaRPr lang="en-US" dirty="0"/>
          </a:p>
        </p:txBody>
      </p:sp>
    </p:spTree>
    <p:extLst>
      <p:ext uri="{BB962C8B-B14F-4D97-AF65-F5344CB8AC3E}">
        <p14:creationId xmlns:p14="http://schemas.microsoft.com/office/powerpoint/2010/main" val="233474931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Enrollment and Membership</a:t>
            </a:r>
          </a:p>
        </p:txBody>
      </p:sp>
      <p:sp>
        <p:nvSpPr>
          <p:cNvPr id="3" name="Content Placeholder 2"/>
          <p:cNvSpPr>
            <a:spLocks noGrp="1"/>
          </p:cNvSpPr>
          <p:nvPr>
            <p:ph sz="quarter" idx="1"/>
          </p:nvPr>
        </p:nvSpPr>
        <p:spPr/>
        <p:txBody>
          <a:bodyPr>
            <a:normAutofit fontScale="85000" lnSpcReduction="10000"/>
          </a:bodyPr>
          <a:lstStyle/>
          <a:p>
            <a:pPr marL="0" indent="0">
              <a:buNone/>
            </a:pPr>
            <a:r>
              <a:rPr lang="en-US" dirty="0" smtClean="0"/>
              <a:t>A </a:t>
            </a:r>
            <a:r>
              <a:rPr lang="en-US" b="1" dirty="0" smtClean="0"/>
              <a:t>dropout</a:t>
            </a:r>
            <a:r>
              <a:rPr lang="en-US" dirty="0" smtClean="0"/>
              <a:t> is an individual who:</a:t>
            </a:r>
          </a:p>
          <a:p>
            <a:pPr marL="514350" indent="-514350">
              <a:buFont typeface="+mj-lt"/>
              <a:buAutoNum type="alphaLcPeriod"/>
            </a:pPr>
            <a:r>
              <a:rPr lang="en-US" dirty="0" smtClean="0"/>
              <a:t>Was enrolled in school at some time during the previous school year; </a:t>
            </a:r>
          </a:p>
          <a:p>
            <a:pPr marL="514350" indent="-514350">
              <a:buFont typeface="+mj-lt"/>
              <a:buAutoNum type="alphaLcPeriod"/>
            </a:pPr>
            <a:r>
              <a:rPr lang="en-US" dirty="0" smtClean="0"/>
              <a:t>Was not enrolled at the beginning of the current school year. </a:t>
            </a:r>
          </a:p>
          <a:p>
            <a:pPr marL="514350" indent="-514350">
              <a:buFont typeface="+mj-lt"/>
              <a:buAutoNum type="alphaLcPeriod"/>
            </a:pPr>
            <a:r>
              <a:rPr lang="en-US" dirty="0" smtClean="0"/>
              <a:t>Has not graduated from high school or completed a state-approved educational program;</a:t>
            </a:r>
          </a:p>
          <a:p>
            <a:pPr marL="0" indent="0">
              <a:buNone/>
            </a:pPr>
            <a:r>
              <a:rPr lang="en-US" b="1" dirty="0" smtClean="0"/>
              <a:t>Withdrawal codes may be found on page 41 of the manual. </a:t>
            </a:r>
            <a:r>
              <a:rPr lang="en-US" dirty="0"/>
              <a:t>A pre-k student may be deleted when the student leaves pre-k within six weeks of initial enrollment and waits until the next school year to begin school or when the child was pre- registered (pre-enrolled) for pre-k and never showed up. When the child has attended school or after the initial six week period, withdrawal code 10 should be </a:t>
            </a:r>
            <a:r>
              <a:rPr lang="en-US" dirty="0" smtClean="0"/>
              <a:t>used</a:t>
            </a:r>
            <a:r>
              <a:rPr lang="en-US" dirty="0"/>
              <a:t> </a:t>
            </a:r>
            <a:r>
              <a:rPr lang="en-US" dirty="0" smtClean="0"/>
              <a:t>(homeschool)</a:t>
            </a:r>
            <a:endParaRPr lang="en-US" dirty="0"/>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507580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With the adoption of the Education Improvement Act of 1992, school systems moved into a more precise era of budgeting and accountability practices.  </a:t>
            </a:r>
          </a:p>
          <a:p>
            <a:r>
              <a:rPr lang="en-US" dirty="0" smtClean="0"/>
              <a:t>Special procedures and legislative requirements have been put in place to ensure accuracy and equity among school systems’ data and the distribution of funds for educational purposes.  With the conversion to the EIS system and SSMS, it is even more important that the principles of attendance record-keeping are known and utilized so that all systems receive the monies they earn.</a:t>
            </a:r>
            <a:endParaRPr lang="en-US" dirty="0"/>
          </a:p>
        </p:txBody>
      </p:sp>
    </p:spTree>
    <p:extLst>
      <p:ext uri="{BB962C8B-B14F-4D97-AF65-F5344CB8AC3E}">
        <p14:creationId xmlns:p14="http://schemas.microsoft.com/office/powerpoint/2010/main" val="86326935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a:t>
            </a:r>
            <a:endParaRPr lang="en-US" dirty="0"/>
          </a:p>
        </p:txBody>
      </p:sp>
      <p:sp>
        <p:nvSpPr>
          <p:cNvPr id="3" name="Content Placeholder 2"/>
          <p:cNvSpPr>
            <a:spLocks noGrp="1"/>
          </p:cNvSpPr>
          <p:nvPr>
            <p:ph sz="quarter" idx="1"/>
          </p:nvPr>
        </p:nvSpPr>
        <p:spPr/>
        <p:txBody>
          <a:bodyPr/>
          <a:lstStyle/>
          <a:p>
            <a:r>
              <a:rPr lang="en-US" dirty="0" smtClean="0"/>
              <a:t>Each school system shall maintain a term of not less than 180 days for classroom instruction.</a:t>
            </a:r>
          </a:p>
          <a:p>
            <a:r>
              <a:rPr lang="en-US" dirty="0" smtClean="0"/>
              <a:t>All students must have the opportunity to attend school for 180 days of classroom instruction. Failure to comply will result in penalties against the school system</a:t>
            </a:r>
          </a:p>
          <a:p>
            <a:r>
              <a:rPr lang="en-US" dirty="0" smtClean="0"/>
              <a:t>Attendance must be marked daily</a:t>
            </a:r>
          </a:p>
          <a:p>
            <a:r>
              <a:rPr lang="en-US" dirty="0" smtClean="0"/>
              <a:t>The local School board shall adopt a procedure for attendance accounting, including symbols to be used. </a:t>
            </a:r>
            <a:endParaRPr lang="en-US" dirty="0"/>
          </a:p>
        </p:txBody>
      </p:sp>
    </p:spTree>
    <p:extLst>
      <p:ext uri="{BB962C8B-B14F-4D97-AF65-F5344CB8AC3E}">
        <p14:creationId xmlns:p14="http://schemas.microsoft.com/office/powerpoint/2010/main" val="137113437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sz="quarter" idx="1"/>
          </p:nvPr>
        </p:nvSpPr>
        <p:spPr/>
        <p:txBody>
          <a:bodyPr/>
          <a:lstStyle/>
          <a:p>
            <a:r>
              <a:rPr lang="en-US" dirty="0" smtClean="0"/>
              <a:t>Parents or guardians must be given written notice each time a student misses five unexcused days (this means an aggregate or five days during the school year and not necessarily five consecutive days).</a:t>
            </a:r>
          </a:p>
          <a:p>
            <a:r>
              <a:rPr lang="en-US" dirty="0" smtClean="0"/>
              <a:t>Dismissal of students for parent conferences  may not occur during any of the 180 instructional days,   </a:t>
            </a:r>
            <a:r>
              <a:rPr lang="en-US" dirty="0"/>
              <a:t>u</a:t>
            </a:r>
            <a:r>
              <a:rPr lang="en-US" dirty="0" smtClean="0"/>
              <a:t>nless it is maintained in the school’s master calendar and provided that the classroom instruction time is made up in full.</a:t>
            </a:r>
            <a:endParaRPr lang="en-US" dirty="0"/>
          </a:p>
        </p:txBody>
      </p:sp>
    </p:spTree>
    <p:extLst>
      <p:ext uri="{BB962C8B-B14F-4D97-AF65-F5344CB8AC3E}">
        <p14:creationId xmlns:p14="http://schemas.microsoft.com/office/powerpoint/2010/main" val="197925934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Infraction/Offense Codes</a:t>
            </a:r>
            <a:endParaRPr lang="en-US" dirty="0"/>
          </a:p>
        </p:txBody>
      </p:sp>
      <p:sp>
        <p:nvSpPr>
          <p:cNvPr id="3" name="Content Placeholder 2"/>
          <p:cNvSpPr>
            <a:spLocks noGrp="1"/>
          </p:cNvSpPr>
          <p:nvPr>
            <p:ph sz="quarter" idx="1"/>
          </p:nvPr>
        </p:nvSpPr>
        <p:spPr/>
        <p:txBody>
          <a:bodyPr/>
          <a:lstStyle/>
          <a:p>
            <a:r>
              <a:rPr lang="en-US" dirty="0" smtClean="0"/>
              <a:t>Infraction/Offense Codes can be found on pages 38-41 of the Procedures Manual.</a:t>
            </a:r>
          </a:p>
          <a:p>
            <a:r>
              <a:rPr lang="en-US" dirty="0" smtClean="0"/>
              <a:t>These pages include the TN Codes, Descriptions, and Definitions of all State Reported Offenses</a:t>
            </a:r>
          </a:p>
          <a:p>
            <a:endParaRPr lang="en-US" dirty="0"/>
          </a:p>
          <a:p>
            <a:r>
              <a:rPr lang="en-US" dirty="0" smtClean="0"/>
              <a:t>Example: </a:t>
            </a:r>
          </a:p>
          <a:p>
            <a:endParaRPr lang="en-US" dirty="0"/>
          </a:p>
        </p:txBody>
      </p:sp>
      <p:pic>
        <p:nvPicPr>
          <p:cNvPr id="4" name="Picture 3" descr="Screen Shot 2015-09-09 at 10.28.0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752" y="3437466"/>
            <a:ext cx="8365067" cy="3217334"/>
          </a:xfrm>
          <a:prstGeom prst="rect">
            <a:avLst/>
          </a:prstGeom>
        </p:spPr>
      </p:pic>
    </p:spTree>
    <p:extLst>
      <p:ext uri="{BB962C8B-B14F-4D97-AF65-F5344CB8AC3E}">
        <p14:creationId xmlns:p14="http://schemas.microsoft.com/office/powerpoint/2010/main" val="302176248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Needs It?	</a:t>
            </a:r>
            <a:endParaRPr lang="en-US" dirty="0"/>
          </a:p>
        </p:txBody>
      </p:sp>
      <p:sp>
        <p:nvSpPr>
          <p:cNvPr id="3" name="Content Placeholder 2"/>
          <p:cNvSpPr>
            <a:spLocks noGrp="1"/>
          </p:cNvSpPr>
          <p:nvPr>
            <p:ph sz="quarter" idx="1"/>
          </p:nvPr>
        </p:nvSpPr>
        <p:spPr/>
        <p:txBody>
          <a:bodyPr/>
          <a:lstStyle/>
          <a:p>
            <a:r>
              <a:rPr lang="en-US" dirty="0" smtClean="0"/>
              <a:t>School Attendance Clericals</a:t>
            </a:r>
          </a:p>
          <a:p>
            <a:r>
              <a:rPr lang="en-US" dirty="0" smtClean="0"/>
              <a:t>School Administrators</a:t>
            </a:r>
          </a:p>
          <a:p>
            <a:r>
              <a:rPr lang="en-US" dirty="0" smtClean="0"/>
              <a:t>District Administrators</a:t>
            </a:r>
          </a:p>
          <a:p>
            <a:r>
              <a:rPr lang="en-US" dirty="0" smtClean="0"/>
              <a:t>Transportation Coordinators</a:t>
            </a:r>
          </a:p>
          <a:p>
            <a:r>
              <a:rPr lang="en-US" dirty="0" smtClean="0"/>
              <a:t>Alternative School Staff</a:t>
            </a:r>
          </a:p>
          <a:p>
            <a:r>
              <a:rPr lang="en-US" dirty="0" smtClean="0"/>
              <a:t>Pre-K Staff</a:t>
            </a:r>
          </a:p>
          <a:p>
            <a:r>
              <a:rPr lang="en-US" dirty="0" smtClean="0"/>
              <a:t>Special Education staff</a:t>
            </a:r>
          </a:p>
          <a:p>
            <a:r>
              <a:rPr lang="en-US" dirty="0" smtClean="0"/>
              <a:t>Anyone responsible for student data</a:t>
            </a:r>
          </a:p>
          <a:p>
            <a:pPr marL="0" indent="0" algn="ctr">
              <a:buNone/>
            </a:pPr>
            <a:endParaRPr lang="en-US" dirty="0"/>
          </a:p>
        </p:txBody>
      </p:sp>
    </p:spTree>
    <p:extLst>
      <p:ext uri="{BB962C8B-B14F-4D97-AF65-F5344CB8AC3E}">
        <p14:creationId xmlns:p14="http://schemas.microsoft.com/office/powerpoint/2010/main" val="264925198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Find	</a:t>
            </a:r>
            <a:endParaRPr lang="en-US" dirty="0"/>
          </a:p>
        </p:txBody>
      </p:sp>
      <p:sp>
        <p:nvSpPr>
          <p:cNvPr id="3" name="Content Placeholder 2"/>
          <p:cNvSpPr>
            <a:spLocks noGrp="1"/>
          </p:cNvSpPr>
          <p:nvPr>
            <p:ph sz="quarter" idx="1"/>
          </p:nvPr>
        </p:nvSpPr>
        <p:spPr/>
        <p:txBody>
          <a:bodyPr/>
          <a:lstStyle/>
          <a:p>
            <a:pPr marL="0" indent="0" algn="ctr">
              <a:buNone/>
            </a:pPr>
            <a:r>
              <a:rPr lang="en-US" dirty="0" smtClean="0"/>
              <a:t>Student Membership and Attendance Procedures Manual can be found at: </a:t>
            </a:r>
          </a:p>
          <a:p>
            <a:pPr marL="0" indent="0" algn="ctr">
              <a:buNone/>
            </a:pPr>
            <a:endParaRPr lang="en-US" dirty="0" smtClean="0"/>
          </a:p>
          <a:p>
            <a:pPr marL="0" indent="0" algn="ctr">
              <a:buNone/>
            </a:pPr>
            <a:r>
              <a:rPr lang="en-US" dirty="0" smtClean="0">
                <a:hlinkClick r:id="rId2"/>
              </a:rPr>
              <a:t>http://</a:t>
            </a:r>
            <a:r>
              <a:rPr lang="en-US" dirty="0" err="1" smtClean="0">
                <a:hlinkClick r:id="rId2"/>
              </a:rPr>
              <a:t>tn.gov</a:t>
            </a:r>
            <a:r>
              <a:rPr lang="en-US" dirty="0" smtClean="0">
                <a:hlinkClick r:id="rId2"/>
              </a:rPr>
              <a:t>/assets/entities/education/attachments/331958_membership_attendance_manual.pdf</a:t>
            </a:r>
            <a:endParaRPr lang="en-US" dirty="0" smtClean="0"/>
          </a:p>
          <a:p>
            <a:pPr marL="0" indent="0" algn="ctr">
              <a:buNone/>
            </a:pPr>
            <a:endParaRPr lang="en-US" dirty="0" smtClean="0"/>
          </a:p>
          <a:p>
            <a:pPr marL="0" indent="0" algn="ctr">
              <a:buNone/>
            </a:pPr>
            <a:endParaRPr lang="en-US" dirty="0"/>
          </a:p>
        </p:txBody>
      </p:sp>
    </p:spTree>
    <p:extLst>
      <p:ext uri="{BB962C8B-B14F-4D97-AF65-F5344CB8AC3E}">
        <p14:creationId xmlns:p14="http://schemas.microsoft.com/office/powerpoint/2010/main" val="13056988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purpose of this Student Membership and Attendance Procedures Manual is to provide local education agencies a clear and concise method of obtaining student counts for budget purposes, as well as a standardized method of reporting for school accountability.</a:t>
            </a:r>
          </a:p>
          <a:p>
            <a:r>
              <a:rPr lang="en-US" dirty="0" smtClean="0"/>
              <a:t>The minimum standards found in this manual apply to all school systems in Tennessee.  The manual includes a number of membership/attendance accounting procedural changes either required by legislative action, or recommended by attendance supervisors and user technicians. </a:t>
            </a:r>
          </a:p>
          <a:p>
            <a:endParaRPr lang="en-US" dirty="0"/>
          </a:p>
        </p:txBody>
      </p:sp>
    </p:spTree>
    <p:extLst>
      <p:ext uri="{BB962C8B-B14F-4D97-AF65-F5344CB8AC3E}">
        <p14:creationId xmlns:p14="http://schemas.microsoft.com/office/powerpoint/2010/main" val="33843563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rgbClr val="8CADAE">
                    <a:shade val="75000"/>
                  </a:srgbClr>
                </a:solidFill>
              </a:rPr>
              <a:t>Why Use It?</a:t>
            </a:r>
            <a:endParaRPr lang="en-US" sz="2400" b="1"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r>
              <a:rPr lang="en-US" dirty="0"/>
              <a:t>Documentation, Record Keeping, and Reporting</a:t>
            </a:r>
          </a:p>
          <a:p>
            <a:r>
              <a:rPr lang="en-US" dirty="0"/>
              <a:t>School Year and Day</a:t>
            </a:r>
          </a:p>
          <a:p>
            <a:r>
              <a:rPr lang="en-US" dirty="0"/>
              <a:t>Enrollment and Membership</a:t>
            </a:r>
          </a:p>
          <a:p>
            <a:r>
              <a:rPr lang="en-US" dirty="0" smtClean="0"/>
              <a:t>Attendance</a:t>
            </a:r>
            <a:endParaRPr lang="en-US" dirty="0"/>
          </a:p>
          <a:p>
            <a:r>
              <a:rPr lang="en-US" dirty="0" smtClean="0"/>
              <a:t>Enrollment and Attendance Coding </a:t>
            </a:r>
          </a:p>
          <a:p>
            <a:r>
              <a:rPr lang="en-US" dirty="0" smtClean="0"/>
              <a:t>Alternative Education Programs</a:t>
            </a:r>
            <a:endParaRPr lang="en-US" dirty="0"/>
          </a:p>
          <a:p>
            <a:r>
              <a:rPr lang="en-US" dirty="0"/>
              <a:t>Transportation</a:t>
            </a:r>
          </a:p>
          <a:p>
            <a:r>
              <a:rPr lang="en-US" dirty="0"/>
              <a:t>Definitions and Abbreviations</a:t>
            </a:r>
          </a:p>
          <a:p>
            <a:r>
              <a:rPr lang="en-US" dirty="0"/>
              <a:t>Options of Special Education </a:t>
            </a:r>
            <a:r>
              <a:rPr lang="en-US" dirty="0" smtClean="0"/>
              <a:t>Services</a:t>
            </a:r>
          </a:p>
          <a:p>
            <a:r>
              <a:rPr lang="en-US" dirty="0" smtClean="0"/>
              <a:t>Migrant and Homeless Students </a:t>
            </a:r>
          </a:p>
          <a:p>
            <a:r>
              <a:rPr lang="en-US" dirty="0" smtClean="0"/>
              <a:t>Legal Appendix</a:t>
            </a:r>
            <a:endParaRPr lang="en-US" dirty="0"/>
          </a:p>
          <a:p>
            <a:pPr marL="0" indent="0">
              <a:buNone/>
            </a:pPr>
            <a:endParaRPr lang="en-US" dirty="0"/>
          </a:p>
        </p:txBody>
      </p:sp>
    </p:spTree>
    <p:extLst>
      <p:ext uri="{BB962C8B-B14F-4D97-AF65-F5344CB8AC3E}">
        <p14:creationId xmlns:p14="http://schemas.microsoft.com/office/powerpoint/2010/main" val="16815914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Useful Information	</a:t>
            </a:r>
            <a:endParaRPr lang="en-US" dirty="0"/>
          </a:p>
        </p:txBody>
      </p:sp>
      <p:sp>
        <p:nvSpPr>
          <p:cNvPr id="3" name="Content Placeholder 2"/>
          <p:cNvSpPr>
            <a:spLocks noGrp="1"/>
          </p:cNvSpPr>
          <p:nvPr>
            <p:ph sz="quarter" idx="1"/>
          </p:nvPr>
        </p:nvSpPr>
        <p:spPr/>
        <p:txBody>
          <a:bodyPr>
            <a:normAutofit/>
          </a:bodyPr>
          <a:lstStyle/>
          <a:p>
            <a:r>
              <a:rPr lang="en-US" dirty="0" smtClean="0"/>
              <a:t>The State </a:t>
            </a:r>
            <a:r>
              <a:rPr lang="en-US" dirty="0"/>
              <a:t>m</a:t>
            </a:r>
            <a:r>
              <a:rPr lang="en-US" dirty="0" smtClean="0"/>
              <a:t>inimum attendance day for 1</a:t>
            </a:r>
            <a:r>
              <a:rPr lang="en-US" baseline="30000" dirty="0" smtClean="0"/>
              <a:t>st</a:t>
            </a:r>
            <a:r>
              <a:rPr lang="en-US" dirty="0" smtClean="0"/>
              <a:t> -12</a:t>
            </a:r>
            <a:r>
              <a:rPr lang="en-US" baseline="30000" dirty="0" smtClean="0"/>
              <a:t>th</a:t>
            </a:r>
            <a:r>
              <a:rPr lang="en-US" dirty="0" smtClean="0"/>
              <a:t> grade is 6.5 hours.  </a:t>
            </a:r>
          </a:p>
          <a:p>
            <a:r>
              <a:rPr lang="en-US" dirty="0" smtClean="0"/>
              <a:t>The State minimum </a:t>
            </a:r>
            <a:r>
              <a:rPr lang="en-US" dirty="0"/>
              <a:t>day for Kindergarten </a:t>
            </a:r>
            <a:r>
              <a:rPr lang="en-US" dirty="0" smtClean="0"/>
              <a:t>is 4 hours.</a:t>
            </a:r>
          </a:p>
          <a:p>
            <a:r>
              <a:rPr lang="en-US" dirty="0" smtClean="0"/>
              <a:t>Every student has the right to have the opportunity to attend 180 days of school. </a:t>
            </a:r>
          </a:p>
          <a:p>
            <a:r>
              <a:rPr lang="en-US" dirty="0" smtClean="0"/>
              <a:t>All attendance records must be kept for five years.</a:t>
            </a:r>
          </a:p>
          <a:p>
            <a:r>
              <a:rPr lang="en-US" dirty="0" smtClean="0"/>
              <a:t>Provide attendance information from student attendance records for cumulative folder at the end of the year.</a:t>
            </a:r>
          </a:p>
          <a:p>
            <a:pPr marL="0" indent="0">
              <a:buNone/>
            </a:pPr>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2355582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Student Record Sharing	</a:t>
            </a:r>
            <a:endParaRPr lang="en-US" dirty="0"/>
          </a:p>
        </p:txBody>
      </p:sp>
      <p:sp>
        <p:nvSpPr>
          <p:cNvPr id="3" name="Content Placeholder 2"/>
          <p:cNvSpPr>
            <a:spLocks noGrp="1"/>
          </p:cNvSpPr>
          <p:nvPr>
            <p:ph sz="quarter" idx="1"/>
          </p:nvPr>
        </p:nvSpPr>
        <p:spPr/>
        <p:txBody>
          <a:bodyPr/>
          <a:lstStyle/>
          <a:p>
            <a:pPr marL="0" indent="0">
              <a:buNone/>
            </a:pPr>
            <a:r>
              <a:rPr lang="en-US" dirty="0" smtClean="0"/>
              <a:t>Pursuant to </a:t>
            </a:r>
            <a:r>
              <a:rPr lang="en-US" b="1" dirty="0" smtClean="0"/>
              <a:t>T.C.A</a:t>
            </a:r>
            <a:r>
              <a:rPr lang="en-US" dirty="0" smtClean="0"/>
              <a:t>. </a:t>
            </a:r>
            <a:r>
              <a:rPr lang="en-US" b="1" dirty="0" smtClean="0"/>
              <a:t>§49-6-3401 and </a:t>
            </a:r>
            <a:r>
              <a:rPr lang="en-US" dirty="0" smtClean="0"/>
              <a:t>the</a:t>
            </a:r>
            <a:r>
              <a:rPr lang="en-US" dirty="0"/>
              <a:t> </a:t>
            </a:r>
            <a:r>
              <a:rPr lang="en-US" dirty="0" smtClean="0"/>
              <a:t>Federal Family Educational Rights and Privacy Act </a:t>
            </a:r>
            <a:r>
              <a:rPr lang="en-US" b="1" dirty="0" smtClean="0"/>
              <a:t>(FERPA), </a:t>
            </a:r>
            <a:r>
              <a:rPr lang="en-US" dirty="0" smtClean="0"/>
              <a:t>if a student transfers from a school to another school in the same LEA or to another LEA, the LEA shall remit copies of the student’s records, including disciplinary records, to the school to which the student transfers. </a:t>
            </a:r>
            <a:endParaRPr lang="en-US" b="1" dirty="0" smtClean="0"/>
          </a:p>
          <a:p>
            <a:endParaRPr lang="en-US" b="1" dirty="0"/>
          </a:p>
          <a:p>
            <a:pPr marL="0" indent="0">
              <a:buNone/>
            </a:pPr>
            <a:r>
              <a:rPr lang="en-US" b="1" dirty="0" smtClean="0"/>
              <a:t>All records shall be remitted in accordance with FERPA, compiled in U.S.C. § 1232g.</a:t>
            </a:r>
            <a:endParaRPr lang="en-US" dirty="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41896061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Documentation, Record Keeping and Reporting </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lgn="ctr">
              <a:buNone/>
            </a:pPr>
            <a:r>
              <a:rPr lang="en-US" sz="2500" b="1" dirty="0" smtClean="0"/>
              <a:t>This section defines what must be done in order to document, maintain and report attendance. (Pg. 5)</a:t>
            </a:r>
          </a:p>
          <a:p>
            <a:pPr marL="0" indent="0">
              <a:buNone/>
            </a:pPr>
            <a:r>
              <a:rPr lang="en-US" dirty="0" smtClean="0"/>
              <a:t>Every school system must have the following documentation on file at the central office or individual school:</a:t>
            </a:r>
          </a:p>
          <a:p>
            <a:r>
              <a:rPr lang="en-US" dirty="0"/>
              <a:t>B</a:t>
            </a:r>
            <a:r>
              <a:rPr lang="en-US" dirty="0" smtClean="0"/>
              <a:t>oard approved attendance policies which comply with Procedures Manual (Central Office)</a:t>
            </a:r>
          </a:p>
          <a:p>
            <a:r>
              <a:rPr lang="en-US" dirty="0" smtClean="0"/>
              <a:t>Daily absentee sheets with sign-in/out rosters attached indicating present or absent students for at least half of the state minimum day (Individual School)</a:t>
            </a:r>
          </a:p>
          <a:p>
            <a:r>
              <a:rPr lang="en-US" dirty="0" smtClean="0"/>
              <a:t>Documentation indicating procedures for notifying parents and/or the attendance supervisor of students’ absences (Central Office)</a:t>
            </a:r>
          </a:p>
          <a:p>
            <a:endParaRPr lang="en-US" dirty="0"/>
          </a:p>
        </p:txBody>
      </p:sp>
    </p:spTree>
    <p:extLst>
      <p:ext uri="{BB962C8B-B14F-4D97-AF65-F5344CB8AC3E}">
        <p14:creationId xmlns:p14="http://schemas.microsoft.com/office/powerpoint/2010/main" val="7787173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Record Keeping and Reporting </a:t>
            </a:r>
          </a:p>
        </p:txBody>
      </p:sp>
      <p:sp>
        <p:nvSpPr>
          <p:cNvPr id="3" name="Content Placeholder 2"/>
          <p:cNvSpPr>
            <a:spLocks noGrp="1"/>
          </p:cNvSpPr>
          <p:nvPr>
            <p:ph sz="quarter" idx="1"/>
          </p:nvPr>
        </p:nvSpPr>
        <p:spPr/>
        <p:txBody>
          <a:bodyPr>
            <a:normAutofit lnSpcReduction="10000"/>
          </a:bodyPr>
          <a:lstStyle/>
          <a:p>
            <a:r>
              <a:rPr lang="en-US" dirty="0" smtClean="0"/>
              <a:t>For withdrawals, sufficient documentation of a student’s reason for withdrawal.  This may include documentation provided by relatives, court documents, record requests, etc. This documentation should be kept in the student’s permanent record. </a:t>
            </a:r>
            <a:r>
              <a:rPr lang="en-US" sz="2600" dirty="0" smtClean="0"/>
              <a:t>(</a:t>
            </a:r>
            <a:r>
              <a:rPr lang="en-US" sz="2600" dirty="0"/>
              <a:t>Individual School) </a:t>
            </a:r>
          </a:p>
          <a:p>
            <a:r>
              <a:rPr lang="en-US" sz="2600" dirty="0" smtClean="0"/>
              <a:t>Documentation that the names of students between the ages of 15 and 17, (inclusive) who do not have satisfactory academic progress or do not meet attendance standards as stated in T.C.A. § 49-6-3017 have been submitted to the Department of Safety. (Individual School) </a:t>
            </a:r>
          </a:p>
          <a:p>
            <a:pPr marL="274320" lvl="1" indent="0">
              <a:buNone/>
            </a:pPr>
            <a:endParaRPr lang="en-US" dirty="0" smtClean="0"/>
          </a:p>
          <a:p>
            <a:pPr marL="274320" lvl="1" indent="0">
              <a:buNone/>
            </a:pPr>
            <a:endParaRPr lang="en-US" dirty="0"/>
          </a:p>
          <a:p>
            <a:pPr lvl="1"/>
            <a:endParaRPr lang="en-US" dirty="0" smtClean="0"/>
          </a:p>
          <a:p>
            <a:pPr lvl="1">
              <a:buFont typeface="Arial"/>
              <a:buChar char="•"/>
            </a:pPr>
            <a:endParaRPr lang="en-US" dirty="0" smtClean="0"/>
          </a:p>
          <a:p>
            <a:pPr lvl="1"/>
            <a:endParaRPr lang="en-US" dirty="0"/>
          </a:p>
        </p:txBody>
      </p:sp>
    </p:spTree>
    <p:extLst>
      <p:ext uri="{BB962C8B-B14F-4D97-AF65-F5344CB8AC3E}">
        <p14:creationId xmlns:p14="http://schemas.microsoft.com/office/powerpoint/2010/main" val="122973693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26807</TotalTime>
  <Words>2389</Words>
  <Application>Microsoft Macintosh PowerPoint</Application>
  <PresentationFormat>On-screen Show (4:3)</PresentationFormat>
  <Paragraphs>177</Paragraphs>
  <Slides>34</Slides>
  <Notes>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Civic</vt:lpstr>
      <vt:lpstr>    Student Membership and  Attendance Procedures Manual http://tn.gov/assets/entities/education/attachments/331958_membership_attendance_manual.pdf</vt:lpstr>
      <vt:lpstr>Rules are Necessary</vt:lpstr>
      <vt:lpstr>What Is It?</vt:lpstr>
      <vt:lpstr>What Is It?</vt:lpstr>
      <vt:lpstr>Why Use It?</vt:lpstr>
      <vt:lpstr>Useful Information </vt:lpstr>
      <vt:lpstr> Student Record Sharing </vt:lpstr>
      <vt:lpstr>Documentation, Record Keeping and Reporting </vt:lpstr>
      <vt:lpstr>Documentation, Record Keeping and Reporting </vt:lpstr>
      <vt:lpstr>Documentation, Record Keeping and Reporting </vt:lpstr>
      <vt:lpstr>Documentation, Record Keeping and Reporting </vt:lpstr>
      <vt:lpstr>Documentation, Record Keeping and Reporting </vt:lpstr>
      <vt:lpstr>Retention of Records</vt:lpstr>
      <vt:lpstr>PowerPoint Presentation</vt:lpstr>
      <vt:lpstr>Scenario </vt:lpstr>
      <vt:lpstr>Scenario </vt:lpstr>
      <vt:lpstr>School Year and Day</vt:lpstr>
      <vt:lpstr>School Year and Day</vt:lpstr>
      <vt:lpstr>Stockpiling Days</vt:lpstr>
      <vt:lpstr>School Year and Day</vt:lpstr>
      <vt:lpstr>School Year and Day</vt:lpstr>
      <vt:lpstr>Scenario  </vt:lpstr>
      <vt:lpstr>Scenario  </vt:lpstr>
      <vt:lpstr>Enrollment and Membership</vt:lpstr>
      <vt:lpstr>Enrollment and Membership</vt:lpstr>
      <vt:lpstr>Scenario  </vt:lpstr>
      <vt:lpstr>Scenario  </vt:lpstr>
      <vt:lpstr>Enrollment and Membership </vt:lpstr>
      <vt:lpstr>Enrollment and Membership</vt:lpstr>
      <vt:lpstr>Attendance </vt:lpstr>
      <vt:lpstr>Attendance</vt:lpstr>
      <vt:lpstr>Infraction/Offense Codes</vt:lpstr>
      <vt:lpstr>Who Needs It? </vt:lpstr>
      <vt:lpstr>Where to Find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Membership and Attendance Procedures Manual</dc:title>
  <dc:creator>Kimberly Baker</dc:creator>
  <cp:lastModifiedBy>ahargrave</cp:lastModifiedBy>
  <cp:revision>105</cp:revision>
  <dcterms:created xsi:type="dcterms:W3CDTF">2015-07-27T19:27:21Z</dcterms:created>
  <dcterms:modified xsi:type="dcterms:W3CDTF">2015-09-10T03:40:50Z</dcterms:modified>
</cp:coreProperties>
</file>