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1"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35689-FDB3-46A4-8686-896464824431}" type="datetimeFigureOut">
              <a:rPr lang="en-GB" smtClean="0"/>
              <a:pPr/>
              <a:t>10/04/2013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6BFF4-08E4-491A-8E7E-6FD01486EA63}"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B0CFC10-46E5-4D1D-9C48-E2EFA95D3650}" type="datetimeFigureOut">
              <a:rPr lang="en-GB" smtClean="0"/>
              <a:pPr/>
              <a:t>10/04/2013</a:t>
            </a:fld>
            <a:endParaRPr lang="en-GB" dirty="0"/>
          </a:p>
        </p:txBody>
      </p:sp>
      <p:sp>
        <p:nvSpPr>
          <p:cNvPr id="19" name="Footer Placeholder 18"/>
          <p:cNvSpPr>
            <a:spLocks noGrp="1"/>
          </p:cNvSpPr>
          <p:nvPr>
            <p:ph type="ftr" sz="quarter" idx="11"/>
          </p:nvPr>
        </p:nvSpPr>
        <p:spPr/>
        <p:txBody>
          <a:bodyPr/>
          <a:lstStyle/>
          <a:p>
            <a:endParaRPr lang="en-GB" dirty="0"/>
          </a:p>
        </p:txBody>
      </p:sp>
      <p:sp>
        <p:nvSpPr>
          <p:cNvPr id="27" name="Slide Number Placeholder 26"/>
          <p:cNvSpPr>
            <a:spLocks noGrp="1"/>
          </p:cNvSpPr>
          <p:nvPr>
            <p:ph type="sldNum" sz="quarter" idx="12"/>
          </p:nvPr>
        </p:nvSpPr>
        <p:spPr/>
        <p:txBody>
          <a:bodyPr/>
          <a:lstStyle/>
          <a:p>
            <a:fld id="{BCD4E50B-37D0-4476-9548-AB8BB4ED3240}"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0CFC10-46E5-4D1D-9C48-E2EFA95D3650}" type="datetimeFigureOut">
              <a:rPr lang="en-GB" smtClean="0"/>
              <a:pPr/>
              <a:t>10/04/2013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D4E50B-37D0-4476-9548-AB8BB4ED3240}"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0CFC10-46E5-4D1D-9C48-E2EFA95D3650}" type="datetimeFigureOut">
              <a:rPr lang="en-GB" smtClean="0"/>
              <a:pPr/>
              <a:t>10/04/2013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D4E50B-37D0-4476-9548-AB8BB4ED3240}"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0CFC10-46E5-4D1D-9C48-E2EFA95D3650}" type="datetimeFigureOut">
              <a:rPr lang="en-GB" smtClean="0"/>
              <a:pPr/>
              <a:t>10/04/2013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D4E50B-37D0-4476-9548-AB8BB4ED3240}"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0CFC10-46E5-4D1D-9C48-E2EFA95D3650}" type="datetimeFigureOut">
              <a:rPr lang="en-GB" smtClean="0"/>
              <a:pPr/>
              <a:t>10/04/2013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D4E50B-37D0-4476-9548-AB8BB4ED3240}"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0CFC10-46E5-4D1D-9C48-E2EFA95D3650}" type="datetimeFigureOut">
              <a:rPr lang="en-GB" smtClean="0"/>
              <a:pPr/>
              <a:t>10/04/2013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CD4E50B-37D0-4476-9548-AB8BB4ED3240}"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0CFC10-46E5-4D1D-9C48-E2EFA95D3650}" type="datetimeFigureOut">
              <a:rPr lang="en-GB" smtClean="0"/>
              <a:pPr/>
              <a:t>10/04/2013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CD4E50B-37D0-4476-9548-AB8BB4ED3240}"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0CFC10-46E5-4D1D-9C48-E2EFA95D3650}" type="datetimeFigureOut">
              <a:rPr lang="en-GB" smtClean="0"/>
              <a:pPr/>
              <a:t>10/04/2013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CD4E50B-37D0-4476-9548-AB8BB4ED3240}"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CFC10-46E5-4D1D-9C48-E2EFA95D3650}" type="datetimeFigureOut">
              <a:rPr lang="en-GB" smtClean="0"/>
              <a:pPr/>
              <a:t>10/04/2013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CD4E50B-37D0-4476-9548-AB8BB4ED3240}"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0CFC10-46E5-4D1D-9C48-E2EFA95D3650}" type="datetimeFigureOut">
              <a:rPr lang="en-GB" smtClean="0"/>
              <a:pPr/>
              <a:t>10/04/2013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CD4E50B-37D0-4476-9548-AB8BB4ED3240}"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0CFC10-46E5-4D1D-9C48-E2EFA95D3650}" type="datetimeFigureOut">
              <a:rPr lang="en-GB" smtClean="0"/>
              <a:pPr/>
              <a:t>10/04/2013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077200" y="6356350"/>
            <a:ext cx="609600" cy="365125"/>
          </a:xfrm>
        </p:spPr>
        <p:txBody>
          <a:bodyPr/>
          <a:lstStyle/>
          <a:p>
            <a:fld id="{BCD4E50B-37D0-4476-9548-AB8BB4ED3240}" type="slidenum">
              <a:rPr lang="en-GB" smtClean="0"/>
              <a:pPr/>
              <a:t>‹#›</a:t>
            </a:fld>
            <a:endParaRPr lang="en-GB"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0CFC10-46E5-4D1D-9C48-E2EFA95D3650}" type="datetimeFigureOut">
              <a:rPr lang="en-GB" smtClean="0"/>
              <a:pPr/>
              <a:t>10/04/2013</a:t>
            </a:fld>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D4E50B-37D0-4476-9548-AB8BB4ED3240}" type="slidenum">
              <a:rPr lang="en-GB" smtClean="0"/>
              <a:pPr/>
              <a:t>‹#›</a:t>
            </a:fld>
            <a:endParaRPr lang="en-GB"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0"/>
            <a:ext cx="8501122" cy="830997"/>
          </a:xfrm>
          <a:prstGeom prst="rect">
            <a:avLst/>
          </a:prstGeom>
          <a:noFill/>
        </p:spPr>
        <p:txBody>
          <a:bodyPr wrap="square" rtlCol="0">
            <a:spAutoFit/>
          </a:bodyPr>
          <a:lstStyle/>
          <a:p>
            <a:r>
              <a:rPr lang="en-GB" sz="1600" dirty="0" smtClean="0"/>
              <a:t>The impact of a tectonic hazard can also be seen to vary over time in the short term. When a hazard event strikes it disrupts economic and social life often immediately and totally. The Park model (see below) describes the sequence of three phases following such an event</a:t>
            </a:r>
            <a:endParaRPr lang="en-GB" sz="1600" dirty="0"/>
          </a:p>
        </p:txBody>
      </p:sp>
      <p:sp>
        <p:nvSpPr>
          <p:cNvPr id="3" name="TextBox 2"/>
          <p:cNvSpPr txBox="1"/>
          <p:nvPr/>
        </p:nvSpPr>
        <p:spPr>
          <a:xfrm>
            <a:off x="214282" y="3789040"/>
            <a:ext cx="8715436" cy="3046988"/>
          </a:xfrm>
          <a:prstGeom prst="rect">
            <a:avLst/>
          </a:prstGeom>
          <a:noFill/>
        </p:spPr>
        <p:txBody>
          <a:bodyPr wrap="square" rtlCol="0">
            <a:spAutoFit/>
          </a:bodyPr>
          <a:lstStyle/>
          <a:p>
            <a:pPr>
              <a:buFontTx/>
              <a:buChar char="-"/>
            </a:pPr>
            <a:r>
              <a:rPr lang="en-GB" sz="1600" dirty="0" smtClean="0"/>
              <a:t> During the </a:t>
            </a:r>
            <a:r>
              <a:rPr lang="en-GB" sz="1600" b="1" dirty="0" smtClean="0">
                <a:solidFill>
                  <a:srgbClr val="FF0000"/>
                </a:solidFill>
              </a:rPr>
              <a:t>relief phase </a:t>
            </a:r>
            <a:r>
              <a:rPr lang="en-GB" sz="1600" dirty="0" smtClean="0"/>
              <a:t>teams from outside the immediate area arrive to help with the search, rescue and care operations. Urgent medical supplies, food equipment and clothing may be flown in.</a:t>
            </a:r>
          </a:p>
          <a:p>
            <a:pPr>
              <a:buFontTx/>
              <a:buChar char="-"/>
            </a:pPr>
            <a:r>
              <a:rPr lang="en-GB" sz="1600" dirty="0" smtClean="0"/>
              <a:t> After relief comes the </a:t>
            </a:r>
            <a:r>
              <a:rPr lang="en-GB" sz="1600" b="1" dirty="0" smtClean="0">
                <a:solidFill>
                  <a:srgbClr val="FF0000"/>
                </a:solidFill>
              </a:rPr>
              <a:t>rehabilitation period </a:t>
            </a:r>
            <a:r>
              <a:rPr lang="en-GB" sz="1600" dirty="0" smtClean="0"/>
              <a:t>which may last for week or months. Actions are designed to restore physical and community structures at least temporarily. Rehabilitation is more complex than relief and requires an accurate assessment of needs and coordinated planning responses. This is normally carried out locally, only in exceptional circumstances such as Asian tsunami are international initiatives involved.</a:t>
            </a:r>
          </a:p>
          <a:p>
            <a:pPr>
              <a:buFontTx/>
              <a:buChar char="-"/>
            </a:pPr>
            <a:r>
              <a:rPr lang="en-GB" sz="1600" dirty="0" smtClean="0"/>
              <a:t> In time rehabilitation gives way to </a:t>
            </a:r>
            <a:r>
              <a:rPr lang="en-GB" sz="1600" b="1" dirty="0" smtClean="0">
                <a:solidFill>
                  <a:srgbClr val="FF0000"/>
                </a:solidFill>
              </a:rPr>
              <a:t>reconstruction </a:t>
            </a:r>
            <a:r>
              <a:rPr lang="en-GB" sz="1600" dirty="0" smtClean="0"/>
              <a:t>during which permanent changes are introduced to restore quality of life and economic stability to its previous level or even better. The nature of these activities and the speed that they are carried out are dictated by the type and magnitude of the event and the availability of contingency planning for disasters.</a:t>
            </a:r>
          </a:p>
        </p:txBody>
      </p:sp>
      <p:pic>
        <p:nvPicPr>
          <p:cNvPr id="4" name="Picture 3" descr="IMG_0001.jpg"/>
          <p:cNvPicPr>
            <a:picLocks noChangeAspect="1"/>
          </p:cNvPicPr>
          <p:nvPr/>
        </p:nvPicPr>
        <p:blipFill>
          <a:blip r:embed="rId2" cstate="print"/>
          <a:srcRect l="42635" t="13541" r="8755" b="66667"/>
          <a:stretch>
            <a:fillRect/>
          </a:stretch>
        </p:blipFill>
        <p:spPr>
          <a:xfrm>
            <a:off x="1714480" y="836712"/>
            <a:ext cx="4857784" cy="280831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245</TotalTime>
  <Words>216</Words>
  <Application>Microsoft Office PowerPoint</Application>
  <PresentationFormat>On-screen Show (4:3)</PresentationFormat>
  <Paragraphs>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Flow</vt:lpstr>
      <vt:lpstr>Slide 1</vt:lpstr>
    </vt:vector>
  </TitlesOfParts>
  <Company>Franklin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 1: Tectonic Activity and Hazards  • Explore the range of factors that make tectonic activity increasingly hazardous to humans and how the impact of disasters varies over time.  • Research a range of social and economic impacts, resulting from seismic and volcanic hazards in contrasting locations, and how these may have varied over time.</dc:title>
  <dc:creator>john.payne</dc:creator>
  <cp:lastModifiedBy>user</cp:lastModifiedBy>
  <cp:revision>50</cp:revision>
  <dcterms:created xsi:type="dcterms:W3CDTF">2011-12-15T09:42:57Z</dcterms:created>
  <dcterms:modified xsi:type="dcterms:W3CDTF">2013-04-10T15:43:59Z</dcterms:modified>
</cp:coreProperties>
</file>