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1" r:id="rId11"/>
    <p:sldId id="295" r:id="rId12"/>
    <p:sldId id="292" r:id="rId13"/>
    <p:sldId id="293" r:id="rId14"/>
    <p:sldId id="294" r:id="rId15"/>
    <p:sldId id="283" r:id="rId16"/>
    <p:sldId id="296" r:id="rId17"/>
    <p:sldId id="265" r:id="rId18"/>
    <p:sldId id="272" r:id="rId19"/>
    <p:sldId id="271" r:id="rId20"/>
    <p:sldId id="267" r:id="rId21"/>
    <p:sldId id="268" r:id="rId22"/>
    <p:sldId id="270" r:id="rId23"/>
    <p:sldId id="273" r:id="rId24"/>
    <p:sldId id="274" r:id="rId25"/>
    <p:sldId id="275" r:id="rId26"/>
    <p:sldId id="276" r:id="rId27"/>
    <p:sldId id="269" r:id="rId28"/>
    <p:sldId id="277" r:id="rId29"/>
    <p:sldId id="278" r:id="rId30"/>
    <p:sldId id="280" r:id="rId31"/>
    <p:sldId id="281" r:id="rId32"/>
    <p:sldId id="284" r:id="rId33"/>
    <p:sldId id="289" r:id="rId34"/>
    <p:sldId id="282" r:id="rId35"/>
    <p:sldId id="287" r:id="rId36"/>
    <p:sldId id="290" r:id="rId37"/>
    <p:sldId id="28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9" d="100"/>
          <a:sy n="79" d="100"/>
        </p:scale>
        <p:origin x="1085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A467-B397-4ADC-B527-EBFD68EF11A4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A8CE95-F6F3-4C6F-BDAE-4A01450A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A467-B397-4ADC-B527-EBFD68EF11A4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CE95-F6F3-4C6F-BDAE-4A01450A33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A467-B397-4ADC-B527-EBFD68EF11A4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CE95-F6F3-4C6F-BDAE-4A01450A33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BEA467-B397-4ADC-B527-EBFD68EF11A4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5A8CE95-F6F3-4C6F-BDAE-4A01450A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A467-B397-4ADC-B527-EBFD68EF11A4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CE95-F6F3-4C6F-BDAE-4A01450A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A467-B397-4ADC-B527-EBFD68EF11A4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CE95-F6F3-4C6F-BDAE-4A01450A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CE95-F6F3-4C6F-BDAE-4A01450A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A467-B397-4ADC-B527-EBFD68EF11A4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A467-B397-4ADC-B527-EBFD68EF11A4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CE95-F6F3-4C6F-BDAE-4A01450A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A467-B397-4ADC-B527-EBFD68EF11A4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CE95-F6F3-4C6F-BDAE-4A01450A33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BEA467-B397-4ADC-B527-EBFD68EF11A4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A8CE95-F6F3-4C6F-BDAE-4A01450A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A467-B397-4ADC-B527-EBFD68EF11A4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A8CE95-F6F3-4C6F-BDAE-4A01450A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BEA467-B397-4ADC-B527-EBFD68EF11A4}" type="datetimeFigureOut">
              <a:rPr lang="en-US" smtClean="0"/>
              <a:pPr/>
              <a:t>8/31/2016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5A8CE95-F6F3-4C6F-BDAE-4A01450A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-533400"/>
            <a:ext cx="8305800" cy="1981200"/>
          </a:xfrm>
        </p:spPr>
        <p:txBody>
          <a:bodyPr/>
          <a:lstStyle/>
          <a:p>
            <a:r>
              <a:rPr sz="6600" b="1"/>
              <a:t>Age of Exploration</a:t>
            </a:r>
            <a:endParaRPr lang="en-US" sz="6600" b="1" dirty="0"/>
          </a:p>
        </p:txBody>
      </p:sp>
      <p:pic>
        <p:nvPicPr>
          <p:cNvPr id="36866" name="Picture 2" descr="http://mikelanceworldhistory.wikispaces.com/file/view/ship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162800" cy="46975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/>
              <a:t>S.P.A.M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7772400" cy="4572000"/>
          </a:xfrm>
        </p:spPr>
        <p:txBody>
          <a:bodyPr>
            <a:normAutofit/>
          </a:bodyPr>
          <a:lstStyle/>
          <a:p>
            <a:r>
              <a:rPr lang="en-US" sz="4800" dirty="0"/>
              <a:t>S  - Symbol </a:t>
            </a:r>
          </a:p>
          <a:p>
            <a:r>
              <a:rPr lang="en-US" sz="4800" dirty="0"/>
              <a:t>P – People</a:t>
            </a:r>
          </a:p>
          <a:p>
            <a:r>
              <a:rPr lang="en-US" sz="4800" dirty="0"/>
              <a:t>A – Action</a:t>
            </a:r>
          </a:p>
          <a:p>
            <a:r>
              <a:rPr lang="en-US" sz="4800" dirty="0"/>
              <a:t>M – Message </a:t>
            </a:r>
          </a:p>
        </p:txBody>
      </p:sp>
    </p:spTree>
    <p:extLst>
      <p:ext uri="{BB962C8B-B14F-4D97-AF65-F5344CB8AC3E}">
        <p14:creationId xmlns:p14="http://schemas.microsoft.com/office/powerpoint/2010/main" val="237416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38138"/>
            <a:ext cx="8220559" cy="606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81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44222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72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153401" cy="567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2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90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pPr algn="ctr"/>
            <a:r>
              <a:rPr b="1"/>
              <a:t>Columbian Exchange</a:t>
            </a:r>
            <a:endParaRPr lang="en-US" b="1" dirty="0"/>
          </a:p>
        </p:txBody>
      </p:sp>
      <p:pic>
        <p:nvPicPr>
          <p:cNvPr id="55298" name="Picture 2" descr="http://1.bp.blogspot.com/-kIJcZkkC1VI/TdcSOkeB2dI/AAAAAAAAAFk/pjGlfRQp4os/s1600/columbian%2Bexchan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990600"/>
            <a:ext cx="9019307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books.bfwpub.com/henrettadocs6e/figures/2_U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924800" cy="51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039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>
            <a:normAutofit/>
          </a:bodyPr>
          <a:lstStyle/>
          <a:p>
            <a:r>
              <a:rPr b="1"/>
              <a:t>From Exploration to Colonization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9144000" cy="5334000"/>
          </a:xfrm>
        </p:spPr>
        <p:txBody>
          <a:bodyPr>
            <a:normAutofit/>
          </a:bodyPr>
          <a:lstStyle/>
          <a:p>
            <a:r>
              <a:rPr lang="en-US" dirty="0"/>
              <a:t>Spain becomes first to establish colonies in the Americas</a:t>
            </a:r>
          </a:p>
          <a:p>
            <a:pPr lvl="1"/>
            <a:r>
              <a:rPr lang="en-US" dirty="0"/>
              <a:t>Colony-</a:t>
            </a:r>
            <a:r>
              <a:rPr lang="en-US" sz="2800" dirty="0"/>
              <a:t> a nation or territory ruled by another country.</a:t>
            </a:r>
            <a:endParaRPr lang="en-US" dirty="0"/>
          </a:p>
          <a:p>
            <a:pPr lvl="2"/>
            <a:r>
              <a:rPr lang="en-US" b="1" dirty="0"/>
              <a:t>New Spain</a:t>
            </a:r>
            <a:r>
              <a:rPr lang="en-US" dirty="0"/>
              <a:t>= Middle America +Western South America+ Southwest  		of US and Florida</a:t>
            </a:r>
          </a:p>
          <a:p>
            <a:r>
              <a:rPr lang="en-US" dirty="0"/>
              <a:t>Sets the trend for European colonization of the Americas</a:t>
            </a:r>
          </a:p>
          <a:p>
            <a:r>
              <a:rPr lang="en-US" dirty="0"/>
              <a:t>European countries race to establish colonies in the “New World”</a:t>
            </a:r>
          </a:p>
          <a:p>
            <a:pPr lvl="2"/>
            <a:r>
              <a:rPr lang="en-US" b="1" dirty="0"/>
              <a:t>Spain  </a:t>
            </a:r>
          </a:p>
          <a:p>
            <a:pPr lvl="2"/>
            <a:r>
              <a:rPr lang="en-US" b="1" dirty="0"/>
              <a:t>Portugal </a:t>
            </a:r>
          </a:p>
          <a:p>
            <a:pPr lvl="2"/>
            <a:r>
              <a:rPr lang="en-US" b="1" dirty="0"/>
              <a:t>France</a:t>
            </a:r>
          </a:p>
          <a:p>
            <a:pPr lvl="2"/>
            <a:r>
              <a:rPr lang="en-US" b="1" dirty="0"/>
              <a:t>England </a:t>
            </a:r>
          </a:p>
          <a:p>
            <a:pPr lvl="2"/>
            <a:r>
              <a:rPr lang="en-US" b="1" dirty="0"/>
              <a:t>Netherlands </a:t>
            </a:r>
          </a:p>
          <a:p>
            <a:pPr lvl="2"/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8" descr="300px-Colonization_of_the_Americas_17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8100"/>
            <a:ext cx="8991600" cy="67437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686800" cy="1219200"/>
          </a:xfrm>
        </p:spPr>
        <p:txBody>
          <a:bodyPr>
            <a:normAutofit fontScale="90000"/>
          </a:bodyPr>
          <a:lstStyle/>
          <a:p>
            <a:r>
              <a:rPr b="1"/>
              <a:t>British Colonization of North America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517136" cy="4724400"/>
          </a:xfrm>
        </p:spPr>
        <p:txBody>
          <a:bodyPr>
            <a:normAutofit/>
          </a:bodyPr>
          <a:lstStyle/>
          <a:p>
            <a:r>
              <a:rPr lang="en-US" dirty="0"/>
              <a:t>England wanted to assert their influence in North America. </a:t>
            </a:r>
          </a:p>
          <a:p>
            <a:r>
              <a:rPr lang="en-US" dirty="0"/>
              <a:t>Saw colonization as a means to:</a:t>
            </a:r>
          </a:p>
          <a:p>
            <a:pPr lvl="1"/>
            <a:r>
              <a:rPr lang="en-US" dirty="0"/>
              <a:t>Expand their  Economy</a:t>
            </a:r>
          </a:p>
          <a:p>
            <a:pPr lvl="1"/>
            <a:r>
              <a:rPr lang="en-US" dirty="0"/>
              <a:t>Increase their political influence</a:t>
            </a:r>
          </a:p>
          <a:p>
            <a:pPr lvl="1"/>
            <a:r>
              <a:rPr lang="en-US" dirty="0"/>
              <a:t>Alleviate social problems at home (over crowding, crime, poverty, etc.)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sz="4000" b="1"/>
              <a:t>What Was The Age of Exploration?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-152400" y="1295400"/>
            <a:ext cx="4724400" cy="4572000"/>
          </a:xfrm>
        </p:spPr>
        <p:txBody>
          <a:bodyPr>
            <a:normAutofit fontScale="92500" lnSpcReduction="10000"/>
          </a:bodyPr>
          <a:lstStyle/>
          <a:p>
            <a:pPr marL="514350" indent="-514350"/>
            <a:r>
              <a:rPr lang="en-US" sz="2800" dirty="0"/>
              <a:t>A time period when Europeans explored the globe. </a:t>
            </a:r>
          </a:p>
          <a:p>
            <a:pPr marL="1245870" lvl="2" indent="-514350"/>
            <a:r>
              <a:rPr lang="en-US" b="1" dirty="0"/>
              <a:t>Portugal </a:t>
            </a:r>
          </a:p>
          <a:p>
            <a:pPr marL="1245870" lvl="2" indent="-514350"/>
            <a:r>
              <a:rPr lang="en-US" b="1" dirty="0"/>
              <a:t>Spain</a:t>
            </a:r>
          </a:p>
          <a:p>
            <a:pPr marL="1245870" lvl="2" indent="-514350"/>
            <a:r>
              <a:rPr lang="en-US" b="1" dirty="0"/>
              <a:t>England </a:t>
            </a:r>
          </a:p>
          <a:p>
            <a:pPr marL="1245870" lvl="2" indent="-514350"/>
            <a:r>
              <a:rPr lang="en-US" b="1" dirty="0"/>
              <a:t>France</a:t>
            </a:r>
          </a:p>
          <a:p>
            <a:pPr marL="514350" indent="-514350">
              <a:buNone/>
            </a:pPr>
            <a:endParaRPr lang="en-US" sz="2800" dirty="0"/>
          </a:p>
          <a:p>
            <a:pPr marL="514350" indent="-514350"/>
            <a:r>
              <a:rPr lang="en-US" sz="2800" dirty="0"/>
              <a:t>Began in the early 15th century and lasted until the 17th century</a:t>
            </a:r>
          </a:p>
          <a:p>
            <a:pPr marL="514350" indent="-514350">
              <a:buNone/>
            </a:pPr>
            <a:r>
              <a:rPr lang="en-US" sz="2800" dirty="0"/>
              <a:t>  </a:t>
            </a:r>
          </a:p>
          <a:p>
            <a:pPr marL="880110" lvl="1" indent="-514350"/>
            <a:endParaRPr lang="en-US" dirty="0"/>
          </a:p>
        </p:txBody>
      </p:sp>
      <p:pic>
        <p:nvPicPr>
          <p:cNvPr id="1026" name="Picture 2" descr="http://europeanexplorations.wiki.westga.edu/file/view/image_exploration_map.jpg/205244678/image_exploration_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0064" y="1524000"/>
            <a:ext cx="4640136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534400" cy="1219200"/>
          </a:xfrm>
        </p:spPr>
        <p:txBody>
          <a:bodyPr>
            <a:normAutofit fontScale="90000"/>
          </a:bodyPr>
          <a:lstStyle/>
          <a:p>
            <a:pPr algn="ctr"/>
            <a:r>
              <a:rPr b="1"/>
              <a:t> British Settlements in North America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-97536" y="1447800"/>
            <a:ext cx="5126736" cy="4876800"/>
          </a:xfrm>
        </p:spPr>
        <p:txBody>
          <a:bodyPr/>
          <a:lstStyle/>
          <a:p>
            <a:r>
              <a:rPr lang="en-US" b="1" u="sng" dirty="0"/>
              <a:t>Roanoke  1585</a:t>
            </a:r>
          </a:p>
          <a:p>
            <a:pPr lvl="1"/>
            <a:r>
              <a:rPr lang="en-US" dirty="0"/>
              <a:t>Failed first attempt by England to establish permanent settlement in New World</a:t>
            </a:r>
          </a:p>
          <a:p>
            <a:pPr lvl="1"/>
            <a:r>
              <a:rPr lang="en-US" dirty="0"/>
              <a:t>Led by Sir Walter Raleigh </a:t>
            </a:r>
          </a:p>
          <a:p>
            <a:pPr lvl="2"/>
            <a:r>
              <a:rPr lang="en-US" dirty="0"/>
              <a:t>Located on an island off the coast of NC</a:t>
            </a:r>
          </a:p>
          <a:p>
            <a:pPr lvl="2"/>
            <a:r>
              <a:rPr lang="en-US" dirty="0"/>
              <a:t>117 colonists led by John White</a:t>
            </a:r>
          </a:p>
          <a:p>
            <a:pPr lvl="2"/>
            <a:r>
              <a:rPr lang="en-US" dirty="0"/>
              <a:t>Within 3 years colony disappears without a trace</a:t>
            </a:r>
          </a:p>
          <a:p>
            <a:pPr lvl="2"/>
            <a:r>
              <a:rPr lang="en-US" dirty="0"/>
              <a:t> The word “</a:t>
            </a:r>
            <a:r>
              <a:rPr lang="en-US" dirty="0" err="1"/>
              <a:t>Croatoan</a:t>
            </a:r>
            <a:r>
              <a:rPr lang="en-US" dirty="0"/>
              <a:t>” was carved into a tree on the island </a:t>
            </a:r>
          </a:p>
          <a:p>
            <a:pPr lvl="2"/>
            <a:r>
              <a:rPr lang="en-US" dirty="0"/>
              <a:t>Remains a mystery to historians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9156" name="Picture 4" descr="http://1.bp.blogspot.com/_FrLeaVCzujM/SQ3RoSsMNkI/AAAAAAAAAnk/hhsjxKgCXxc/s320/Croato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524000"/>
            <a:ext cx="40386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b="1"/>
              <a:t>British Settlements of North America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1524000"/>
            <a:ext cx="9220200" cy="4572000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Jamestown Colony, Virginia 1607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permanent British settlement in North America</a:t>
            </a:r>
          </a:p>
          <a:p>
            <a:pPr lvl="1"/>
            <a:r>
              <a:rPr lang="en-US" dirty="0"/>
              <a:t>Chartered by King James I </a:t>
            </a:r>
          </a:p>
          <a:p>
            <a:pPr lvl="1"/>
            <a:r>
              <a:rPr lang="en-US" dirty="0"/>
              <a:t>Funded by the Virginia Company (Joint Stock Company)</a:t>
            </a:r>
          </a:p>
          <a:p>
            <a:pPr lvl="1"/>
            <a:r>
              <a:rPr lang="en-US" dirty="0"/>
              <a:t>Purpose of the Colony:</a:t>
            </a:r>
          </a:p>
          <a:p>
            <a:pPr lvl="2"/>
            <a:r>
              <a:rPr lang="en-US" b="1" u="sng" dirty="0"/>
              <a:t>Make Profits!!!! (expected to find silver, gold, precious resources)</a:t>
            </a:r>
          </a:p>
          <a:p>
            <a:pPr lvl="2"/>
            <a:r>
              <a:rPr lang="en-US" b="1" dirty="0"/>
              <a:t>Counterbalance expansion of other European nations</a:t>
            </a:r>
          </a:p>
          <a:p>
            <a:pPr lvl="1"/>
            <a:r>
              <a:rPr lang="en-US" dirty="0"/>
              <a:t>Company sends 109 colonists to Virginia in 1607    </a:t>
            </a:r>
          </a:p>
          <a:p>
            <a:pPr lvl="2"/>
            <a:r>
              <a:rPr lang="en-US" dirty="0"/>
              <a:t>Men </a:t>
            </a:r>
          </a:p>
          <a:p>
            <a:pPr lvl="2"/>
            <a:r>
              <a:rPr lang="en-US" dirty="0"/>
              <a:t>Soldiers/</a:t>
            </a:r>
            <a:r>
              <a:rPr lang="en-US" dirty="0" err="1"/>
              <a:t>upperclass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Captain John Smith </a:t>
            </a:r>
          </a:p>
          <a:p>
            <a:pPr lvl="3"/>
            <a:r>
              <a:rPr lang="en-US" dirty="0"/>
              <a:t>John </a:t>
            </a:r>
            <a:r>
              <a:rPr lang="en-US" dirty="0" err="1"/>
              <a:t>Rofle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19200"/>
          </a:xfrm>
        </p:spPr>
        <p:txBody>
          <a:bodyPr/>
          <a:lstStyle/>
          <a:p>
            <a:r>
              <a:rPr/>
              <a:t>Jamestown Continued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5257800" cy="4572000"/>
          </a:xfrm>
        </p:spPr>
        <p:txBody>
          <a:bodyPr/>
          <a:lstStyle/>
          <a:p>
            <a:r>
              <a:rPr lang="en-US" dirty="0"/>
              <a:t>April 1607 land in Virginia</a:t>
            </a:r>
          </a:p>
          <a:p>
            <a:r>
              <a:rPr lang="en-US" dirty="0"/>
              <a:t>Settle on the James river in Virginia.</a:t>
            </a:r>
          </a:p>
          <a:p>
            <a:pPr lvl="1"/>
            <a:r>
              <a:rPr lang="en-US" dirty="0"/>
              <a:t>Deep water</a:t>
            </a:r>
          </a:p>
          <a:p>
            <a:pPr lvl="1"/>
            <a:r>
              <a:rPr lang="en-US" dirty="0"/>
              <a:t>Good defensive position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  <p:pic>
        <p:nvPicPr>
          <p:cNvPr id="52226" name="Picture 2" descr="http://upload.wikimedia.org/wikipedia/commons/6/69/Location_of_jamestown_virgi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39624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219200"/>
          </a:xfrm>
        </p:spPr>
        <p:txBody>
          <a:bodyPr/>
          <a:lstStyle/>
          <a:p>
            <a:pPr algn="ctr"/>
            <a:r>
              <a:rPr b="1"/>
              <a:t>Jamestown C</a:t>
            </a:r>
            <a:r>
              <a:rPr lang="en-US" b="1" dirty="0"/>
              <a:t>o</a:t>
            </a:r>
            <a:r>
              <a:rPr b="1"/>
              <a:t>ntinuted</a:t>
            </a:r>
            <a:r>
              <a:rPr lang="en-US" b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3340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Colony experienced serious problems!!</a:t>
            </a:r>
          </a:p>
          <a:p>
            <a:pPr lvl="1">
              <a:buNone/>
            </a:pPr>
            <a:r>
              <a:rPr lang="en-US" dirty="0"/>
              <a:t>1. Located in the midst of the powerful </a:t>
            </a:r>
            <a:r>
              <a:rPr lang="en-US" b="1" dirty="0"/>
              <a:t>Powhatan Confederacy</a:t>
            </a:r>
            <a:r>
              <a:rPr lang="en-US" dirty="0"/>
              <a:t>-</a:t>
            </a:r>
          </a:p>
          <a:p>
            <a:pPr lvl="2"/>
            <a:r>
              <a:rPr lang="en-US" dirty="0"/>
              <a:t> large native American nation  (approx 14,000) led by </a:t>
            </a:r>
            <a:r>
              <a:rPr lang="en-US" b="1" dirty="0"/>
              <a:t>Chief Powhatan</a:t>
            </a:r>
          </a:p>
          <a:p>
            <a:pPr lvl="2"/>
            <a:r>
              <a:rPr lang="en-US" b="1" dirty="0"/>
              <a:t>Pocahontas</a:t>
            </a:r>
            <a:r>
              <a:rPr lang="en-US" dirty="0"/>
              <a:t> was the daughter of Powhatan</a:t>
            </a:r>
          </a:p>
          <a:p>
            <a:pPr lvl="3"/>
            <a:r>
              <a:rPr lang="en-US" dirty="0"/>
              <a:t>Marries John Rolfe </a:t>
            </a:r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 </a:t>
            </a:r>
          </a:p>
        </p:txBody>
      </p:sp>
      <p:pic>
        <p:nvPicPr>
          <p:cNvPr id="65540" name="Picture 4" descr="http://4.bp.blogspot.com/_t0tVmrL9OvA/TEqZZIRDh6I/AAAAAAAAAp8/21kt5SNzuj4/s1600/Pocahontas+and+John+Rol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733800"/>
            <a:ext cx="37592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5542" name="Picture 6" descr="http://londonparticulars.files.wordpress.com/2010/03/powha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0021" y="1143000"/>
            <a:ext cx="2160979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/>
              <a:t>Jamestown C</a:t>
            </a:r>
            <a:r>
              <a:rPr lang="en-US" b="1" dirty="0"/>
              <a:t>o</a:t>
            </a:r>
            <a:r>
              <a:rPr b="1"/>
              <a:t>ntinued</a:t>
            </a:r>
            <a:r>
              <a:rPr lang="en-US" b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76800" cy="4572000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US" b="1" dirty="0"/>
              <a:t>Unfamiliar Environment/Climate</a:t>
            </a:r>
          </a:p>
          <a:p>
            <a:pPr lvl="1"/>
            <a:r>
              <a:rPr lang="en-US" dirty="0"/>
              <a:t>Much hotter than England</a:t>
            </a:r>
          </a:p>
          <a:p>
            <a:pPr lvl="1"/>
            <a:r>
              <a:rPr lang="en-US" dirty="0"/>
              <a:t>High Humidity</a:t>
            </a:r>
          </a:p>
          <a:p>
            <a:pPr lvl="1"/>
            <a:r>
              <a:rPr lang="en-US" dirty="0"/>
              <a:t>Brackish Waters </a:t>
            </a:r>
          </a:p>
          <a:p>
            <a:pPr lvl="1"/>
            <a:r>
              <a:rPr lang="en-US" dirty="0"/>
              <a:t>Disease </a:t>
            </a:r>
          </a:p>
          <a:p>
            <a:pPr lvl="2"/>
            <a:r>
              <a:rPr lang="en-US" dirty="0"/>
              <a:t>Malaria, scurvy, typhoid, diphtheria, dysentery </a:t>
            </a:r>
          </a:p>
          <a:p>
            <a:r>
              <a:rPr lang="en-US" dirty="0"/>
              <a:t>3. </a:t>
            </a:r>
            <a:r>
              <a:rPr lang="en-US" b="1" dirty="0"/>
              <a:t>Lack of skilled laborers and food supply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pPr algn="ctr"/>
            <a:r>
              <a:rPr b="1"/>
              <a:t>Jamestown 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517136" cy="472440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Starving Time- 1609-1610</a:t>
            </a:r>
          </a:p>
          <a:p>
            <a:r>
              <a:rPr lang="en-US" dirty="0"/>
              <a:t>period of famine, death and disease in Jamestown </a:t>
            </a:r>
          </a:p>
          <a:p>
            <a:r>
              <a:rPr lang="en-US" dirty="0"/>
              <a:t>Decimated 90% of colony’s population. </a:t>
            </a:r>
          </a:p>
          <a:p>
            <a:pPr lvl="1"/>
            <a:r>
              <a:rPr lang="en-US" dirty="0"/>
              <a:t>(60 survivors out of 600) </a:t>
            </a:r>
          </a:p>
          <a:p>
            <a:r>
              <a:rPr lang="en-US" dirty="0"/>
              <a:t>Several reports written by captain John Smith speak of murder and cannibalism!!!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3490" name="Picture 2" descr="http://blog.encyclopediavirginia.org/files/2011/05/StarvingTimeD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779467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/>
              <a:t>Jamestown Continued</a:t>
            </a:r>
            <a:r>
              <a:rPr lang="en-US" b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9144000" cy="4572000"/>
          </a:xfrm>
        </p:spPr>
        <p:txBody>
          <a:bodyPr>
            <a:normAutofit/>
          </a:bodyPr>
          <a:lstStyle/>
          <a:p>
            <a:r>
              <a:rPr lang="en-US" dirty="0"/>
              <a:t>King James issues a 2</a:t>
            </a:r>
            <a:r>
              <a:rPr lang="en-US" baseline="30000" dirty="0"/>
              <a:t>nd</a:t>
            </a:r>
            <a:r>
              <a:rPr lang="en-US" dirty="0"/>
              <a:t> charter, 1610</a:t>
            </a:r>
          </a:p>
          <a:p>
            <a:pPr lvl="1"/>
            <a:r>
              <a:rPr lang="en-US" dirty="0"/>
              <a:t>More colonists arrive but fail to make a profit for the Virginia Company </a:t>
            </a:r>
          </a:p>
          <a:p>
            <a:r>
              <a:rPr lang="en-US" b="1" dirty="0"/>
              <a:t>1613- tobacco is introduced in  colony  </a:t>
            </a:r>
          </a:p>
          <a:p>
            <a:r>
              <a:rPr lang="en-US" b="1" dirty="0"/>
              <a:t>Reinvents Virginia !!!!!!!</a:t>
            </a:r>
          </a:p>
          <a:p>
            <a:r>
              <a:rPr lang="en-US" b="1" dirty="0"/>
              <a:t>Tobacco becomes incredibly profitable crop!!!!!!</a:t>
            </a:r>
          </a:p>
          <a:p>
            <a:pPr lvl="1"/>
            <a:r>
              <a:rPr lang="en-US" b="1" dirty="0"/>
              <a:t>Labor demands increase</a:t>
            </a:r>
          </a:p>
          <a:p>
            <a:pPr lvl="2"/>
            <a:r>
              <a:rPr lang="en-US" b="1" dirty="0"/>
              <a:t>Indentured servitude becomes main source of labor</a:t>
            </a:r>
          </a:p>
          <a:p>
            <a:pPr lvl="3"/>
            <a:endParaRPr lang="en-US" b="1" dirty="0"/>
          </a:p>
          <a:p>
            <a:pPr lvl="3"/>
            <a:endParaRPr lang="en-US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b="1"/>
              <a:t>British Settlements in North America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517136" cy="4572000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Plymouth </a:t>
            </a:r>
          </a:p>
          <a:p>
            <a:pPr lvl="1"/>
            <a:r>
              <a:rPr lang="en-US" dirty="0"/>
              <a:t>Established in 1621</a:t>
            </a:r>
          </a:p>
          <a:p>
            <a:pPr lvl="1"/>
            <a:r>
              <a:rPr lang="en-US" dirty="0"/>
              <a:t>Founded by the Puritans </a:t>
            </a:r>
          </a:p>
          <a:p>
            <a:pPr lvl="2"/>
            <a:r>
              <a:rPr lang="en-US" dirty="0"/>
              <a:t>group of religious dissenters who were granted a charter to begin a colony </a:t>
            </a:r>
          </a:p>
          <a:p>
            <a:pPr lvl="1"/>
            <a:r>
              <a:rPr lang="en-US" dirty="0"/>
              <a:t>Sought </a:t>
            </a:r>
            <a:r>
              <a:rPr lang="en-US" b="1" u="sng" dirty="0"/>
              <a:t>religious freedom </a:t>
            </a:r>
          </a:p>
          <a:p>
            <a:pPr lvl="3"/>
            <a:r>
              <a:rPr lang="en-US" dirty="0"/>
              <a:t>Sought to permanently relocate  with family to practice their religion free from discrimination </a:t>
            </a:r>
          </a:p>
          <a:p>
            <a:pPr lvl="1"/>
            <a:r>
              <a:rPr lang="en-US" b="1" dirty="0"/>
              <a:t>Colonists were  men, women and children</a:t>
            </a:r>
          </a:p>
          <a:p>
            <a:pPr lvl="2">
              <a:buNone/>
            </a:pPr>
            <a:endParaRPr lang="en-US" b="1" dirty="0"/>
          </a:p>
          <a:p>
            <a:endParaRPr lang="en-US" b="1" dirty="0"/>
          </a:p>
        </p:txBody>
      </p:sp>
      <p:pic>
        <p:nvPicPr>
          <p:cNvPr id="6" name="Content Placeholder 6" descr="plymot.JPE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724400" y="1752600"/>
            <a:ext cx="3962400" cy="4055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pPr algn="ctr"/>
            <a:r>
              <a:rPr b="1"/>
              <a:t>Plymouth Continued</a:t>
            </a:r>
            <a:r>
              <a:rPr lang="en-US" b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517136" cy="57912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514350" indent="-514350"/>
            <a:r>
              <a:rPr lang="en-US" sz="3100" b="1" dirty="0"/>
              <a:t>Climate was similar to England’s </a:t>
            </a:r>
          </a:p>
          <a:p>
            <a:pPr marL="514350" indent="-514350"/>
            <a:r>
              <a:rPr lang="en-US" sz="3100" b="1" dirty="0"/>
              <a:t>Less disease </a:t>
            </a:r>
          </a:p>
          <a:p>
            <a:pPr marL="822960" lvl="1" indent="-457200"/>
            <a:r>
              <a:rPr lang="en-US" sz="3100" dirty="0"/>
              <a:t>Cooler climates are less prone to than warmer climates.</a:t>
            </a:r>
          </a:p>
          <a:p>
            <a:pPr marL="514350" indent="-514350"/>
            <a:r>
              <a:rPr lang="en-US" sz="3100" b="1" dirty="0"/>
              <a:t>No large Native American population </a:t>
            </a:r>
          </a:p>
          <a:p>
            <a:pPr marL="822960" lvl="1" indent="-457200"/>
            <a:r>
              <a:rPr lang="en-US" sz="3100" dirty="0"/>
              <a:t>Had been decimate d by disease prior to the arrival of the Puritan colonists. </a:t>
            </a:r>
          </a:p>
          <a:p>
            <a:pPr marL="514350" indent="-514350"/>
            <a:r>
              <a:rPr lang="en-US" sz="3100" b="1" dirty="0"/>
              <a:t>Less fertile soil than in South</a:t>
            </a:r>
          </a:p>
          <a:p>
            <a:pPr marL="880110" lvl="1" indent="-514350"/>
            <a:r>
              <a:rPr lang="en-US" sz="2900" b="1" dirty="0"/>
              <a:t>Subsistence farming  </a:t>
            </a:r>
          </a:p>
        </p:txBody>
      </p:sp>
      <p:pic>
        <p:nvPicPr>
          <p:cNvPr id="5" name="Content Placeholder 5" descr="plymouth map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41078" y="1295400"/>
            <a:ext cx="4450522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b="1"/>
              <a:t>Expansion of British Colonies </a:t>
            </a:r>
            <a:br>
              <a:rPr b="1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724400" cy="5943600"/>
          </a:xfrm>
        </p:spPr>
        <p:txBody>
          <a:bodyPr/>
          <a:lstStyle/>
          <a:p>
            <a:r>
              <a:rPr lang="en-US" dirty="0"/>
              <a:t>British America expands to 13 colonies. </a:t>
            </a:r>
          </a:p>
          <a:p>
            <a:pPr lvl="1"/>
            <a:r>
              <a:rPr lang="en-US" dirty="0"/>
              <a:t>Southern  Colonies :</a:t>
            </a:r>
          </a:p>
          <a:p>
            <a:pPr lvl="2"/>
            <a:r>
              <a:rPr lang="en-US" dirty="0"/>
              <a:t>NC, SC, GA, VA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Middle Colonies </a:t>
            </a:r>
          </a:p>
          <a:p>
            <a:pPr lvl="2"/>
            <a:r>
              <a:rPr lang="en-US" dirty="0"/>
              <a:t>PA, NJ, DE, NY, MD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New England Colonies </a:t>
            </a:r>
          </a:p>
          <a:p>
            <a:pPr lvl="2"/>
            <a:r>
              <a:rPr lang="en-US" dirty="0"/>
              <a:t>RI, MA, NH, CT</a:t>
            </a:r>
          </a:p>
          <a:p>
            <a:pPr lvl="1"/>
            <a:endParaRPr lang="en-US" dirty="0"/>
          </a:p>
        </p:txBody>
      </p:sp>
      <p:pic>
        <p:nvPicPr>
          <p:cNvPr id="5" name="Content Placeholder 6" descr="thirteen colonies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73083" y="1295400"/>
            <a:ext cx="4370917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686800" cy="1219200"/>
          </a:xfrm>
        </p:spPr>
        <p:txBody>
          <a:bodyPr>
            <a:normAutofit fontScale="90000"/>
          </a:bodyPr>
          <a:lstStyle/>
          <a:p>
            <a:pPr algn="ctr"/>
            <a:r>
              <a:rPr b="1"/>
              <a:t> What Motivated Europeans to Explore?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1295400"/>
            <a:ext cx="5410200" cy="3962400"/>
          </a:xfrm>
        </p:spPr>
        <p:txBody>
          <a:bodyPr>
            <a:normAutofit/>
          </a:bodyPr>
          <a:lstStyle/>
          <a:p>
            <a:r>
              <a:rPr lang="en-US" b="1" dirty="0"/>
              <a:t>Wanted to expand trade by:</a:t>
            </a:r>
          </a:p>
          <a:p>
            <a:pPr lvl="1"/>
            <a:r>
              <a:rPr lang="en-US" b="1" dirty="0"/>
              <a:t>Finding New Goods</a:t>
            </a:r>
          </a:p>
          <a:p>
            <a:pPr lvl="2"/>
            <a:r>
              <a:rPr lang="en-US" dirty="0"/>
              <a:t>Raw materials (gold, silver, spices, etc.)</a:t>
            </a:r>
          </a:p>
          <a:p>
            <a:pPr lvl="1"/>
            <a:r>
              <a:rPr lang="en-US" b="1" dirty="0"/>
              <a:t>Creating New  Markets </a:t>
            </a:r>
          </a:p>
          <a:p>
            <a:pPr lvl="2"/>
            <a:r>
              <a:rPr lang="en-US" dirty="0"/>
              <a:t>(new people to trade with) </a:t>
            </a:r>
          </a:p>
          <a:p>
            <a:pPr lvl="1"/>
            <a:r>
              <a:rPr lang="en-US" b="1" dirty="0"/>
              <a:t>Establishing New Trade Routes</a:t>
            </a:r>
          </a:p>
          <a:p>
            <a:pPr lvl="2"/>
            <a:r>
              <a:rPr lang="en-US" dirty="0"/>
              <a:t>Faster/more efficient routes to Asia  </a:t>
            </a:r>
          </a:p>
          <a:p>
            <a:pPr lvl="3"/>
            <a:r>
              <a:rPr lang="en-US" dirty="0"/>
              <a:t>Spice and silk trade 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50540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More Trade=More Wealth=More Power!!!!</a:t>
            </a:r>
          </a:p>
        </p:txBody>
      </p:sp>
      <p:pic>
        <p:nvPicPr>
          <p:cNvPr id="41986" name="Picture 2" descr="http://3.bp.blogspot.com/_Y9-xi5n9m3E/TSHFu0GDpTI/AAAAAAAAHs4/cNOdaMvB_yY/s1600/409841087_b7bcac1bd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95400"/>
            <a:ext cx="2895600" cy="1510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88" name="Picture 4" descr="http://indiaguide.in/images/spicetrad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048000"/>
            <a:ext cx="28956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pPr algn="ctr"/>
            <a:r>
              <a:rPr b="1"/>
              <a:t>Southern Colonies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517136" cy="5257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/>
              <a:t>Economies relied on </a:t>
            </a:r>
            <a:r>
              <a:rPr lang="en-US" b="1" u="sng" dirty="0"/>
              <a:t>agriculture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The south’s warm  climate, rich  fertile soil, and broad deep rivers allowed for crop production and easy exportation of goods </a:t>
            </a:r>
          </a:p>
          <a:p>
            <a:endParaRPr lang="en-US" dirty="0"/>
          </a:p>
          <a:p>
            <a:r>
              <a:rPr lang="en-US" dirty="0"/>
              <a:t>Produced </a:t>
            </a:r>
            <a:r>
              <a:rPr lang="en-US" u="sng" dirty="0"/>
              <a:t>Cash Crops</a:t>
            </a:r>
          </a:p>
          <a:p>
            <a:pPr lvl="1"/>
            <a:r>
              <a:rPr lang="en-US" dirty="0"/>
              <a:t>Cash crop- readily salable crop produced primarily for market</a:t>
            </a:r>
          </a:p>
          <a:p>
            <a:pPr lvl="1"/>
            <a:r>
              <a:rPr lang="en-US" dirty="0"/>
              <a:t>Highly profitable !!!!!!!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i="1" dirty="0"/>
              <a:t>What  were the main cash crops of the southern and middle colonies ?</a:t>
            </a:r>
          </a:p>
          <a:p>
            <a:endParaRPr lang="en-US" dirty="0"/>
          </a:p>
        </p:txBody>
      </p:sp>
      <p:pic>
        <p:nvPicPr>
          <p:cNvPr id="5" name="Content Placeholder 4" descr="Southern coloni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447800"/>
            <a:ext cx="4419600" cy="4881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8229600" cy="1219200"/>
          </a:xfrm>
        </p:spPr>
        <p:txBody>
          <a:bodyPr/>
          <a:lstStyle/>
          <a:p>
            <a:r>
              <a:rPr b="1"/>
              <a:t>Southern C</a:t>
            </a:r>
            <a:r>
              <a:rPr lang="en-US" b="1" dirty="0"/>
              <a:t>o</a:t>
            </a:r>
            <a:r>
              <a:rPr b="1"/>
              <a:t>lonies C</a:t>
            </a:r>
            <a:r>
              <a:rPr lang="en-US" b="1" dirty="0"/>
              <a:t>o</a:t>
            </a:r>
            <a:r>
              <a:rPr b="1"/>
              <a:t>ntinued</a:t>
            </a:r>
            <a:r>
              <a:rPr lang="en-US" b="1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5334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Cash crop production was extremely labor intensive and required many field hands. </a:t>
            </a:r>
          </a:p>
          <a:p>
            <a:r>
              <a:rPr lang="en-US" dirty="0"/>
              <a:t>Therefore, large land owners began importing slaves from Africa via the </a:t>
            </a:r>
            <a:r>
              <a:rPr lang="en-US" b="1" u="sng" dirty="0"/>
              <a:t>Slave Trade </a:t>
            </a:r>
          </a:p>
          <a:p>
            <a:pPr lvl="1"/>
            <a:r>
              <a:rPr lang="en-US" dirty="0"/>
              <a:t>Slave trade-  transatlantic slave system which  imported slaves from Africa to the Americas. </a:t>
            </a:r>
          </a:p>
          <a:p>
            <a:r>
              <a:rPr lang="en-US" dirty="0"/>
              <a:t>Resulted in the </a:t>
            </a:r>
            <a:r>
              <a:rPr lang="en-US" b="1" u="sng" dirty="0"/>
              <a:t>Plantation System</a:t>
            </a:r>
          </a:p>
          <a:p>
            <a:pPr lvl="1"/>
            <a:r>
              <a:rPr lang="en-US" dirty="0"/>
              <a:t>Plantation system- economy based on specialized agricultural production of a few crops.  </a:t>
            </a:r>
          </a:p>
          <a:p>
            <a:pPr lvl="1"/>
            <a:r>
              <a:rPr lang="en-US" dirty="0"/>
              <a:t>Relies on Slavery and export of cash crops</a:t>
            </a:r>
          </a:p>
          <a:p>
            <a:endParaRPr lang="en-US" dirty="0"/>
          </a:p>
        </p:txBody>
      </p:sp>
      <p:pic>
        <p:nvPicPr>
          <p:cNvPr id="5" name="Content Placeholder 6" descr="slavery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38800" y="1600200"/>
            <a:ext cx="3124200" cy="392891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pPr algn="ctr"/>
            <a:r>
              <a:rPr b="1"/>
              <a:t>M</a:t>
            </a:r>
            <a:r>
              <a:rPr lang="en-US" b="1" dirty="0" err="1"/>
              <a:t>i</a:t>
            </a:r>
            <a:r>
              <a:rPr b="1"/>
              <a:t>ddle Colonies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800600" cy="4572000"/>
          </a:xfrm>
        </p:spPr>
        <p:txBody>
          <a:bodyPr>
            <a:normAutofit/>
          </a:bodyPr>
          <a:lstStyle/>
          <a:p>
            <a:r>
              <a:rPr lang="en-US" b="1" dirty="0"/>
              <a:t>Very Diverse Region </a:t>
            </a:r>
          </a:p>
          <a:p>
            <a:pPr lvl="1"/>
            <a:r>
              <a:rPr lang="en-US" dirty="0"/>
              <a:t>Many different ethnicities and religions </a:t>
            </a:r>
          </a:p>
          <a:p>
            <a:pPr lvl="2"/>
            <a:r>
              <a:rPr lang="en-US" dirty="0"/>
              <a:t>Ethnicities: English, Swedes, Dutch, Germans, Scots-Irish,  French, African Americans, </a:t>
            </a:r>
            <a:r>
              <a:rPr lang="en-US" dirty="0" err="1"/>
              <a:t>Algonkian</a:t>
            </a:r>
            <a:r>
              <a:rPr lang="en-US" dirty="0"/>
              <a:t> and Iroquois , etc.</a:t>
            </a:r>
          </a:p>
          <a:p>
            <a:pPr lvl="2"/>
            <a:r>
              <a:rPr lang="en-US" dirty="0"/>
              <a:t>Religions: Quakers, Mennonites, Lutherans, Dutch Calvinists, and Presbyterians  </a:t>
            </a:r>
          </a:p>
          <a:p>
            <a:pPr lvl="1"/>
            <a:r>
              <a:rPr lang="en-US" dirty="0"/>
              <a:t>Hybrid of New England and Southern Colonies</a:t>
            </a:r>
          </a:p>
        </p:txBody>
      </p:sp>
      <p:pic>
        <p:nvPicPr>
          <p:cNvPr id="66562" name="Picture 2" descr="http://g1eastcoastpartnership.pbworks.com/f/1287097453/The%20Middle%20Colonies%2C%201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4868" y="1676400"/>
            <a:ext cx="4262931" cy="4036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/>
              <a:t>Middle C</a:t>
            </a:r>
            <a:r>
              <a:rPr lang="en-US" b="1" dirty="0"/>
              <a:t>o</a:t>
            </a:r>
            <a:r>
              <a:rPr b="1"/>
              <a:t>lonies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517136" cy="4572000"/>
          </a:xfrm>
        </p:spPr>
        <p:txBody>
          <a:bodyPr/>
          <a:lstStyle/>
          <a:p>
            <a:r>
              <a:rPr lang="en-US" dirty="0"/>
              <a:t>Cities were important distribution centers in the English mercantile system.</a:t>
            </a:r>
          </a:p>
          <a:p>
            <a:pPr lvl="1"/>
            <a:r>
              <a:rPr lang="en-US" dirty="0"/>
              <a:t>Central Location</a:t>
            </a:r>
          </a:p>
          <a:p>
            <a:pPr lvl="1"/>
            <a:r>
              <a:rPr lang="en-US" dirty="0"/>
              <a:t>Broad/deep harbors</a:t>
            </a:r>
          </a:p>
          <a:p>
            <a:r>
              <a:rPr lang="en-US" dirty="0"/>
              <a:t>Farming</a:t>
            </a:r>
          </a:p>
          <a:p>
            <a:r>
              <a:rPr lang="en-US" dirty="0"/>
              <a:t>Shipbuilding </a:t>
            </a:r>
          </a:p>
          <a:p>
            <a:r>
              <a:rPr lang="en-US" dirty="0"/>
              <a:t>Lumbering </a:t>
            </a:r>
          </a:p>
        </p:txBody>
      </p:sp>
      <p:pic>
        <p:nvPicPr>
          <p:cNvPr id="5" name="Picture 2" descr="http://g1eastcoastpartnership.pbworks.com/f/1287097453/The%20Middle%20Colonies%2C%201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1069" y="1676400"/>
            <a:ext cx="4262931" cy="4036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pPr algn="ctr"/>
            <a:r>
              <a:rPr b="1"/>
              <a:t>New England Colonies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876800" cy="50292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New England developed a very different economy from south.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Cooler temperature, less fertile soil, different resources. </a:t>
            </a:r>
          </a:p>
          <a:p>
            <a:pPr>
              <a:spcAft>
                <a:spcPts val="600"/>
              </a:spcAft>
            </a:pPr>
            <a:r>
              <a:rPr lang="en-US" dirty="0"/>
              <a:t>New England has an abundance of game, lumber, and fish. </a:t>
            </a:r>
          </a:p>
          <a:p>
            <a:r>
              <a:rPr lang="en-US" dirty="0"/>
              <a:t>They developed sophisticated trading networks with other Native Americans, England, and other countries.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Required large </a:t>
            </a:r>
            <a:r>
              <a:rPr lang="en-US" b="1" dirty="0"/>
              <a:t>Merchant</a:t>
            </a:r>
            <a:r>
              <a:rPr lang="en-US" dirty="0"/>
              <a:t> and </a:t>
            </a:r>
            <a:r>
              <a:rPr lang="en-US" b="1" dirty="0"/>
              <a:t>trade smith classes.</a:t>
            </a:r>
            <a:r>
              <a:rPr lang="en-US" dirty="0"/>
              <a:t> </a:t>
            </a:r>
          </a:p>
          <a:p>
            <a:r>
              <a:rPr lang="en-US" dirty="0"/>
              <a:t> Produced </a:t>
            </a:r>
            <a:r>
              <a:rPr lang="en-US" b="1" u="sng" dirty="0"/>
              <a:t>textiles </a:t>
            </a:r>
            <a:endParaRPr lang="en-US" b="1" dirty="0"/>
          </a:p>
          <a:p>
            <a:pPr lvl="1"/>
            <a:r>
              <a:rPr lang="en-US" b="1" dirty="0"/>
              <a:t>Textiles- </a:t>
            </a:r>
            <a:r>
              <a:rPr lang="en-US" dirty="0"/>
              <a:t>production of manufactured  yarn, twine, thread fabric, etc. </a:t>
            </a:r>
          </a:p>
          <a:p>
            <a:endParaRPr lang="en-US" dirty="0"/>
          </a:p>
        </p:txBody>
      </p:sp>
      <p:pic>
        <p:nvPicPr>
          <p:cNvPr id="56322" name="Picture 2" descr="http://21stcenturylearning.sharepoint.com/siteimages/s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76400"/>
            <a:ext cx="4267200" cy="4724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pPr algn="ctr"/>
            <a:r>
              <a:rPr b="1"/>
              <a:t>Mercantilism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6800"/>
            <a:ext cx="8534400" cy="5486400"/>
          </a:xfrm>
        </p:spPr>
        <p:txBody>
          <a:bodyPr>
            <a:normAutofit/>
          </a:bodyPr>
          <a:lstStyle/>
          <a:p>
            <a:r>
              <a:rPr lang="en-US" dirty="0"/>
              <a:t>England governed the economies of the 13 colonies according to the economic system of Mercantilism</a:t>
            </a:r>
            <a:endParaRPr lang="en-US" b="1" dirty="0"/>
          </a:p>
          <a:p>
            <a:r>
              <a:rPr lang="en-US" b="1" dirty="0"/>
              <a:t>Mercantilism </a:t>
            </a:r>
          </a:p>
          <a:p>
            <a:pPr lvl="1"/>
            <a:r>
              <a:rPr lang="en-US" dirty="0"/>
              <a:t>an economic system developed to increase a nation by imposing government regulations and trade policies. </a:t>
            </a:r>
          </a:p>
          <a:p>
            <a:r>
              <a:rPr lang="en-US" b="1" dirty="0"/>
              <a:t>Navigation Acts of 1660s</a:t>
            </a:r>
          </a:p>
          <a:p>
            <a:pPr lvl="2"/>
            <a:r>
              <a:rPr lang="en-US" dirty="0"/>
              <a:t>Series of laws that restricted the colonies use of foreign shipping with any other country than England 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219200"/>
          </a:xfrm>
        </p:spPr>
        <p:txBody>
          <a:bodyPr/>
          <a:lstStyle/>
          <a:p>
            <a:pPr algn="ctr"/>
            <a:r>
              <a:rPr b="1"/>
              <a:t>Mercantalism </a:t>
            </a:r>
            <a:endParaRPr lang="en-US" b="1" dirty="0"/>
          </a:p>
        </p:txBody>
      </p:sp>
      <p:pic>
        <p:nvPicPr>
          <p:cNvPr id="67586" name="Picture 2" descr="http://fotopets.com.br/cachorroverde/cmspagetemplates/european-mercantilism-5614.jpg"/>
          <p:cNvPicPr>
            <a:picLocks noChangeAspect="1" noChangeArrowheads="1"/>
          </p:cNvPicPr>
          <p:nvPr/>
        </p:nvPicPr>
        <p:blipFill>
          <a:blip r:embed="rId2"/>
          <a:srcRect r="25710"/>
          <a:stretch>
            <a:fillRect/>
          </a:stretch>
        </p:blipFill>
        <p:spPr bwMode="auto">
          <a:xfrm>
            <a:off x="457200" y="914400"/>
            <a:ext cx="82296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mercantilism-cartoon-i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7848600" y="533400"/>
            <a:ext cx="76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2"/>
                </a:solidFill>
              </a:rPr>
              <a:t>S</a:t>
            </a:r>
          </a:p>
          <a:p>
            <a:r>
              <a:rPr lang="en-US" sz="6000" b="1" dirty="0">
                <a:solidFill>
                  <a:schemeClr val="bg2"/>
                </a:solidFill>
              </a:rPr>
              <a:t>P</a:t>
            </a:r>
          </a:p>
          <a:p>
            <a:r>
              <a:rPr lang="en-US" sz="6000" b="1" dirty="0">
                <a:solidFill>
                  <a:schemeClr val="bg2"/>
                </a:solidFill>
              </a:rPr>
              <a:t>A</a:t>
            </a:r>
          </a:p>
          <a:p>
            <a:r>
              <a:rPr lang="en-US" sz="6000" b="1" dirty="0">
                <a:solidFill>
                  <a:schemeClr val="bg2"/>
                </a:solidFill>
              </a:rPr>
              <a:t>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r>
              <a:rPr lang="en-US" b="1" dirty="0"/>
              <a:t>New Technology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b="1" dirty="0"/>
              <a:t>Compass</a:t>
            </a:r>
            <a:r>
              <a:rPr lang="en-US" dirty="0"/>
              <a:t> – navigation tool for finding direction on the ocean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/>
              <a:t>Gunpowder</a:t>
            </a:r>
            <a:r>
              <a:rPr lang="en-US" dirty="0"/>
              <a:t> – military advantage for subduing native 	peoples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/>
              <a:t>Astrolabe</a:t>
            </a:r>
            <a:r>
              <a:rPr lang="en-US" dirty="0"/>
              <a:t> – navigation tool using the stars to locate ones’ position in the ocean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/>
              <a:t>Caravel</a:t>
            </a:r>
            <a:r>
              <a:rPr lang="en-US" dirty="0"/>
              <a:t> (ship) – hull design and sails allowed ships to sail the oceans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/>
              <a:t>Cartography </a:t>
            </a:r>
            <a:r>
              <a:rPr lang="en-US" dirty="0"/>
              <a:t>– map making improved</a:t>
            </a:r>
          </a:p>
          <a:p>
            <a:endParaRPr lang="en-US" b="1" dirty="0"/>
          </a:p>
          <a:p>
            <a:pPr lvl="1"/>
            <a:endParaRPr lang="en-US" sz="2000" dirty="0"/>
          </a:p>
          <a:p>
            <a:pPr lvl="1"/>
            <a:endParaRPr lang="en-US" b="1" dirty="0"/>
          </a:p>
          <a:p>
            <a:pPr lvl="1">
              <a:buNone/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686800" cy="1219200"/>
          </a:xfrm>
        </p:spPr>
        <p:txBody>
          <a:bodyPr>
            <a:noAutofit/>
          </a:bodyPr>
          <a:lstStyle/>
          <a:p>
            <a:r>
              <a:rPr sz="4400" b="1"/>
              <a:t>What made exploration possible?</a:t>
            </a:r>
            <a:endParaRPr lang="en-US" sz="4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collaborativewriter.files.wordpress.com/2011/07/compass-old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3657600" cy="2314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940" name="Picture 4" descr="http://dfb.randomhousechildrens.co.uk/blog/wp-content/uploads/2013/07/Astrolabe_PS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6341" y="381000"/>
            <a:ext cx="3604259" cy="2377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942" name="Picture 6" descr="http://emersonkent.com/images/carav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5" y="3333750"/>
            <a:ext cx="3781425" cy="2305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946" name="Picture 10" descr="http://www.philaprintshop.com/images/apalac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276600"/>
            <a:ext cx="38100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1295400" y="3429000"/>
            <a:ext cx="6477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" y="2971800"/>
            <a:ext cx="861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pPr algn="ctr"/>
            <a:r>
              <a:rPr b="1"/>
              <a:t>Famous Explorers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52400" y="1524000"/>
            <a:ext cx="4267200" cy="4572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/>
              <a:t>Bartolommeo Dias  </a:t>
            </a:r>
          </a:p>
          <a:p>
            <a:pPr lvl="1"/>
            <a:r>
              <a:rPr lang="en-US" dirty="0"/>
              <a:t>Sailed around Good Hope at Southern Tip of Africa</a:t>
            </a:r>
          </a:p>
          <a:p>
            <a:pPr lvl="1"/>
            <a:r>
              <a:rPr lang="en-US" dirty="0"/>
              <a:t>Found route to Indian Ocean</a:t>
            </a:r>
          </a:p>
          <a:p>
            <a:pPr lvl="1"/>
            <a:r>
              <a:rPr lang="en-US" dirty="0"/>
              <a:t>Opened up  trade from Europe to Asia</a:t>
            </a:r>
          </a:p>
        </p:txBody>
      </p:sp>
      <p:pic>
        <p:nvPicPr>
          <p:cNvPr id="44034" name="Picture 2" descr="http://image.slidesharecdn.com/the-age-of-exploration-121202041628-phpapp02/95/the-ageofexploration-6-638.jpg?cb=13544435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0899" y="1371600"/>
            <a:ext cx="4903101" cy="4181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219200"/>
          </a:xfrm>
        </p:spPr>
        <p:txBody>
          <a:bodyPr/>
          <a:lstStyle/>
          <a:p>
            <a:pPr algn="ctr"/>
            <a:r>
              <a:rPr b="1"/>
              <a:t>Famous Explorers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517136" cy="4572000"/>
          </a:xfrm>
        </p:spPr>
        <p:txBody>
          <a:bodyPr/>
          <a:lstStyle/>
          <a:p>
            <a:r>
              <a:rPr lang="en-US" b="1" dirty="0"/>
              <a:t>Vasco De Gama</a:t>
            </a:r>
          </a:p>
          <a:p>
            <a:pPr lvl="1"/>
            <a:r>
              <a:rPr lang="en-US" dirty="0"/>
              <a:t>He was the first European to reach India by sea</a:t>
            </a:r>
          </a:p>
          <a:p>
            <a:pPr lvl="2"/>
            <a:r>
              <a:rPr lang="en-US" dirty="0"/>
              <a:t>Linked Europe and Asia by ocean route for the first time</a:t>
            </a:r>
            <a:endParaRPr lang="en-US" b="1" dirty="0"/>
          </a:p>
        </p:txBody>
      </p:sp>
      <p:pic>
        <p:nvPicPr>
          <p:cNvPr id="43012" name="Picture 4" descr="http://chandrakantmarwadi.com/wp-content/uploads/2012/01/VASCO-DE-GAMA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398" y="1371600"/>
            <a:ext cx="4635602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pPr algn="ctr"/>
            <a:r>
              <a:rPr b="1"/>
              <a:t>Famous Explorers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1219200"/>
            <a:ext cx="4876800" cy="4572000"/>
          </a:xfrm>
        </p:spPr>
        <p:txBody>
          <a:bodyPr/>
          <a:lstStyle/>
          <a:p>
            <a:r>
              <a:rPr lang="en-US" b="1" dirty="0"/>
              <a:t>Christopher Columbus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 Believed a shorter route to Asia existed if you sailed West  rather than east.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Bumped into the island of Hispaniola . (present day Dominican Republic) </a:t>
            </a:r>
          </a:p>
          <a:p>
            <a:pPr lvl="1"/>
            <a:r>
              <a:rPr lang="en-US" dirty="0"/>
              <a:t>Reported wealth and “Indians” to Spain. </a:t>
            </a:r>
          </a:p>
          <a:p>
            <a:pPr lvl="1"/>
            <a:r>
              <a:rPr lang="en-US" dirty="0"/>
              <a:t>Resulted in the invasion of the Americas by Spain.  </a:t>
            </a:r>
          </a:p>
        </p:txBody>
      </p:sp>
      <p:pic>
        <p:nvPicPr>
          <p:cNvPr id="45058" name="Picture 2" descr="http://dfmw.files.wordpress.com/2010/09/christopher-columbus-voy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47800"/>
            <a:ext cx="4292231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olumbus taking possession of the new coun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5511</TotalTime>
  <Words>1125</Words>
  <Application>Microsoft Office PowerPoint</Application>
  <PresentationFormat>On-screen Show (4:3)</PresentationFormat>
  <Paragraphs>203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Constantia</vt:lpstr>
      <vt:lpstr>Wingdings 2</vt:lpstr>
      <vt:lpstr>Paper</vt:lpstr>
      <vt:lpstr>Age of Exploration</vt:lpstr>
      <vt:lpstr>What Was The Age of Exploration?</vt:lpstr>
      <vt:lpstr> What Motivated Europeans to Explore?</vt:lpstr>
      <vt:lpstr>What made exploration possible?</vt:lpstr>
      <vt:lpstr>PowerPoint Presentation</vt:lpstr>
      <vt:lpstr>Famous Explorers</vt:lpstr>
      <vt:lpstr>Famous Explorers</vt:lpstr>
      <vt:lpstr>Famous Explorers </vt:lpstr>
      <vt:lpstr>PowerPoint Presentation</vt:lpstr>
      <vt:lpstr>S.P.A.M</vt:lpstr>
      <vt:lpstr>PowerPoint Presentation</vt:lpstr>
      <vt:lpstr>PowerPoint Presentation</vt:lpstr>
      <vt:lpstr>PowerPoint Presentation</vt:lpstr>
      <vt:lpstr>PowerPoint Presentation</vt:lpstr>
      <vt:lpstr>Columbian Exchange</vt:lpstr>
      <vt:lpstr>PowerPoint Presentation</vt:lpstr>
      <vt:lpstr>From Exploration to Colonization</vt:lpstr>
      <vt:lpstr>PowerPoint Presentation</vt:lpstr>
      <vt:lpstr>British Colonization of North America</vt:lpstr>
      <vt:lpstr> British Settlements in North America</vt:lpstr>
      <vt:lpstr>British Settlements of North America</vt:lpstr>
      <vt:lpstr>Jamestown Continued…</vt:lpstr>
      <vt:lpstr>Jamestown Continuted…</vt:lpstr>
      <vt:lpstr>Jamestown Continued…</vt:lpstr>
      <vt:lpstr>Jamestown Continued</vt:lpstr>
      <vt:lpstr>Jamestown Continued…</vt:lpstr>
      <vt:lpstr>British Settlements in North America</vt:lpstr>
      <vt:lpstr>Plymouth Continued…</vt:lpstr>
      <vt:lpstr>Expansion of British Colonies  </vt:lpstr>
      <vt:lpstr>Southern Colonies </vt:lpstr>
      <vt:lpstr>Southern Colonies Continued…</vt:lpstr>
      <vt:lpstr>Middle Colonies </vt:lpstr>
      <vt:lpstr>Middle Colonies </vt:lpstr>
      <vt:lpstr>New England Colonies </vt:lpstr>
      <vt:lpstr>Mercantilism </vt:lpstr>
      <vt:lpstr>Mercantalism 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Exploration</dc:title>
  <dc:creator>Madison</dc:creator>
  <cp:lastModifiedBy>Office</cp:lastModifiedBy>
  <cp:revision>143</cp:revision>
  <dcterms:created xsi:type="dcterms:W3CDTF">2015-08-26T00:31:59Z</dcterms:created>
  <dcterms:modified xsi:type="dcterms:W3CDTF">2016-08-31T04:41:17Z</dcterms:modified>
</cp:coreProperties>
</file>