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56" r:id="rId2"/>
    <p:sldId id="257" r:id="rId3"/>
    <p:sldId id="425" r:id="rId4"/>
    <p:sldId id="432" r:id="rId5"/>
    <p:sldId id="433" r:id="rId6"/>
    <p:sldId id="259" r:id="rId7"/>
    <p:sldId id="435" r:id="rId8"/>
    <p:sldId id="434" r:id="rId9"/>
    <p:sldId id="437" r:id="rId10"/>
    <p:sldId id="453" r:id="rId11"/>
    <p:sldId id="438" r:id="rId12"/>
    <p:sldId id="439" r:id="rId13"/>
    <p:sldId id="436" r:id="rId14"/>
    <p:sldId id="258" r:id="rId15"/>
    <p:sldId id="426" r:id="rId16"/>
    <p:sldId id="427" r:id="rId17"/>
    <p:sldId id="440" r:id="rId18"/>
    <p:sldId id="445" r:id="rId19"/>
    <p:sldId id="454" r:id="rId20"/>
    <p:sldId id="447" r:id="rId21"/>
    <p:sldId id="448" r:id="rId22"/>
    <p:sldId id="449" r:id="rId23"/>
    <p:sldId id="441" r:id="rId24"/>
    <p:sldId id="442" r:id="rId25"/>
    <p:sldId id="443" r:id="rId26"/>
    <p:sldId id="444" r:id="rId27"/>
    <p:sldId id="431" r:id="rId28"/>
    <p:sldId id="451" r:id="rId29"/>
    <p:sldId id="452" r:id="rId30"/>
    <p:sldId id="263" r:id="rId31"/>
    <p:sldId id="450" r:id="rId32"/>
    <p:sldId id="326" r:id="rId33"/>
    <p:sldId id="285" r:id="rId3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Fiveash" initials="EF" lastIdx="2" clrIdx="0">
    <p:extLst>
      <p:ext uri="{19B8F6BF-5375-455C-9EA6-DF929625EA0E}">
        <p15:presenceInfo xmlns:p15="http://schemas.microsoft.com/office/powerpoint/2012/main" userId="S-1-5-21-2149558826-3324038498-27948981-2524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EEEEE"/>
    <a:srgbClr val="1B365D"/>
    <a:srgbClr val="6E7073"/>
    <a:srgbClr val="CDCDCD"/>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0" autoAdjust="0"/>
    <p:restoredTop sz="90564" autoAdjust="0"/>
  </p:normalViewPr>
  <p:slideViewPr>
    <p:cSldViewPr>
      <p:cViewPr varScale="1">
        <p:scale>
          <a:sx n="105" d="100"/>
          <a:sy n="105" d="100"/>
        </p:scale>
        <p:origin x="1770" y="114"/>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11540" cy="462015"/>
          </a:xfrm>
          <a:prstGeom prst="rect">
            <a:avLst/>
          </a:prstGeom>
        </p:spPr>
        <p:txBody>
          <a:bodyPr vert="horz" lIns="91436" tIns="45718" rIns="91436" bIns="45718" rtlCol="0"/>
          <a:lstStyle>
            <a:lvl1pPr algn="l">
              <a:defRPr sz="1200"/>
            </a:lvl1pPr>
          </a:lstStyle>
          <a:p>
            <a:endParaRPr lang="en-US" dirty="0"/>
          </a:p>
        </p:txBody>
      </p:sp>
      <p:sp>
        <p:nvSpPr>
          <p:cNvPr id="3" name="Date Placeholder 2"/>
          <p:cNvSpPr>
            <a:spLocks noGrp="1"/>
          </p:cNvSpPr>
          <p:nvPr>
            <p:ph type="dt" sz="quarter" idx="1"/>
          </p:nvPr>
        </p:nvSpPr>
        <p:spPr>
          <a:xfrm>
            <a:off x="3937341" y="2"/>
            <a:ext cx="3011540" cy="462015"/>
          </a:xfrm>
          <a:prstGeom prst="rect">
            <a:avLst/>
          </a:prstGeom>
        </p:spPr>
        <p:txBody>
          <a:bodyPr vert="horz" lIns="91436" tIns="45718" rIns="91436" bIns="45718" rtlCol="0"/>
          <a:lstStyle>
            <a:lvl1pPr algn="r">
              <a:defRPr sz="1200"/>
            </a:lvl1pPr>
          </a:lstStyle>
          <a:p>
            <a:fld id="{C595C0AA-C719-4841-A0B7-A1D5337C7FC2}" type="datetimeFigureOut">
              <a:rPr lang="en-US" smtClean="0"/>
              <a:t>4/4/2019</a:t>
            </a:fld>
            <a:endParaRPr lang="en-US" dirty="0"/>
          </a:p>
        </p:txBody>
      </p:sp>
      <p:sp>
        <p:nvSpPr>
          <p:cNvPr id="4" name="Footer Placeholder 3"/>
          <p:cNvSpPr>
            <a:spLocks noGrp="1"/>
          </p:cNvSpPr>
          <p:nvPr>
            <p:ph type="ftr" sz="quarter" idx="2"/>
          </p:nvPr>
        </p:nvSpPr>
        <p:spPr>
          <a:xfrm>
            <a:off x="1" y="8774062"/>
            <a:ext cx="3011540" cy="462014"/>
          </a:xfrm>
          <a:prstGeom prst="rect">
            <a:avLst/>
          </a:prstGeom>
        </p:spPr>
        <p:txBody>
          <a:bodyPr vert="horz" lIns="91436" tIns="45718" rIns="91436" bIns="4571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341" y="8774062"/>
            <a:ext cx="3011540" cy="462014"/>
          </a:xfrm>
          <a:prstGeom prst="rect">
            <a:avLst/>
          </a:prstGeom>
        </p:spPr>
        <p:txBody>
          <a:bodyPr vert="horz" lIns="91436" tIns="45718" rIns="91436" bIns="45718" rtlCol="0" anchor="b"/>
          <a:lstStyle>
            <a:lvl1pPr algn="r">
              <a:defRPr sz="1200"/>
            </a:lvl1pPr>
          </a:lstStyle>
          <a:p>
            <a:fld id="{E0504E33-1411-4DE5-AEC8-C60860622FCE}" type="slidenum">
              <a:rPr lang="en-US" smtClean="0"/>
              <a:t>‹#›</a:t>
            </a:fld>
            <a:endParaRPr lang="en-US" dirty="0"/>
          </a:p>
        </p:txBody>
      </p:sp>
    </p:spTree>
    <p:extLst>
      <p:ext uri="{BB962C8B-B14F-4D97-AF65-F5344CB8AC3E}">
        <p14:creationId xmlns:p14="http://schemas.microsoft.com/office/powerpoint/2010/main" val="3664462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11699" cy="461804"/>
          </a:xfrm>
          <a:prstGeom prst="rect">
            <a:avLst/>
          </a:prstGeom>
        </p:spPr>
        <p:txBody>
          <a:bodyPr vert="horz" lIns="92488" tIns="46243" rIns="92488" bIns="46243" rtlCol="0"/>
          <a:lstStyle>
            <a:lvl1pPr algn="l">
              <a:defRPr sz="1200"/>
            </a:lvl1pPr>
          </a:lstStyle>
          <a:p>
            <a:endParaRPr lang="en-US" dirty="0"/>
          </a:p>
        </p:txBody>
      </p:sp>
      <p:sp>
        <p:nvSpPr>
          <p:cNvPr id="3" name="Date Placeholder 2"/>
          <p:cNvSpPr>
            <a:spLocks noGrp="1"/>
          </p:cNvSpPr>
          <p:nvPr>
            <p:ph type="dt" idx="1"/>
          </p:nvPr>
        </p:nvSpPr>
        <p:spPr>
          <a:xfrm>
            <a:off x="3936770" y="0"/>
            <a:ext cx="3011699" cy="461804"/>
          </a:xfrm>
          <a:prstGeom prst="rect">
            <a:avLst/>
          </a:prstGeom>
        </p:spPr>
        <p:txBody>
          <a:bodyPr vert="horz" lIns="92488" tIns="46243" rIns="92488" bIns="46243" rtlCol="0"/>
          <a:lstStyle>
            <a:lvl1pPr algn="r">
              <a:defRPr sz="1200"/>
            </a:lvl1pPr>
          </a:lstStyle>
          <a:p>
            <a:fld id="{8D70764A-B111-44B3-AE37-A9C6790043FE}" type="datetimeFigureOut">
              <a:rPr lang="en-US" smtClean="0"/>
              <a:t>4/4/2019</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8" tIns="46243" rIns="92488" bIns="46243"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8" tIns="46243" rIns="92488" bIns="4624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772668"/>
            <a:ext cx="3011699" cy="461804"/>
          </a:xfrm>
          <a:prstGeom prst="rect">
            <a:avLst/>
          </a:prstGeom>
        </p:spPr>
        <p:txBody>
          <a:bodyPr vert="horz" lIns="92488" tIns="46243" rIns="92488" bIns="462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70" y="8772668"/>
            <a:ext cx="3011699" cy="461804"/>
          </a:xfrm>
          <a:prstGeom prst="rect">
            <a:avLst/>
          </a:prstGeom>
        </p:spPr>
        <p:txBody>
          <a:bodyPr vert="horz" lIns="92488" tIns="46243" rIns="92488" bIns="46243" rtlCol="0" anchor="b"/>
          <a:lstStyle>
            <a:lvl1pPr algn="r">
              <a:defRPr sz="1200"/>
            </a:lvl1pPr>
          </a:lstStyle>
          <a:p>
            <a:fld id="{EF3C1CD0-D833-4B0D-BF33-74A8E63C0BDA}" type="slidenum">
              <a:rPr lang="en-US" smtClean="0"/>
              <a:t>‹#›</a:t>
            </a:fld>
            <a:endParaRPr lang="en-US" dirty="0"/>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a:t>
            </a:fld>
            <a:endParaRPr lang="en-US" dirty="0"/>
          </a:p>
        </p:txBody>
      </p:sp>
    </p:spTree>
    <p:extLst>
      <p:ext uri="{BB962C8B-B14F-4D97-AF65-F5344CB8AC3E}">
        <p14:creationId xmlns:p14="http://schemas.microsoft.com/office/powerpoint/2010/main" val="3851342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13</a:t>
            </a:fld>
            <a:endParaRPr lang="en-US" dirty="0"/>
          </a:p>
        </p:txBody>
      </p:sp>
    </p:spTree>
    <p:extLst>
      <p:ext uri="{BB962C8B-B14F-4D97-AF65-F5344CB8AC3E}">
        <p14:creationId xmlns:p14="http://schemas.microsoft.com/office/powerpoint/2010/main" val="3560302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14</a:t>
            </a:fld>
            <a:endParaRPr lang="en-US" dirty="0"/>
          </a:p>
        </p:txBody>
      </p:sp>
    </p:spTree>
    <p:extLst>
      <p:ext uri="{BB962C8B-B14F-4D97-AF65-F5344CB8AC3E}">
        <p14:creationId xmlns:p14="http://schemas.microsoft.com/office/powerpoint/2010/main" val="2274702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15</a:t>
            </a:fld>
            <a:endParaRPr lang="en-US" dirty="0"/>
          </a:p>
        </p:txBody>
      </p:sp>
    </p:spTree>
    <p:extLst>
      <p:ext uri="{BB962C8B-B14F-4D97-AF65-F5344CB8AC3E}">
        <p14:creationId xmlns:p14="http://schemas.microsoft.com/office/powerpoint/2010/main" val="1494770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16</a:t>
            </a:fld>
            <a:endParaRPr lang="en-US" dirty="0"/>
          </a:p>
        </p:txBody>
      </p:sp>
    </p:spTree>
    <p:extLst>
      <p:ext uri="{BB962C8B-B14F-4D97-AF65-F5344CB8AC3E}">
        <p14:creationId xmlns:p14="http://schemas.microsoft.com/office/powerpoint/2010/main" val="2546395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17</a:t>
            </a:fld>
            <a:endParaRPr lang="en-US" dirty="0"/>
          </a:p>
        </p:txBody>
      </p:sp>
    </p:spTree>
    <p:extLst>
      <p:ext uri="{BB962C8B-B14F-4D97-AF65-F5344CB8AC3E}">
        <p14:creationId xmlns:p14="http://schemas.microsoft.com/office/powerpoint/2010/main" val="3513045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JDC Student Classifications (slide title)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As </a:t>
            </a:r>
            <a:r>
              <a:rPr lang="en-US" dirty="0"/>
              <a:t>shown on the next slide, each of the state’s 17 juvenile detention centers has a separate student classification. </a:t>
            </a:r>
          </a:p>
          <a:p>
            <a:pPr marL="628650" lvl="1" indent="-171450">
              <a:buFont typeface="Arial" panose="020B0604020202020204" pitchFamily="34" charset="0"/>
              <a:buChar char="•"/>
            </a:pPr>
            <a:r>
              <a:rPr lang="en-US" dirty="0"/>
              <a:t>The first three digits are the letters “JDC.”  </a:t>
            </a:r>
          </a:p>
          <a:p>
            <a:pPr marL="628650" lvl="1" indent="-171450">
              <a:buFont typeface="Arial" panose="020B0604020202020204" pitchFamily="34" charset="0"/>
              <a:buChar char="•"/>
            </a:pPr>
            <a:r>
              <a:rPr lang="en-US" dirty="0"/>
              <a:t>The final two digits are a number between “01” and “17</a:t>
            </a:r>
            <a:r>
              <a:rPr lang="en-US" dirty="0" smtClean="0"/>
              <a:t>.”</a:t>
            </a:r>
          </a:p>
          <a:p>
            <a:pPr marL="171450" indent="-171450">
              <a:buFont typeface="Arial" panose="020B0604020202020204" pitchFamily="34" charset="0"/>
              <a:buChar char="•"/>
            </a:pPr>
            <a:r>
              <a:rPr lang="en-US" dirty="0" smtClean="0"/>
              <a:t>The </a:t>
            </a:r>
            <a:r>
              <a:rPr lang="en-US" dirty="0"/>
              <a:t>date the student enters the JDC is the student classification begin date</a:t>
            </a:r>
            <a:r>
              <a:rPr lang="en-US" dirty="0" smtClean="0"/>
              <a:t>.</a:t>
            </a:r>
            <a:endParaRPr lang="en-US" dirty="0"/>
          </a:p>
          <a:p>
            <a:pPr marL="171450" indent="-171450">
              <a:buFont typeface="Arial" panose="020B0604020202020204" pitchFamily="34" charset="0"/>
              <a:buChar char="•"/>
            </a:pPr>
            <a:r>
              <a:rPr lang="en-US" dirty="0"/>
              <a:t>The date the student leaves the JDC is the student classification end date.</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25</a:t>
            </a:fld>
            <a:endParaRPr lang="en-US" dirty="0"/>
          </a:p>
        </p:txBody>
      </p:sp>
    </p:spTree>
    <p:extLst>
      <p:ext uri="{BB962C8B-B14F-4D97-AF65-F5344CB8AC3E}">
        <p14:creationId xmlns:p14="http://schemas.microsoft.com/office/powerpoint/2010/main" val="896572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27</a:t>
            </a:fld>
            <a:endParaRPr lang="en-US" dirty="0"/>
          </a:p>
        </p:txBody>
      </p:sp>
    </p:spTree>
    <p:extLst>
      <p:ext uri="{BB962C8B-B14F-4D97-AF65-F5344CB8AC3E}">
        <p14:creationId xmlns:p14="http://schemas.microsoft.com/office/powerpoint/2010/main" val="4166699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29</a:t>
            </a:fld>
            <a:endParaRPr lang="en-US" dirty="0"/>
          </a:p>
        </p:txBody>
      </p:sp>
    </p:spTree>
    <p:extLst>
      <p:ext uri="{BB962C8B-B14F-4D97-AF65-F5344CB8AC3E}">
        <p14:creationId xmlns:p14="http://schemas.microsoft.com/office/powerpoint/2010/main" val="3913653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30</a:t>
            </a:fld>
            <a:endParaRPr lang="en-US" dirty="0"/>
          </a:p>
        </p:txBody>
      </p:sp>
    </p:spTree>
    <p:extLst>
      <p:ext uri="{BB962C8B-B14F-4D97-AF65-F5344CB8AC3E}">
        <p14:creationId xmlns:p14="http://schemas.microsoft.com/office/powerpoint/2010/main" val="34744841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31</a:t>
            </a:fld>
            <a:endParaRPr lang="en-US" dirty="0"/>
          </a:p>
        </p:txBody>
      </p:sp>
    </p:spTree>
    <p:extLst>
      <p:ext uri="{BB962C8B-B14F-4D97-AF65-F5344CB8AC3E}">
        <p14:creationId xmlns:p14="http://schemas.microsoft.com/office/powerpoint/2010/main" val="3306025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a:t>
            </a:fld>
            <a:endParaRPr lang="en-US" dirty="0"/>
          </a:p>
        </p:txBody>
      </p:sp>
    </p:spTree>
    <p:extLst>
      <p:ext uri="{BB962C8B-B14F-4D97-AF65-F5344CB8AC3E}">
        <p14:creationId xmlns:p14="http://schemas.microsoft.com/office/powerpoint/2010/main" val="19690174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32</a:t>
            </a:fld>
            <a:endParaRPr lang="en-US" dirty="0"/>
          </a:p>
        </p:txBody>
      </p:sp>
    </p:spTree>
    <p:extLst>
      <p:ext uri="{BB962C8B-B14F-4D97-AF65-F5344CB8AC3E}">
        <p14:creationId xmlns:p14="http://schemas.microsoft.com/office/powerpoint/2010/main" val="3937981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33</a:t>
            </a:fld>
            <a:endParaRPr lang="en-US" dirty="0"/>
          </a:p>
        </p:txBody>
      </p:sp>
    </p:spTree>
    <p:extLst>
      <p:ext uri="{BB962C8B-B14F-4D97-AF65-F5344CB8AC3E}">
        <p14:creationId xmlns:p14="http://schemas.microsoft.com/office/powerpoint/2010/main" val="2093312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a:t>
            </a:fld>
            <a:endParaRPr lang="en-US" dirty="0"/>
          </a:p>
        </p:txBody>
      </p:sp>
    </p:spTree>
    <p:extLst>
      <p:ext uri="{BB962C8B-B14F-4D97-AF65-F5344CB8AC3E}">
        <p14:creationId xmlns:p14="http://schemas.microsoft.com/office/powerpoint/2010/main" val="306299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IEA – 8</a:t>
            </a:r>
          </a:p>
          <a:p>
            <a:r>
              <a:rPr lang="en-US" dirty="0" smtClean="0"/>
              <a:t>Early grad – 12</a:t>
            </a:r>
          </a:p>
          <a:p>
            <a:r>
              <a:rPr lang="en-US" dirty="0" smtClean="0"/>
              <a:t>Homeless - H</a:t>
            </a:r>
          </a:p>
          <a:p>
            <a:r>
              <a:rPr lang="en-US" dirty="0" smtClean="0"/>
              <a:t>Migrant - I</a:t>
            </a:r>
          </a:p>
          <a:p>
            <a:r>
              <a:rPr lang="en-US" dirty="0" smtClean="0"/>
              <a:t>Runaway - U</a:t>
            </a:r>
          </a:p>
          <a:p>
            <a:r>
              <a:rPr lang="en-US" dirty="0" smtClean="0"/>
              <a:t>Foster – FOS01</a:t>
            </a:r>
          </a:p>
          <a:p>
            <a:r>
              <a:rPr lang="en-US" dirty="0" smtClean="0"/>
              <a:t>Residential</a:t>
            </a:r>
            <a:r>
              <a:rPr lang="en-US" baseline="0" dirty="0" smtClean="0"/>
              <a:t> </a:t>
            </a:r>
            <a:r>
              <a:rPr lang="en-US" baseline="0" dirty="0" err="1" smtClean="0"/>
              <a:t>Mentl</a:t>
            </a:r>
            <a:r>
              <a:rPr lang="en-US" baseline="0" dirty="0" smtClean="0"/>
              <a:t> Health Facilities - K</a:t>
            </a:r>
          </a:p>
          <a:p>
            <a:r>
              <a:rPr lang="en-US" baseline="0" dirty="0" smtClean="0"/>
              <a:t>Juvenile Detention Centers – </a:t>
            </a:r>
            <a:r>
              <a:rPr lang="en-US" baseline="0" dirty="0" err="1" smtClean="0"/>
              <a:t>JDCxxx</a:t>
            </a:r>
            <a:endParaRPr lang="en-US" baseline="0" dirty="0" smtClean="0"/>
          </a:p>
          <a:p>
            <a:r>
              <a:rPr lang="en-US" baseline="0" dirty="0" smtClean="0"/>
              <a:t>Qualified Day Treatment Centers – QDT00</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5</a:t>
            </a:fld>
            <a:endParaRPr lang="en-US" dirty="0"/>
          </a:p>
        </p:txBody>
      </p:sp>
    </p:spTree>
    <p:extLst>
      <p:ext uri="{BB962C8B-B14F-4D97-AF65-F5344CB8AC3E}">
        <p14:creationId xmlns:p14="http://schemas.microsoft.com/office/powerpoint/2010/main" val="2442894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6</a:t>
            </a:fld>
            <a:endParaRPr lang="en-US" dirty="0"/>
          </a:p>
        </p:txBody>
      </p:sp>
    </p:spTree>
    <p:extLst>
      <p:ext uri="{BB962C8B-B14F-4D97-AF65-F5344CB8AC3E}">
        <p14:creationId xmlns:p14="http://schemas.microsoft.com/office/powerpoint/2010/main" val="1884990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8</a:t>
            </a:fld>
            <a:endParaRPr lang="en-US" dirty="0"/>
          </a:p>
        </p:txBody>
      </p:sp>
    </p:spTree>
    <p:extLst>
      <p:ext uri="{BB962C8B-B14F-4D97-AF65-F5344CB8AC3E}">
        <p14:creationId xmlns:p14="http://schemas.microsoft.com/office/powerpoint/2010/main" val="2909625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Options 7, 8 and 9 are typically in self-contained classrooms; severe and/or multiple disabilities</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9</a:t>
            </a:fld>
            <a:endParaRPr lang="en-US" dirty="0"/>
          </a:p>
        </p:txBody>
      </p:sp>
    </p:spTree>
    <p:extLst>
      <p:ext uri="{BB962C8B-B14F-4D97-AF65-F5344CB8AC3E}">
        <p14:creationId xmlns:p14="http://schemas.microsoft.com/office/powerpoint/2010/main" val="739335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11</a:t>
            </a:fld>
            <a:endParaRPr lang="en-US" dirty="0"/>
          </a:p>
        </p:txBody>
      </p:sp>
    </p:spTree>
    <p:extLst>
      <p:ext uri="{BB962C8B-B14F-4D97-AF65-F5344CB8AC3E}">
        <p14:creationId xmlns:p14="http://schemas.microsoft.com/office/powerpoint/2010/main" val="3647920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90</a:t>
            </a:r>
            <a:r>
              <a:rPr lang="en-US" baseline="0" dirty="0" smtClean="0"/>
              <a:t> minute class in a 4 block day = .25 CTE FTE  90/360=.</a:t>
            </a:r>
            <a:r>
              <a:rPr lang="en-US" baseline="0" dirty="0" smtClean="0"/>
              <a:t>25</a:t>
            </a:r>
          </a:p>
          <a:p>
            <a:endParaRPr lang="en-US" baseline="0" dirty="0" smtClean="0"/>
          </a:p>
          <a:p>
            <a:r>
              <a:rPr lang="en-US" baseline="0" dirty="0" smtClean="0"/>
              <a:t>Gen </a:t>
            </a:r>
            <a:r>
              <a:rPr lang="en-US" baseline="0" dirty="0" err="1" smtClean="0"/>
              <a:t>ed</a:t>
            </a:r>
            <a:r>
              <a:rPr lang="en-US" baseline="0" dirty="0" smtClean="0"/>
              <a:t> – materials and supplies $80.75; equipment $64.25; travel $14.50</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12</a:t>
            </a:fld>
            <a:endParaRPr lang="en-US" dirty="0"/>
          </a:p>
        </p:txBody>
      </p:sp>
    </p:spTree>
    <p:extLst>
      <p:ext uri="{BB962C8B-B14F-4D97-AF65-F5344CB8AC3E}">
        <p14:creationId xmlns:p14="http://schemas.microsoft.com/office/powerpoint/2010/main" val="13201022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685800" y="4522787"/>
            <a:ext cx="7772400" cy="708025"/>
          </a:xfrm>
        </p:spPr>
        <p:txBody>
          <a:bodyPr>
            <a:normAutofit/>
          </a:bodyPr>
          <a:lstStyle>
            <a:lvl1pPr algn="ctr">
              <a:defRPr sz="40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5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86200"/>
            <a:ext cx="7772399" cy="2057400"/>
          </a:xfrm>
        </p:spPr>
        <p:txBody>
          <a:bodyPr>
            <a:normAutofit fontScale="90000"/>
          </a:bodyPr>
          <a:lstStyle/>
          <a:p>
            <a:r>
              <a:rPr lang="en-US" sz="3100" dirty="0" smtClean="0"/>
              <a:t>Funding Impact of Attendance Reporting</a:t>
            </a:r>
            <a:br>
              <a:rPr lang="en-US" sz="3100" dirty="0" smtClean="0"/>
            </a:br>
            <a:r>
              <a:rPr lang="en-US" dirty="0" smtClean="0"/>
              <a:t/>
            </a:r>
            <a:br>
              <a:rPr lang="en-US" dirty="0" smtClean="0"/>
            </a:br>
            <a:r>
              <a:rPr lang="en-US" sz="2400" dirty="0" smtClean="0"/>
              <a:t>2019 Spring Attendance Conference</a:t>
            </a:r>
            <a:br>
              <a:rPr lang="en-US" sz="2400" dirty="0" smtClean="0"/>
            </a:br>
            <a:r>
              <a:rPr lang="en-US" sz="2400" dirty="0" smtClean="0"/>
              <a:t>April 4, 2019</a:t>
            </a:r>
            <a:br>
              <a:rPr lang="en-US" sz="2400" dirty="0" smtClean="0"/>
            </a:br>
            <a:endParaRPr lang="en-US" dirty="0"/>
          </a:p>
        </p:txBody>
      </p:sp>
      <p:sp>
        <p:nvSpPr>
          <p:cNvPr id="3" name="Subtitle 2"/>
          <p:cNvSpPr>
            <a:spLocks noGrp="1"/>
          </p:cNvSpPr>
          <p:nvPr>
            <p:ph type="subTitle" idx="1"/>
          </p:nvPr>
        </p:nvSpPr>
        <p:spPr/>
        <p:txBody>
          <a:bodyPr/>
          <a:lstStyle/>
          <a:p>
            <a:r>
              <a:rPr lang="en-US" dirty="0" smtClean="0"/>
              <a:t>Maryanne Durski, executive director, office of local finance</a:t>
            </a:r>
            <a:endParaRPr lang="en-US" dirty="0"/>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Special education students also generate funding for:</a:t>
            </a:r>
          </a:p>
          <a:p>
            <a:pPr lvl="1"/>
            <a:r>
              <a:rPr lang="en-US" dirty="0" smtClean="0"/>
              <a:t>Materials and </a:t>
            </a:r>
            <a:r>
              <a:rPr lang="en-US" dirty="0" smtClean="0"/>
              <a:t>supplies - $36.50 per special education ADM</a:t>
            </a:r>
            <a:endParaRPr lang="en-US" dirty="0" smtClean="0"/>
          </a:p>
          <a:p>
            <a:pPr lvl="1"/>
            <a:r>
              <a:rPr lang="en-US" dirty="0" smtClean="0"/>
              <a:t>Equipment - $13.25 per special education ADM</a:t>
            </a:r>
            <a:endParaRPr lang="en-US" dirty="0" smtClean="0"/>
          </a:p>
          <a:p>
            <a:pPr lvl="1"/>
            <a:r>
              <a:rPr lang="en-US" dirty="0" smtClean="0"/>
              <a:t>Travel - $17.25 per special education ADM</a:t>
            </a:r>
            <a:endParaRPr lang="en-US" dirty="0" smtClean="0"/>
          </a:p>
          <a:p>
            <a:pPr lvl="1"/>
            <a:endParaRPr lang="en-US" dirty="0"/>
          </a:p>
        </p:txBody>
      </p:sp>
      <p:sp>
        <p:nvSpPr>
          <p:cNvPr id="3" name="Title 2"/>
          <p:cNvSpPr>
            <a:spLocks noGrp="1"/>
          </p:cNvSpPr>
          <p:nvPr>
            <p:ph type="title"/>
          </p:nvPr>
        </p:nvSpPr>
        <p:spPr/>
        <p:txBody>
          <a:bodyPr/>
          <a:lstStyle/>
          <a:p>
            <a:r>
              <a:rPr lang="en-US" dirty="0" smtClean="0"/>
              <a:t>Special education students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2494678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CTE  Students</a:t>
            </a:r>
            <a:endParaRPr lang="en-US" dirty="0"/>
          </a:p>
        </p:txBody>
      </p:sp>
    </p:spTree>
    <p:extLst>
      <p:ext uri="{BB962C8B-B14F-4D97-AF65-F5344CB8AC3E}">
        <p14:creationId xmlns:p14="http://schemas.microsoft.com/office/powerpoint/2010/main" val="1620595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Generate teaching positions based on full-time equivalent (FTE) </a:t>
            </a:r>
            <a:r>
              <a:rPr lang="en-US" dirty="0" smtClean="0"/>
              <a:t>ADMs – 1 position for every 16.67 CTE ADMs</a:t>
            </a:r>
            <a:endParaRPr lang="en-US" dirty="0" smtClean="0"/>
          </a:p>
          <a:p>
            <a:r>
              <a:rPr lang="en-US" dirty="0" smtClean="0"/>
              <a:t>FTE ADMs are based on the number of minutes a student is enrolled in CTE classes</a:t>
            </a:r>
          </a:p>
          <a:p>
            <a:r>
              <a:rPr lang="en-US" dirty="0" smtClean="0"/>
              <a:t>Correct course code is important so that EIS recognizes the course as CTE</a:t>
            </a:r>
          </a:p>
          <a:p>
            <a:r>
              <a:rPr lang="en-US" dirty="0" smtClean="0"/>
              <a:t>Also generate funding for</a:t>
            </a:r>
          </a:p>
          <a:p>
            <a:pPr lvl="1"/>
            <a:r>
              <a:rPr lang="en-US" dirty="0" smtClean="0"/>
              <a:t>Materials and </a:t>
            </a:r>
            <a:r>
              <a:rPr lang="en-US" dirty="0" smtClean="0"/>
              <a:t>supplies - $157.75 per CTE ADM</a:t>
            </a:r>
            <a:endParaRPr lang="en-US" dirty="0" smtClean="0"/>
          </a:p>
          <a:p>
            <a:pPr lvl="1"/>
            <a:r>
              <a:rPr lang="en-US" dirty="0" smtClean="0"/>
              <a:t>Equipment – $99.75 per CTE ADM</a:t>
            </a:r>
            <a:endParaRPr lang="en-US" dirty="0" smtClean="0"/>
          </a:p>
          <a:p>
            <a:pPr lvl="1"/>
            <a:r>
              <a:rPr lang="en-US" dirty="0" smtClean="0"/>
              <a:t>Travel - $50.50 per CTE ADM</a:t>
            </a:r>
            <a:endParaRPr lang="en-US" dirty="0"/>
          </a:p>
        </p:txBody>
      </p:sp>
      <p:sp>
        <p:nvSpPr>
          <p:cNvPr id="3" name="Title 2"/>
          <p:cNvSpPr>
            <a:spLocks noGrp="1"/>
          </p:cNvSpPr>
          <p:nvPr>
            <p:ph type="title"/>
          </p:nvPr>
        </p:nvSpPr>
        <p:spPr/>
        <p:txBody>
          <a:bodyPr/>
          <a:lstStyle/>
          <a:p>
            <a:r>
              <a:rPr lang="en-US" dirty="0" smtClean="0"/>
              <a:t>CTE Students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2433606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School Students</a:t>
            </a:r>
            <a:endParaRPr lang="en-US" dirty="0"/>
          </a:p>
        </p:txBody>
      </p:sp>
    </p:spTree>
    <p:extLst>
      <p:ext uri="{BB962C8B-B14F-4D97-AF65-F5344CB8AC3E}">
        <p14:creationId xmlns:p14="http://schemas.microsoft.com/office/powerpoint/2010/main" val="2574457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Districts offer alternative programs in different ways</a:t>
            </a:r>
          </a:p>
          <a:p>
            <a:pPr lvl="1"/>
            <a:r>
              <a:rPr lang="en-US" dirty="0" smtClean="0"/>
              <a:t>Separate school with school number, principal, staff, etc.</a:t>
            </a:r>
          </a:p>
          <a:p>
            <a:pPr lvl="1"/>
            <a:r>
              <a:rPr lang="en-US" dirty="0" smtClean="0"/>
              <a:t>Program operating within an existing school under that school’s administration</a:t>
            </a:r>
          </a:p>
          <a:p>
            <a:r>
              <a:rPr lang="en-US" dirty="0" smtClean="0"/>
              <a:t>Some are part of a hybrid program which may offer programs to students not remanded to the alternative setting</a:t>
            </a:r>
          </a:p>
        </p:txBody>
      </p:sp>
      <p:sp>
        <p:nvSpPr>
          <p:cNvPr id="3" name="Title 2"/>
          <p:cNvSpPr>
            <a:spLocks noGrp="1"/>
          </p:cNvSpPr>
          <p:nvPr>
            <p:ph type="title"/>
          </p:nvPr>
        </p:nvSpPr>
        <p:spPr/>
        <p:txBody>
          <a:bodyPr/>
          <a:lstStyle/>
          <a:p>
            <a:r>
              <a:rPr lang="en-US" dirty="0" smtClean="0"/>
              <a:t>Alternative Education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14</a:t>
            </a:fld>
            <a:endParaRPr lang="en-US" dirty="0"/>
          </a:p>
        </p:txBody>
      </p:sp>
    </p:spTree>
    <p:extLst>
      <p:ext uri="{BB962C8B-B14F-4D97-AF65-F5344CB8AC3E}">
        <p14:creationId xmlns:p14="http://schemas.microsoft.com/office/powerpoint/2010/main" val="39578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Impacts of enrollment options for alternative students</a:t>
            </a:r>
          </a:p>
          <a:p>
            <a:pPr lvl="1"/>
            <a:r>
              <a:rPr lang="en-US" dirty="0" smtClean="0"/>
              <a:t>Impacts funding </a:t>
            </a:r>
            <a:r>
              <a:rPr lang="en-US" b="1" dirty="0" smtClean="0"/>
              <a:t>only</a:t>
            </a:r>
            <a:r>
              <a:rPr lang="en-US" dirty="0" smtClean="0"/>
              <a:t> for school-based positions</a:t>
            </a:r>
          </a:p>
          <a:p>
            <a:pPr lvl="2"/>
            <a:r>
              <a:rPr lang="en-US" dirty="0" smtClean="0"/>
              <a:t>Principal, assistant principal, librarian, library assistant, school secretary</a:t>
            </a:r>
          </a:p>
          <a:p>
            <a:pPr lvl="2"/>
            <a:r>
              <a:rPr lang="en-US" dirty="0" smtClean="0"/>
              <a:t>Impacts test provisioning and assessment</a:t>
            </a:r>
          </a:p>
          <a:p>
            <a:endParaRPr lang="en-US" dirty="0" smtClean="0"/>
          </a:p>
        </p:txBody>
      </p:sp>
      <p:sp>
        <p:nvSpPr>
          <p:cNvPr id="3" name="Title 2"/>
          <p:cNvSpPr>
            <a:spLocks noGrp="1"/>
          </p:cNvSpPr>
          <p:nvPr>
            <p:ph type="title"/>
          </p:nvPr>
        </p:nvSpPr>
        <p:spPr/>
        <p:txBody>
          <a:bodyPr/>
          <a:lstStyle/>
          <a:p>
            <a:r>
              <a:rPr lang="en-US" dirty="0" smtClean="0"/>
              <a:t>Alternative Education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212817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Current guidance re: funding impact</a:t>
            </a:r>
          </a:p>
          <a:p>
            <a:pPr lvl="1"/>
            <a:r>
              <a:rPr lang="en-US" dirty="0" smtClean="0"/>
              <a:t>Alternative students should have their primary enrollment at the alternative school in order to be funded correctly </a:t>
            </a:r>
            <a:r>
              <a:rPr lang="en-US" b="1" dirty="0" smtClean="0"/>
              <a:t>IF</a:t>
            </a:r>
            <a:r>
              <a:rPr lang="en-US" dirty="0" smtClean="0"/>
              <a:t> the alternative school has a school number</a:t>
            </a:r>
          </a:p>
          <a:p>
            <a:pPr lvl="1"/>
            <a:r>
              <a:rPr lang="en-US" dirty="0" smtClean="0"/>
              <a:t>If it is an alternative program (not a separate school) the student should be enrolled at their school of origin</a:t>
            </a:r>
          </a:p>
          <a:p>
            <a:pPr lvl="1"/>
            <a:r>
              <a:rPr lang="en-US" dirty="0" smtClean="0"/>
              <a:t>Enrollment guidance for FY20 </a:t>
            </a:r>
            <a:r>
              <a:rPr lang="en-US" dirty="0" smtClean="0"/>
              <a:t>is being developed</a:t>
            </a:r>
            <a:endParaRPr lang="en-US" dirty="0" smtClean="0"/>
          </a:p>
          <a:p>
            <a:pPr lvl="1"/>
            <a:endParaRPr lang="en-US" dirty="0" smtClean="0"/>
          </a:p>
          <a:p>
            <a:endParaRPr lang="en-US" dirty="0" smtClean="0"/>
          </a:p>
        </p:txBody>
      </p:sp>
      <p:sp>
        <p:nvSpPr>
          <p:cNvPr id="3" name="Title 2"/>
          <p:cNvSpPr>
            <a:spLocks noGrp="1"/>
          </p:cNvSpPr>
          <p:nvPr>
            <p:ph type="title"/>
          </p:nvPr>
        </p:nvSpPr>
        <p:spPr/>
        <p:txBody>
          <a:bodyPr/>
          <a:lstStyle/>
          <a:p>
            <a:r>
              <a:rPr lang="en-US" dirty="0" smtClean="0"/>
              <a:t>Alternative Education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16</a:t>
            </a:fld>
            <a:endParaRPr lang="en-US" dirty="0"/>
          </a:p>
        </p:txBody>
      </p:sp>
    </p:spTree>
    <p:extLst>
      <p:ext uri="{BB962C8B-B14F-4D97-AF65-F5344CB8AC3E}">
        <p14:creationId xmlns:p14="http://schemas.microsoft.com/office/powerpoint/2010/main" val="923118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Non-traditional Education Programs</a:t>
            </a:r>
            <a:endParaRPr lang="en-US" dirty="0"/>
          </a:p>
        </p:txBody>
      </p:sp>
    </p:spTree>
    <p:extLst>
      <p:ext uri="{BB962C8B-B14F-4D97-AF65-F5344CB8AC3E}">
        <p14:creationId xmlns:p14="http://schemas.microsoft.com/office/powerpoint/2010/main" val="2170470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4E78B8FB-BF29-B840-AEE7-8F6E9F2B02C9}"/>
              </a:ext>
            </a:extLst>
          </p:cNvPr>
          <p:cNvSpPr>
            <a:spLocks noGrp="1"/>
          </p:cNvSpPr>
          <p:nvPr>
            <p:ph idx="1"/>
          </p:nvPr>
        </p:nvSpPr>
        <p:spPr/>
        <p:txBody>
          <a:bodyPr/>
          <a:lstStyle/>
          <a:p>
            <a:r>
              <a:rPr lang="en-US" dirty="0" smtClean="0"/>
              <a:t>Under Tennessee law, school </a:t>
            </a:r>
            <a:r>
              <a:rPr lang="en-US" dirty="0"/>
              <a:t>districts must allocate funding to residential mental health facilities in the amount equal to per pupil state and local funding provided that the </a:t>
            </a:r>
            <a:r>
              <a:rPr lang="en-US" dirty="0" smtClean="0"/>
              <a:t>facility:</a:t>
            </a:r>
            <a:endParaRPr lang="en-US" dirty="0"/>
          </a:p>
          <a:p>
            <a:pPr lvl="1"/>
            <a:r>
              <a:rPr lang="en-US" dirty="0"/>
              <a:t>Operates as an approved Category 1 Special Purpose School</a:t>
            </a:r>
          </a:p>
          <a:p>
            <a:pPr lvl="1"/>
            <a:r>
              <a:rPr lang="en-US" dirty="0"/>
              <a:t>The student was placed through a physicians order</a:t>
            </a:r>
          </a:p>
          <a:p>
            <a:pPr lvl="1"/>
            <a:r>
              <a:rPr lang="en-US" dirty="0" smtClean="0"/>
              <a:t>Student s enrolled in the LEA and was enrolled in the LEA in the previous academic year</a:t>
            </a:r>
            <a:endParaRPr lang="en-US" dirty="0"/>
          </a:p>
          <a:p>
            <a:pPr lvl="1"/>
            <a:endParaRPr lang="en-US" dirty="0"/>
          </a:p>
        </p:txBody>
      </p:sp>
      <p:sp>
        <p:nvSpPr>
          <p:cNvPr id="3" name="Title 2">
            <a:extLst>
              <a:ext uri="{FF2B5EF4-FFF2-40B4-BE49-F238E27FC236}">
                <a16:creationId xmlns:a16="http://schemas.microsoft.com/office/drawing/2014/main" xmlns="" id="{9A9EB102-A305-9A4E-91DE-2D678D5F2B09}"/>
              </a:ext>
            </a:extLst>
          </p:cNvPr>
          <p:cNvSpPr>
            <a:spLocks noGrp="1"/>
          </p:cNvSpPr>
          <p:nvPr>
            <p:ph type="title"/>
          </p:nvPr>
        </p:nvSpPr>
        <p:spPr/>
        <p:txBody>
          <a:bodyPr/>
          <a:lstStyle/>
          <a:p>
            <a:r>
              <a:rPr lang="en-US" dirty="0"/>
              <a:t>Residential Mental Health Facility</a:t>
            </a:r>
          </a:p>
        </p:txBody>
      </p:sp>
      <p:sp>
        <p:nvSpPr>
          <p:cNvPr id="4" name="Slide Number Placeholder 3">
            <a:extLst>
              <a:ext uri="{FF2B5EF4-FFF2-40B4-BE49-F238E27FC236}">
                <a16:creationId xmlns:a16="http://schemas.microsoft.com/office/drawing/2014/main" xmlns="" id="{F1F42E0D-967D-484D-98CA-BD54A55870D6}"/>
              </a:ext>
            </a:extLst>
          </p:cNvPr>
          <p:cNvSpPr>
            <a:spLocks noGrp="1"/>
          </p:cNvSpPr>
          <p:nvPr>
            <p:ph type="sldNum" sz="quarter" idx="12"/>
          </p:nvPr>
        </p:nvSpPr>
        <p:spPr/>
        <p:txBody>
          <a:bodyPr/>
          <a:lstStyle/>
          <a:p>
            <a:fld id="{86D2451E-3285-438B-B188-C22B2A012BF6}" type="slidenum">
              <a:rPr lang="en-US" smtClean="0"/>
              <a:pPr/>
              <a:t>18</a:t>
            </a:fld>
            <a:endParaRPr lang="en-US" dirty="0"/>
          </a:p>
        </p:txBody>
      </p:sp>
    </p:spTree>
    <p:extLst>
      <p:ext uri="{BB962C8B-B14F-4D97-AF65-F5344CB8AC3E}">
        <p14:creationId xmlns:p14="http://schemas.microsoft.com/office/powerpoint/2010/main" val="2649366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24D1B3C-6D75-4F4A-9CEF-829EB1252320}"/>
              </a:ext>
            </a:extLst>
          </p:cNvPr>
          <p:cNvSpPr>
            <a:spLocks noGrp="1"/>
          </p:cNvSpPr>
          <p:nvPr>
            <p:ph idx="1"/>
          </p:nvPr>
        </p:nvSpPr>
        <p:spPr/>
        <p:txBody>
          <a:bodyPr/>
          <a:lstStyle/>
          <a:p>
            <a:r>
              <a:rPr lang="en-US" dirty="0"/>
              <a:t>Students attending a residential mental health facility under these conditions should remain enrolled in the home LEA and coded with the </a:t>
            </a:r>
            <a:r>
              <a:rPr lang="en-US" dirty="0" smtClean="0"/>
              <a:t>“K” </a:t>
            </a:r>
            <a:r>
              <a:rPr lang="en-US" dirty="0"/>
              <a:t>code</a:t>
            </a:r>
          </a:p>
          <a:p>
            <a:r>
              <a:rPr lang="en-US" dirty="0"/>
              <a:t>Residential mental health facilities can bill </a:t>
            </a:r>
            <a:r>
              <a:rPr lang="en-US" dirty="0" smtClean="0"/>
              <a:t>LEA’s for instructional days that fall within LEA calendars</a:t>
            </a:r>
          </a:p>
          <a:p>
            <a:r>
              <a:rPr lang="en-US" dirty="0" smtClean="0"/>
              <a:t>Billing </a:t>
            </a:r>
            <a:r>
              <a:rPr lang="en-US" dirty="0"/>
              <a:t>must occur within 30 days of the close of each month </a:t>
            </a:r>
          </a:p>
          <a:p>
            <a:r>
              <a:rPr lang="en-US" dirty="0" smtClean="0"/>
              <a:t>TDOE calculates the daily rates and sends them to the LEAs</a:t>
            </a:r>
            <a:endParaRPr lang="en-US" dirty="0"/>
          </a:p>
        </p:txBody>
      </p:sp>
      <p:sp>
        <p:nvSpPr>
          <p:cNvPr id="3" name="Title 2">
            <a:extLst>
              <a:ext uri="{FF2B5EF4-FFF2-40B4-BE49-F238E27FC236}">
                <a16:creationId xmlns:a16="http://schemas.microsoft.com/office/drawing/2014/main" xmlns="" id="{46EFF3EA-AB3B-0241-907D-093F43455D24}"/>
              </a:ext>
            </a:extLst>
          </p:cNvPr>
          <p:cNvSpPr>
            <a:spLocks noGrp="1"/>
          </p:cNvSpPr>
          <p:nvPr>
            <p:ph type="title"/>
          </p:nvPr>
        </p:nvSpPr>
        <p:spPr/>
        <p:txBody>
          <a:bodyPr/>
          <a:lstStyle/>
          <a:p>
            <a:r>
              <a:rPr lang="en-US" dirty="0"/>
              <a:t>Residential Mental Health Facilities</a:t>
            </a:r>
          </a:p>
        </p:txBody>
      </p:sp>
      <p:sp>
        <p:nvSpPr>
          <p:cNvPr id="4" name="Slide Number Placeholder 3">
            <a:extLst>
              <a:ext uri="{FF2B5EF4-FFF2-40B4-BE49-F238E27FC236}">
                <a16:creationId xmlns:a16="http://schemas.microsoft.com/office/drawing/2014/main" xmlns="" id="{CC4C3565-50A5-0246-9878-34192643685E}"/>
              </a:ext>
            </a:extLst>
          </p:cNvPr>
          <p:cNvSpPr>
            <a:spLocks noGrp="1"/>
          </p:cNvSpPr>
          <p:nvPr>
            <p:ph type="sldNum" sz="quarter" idx="12"/>
          </p:nvPr>
        </p:nvSpPr>
        <p:spPr/>
        <p:txBody>
          <a:bodyPr/>
          <a:lstStyle/>
          <a:p>
            <a:fld id="{86D2451E-3285-438B-B188-C22B2A012BF6}" type="slidenum">
              <a:rPr lang="en-US" smtClean="0"/>
              <a:pPr/>
              <a:t>19</a:t>
            </a:fld>
            <a:endParaRPr lang="en-US" dirty="0"/>
          </a:p>
        </p:txBody>
      </p:sp>
    </p:spTree>
    <p:extLst>
      <p:ext uri="{BB962C8B-B14F-4D97-AF65-F5344CB8AC3E}">
        <p14:creationId xmlns:p14="http://schemas.microsoft.com/office/powerpoint/2010/main" val="276069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BEP considerations</a:t>
            </a:r>
          </a:p>
          <a:p>
            <a:r>
              <a:rPr lang="en-US" dirty="0" smtClean="0"/>
              <a:t>Home schooled students</a:t>
            </a:r>
          </a:p>
          <a:p>
            <a:r>
              <a:rPr lang="en-US" dirty="0" smtClean="0"/>
              <a:t>Special education students</a:t>
            </a:r>
          </a:p>
          <a:p>
            <a:r>
              <a:rPr lang="en-US" dirty="0" smtClean="0"/>
              <a:t>CTE students</a:t>
            </a:r>
          </a:p>
          <a:p>
            <a:r>
              <a:rPr lang="en-US" dirty="0"/>
              <a:t>Alternative school </a:t>
            </a:r>
            <a:r>
              <a:rPr lang="en-US" dirty="0" smtClean="0"/>
              <a:t>students</a:t>
            </a:r>
          </a:p>
          <a:p>
            <a:r>
              <a:rPr lang="en-US" dirty="0" smtClean="0"/>
              <a:t>Non-traditional education programs</a:t>
            </a:r>
          </a:p>
          <a:p>
            <a:r>
              <a:rPr lang="en-US" dirty="0" smtClean="0"/>
              <a:t>WFTEADA</a:t>
            </a:r>
          </a:p>
          <a:p>
            <a:r>
              <a:rPr lang="en-US" dirty="0" smtClean="0"/>
              <a:t>Questions</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2148375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8A96373-7455-384F-BDE3-6DB07CEDF609}"/>
              </a:ext>
            </a:extLst>
          </p:cNvPr>
          <p:cNvSpPr>
            <a:spLocks noGrp="1"/>
          </p:cNvSpPr>
          <p:nvPr>
            <p:ph idx="1"/>
          </p:nvPr>
        </p:nvSpPr>
        <p:spPr/>
        <p:txBody>
          <a:bodyPr>
            <a:normAutofit lnSpcReduction="10000"/>
          </a:bodyPr>
          <a:lstStyle/>
          <a:p>
            <a:r>
              <a:rPr lang="en-US" dirty="0" smtClean="0"/>
              <a:t>Under Tennessee law school districts must </a:t>
            </a:r>
            <a:r>
              <a:rPr lang="en-US" dirty="0"/>
              <a:t>allocate funding to qualifying day treatment programs in the amount equal to per pupil state and local funding provided </a:t>
            </a:r>
            <a:r>
              <a:rPr lang="en-US" dirty="0" smtClean="0"/>
              <a:t>that:</a:t>
            </a:r>
            <a:endParaRPr lang="en-US" dirty="0"/>
          </a:p>
          <a:p>
            <a:pPr lvl="1"/>
            <a:r>
              <a:rPr lang="en-US" dirty="0" smtClean="0"/>
              <a:t>The facility operates </a:t>
            </a:r>
            <a:r>
              <a:rPr lang="en-US" dirty="0"/>
              <a:t>as an approved Category 1 Special Purpose </a:t>
            </a:r>
            <a:r>
              <a:rPr lang="en-US" dirty="0" smtClean="0"/>
              <a:t>School</a:t>
            </a:r>
          </a:p>
          <a:p>
            <a:pPr lvl="1"/>
            <a:r>
              <a:rPr lang="en-US" dirty="0" smtClean="0"/>
              <a:t>The facility provides a minimum of thirty-two hours per week of educational instructional services</a:t>
            </a:r>
            <a:endParaRPr lang="en-US" dirty="0"/>
          </a:p>
          <a:p>
            <a:pPr lvl="1"/>
            <a:r>
              <a:rPr lang="en-US" dirty="0"/>
              <a:t>The student was court ordered into the treatment program</a:t>
            </a:r>
          </a:p>
          <a:p>
            <a:pPr lvl="1"/>
            <a:r>
              <a:rPr lang="en-US" dirty="0" smtClean="0"/>
              <a:t>Student is enrolled in the LEA and was enrolled in the LEA in the previous academic year</a:t>
            </a:r>
          </a:p>
          <a:p>
            <a:pPr lvl="1"/>
            <a:r>
              <a:rPr lang="en-US" dirty="0" smtClean="0"/>
              <a:t>The student is not in the custody of DCS</a:t>
            </a:r>
          </a:p>
          <a:p>
            <a:pPr lvl="1"/>
            <a:endParaRPr lang="en-US" dirty="0"/>
          </a:p>
          <a:p>
            <a:endParaRPr lang="en-US" dirty="0"/>
          </a:p>
        </p:txBody>
      </p:sp>
      <p:sp>
        <p:nvSpPr>
          <p:cNvPr id="3" name="Title 2">
            <a:extLst>
              <a:ext uri="{FF2B5EF4-FFF2-40B4-BE49-F238E27FC236}">
                <a16:creationId xmlns:a16="http://schemas.microsoft.com/office/drawing/2014/main" xmlns="" id="{A14392BE-A7F7-CA48-A2E3-FA2719A0E45A}"/>
              </a:ext>
            </a:extLst>
          </p:cNvPr>
          <p:cNvSpPr>
            <a:spLocks noGrp="1"/>
          </p:cNvSpPr>
          <p:nvPr>
            <p:ph type="title"/>
          </p:nvPr>
        </p:nvSpPr>
        <p:spPr/>
        <p:txBody>
          <a:bodyPr>
            <a:normAutofit fontScale="90000"/>
          </a:bodyPr>
          <a:lstStyle/>
          <a:p>
            <a:r>
              <a:rPr lang="en-US" dirty="0" smtClean="0"/>
              <a:t>Qualified Court </a:t>
            </a:r>
            <a:r>
              <a:rPr lang="en-US" dirty="0"/>
              <a:t>Ordered  Day Treatment Programs</a:t>
            </a:r>
          </a:p>
        </p:txBody>
      </p:sp>
      <p:sp>
        <p:nvSpPr>
          <p:cNvPr id="4" name="Slide Number Placeholder 3">
            <a:extLst>
              <a:ext uri="{FF2B5EF4-FFF2-40B4-BE49-F238E27FC236}">
                <a16:creationId xmlns:a16="http://schemas.microsoft.com/office/drawing/2014/main" xmlns="" id="{AEA8A427-2FDE-9C48-AC33-4C1CA4F96359}"/>
              </a:ext>
            </a:extLst>
          </p:cNvPr>
          <p:cNvSpPr>
            <a:spLocks noGrp="1"/>
          </p:cNvSpPr>
          <p:nvPr>
            <p:ph type="sldNum" sz="quarter" idx="12"/>
          </p:nvPr>
        </p:nvSpPr>
        <p:spPr/>
        <p:txBody>
          <a:bodyPr/>
          <a:lstStyle/>
          <a:p>
            <a:fld id="{86D2451E-3285-438B-B188-C22B2A012BF6}" type="slidenum">
              <a:rPr lang="en-US" smtClean="0"/>
              <a:pPr/>
              <a:t>20</a:t>
            </a:fld>
            <a:endParaRPr lang="en-US" dirty="0"/>
          </a:p>
        </p:txBody>
      </p:sp>
    </p:spTree>
    <p:extLst>
      <p:ext uri="{BB962C8B-B14F-4D97-AF65-F5344CB8AC3E}">
        <p14:creationId xmlns:p14="http://schemas.microsoft.com/office/powerpoint/2010/main" val="3352475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24D1B3C-6D75-4F4A-9CEF-829EB1252320}"/>
              </a:ext>
            </a:extLst>
          </p:cNvPr>
          <p:cNvSpPr>
            <a:spLocks noGrp="1"/>
          </p:cNvSpPr>
          <p:nvPr>
            <p:ph idx="1"/>
          </p:nvPr>
        </p:nvSpPr>
        <p:spPr/>
        <p:txBody>
          <a:bodyPr/>
          <a:lstStyle/>
          <a:p>
            <a:r>
              <a:rPr lang="en-US" dirty="0"/>
              <a:t>Students attending a </a:t>
            </a:r>
            <a:r>
              <a:rPr lang="en-US" dirty="0" smtClean="0"/>
              <a:t>qualified court ordered day treatment program that meets these </a:t>
            </a:r>
            <a:r>
              <a:rPr lang="en-US" dirty="0"/>
              <a:t>conditions should remain enrolled in the home LEA and </a:t>
            </a:r>
            <a:r>
              <a:rPr lang="en-US" dirty="0" smtClean="0"/>
              <a:t>be coded </a:t>
            </a:r>
            <a:r>
              <a:rPr lang="en-US" dirty="0"/>
              <a:t>with the </a:t>
            </a:r>
            <a:r>
              <a:rPr lang="en-US" dirty="0" smtClean="0"/>
              <a:t>“QDT00” classification</a:t>
            </a:r>
          </a:p>
          <a:p>
            <a:r>
              <a:rPr lang="en-US" dirty="0" smtClean="0"/>
              <a:t>The LEA will be billed by the QDT center in the same manner as residential mental health facilities</a:t>
            </a:r>
          </a:p>
          <a:p>
            <a:r>
              <a:rPr lang="en-US" dirty="0" smtClean="0"/>
              <a:t>TDOE will use the same daily rate as is used for residential mental </a:t>
            </a:r>
            <a:r>
              <a:rPr lang="en-US" smtClean="0"/>
              <a:t>health facilities</a:t>
            </a:r>
            <a:endParaRPr lang="en-US" dirty="0"/>
          </a:p>
        </p:txBody>
      </p:sp>
      <p:sp>
        <p:nvSpPr>
          <p:cNvPr id="3" name="Title 2">
            <a:extLst>
              <a:ext uri="{FF2B5EF4-FFF2-40B4-BE49-F238E27FC236}">
                <a16:creationId xmlns:a16="http://schemas.microsoft.com/office/drawing/2014/main" xmlns="" id="{46EFF3EA-AB3B-0241-907D-093F43455D24}"/>
              </a:ext>
            </a:extLst>
          </p:cNvPr>
          <p:cNvSpPr>
            <a:spLocks noGrp="1"/>
          </p:cNvSpPr>
          <p:nvPr>
            <p:ph type="title"/>
          </p:nvPr>
        </p:nvSpPr>
        <p:spPr/>
        <p:txBody>
          <a:bodyPr>
            <a:normAutofit fontScale="90000"/>
          </a:bodyPr>
          <a:lstStyle/>
          <a:p>
            <a:r>
              <a:rPr lang="en-US" dirty="0" smtClean="0"/>
              <a:t>Qualified Court </a:t>
            </a:r>
            <a:r>
              <a:rPr lang="en-US" dirty="0"/>
              <a:t>Ordered Day Treatment Programs</a:t>
            </a:r>
          </a:p>
        </p:txBody>
      </p:sp>
      <p:sp>
        <p:nvSpPr>
          <p:cNvPr id="4" name="Slide Number Placeholder 3">
            <a:extLst>
              <a:ext uri="{FF2B5EF4-FFF2-40B4-BE49-F238E27FC236}">
                <a16:creationId xmlns:a16="http://schemas.microsoft.com/office/drawing/2014/main" xmlns="" id="{CC4C3565-50A5-0246-9878-34192643685E}"/>
              </a:ext>
            </a:extLst>
          </p:cNvPr>
          <p:cNvSpPr>
            <a:spLocks noGrp="1"/>
          </p:cNvSpPr>
          <p:nvPr>
            <p:ph type="sldNum" sz="quarter" idx="12"/>
          </p:nvPr>
        </p:nvSpPr>
        <p:spPr/>
        <p:txBody>
          <a:bodyPr/>
          <a:lstStyle/>
          <a:p>
            <a:fld id="{86D2451E-3285-438B-B188-C22B2A012BF6}" type="slidenum">
              <a:rPr lang="en-US" smtClean="0"/>
              <a:pPr/>
              <a:t>21</a:t>
            </a:fld>
            <a:endParaRPr lang="en-US" dirty="0"/>
          </a:p>
        </p:txBody>
      </p:sp>
    </p:spTree>
    <p:extLst>
      <p:ext uri="{BB962C8B-B14F-4D97-AF65-F5344CB8AC3E}">
        <p14:creationId xmlns:p14="http://schemas.microsoft.com/office/powerpoint/2010/main" val="184363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Carroll </a:t>
            </a:r>
            <a:r>
              <a:rPr lang="en-US" dirty="0"/>
              <a:t>County Juvenile Court, Carroll Academy </a:t>
            </a:r>
          </a:p>
          <a:p>
            <a:r>
              <a:rPr lang="en-US" dirty="0" smtClean="0"/>
              <a:t>Montgomery </a:t>
            </a:r>
            <a:r>
              <a:rPr lang="en-US" dirty="0"/>
              <a:t>County Juvenile Court, Teen Learning Center (Genesis) </a:t>
            </a:r>
          </a:p>
          <a:p>
            <a:r>
              <a:rPr lang="en-US" dirty="0" smtClean="0"/>
              <a:t>Rutherford </a:t>
            </a:r>
            <a:r>
              <a:rPr lang="en-US" dirty="0"/>
              <a:t>County Juvenile Court, Teen Learning Center (Genesis) </a:t>
            </a:r>
          </a:p>
          <a:p>
            <a:endParaRPr lang="en-US" dirty="0"/>
          </a:p>
        </p:txBody>
      </p:sp>
      <p:sp>
        <p:nvSpPr>
          <p:cNvPr id="3" name="Title 2"/>
          <p:cNvSpPr>
            <a:spLocks noGrp="1"/>
          </p:cNvSpPr>
          <p:nvPr>
            <p:ph type="title"/>
          </p:nvPr>
        </p:nvSpPr>
        <p:spPr/>
        <p:txBody>
          <a:bodyPr/>
          <a:lstStyle/>
          <a:p>
            <a:r>
              <a:rPr lang="en-US" dirty="0" smtClean="0"/>
              <a:t>Current QDT Programs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22</a:t>
            </a:fld>
            <a:endParaRPr lang="en-US" dirty="0"/>
          </a:p>
        </p:txBody>
      </p:sp>
    </p:spTree>
    <p:extLst>
      <p:ext uri="{BB962C8B-B14F-4D97-AF65-F5344CB8AC3E}">
        <p14:creationId xmlns:p14="http://schemas.microsoft.com/office/powerpoint/2010/main" val="1441385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Under state law, </a:t>
            </a:r>
            <a:r>
              <a:rPr lang="en-US" dirty="0" smtClean="0"/>
              <a:t>new this year, </a:t>
            </a:r>
            <a:r>
              <a:rPr lang="en-US" dirty="0"/>
              <a:t>districts must provide educational services to students incarcerated in juvenile detention centers (JDCs) licensed by the Department of Children’s Services (DCS</a:t>
            </a:r>
            <a:r>
              <a:rPr lang="en-US" dirty="0" smtClean="0"/>
              <a:t>).</a:t>
            </a:r>
          </a:p>
        </p:txBody>
      </p:sp>
      <p:sp>
        <p:nvSpPr>
          <p:cNvPr id="3" name="Title 2"/>
          <p:cNvSpPr>
            <a:spLocks noGrp="1"/>
          </p:cNvSpPr>
          <p:nvPr>
            <p:ph type="title"/>
          </p:nvPr>
        </p:nvSpPr>
        <p:spPr/>
        <p:txBody>
          <a:bodyPr/>
          <a:lstStyle/>
          <a:p>
            <a:r>
              <a:rPr lang="en-US" dirty="0" smtClean="0"/>
              <a:t>Juvenile Detention Centers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23</a:t>
            </a:fld>
            <a:endParaRPr lang="en-US" dirty="0"/>
          </a:p>
        </p:txBody>
      </p:sp>
    </p:spTree>
    <p:extLst>
      <p:ext uri="{BB962C8B-B14F-4D97-AF65-F5344CB8AC3E}">
        <p14:creationId xmlns:p14="http://schemas.microsoft.com/office/powerpoint/2010/main" val="2577914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Enrollment of students in a JDC</a:t>
            </a:r>
          </a:p>
          <a:p>
            <a:pPr lvl="1"/>
            <a:r>
              <a:rPr lang="en-US" dirty="0" smtClean="0"/>
              <a:t>A general education student remains enrolled in their school district of origin regardless of where the JDC is located</a:t>
            </a:r>
          </a:p>
          <a:p>
            <a:pPr lvl="1"/>
            <a:r>
              <a:rPr lang="en-US" dirty="0" smtClean="0"/>
              <a:t>Special education students</a:t>
            </a:r>
          </a:p>
          <a:p>
            <a:pPr lvl="2"/>
            <a:r>
              <a:rPr lang="en-US" dirty="0"/>
              <a:t>The student remains enrolled in the LEA only if the JDC is located within the LEA</a:t>
            </a:r>
            <a:r>
              <a:rPr lang="en-US" dirty="0" smtClean="0"/>
              <a:t>.</a:t>
            </a:r>
          </a:p>
          <a:p>
            <a:pPr lvl="2"/>
            <a:r>
              <a:rPr lang="en-US" dirty="0" smtClean="0"/>
              <a:t>The student is </a:t>
            </a:r>
            <a:r>
              <a:rPr lang="en-US" dirty="0"/>
              <a:t>withdrawn from the home LEA and enrolled in the receiving LEA if the JDC is located in another LEA.</a:t>
            </a:r>
          </a:p>
          <a:p>
            <a:pPr lvl="1"/>
            <a:endParaRPr lang="en-US" dirty="0"/>
          </a:p>
        </p:txBody>
      </p:sp>
      <p:sp>
        <p:nvSpPr>
          <p:cNvPr id="3" name="Title 2"/>
          <p:cNvSpPr>
            <a:spLocks noGrp="1"/>
          </p:cNvSpPr>
          <p:nvPr>
            <p:ph type="title"/>
          </p:nvPr>
        </p:nvSpPr>
        <p:spPr/>
        <p:txBody>
          <a:bodyPr/>
          <a:lstStyle/>
          <a:p>
            <a:r>
              <a:rPr lang="en-US" dirty="0" smtClean="0"/>
              <a:t>Juvenile Detention Centers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24</a:t>
            </a:fld>
            <a:endParaRPr lang="en-US" dirty="0"/>
          </a:p>
        </p:txBody>
      </p:sp>
    </p:spTree>
    <p:extLst>
      <p:ext uri="{BB962C8B-B14F-4D97-AF65-F5344CB8AC3E}">
        <p14:creationId xmlns:p14="http://schemas.microsoft.com/office/powerpoint/2010/main" val="3953018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Each of </a:t>
            </a:r>
            <a:r>
              <a:rPr lang="en-US" dirty="0"/>
              <a:t>the state’s 17 juvenile detention centers has a separate student classification. </a:t>
            </a:r>
          </a:p>
          <a:p>
            <a:pPr lvl="1"/>
            <a:r>
              <a:rPr lang="en-US" sz="2400" dirty="0"/>
              <a:t>The first three digits are the letters “JDC.”  </a:t>
            </a:r>
          </a:p>
          <a:p>
            <a:pPr lvl="1"/>
            <a:r>
              <a:rPr lang="en-US" sz="2400" dirty="0"/>
              <a:t>The final two digits are a number between “01” and “17.”</a:t>
            </a:r>
          </a:p>
          <a:p>
            <a:pPr lvl="0"/>
            <a:r>
              <a:rPr lang="en-US" dirty="0"/>
              <a:t>The date the student enters the JDC is the student classification begin date.</a:t>
            </a:r>
          </a:p>
          <a:p>
            <a:pPr lvl="0"/>
            <a:r>
              <a:rPr lang="en-US" dirty="0" smtClean="0"/>
              <a:t>The </a:t>
            </a:r>
            <a:r>
              <a:rPr lang="en-US" dirty="0"/>
              <a:t>date the student leaves the JDC is the student classification end date.</a:t>
            </a:r>
          </a:p>
          <a:p>
            <a:endParaRPr lang="en-US" dirty="0"/>
          </a:p>
        </p:txBody>
      </p:sp>
      <p:sp>
        <p:nvSpPr>
          <p:cNvPr id="3" name="Title 2"/>
          <p:cNvSpPr>
            <a:spLocks noGrp="1"/>
          </p:cNvSpPr>
          <p:nvPr>
            <p:ph type="title"/>
          </p:nvPr>
        </p:nvSpPr>
        <p:spPr/>
        <p:txBody>
          <a:bodyPr/>
          <a:lstStyle/>
          <a:p>
            <a:r>
              <a:rPr lang="en-US" dirty="0" smtClean="0"/>
              <a:t>JDC Student Classifications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25</a:t>
            </a:fld>
            <a:endParaRPr lang="en-US" dirty="0"/>
          </a:p>
        </p:txBody>
      </p:sp>
    </p:spTree>
    <p:extLst>
      <p:ext uri="{BB962C8B-B14F-4D97-AF65-F5344CB8AC3E}">
        <p14:creationId xmlns:p14="http://schemas.microsoft.com/office/powerpoint/2010/main" val="67997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JDC codes will be used to identify students entering a JDC and allow for funding to follow the student</a:t>
            </a:r>
          </a:p>
          <a:p>
            <a:r>
              <a:rPr lang="en-US" dirty="0" smtClean="0"/>
              <a:t>The funding is equal to the per pupil state and local funding received by the student’s home district (daily rate used for residential mental health facilities)</a:t>
            </a:r>
          </a:p>
          <a:p>
            <a:r>
              <a:rPr lang="en-US" dirty="0" smtClean="0"/>
              <a:t>Funding will be transferred by TDOE to the receiving district for the number of instructional days that the student is coded with the JDC code</a:t>
            </a:r>
          </a:p>
          <a:p>
            <a:r>
              <a:rPr lang="en-US" dirty="0" smtClean="0"/>
              <a:t>Funds will be transferred by the end of the fiscal year</a:t>
            </a:r>
          </a:p>
        </p:txBody>
      </p:sp>
      <p:sp>
        <p:nvSpPr>
          <p:cNvPr id="3" name="Title 2"/>
          <p:cNvSpPr>
            <a:spLocks noGrp="1"/>
          </p:cNvSpPr>
          <p:nvPr>
            <p:ph type="title"/>
          </p:nvPr>
        </p:nvSpPr>
        <p:spPr/>
        <p:txBody>
          <a:bodyPr/>
          <a:lstStyle/>
          <a:p>
            <a:r>
              <a:rPr lang="en-US" dirty="0" smtClean="0"/>
              <a:t>Funding for JDCs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26</a:t>
            </a:fld>
            <a:endParaRPr lang="en-US" dirty="0"/>
          </a:p>
        </p:txBody>
      </p:sp>
    </p:spTree>
    <p:extLst>
      <p:ext uri="{BB962C8B-B14F-4D97-AF65-F5344CB8AC3E}">
        <p14:creationId xmlns:p14="http://schemas.microsoft.com/office/powerpoint/2010/main" val="4215376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Weighted Full-time Equivalent Average Daily Attendance</a:t>
            </a:r>
            <a:endParaRPr lang="en-US" dirty="0"/>
          </a:p>
        </p:txBody>
      </p:sp>
    </p:spTree>
    <p:extLst>
      <p:ext uri="{BB962C8B-B14F-4D97-AF65-F5344CB8AC3E}">
        <p14:creationId xmlns:p14="http://schemas.microsoft.com/office/powerpoint/2010/main" val="3270647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Used primarily in multi-system counties to distribute local taxes for education</a:t>
            </a:r>
          </a:p>
          <a:p>
            <a:r>
              <a:rPr lang="en-US" dirty="0" smtClean="0"/>
              <a:t>It is the average of the highest 2 of the first 3 reporting periods</a:t>
            </a:r>
          </a:p>
          <a:p>
            <a:r>
              <a:rPr lang="en-US" dirty="0" smtClean="0"/>
              <a:t>Information gathered from districts in January</a:t>
            </a:r>
          </a:p>
          <a:p>
            <a:r>
              <a:rPr lang="en-US" dirty="0" smtClean="0"/>
              <a:t>Calculated in January/February by Office of Local Finance and distributed to counties</a:t>
            </a:r>
          </a:p>
          <a:p>
            <a:r>
              <a:rPr lang="en-US" dirty="0" smtClean="0"/>
              <a:t>Timely submission of accurate data is critical, or calculations </a:t>
            </a:r>
            <a:r>
              <a:rPr lang="en-US" dirty="0" smtClean="0"/>
              <a:t>will be delayed </a:t>
            </a:r>
            <a:r>
              <a:rPr lang="en-US" dirty="0" smtClean="0"/>
              <a:t>				</a:t>
            </a:r>
            <a:endParaRPr lang="en-US" dirty="0"/>
          </a:p>
        </p:txBody>
      </p:sp>
      <p:sp>
        <p:nvSpPr>
          <p:cNvPr id="3" name="Title 2"/>
          <p:cNvSpPr>
            <a:spLocks noGrp="1"/>
          </p:cNvSpPr>
          <p:nvPr>
            <p:ph type="title"/>
          </p:nvPr>
        </p:nvSpPr>
        <p:spPr/>
        <p:txBody>
          <a:bodyPr/>
          <a:lstStyle/>
          <a:p>
            <a:r>
              <a:rPr lang="en-US" dirty="0" smtClean="0"/>
              <a:t>WFTEADA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28</a:t>
            </a:fld>
            <a:endParaRPr lang="en-US" dirty="0"/>
          </a:p>
        </p:txBody>
      </p:sp>
    </p:spTree>
    <p:extLst>
      <p:ext uri="{BB962C8B-B14F-4D97-AF65-F5344CB8AC3E}">
        <p14:creationId xmlns:p14="http://schemas.microsoft.com/office/powerpoint/2010/main" val="408515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Tree>
    <p:extLst>
      <p:ext uri="{BB962C8B-B14F-4D97-AF65-F5344CB8AC3E}">
        <p14:creationId xmlns:p14="http://schemas.microsoft.com/office/powerpoint/2010/main" val="3077204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BEP Considerations</a:t>
            </a:r>
            <a:endParaRPr lang="en-US" dirty="0"/>
          </a:p>
        </p:txBody>
      </p:sp>
    </p:spTree>
    <p:extLst>
      <p:ext uri="{BB962C8B-B14F-4D97-AF65-F5344CB8AC3E}">
        <p14:creationId xmlns:p14="http://schemas.microsoft.com/office/powerpoint/2010/main" val="2467592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ADMs are critical to the correct calculation of BEP allocations for </a:t>
            </a:r>
            <a:r>
              <a:rPr lang="en-US" smtClean="0"/>
              <a:t>your districts</a:t>
            </a:r>
          </a:p>
          <a:p>
            <a:r>
              <a:rPr lang="en-US" dirty="0" smtClean="0"/>
              <a:t>April estimate</a:t>
            </a:r>
          </a:p>
          <a:p>
            <a:pPr lvl="1"/>
            <a:r>
              <a:rPr lang="en-US" dirty="0" smtClean="0"/>
              <a:t>Will be sent to districts in mid-April</a:t>
            </a:r>
          </a:p>
          <a:p>
            <a:pPr lvl="1"/>
            <a:r>
              <a:rPr lang="en-US" dirty="0" smtClean="0"/>
              <a:t>Check ADMs (all categories) for accuracy – funding depends on it!</a:t>
            </a:r>
          </a:p>
          <a:p>
            <a:pPr lvl="1"/>
            <a:endParaRPr lang="en-US" dirty="0"/>
          </a:p>
          <a:p>
            <a:pPr lvl="1"/>
            <a:endParaRPr lang="en-US" dirty="0"/>
          </a:p>
        </p:txBody>
      </p:sp>
      <p:sp>
        <p:nvSpPr>
          <p:cNvPr id="3" name="Title 2"/>
          <p:cNvSpPr>
            <a:spLocks noGrp="1"/>
          </p:cNvSpPr>
          <p:nvPr>
            <p:ph type="title"/>
          </p:nvPr>
        </p:nvSpPr>
        <p:spPr/>
        <p:txBody>
          <a:bodyPr/>
          <a:lstStyle/>
          <a:p>
            <a:r>
              <a:rPr lang="en-US" dirty="0" smtClean="0"/>
              <a:t>Funding Impact – Final Thoughts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30</a:t>
            </a:fld>
            <a:endParaRPr lang="en-US" dirty="0"/>
          </a:p>
        </p:txBody>
      </p:sp>
    </p:spTree>
    <p:extLst>
      <p:ext uri="{BB962C8B-B14F-4D97-AF65-F5344CB8AC3E}">
        <p14:creationId xmlns:p14="http://schemas.microsoft.com/office/powerpoint/2010/main" val="2007419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1082688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949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Citizens and agencies are encouraged to report fraud, waste, or abuse in State and Local government.</a:t>
            </a:r>
          </a:p>
          <a:p>
            <a:endParaRPr lang="en-US" sz="200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2000" u="sng"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NOTICE:</a:t>
            </a:r>
            <a:r>
              <a:rPr lang="en-US" sz="20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 This agency is a recipient of taxpayer funding. If you observe an agency director or employee engaging in any activity which you consider to be illegal, improper or wasteful, please call the state Comptroller’s toll-free Hotline:</a:t>
            </a:r>
          </a:p>
          <a:p>
            <a:endParaRPr lang="en-US" sz="2000" b="1" u="sng"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3200" b="1"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1-800-232-5454</a:t>
            </a:r>
            <a:endParaRPr lang="en-US" sz="32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endParaRPr lang="en-US" sz="2000" b="1"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20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Notifications can also be submitted electronically at:</a:t>
            </a:r>
          </a:p>
          <a:p>
            <a:endParaRPr lang="en-US" sz="200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2400" b="1"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http://www.comptroller.tn.gov/hotline</a:t>
            </a:r>
            <a:endParaRPr lang="en-US" sz="2400" b="1"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itle 3"/>
          <p:cNvSpPr>
            <a:spLocks noGrp="1"/>
          </p:cNvSpPr>
          <p:nvPr>
            <p:ph type="title"/>
          </p:nvPr>
        </p:nvSpPr>
        <p:spPr/>
        <p:txBody>
          <a:bodyPr/>
          <a:lstStyle/>
          <a:p>
            <a:pPr algn="ctr"/>
            <a:r>
              <a:rPr lang="en-US" dirty="0"/>
              <a:t>FRAUD, </a:t>
            </a:r>
            <a:r>
              <a:rPr lang="en-US" dirty="0" smtClean="0"/>
              <a:t>WASTE, </a:t>
            </a:r>
            <a:r>
              <a:rPr lang="en-US" dirty="0"/>
              <a:t>or </a:t>
            </a:r>
            <a:r>
              <a:rPr lang="en-US" dirty="0" smtClean="0"/>
              <a:t>ABUSE</a:t>
            </a:r>
            <a:endParaRPr lang="en-US" dirty="0"/>
          </a:p>
        </p:txBody>
      </p:sp>
    </p:spTree>
    <p:extLst>
      <p:ext uri="{BB962C8B-B14F-4D97-AF65-F5344CB8AC3E}">
        <p14:creationId xmlns:p14="http://schemas.microsoft.com/office/powerpoint/2010/main" val="3938478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ADMs are the single most important input into the BEP formula</a:t>
            </a:r>
          </a:p>
          <a:p>
            <a:r>
              <a:rPr lang="en-US" dirty="0" smtClean="0"/>
              <a:t>First estimate for FY20 to be run April 11</a:t>
            </a:r>
          </a:p>
          <a:p>
            <a:r>
              <a:rPr lang="en-US" dirty="0" smtClean="0"/>
              <a:t>Check ADMs closely</a:t>
            </a:r>
          </a:p>
          <a:p>
            <a:pPr lvl="1"/>
            <a:r>
              <a:rPr lang="en-US" dirty="0" smtClean="0"/>
              <a:t>Regular ADMs</a:t>
            </a:r>
          </a:p>
          <a:p>
            <a:pPr lvl="1"/>
            <a:r>
              <a:rPr lang="en-US" dirty="0" smtClean="0"/>
              <a:t>Special Education ADMs</a:t>
            </a:r>
          </a:p>
          <a:p>
            <a:pPr lvl="1"/>
            <a:r>
              <a:rPr lang="en-US" dirty="0" smtClean="0"/>
              <a:t>CTE ADMs</a:t>
            </a:r>
          </a:p>
          <a:p>
            <a:pPr lvl="1"/>
            <a:r>
              <a:rPr lang="en-US" dirty="0" smtClean="0"/>
              <a:t>EL</a:t>
            </a:r>
          </a:p>
          <a:p>
            <a:pPr lvl="1"/>
            <a:r>
              <a:rPr lang="en-US" dirty="0" smtClean="0"/>
              <a:t>At-risk</a:t>
            </a:r>
          </a:p>
          <a:p>
            <a:r>
              <a:rPr lang="en-US" dirty="0" smtClean="0"/>
              <a:t>Make any corrections prior to May estimate </a:t>
            </a:r>
            <a:r>
              <a:rPr lang="en-US" dirty="0" smtClean="0"/>
              <a:t>(tentatively scheduled to be run May 14)</a:t>
            </a:r>
            <a:endParaRPr lang="en-US" dirty="0"/>
          </a:p>
        </p:txBody>
      </p:sp>
      <p:sp>
        <p:nvSpPr>
          <p:cNvPr id="3" name="Title 2"/>
          <p:cNvSpPr>
            <a:spLocks noGrp="1"/>
          </p:cNvSpPr>
          <p:nvPr>
            <p:ph type="title"/>
          </p:nvPr>
        </p:nvSpPr>
        <p:spPr/>
        <p:txBody>
          <a:bodyPr/>
          <a:lstStyle/>
          <a:p>
            <a:r>
              <a:rPr lang="en-US" dirty="0" smtClean="0"/>
              <a:t>BEP Funding</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3274359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 aware of other classifications that </a:t>
            </a:r>
            <a:r>
              <a:rPr lang="en-US" dirty="0" smtClean="0"/>
              <a:t>may affect </a:t>
            </a:r>
            <a:r>
              <a:rPr lang="en-US" dirty="0" smtClean="0"/>
              <a:t>funding</a:t>
            </a:r>
          </a:p>
          <a:p>
            <a:pPr lvl="1"/>
            <a:r>
              <a:rPr lang="en-US" dirty="0" smtClean="0"/>
              <a:t>IEA</a:t>
            </a:r>
          </a:p>
          <a:p>
            <a:pPr lvl="1"/>
            <a:r>
              <a:rPr lang="en-US" dirty="0" smtClean="0"/>
              <a:t>Early graduate</a:t>
            </a:r>
          </a:p>
          <a:p>
            <a:pPr lvl="1"/>
            <a:r>
              <a:rPr lang="en-US" dirty="0" smtClean="0"/>
              <a:t>Homeless</a:t>
            </a:r>
          </a:p>
          <a:p>
            <a:pPr lvl="1"/>
            <a:r>
              <a:rPr lang="en-US" dirty="0" smtClean="0"/>
              <a:t>Migrant</a:t>
            </a:r>
          </a:p>
          <a:p>
            <a:pPr lvl="1"/>
            <a:r>
              <a:rPr lang="en-US" dirty="0" smtClean="0"/>
              <a:t>Runaway</a:t>
            </a:r>
          </a:p>
          <a:p>
            <a:pPr lvl="1"/>
            <a:r>
              <a:rPr lang="en-US" dirty="0" smtClean="0"/>
              <a:t>Foster</a:t>
            </a:r>
          </a:p>
          <a:p>
            <a:pPr lvl="1"/>
            <a:r>
              <a:rPr lang="en-US" dirty="0" smtClean="0"/>
              <a:t>Residential Mental Health Facilities</a:t>
            </a:r>
          </a:p>
          <a:p>
            <a:pPr lvl="1"/>
            <a:r>
              <a:rPr lang="en-US" dirty="0" smtClean="0"/>
              <a:t>Juvenile Detention Centers</a:t>
            </a:r>
          </a:p>
          <a:p>
            <a:pPr lvl="1"/>
            <a:r>
              <a:rPr lang="en-US" dirty="0" smtClean="0"/>
              <a:t>Qualified Day Treatment Centers</a:t>
            </a:r>
          </a:p>
          <a:p>
            <a:pPr lvl="1"/>
            <a:endParaRPr lang="en-US" dirty="0" smtClean="0"/>
          </a:p>
        </p:txBody>
      </p:sp>
      <p:sp>
        <p:nvSpPr>
          <p:cNvPr id="3" name="Title 2"/>
          <p:cNvSpPr>
            <a:spLocks noGrp="1"/>
          </p:cNvSpPr>
          <p:nvPr>
            <p:ph type="title"/>
          </p:nvPr>
        </p:nvSpPr>
        <p:spPr/>
        <p:txBody>
          <a:bodyPr/>
          <a:lstStyle/>
          <a:p>
            <a:r>
              <a:rPr lang="en-US" dirty="0" smtClean="0"/>
              <a:t>BEP Funding</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val="2398827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Schooled Students</a:t>
            </a:r>
            <a:endParaRPr lang="en-US" dirty="0"/>
          </a:p>
        </p:txBody>
      </p:sp>
    </p:spTree>
    <p:extLst>
      <p:ext uri="{BB962C8B-B14F-4D97-AF65-F5344CB8AC3E}">
        <p14:creationId xmlns:p14="http://schemas.microsoft.com/office/powerpoint/2010/main" val="3328448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 BEP funding is provided for home schooled students</a:t>
            </a:r>
          </a:p>
          <a:p>
            <a:r>
              <a:rPr lang="en-US" dirty="0" smtClean="0"/>
              <a:t>A home schooled student taking one or more classes at a public school is still not funded</a:t>
            </a:r>
          </a:p>
          <a:p>
            <a:r>
              <a:rPr lang="en-US" dirty="0" smtClean="0"/>
              <a:t>Home</a:t>
            </a:r>
            <a:r>
              <a:rPr lang="en-US" b="1" i="1" dirty="0" smtClean="0"/>
              <a:t>bound</a:t>
            </a:r>
            <a:r>
              <a:rPr lang="en-US" dirty="0" smtClean="0"/>
              <a:t> students are a different classification</a:t>
            </a:r>
          </a:p>
          <a:p>
            <a:pPr lvl="1"/>
            <a:r>
              <a:rPr lang="en-US" dirty="0" smtClean="0"/>
              <a:t>Special education option 10</a:t>
            </a:r>
          </a:p>
          <a:p>
            <a:pPr lvl="1"/>
            <a:r>
              <a:rPr lang="en-US" dirty="0" smtClean="0"/>
              <a:t>Generate BEP funding</a:t>
            </a:r>
          </a:p>
          <a:p>
            <a:pPr lvl="1"/>
            <a:r>
              <a:rPr lang="en-US" dirty="0" smtClean="0"/>
              <a:t>Served by a teacher from the district who travels to the student’s home</a:t>
            </a:r>
            <a:endParaRPr lang="en-US" dirty="0"/>
          </a:p>
        </p:txBody>
      </p:sp>
      <p:sp>
        <p:nvSpPr>
          <p:cNvPr id="3" name="Title 2"/>
          <p:cNvSpPr>
            <a:spLocks noGrp="1"/>
          </p:cNvSpPr>
          <p:nvPr>
            <p:ph type="title"/>
          </p:nvPr>
        </p:nvSpPr>
        <p:spPr/>
        <p:txBody>
          <a:bodyPr/>
          <a:lstStyle/>
          <a:p>
            <a:r>
              <a:rPr lang="en-US" dirty="0" smtClean="0"/>
              <a:t>Home schooled students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2396194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Students</a:t>
            </a:r>
            <a:endParaRPr lang="en-US" dirty="0"/>
          </a:p>
        </p:txBody>
      </p:sp>
    </p:spTree>
    <p:extLst>
      <p:ext uri="{BB962C8B-B14F-4D97-AF65-F5344CB8AC3E}">
        <p14:creationId xmlns:p14="http://schemas.microsoft.com/office/powerpoint/2010/main" val="4236201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Options 1-6 and option 10 generate regular education positions </a:t>
            </a:r>
            <a:r>
              <a:rPr lang="en-US" b="1" dirty="0" smtClean="0"/>
              <a:t>and</a:t>
            </a:r>
            <a:r>
              <a:rPr lang="en-US" dirty="0" smtClean="0"/>
              <a:t> special education positions in the BEP</a:t>
            </a:r>
          </a:p>
          <a:p>
            <a:r>
              <a:rPr lang="en-US" dirty="0" smtClean="0"/>
              <a:t>Options 7, 8 and 9 generate only special education positions in the BEP</a:t>
            </a:r>
          </a:p>
          <a:p>
            <a:r>
              <a:rPr lang="en-US" dirty="0" smtClean="0"/>
              <a:t>Options of service</a:t>
            </a:r>
          </a:p>
          <a:p>
            <a:pPr lvl="1"/>
            <a:r>
              <a:rPr lang="en-US" dirty="0" smtClean="0"/>
              <a:t>Based on the number of hours per week a student receives services</a:t>
            </a:r>
          </a:p>
          <a:p>
            <a:pPr lvl="1"/>
            <a:r>
              <a:rPr lang="en-US" dirty="0" smtClean="0"/>
              <a:t>Determines the student-teacher ratio that generates </a:t>
            </a:r>
            <a:r>
              <a:rPr lang="en-US" dirty="0" smtClean="0"/>
              <a:t>funding</a:t>
            </a:r>
          </a:p>
          <a:p>
            <a:pPr lvl="1"/>
            <a:r>
              <a:rPr lang="en-US" dirty="0" smtClean="0"/>
              <a:t>Example – Options 4, 5 and 6 generate one teacher for every 16.5 students with these options</a:t>
            </a:r>
            <a:endParaRPr lang="en-US" dirty="0" smtClean="0"/>
          </a:p>
          <a:p>
            <a:pPr lvl="1"/>
            <a:endParaRPr lang="en-US" dirty="0"/>
          </a:p>
        </p:txBody>
      </p:sp>
      <p:sp>
        <p:nvSpPr>
          <p:cNvPr id="3" name="Title 2"/>
          <p:cNvSpPr>
            <a:spLocks noGrp="1"/>
          </p:cNvSpPr>
          <p:nvPr>
            <p:ph type="title"/>
          </p:nvPr>
        </p:nvSpPr>
        <p:spPr/>
        <p:txBody>
          <a:bodyPr/>
          <a:lstStyle/>
          <a:p>
            <a:r>
              <a:rPr lang="en-US" dirty="0" smtClean="0"/>
              <a:t>Special education students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4289693546"/>
      </p:ext>
    </p:extLst>
  </p:cSld>
  <p:clrMapOvr>
    <a:masterClrMapping/>
  </p:clrMapOvr>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ocal Finance Update 2017.potm [Read-Only]" id="{C82E6C8F-C9C8-43D0-9DCC-7F018F63C823}" vid="{1CD6F1E2-90DF-4820-A887-E0D2A84DB7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Local Finance Update 2017</Template>
  <TotalTime>2474</TotalTime>
  <Words>1501</Words>
  <Application>Microsoft Office PowerPoint</Application>
  <PresentationFormat>On-screen Show (4:3)</PresentationFormat>
  <Paragraphs>210</Paragraphs>
  <Slides>33</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Courier New</vt:lpstr>
      <vt:lpstr>Georgia</vt:lpstr>
      <vt:lpstr>Open Sans</vt:lpstr>
      <vt:lpstr>PermianSlabSerifTypeface</vt:lpstr>
      <vt:lpstr>Wingdings</vt:lpstr>
      <vt:lpstr>TDOE Template - Editing</vt:lpstr>
      <vt:lpstr>Funding Impact of Attendance Reporting  2019 Spring Attendance Conference April 4, 2019 </vt:lpstr>
      <vt:lpstr>Agenda</vt:lpstr>
      <vt:lpstr>BEP Considerations</vt:lpstr>
      <vt:lpstr>BEP Funding</vt:lpstr>
      <vt:lpstr>BEP Funding</vt:lpstr>
      <vt:lpstr>Home Schooled Students</vt:lpstr>
      <vt:lpstr>Home schooled students</vt:lpstr>
      <vt:lpstr>Special Education Students</vt:lpstr>
      <vt:lpstr>Special education students</vt:lpstr>
      <vt:lpstr>Special education students</vt:lpstr>
      <vt:lpstr>CTE  Students</vt:lpstr>
      <vt:lpstr>CTE Students</vt:lpstr>
      <vt:lpstr>Alternative School Students</vt:lpstr>
      <vt:lpstr>Alternative Education   </vt:lpstr>
      <vt:lpstr>Alternative Education   </vt:lpstr>
      <vt:lpstr>Alternative Education   </vt:lpstr>
      <vt:lpstr>Non-traditional Education Programs</vt:lpstr>
      <vt:lpstr>Residential Mental Health Facility</vt:lpstr>
      <vt:lpstr>Residential Mental Health Facilities</vt:lpstr>
      <vt:lpstr>Qualified Court Ordered  Day Treatment Programs</vt:lpstr>
      <vt:lpstr>Qualified Court Ordered Day Treatment Programs</vt:lpstr>
      <vt:lpstr>Current QDT Programs</vt:lpstr>
      <vt:lpstr>Juvenile Detention Centers</vt:lpstr>
      <vt:lpstr>Juvenile Detention Centers</vt:lpstr>
      <vt:lpstr>JDC Student Classifications </vt:lpstr>
      <vt:lpstr>Funding for JDCs</vt:lpstr>
      <vt:lpstr>Weighted Full-time Equivalent Average Daily Attendance</vt:lpstr>
      <vt:lpstr>WFTEADA</vt:lpstr>
      <vt:lpstr>Final Thoughts</vt:lpstr>
      <vt:lpstr>Funding Impact – Final Thoughts </vt:lpstr>
      <vt:lpstr>Questions?</vt:lpstr>
      <vt:lpstr>PowerPoint Presentation</vt:lpstr>
      <vt:lpstr>FRAUD, WASTE, or ABUSE</vt:lpstr>
    </vt:vector>
  </TitlesOfParts>
  <Company>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Finance Update  2017 Spring Fiscal Workshops</dc:title>
  <dc:creator>Maryanne Durski</dc:creator>
  <cp:lastModifiedBy>Maryanne Durski</cp:lastModifiedBy>
  <cp:revision>219</cp:revision>
  <cp:lastPrinted>2019-03-29T20:27:28Z</cp:lastPrinted>
  <dcterms:created xsi:type="dcterms:W3CDTF">2017-04-06T20:27:25Z</dcterms:created>
  <dcterms:modified xsi:type="dcterms:W3CDTF">2019-04-04T15:42:42Z</dcterms:modified>
</cp:coreProperties>
</file>