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sldIdLst>
    <p:sldId id="257" r:id="rId2"/>
    <p:sldId id="258" r:id="rId3"/>
    <p:sldId id="287" r:id="rId4"/>
    <p:sldId id="259" r:id="rId5"/>
    <p:sldId id="288" r:id="rId6"/>
    <p:sldId id="265" r:id="rId7"/>
    <p:sldId id="263" r:id="rId8"/>
    <p:sldId id="308" r:id="rId9"/>
    <p:sldId id="284" r:id="rId10"/>
    <p:sldId id="270" r:id="rId11"/>
    <p:sldId id="271" r:id="rId12"/>
    <p:sldId id="274" r:id="rId13"/>
    <p:sldId id="278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283" r:id="rId22"/>
    <p:sldId id="285" r:id="rId23"/>
    <p:sldId id="290" r:id="rId24"/>
    <p:sldId id="282" r:id="rId25"/>
    <p:sldId id="280" r:id="rId26"/>
    <p:sldId id="292" r:id="rId27"/>
    <p:sldId id="309" r:id="rId28"/>
    <p:sldId id="304" r:id="rId29"/>
    <p:sldId id="305" r:id="rId30"/>
    <p:sldId id="306" r:id="rId31"/>
    <p:sldId id="307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1450" autoAdjust="0"/>
  </p:normalViewPr>
  <p:slideViewPr>
    <p:cSldViewPr>
      <p:cViewPr>
        <p:scale>
          <a:sx n="74" d="100"/>
          <a:sy n="74" d="100"/>
        </p:scale>
        <p:origin x="-2694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779235928842227E-2"/>
          <c:y val="6.2721900289507443E-2"/>
          <c:w val="0.89796150481189851"/>
          <c:h val="0.743937809478336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Excused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P3</c:v>
                </c:pt>
                <c:pt idx="1">
                  <c:v>P4</c:v>
                </c:pt>
                <c:pt idx="2">
                  <c:v>K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3.08</c:v>
                </c:pt>
                <c:pt idx="1">
                  <c:v>4.51</c:v>
                </c:pt>
                <c:pt idx="2">
                  <c:v>4.88</c:v>
                </c:pt>
                <c:pt idx="3">
                  <c:v>4.4000000000000004</c:v>
                </c:pt>
                <c:pt idx="4">
                  <c:v>4.0599999999999996</c:v>
                </c:pt>
                <c:pt idx="5">
                  <c:v>3.81</c:v>
                </c:pt>
                <c:pt idx="6">
                  <c:v>3.84</c:v>
                </c:pt>
                <c:pt idx="7">
                  <c:v>3.9</c:v>
                </c:pt>
                <c:pt idx="8">
                  <c:v>4.09</c:v>
                </c:pt>
                <c:pt idx="9">
                  <c:v>4.3</c:v>
                </c:pt>
                <c:pt idx="10">
                  <c:v>4.5599999999999996</c:v>
                </c:pt>
                <c:pt idx="11">
                  <c:v>4.6500000000000004</c:v>
                </c:pt>
                <c:pt idx="12">
                  <c:v>4.8499999999999996</c:v>
                </c:pt>
                <c:pt idx="13">
                  <c:v>4.9400000000000004</c:v>
                </c:pt>
                <c:pt idx="14">
                  <c:v>5.71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Unexcused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P3</c:v>
                </c:pt>
                <c:pt idx="1">
                  <c:v>P4</c:v>
                </c:pt>
                <c:pt idx="2">
                  <c:v>K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3.43</c:v>
                </c:pt>
                <c:pt idx="1">
                  <c:v>6.55</c:v>
                </c:pt>
                <c:pt idx="2">
                  <c:v>3.73</c:v>
                </c:pt>
                <c:pt idx="3">
                  <c:v>3.34</c:v>
                </c:pt>
                <c:pt idx="4">
                  <c:v>3.18</c:v>
                </c:pt>
                <c:pt idx="5">
                  <c:v>3.06</c:v>
                </c:pt>
                <c:pt idx="6">
                  <c:v>3.06</c:v>
                </c:pt>
                <c:pt idx="7">
                  <c:v>3.11</c:v>
                </c:pt>
                <c:pt idx="8">
                  <c:v>3.28</c:v>
                </c:pt>
                <c:pt idx="9">
                  <c:v>3.57</c:v>
                </c:pt>
                <c:pt idx="10">
                  <c:v>3.74</c:v>
                </c:pt>
                <c:pt idx="11">
                  <c:v>4.59</c:v>
                </c:pt>
                <c:pt idx="12">
                  <c:v>4.9000000000000004</c:v>
                </c:pt>
                <c:pt idx="13">
                  <c:v>5.4</c:v>
                </c:pt>
                <c:pt idx="14">
                  <c:v>6.96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855040"/>
        <c:axId val="37259520"/>
      </c:barChart>
      <c:catAx>
        <c:axId val="40855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259520"/>
        <c:crosses val="autoZero"/>
        <c:auto val="1"/>
        <c:lblAlgn val="ctr"/>
        <c:lblOffset val="100"/>
        <c:noMultiLvlLbl val="0"/>
      </c:catAx>
      <c:valAx>
        <c:axId val="37259520"/>
        <c:scaling>
          <c:orientation val="minMax"/>
          <c:max val="1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 smtClean="0"/>
                  <a:t>Average</a:t>
                </a:r>
                <a:r>
                  <a:rPr lang="en-US" sz="1600" baseline="0" dirty="0" smtClean="0"/>
                  <a:t> number of absences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4.6296296296296294E-3"/>
              <c:y val="0.2217269562300884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08550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ISS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All</c:v>
                </c:pt>
                <c:pt idx="1">
                  <c:v>Violating rules</c:v>
                </c:pt>
                <c:pt idx="2">
                  <c:v>Fighting</c:v>
                </c:pt>
                <c:pt idx="3">
                  <c:v>Bullying</c:v>
                </c:pt>
                <c:pt idx="4">
                  <c:v>Threat</c:v>
                </c:pt>
                <c:pt idx="5">
                  <c:v>Assault of student</c:v>
                </c:pt>
                <c:pt idx="6">
                  <c:v>Theft</c:v>
                </c:pt>
                <c:pt idx="7">
                  <c:v>Possession/Use drugs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0.5615</c:v>
                </c:pt>
                <c:pt idx="1">
                  <c:v>0.63090000000000002</c:v>
                </c:pt>
                <c:pt idx="2">
                  <c:v>0.1603</c:v>
                </c:pt>
                <c:pt idx="3">
                  <c:v>0.3831</c:v>
                </c:pt>
                <c:pt idx="4">
                  <c:v>0.1399</c:v>
                </c:pt>
                <c:pt idx="5">
                  <c:v>0.13519999999999999</c:v>
                </c:pt>
                <c:pt idx="6">
                  <c:v>0.39129999999999998</c:v>
                </c:pt>
                <c:pt idx="7">
                  <c:v>2.9700000000000001E-2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OSS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All</c:v>
                </c:pt>
                <c:pt idx="1">
                  <c:v>Violating rules</c:v>
                </c:pt>
                <c:pt idx="2">
                  <c:v>Fighting</c:v>
                </c:pt>
                <c:pt idx="3">
                  <c:v>Bullying</c:v>
                </c:pt>
                <c:pt idx="4">
                  <c:v>Threat</c:v>
                </c:pt>
                <c:pt idx="5">
                  <c:v>Assault of student</c:v>
                </c:pt>
                <c:pt idx="6">
                  <c:v>Theft</c:v>
                </c:pt>
                <c:pt idx="7">
                  <c:v>Possession/Use drugs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0.39629999999999999</c:v>
                </c:pt>
                <c:pt idx="1">
                  <c:v>0.34370000000000001</c:v>
                </c:pt>
                <c:pt idx="2">
                  <c:v>0.80610000000000004</c:v>
                </c:pt>
                <c:pt idx="3">
                  <c:v>0.55400000000000005</c:v>
                </c:pt>
                <c:pt idx="4">
                  <c:v>0.6119</c:v>
                </c:pt>
                <c:pt idx="5">
                  <c:v>0.7107</c:v>
                </c:pt>
                <c:pt idx="6">
                  <c:v>0.55489999999999995</c:v>
                </c:pt>
                <c:pt idx="7">
                  <c:v>0.3649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Explusion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All</c:v>
                </c:pt>
                <c:pt idx="1">
                  <c:v>Violating rules</c:v>
                </c:pt>
                <c:pt idx="2">
                  <c:v>Fighting</c:v>
                </c:pt>
                <c:pt idx="3">
                  <c:v>Bullying</c:v>
                </c:pt>
                <c:pt idx="4">
                  <c:v>Threat</c:v>
                </c:pt>
                <c:pt idx="5">
                  <c:v>Assault of student</c:v>
                </c:pt>
                <c:pt idx="6">
                  <c:v>Theft</c:v>
                </c:pt>
                <c:pt idx="7">
                  <c:v>Possession/Use drugs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1.9400000000000001E-2</c:v>
                </c:pt>
                <c:pt idx="1">
                  <c:v>1.1299999999999999E-2</c:v>
                </c:pt>
                <c:pt idx="2">
                  <c:v>5.3E-3</c:v>
                </c:pt>
                <c:pt idx="3">
                  <c:v>3.4500000000000003E-2</c:v>
                </c:pt>
                <c:pt idx="4">
                  <c:v>0.16420000000000001</c:v>
                </c:pt>
                <c:pt idx="5">
                  <c:v>9.01E-2</c:v>
                </c:pt>
                <c:pt idx="6">
                  <c:v>7.0000000000000001E-3</c:v>
                </c:pt>
                <c:pt idx="7">
                  <c:v>0.26989999999999997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Change of Placement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All</c:v>
                </c:pt>
                <c:pt idx="1">
                  <c:v>Violating rules</c:v>
                </c:pt>
                <c:pt idx="2">
                  <c:v>Fighting</c:v>
                </c:pt>
                <c:pt idx="3">
                  <c:v>Bullying</c:v>
                </c:pt>
                <c:pt idx="4">
                  <c:v>Threat</c:v>
                </c:pt>
                <c:pt idx="5">
                  <c:v>Assault of student</c:v>
                </c:pt>
                <c:pt idx="6">
                  <c:v>Theft</c:v>
                </c:pt>
                <c:pt idx="7">
                  <c:v>Possession/Use drugs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2.2800000000000001E-2</c:v>
                </c:pt>
                <c:pt idx="1">
                  <c:v>1.4200000000000001E-2</c:v>
                </c:pt>
                <c:pt idx="2">
                  <c:v>2.8199999999999999E-2</c:v>
                </c:pt>
                <c:pt idx="3">
                  <c:v>2.8400000000000002E-2</c:v>
                </c:pt>
                <c:pt idx="4">
                  <c:v>8.3900000000000002E-2</c:v>
                </c:pt>
                <c:pt idx="5">
                  <c:v>6.4000000000000001E-2</c:v>
                </c:pt>
                <c:pt idx="6">
                  <c:v>4.6800000000000001E-2</c:v>
                </c:pt>
                <c:pt idx="7">
                  <c:v>0.33550000000000002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740160"/>
        <c:axId val="95378752"/>
      </c:barChart>
      <c:catAx>
        <c:axId val="43740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5378752"/>
        <c:crosses val="autoZero"/>
        <c:auto val="1"/>
        <c:lblAlgn val="ctr"/>
        <c:lblOffset val="100"/>
        <c:noMultiLvlLbl val="0"/>
      </c:catAx>
      <c:valAx>
        <c:axId val="953787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of students </a:t>
                </a:r>
                <a:endParaRPr lang="en-US" dirty="0"/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437401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Violating rules</c:v>
                </c:pt>
                <c:pt idx="1">
                  <c:v>Fighting</c:v>
                </c:pt>
                <c:pt idx="2">
                  <c:v>Bullying</c:v>
                </c:pt>
                <c:pt idx="3">
                  <c:v>Threat</c:v>
                </c:pt>
                <c:pt idx="4">
                  <c:v>Assault of student</c:v>
                </c:pt>
                <c:pt idx="5">
                  <c:v>Theft</c:v>
                </c:pt>
                <c:pt idx="6">
                  <c:v>Possession/Use drugs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2.2000000000000002</c:v>
                </c:pt>
                <c:pt idx="1">
                  <c:v>3.3</c:v>
                </c:pt>
                <c:pt idx="2">
                  <c:v>3.1</c:v>
                </c:pt>
                <c:pt idx="3">
                  <c:v>6.3</c:v>
                </c:pt>
                <c:pt idx="4">
                  <c:v>4.9000000000000004</c:v>
                </c:pt>
                <c:pt idx="5">
                  <c:v>3.2</c:v>
                </c:pt>
                <c:pt idx="6">
                  <c:v>18.8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743232"/>
        <c:axId val="44002688"/>
      </c:barChart>
      <c:catAx>
        <c:axId val="43743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002688"/>
        <c:crosses val="autoZero"/>
        <c:auto val="1"/>
        <c:lblAlgn val="ctr"/>
        <c:lblOffset val="100"/>
        <c:noMultiLvlLbl val="0"/>
      </c:catAx>
      <c:valAx>
        <c:axId val="440026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Number</a:t>
                </a:r>
                <a:r>
                  <a:rPr lang="en-US" sz="1400" baseline="0" dirty="0" smtClean="0"/>
                  <a:t> of instructional days missed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1.5432098765432098E-2"/>
              <c:y val="8.38296733755888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3743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Sheet1!$A$2:$A$16</c:f>
              <c:strCache>
                <c:ptCount val="15"/>
                <c:pt idx="0">
                  <c:v>P3</c:v>
                </c:pt>
                <c:pt idx="1">
                  <c:v>P4</c:v>
                </c:pt>
                <c:pt idx="2">
                  <c:v>K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6.8199999999999999E-4</c:v>
                </c:pt>
                <c:pt idx="1">
                  <c:v>5.2545999999999999E-3</c:v>
                </c:pt>
                <c:pt idx="2">
                  <c:v>2.4473100000000001E-2</c:v>
                </c:pt>
                <c:pt idx="3">
                  <c:v>2.9335799999999999E-2</c:v>
                </c:pt>
                <c:pt idx="4">
                  <c:v>3.6010500000000001E-2</c:v>
                </c:pt>
                <c:pt idx="5">
                  <c:v>4.4155E-2</c:v>
                </c:pt>
                <c:pt idx="6">
                  <c:v>5.8015299999999999E-2</c:v>
                </c:pt>
                <c:pt idx="7">
                  <c:v>9.5228800000000002E-2</c:v>
                </c:pt>
                <c:pt idx="8">
                  <c:v>0.17380319999999999</c:v>
                </c:pt>
                <c:pt idx="9">
                  <c:v>0.20604410000000001</c:v>
                </c:pt>
                <c:pt idx="10">
                  <c:v>0.2140695</c:v>
                </c:pt>
                <c:pt idx="11">
                  <c:v>0.25377110000000003</c:v>
                </c:pt>
                <c:pt idx="12">
                  <c:v>0.2381788</c:v>
                </c:pt>
                <c:pt idx="13">
                  <c:v>0.2086885</c:v>
                </c:pt>
                <c:pt idx="14">
                  <c:v>0.17586599999999999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969536"/>
        <c:axId val="44005568"/>
      </c:barChart>
      <c:catAx>
        <c:axId val="43969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005568"/>
        <c:crosses val="autoZero"/>
        <c:auto val="1"/>
        <c:lblAlgn val="ctr"/>
        <c:lblOffset val="100"/>
        <c:noMultiLvlLbl val="0"/>
      </c:catAx>
      <c:valAx>
        <c:axId val="44005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="1" i="0" baseline="0" dirty="0" smtClean="0">
                    <a:effectLst/>
                  </a:rPr>
                  <a:t>Percent of students with a least </a:t>
                </a:r>
              </a:p>
              <a:p>
                <a:pPr>
                  <a:defRPr/>
                </a:pPr>
                <a:r>
                  <a:rPr lang="en-US" sz="1400" b="1" i="0" baseline="0" dirty="0" smtClean="0">
                    <a:effectLst/>
                  </a:rPr>
                  <a:t>one disciplinary action</a:t>
                </a:r>
                <a:endParaRPr lang="en-US" sz="1400" dirty="0">
                  <a:effectLst/>
                </a:endParaRP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43969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Absences: 0 to 5</c:v>
                </c:pt>
                <c:pt idx="1">
                  <c:v>Absences: 6 to 10</c:v>
                </c:pt>
                <c:pt idx="2">
                  <c:v>Absences: 11 to 15</c:v>
                </c:pt>
                <c:pt idx="3">
                  <c:v>Absences: 16 to 20</c:v>
                </c:pt>
                <c:pt idx="4">
                  <c:v>Absences: 21 to 25</c:v>
                </c:pt>
                <c:pt idx="5">
                  <c:v>Absences: 26 to 30</c:v>
                </c:pt>
                <c:pt idx="6">
                  <c:v>Absences: 31 plus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0.93500000000000005</c:v>
                </c:pt>
                <c:pt idx="1">
                  <c:v>0.89900000000000002</c:v>
                </c:pt>
                <c:pt idx="2">
                  <c:v>0.84499999999999997</c:v>
                </c:pt>
                <c:pt idx="3">
                  <c:v>0.77800000000000002</c:v>
                </c:pt>
                <c:pt idx="4">
                  <c:v>0.71399999999999997</c:v>
                </c:pt>
                <c:pt idx="5">
                  <c:v>0.65900000000000003</c:v>
                </c:pt>
                <c:pt idx="6">
                  <c:v>0.502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355968"/>
        <c:axId val="50790976"/>
      </c:barChart>
      <c:catAx>
        <c:axId val="46355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790976"/>
        <c:crosses val="autoZero"/>
        <c:auto val="1"/>
        <c:lblAlgn val="ctr"/>
        <c:lblOffset val="100"/>
        <c:noMultiLvlLbl val="0"/>
      </c:catAx>
      <c:valAx>
        <c:axId val="50790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of cohort</a:t>
                </a:r>
                <a:r>
                  <a:rPr lang="en-US" baseline="0" dirty="0" smtClean="0"/>
                  <a:t> graduating on time</a:t>
                </a:r>
                <a:endParaRPr lang="en-US" dirty="0"/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46355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Not chronically absent</c:v>
                </c:pt>
                <c:pt idx="1">
                  <c:v>Chronically absent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0.38100000000000001</c:v>
                </c:pt>
                <c:pt idx="1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767872"/>
        <c:axId val="50793280"/>
      </c:barChart>
      <c:catAx>
        <c:axId val="50767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793280"/>
        <c:crosses val="autoZero"/>
        <c:auto val="1"/>
        <c:lblAlgn val="ctr"/>
        <c:lblOffset val="100"/>
        <c:noMultiLvlLbl val="0"/>
      </c:catAx>
      <c:valAx>
        <c:axId val="507932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Percent of students scoring a 21 on the ACT </a:t>
                </a:r>
                <a:endParaRPr lang="en-US" sz="1400" dirty="0"/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50767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Not chronically absent</c:v>
                </c:pt>
                <c:pt idx="1">
                  <c:v>Chronically absent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0.35599999999999998</c:v>
                </c:pt>
                <c:pt idx="1">
                  <c:v>0.253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779648"/>
        <c:axId val="50795584"/>
      </c:barChart>
      <c:catAx>
        <c:axId val="50779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795584"/>
        <c:crosses val="autoZero"/>
        <c:auto val="1"/>
        <c:lblAlgn val="ctr"/>
        <c:lblOffset val="100"/>
        <c:noMultiLvlLbl val="0"/>
      </c:catAx>
      <c:valAx>
        <c:axId val="507955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of 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quartile students scoring a 21 or higher</a:t>
                </a:r>
                <a:r>
                  <a:rPr lang="en-US" baseline="0" dirty="0" smtClean="0"/>
                  <a:t> on the ACT</a:t>
                </a:r>
                <a:endParaRPr lang="en-US" dirty="0"/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50779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Below Basic</c:v>
                </c:pt>
                <c:pt idx="1">
                  <c:v>Basic</c:v>
                </c:pt>
                <c:pt idx="2">
                  <c:v>Proficient</c:v>
                </c:pt>
                <c:pt idx="3">
                  <c:v>Advanced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0.161</c:v>
                </c:pt>
                <c:pt idx="1">
                  <c:v>0.33300000000000002</c:v>
                </c:pt>
                <c:pt idx="2">
                  <c:v>0.29099999999999998</c:v>
                </c:pt>
                <c:pt idx="3">
                  <c:v>0.215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Chronic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Below Basic</c:v>
                </c:pt>
                <c:pt idx="1">
                  <c:v>Basic</c:v>
                </c:pt>
                <c:pt idx="2">
                  <c:v>Proficient</c:v>
                </c:pt>
                <c:pt idx="3">
                  <c:v>Advanced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0.33200000000000002</c:v>
                </c:pt>
                <c:pt idx="1">
                  <c:v>0.38500000000000001</c:v>
                </c:pt>
                <c:pt idx="2">
                  <c:v>0.19800000000000001</c:v>
                </c:pt>
                <c:pt idx="3">
                  <c:v>8.5000000000000006E-2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780160"/>
        <c:axId val="50797888"/>
      </c:barChart>
      <c:catAx>
        <c:axId val="50780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797888"/>
        <c:crosses val="autoZero"/>
        <c:auto val="1"/>
        <c:lblAlgn val="ctr"/>
        <c:lblOffset val="100"/>
        <c:noMultiLvlLbl val="0"/>
      </c:catAx>
      <c:valAx>
        <c:axId val="507978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</a:t>
                </a:r>
                <a:r>
                  <a:rPr lang="en-US" baseline="0" dirty="0" smtClean="0"/>
                  <a:t> of students</a:t>
                </a:r>
                <a:endParaRPr lang="en-US" dirty="0"/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507801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All 9th grade students</c:v>
                </c:pt>
                <c:pt idx="1">
                  <c:v>White</c:v>
                </c:pt>
                <c:pt idx="2">
                  <c:v>Black</c:v>
                </c:pt>
                <c:pt idx="3">
                  <c:v>Hispanic</c:v>
                </c:pt>
                <c:pt idx="4">
                  <c:v>ED</c:v>
                </c:pt>
                <c:pt idx="5">
                  <c:v>Not ED</c:v>
                </c:pt>
                <c:pt idx="6">
                  <c:v>ELL</c:v>
                </c:pt>
                <c:pt idx="7">
                  <c:v>SWD</c:v>
                </c:pt>
                <c:pt idx="8">
                  <c:v>Male</c:v>
                </c:pt>
                <c:pt idx="9">
                  <c:v>Female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0.254</c:v>
                </c:pt>
                <c:pt idx="1">
                  <c:v>0.17599999999999999</c:v>
                </c:pt>
                <c:pt idx="2">
                  <c:v>0.45900000000000002</c:v>
                </c:pt>
                <c:pt idx="3">
                  <c:v>0.30099999999999999</c:v>
                </c:pt>
                <c:pt idx="4">
                  <c:v>0.35899999999999999</c:v>
                </c:pt>
                <c:pt idx="5">
                  <c:v>0.13100000000000001</c:v>
                </c:pt>
                <c:pt idx="6">
                  <c:v>0.32500000000000001</c:v>
                </c:pt>
                <c:pt idx="7">
                  <c:v>0.32800000000000001</c:v>
                </c:pt>
                <c:pt idx="8">
                  <c:v>0.30199999999999999</c:v>
                </c:pt>
                <c:pt idx="9">
                  <c:v>0.20300000000000001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844032"/>
        <c:axId val="52760512"/>
      </c:barChart>
      <c:catAx>
        <c:axId val="52844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2760512"/>
        <c:crosses val="autoZero"/>
        <c:auto val="1"/>
        <c:lblAlgn val="ctr"/>
        <c:lblOffset val="100"/>
        <c:noMultiLvlLbl val="0"/>
      </c:catAx>
      <c:valAx>
        <c:axId val="52760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dirty="0" smtClean="0"/>
                  <a:t>Percent</a:t>
                </a:r>
                <a:r>
                  <a:rPr lang="en-US" sz="1200" baseline="0" dirty="0" smtClean="0"/>
                  <a:t> of student subgroup with </a:t>
                </a:r>
              </a:p>
              <a:p>
                <a:pPr>
                  <a:defRPr/>
                </a:pPr>
                <a:r>
                  <a:rPr lang="en-US" sz="1200" baseline="0" dirty="0" smtClean="0"/>
                  <a:t>at least one disciplinary action</a:t>
                </a:r>
                <a:endParaRPr lang="en-US" sz="1200" dirty="0"/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52844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Asian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9th Grade Racial/Ethnic Distribution</c:v>
                </c:pt>
                <c:pt idx="1">
                  <c:v>Any Discipline</c:v>
                </c:pt>
                <c:pt idx="2">
                  <c:v>In school Suspension</c:v>
                </c:pt>
                <c:pt idx="3">
                  <c:v>Out of school Suspension</c:v>
                </c:pt>
                <c:pt idx="4">
                  <c:v>Explusion</c:v>
                </c:pt>
                <c:pt idx="5">
                  <c:v>Change of Placement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1.7299999999999999E-2</c:v>
                </c:pt>
                <c:pt idx="1">
                  <c:v>8.3999999999999995E-3</c:v>
                </c:pt>
                <c:pt idx="2">
                  <c:v>9.9000000000000008E-3</c:v>
                </c:pt>
                <c:pt idx="3">
                  <c:v>5.1999999999999998E-3</c:v>
                </c:pt>
                <c:pt idx="4">
                  <c:v>9.4999999999999998E-3</c:v>
                </c:pt>
                <c:pt idx="5">
                  <c:v>1.5E-3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9th Grade Racial/Ethnic Distribution</c:v>
                </c:pt>
                <c:pt idx="1">
                  <c:v>Any Discipline</c:v>
                </c:pt>
                <c:pt idx="2">
                  <c:v>In school Suspension</c:v>
                </c:pt>
                <c:pt idx="3">
                  <c:v>Out of school Suspension</c:v>
                </c:pt>
                <c:pt idx="4">
                  <c:v>Explusion</c:v>
                </c:pt>
                <c:pt idx="5">
                  <c:v>Change of Placement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0.25369999999999998</c:v>
                </c:pt>
                <c:pt idx="1">
                  <c:v>0.45800000000000002</c:v>
                </c:pt>
                <c:pt idx="2">
                  <c:v>0.41320000000000001</c:v>
                </c:pt>
                <c:pt idx="3">
                  <c:v>0.57899999999999996</c:v>
                </c:pt>
                <c:pt idx="4">
                  <c:v>0.80659999999999998</c:v>
                </c:pt>
                <c:pt idx="5">
                  <c:v>0.3715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Hispanic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9th Grade Racial/Ethnic Distribution</c:v>
                </c:pt>
                <c:pt idx="1">
                  <c:v>Any Discipline</c:v>
                </c:pt>
                <c:pt idx="2">
                  <c:v>In school Suspension</c:v>
                </c:pt>
                <c:pt idx="3">
                  <c:v>Out of school Suspension</c:v>
                </c:pt>
                <c:pt idx="4">
                  <c:v>Explusion</c:v>
                </c:pt>
                <c:pt idx="5">
                  <c:v>Change of Placement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5.62E-2</c:v>
                </c:pt>
                <c:pt idx="1">
                  <c:v>6.6600000000000006E-2</c:v>
                </c:pt>
                <c:pt idx="2">
                  <c:v>7.0699999999999999E-2</c:v>
                </c:pt>
                <c:pt idx="3">
                  <c:v>6.3600000000000004E-2</c:v>
                </c:pt>
                <c:pt idx="4">
                  <c:v>4.6399999999999997E-2</c:v>
                </c:pt>
                <c:pt idx="5">
                  <c:v>2.4E-2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9th Grade Racial/Ethnic Distribution</c:v>
                </c:pt>
                <c:pt idx="1">
                  <c:v>Any Discipline</c:v>
                </c:pt>
                <c:pt idx="2">
                  <c:v>In school Suspension</c:v>
                </c:pt>
                <c:pt idx="3">
                  <c:v>Out of school Suspension</c:v>
                </c:pt>
                <c:pt idx="4">
                  <c:v>Explusion</c:v>
                </c:pt>
                <c:pt idx="5">
                  <c:v>Change of Placement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0.66920000000000002</c:v>
                </c:pt>
                <c:pt idx="1">
                  <c:v>0.4632</c:v>
                </c:pt>
                <c:pt idx="2">
                  <c:v>0.50209999999999999</c:v>
                </c:pt>
                <c:pt idx="3">
                  <c:v>0.34870000000000001</c:v>
                </c:pt>
                <c:pt idx="4">
                  <c:v>0.13650000000000001</c:v>
                </c:pt>
                <c:pt idx="5">
                  <c:v>0.6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9th Grade Racial/Ethnic Distribution</c:v>
                </c:pt>
                <c:pt idx="1">
                  <c:v>Any Discipline</c:v>
                </c:pt>
                <c:pt idx="2">
                  <c:v>In school Suspension</c:v>
                </c:pt>
                <c:pt idx="3">
                  <c:v>Out of school Suspension</c:v>
                </c:pt>
                <c:pt idx="4">
                  <c:v>Explusion</c:v>
                </c:pt>
                <c:pt idx="5">
                  <c:v>Change of Placement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3.5999999999999999E-3</c:v>
                </c:pt>
                <c:pt idx="1">
                  <c:v>3.7000000000000002E-3</c:v>
                </c:pt>
                <c:pt idx="2">
                  <c:v>4.0000000000000001E-3</c:v>
                </c:pt>
                <c:pt idx="3">
                  <c:v>3.3999999999999998E-3</c:v>
                </c:pt>
                <c:pt idx="4">
                  <c:v>8.9999999999999998E-4</c:v>
                </c:pt>
                <c:pt idx="5">
                  <c:v>3.0000000000000001E-3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890624"/>
        <c:axId val="52762240"/>
      </c:barChart>
      <c:catAx>
        <c:axId val="52890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2762240"/>
        <c:crosses val="autoZero"/>
        <c:auto val="1"/>
        <c:lblAlgn val="ctr"/>
        <c:lblOffset val="100"/>
        <c:noMultiLvlLbl val="0"/>
      </c:catAx>
      <c:valAx>
        <c:axId val="52762240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of Students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3148148148148147E-2"/>
              <c:y val="0.1254475566857263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52890624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5272747156605422"/>
          <c:y val="0.17026188680729384"/>
          <c:w val="0.13492684942160008"/>
          <c:h val="0.311527955487042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grades (P3-12)</c:v>
                </c:pt>
              </c:strCache>
            </c:strRef>
          </c:tx>
          <c:dLbls>
            <c:numFmt formatCode="0.0%" sourceLinked="0"/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0.94299999999999995</c:v>
                </c:pt>
                <c:pt idx="1">
                  <c:v>0.94399999999999995</c:v>
                </c:pt>
                <c:pt idx="2">
                  <c:v>0.94499999999999995</c:v>
                </c:pt>
                <c:pt idx="3">
                  <c:v>0.94699999999999995</c:v>
                </c:pt>
                <c:pt idx="4">
                  <c:v>0.94399999999999995</c:v>
                </c:pt>
                <c:pt idx="5">
                  <c:v>0.94499999999999995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K-8</c:v>
                </c:pt>
              </c:strCache>
            </c:strRef>
          </c:tx>
          <c:dLbls>
            <c:numFmt formatCode="0.0%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0.95099999999999996</c:v>
                </c:pt>
                <c:pt idx="1">
                  <c:v>0.95099999999999996</c:v>
                </c:pt>
                <c:pt idx="2">
                  <c:v>0.95099999999999996</c:v>
                </c:pt>
                <c:pt idx="3">
                  <c:v>0.95399999999999996</c:v>
                </c:pt>
                <c:pt idx="4">
                  <c:v>0.95</c:v>
                </c:pt>
                <c:pt idx="5">
                  <c:v>0.95199999999999996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HS</c:v>
                </c:pt>
              </c:strCache>
            </c:strRef>
          </c:tx>
          <c:dLbls>
            <c:numFmt formatCode="0.0%" sourceLinked="0"/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0.92400000000000004</c:v>
                </c:pt>
                <c:pt idx="1">
                  <c:v>0.93</c:v>
                </c:pt>
                <c:pt idx="2">
                  <c:v>0.93</c:v>
                </c:pt>
                <c:pt idx="3">
                  <c:v>0.93</c:v>
                </c:pt>
                <c:pt idx="4">
                  <c:v>0.93</c:v>
                </c:pt>
                <c:pt idx="5">
                  <c:v>0.93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57088"/>
        <c:axId val="37261824"/>
      </c:lineChart>
      <c:catAx>
        <c:axId val="4085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261824"/>
        <c:crosses val="autoZero"/>
        <c:auto val="1"/>
        <c:lblAlgn val="ctr"/>
        <c:lblOffset val="100"/>
        <c:noMultiLvlLbl val="0"/>
      </c:catAx>
      <c:valAx>
        <c:axId val="37261824"/>
        <c:scaling>
          <c:orientation val="minMax"/>
          <c:max val="1"/>
          <c:min val="0.9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Attendance Rate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408570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P3</c:v>
                </c:pt>
                <c:pt idx="1">
                  <c:v>P4</c:v>
                </c:pt>
                <c:pt idx="2">
                  <c:v>K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0.161</c:v>
                </c:pt>
                <c:pt idx="1">
                  <c:v>0.23599999999999999</c:v>
                </c:pt>
                <c:pt idx="2">
                  <c:v>0.126</c:v>
                </c:pt>
                <c:pt idx="3">
                  <c:v>0.10100000000000001</c:v>
                </c:pt>
                <c:pt idx="4">
                  <c:v>8.5999999999999993E-2</c:v>
                </c:pt>
                <c:pt idx="5">
                  <c:v>7.9000000000000001E-2</c:v>
                </c:pt>
                <c:pt idx="6">
                  <c:v>8.2000000000000003E-2</c:v>
                </c:pt>
                <c:pt idx="7">
                  <c:v>8.6999999999999994E-2</c:v>
                </c:pt>
                <c:pt idx="8">
                  <c:v>0.10199999999999999</c:v>
                </c:pt>
                <c:pt idx="9">
                  <c:v>0.11600000000000001</c:v>
                </c:pt>
                <c:pt idx="10">
                  <c:v>0.128</c:v>
                </c:pt>
                <c:pt idx="11">
                  <c:v>0.16</c:v>
                </c:pt>
                <c:pt idx="12">
                  <c:v>0.17599999999999999</c:v>
                </c:pt>
                <c:pt idx="13">
                  <c:v>0.19400000000000001</c:v>
                </c:pt>
                <c:pt idx="14">
                  <c:v>0.254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30880"/>
        <c:axId val="37263552"/>
      </c:barChart>
      <c:catAx>
        <c:axId val="415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263552"/>
        <c:crosses val="autoZero"/>
        <c:auto val="1"/>
        <c:lblAlgn val="ctr"/>
        <c:lblOffset val="100"/>
        <c:noMultiLvlLbl val="0"/>
      </c:catAx>
      <c:valAx>
        <c:axId val="372635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 smtClean="0"/>
                  <a:t>Percent of chronically absent students </a:t>
                </a:r>
                <a:endParaRPr lang="en-US" sz="1600" dirty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41530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All</c:v>
                </c:pt>
                <c:pt idx="1">
                  <c:v>White</c:v>
                </c:pt>
                <c:pt idx="2">
                  <c:v>Black</c:v>
                </c:pt>
                <c:pt idx="3">
                  <c:v>Hispanic</c:v>
                </c:pt>
                <c:pt idx="4">
                  <c:v>ED</c:v>
                </c:pt>
                <c:pt idx="5">
                  <c:v>Not ED</c:v>
                </c:pt>
                <c:pt idx="6">
                  <c:v>ELL</c:v>
                </c:pt>
                <c:pt idx="7">
                  <c:v>SWD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0.13100000000000001</c:v>
                </c:pt>
                <c:pt idx="1">
                  <c:v>0.122</c:v>
                </c:pt>
                <c:pt idx="2">
                  <c:v>0.17100000000000001</c:v>
                </c:pt>
                <c:pt idx="3">
                  <c:v>0.105</c:v>
                </c:pt>
                <c:pt idx="4">
                  <c:v>0.17499999999999999</c:v>
                </c:pt>
                <c:pt idx="5">
                  <c:v>6.9000000000000006E-2</c:v>
                </c:pt>
                <c:pt idx="6">
                  <c:v>8.3000000000000004E-2</c:v>
                </c:pt>
                <c:pt idx="7">
                  <c:v>0.16700000000000001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220480"/>
        <c:axId val="42755200"/>
      </c:barChart>
      <c:catAx>
        <c:axId val="43220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2755200"/>
        <c:crosses val="autoZero"/>
        <c:auto val="1"/>
        <c:lblAlgn val="ctr"/>
        <c:lblOffset val="100"/>
        <c:noMultiLvlLbl val="0"/>
      </c:catAx>
      <c:valAx>
        <c:axId val="427552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dirty="0" smtClean="0"/>
                  <a:t>Percent</a:t>
                </a:r>
                <a:r>
                  <a:rPr lang="en-US" sz="1200" baseline="0" dirty="0" smtClean="0"/>
                  <a:t> of student subgroup that is chronically absent</a:t>
                </a:r>
                <a:endParaRPr lang="en-US" sz="1200" dirty="0"/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43220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year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3rd graders n=6,045</c:v>
                </c:pt>
                <c:pt idx="1">
                  <c:v>9th graders n=12,642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0.51400000000000001</c:v>
                </c:pt>
                <c:pt idx="1">
                  <c:v>0.503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 years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3rd graders n=6,045</c:v>
                </c:pt>
                <c:pt idx="1">
                  <c:v>9th graders n=12,642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0.20499999999999999</c:v>
                </c:pt>
                <c:pt idx="1">
                  <c:v>0.22600000000000001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years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3rd graders n=6,045</c:v>
                </c:pt>
                <c:pt idx="1">
                  <c:v>9th graders n=12,642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7.9000000000000001E-2</c:v>
                </c:pt>
                <c:pt idx="1">
                  <c:v>0.11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 or more years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3rd graders n=6,045</c:v>
                </c:pt>
                <c:pt idx="1">
                  <c:v>9th graders n=12,642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0.20200000000000001</c:v>
                </c:pt>
                <c:pt idx="1">
                  <c:v>0.161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288064"/>
        <c:axId val="42757504"/>
      </c:barChart>
      <c:catAx>
        <c:axId val="4328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757504"/>
        <c:crosses val="autoZero"/>
        <c:auto val="1"/>
        <c:lblAlgn val="ctr"/>
        <c:lblOffset val="100"/>
        <c:noMultiLvlLbl val="0"/>
      </c:catAx>
      <c:valAx>
        <c:axId val="42757504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 of chronically absent </a:t>
                </a:r>
                <a:r>
                  <a:rPr lang="en-US" dirty="0" smtClean="0"/>
                  <a:t>students</a:t>
                </a:r>
                <a:endParaRPr lang="en-US" dirty="0"/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432880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Less than two days</c:v>
                </c:pt>
                <c:pt idx="1">
                  <c:v>Two days</c:v>
                </c:pt>
                <c:pt idx="2">
                  <c:v>Three days</c:v>
                </c:pt>
                <c:pt idx="3">
                  <c:v>Four or more days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8.6999999999999994E-2</c:v>
                </c:pt>
                <c:pt idx="1">
                  <c:v>0.314</c:v>
                </c:pt>
                <c:pt idx="2">
                  <c:v>0.45900000000000002</c:v>
                </c:pt>
                <c:pt idx="3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90112"/>
        <c:axId val="42759808"/>
      </c:barChart>
      <c:catAx>
        <c:axId val="43290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2759808"/>
        <c:crosses val="autoZero"/>
        <c:auto val="1"/>
        <c:lblAlgn val="ctr"/>
        <c:lblOffset val="100"/>
        <c:noMultiLvlLbl val="0"/>
      </c:catAx>
      <c:valAx>
        <c:axId val="427598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Percent of students</a:t>
                </a:r>
                <a:r>
                  <a:rPr lang="en-US" sz="1400" baseline="0" dirty="0" smtClean="0"/>
                  <a:t> who are chronically absent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2.1604938271604937E-2"/>
              <c:y val="0.11029232894745274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43290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chronic</c:v>
                </c:pt>
              </c:strCache>
            </c:strRef>
          </c:tx>
          <c:invertIfNegative val="0"/>
          <c:cat>
            <c:numRef>
              <c:f>Sheet1!$A$2:$A$137</c:f>
              <c:numCache>
                <c:formatCode>General</c:formatCode>
                <c:ptCount val="136"/>
                <c:pt idx="0">
                  <c:v>94</c:v>
                </c:pt>
                <c:pt idx="1">
                  <c:v>961</c:v>
                </c:pt>
                <c:pt idx="2">
                  <c:v>661</c:v>
                </c:pt>
                <c:pt idx="3">
                  <c:v>941</c:v>
                </c:pt>
                <c:pt idx="4">
                  <c:v>940</c:v>
                </c:pt>
                <c:pt idx="5">
                  <c:v>751</c:v>
                </c:pt>
                <c:pt idx="6">
                  <c:v>800</c:v>
                </c:pt>
                <c:pt idx="7">
                  <c:v>761</c:v>
                </c:pt>
                <c:pt idx="8">
                  <c:v>95</c:v>
                </c:pt>
                <c:pt idx="9">
                  <c:v>901</c:v>
                </c:pt>
                <c:pt idx="10">
                  <c:v>51</c:v>
                </c:pt>
                <c:pt idx="11">
                  <c:v>93</c:v>
                </c:pt>
                <c:pt idx="12">
                  <c:v>650</c:v>
                </c:pt>
                <c:pt idx="13">
                  <c:v>170</c:v>
                </c:pt>
                <c:pt idx="14">
                  <c:v>760</c:v>
                </c:pt>
                <c:pt idx="15">
                  <c:v>171</c:v>
                </c:pt>
                <c:pt idx="16">
                  <c:v>310</c:v>
                </c:pt>
                <c:pt idx="17">
                  <c:v>52</c:v>
                </c:pt>
                <c:pt idx="18">
                  <c:v>630</c:v>
                </c:pt>
                <c:pt idx="19">
                  <c:v>272</c:v>
                </c:pt>
                <c:pt idx="20">
                  <c:v>92</c:v>
                </c:pt>
                <c:pt idx="21">
                  <c:v>541</c:v>
                </c:pt>
                <c:pt idx="22">
                  <c:v>172</c:v>
                </c:pt>
                <c:pt idx="23">
                  <c:v>274</c:v>
                </c:pt>
                <c:pt idx="24">
                  <c:v>151</c:v>
                </c:pt>
                <c:pt idx="25">
                  <c:v>560</c:v>
                </c:pt>
                <c:pt idx="26">
                  <c:v>740</c:v>
                </c:pt>
                <c:pt idx="27">
                  <c:v>301</c:v>
                </c:pt>
                <c:pt idx="28">
                  <c:v>275</c:v>
                </c:pt>
                <c:pt idx="29">
                  <c:v>640</c:v>
                </c:pt>
                <c:pt idx="30">
                  <c:v>97</c:v>
                </c:pt>
                <c:pt idx="31">
                  <c:v>930</c:v>
                </c:pt>
                <c:pt idx="32">
                  <c:v>401</c:v>
                </c:pt>
                <c:pt idx="33">
                  <c:v>11</c:v>
                </c:pt>
                <c:pt idx="34">
                  <c:v>710</c:v>
                </c:pt>
                <c:pt idx="35">
                  <c:v>830</c:v>
                </c:pt>
                <c:pt idx="36">
                  <c:v>371</c:v>
                </c:pt>
                <c:pt idx="37">
                  <c:v>140</c:v>
                </c:pt>
                <c:pt idx="38">
                  <c:v>500</c:v>
                </c:pt>
                <c:pt idx="39">
                  <c:v>220</c:v>
                </c:pt>
                <c:pt idx="40">
                  <c:v>340</c:v>
                </c:pt>
                <c:pt idx="41">
                  <c:v>530</c:v>
                </c:pt>
                <c:pt idx="42">
                  <c:v>840</c:v>
                </c:pt>
                <c:pt idx="43">
                  <c:v>521</c:v>
                </c:pt>
                <c:pt idx="44">
                  <c:v>951</c:v>
                </c:pt>
                <c:pt idx="45">
                  <c:v>300</c:v>
                </c:pt>
                <c:pt idx="46">
                  <c:v>621</c:v>
                </c:pt>
                <c:pt idx="47">
                  <c:v>440</c:v>
                </c:pt>
                <c:pt idx="48">
                  <c:v>10</c:v>
                </c:pt>
                <c:pt idx="49">
                  <c:v>870</c:v>
                </c:pt>
                <c:pt idx="50">
                  <c:v>750</c:v>
                </c:pt>
                <c:pt idx="51">
                  <c:v>80</c:v>
                </c:pt>
                <c:pt idx="52">
                  <c:v>850</c:v>
                </c:pt>
                <c:pt idx="53">
                  <c:v>391</c:v>
                </c:pt>
                <c:pt idx="54">
                  <c:v>610</c:v>
                </c:pt>
                <c:pt idx="55">
                  <c:v>400</c:v>
                </c:pt>
                <c:pt idx="56">
                  <c:v>590</c:v>
                </c:pt>
                <c:pt idx="57">
                  <c:v>20</c:v>
                </c:pt>
                <c:pt idx="58">
                  <c:v>721</c:v>
                </c:pt>
                <c:pt idx="59">
                  <c:v>600</c:v>
                </c:pt>
                <c:pt idx="60">
                  <c:v>280</c:v>
                </c:pt>
                <c:pt idx="61">
                  <c:v>920</c:v>
                </c:pt>
                <c:pt idx="62">
                  <c:v>320</c:v>
                </c:pt>
                <c:pt idx="63">
                  <c:v>430</c:v>
                </c:pt>
                <c:pt idx="64">
                  <c:v>390</c:v>
                </c:pt>
                <c:pt idx="65">
                  <c:v>460</c:v>
                </c:pt>
                <c:pt idx="66">
                  <c:v>250</c:v>
                </c:pt>
                <c:pt idx="67">
                  <c:v>161</c:v>
                </c:pt>
                <c:pt idx="68">
                  <c:v>350</c:v>
                </c:pt>
                <c:pt idx="69">
                  <c:v>271</c:v>
                </c:pt>
                <c:pt idx="70">
                  <c:v>821</c:v>
                </c:pt>
                <c:pt idx="71">
                  <c:v>670</c:v>
                </c:pt>
                <c:pt idx="72">
                  <c:v>510</c:v>
                </c:pt>
                <c:pt idx="73">
                  <c:v>950</c:v>
                </c:pt>
                <c:pt idx="74">
                  <c:v>450</c:v>
                </c:pt>
                <c:pt idx="75">
                  <c:v>490</c:v>
                </c:pt>
                <c:pt idx="76">
                  <c:v>101</c:v>
                </c:pt>
                <c:pt idx="77">
                  <c:v>730</c:v>
                </c:pt>
                <c:pt idx="78">
                  <c:v>30</c:v>
                </c:pt>
                <c:pt idx="79">
                  <c:v>180</c:v>
                </c:pt>
                <c:pt idx="80">
                  <c:v>660</c:v>
                </c:pt>
                <c:pt idx="81">
                  <c:v>162</c:v>
                </c:pt>
                <c:pt idx="82">
                  <c:v>380</c:v>
                </c:pt>
                <c:pt idx="83">
                  <c:v>60</c:v>
                </c:pt>
                <c:pt idx="84">
                  <c:v>880</c:v>
                </c:pt>
                <c:pt idx="85">
                  <c:v>550</c:v>
                </c:pt>
                <c:pt idx="86">
                  <c:v>230</c:v>
                </c:pt>
                <c:pt idx="87">
                  <c:v>520</c:v>
                </c:pt>
                <c:pt idx="88">
                  <c:v>370</c:v>
                </c:pt>
                <c:pt idx="89">
                  <c:v>120</c:v>
                </c:pt>
                <c:pt idx="90">
                  <c:v>580</c:v>
                </c:pt>
                <c:pt idx="91">
                  <c:v>690</c:v>
                </c:pt>
                <c:pt idx="92">
                  <c:v>360</c:v>
                </c:pt>
                <c:pt idx="93">
                  <c:v>822</c:v>
                </c:pt>
                <c:pt idx="94">
                  <c:v>210</c:v>
                </c:pt>
                <c:pt idx="95">
                  <c:v>900</c:v>
                </c:pt>
                <c:pt idx="96">
                  <c:v>260</c:v>
                </c:pt>
                <c:pt idx="97">
                  <c:v>273</c:v>
                </c:pt>
                <c:pt idx="98">
                  <c:v>620</c:v>
                </c:pt>
                <c:pt idx="99">
                  <c:v>890</c:v>
                </c:pt>
                <c:pt idx="100">
                  <c:v>330</c:v>
                </c:pt>
                <c:pt idx="101">
                  <c:v>40</c:v>
                </c:pt>
                <c:pt idx="102">
                  <c:v>531</c:v>
                </c:pt>
                <c:pt idx="103">
                  <c:v>231</c:v>
                </c:pt>
                <c:pt idx="104">
                  <c:v>190</c:v>
                </c:pt>
                <c:pt idx="105">
                  <c:v>470</c:v>
                </c:pt>
                <c:pt idx="106">
                  <c:v>61</c:v>
                </c:pt>
                <c:pt idx="107">
                  <c:v>700</c:v>
                </c:pt>
                <c:pt idx="108">
                  <c:v>70</c:v>
                </c:pt>
                <c:pt idx="109">
                  <c:v>810</c:v>
                </c:pt>
                <c:pt idx="110">
                  <c:v>720</c:v>
                </c:pt>
                <c:pt idx="111">
                  <c:v>540</c:v>
                </c:pt>
                <c:pt idx="112">
                  <c:v>581</c:v>
                </c:pt>
                <c:pt idx="113">
                  <c:v>420</c:v>
                </c:pt>
                <c:pt idx="114">
                  <c:v>150</c:v>
                </c:pt>
                <c:pt idx="115">
                  <c:v>12</c:v>
                </c:pt>
                <c:pt idx="116">
                  <c:v>410</c:v>
                </c:pt>
                <c:pt idx="117">
                  <c:v>50</c:v>
                </c:pt>
                <c:pt idx="118">
                  <c:v>100</c:v>
                </c:pt>
                <c:pt idx="119">
                  <c:v>910</c:v>
                </c:pt>
                <c:pt idx="120">
                  <c:v>792</c:v>
                </c:pt>
                <c:pt idx="121">
                  <c:v>820</c:v>
                </c:pt>
                <c:pt idx="122">
                  <c:v>860</c:v>
                </c:pt>
                <c:pt idx="123">
                  <c:v>290</c:v>
                </c:pt>
                <c:pt idx="124">
                  <c:v>680</c:v>
                </c:pt>
                <c:pt idx="125">
                  <c:v>160</c:v>
                </c:pt>
                <c:pt idx="126">
                  <c:v>110</c:v>
                </c:pt>
                <c:pt idx="127">
                  <c:v>770</c:v>
                </c:pt>
                <c:pt idx="128">
                  <c:v>130</c:v>
                </c:pt>
                <c:pt idx="129">
                  <c:v>780</c:v>
                </c:pt>
                <c:pt idx="130">
                  <c:v>542</c:v>
                </c:pt>
                <c:pt idx="131">
                  <c:v>985</c:v>
                </c:pt>
                <c:pt idx="132">
                  <c:v>570</c:v>
                </c:pt>
                <c:pt idx="133">
                  <c:v>240</c:v>
                </c:pt>
                <c:pt idx="134">
                  <c:v>200</c:v>
                </c:pt>
                <c:pt idx="135">
                  <c:v>480</c:v>
                </c:pt>
              </c:numCache>
            </c:numRef>
          </c:cat>
          <c:val>
            <c:numRef>
              <c:f>Sheet1!$B$2:$B$137</c:f>
              <c:numCache>
                <c:formatCode>General</c:formatCode>
                <c:ptCount val="136"/>
                <c:pt idx="0">
                  <c:v>2.6148399999999999E-2</c:v>
                </c:pt>
                <c:pt idx="1">
                  <c:v>3.2520300000000002E-2</c:v>
                </c:pt>
                <c:pt idx="2">
                  <c:v>4.44301E-2</c:v>
                </c:pt>
                <c:pt idx="3">
                  <c:v>4.5513699999999997E-2</c:v>
                </c:pt>
                <c:pt idx="4">
                  <c:v>4.9777099999999998E-2</c:v>
                </c:pt>
                <c:pt idx="5">
                  <c:v>5.0455100000000003E-2</c:v>
                </c:pt>
                <c:pt idx="6">
                  <c:v>5.37867E-2</c:v>
                </c:pt>
                <c:pt idx="7">
                  <c:v>5.4919900000000001E-2</c:v>
                </c:pt>
                <c:pt idx="8">
                  <c:v>5.5137800000000001E-2</c:v>
                </c:pt>
                <c:pt idx="9">
                  <c:v>5.61404E-2</c:v>
                </c:pt>
                <c:pt idx="10">
                  <c:v>5.7842600000000001E-2</c:v>
                </c:pt>
                <c:pt idx="11">
                  <c:v>6.1443900000000003E-2</c:v>
                </c:pt>
                <c:pt idx="12">
                  <c:v>6.3765500000000003E-2</c:v>
                </c:pt>
                <c:pt idx="13">
                  <c:v>6.5097600000000005E-2</c:v>
                </c:pt>
                <c:pt idx="14">
                  <c:v>6.5672599999999998E-2</c:v>
                </c:pt>
                <c:pt idx="15">
                  <c:v>6.7547700000000002E-2</c:v>
                </c:pt>
                <c:pt idx="16">
                  <c:v>6.8201600000000001E-2</c:v>
                </c:pt>
                <c:pt idx="17">
                  <c:v>6.9025500000000004E-2</c:v>
                </c:pt>
                <c:pt idx="18">
                  <c:v>6.9509899999999999E-2</c:v>
                </c:pt>
                <c:pt idx="19">
                  <c:v>7.5515899999999997E-2</c:v>
                </c:pt>
                <c:pt idx="20">
                  <c:v>7.5555600000000001E-2</c:v>
                </c:pt>
                <c:pt idx="21">
                  <c:v>7.6923099999999994E-2</c:v>
                </c:pt>
                <c:pt idx="22">
                  <c:v>7.7097499999999999E-2</c:v>
                </c:pt>
                <c:pt idx="23">
                  <c:v>7.7898499999999996E-2</c:v>
                </c:pt>
                <c:pt idx="24">
                  <c:v>7.8913300000000006E-2</c:v>
                </c:pt>
                <c:pt idx="25">
                  <c:v>7.8927200000000003E-2</c:v>
                </c:pt>
                <c:pt idx="26">
                  <c:v>7.8929299999999994E-2</c:v>
                </c:pt>
                <c:pt idx="27">
                  <c:v>7.9986000000000002E-2</c:v>
                </c:pt>
                <c:pt idx="28">
                  <c:v>8.1501599999999993E-2</c:v>
                </c:pt>
                <c:pt idx="29">
                  <c:v>8.4016400000000005E-2</c:v>
                </c:pt>
                <c:pt idx="30">
                  <c:v>8.6190000000000003E-2</c:v>
                </c:pt>
                <c:pt idx="31">
                  <c:v>8.8249400000000006E-2</c:v>
                </c:pt>
                <c:pt idx="32">
                  <c:v>8.8495599999999994E-2</c:v>
                </c:pt>
                <c:pt idx="33">
                  <c:v>8.9077400000000001E-2</c:v>
                </c:pt>
                <c:pt idx="34">
                  <c:v>9.0630199999999994E-2</c:v>
                </c:pt>
                <c:pt idx="35">
                  <c:v>9.2226000000000002E-2</c:v>
                </c:pt>
                <c:pt idx="36">
                  <c:v>9.29204E-2</c:v>
                </c:pt>
                <c:pt idx="37">
                  <c:v>9.3978099999999995E-2</c:v>
                </c:pt>
                <c:pt idx="38">
                  <c:v>9.4053700000000004E-2</c:v>
                </c:pt>
                <c:pt idx="39">
                  <c:v>9.5354800000000003E-2</c:v>
                </c:pt>
                <c:pt idx="40">
                  <c:v>9.6385499999999999E-2</c:v>
                </c:pt>
                <c:pt idx="41">
                  <c:v>9.6569500000000003E-2</c:v>
                </c:pt>
                <c:pt idx="42">
                  <c:v>9.7867599999999999E-2</c:v>
                </c:pt>
                <c:pt idx="43">
                  <c:v>9.8525500000000002E-2</c:v>
                </c:pt>
                <c:pt idx="44">
                  <c:v>9.9054100000000006E-2</c:v>
                </c:pt>
                <c:pt idx="45">
                  <c:v>9.9142599999999997E-2</c:v>
                </c:pt>
                <c:pt idx="46">
                  <c:v>0.1001821</c:v>
                </c:pt>
                <c:pt idx="47">
                  <c:v>0.1001879</c:v>
                </c:pt>
                <c:pt idx="48">
                  <c:v>0.10030749999999999</c:v>
                </c:pt>
                <c:pt idx="49">
                  <c:v>0.10035239999999999</c:v>
                </c:pt>
                <c:pt idx="50">
                  <c:v>0.1005923</c:v>
                </c:pt>
                <c:pt idx="51">
                  <c:v>0.1010813</c:v>
                </c:pt>
                <c:pt idx="52">
                  <c:v>0.1011673</c:v>
                </c:pt>
                <c:pt idx="53">
                  <c:v>0.1015385</c:v>
                </c:pt>
                <c:pt idx="54">
                  <c:v>0.10267610000000001</c:v>
                </c:pt>
                <c:pt idx="55">
                  <c:v>0.1039002</c:v>
                </c:pt>
                <c:pt idx="56">
                  <c:v>0.107084</c:v>
                </c:pt>
                <c:pt idx="57">
                  <c:v>0.1071386</c:v>
                </c:pt>
                <c:pt idx="58">
                  <c:v>0.1073059</c:v>
                </c:pt>
                <c:pt idx="59">
                  <c:v>0.1077849</c:v>
                </c:pt>
                <c:pt idx="60">
                  <c:v>0.10855339999999999</c:v>
                </c:pt>
                <c:pt idx="61">
                  <c:v>0.108672</c:v>
                </c:pt>
                <c:pt idx="62">
                  <c:v>0.1093121</c:v>
                </c:pt>
                <c:pt idx="63">
                  <c:v>0.1099545</c:v>
                </c:pt>
                <c:pt idx="64">
                  <c:v>0.11276700000000001</c:v>
                </c:pt>
                <c:pt idx="65">
                  <c:v>0.11304350000000001</c:v>
                </c:pt>
                <c:pt idx="66">
                  <c:v>0.1133806</c:v>
                </c:pt>
                <c:pt idx="67">
                  <c:v>0.1140794</c:v>
                </c:pt>
                <c:pt idx="68">
                  <c:v>0.11422939999999999</c:v>
                </c:pt>
                <c:pt idx="69">
                  <c:v>0.1146712</c:v>
                </c:pt>
                <c:pt idx="70">
                  <c:v>0.11504</c:v>
                </c:pt>
                <c:pt idx="71">
                  <c:v>0.115993</c:v>
                </c:pt>
                <c:pt idx="72">
                  <c:v>0.1177675</c:v>
                </c:pt>
                <c:pt idx="73">
                  <c:v>0.1191048</c:v>
                </c:pt>
                <c:pt idx="74">
                  <c:v>0.1193794</c:v>
                </c:pt>
                <c:pt idx="75">
                  <c:v>0.11953039999999999</c:v>
                </c:pt>
                <c:pt idx="76">
                  <c:v>0.12014</c:v>
                </c:pt>
                <c:pt idx="77">
                  <c:v>0.12258239999999999</c:v>
                </c:pt>
                <c:pt idx="78">
                  <c:v>0.1243568</c:v>
                </c:pt>
                <c:pt idx="79">
                  <c:v>0.1254074</c:v>
                </c:pt>
                <c:pt idx="80">
                  <c:v>0.12639700000000001</c:v>
                </c:pt>
                <c:pt idx="81">
                  <c:v>0.12701100000000001</c:v>
                </c:pt>
                <c:pt idx="82">
                  <c:v>0.1277546</c:v>
                </c:pt>
                <c:pt idx="83">
                  <c:v>0.12794549999999999</c:v>
                </c:pt>
                <c:pt idx="84">
                  <c:v>0.12846350000000001</c:v>
                </c:pt>
                <c:pt idx="85">
                  <c:v>0.1286641</c:v>
                </c:pt>
                <c:pt idx="86">
                  <c:v>0.12878020000000001</c:v>
                </c:pt>
                <c:pt idx="87">
                  <c:v>0.13051869999999999</c:v>
                </c:pt>
                <c:pt idx="88">
                  <c:v>0.13077240000000001</c:v>
                </c:pt>
                <c:pt idx="89">
                  <c:v>0.13165270000000001</c:v>
                </c:pt>
                <c:pt idx="90">
                  <c:v>0.13269710000000001</c:v>
                </c:pt>
                <c:pt idx="91">
                  <c:v>0.13341800000000001</c:v>
                </c:pt>
                <c:pt idx="92">
                  <c:v>0.13384989999999999</c:v>
                </c:pt>
                <c:pt idx="93">
                  <c:v>0.13499729999999999</c:v>
                </c:pt>
                <c:pt idx="94">
                  <c:v>0.1359447</c:v>
                </c:pt>
                <c:pt idx="95">
                  <c:v>0.1360529</c:v>
                </c:pt>
                <c:pt idx="96">
                  <c:v>0.1361868</c:v>
                </c:pt>
                <c:pt idx="97">
                  <c:v>0.136958</c:v>
                </c:pt>
                <c:pt idx="98">
                  <c:v>0.13853280000000001</c:v>
                </c:pt>
                <c:pt idx="99">
                  <c:v>0.14424919999999999</c:v>
                </c:pt>
                <c:pt idx="100">
                  <c:v>0.14635400000000001</c:v>
                </c:pt>
                <c:pt idx="101">
                  <c:v>0.15059639999999999</c:v>
                </c:pt>
                <c:pt idx="102">
                  <c:v>0.1508169</c:v>
                </c:pt>
                <c:pt idx="103">
                  <c:v>0.1521972</c:v>
                </c:pt>
                <c:pt idx="104">
                  <c:v>0.15435650000000001</c:v>
                </c:pt>
                <c:pt idx="105">
                  <c:v>0.1545385</c:v>
                </c:pt>
                <c:pt idx="106">
                  <c:v>0.15625559999999999</c:v>
                </c:pt>
                <c:pt idx="107">
                  <c:v>0.15914139999999999</c:v>
                </c:pt>
                <c:pt idx="108">
                  <c:v>0.15984570000000001</c:v>
                </c:pt>
                <c:pt idx="109">
                  <c:v>0.1613491</c:v>
                </c:pt>
                <c:pt idx="110">
                  <c:v>0.1613687</c:v>
                </c:pt>
                <c:pt idx="111">
                  <c:v>0.16358839999999999</c:v>
                </c:pt>
                <c:pt idx="112">
                  <c:v>0.16387959999999999</c:v>
                </c:pt>
                <c:pt idx="113">
                  <c:v>0.16452990000000001</c:v>
                </c:pt>
                <c:pt idx="114">
                  <c:v>0.1645778</c:v>
                </c:pt>
                <c:pt idx="115">
                  <c:v>0.16815630000000001</c:v>
                </c:pt>
                <c:pt idx="116">
                  <c:v>0.16920979999999999</c:v>
                </c:pt>
                <c:pt idx="117">
                  <c:v>0.16987240000000001</c:v>
                </c:pt>
                <c:pt idx="118">
                  <c:v>0.17048479999999999</c:v>
                </c:pt>
                <c:pt idx="119">
                  <c:v>0.17070270000000001</c:v>
                </c:pt>
                <c:pt idx="120">
                  <c:v>0.17088510000000001</c:v>
                </c:pt>
                <c:pt idx="121">
                  <c:v>0.17308219999999999</c:v>
                </c:pt>
                <c:pt idx="122">
                  <c:v>0.17627370000000001</c:v>
                </c:pt>
                <c:pt idx="123">
                  <c:v>0.17691480000000001</c:v>
                </c:pt>
                <c:pt idx="124">
                  <c:v>0.17826829999999999</c:v>
                </c:pt>
                <c:pt idx="125">
                  <c:v>0.17994859999999999</c:v>
                </c:pt>
                <c:pt idx="126">
                  <c:v>0.18026200000000001</c:v>
                </c:pt>
                <c:pt idx="127">
                  <c:v>0.18365629999999999</c:v>
                </c:pt>
                <c:pt idx="128">
                  <c:v>0.1840204</c:v>
                </c:pt>
                <c:pt idx="129">
                  <c:v>0.18798809999999999</c:v>
                </c:pt>
                <c:pt idx="130">
                  <c:v>0.18882979999999999</c:v>
                </c:pt>
                <c:pt idx="131">
                  <c:v>0.1962663</c:v>
                </c:pt>
                <c:pt idx="132">
                  <c:v>0.19844239999999999</c:v>
                </c:pt>
                <c:pt idx="133">
                  <c:v>0.20181279999999999</c:v>
                </c:pt>
                <c:pt idx="134">
                  <c:v>0.25669380000000003</c:v>
                </c:pt>
                <c:pt idx="135">
                  <c:v>0.28617019999999999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83"/>
        <c:axId val="43333120"/>
        <c:axId val="95372416"/>
      </c:barChart>
      <c:catAx>
        <c:axId val="43333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372416"/>
        <c:crosses val="autoZero"/>
        <c:auto val="1"/>
        <c:lblAlgn val="ctr"/>
        <c:lblOffset val="100"/>
        <c:noMultiLvlLbl val="0"/>
      </c:catAx>
      <c:valAx>
        <c:axId val="953724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="1" i="0" baseline="0" dirty="0" smtClean="0">
                    <a:effectLst/>
                  </a:rPr>
                  <a:t>Percent of chronically absent students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2345679012345678E-2"/>
              <c:y val="0.16454575523485279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43333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Average disciplinary action</c:v>
                </c:pt>
                <c:pt idx="1">
                  <c:v>In School Suspension</c:v>
                </c:pt>
                <c:pt idx="2">
                  <c:v>Out of School Suspension</c:v>
                </c:pt>
                <c:pt idx="3">
                  <c:v>Explusion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2.6</c:v>
                </c:pt>
                <c:pt idx="1">
                  <c:v>1.7</c:v>
                </c:pt>
                <c:pt idx="2">
                  <c:v>3.1</c:v>
                </c:pt>
                <c:pt idx="3">
                  <c:v>25.2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908608"/>
        <c:axId val="95376448"/>
      </c:barChart>
      <c:catAx>
        <c:axId val="4390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5376448"/>
        <c:crosses val="autoZero"/>
        <c:auto val="1"/>
        <c:lblAlgn val="ctr"/>
        <c:lblOffset val="100"/>
        <c:noMultiLvlLbl val="0"/>
      </c:catAx>
      <c:valAx>
        <c:axId val="95376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Average number of instructional days</a:t>
                </a:r>
                <a:r>
                  <a:rPr lang="en-US" baseline="0" dirty="0" smtClean="0"/>
                  <a:t> missed per disciplinary action</a:t>
                </a:r>
                <a:endParaRPr lang="en-US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43908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Violating rules</c:v>
                </c:pt>
                <c:pt idx="1">
                  <c:v>Fighting</c:v>
                </c:pt>
                <c:pt idx="2">
                  <c:v>Bullying</c:v>
                </c:pt>
                <c:pt idx="3">
                  <c:v>Threat</c:v>
                </c:pt>
                <c:pt idx="4">
                  <c:v>Assault of student</c:v>
                </c:pt>
                <c:pt idx="5">
                  <c:v>Theft</c:v>
                </c:pt>
                <c:pt idx="6">
                  <c:v>Possession/Use drugs</c:v>
                </c:pt>
                <c:pt idx="7">
                  <c:v>Other 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0.84499999999999997</c:v>
                </c:pt>
                <c:pt idx="1">
                  <c:v>7.4399999999999994E-2</c:v>
                </c:pt>
                <c:pt idx="2">
                  <c:v>1.6500000000000001E-2</c:v>
                </c:pt>
                <c:pt idx="3">
                  <c:v>1.3100000000000001E-2</c:v>
                </c:pt>
                <c:pt idx="4">
                  <c:v>1.11E-2</c:v>
                </c:pt>
                <c:pt idx="5">
                  <c:v>1.03E-2</c:v>
                </c:pt>
                <c:pt idx="6">
                  <c:v>8.6E-3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0.09259</cdr:x>
      <cdr:y>0.15153</cdr:y>
    </cdr:from>
    <cdr:to>
      <cdr:x>0.99074</cdr:x>
      <cdr:y>0.15153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762000" y="685800"/>
          <a:ext cx="739140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B0F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584852-0E90-4C9C-9FC7-10D1D43596E0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4A1CE4-E235-4C9B-A5A9-3A10C34D3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0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1CE4-E235-4C9B-A5A9-3A10C34D3B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04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1CE4-E235-4C9B-A5A9-3A10C34D3BC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20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1CE4-E235-4C9B-A5A9-3A10C34D3BC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3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1CE4-E235-4C9B-A5A9-3A10C34D3B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89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1CE4-E235-4C9B-A5A9-3A10C34D3B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94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B6A36-B450-4460-A102-9339225FEF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47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1CE4-E235-4C9B-A5A9-3A10C34D3B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65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1CE4-E235-4C9B-A5A9-3A10C34D3B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31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1CE4-E235-4C9B-A5A9-3A10C34D3B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29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1CE4-E235-4C9B-A5A9-3A10C34D3BC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82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1CE4-E235-4C9B-A5A9-3A10C34D3BC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8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7600"/>
            <a:ext cx="77724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838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1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2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3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62201"/>
            <a:ext cx="7772400" cy="685800"/>
          </a:xfrm>
        </p:spPr>
        <p:txBody>
          <a:bodyPr anchor="t">
            <a:normAutofit/>
          </a:bodyPr>
          <a:lstStyle>
            <a:lvl1pPr algn="ctr">
              <a:defRPr sz="24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00400"/>
            <a:ext cx="7772400" cy="12065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9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6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22541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449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22541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449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6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8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6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3" cy="11409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7467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05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0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3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416675"/>
            <a:ext cx="563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60D48A-29AD-47AA-A733-9A1782EC8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3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Wingdings" pitchFamily="2" charset="2"/>
        <a:buChar char="§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Tahoma" pitchFamily="34" charset="0"/>
        <a:buChar char="–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Arial" pitchFamily="34" charset="0"/>
        <a:buChar char="»"/>
        <a:defRPr sz="1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Courier New" pitchFamily="49" charset="0"/>
        <a:buChar char="o"/>
        <a:defRPr sz="1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Absenteeism in Tennessee schools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Mary Batiwalla</a:t>
            </a:r>
          </a:p>
          <a:p>
            <a:r>
              <a:rPr lang="en-US" sz="2800" dirty="0" smtClean="0"/>
              <a:t>Office of Research and Policy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107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Some student subgroups are overrepresented in the chronically </a:t>
            </a:r>
            <a:br>
              <a:rPr lang="en-US" sz="2800" dirty="0" smtClean="0"/>
            </a:br>
            <a:r>
              <a:rPr lang="en-US" sz="2800" dirty="0" smtClean="0"/>
              <a:t>absent student population.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076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19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About half of chronically absent students in the </a:t>
            </a:r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and 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grades </a:t>
            </a:r>
            <a:r>
              <a:rPr lang="en-US" sz="2800" dirty="0"/>
              <a:t>have been chronically absent for multiple </a:t>
            </a:r>
            <a:r>
              <a:rPr lang="en-US" sz="2800" dirty="0" smtClean="0"/>
              <a:t>years in a row.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890951"/>
              </p:ext>
            </p:extLst>
          </p:nvPr>
        </p:nvGraphicFramePr>
        <p:xfrm>
          <a:off x="3810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937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Students missing two or more days in August are five times as likely as </a:t>
            </a:r>
            <a:br>
              <a:rPr lang="en-US" sz="2800" dirty="0" smtClean="0"/>
            </a:br>
            <a:r>
              <a:rPr lang="en-US" sz="2800" dirty="0" smtClean="0"/>
              <a:t>their peers to be chronically absent. 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239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percent of chronically absent students</a:t>
            </a:r>
            <a:br>
              <a:rPr lang="en-US" sz="2800" dirty="0" smtClean="0"/>
            </a:br>
            <a:r>
              <a:rPr lang="en-US" sz="2800" dirty="0" smtClean="0"/>
              <a:t>differs substantially across districts. 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694024"/>
              </p:ext>
            </p:extLst>
          </p:nvPr>
        </p:nvGraphicFramePr>
        <p:xfrm>
          <a:off x="457200" y="1371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13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447800" y="4381500"/>
            <a:ext cx="7086600" cy="381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4"/>
          <p:cNvSpPr txBox="1"/>
          <p:nvPr/>
        </p:nvSpPr>
        <p:spPr>
          <a:xfrm>
            <a:off x="3145317" y="5715000"/>
            <a:ext cx="300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Each bar represents a district.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0393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Lost instructional </a:t>
            </a:r>
            <a:r>
              <a:rPr lang="en-US" sz="4000" dirty="0"/>
              <a:t>time </a:t>
            </a:r>
            <a:r>
              <a:rPr lang="en-US" sz="4000" dirty="0" smtClean="0"/>
              <a:t>due</a:t>
            </a:r>
            <a:br>
              <a:rPr lang="en-US" sz="4000" dirty="0" smtClean="0"/>
            </a:br>
            <a:r>
              <a:rPr lang="en-US" sz="4000" dirty="0" smtClean="0"/>
              <a:t> </a:t>
            </a:r>
            <a:r>
              <a:rPr lang="en-US" sz="4000" dirty="0"/>
              <a:t>to disciplinary action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Disciplinary actions are actions that result</a:t>
            </a:r>
            <a:br>
              <a:rPr lang="en-US" sz="2800" dirty="0" smtClean="0"/>
            </a:br>
            <a:r>
              <a:rPr lang="en-US" sz="2800" dirty="0" smtClean="0"/>
              <a:t> in the removal of a student for more </a:t>
            </a:r>
            <a:br>
              <a:rPr lang="en-US" sz="2800" dirty="0" smtClean="0"/>
            </a:br>
            <a:r>
              <a:rPr lang="en-US" sz="2800" dirty="0" smtClean="0"/>
              <a:t>than half of an instructional day.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 school suspension</a:t>
            </a:r>
            <a:r>
              <a:rPr lang="en-US" dirty="0" smtClean="0"/>
              <a:t>: </a:t>
            </a:r>
            <a:r>
              <a:rPr lang="en-US" dirty="0"/>
              <a:t>The student was removed from his or her regular classroom and assigned to an in-school suspension program for 10 or fewer days. </a:t>
            </a:r>
          </a:p>
          <a:p>
            <a:r>
              <a:rPr lang="en-US" b="1" dirty="0" smtClean="0"/>
              <a:t>Out of school suspension</a:t>
            </a:r>
            <a:r>
              <a:rPr lang="en-US" dirty="0" smtClean="0"/>
              <a:t>: </a:t>
            </a:r>
            <a:r>
              <a:rPr lang="en-US" dirty="0"/>
              <a:t>The student was removed from his or her regular </a:t>
            </a:r>
            <a:r>
              <a:rPr lang="en-US" dirty="0" smtClean="0"/>
              <a:t>classroom </a:t>
            </a:r>
            <a:r>
              <a:rPr lang="en-US" dirty="0"/>
              <a:t>and barred from school grounds for 10 or fewer days and did not receive educational services.</a:t>
            </a:r>
            <a:endParaRPr lang="en-US" dirty="0" smtClean="0"/>
          </a:p>
          <a:p>
            <a:r>
              <a:rPr lang="en-US" b="1" dirty="0" smtClean="0"/>
              <a:t>Expulsion</a:t>
            </a:r>
            <a:r>
              <a:rPr lang="en-US" dirty="0" smtClean="0"/>
              <a:t>: </a:t>
            </a:r>
            <a:r>
              <a:rPr lang="en-US" dirty="0"/>
              <a:t>The student was expelled from all school district settings, for more than 10 days, with total cessation of educational services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Change of Placement</a:t>
            </a:r>
            <a:r>
              <a:rPr lang="en-US" dirty="0" smtClean="0"/>
              <a:t>: </a:t>
            </a:r>
            <a:r>
              <a:rPr lang="en-US" dirty="0"/>
              <a:t>The student was assigned to another school facility or program (for more than 10 days) that allowed him/her to continue to participate in the general curriculum at a school setting. 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On an average school day, about 5,000 Tennessee students are absent from their classroom due to a disciplinary action. 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vast majority of students </a:t>
            </a:r>
            <a:br>
              <a:rPr lang="en-US" sz="2800" dirty="0" smtClean="0"/>
            </a:br>
            <a:r>
              <a:rPr lang="en-US" sz="2800" dirty="0" smtClean="0"/>
              <a:t>receive disciplinary actions</a:t>
            </a:r>
            <a:br>
              <a:rPr lang="en-US" sz="2800" dirty="0" smtClean="0"/>
            </a:br>
            <a:r>
              <a:rPr lang="en-US" sz="2800" dirty="0" smtClean="0"/>
              <a:t> due to violation of school rules. 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4699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type of disciplinary action </a:t>
            </a:r>
            <a:br>
              <a:rPr lang="en-US" sz="2800" dirty="0" smtClean="0"/>
            </a:br>
            <a:r>
              <a:rPr lang="en-US" sz="2800" dirty="0" smtClean="0"/>
              <a:t>differs by the disciplinary reason.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number of instructional days missed </a:t>
            </a:r>
            <a:br>
              <a:rPr lang="en-US" sz="2800" dirty="0" smtClean="0"/>
            </a:br>
            <a:r>
              <a:rPr lang="en-US" sz="2800" dirty="0" smtClean="0"/>
              <a:t>varies by the disciplinary reason. 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9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Absenteeism definitions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bsenteeism in the state</a:t>
            </a:r>
            <a:endParaRPr lang="en-US" sz="2800" dirty="0"/>
          </a:p>
          <a:p>
            <a:r>
              <a:rPr lang="en-US" sz="2800" dirty="0"/>
              <a:t>C</a:t>
            </a:r>
            <a:r>
              <a:rPr lang="en-US" sz="2800" dirty="0" smtClean="0"/>
              <a:t>hronically absent students</a:t>
            </a:r>
          </a:p>
          <a:p>
            <a:r>
              <a:rPr lang="en-US" sz="2800" dirty="0"/>
              <a:t>Lost instructional time due to disciplinary </a:t>
            </a:r>
            <a:r>
              <a:rPr lang="en-US" sz="2800" dirty="0" smtClean="0"/>
              <a:t>action</a:t>
            </a:r>
            <a:endParaRPr lang="en-US" sz="2800" dirty="0"/>
          </a:p>
          <a:p>
            <a:r>
              <a:rPr lang="en-US" sz="2800" dirty="0" smtClean="0"/>
              <a:t>The relationship between attendance and student outcomes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9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2013, </a:t>
            </a:r>
            <a:r>
              <a:rPr lang="en-US" sz="2800" dirty="0" smtClean="0"/>
              <a:t>one </a:t>
            </a:r>
            <a:r>
              <a:rPr lang="en-US" sz="2800" dirty="0"/>
              <a:t>in four 9</a:t>
            </a:r>
            <a:r>
              <a:rPr lang="en-US" sz="2800" baseline="30000" dirty="0"/>
              <a:t>th</a:t>
            </a:r>
            <a:r>
              <a:rPr lang="en-US" sz="2800" dirty="0"/>
              <a:t> graders experienced</a:t>
            </a:r>
            <a:br>
              <a:rPr lang="en-US" sz="2800" dirty="0"/>
            </a:br>
            <a:r>
              <a:rPr lang="en-US" sz="2800" dirty="0"/>
              <a:t> at least one </a:t>
            </a:r>
            <a:r>
              <a:rPr lang="en-US" sz="2800" dirty="0" smtClean="0"/>
              <a:t>disciplinary </a:t>
            </a:r>
            <a:r>
              <a:rPr lang="en-US" sz="2800" dirty="0"/>
              <a:t>action.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47801"/>
          <a:ext cx="8153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5672914"/>
            <a:ext cx="338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Each bar represents a grade level.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2362200"/>
            <a:ext cx="7772400" cy="2743199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relationship between attendance </a:t>
            </a:r>
            <a:r>
              <a:rPr lang="en-US" sz="4000" dirty="0"/>
              <a:t>and student outcomes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As absences increase in freshman year, </a:t>
            </a:r>
            <a:br>
              <a:rPr lang="en-US" sz="2800" dirty="0" smtClean="0"/>
            </a:br>
            <a:r>
              <a:rPr lang="en-US" sz="2800" dirty="0" smtClean="0"/>
              <a:t>the likelihood that a student will </a:t>
            </a:r>
            <a:br>
              <a:rPr lang="en-US" sz="2800" dirty="0" smtClean="0"/>
            </a:br>
            <a:r>
              <a:rPr lang="en-US" sz="2800" dirty="0" smtClean="0"/>
              <a:t>graduate on time decreases. 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4284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5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Students </a:t>
            </a:r>
            <a:r>
              <a:rPr lang="en-US" sz="2800" dirty="0"/>
              <a:t>are less likely to score a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21 or higher on </a:t>
            </a:r>
            <a:r>
              <a:rPr lang="en-US" sz="2800" dirty="0"/>
              <a:t>the ACT if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they are </a:t>
            </a:r>
            <a:r>
              <a:rPr lang="en-US" sz="2800" dirty="0"/>
              <a:t>chronically </a:t>
            </a:r>
            <a:r>
              <a:rPr lang="en-US" sz="2800" dirty="0" smtClean="0"/>
              <a:t>absent.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7143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8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Even when we control for prior achievement, </a:t>
            </a:r>
            <a:r>
              <a:rPr lang="en-US" sz="2800" dirty="0"/>
              <a:t>chronically absent students </a:t>
            </a:r>
            <a:r>
              <a:rPr lang="en-US" sz="2800" dirty="0" smtClean="0"/>
              <a:t>are less likely to score a 21 or higher on the ACT. 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1808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Students who are chronically absent score proficient or advanced on math TCAP at much lower rates than their peers. 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8661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6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Takeaways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Students are missing lots of instructional time, especially in P4 and high school.</a:t>
            </a:r>
          </a:p>
          <a:p>
            <a:r>
              <a:rPr lang="en-US" dirty="0"/>
              <a:t>Attendance rates mask the issues the state and </a:t>
            </a:r>
            <a:r>
              <a:rPr lang="en-US" dirty="0" smtClean="0"/>
              <a:t>some districts </a:t>
            </a:r>
            <a:r>
              <a:rPr lang="en-US" dirty="0"/>
              <a:t>are having with chronic absenteeism. </a:t>
            </a:r>
          </a:p>
          <a:p>
            <a:r>
              <a:rPr lang="en-US" dirty="0"/>
              <a:t>About half of chronically absent students are chronically absent for two or more years in a row.</a:t>
            </a:r>
          </a:p>
          <a:p>
            <a:r>
              <a:rPr lang="en-US" dirty="0"/>
              <a:t>Students who miss school early in the year are very likely to chronically absent. </a:t>
            </a:r>
            <a:endParaRPr lang="en-US" dirty="0" smtClean="0"/>
          </a:p>
          <a:p>
            <a:r>
              <a:rPr lang="en-US" dirty="0" smtClean="0"/>
              <a:t>Students </a:t>
            </a:r>
            <a:r>
              <a:rPr lang="en-US" dirty="0"/>
              <a:t>lose considerable amounts of instructional time due to disciplinary actions.</a:t>
            </a:r>
          </a:p>
          <a:p>
            <a:r>
              <a:rPr lang="en-US" dirty="0" smtClean="0"/>
              <a:t>Absenteeism has a negative relationship with student success on achievement measures.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18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Disciplinary action disparities across student groups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62000" y="3810000"/>
            <a:ext cx="7772400" cy="12065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Note: The following slides focus only on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graders.</a:t>
            </a:r>
          </a:p>
          <a:p>
            <a:r>
              <a:rPr lang="en-US" sz="2000" dirty="0" smtClean="0"/>
              <a:t> However, these trends are similar across all grades. 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Some student subgroups </a:t>
            </a:r>
            <a:r>
              <a:rPr lang="en-US" sz="2800" dirty="0" smtClean="0"/>
              <a:t>are overrepresented in student population</a:t>
            </a:r>
            <a:br>
              <a:rPr lang="en-US" sz="2800" dirty="0" smtClean="0"/>
            </a:br>
            <a:r>
              <a:rPr lang="en-US" sz="2800" dirty="0" smtClean="0"/>
              <a:t> with at least one disciplinary action.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6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Absenteeism definitions</a:t>
            </a:r>
            <a:br>
              <a:rPr lang="en-US" sz="4000" dirty="0" smtClean="0"/>
            </a:br>
            <a:r>
              <a:rPr lang="en-US" sz="4000" dirty="0" smtClean="0"/>
              <a:t>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Black students make up </a:t>
            </a:r>
            <a:r>
              <a:rPr lang="en-US" sz="2800" dirty="0" smtClean="0"/>
              <a:t>25</a:t>
            </a:r>
            <a:r>
              <a:rPr lang="en-US" sz="2800" dirty="0"/>
              <a:t>% of </a:t>
            </a:r>
            <a:r>
              <a:rPr lang="en-US" sz="2800" dirty="0" smtClean="0"/>
              <a:t>the 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 student </a:t>
            </a:r>
            <a:r>
              <a:rPr lang="en-US" sz="2800" dirty="0"/>
              <a:t>body </a:t>
            </a:r>
            <a:r>
              <a:rPr lang="en-US" sz="2800" dirty="0" smtClean="0"/>
              <a:t>across </a:t>
            </a:r>
            <a:r>
              <a:rPr lang="en-US" sz="2800" dirty="0"/>
              <a:t>the state </a:t>
            </a:r>
            <a:r>
              <a:rPr lang="en-US" sz="2800" dirty="0" smtClean="0"/>
              <a:t>but more than 80% </a:t>
            </a:r>
            <a:r>
              <a:rPr lang="en-US" sz="2800" dirty="0"/>
              <a:t>of </a:t>
            </a:r>
            <a:r>
              <a:rPr lang="en-US" sz="2800" dirty="0" smtClean="0"/>
              <a:t>expulsions.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Black females receive about one more day of out of school suspension for fighting compared to white males.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5613420" cy="284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67293" y="4175312"/>
            <a:ext cx="2566707" cy="685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Suspension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537246" y="4177554"/>
            <a:ext cx="130134" cy="68355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667380" y="4177554"/>
            <a:ext cx="276220" cy="70597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66165" y="5621760"/>
            <a:ext cx="3048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495800" y="5619519"/>
            <a:ext cx="304800" cy="2286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324599" y="5589494"/>
            <a:ext cx="3048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2987" y="5549153"/>
            <a:ext cx="118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Non-black </a:t>
            </a:r>
          </a:p>
          <a:p>
            <a:r>
              <a:rPr lang="en-US" dirty="0" smtClean="0"/>
              <a:t>males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00600" y="5549153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males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29399" y="5519128"/>
            <a:ext cx="146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females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325759" y="5621760"/>
            <a:ext cx="304800" cy="228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66418" y="5549153"/>
            <a:ext cx="1135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Non-black</a:t>
            </a:r>
          </a:p>
          <a:p>
            <a:r>
              <a:rPr lang="en-US" dirty="0" smtClean="0"/>
              <a:t> females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34000" y="4175312"/>
            <a:ext cx="203245" cy="6858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4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Definitions of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Absent</a:t>
            </a:r>
            <a:r>
              <a:rPr lang="en-US" dirty="0" smtClean="0"/>
              <a:t>: Student is marked not present at school, for either unexcused or excused reasons. According to the state attendance policy, a student who is absent for half of the school day should be marked absent. </a:t>
            </a:r>
          </a:p>
          <a:p>
            <a:r>
              <a:rPr lang="en-US" b="1" dirty="0" smtClean="0"/>
              <a:t>Excused absent</a:t>
            </a:r>
            <a:r>
              <a:rPr lang="en-US" dirty="0" smtClean="0"/>
              <a:t>: A student is absent due to excused reasons. This usually requires documentation. However, what constitutes an excused absence is determined by district policy*.</a:t>
            </a:r>
          </a:p>
          <a:p>
            <a:r>
              <a:rPr lang="en-US" b="1" dirty="0" smtClean="0"/>
              <a:t>Unexcused absent</a:t>
            </a:r>
            <a:r>
              <a:rPr lang="en-US" dirty="0" smtClean="0"/>
              <a:t>: </a:t>
            </a:r>
            <a:r>
              <a:rPr lang="en-US" dirty="0"/>
              <a:t>A student is absent due to </a:t>
            </a:r>
            <a:r>
              <a:rPr lang="en-US" dirty="0" smtClean="0"/>
              <a:t>unexcused </a:t>
            </a:r>
            <a:r>
              <a:rPr lang="en-US" dirty="0"/>
              <a:t>reasons. </a:t>
            </a:r>
            <a:r>
              <a:rPr lang="en-US" dirty="0" smtClean="0"/>
              <a:t>District policy defines an unexcused absence*.</a:t>
            </a:r>
          </a:p>
          <a:p>
            <a:r>
              <a:rPr lang="en-US" b="1" dirty="0"/>
              <a:t>Chronic absenteeism: </a:t>
            </a:r>
            <a:r>
              <a:rPr lang="en-US" dirty="0"/>
              <a:t>absence rate greater than 10%.	</a:t>
            </a:r>
          </a:p>
          <a:p>
            <a:pPr marL="457200" lvl="1" indent="0">
              <a:buNone/>
            </a:pPr>
            <a:r>
              <a:rPr lang="en-US" sz="2000" dirty="0"/>
              <a:t>	In a 180-day school year, a student is missing more than 18 	days.</a:t>
            </a:r>
            <a:endParaRPr lang="en-US" b="1" dirty="0"/>
          </a:p>
          <a:p>
            <a:endParaRPr lang="en-US" dirty="0" smtClean="0"/>
          </a:p>
          <a:p>
            <a:endParaRPr lang="en-US" dirty="0"/>
          </a:p>
          <a:p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525" y="6400800"/>
            <a:ext cx="8991600" cy="365125"/>
          </a:xfrm>
        </p:spPr>
        <p:txBody>
          <a:bodyPr/>
          <a:lstStyle/>
          <a:p>
            <a:pPr algn="l"/>
            <a:r>
              <a:rPr lang="en-US" sz="900" dirty="0" smtClean="0"/>
              <a:t>*Excused </a:t>
            </a:r>
            <a:r>
              <a:rPr lang="en-US" sz="900" dirty="0"/>
              <a:t>or unexcused absences are a matter of local school board policy as long as the </a:t>
            </a:r>
            <a:r>
              <a:rPr lang="en-US" sz="900" dirty="0" smtClean="0"/>
              <a:t>local </a:t>
            </a:r>
            <a:r>
              <a:rPr lang="en-US" sz="900" dirty="0"/>
              <a:t>policy is not </a:t>
            </a:r>
            <a:r>
              <a:rPr lang="en-US" sz="900" dirty="0" smtClean="0"/>
              <a:t>in</a:t>
            </a:r>
          </a:p>
          <a:p>
            <a:pPr algn="l"/>
            <a:r>
              <a:rPr lang="en-US" sz="900" dirty="0" smtClean="0"/>
              <a:t> </a:t>
            </a:r>
            <a:r>
              <a:rPr lang="en-US" sz="900" dirty="0"/>
              <a:t>conflict with state law, </a:t>
            </a:r>
            <a:r>
              <a:rPr lang="en-US" sz="900" u="sng" dirty="0"/>
              <a:t>State Board of Education Rules, Regulations and</a:t>
            </a:r>
            <a:r>
              <a:rPr lang="en-US" sz="900" dirty="0"/>
              <a:t> </a:t>
            </a:r>
            <a:r>
              <a:rPr lang="en-US" sz="900" u="sng" dirty="0"/>
              <a:t>Minimum Standards</a:t>
            </a:r>
            <a:r>
              <a:rPr lang="en-US" sz="900" dirty="0"/>
              <a:t> and the </a:t>
            </a:r>
            <a:r>
              <a:rPr lang="en-US" sz="900" dirty="0" smtClean="0"/>
              <a:t>Student</a:t>
            </a:r>
          </a:p>
          <a:p>
            <a:pPr algn="l"/>
            <a:r>
              <a:rPr lang="en-US" sz="900" dirty="0" smtClean="0"/>
              <a:t> </a:t>
            </a:r>
            <a:r>
              <a:rPr lang="en-US" sz="900" dirty="0"/>
              <a:t>Membership and Attendance Accountability Procedures Manual. </a:t>
            </a:r>
            <a:endParaRPr lang="en-US" sz="900" dirty="0" smtClean="0"/>
          </a:p>
          <a:p>
            <a:pPr algn="l"/>
            <a:r>
              <a:rPr lang="en-US" sz="900" b="1" i="1" dirty="0" smtClean="0"/>
              <a:t>(</a:t>
            </a:r>
            <a:r>
              <a:rPr lang="en-US" sz="900" b="1" i="1" dirty="0"/>
              <a:t>NOTE: See School Approved Activities Section D-104 and B-105)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772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Absenteeism in </a:t>
            </a:r>
            <a:r>
              <a:rPr lang="en-US" sz="4000" dirty="0"/>
              <a:t>the state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On average, Tennessee students </a:t>
            </a:r>
            <a:br>
              <a:rPr lang="en-US" sz="2800" dirty="0" smtClean="0"/>
            </a:br>
            <a:r>
              <a:rPr lang="en-US" sz="2800" dirty="0" smtClean="0"/>
              <a:t>missed 8 days of school last year.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91953"/>
              </p:ext>
            </p:extLst>
          </p:nvPr>
        </p:nvGraphicFramePr>
        <p:xfrm>
          <a:off x="457200" y="132083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7998" y="5833717"/>
            <a:ext cx="338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Each bar represents a grade level.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75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Attendance has been stable across</a:t>
            </a:r>
            <a:br>
              <a:rPr lang="en-US" sz="2800" dirty="0" smtClean="0"/>
            </a:br>
            <a:r>
              <a:rPr lang="en-US" sz="2800" dirty="0" smtClean="0"/>
              <a:t> the last six school years.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5467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However, the attendance rate hides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the fact that some students </a:t>
            </a:r>
            <a:br>
              <a:rPr lang="en-US" sz="2800" dirty="0" smtClean="0"/>
            </a:br>
            <a:r>
              <a:rPr lang="en-US" sz="2800" dirty="0" smtClean="0"/>
              <a:t>are missing a lot of school.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062303"/>
              </p:ext>
            </p:extLst>
          </p:nvPr>
        </p:nvGraphicFramePr>
        <p:xfrm>
          <a:off x="381000" y="1295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5791200"/>
            <a:ext cx="338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Each bar represents a grade level.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Chronically</a:t>
            </a:r>
            <a:r>
              <a:rPr lang="en-US" sz="4000" dirty="0"/>
              <a:t> </a:t>
            </a:r>
            <a:r>
              <a:rPr lang="en-US" sz="4000" dirty="0" smtClean="0"/>
              <a:t>absent </a:t>
            </a:r>
            <a:r>
              <a:rPr lang="en-US" sz="4000" dirty="0"/>
              <a:t>students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DOE_PowerPoint_Template">
  <a:themeElements>
    <a:clrScheme name="TDOE 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3AE"/>
      </a:accent1>
      <a:accent2>
        <a:srgbClr val="3EA3D6"/>
      </a:accent2>
      <a:accent3>
        <a:srgbClr val="C8DFF8"/>
      </a:accent3>
      <a:accent4>
        <a:srgbClr val="595959"/>
      </a:accent4>
      <a:accent5>
        <a:srgbClr val="000000"/>
      </a:accent5>
      <a:accent6>
        <a:srgbClr val="D8D8D8"/>
      </a:accent6>
      <a:hlink>
        <a:srgbClr val="0070C0"/>
      </a:hlink>
      <a:folHlink>
        <a:srgbClr val="FF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TDOE_PowerPoint_Template</Template>
  <TotalTime>4275</TotalTime>
  <Words>816</Words>
  <Application>Microsoft Office PowerPoint</Application>
  <PresentationFormat>On-screen Show (4:3)</PresentationFormat>
  <Paragraphs>124</Paragraphs>
  <Slides>31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TDOE_PowerPoint_Template</vt:lpstr>
      <vt:lpstr>Absenteeism in Tennessee schools</vt:lpstr>
      <vt:lpstr>Agenda</vt:lpstr>
      <vt:lpstr>Absenteeism definitions   </vt:lpstr>
      <vt:lpstr>Definitions of terms</vt:lpstr>
      <vt:lpstr>Absenteeism in the state </vt:lpstr>
      <vt:lpstr>On average, Tennessee students  missed 8 days of school last year.</vt:lpstr>
      <vt:lpstr>Attendance has been stable across  the last six school years.</vt:lpstr>
      <vt:lpstr>However, the attendance rate hides  the fact that some students  are missing a lot of school.</vt:lpstr>
      <vt:lpstr>Chronically absent students </vt:lpstr>
      <vt:lpstr>Some student subgroups are overrepresented in the chronically  absent student population.</vt:lpstr>
      <vt:lpstr>About half of chronically absent students in the 3rd and 9th grades have been chronically absent for multiple years in a row. </vt:lpstr>
      <vt:lpstr>Students missing two or more days in August are five times as likely as  their peers to be chronically absent. </vt:lpstr>
      <vt:lpstr>The percent of chronically absent students differs substantially across districts. </vt:lpstr>
      <vt:lpstr>Lost instructional time due  to disciplinary action</vt:lpstr>
      <vt:lpstr>Disciplinary actions are actions that result  in the removal of a student for more  than half of an instructional day.</vt:lpstr>
      <vt:lpstr>On an average school day, about 5,000 Tennessee students are absent from their classroom due to a disciplinary action. </vt:lpstr>
      <vt:lpstr>The vast majority of students  receive disciplinary actions  due to violation of school rules. </vt:lpstr>
      <vt:lpstr>The type of disciplinary action  differs by the disciplinary reason.</vt:lpstr>
      <vt:lpstr>The number of instructional days missed  varies by the disciplinary reason. </vt:lpstr>
      <vt:lpstr>In 2013, one in four 9th graders experienced  at least one disciplinary action.</vt:lpstr>
      <vt:lpstr>The relationship between attendance and student outcomes</vt:lpstr>
      <vt:lpstr>As absences increase in freshman year,  the likelihood that a student will  graduate on time decreases. </vt:lpstr>
      <vt:lpstr>Students are less likely to score a  21 or higher on the ACT if  they are chronically absent.</vt:lpstr>
      <vt:lpstr>Even when we control for prior achievement, chronically absent students are less likely to score a 21 or higher on the ACT. </vt:lpstr>
      <vt:lpstr>Students who are chronically absent score proficient or advanced on math TCAP at much lower rates than their peers. </vt:lpstr>
      <vt:lpstr>Takeaways</vt:lpstr>
      <vt:lpstr>Appendix</vt:lpstr>
      <vt:lpstr>Disciplinary action disparities across student groups</vt:lpstr>
      <vt:lpstr>Some student subgroups are overrepresented in student population  with at least one disciplinary action.</vt:lpstr>
      <vt:lpstr>Black students make up 25% of the 9th grade student body across the state but more than 80% of expulsions.</vt:lpstr>
      <vt:lpstr>Black females receive about one more day of out of school suspension for fighting compared to white males.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Batiwalla</dc:creator>
  <cp:lastModifiedBy>Steve Nunley</cp:lastModifiedBy>
  <cp:revision>116</cp:revision>
  <cp:lastPrinted>2014-10-28T20:55:11Z</cp:lastPrinted>
  <dcterms:created xsi:type="dcterms:W3CDTF">2013-07-08T22:12:30Z</dcterms:created>
  <dcterms:modified xsi:type="dcterms:W3CDTF">2015-04-14T20:25:09Z</dcterms:modified>
</cp:coreProperties>
</file>