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4" r:id="rId15"/>
    <p:sldId id="305" r:id="rId16"/>
    <p:sldId id="306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9" r:id="rId67"/>
  </p:sldIdLst>
  <p:sldSz cx="9144000" cy="6858000" type="screen4x3"/>
  <p:notesSz cx="9144000" cy="6858000"/>
  <p:defaultTextStyle>
    <a:defPPr>
      <a:defRPr lang="en-US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1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1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1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1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2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1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87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4" y="2125982"/>
            <a:ext cx="7772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3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204" y="543559"/>
            <a:ext cx="7975599" cy="579411"/>
          </a:xfrm>
        </p:spPr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5" y="1615440"/>
            <a:ext cx="7767318" cy="304952"/>
          </a:xfr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204" y="543559"/>
            <a:ext cx="7975599" cy="579411"/>
          </a:xfrm>
        </p:spPr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4"/>
            <a:ext cx="39776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4"/>
            <a:ext cx="39776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3402" y="3352799"/>
            <a:ext cx="2002788" cy="1353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204" y="543559"/>
            <a:ext cx="7975599" cy="579411"/>
          </a:xfrm>
        </p:spPr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204" y="543562"/>
            <a:ext cx="797559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5" y="1615443"/>
            <a:ext cx="77673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74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2"/>
            <a:ext cx="2103120" cy="274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2"/>
            <a:ext cx="2103120" cy="274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41">
        <a:defRPr>
          <a:latin typeface="+mn-lt"/>
          <a:ea typeface="+mn-ea"/>
          <a:cs typeface="+mn-cs"/>
        </a:defRPr>
      </a:lvl2pPr>
      <a:lvl3pPr marL="914080">
        <a:defRPr>
          <a:latin typeface="+mn-lt"/>
          <a:ea typeface="+mn-ea"/>
          <a:cs typeface="+mn-cs"/>
        </a:defRPr>
      </a:lvl3pPr>
      <a:lvl4pPr marL="1371121">
        <a:defRPr>
          <a:latin typeface="+mn-lt"/>
          <a:ea typeface="+mn-ea"/>
          <a:cs typeface="+mn-cs"/>
        </a:defRPr>
      </a:lvl4pPr>
      <a:lvl5pPr marL="1828161">
        <a:defRPr>
          <a:latin typeface="+mn-lt"/>
          <a:ea typeface="+mn-ea"/>
          <a:cs typeface="+mn-cs"/>
        </a:defRPr>
      </a:lvl5pPr>
      <a:lvl6pPr marL="2285202">
        <a:defRPr>
          <a:latin typeface="+mn-lt"/>
          <a:ea typeface="+mn-ea"/>
          <a:cs typeface="+mn-cs"/>
        </a:defRPr>
      </a:lvl6pPr>
      <a:lvl7pPr marL="2742241">
        <a:defRPr>
          <a:latin typeface="+mn-lt"/>
          <a:ea typeface="+mn-ea"/>
          <a:cs typeface="+mn-cs"/>
        </a:defRPr>
      </a:lvl7pPr>
      <a:lvl8pPr marL="3199282">
        <a:defRPr>
          <a:latin typeface="+mn-lt"/>
          <a:ea typeface="+mn-ea"/>
          <a:cs typeface="+mn-cs"/>
        </a:defRPr>
      </a:lvl8pPr>
      <a:lvl9pPr marL="36563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41">
        <a:defRPr>
          <a:latin typeface="+mn-lt"/>
          <a:ea typeface="+mn-ea"/>
          <a:cs typeface="+mn-cs"/>
        </a:defRPr>
      </a:lvl2pPr>
      <a:lvl3pPr marL="914080">
        <a:defRPr>
          <a:latin typeface="+mn-lt"/>
          <a:ea typeface="+mn-ea"/>
          <a:cs typeface="+mn-cs"/>
        </a:defRPr>
      </a:lvl3pPr>
      <a:lvl4pPr marL="1371121">
        <a:defRPr>
          <a:latin typeface="+mn-lt"/>
          <a:ea typeface="+mn-ea"/>
          <a:cs typeface="+mn-cs"/>
        </a:defRPr>
      </a:lvl4pPr>
      <a:lvl5pPr marL="1828161">
        <a:defRPr>
          <a:latin typeface="+mn-lt"/>
          <a:ea typeface="+mn-ea"/>
          <a:cs typeface="+mn-cs"/>
        </a:defRPr>
      </a:lvl5pPr>
      <a:lvl6pPr marL="2285202">
        <a:defRPr>
          <a:latin typeface="+mn-lt"/>
          <a:ea typeface="+mn-ea"/>
          <a:cs typeface="+mn-cs"/>
        </a:defRPr>
      </a:lvl6pPr>
      <a:lvl7pPr marL="2742241">
        <a:defRPr>
          <a:latin typeface="+mn-lt"/>
          <a:ea typeface="+mn-ea"/>
          <a:cs typeface="+mn-cs"/>
        </a:defRPr>
      </a:lvl7pPr>
      <a:lvl8pPr marL="3199282">
        <a:defRPr>
          <a:latin typeface="+mn-lt"/>
          <a:ea typeface="+mn-ea"/>
          <a:cs typeface="+mn-cs"/>
        </a:defRPr>
      </a:lvl8pPr>
      <a:lvl9pPr marL="365632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59.png"/><Relationship Id="rId12" Type="http://schemas.openxmlformats.org/officeDocument/2006/relationships/image" Target="../media/image38.png"/><Relationship Id="rId17" Type="http://schemas.openxmlformats.org/officeDocument/2006/relationships/image" Target="../media/image66.jpeg"/><Relationship Id="rId2" Type="http://schemas.openxmlformats.org/officeDocument/2006/relationships/image" Target="../media/image28.pn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31.png"/><Relationship Id="rId15" Type="http://schemas.openxmlformats.org/officeDocument/2006/relationships/image" Target="../media/image64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67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0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69.pn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72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5.png"/><Relationship Id="rId5" Type="http://schemas.openxmlformats.org/officeDocument/2006/relationships/image" Target="../media/image31.png"/><Relationship Id="rId15" Type="http://schemas.openxmlformats.org/officeDocument/2006/relationships/image" Target="../media/image77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74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Relationship Id="rId1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users.cs.cf.ac.uk/Dave.Marshall/Multimedia/MMDemos/ex_jaws_mov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52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0" y="3721099"/>
            <a:ext cx="4475480" cy="112268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7100" spc="-10" dirty="0">
                <a:latin typeface="Impact"/>
                <a:cs typeface="Impact"/>
              </a:rPr>
              <a:t>MULTIMEDIA</a:t>
            </a:r>
            <a:endParaRPr sz="7100" dirty="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399" y="1524001"/>
            <a:ext cx="1600201" cy="155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0" y="980441"/>
            <a:ext cx="6471285" cy="2743695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7" marR="5077" indent="2707962">
              <a:lnSpc>
                <a:spcPct val="124900"/>
              </a:lnSpc>
              <a:spcBef>
                <a:spcPts val="95"/>
              </a:spcBef>
            </a:pPr>
            <a:r>
              <a:rPr sz="7100" b="0" spc="-10" dirty="0">
                <a:latin typeface="Impact"/>
                <a:cs typeface="Impact"/>
              </a:rPr>
              <a:t>CHAPTER</a:t>
            </a:r>
            <a:r>
              <a:rPr sz="7100" b="0" spc="-95" dirty="0">
                <a:latin typeface="Impact"/>
                <a:cs typeface="Impact"/>
              </a:rPr>
              <a:t> </a:t>
            </a:r>
            <a:r>
              <a:rPr sz="7100" b="0" dirty="0">
                <a:latin typeface="Impact"/>
                <a:cs typeface="Impact"/>
              </a:rPr>
              <a:t>1  </a:t>
            </a:r>
            <a:r>
              <a:rPr sz="7100" b="0" spc="-6" dirty="0">
                <a:latin typeface="Impact"/>
                <a:cs typeface="Impact"/>
              </a:rPr>
              <a:t>INTRODUCTION</a:t>
            </a:r>
            <a:r>
              <a:rPr sz="7100" b="0" spc="-95" dirty="0">
                <a:latin typeface="Impact"/>
                <a:cs typeface="Impact"/>
              </a:rPr>
              <a:t> </a:t>
            </a:r>
            <a:r>
              <a:rPr sz="7100" b="0" spc="-16" dirty="0">
                <a:latin typeface="Impact"/>
                <a:cs typeface="Impact"/>
              </a:rPr>
              <a:t>TO</a:t>
            </a:r>
            <a:endParaRPr sz="7100" dirty="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799" y="1905001"/>
            <a:ext cx="1600201" cy="473072"/>
          </a:xfrm>
          <a:prstGeom prst="rect">
            <a:avLst/>
          </a:prstGeom>
          <a:solidFill>
            <a:srgbClr val="0066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297077">
              <a:spcBef>
                <a:spcPts val="361"/>
              </a:spcBef>
            </a:pPr>
            <a:r>
              <a:rPr sz="2800" b="1" spc="-224" dirty="0">
                <a:solidFill>
                  <a:srgbClr val="FFFFFF"/>
                </a:solidFill>
                <a:latin typeface="Arial"/>
                <a:cs typeface="Arial"/>
              </a:rPr>
              <a:t>AUDIO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768090"/>
            <a:ext cx="1750060" cy="4437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3400" spc="1507" baseline="11111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3400" spc="-278" baseline="1111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6" dirty="0"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438400" y="27432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457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4400" y="0"/>
                </a:lnTo>
                <a:lnTo>
                  <a:pt x="914400" y="381000"/>
                </a:lnTo>
                <a:lnTo>
                  <a:pt x="457200" y="3810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19399" y="3427728"/>
            <a:ext cx="4152900" cy="27482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19404" y="3429000"/>
            <a:ext cx="4114800" cy="2743200"/>
          </a:xfrm>
          <a:custGeom>
            <a:avLst/>
            <a:gdLst/>
            <a:ahLst/>
            <a:cxnLst/>
            <a:rect l="l" t="t" r="r" b="b"/>
            <a:pathLst>
              <a:path w="4114800" h="2743200">
                <a:moveTo>
                  <a:pt x="2057400" y="2743200"/>
                </a:moveTo>
                <a:lnTo>
                  <a:pt x="0" y="27432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2743200"/>
                </a:lnTo>
                <a:lnTo>
                  <a:pt x="2057400" y="27432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5799" y="5334002"/>
            <a:ext cx="3952241" cy="8470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400" y="3124203"/>
            <a:ext cx="2762249" cy="9017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99" y="1905001"/>
            <a:ext cx="2209801" cy="473072"/>
          </a:xfrm>
          <a:prstGeom prst="rect">
            <a:avLst/>
          </a:prstGeom>
          <a:solidFill>
            <a:srgbClr val="3399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198052">
              <a:spcBef>
                <a:spcPts val="361"/>
              </a:spcBef>
            </a:pPr>
            <a:r>
              <a:rPr sz="2800" b="1" spc="-18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539489"/>
            <a:ext cx="7469504" cy="267508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4207" marR="5077" indent="-341511">
              <a:spcBef>
                <a:spcPts val="99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4207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69" dirty="0">
                <a:latin typeface="Arial"/>
                <a:cs typeface="Arial"/>
              </a:rPr>
              <a:t>illusion </a:t>
            </a:r>
            <a:r>
              <a:rPr sz="2800" spc="-6" dirty="0">
                <a:latin typeface="Arial"/>
                <a:cs typeface="Arial"/>
              </a:rPr>
              <a:t>of </a:t>
            </a:r>
            <a:r>
              <a:rPr sz="2800" spc="-36" dirty="0">
                <a:latin typeface="Arial"/>
                <a:cs typeface="Arial"/>
              </a:rPr>
              <a:t>motion </a:t>
            </a:r>
            <a:r>
              <a:rPr sz="2800" spc="-95" dirty="0">
                <a:latin typeface="Arial"/>
                <a:cs typeface="Arial"/>
              </a:rPr>
              <a:t>created </a:t>
            </a:r>
            <a:r>
              <a:rPr sz="2800" spc="-113" dirty="0">
                <a:latin typeface="Arial"/>
                <a:cs typeface="Arial"/>
              </a:rPr>
              <a:t>by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52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consecutive  </a:t>
            </a:r>
            <a:r>
              <a:rPr sz="2800" spc="-121" dirty="0">
                <a:latin typeface="Arial"/>
                <a:cs typeface="Arial"/>
              </a:rPr>
              <a:t>display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71" dirty="0">
                <a:latin typeface="Arial"/>
                <a:cs typeface="Arial"/>
              </a:rPr>
              <a:t>images </a:t>
            </a:r>
            <a:r>
              <a:rPr sz="2800" spc="-6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static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elements.</a:t>
            </a:r>
            <a:endParaRPr sz="2800" dirty="0">
              <a:latin typeface="Arial"/>
              <a:cs typeface="Arial"/>
            </a:endParaRPr>
          </a:p>
          <a:p>
            <a:pPr marL="354207" marR="53956" indent="-341511">
              <a:spcBef>
                <a:spcPts val="591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4207" algn="l"/>
              </a:tabLst>
            </a:pPr>
            <a:r>
              <a:rPr sz="2800" spc="-79" dirty="0">
                <a:latin typeface="Arial"/>
                <a:cs typeface="Arial"/>
              </a:rPr>
              <a:t>In </a:t>
            </a:r>
            <a:r>
              <a:rPr sz="2800" spc="-65" dirty="0">
                <a:latin typeface="Arial"/>
                <a:cs typeface="Arial"/>
              </a:rPr>
              <a:t>multimedia, </a:t>
            </a:r>
            <a:r>
              <a:rPr sz="2800" spc="-69" dirty="0">
                <a:latin typeface="Arial"/>
                <a:cs typeface="Arial"/>
              </a:rPr>
              <a:t>animation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71" dirty="0">
                <a:latin typeface="Arial"/>
                <a:cs typeface="Arial"/>
              </a:rPr>
              <a:t>used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further  </a:t>
            </a:r>
            <a:r>
              <a:rPr sz="2800" spc="-155" dirty="0">
                <a:latin typeface="Arial"/>
                <a:cs typeface="Arial"/>
              </a:rPr>
              <a:t>enhance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299" dirty="0">
                <a:latin typeface="Arial"/>
                <a:cs typeface="Arial"/>
              </a:rPr>
              <a:t>/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enriched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41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experience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6" dirty="0">
                <a:latin typeface="Arial"/>
                <a:cs typeface="Arial"/>
              </a:rPr>
              <a:t>of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36" dirty="0">
                <a:latin typeface="Arial"/>
                <a:cs typeface="Arial"/>
              </a:rPr>
              <a:t>the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user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to  </a:t>
            </a:r>
            <a:r>
              <a:rPr sz="2800" spc="-10" dirty="0">
                <a:latin typeface="Arial"/>
                <a:cs typeface="Arial"/>
              </a:rPr>
              <a:t>further </a:t>
            </a:r>
            <a:r>
              <a:rPr sz="2800" spc="-99" dirty="0">
                <a:latin typeface="Arial"/>
                <a:cs typeface="Arial"/>
              </a:rPr>
              <a:t>understand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36" dirty="0">
                <a:latin typeface="Arial"/>
                <a:cs typeface="Arial"/>
              </a:rPr>
              <a:t>information </a:t>
            </a:r>
            <a:r>
              <a:rPr sz="2800" spc="-141" dirty="0">
                <a:latin typeface="Arial"/>
                <a:cs typeface="Arial"/>
              </a:rPr>
              <a:t>conveyed </a:t>
            </a:r>
            <a:r>
              <a:rPr sz="2800" spc="30" dirty="0">
                <a:latin typeface="Arial"/>
                <a:cs typeface="Arial"/>
              </a:rPr>
              <a:t>to  </a:t>
            </a:r>
            <a:r>
              <a:rPr sz="2800" spc="-46" dirty="0">
                <a:latin typeface="Arial"/>
                <a:cs typeface="Arial"/>
              </a:rPr>
              <a:t>them</a:t>
            </a:r>
            <a:r>
              <a:rPr sz="2400" spc="-46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38599" y="2971799"/>
            <a:ext cx="1295401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6477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295400" y="0"/>
                </a:lnTo>
                <a:lnTo>
                  <a:pt x="1295400" y="381000"/>
                </a:lnTo>
                <a:lnTo>
                  <a:pt x="647700" y="381000"/>
                </a:lnTo>
                <a:close/>
              </a:path>
            </a:pathLst>
          </a:custGeom>
          <a:ln w="28393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99" y="1905001"/>
            <a:ext cx="2209801" cy="473072"/>
          </a:xfrm>
          <a:prstGeom prst="rect">
            <a:avLst/>
          </a:prstGeom>
          <a:solidFill>
            <a:srgbClr val="3399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91408">
              <a:spcBef>
                <a:spcPts val="361"/>
              </a:spcBef>
            </a:pPr>
            <a:r>
              <a:rPr sz="2800" b="1" spc="-180" dirty="0">
                <a:solidFill>
                  <a:srgbClr val="FFFFFF"/>
                </a:solidFill>
                <a:latin typeface="Arial"/>
                <a:cs typeface="Arial"/>
              </a:rPr>
              <a:t>ANIMATION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539493"/>
            <a:ext cx="1750060" cy="4437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3400" spc="1507" baseline="11111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3400" spc="-278" baseline="1111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6" dirty="0"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38599" y="2971799"/>
            <a:ext cx="1295401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6477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295400" y="0"/>
                </a:lnTo>
                <a:lnTo>
                  <a:pt x="1295400" y="381000"/>
                </a:lnTo>
                <a:lnTo>
                  <a:pt x="647700" y="381000"/>
                </a:lnTo>
                <a:close/>
              </a:path>
            </a:pathLst>
          </a:custGeom>
          <a:ln w="9344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43203" y="3427730"/>
            <a:ext cx="4229100" cy="27978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43203" y="3352801"/>
            <a:ext cx="4191001" cy="2895601"/>
          </a:xfrm>
          <a:custGeom>
            <a:avLst/>
            <a:gdLst/>
            <a:ahLst/>
            <a:cxnLst/>
            <a:rect l="l" t="t" r="r" b="b"/>
            <a:pathLst>
              <a:path w="4191000" h="2895600">
                <a:moveTo>
                  <a:pt x="2095500" y="2895600"/>
                </a:moveTo>
                <a:lnTo>
                  <a:pt x="0" y="2895600"/>
                </a:lnTo>
                <a:lnTo>
                  <a:pt x="0" y="0"/>
                </a:lnTo>
                <a:lnTo>
                  <a:pt x="4191000" y="0"/>
                </a:lnTo>
                <a:lnTo>
                  <a:pt x="4191000" y="2895600"/>
                </a:lnTo>
                <a:lnTo>
                  <a:pt x="2095500" y="2895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4" y="1905001"/>
            <a:ext cx="1371600" cy="473072"/>
          </a:xfrm>
          <a:prstGeom prst="rect">
            <a:avLst/>
          </a:prstGeom>
          <a:solidFill>
            <a:srgbClr val="000099"/>
          </a:solidFill>
        </p:spPr>
        <p:txBody>
          <a:bodyPr vert="horz" wrap="square" lIns="0" tIns="45705" rIns="0" bIns="0" rtlCol="0">
            <a:spAutoFit/>
          </a:bodyPr>
          <a:lstStyle/>
          <a:p>
            <a:pPr marL="214553">
              <a:spcBef>
                <a:spcPts val="361"/>
              </a:spcBef>
            </a:pPr>
            <a:r>
              <a:rPr sz="2800" b="1" spc="-266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69" y="3539491"/>
            <a:ext cx="8003540" cy="320856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marR="5077" indent="-342780">
              <a:spcBef>
                <a:spcPts val="99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190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99" dirty="0">
                <a:latin typeface="Arial"/>
                <a:cs typeface="Arial"/>
              </a:rPr>
              <a:t>technology </a:t>
            </a:r>
            <a:r>
              <a:rPr sz="2800" spc="-6" dirty="0">
                <a:latin typeface="Arial"/>
                <a:cs typeface="Arial"/>
              </a:rPr>
              <a:t>of </a:t>
            </a:r>
            <a:r>
              <a:rPr sz="2800" spc="-85" dirty="0">
                <a:latin typeface="Arial"/>
                <a:cs typeface="Arial"/>
              </a:rPr>
              <a:t>capturing, </a:t>
            </a:r>
            <a:r>
              <a:rPr sz="2800" spc="-95" dirty="0">
                <a:latin typeface="Arial"/>
                <a:cs typeface="Arial"/>
              </a:rPr>
              <a:t>recording,</a:t>
            </a:r>
            <a:r>
              <a:rPr sz="2800" spc="-458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processing,  </a:t>
            </a:r>
            <a:r>
              <a:rPr sz="2800" spc="-50" dirty="0">
                <a:latin typeface="Arial"/>
                <a:cs typeface="Arial"/>
              </a:rPr>
              <a:t>transmitting,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85" dirty="0">
                <a:latin typeface="Arial"/>
                <a:cs typeface="Arial"/>
              </a:rPr>
              <a:t>reconstructing </a:t>
            </a:r>
            <a:r>
              <a:rPr sz="2800" spc="-109" dirty="0">
                <a:latin typeface="Arial"/>
                <a:cs typeface="Arial"/>
              </a:rPr>
              <a:t>moving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89" dirty="0">
                <a:latin typeface="Arial"/>
                <a:cs typeface="Arial"/>
              </a:rPr>
              <a:t>pictures.</a:t>
            </a:r>
            <a:endParaRPr sz="2800" dirty="0">
              <a:latin typeface="Arial"/>
              <a:cs typeface="Arial"/>
            </a:endParaRPr>
          </a:p>
          <a:p>
            <a:pPr marL="355476" marR="1107052" indent="-342780">
              <a:spcBef>
                <a:spcPts val="69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125" dirty="0">
                <a:latin typeface="Arial"/>
                <a:cs typeface="Arial"/>
              </a:rPr>
              <a:t>Video </a:t>
            </a:r>
            <a:r>
              <a:rPr sz="2800" spc="-151" dirty="0">
                <a:latin typeface="Arial"/>
                <a:cs typeface="Arial"/>
              </a:rPr>
              <a:t>is </a:t>
            </a:r>
            <a:r>
              <a:rPr sz="2800" spc="-79" dirty="0">
                <a:latin typeface="Arial"/>
                <a:cs typeface="Arial"/>
              </a:rPr>
              <a:t>more towards </a:t>
            </a:r>
            <a:r>
              <a:rPr sz="2800" spc="-46" dirty="0">
                <a:latin typeface="Arial"/>
                <a:cs typeface="Arial"/>
              </a:rPr>
              <a:t>photo </a:t>
            </a:r>
            <a:r>
              <a:rPr sz="2800" spc="-75" dirty="0">
                <a:latin typeface="Arial"/>
                <a:cs typeface="Arial"/>
              </a:rPr>
              <a:t>realistic </a:t>
            </a:r>
            <a:r>
              <a:rPr sz="2800" spc="-145" dirty="0">
                <a:latin typeface="Arial"/>
                <a:cs typeface="Arial"/>
              </a:rPr>
              <a:t>image  </a:t>
            </a:r>
            <a:r>
              <a:rPr sz="2800" spc="-171" dirty="0">
                <a:latin typeface="Arial"/>
                <a:cs typeface="Arial"/>
              </a:rPr>
              <a:t>sequence </a:t>
            </a:r>
            <a:r>
              <a:rPr sz="2800" spc="299" dirty="0">
                <a:latin typeface="Arial"/>
                <a:cs typeface="Arial"/>
              </a:rPr>
              <a:t>/ </a:t>
            </a:r>
            <a:r>
              <a:rPr sz="2800" spc="-75" dirty="0">
                <a:latin typeface="Arial"/>
                <a:cs typeface="Arial"/>
              </a:rPr>
              <a:t>live </a:t>
            </a:r>
            <a:r>
              <a:rPr sz="2800" spc="-95" dirty="0">
                <a:latin typeface="Arial"/>
                <a:cs typeface="Arial"/>
              </a:rPr>
              <a:t>recording </a:t>
            </a:r>
            <a:r>
              <a:rPr sz="2800" spc="-266" dirty="0">
                <a:latin typeface="Arial"/>
                <a:cs typeface="Arial"/>
              </a:rPr>
              <a:t>as </a:t>
            </a:r>
            <a:r>
              <a:rPr sz="2800" spc="-46" dirty="0">
                <a:latin typeface="Arial"/>
                <a:cs typeface="Arial"/>
              </a:rPr>
              <a:t>in</a:t>
            </a:r>
            <a:r>
              <a:rPr sz="2800" spc="-559" dirty="0">
                <a:latin typeface="Arial"/>
                <a:cs typeface="Arial"/>
              </a:rPr>
              <a:t> </a:t>
            </a:r>
            <a:r>
              <a:rPr sz="2800" spc="-121" dirty="0">
                <a:latin typeface="Arial"/>
                <a:cs typeface="Arial"/>
              </a:rPr>
              <a:t>comparison </a:t>
            </a:r>
            <a:r>
              <a:rPr sz="2800" spc="36" dirty="0">
                <a:latin typeface="Arial"/>
                <a:cs typeface="Arial"/>
              </a:rPr>
              <a:t>to  </a:t>
            </a:r>
            <a:r>
              <a:rPr sz="2800" spc="-75" dirty="0">
                <a:latin typeface="Arial"/>
                <a:cs typeface="Arial"/>
              </a:rPr>
              <a:t>animation.</a:t>
            </a:r>
            <a:endParaRPr sz="2800" dirty="0">
              <a:latin typeface="Arial"/>
              <a:cs typeface="Arial"/>
            </a:endParaRPr>
          </a:p>
          <a:p>
            <a:pPr marL="355476" marR="917888" indent="-342780">
              <a:spcBef>
                <a:spcPts val="70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125" dirty="0">
                <a:latin typeface="Arial"/>
                <a:cs typeface="Arial"/>
              </a:rPr>
              <a:t>Video </a:t>
            </a:r>
            <a:r>
              <a:rPr sz="2800" spc="-151" dirty="0">
                <a:latin typeface="Arial"/>
                <a:cs typeface="Arial"/>
              </a:rPr>
              <a:t>also </a:t>
            </a:r>
            <a:r>
              <a:rPr sz="2800" spc="-135" dirty="0">
                <a:latin typeface="Arial"/>
                <a:cs typeface="Arial"/>
              </a:rPr>
              <a:t>takes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26" dirty="0">
                <a:latin typeface="Arial"/>
                <a:cs typeface="Arial"/>
              </a:rPr>
              <a:t>lot </a:t>
            </a:r>
            <a:r>
              <a:rPr sz="2800" spc="-6" dirty="0">
                <a:latin typeface="Arial"/>
                <a:cs typeface="Arial"/>
              </a:rPr>
              <a:t>of </a:t>
            </a:r>
            <a:r>
              <a:rPr sz="2800" spc="-121" dirty="0">
                <a:latin typeface="Arial"/>
                <a:cs typeface="Arial"/>
              </a:rPr>
              <a:t>storage </a:t>
            </a:r>
            <a:r>
              <a:rPr sz="2800" spc="-184" dirty="0">
                <a:latin typeface="Arial"/>
                <a:cs typeface="Arial"/>
              </a:rPr>
              <a:t>space. </a:t>
            </a:r>
            <a:r>
              <a:rPr sz="2800" spc="-339" dirty="0">
                <a:latin typeface="Arial"/>
                <a:cs typeface="Arial"/>
              </a:rPr>
              <a:t>So </a:t>
            </a:r>
            <a:r>
              <a:rPr sz="2800" spc="-99" dirty="0">
                <a:latin typeface="Arial"/>
                <a:cs typeface="Arial"/>
              </a:rPr>
              <a:t>plan  </a:t>
            </a:r>
            <a:r>
              <a:rPr sz="2800" spc="-79" dirty="0">
                <a:latin typeface="Arial"/>
                <a:cs typeface="Arial"/>
              </a:rPr>
              <a:t>carefully </a:t>
            </a:r>
            <a:r>
              <a:rPr sz="2800" spc="-69" dirty="0">
                <a:latin typeface="Arial"/>
                <a:cs typeface="Arial"/>
              </a:rPr>
              <a:t>before </a:t>
            </a:r>
            <a:r>
              <a:rPr sz="2800" spc="-105" dirty="0">
                <a:latin typeface="Arial"/>
                <a:cs typeface="Arial"/>
              </a:rPr>
              <a:t>you </a:t>
            </a:r>
            <a:r>
              <a:rPr sz="2800" spc="-121" dirty="0">
                <a:latin typeface="Arial"/>
                <a:cs typeface="Arial"/>
              </a:rPr>
              <a:t>are </a:t>
            </a:r>
            <a:r>
              <a:rPr sz="2800" spc="-131" dirty="0">
                <a:latin typeface="Arial"/>
                <a:cs typeface="Arial"/>
              </a:rPr>
              <a:t>going </a:t>
            </a:r>
            <a:r>
              <a:rPr sz="2800" spc="36" dirty="0">
                <a:latin typeface="Arial"/>
                <a:cs typeface="Arial"/>
              </a:rPr>
              <a:t>to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use </a:t>
            </a:r>
            <a:r>
              <a:rPr sz="2800" spc="30" dirty="0">
                <a:latin typeface="Arial"/>
                <a:cs typeface="Arial"/>
              </a:rPr>
              <a:t>it.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791200" y="2667000"/>
            <a:ext cx="990601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4953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90600" y="0"/>
                </a:lnTo>
                <a:lnTo>
                  <a:pt x="990600" y="304800"/>
                </a:lnTo>
                <a:lnTo>
                  <a:pt x="495300" y="3048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0"/>
            <a:ext cx="9140221" cy="1323783"/>
          </a:xfrm>
          <a:custGeom>
            <a:avLst/>
            <a:gdLst/>
            <a:ahLst/>
            <a:cxnLst/>
            <a:rect l="l" t="t" r="r" b="b"/>
            <a:pathLst>
              <a:path w="4608195" h="668020">
                <a:moveTo>
                  <a:pt x="0" y="667981"/>
                </a:moveTo>
                <a:lnTo>
                  <a:pt x="4608004" y="667981"/>
                </a:lnTo>
                <a:lnTo>
                  <a:pt x="4608004" y="0"/>
                </a:lnTo>
                <a:lnTo>
                  <a:pt x="0" y="0"/>
                </a:lnTo>
                <a:lnTo>
                  <a:pt x="0" y="667981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27" y="89019"/>
            <a:ext cx="8951017" cy="1275518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25175" marR="10070">
              <a:lnSpc>
                <a:spcPct val="107400"/>
              </a:lnSpc>
              <a:spcBef>
                <a:spcPts val="188"/>
              </a:spcBef>
            </a:pPr>
            <a:r>
              <a:rPr spc="-178" dirty="0"/>
              <a:t>Multimedia </a:t>
            </a:r>
            <a:r>
              <a:rPr spc="-169" dirty="0"/>
              <a:t>Data:Input </a:t>
            </a:r>
            <a:r>
              <a:rPr spc="-226" dirty="0"/>
              <a:t>and </a:t>
            </a:r>
            <a:r>
              <a:rPr spc="-208" dirty="0"/>
              <a:t>Format  </a:t>
            </a:r>
            <a:r>
              <a:rPr spc="-218" dirty="0"/>
              <a:t>Text </a:t>
            </a:r>
            <a:r>
              <a:rPr spc="-226" dirty="0"/>
              <a:t>and </a:t>
            </a:r>
            <a:r>
              <a:rPr spc="-149" dirty="0"/>
              <a:t>Static</a:t>
            </a:r>
            <a:r>
              <a:rPr spc="575" dirty="0"/>
              <a:t> </a:t>
            </a:r>
            <a:r>
              <a:rPr spc="-109" dirty="0"/>
              <a:t>Data</a:t>
            </a:r>
          </a:p>
        </p:txBody>
      </p:sp>
      <p:sp>
        <p:nvSpPr>
          <p:cNvPr id="4" name="object 4"/>
          <p:cNvSpPr/>
          <p:nvPr/>
        </p:nvSpPr>
        <p:spPr>
          <a:xfrm>
            <a:off x="1044836" y="1712162"/>
            <a:ext cx="112096" cy="111993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56235"/>
                </a:moveTo>
                <a:lnTo>
                  <a:pt x="56235" y="56235"/>
                </a:lnTo>
                <a:lnTo>
                  <a:pt x="56235" y="0"/>
                </a:lnTo>
                <a:lnTo>
                  <a:pt x="0" y="0"/>
                </a:lnTo>
                <a:lnTo>
                  <a:pt x="0" y="5623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836" y="2454310"/>
            <a:ext cx="112096" cy="111993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56235"/>
                </a:moveTo>
                <a:lnTo>
                  <a:pt x="56235" y="56235"/>
                </a:lnTo>
                <a:lnTo>
                  <a:pt x="56235" y="0"/>
                </a:lnTo>
                <a:lnTo>
                  <a:pt x="0" y="0"/>
                </a:lnTo>
                <a:lnTo>
                  <a:pt x="0" y="5623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3979" y="2834883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3979" y="3516856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4836" y="4610592"/>
            <a:ext cx="112096" cy="111993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56235"/>
                </a:moveTo>
                <a:lnTo>
                  <a:pt x="56235" y="56235"/>
                </a:lnTo>
                <a:lnTo>
                  <a:pt x="56235" y="0"/>
                </a:lnTo>
                <a:lnTo>
                  <a:pt x="0" y="0"/>
                </a:lnTo>
                <a:lnTo>
                  <a:pt x="0" y="5623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78600" y="1547704"/>
            <a:ext cx="7092268" cy="3896363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25175" marR="10070">
              <a:spcBef>
                <a:spcPts val="188"/>
              </a:spcBef>
            </a:pPr>
            <a:r>
              <a:rPr sz="2000" spc="-109" dirty="0">
                <a:latin typeface="Arial"/>
                <a:cs typeface="Arial"/>
              </a:rPr>
              <a:t>Source: </a:t>
            </a:r>
            <a:r>
              <a:rPr sz="2000" spc="-99" dirty="0">
                <a:latin typeface="Arial"/>
                <a:cs typeface="Arial"/>
              </a:rPr>
              <a:t>keyboard, </a:t>
            </a:r>
            <a:r>
              <a:rPr sz="2000" spc="-159" dirty="0">
                <a:latin typeface="Arial"/>
                <a:cs typeface="Arial"/>
              </a:rPr>
              <a:t>speech </a:t>
            </a:r>
            <a:r>
              <a:rPr sz="2000" spc="-20" dirty="0">
                <a:latin typeface="Arial"/>
                <a:cs typeface="Arial"/>
              </a:rPr>
              <a:t>input, </a:t>
            </a:r>
            <a:r>
              <a:rPr sz="2000" spc="-40" dirty="0">
                <a:latin typeface="Arial"/>
                <a:cs typeface="Arial"/>
              </a:rPr>
              <a:t>optical </a:t>
            </a:r>
            <a:r>
              <a:rPr sz="2000" spc="-89" dirty="0">
                <a:latin typeface="Arial"/>
                <a:cs typeface="Arial"/>
              </a:rPr>
              <a:t>character </a:t>
            </a:r>
            <a:r>
              <a:rPr sz="2000" spc="-59" dirty="0">
                <a:latin typeface="Arial"/>
                <a:cs typeface="Arial"/>
              </a:rPr>
              <a:t>recognition, </a:t>
            </a:r>
            <a:r>
              <a:rPr sz="2000" spc="-69" dirty="0">
                <a:latin typeface="Arial"/>
                <a:cs typeface="Arial"/>
              </a:rPr>
              <a:t>data  </a:t>
            </a:r>
            <a:r>
              <a:rPr sz="2000" spc="-99" dirty="0">
                <a:latin typeface="Arial"/>
                <a:cs typeface="Arial"/>
              </a:rPr>
              <a:t>stored </a:t>
            </a:r>
            <a:r>
              <a:rPr sz="2000" spc="-109" dirty="0">
                <a:latin typeface="Arial"/>
                <a:cs typeface="Arial"/>
              </a:rPr>
              <a:t>on</a:t>
            </a:r>
            <a:r>
              <a:rPr sz="2000" spc="-149" dirty="0">
                <a:latin typeface="Arial"/>
                <a:cs typeface="Arial"/>
              </a:rPr>
              <a:t> </a:t>
            </a:r>
            <a:r>
              <a:rPr sz="2000" spc="-69" dirty="0">
                <a:latin typeface="Arial"/>
                <a:cs typeface="Arial"/>
              </a:rPr>
              <a:t>disk.</a:t>
            </a:r>
            <a:endParaRPr sz="2000" dirty="0">
              <a:latin typeface="Arial"/>
              <a:cs typeface="Arial"/>
            </a:endParaRPr>
          </a:p>
          <a:p>
            <a:pPr marL="25175">
              <a:spcBef>
                <a:spcPts val="1090"/>
              </a:spcBef>
            </a:pPr>
            <a:r>
              <a:rPr sz="2000" spc="-89" dirty="0">
                <a:latin typeface="Arial"/>
                <a:cs typeface="Arial"/>
              </a:rPr>
              <a:t>Stored </a:t>
            </a:r>
            <a:r>
              <a:rPr sz="2000" spc="-119" dirty="0">
                <a:latin typeface="Arial"/>
                <a:cs typeface="Arial"/>
              </a:rPr>
              <a:t>and </a:t>
            </a:r>
            <a:r>
              <a:rPr sz="2000" spc="-20" dirty="0">
                <a:latin typeface="Arial"/>
                <a:cs typeface="Arial"/>
              </a:rPr>
              <a:t>input </a:t>
            </a:r>
            <a:r>
              <a:rPr sz="2000" spc="-89" dirty="0">
                <a:latin typeface="Arial"/>
                <a:cs typeface="Arial"/>
              </a:rPr>
              <a:t>character </a:t>
            </a:r>
            <a:r>
              <a:rPr sz="2000" spc="-119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79" dirty="0">
                <a:latin typeface="Arial"/>
                <a:cs typeface="Arial"/>
              </a:rPr>
              <a:t>character:</a:t>
            </a:r>
            <a:endParaRPr sz="2000" dirty="0">
              <a:latin typeface="Arial"/>
              <a:cs typeface="Arial"/>
            </a:endParaRPr>
          </a:p>
          <a:p>
            <a:pPr marL="614261" marR="680974">
              <a:lnSpc>
                <a:spcPct val="102600"/>
              </a:lnSpc>
              <a:spcBef>
                <a:spcPts val="436"/>
              </a:spcBef>
            </a:pPr>
            <a:r>
              <a:rPr sz="2200" spc="-119" dirty="0">
                <a:latin typeface="Arial"/>
                <a:cs typeface="Arial"/>
              </a:rPr>
              <a:t>Storage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text </a:t>
            </a:r>
            <a:r>
              <a:rPr sz="2200" spc="-119" dirty="0">
                <a:latin typeface="Arial"/>
                <a:cs typeface="Arial"/>
              </a:rPr>
              <a:t>is </a:t>
            </a:r>
            <a:r>
              <a:rPr sz="2200" spc="-139" dirty="0">
                <a:latin typeface="Arial"/>
                <a:cs typeface="Arial"/>
              </a:rPr>
              <a:t>1 </a:t>
            </a:r>
            <a:r>
              <a:rPr sz="2200" spc="-89" dirty="0">
                <a:latin typeface="Arial"/>
                <a:cs typeface="Arial"/>
              </a:rPr>
              <a:t>byte </a:t>
            </a:r>
            <a:r>
              <a:rPr sz="2200" spc="-99" dirty="0">
                <a:latin typeface="Arial"/>
                <a:cs typeface="Arial"/>
              </a:rPr>
              <a:t>per </a:t>
            </a:r>
            <a:r>
              <a:rPr sz="2200" spc="-119" dirty="0">
                <a:latin typeface="Arial"/>
                <a:cs typeface="Arial"/>
              </a:rPr>
              <a:t>char </a:t>
            </a:r>
            <a:r>
              <a:rPr sz="2200" spc="466" dirty="0">
                <a:latin typeface="Arial"/>
                <a:cs typeface="Arial"/>
              </a:rPr>
              <a:t>/ </a:t>
            </a:r>
            <a:r>
              <a:rPr sz="2200" spc="-139" dirty="0">
                <a:latin typeface="Arial"/>
                <a:cs typeface="Arial"/>
              </a:rPr>
              <a:t>more </a:t>
            </a:r>
            <a:r>
              <a:rPr sz="2200" spc="-119" dirty="0">
                <a:latin typeface="Arial"/>
                <a:cs typeface="Arial"/>
              </a:rPr>
              <a:t>bytes </a:t>
            </a:r>
            <a:r>
              <a:rPr sz="2200" spc="-50" dirty="0">
                <a:latin typeface="Arial"/>
                <a:cs typeface="Arial"/>
              </a:rPr>
              <a:t>for  </a:t>
            </a:r>
            <a:r>
              <a:rPr sz="2200" spc="-89" dirty="0">
                <a:latin typeface="Arial"/>
                <a:cs typeface="Arial"/>
              </a:rPr>
              <a:t>Unicode.</a:t>
            </a:r>
            <a:endParaRPr sz="2200" dirty="0">
              <a:latin typeface="Arial"/>
              <a:cs typeface="Arial"/>
            </a:endParaRPr>
          </a:p>
          <a:p>
            <a:pPr marL="614261" marR="285732" algn="just">
              <a:lnSpc>
                <a:spcPct val="102600"/>
              </a:lnSpc>
            </a:pPr>
            <a:r>
              <a:rPr sz="2200" spc="-119" dirty="0">
                <a:latin typeface="Arial"/>
                <a:cs typeface="Arial"/>
              </a:rPr>
              <a:t>For </a:t>
            </a:r>
            <a:r>
              <a:rPr sz="2200" spc="-59" dirty="0">
                <a:latin typeface="Arial"/>
                <a:cs typeface="Arial"/>
              </a:rPr>
              <a:t>other </a:t>
            </a:r>
            <a:r>
              <a:rPr sz="2200" spc="-99" dirty="0">
                <a:latin typeface="Arial"/>
                <a:cs typeface="Arial"/>
              </a:rPr>
              <a:t>forms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spc="-69" dirty="0">
                <a:latin typeface="Arial"/>
                <a:cs typeface="Arial"/>
              </a:rPr>
              <a:t>data </a:t>
            </a:r>
            <a:r>
              <a:rPr sz="2200" spc="-30" dirty="0">
                <a:latin typeface="Arial"/>
                <a:cs typeface="Arial"/>
              </a:rPr>
              <a:t>(</a:t>
            </a:r>
            <a:r>
              <a:rPr sz="2200" i="1" spc="-30" dirty="0">
                <a:latin typeface="Georgia"/>
                <a:cs typeface="Georgia"/>
              </a:rPr>
              <a:t>e.g. </a:t>
            </a:r>
            <a:r>
              <a:rPr sz="2200" spc="-149" dirty="0">
                <a:latin typeface="Arial"/>
                <a:cs typeface="Arial"/>
              </a:rPr>
              <a:t>Spreadsheet </a:t>
            </a:r>
            <a:r>
              <a:rPr sz="2200" spc="-50" dirty="0">
                <a:latin typeface="Arial"/>
                <a:cs typeface="Arial"/>
              </a:rPr>
              <a:t>files). </a:t>
            </a:r>
            <a:r>
              <a:rPr sz="2200" spc="-89" dirty="0">
                <a:latin typeface="Arial"/>
                <a:cs typeface="Arial"/>
              </a:rPr>
              <a:t>May  </a:t>
            </a:r>
            <a:r>
              <a:rPr sz="2200" spc="-109" dirty="0">
                <a:latin typeface="Arial"/>
                <a:cs typeface="Arial"/>
              </a:rPr>
              <a:t>store </a:t>
            </a:r>
            <a:r>
              <a:rPr sz="2200" spc="-40" dirty="0">
                <a:latin typeface="Arial"/>
                <a:cs typeface="Arial"/>
              </a:rPr>
              <a:t>format </a:t>
            </a:r>
            <a:r>
              <a:rPr sz="2200" spc="-226" dirty="0">
                <a:latin typeface="Arial"/>
                <a:cs typeface="Arial"/>
              </a:rPr>
              <a:t>as </a:t>
            </a:r>
            <a:r>
              <a:rPr sz="2200" dirty="0">
                <a:latin typeface="Arial"/>
                <a:cs typeface="Arial"/>
              </a:rPr>
              <a:t>text </a:t>
            </a:r>
            <a:r>
              <a:rPr sz="2200" spc="20" dirty="0">
                <a:latin typeface="Arial"/>
                <a:cs typeface="Arial"/>
              </a:rPr>
              <a:t>(with </a:t>
            </a:r>
            <a:r>
              <a:rPr sz="2200" spc="-20" dirty="0">
                <a:latin typeface="Arial"/>
                <a:cs typeface="Arial"/>
              </a:rPr>
              <a:t>formatting) </a:t>
            </a:r>
            <a:r>
              <a:rPr sz="2200" spc="-99" dirty="0">
                <a:latin typeface="Arial"/>
                <a:cs typeface="Arial"/>
              </a:rPr>
              <a:t>others </a:t>
            </a:r>
            <a:r>
              <a:rPr sz="2200" spc="-149" dirty="0">
                <a:latin typeface="Arial"/>
                <a:cs typeface="Arial"/>
              </a:rPr>
              <a:t>may </a:t>
            </a:r>
            <a:r>
              <a:rPr sz="2200" spc="-208" dirty="0">
                <a:latin typeface="Arial"/>
                <a:cs typeface="Arial"/>
              </a:rPr>
              <a:t>use  </a:t>
            </a:r>
            <a:r>
              <a:rPr sz="2200" spc="-89" dirty="0">
                <a:latin typeface="Arial"/>
                <a:cs typeface="Arial"/>
              </a:rPr>
              <a:t>binary</a:t>
            </a:r>
            <a:r>
              <a:rPr sz="2200" spc="9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encoding.</a:t>
            </a:r>
            <a:endParaRPr sz="2200" dirty="0">
              <a:latin typeface="Arial"/>
              <a:cs typeface="Arial"/>
            </a:endParaRPr>
          </a:p>
          <a:p>
            <a:pPr marL="25175" marR="112027">
              <a:spcBef>
                <a:spcPts val="743"/>
              </a:spcBef>
            </a:pPr>
            <a:r>
              <a:rPr sz="2000" spc="-59" dirty="0">
                <a:latin typeface="Arial"/>
                <a:cs typeface="Arial"/>
              </a:rPr>
              <a:t>Format: </a:t>
            </a:r>
            <a:r>
              <a:rPr sz="2000" spc="-159" dirty="0">
                <a:latin typeface="Arial"/>
                <a:cs typeface="Arial"/>
              </a:rPr>
              <a:t>Raw </a:t>
            </a:r>
            <a:r>
              <a:rPr sz="2000" dirty="0">
                <a:latin typeface="Arial"/>
                <a:cs typeface="Arial"/>
              </a:rPr>
              <a:t>text </a:t>
            </a:r>
            <a:r>
              <a:rPr sz="2000" spc="-89" dirty="0">
                <a:latin typeface="Arial"/>
                <a:cs typeface="Arial"/>
              </a:rPr>
              <a:t>or </a:t>
            </a:r>
            <a:r>
              <a:rPr sz="2000" spc="-40" dirty="0">
                <a:latin typeface="Arial"/>
                <a:cs typeface="Arial"/>
              </a:rPr>
              <a:t>formatted </a:t>
            </a:r>
            <a:r>
              <a:rPr sz="2000" dirty="0">
                <a:latin typeface="Arial"/>
                <a:cs typeface="Arial"/>
              </a:rPr>
              <a:t>text </a:t>
            </a:r>
            <a:r>
              <a:rPr sz="2000" i="1" spc="-69" dirty="0">
                <a:latin typeface="Georgia"/>
                <a:cs typeface="Georgia"/>
              </a:rPr>
              <a:t>e.g </a:t>
            </a:r>
            <a:r>
              <a:rPr sz="2000" spc="20" dirty="0">
                <a:latin typeface="Arial"/>
                <a:cs typeface="Arial"/>
              </a:rPr>
              <a:t>HTML, </a:t>
            </a:r>
            <a:r>
              <a:rPr sz="2000" spc="-89" dirty="0">
                <a:latin typeface="Arial"/>
                <a:cs typeface="Arial"/>
              </a:rPr>
              <a:t>Rich </a:t>
            </a:r>
            <a:r>
              <a:rPr sz="2000" spc="-50" dirty="0">
                <a:latin typeface="Arial"/>
                <a:cs typeface="Arial"/>
              </a:rPr>
              <a:t>Text </a:t>
            </a:r>
            <a:r>
              <a:rPr sz="2000" spc="-69" dirty="0">
                <a:latin typeface="Arial"/>
                <a:cs typeface="Arial"/>
              </a:rPr>
              <a:t>Format  </a:t>
            </a:r>
            <a:r>
              <a:rPr sz="2000" spc="10" dirty="0">
                <a:latin typeface="Arial"/>
                <a:cs typeface="Arial"/>
              </a:rPr>
              <a:t>(RTF), </a:t>
            </a:r>
            <a:r>
              <a:rPr sz="2000" spc="-79" dirty="0">
                <a:latin typeface="Arial"/>
                <a:cs typeface="Arial"/>
              </a:rPr>
              <a:t>Word </a:t>
            </a:r>
            <a:r>
              <a:rPr sz="2000" spc="-89" dirty="0">
                <a:latin typeface="Arial"/>
                <a:cs typeface="Arial"/>
              </a:rPr>
              <a:t>or </a:t>
            </a:r>
            <a:r>
              <a:rPr sz="2000" spc="-159" dirty="0">
                <a:latin typeface="Arial"/>
                <a:cs typeface="Arial"/>
              </a:rPr>
              <a:t>a </a:t>
            </a:r>
            <a:r>
              <a:rPr sz="2000" spc="-89" dirty="0">
                <a:latin typeface="Arial"/>
                <a:cs typeface="Arial"/>
              </a:rPr>
              <a:t>program </a:t>
            </a:r>
            <a:r>
              <a:rPr sz="2000" spc="-119" dirty="0">
                <a:latin typeface="Arial"/>
                <a:cs typeface="Arial"/>
              </a:rPr>
              <a:t>language </a:t>
            </a:r>
            <a:r>
              <a:rPr sz="2000" spc="-129" dirty="0">
                <a:latin typeface="Arial"/>
                <a:cs typeface="Arial"/>
              </a:rPr>
              <a:t>source </a:t>
            </a:r>
            <a:r>
              <a:rPr sz="2000" spc="-59" dirty="0">
                <a:latin typeface="Arial"/>
                <a:cs typeface="Arial"/>
              </a:rPr>
              <a:t>(Java, </a:t>
            </a:r>
            <a:r>
              <a:rPr sz="2000" spc="-40" dirty="0">
                <a:latin typeface="Arial"/>
                <a:cs typeface="Arial"/>
              </a:rPr>
              <a:t>Python,  </a:t>
            </a:r>
            <a:r>
              <a:rPr sz="2000" spc="-10" dirty="0">
                <a:latin typeface="Arial"/>
                <a:cs typeface="Arial"/>
              </a:rPr>
              <a:t>MATLAB</a:t>
            </a:r>
            <a:r>
              <a:rPr sz="2000" spc="99" dirty="0">
                <a:latin typeface="Arial"/>
                <a:cs typeface="Arial"/>
              </a:rPr>
              <a:t> </a:t>
            </a:r>
            <a:r>
              <a:rPr sz="2000" i="1" spc="10" dirty="0">
                <a:latin typeface="Georgia"/>
                <a:cs typeface="Georgia"/>
              </a:rPr>
              <a:t>etc</a:t>
            </a:r>
            <a:r>
              <a:rPr sz="2000" i="1" spc="10" dirty="0" smtClean="0">
                <a:latin typeface="Georgia"/>
                <a:cs typeface="Georgia"/>
              </a:rPr>
              <a:t>.</a:t>
            </a:r>
            <a:r>
              <a:rPr sz="2000" spc="1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8920" y="6633715"/>
            <a:ext cx="11826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Data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14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0"/>
            <a:ext cx="3316175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18" dirty="0"/>
              <a:t>Graphics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304799" y="1018806"/>
            <a:ext cx="8382003" cy="3287222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931986" marR="305872" indent="-342900" algn="just">
              <a:spcBef>
                <a:spcPts val="188"/>
              </a:spcBef>
              <a:buFont typeface="Arial" panose="020B0604020202020204" pitchFamily="34" charset="0"/>
              <a:buChar char="•"/>
            </a:pPr>
            <a:r>
              <a:rPr lang="en-US" sz="2400" spc="-99" dirty="0">
                <a:latin typeface="+mn-lt"/>
              </a:rPr>
              <a:t>Format: </a:t>
            </a:r>
            <a:r>
              <a:rPr lang="en-US" sz="2400" spc="-109" dirty="0">
                <a:latin typeface="+mn-lt"/>
              </a:rPr>
              <a:t>constructed </a:t>
            </a:r>
            <a:r>
              <a:rPr lang="en-US" sz="2400" spc="-169" dirty="0">
                <a:latin typeface="+mn-lt"/>
              </a:rPr>
              <a:t>by </a:t>
            </a:r>
            <a:r>
              <a:rPr lang="en-US" sz="2400" spc="-89" dirty="0">
                <a:latin typeface="+mn-lt"/>
              </a:rPr>
              <a:t>the </a:t>
            </a:r>
            <a:r>
              <a:rPr lang="en-US" sz="2400" spc="-109" dirty="0">
                <a:latin typeface="+mn-lt"/>
              </a:rPr>
              <a:t>composition </a:t>
            </a:r>
            <a:r>
              <a:rPr lang="en-US" sz="2400" spc="-59" dirty="0">
                <a:latin typeface="+mn-lt"/>
              </a:rPr>
              <a:t>of </a:t>
            </a:r>
            <a:r>
              <a:rPr lang="en-US" sz="2400" spc="-69" dirty="0">
                <a:latin typeface="+mn-lt"/>
              </a:rPr>
              <a:t>primitive  </a:t>
            </a:r>
            <a:r>
              <a:rPr lang="en-US" sz="2400" spc="-119" dirty="0">
                <a:latin typeface="+mn-lt"/>
              </a:rPr>
              <a:t>objects </a:t>
            </a:r>
            <a:r>
              <a:rPr lang="en-US" sz="2400" spc="-188" dirty="0">
                <a:latin typeface="+mn-lt"/>
              </a:rPr>
              <a:t>such </a:t>
            </a:r>
            <a:r>
              <a:rPr lang="en-US" sz="2400" spc="-258" dirty="0">
                <a:latin typeface="+mn-lt"/>
              </a:rPr>
              <a:t>as </a:t>
            </a:r>
            <a:r>
              <a:rPr lang="en-US" sz="2400" spc="-119" dirty="0">
                <a:latin typeface="+mn-lt"/>
              </a:rPr>
              <a:t>lines, </a:t>
            </a:r>
            <a:r>
              <a:rPr lang="en-US" sz="2400" spc="-129" dirty="0">
                <a:latin typeface="+mn-lt"/>
              </a:rPr>
              <a:t>polygons, </a:t>
            </a:r>
            <a:r>
              <a:rPr lang="en-US" sz="2400" spc="-119" dirty="0">
                <a:latin typeface="+mn-lt"/>
              </a:rPr>
              <a:t>circles, </a:t>
            </a:r>
            <a:r>
              <a:rPr lang="en-US" sz="2400" spc="-178" dirty="0">
                <a:latin typeface="+mn-lt"/>
              </a:rPr>
              <a:t>curves </a:t>
            </a:r>
            <a:r>
              <a:rPr lang="en-US" sz="2400" spc="-169" dirty="0">
                <a:latin typeface="+mn-lt"/>
              </a:rPr>
              <a:t>and</a:t>
            </a:r>
            <a:r>
              <a:rPr lang="en-US" sz="2400" spc="139" dirty="0">
                <a:latin typeface="+mn-lt"/>
              </a:rPr>
              <a:t> </a:t>
            </a:r>
            <a:r>
              <a:rPr lang="en-US" sz="2400" spc="-159" dirty="0">
                <a:latin typeface="+mn-lt"/>
              </a:rPr>
              <a:t>arcs.</a:t>
            </a:r>
          </a:p>
          <a:p>
            <a:pPr marL="931986" marR="10070" indent="-342900" algn="just"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en-US" sz="2400" spc="-50" dirty="0">
                <a:latin typeface="+mn-lt"/>
              </a:rPr>
              <a:t>Input: </a:t>
            </a:r>
            <a:r>
              <a:rPr lang="en-US" sz="2400" spc="-169" dirty="0">
                <a:latin typeface="+mn-lt"/>
              </a:rPr>
              <a:t>Graphics </a:t>
            </a:r>
            <a:r>
              <a:rPr lang="en-US" sz="2400" spc="-198" dirty="0">
                <a:latin typeface="+mn-lt"/>
              </a:rPr>
              <a:t>are </a:t>
            </a:r>
            <a:r>
              <a:rPr lang="en-US" sz="2400" spc="-129" dirty="0">
                <a:latin typeface="+mn-lt"/>
              </a:rPr>
              <a:t>usually </a:t>
            </a:r>
            <a:r>
              <a:rPr lang="en-US" sz="2400" spc="-159" dirty="0">
                <a:latin typeface="+mn-lt"/>
              </a:rPr>
              <a:t>generated </a:t>
            </a:r>
            <a:r>
              <a:rPr lang="en-US" sz="2400" spc="-169" dirty="0">
                <a:latin typeface="+mn-lt"/>
              </a:rPr>
              <a:t>by </a:t>
            </a:r>
            <a:r>
              <a:rPr lang="en-US" sz="2400" spc="-218" dirty="0">
                <a:latin typeface="+mn-lt"/>
              </a:rPr>
              <a:t>a </a:t>
            </a:r>
            <a:r>
              <a:rPr lang="en-US" sz="2400" spc="-139" dirty="0">
                <a:latin typeface="+mn-lt"/>
              </a:rPr>
              <a:t>graphics </a:t>
            </a:r>
            <a:r>
              <a:rPr lang="en-US" sz="2400" spc="-79" dirty="0">
                <a:latin typeface="+mn-lt"/>
              </a:rPr>
              <a:t>editor  </a:t>
            </a:r>
            <a:r>
              <a:rPr lang="en-US" sz="2400" spc="-129" dirty="0">
                <a:latin typeface="+mn-lt"/>
              </a:rPr>
              <a:t>program </a:t>
            </a:r>
            <a:r>
              <a:rPr lang="en-US" sz="2400" spc="-139" dirty="0">
                <a:latin typeface="+mn-lt"/>
              </a:rPr>
              <a:t>(</a:t>
            </a:r>
            <a:r>
              <a:rPr lang="en-US" sz="2400" i="1" spc="-139" dirty="0">
                <a:latin typeface="+mn-lt"/>
                <a:cs typeface="Trebuchet MS"/>
              </a:rPr>
              <a:t>e.g. </a:t>
            </a:r>
            <a:r>
              <a:rPr lang="en-US" sz="2400" spc="-40" dirty="0">
                <a:latin typeface="+mn-lt"/>
              </a:rPr>
              <a:t>Illustrator) </a:t>
            </a:r>
            <a:r>
              <a:rPr lang="en-US" sz="2400" spc="-129" dirty="0">
                <a:latin typeface="+mn-lt"/>
              </a:rPr>
              <a:t>or </a:t>
            </a:r>
            <a:r>
              <a:rPr lang="en-US" sz="2400" spc="-79" dirty="0">
                <a:latin typeface="+mn-lt"/>
              </a:rPr>
              <a:t>automatically </a:t>
            </a:r>
            <a:r>
              <a:rPr lang="en-US" sz="2400" spc="-169" dirty="0">
                <a:latin typeface="+mn-lt"/>
              </a:rPr>
              <a:t>by </a:t>
            </a:r>
            <a:r>
              <a:rPr lang="en-US" sz="2400" spc="-218" dirty="0">
                <a:latin typeface="+mn-lt"/>
              </a:rPr>
              <a:t>a </a:t>
            </a:r>
            <a:r>
              <a:rPr lang="en-US" sz="2400" spc="-129" dirty="0">
                <a:latin typeface="+mn-lt"/>
              </a:rPr>
              <a:t>program  (</a:t>
            </a:r>
            <a:r>
              <a:rPr lang="en-US" sz="2400" i="1" spc="-129" dirty="0">
                <a:latin typeface="+mn-lt"/>
                <a:cs typeface="Trebuchet MS"/>
              </a:rPr>
              <a:t>e.g.</a:t>
            </a:r>
            <a:r>
              <a:rPr lang="en-US" sz="2400" i="1" spc="307" dirty="0">
                <a:latin typeface="+mn-lt"/>
                <a:cs typeface="Trebuchet MS"/>
              </a:rPr>
              <a:t> </a:t>
            </a:r>
            <a:r>
              <a:rPr lang="en-US" sz="2400" spc="-69" dirty="0">
                <a:latin typeface="+mn-lt"/>
              </a:rPr>
              <a:t>Postscript).</a:t>
            </a:r>
          </a:p>
          <a:p>
            <a:pPr marL="931986" indent="-342900" algn="just"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sz="2400" spc="-169" dirty="0">
                <a:latin typeface="+mn-lt"/>
              </a:rPr>
              <a:t>Graphics </a:t>
            </a:r>
            <a:r>
              <a:rPr lang="en-US" sz="2400" spc="-198" dirty="0">
                <a:latin typeface="+mn-lt"/>
              </a:rPr>
              <a:t>are </a:t>
            </a:r>
            <a:r>
              <a:rPr lang="en-US" sz="2400" spc="-129" dirty="0">
                <a:latin typeface="+mn-lt"/>
              </a:rPr>
              <a:t>usually </a:t>
            </a:r>
            <a:r>
              <a:rPr lang="en-US" sz="2400" spc="-109" dirty="0">
                <a:latin typeface="+mn-lt"/>
              </a:rPr>
              <a:t>editable </a:t>
            </a:r>
            <a:r>
              <a:rPr lang="en-US" sz="2400" spc="-129" dirty="0">
                <a:latin typeface="+mn-lt"/>
              </a:rPr>
              <a:t>or </a:t>
            </a:r>
            <a:r>
              <a:rPr lang="en-US" sz="2400" spc="-149" dirty="0">
                <a:latin typeface="+mn-lt"/>
              </a:rPr>
              <a:t>revisable </a:t>
            </a:r>
            <a:r>
              <a:rPr lang="en-US" sz="2400" spc="-79" dirty="0">
                <a:latin typeface="+mn-lt"/>
              </a:rPr>
              <a:t>(unlike</a:t>
            </a:r>
            <a:r>
              <a:rPr lang="en-US" sz="2400" spc="89" dirty="0">
                <a:latin typeface="+mn-lt"/>
              </a:rPr>
              <a:t> </a:t>
            </a:r>
            <a:r>
              <a:rPr lang="en-US" sz="2400" spc="-139" dirty="0">
                <a:latin typeface="+mn-lt"/>
              </a:rPr>
              <a:t>Images).</a:t>
            </a:r>
          </a:p>
          <a:p>
            <a:pPr marL="931986" marR="570206" indent="-342900" algn="just"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en-US" sz="2400" spc="-169" dirty="0">
                <a:latin typeface="+mn-lt"/>
              </a:rPr>
              <a:t>Graphics </a:t>
            </a:r>
            <a:r>
              <a:rPr lang="en-US" sz="2400" spc="-50" dirty="0">
                <a:latin typeface="+mn-lt"/>
              </a:rPr>
              <a:t>input </a:t>
            </a:r>
            <a:r>
              <a:rPr lang="en-US" sz="2400" spc="-169" dirty="0">
                <a:latin typeface="+mn-lt"/>
              </a:rPr>
              <a:t>devices: </a:t>
            </a:r>
            <a:r>
              <a:rPr lang="en-US" sz="2400" spc="-159" dirty="0">
                <a:latin typeface="+mn-lt"/>
              </a:rPr>
              <a:t>keyboard </a:t>
            </a:r>
            <a:r>
              <a:rPr lang="en-US" sz="2400" spc="-30" dirty="0">
                <a:latin typeface="+mn-lt"/>
              </a:rPr>
              <a:t>(for </a:t>
            </a:r>
            <a:r>
              <a:rPr lang="en-US" sz="2400" spc="-20" dirty="0">
                <a:latin typeface="+mn-lt"/>
              </a:rPr>
              <a:t>text </a:t>
            </a:r>
            <a:r>
              <a:rPr lang="en-US" sz="2400" spc="-169" dirty="0">
                <a:latin typeface="+mn-lt"/>
              </a:rPr>
              <a:t>and </a:t>
            </a:r>
            <a:r>
              <a:rPr lang="en-US" sz="2400" spc="-149" dirty="0">
                <a:latin typeface="+mn-lt"/>
              </a:rPr>
              <a:t>cursor  </a:t>
            </a:r>
            <a:r>
              <a:rPr lang="en-US" sz="2400" spc="-40" dirty="0">
                <a:latin typeface="+mn-lt"/>
              </a:rPr>
              <a:t>control), </a:t>
            </a:r>
            <a:r>
              <a:rPr lang="en-US" sz="2400" spc="-178" dirty="0">
                <a:latin typeface="+mn-lt"/>
              </a:rPr>
              <a:t>mouse, </a:t>
            </a:r>
            <a:r>
              <a:rPr lang="en-US" sz="2400" spc="-69" dirty="0">
                <a:latin typeface="+mn-lt"/>
              </a:rPr>
              <a:t>trackball </a:t>
            </a:r>
            <a:r>
              <a:rPr lang="en-US" sz="2400" spc="-129" dirty="0">
                <a:latin typeface="+mn-lt"/>
              </a:rPr>
              <a:t>or </a:t>
            </a:r>
            <a:r>
              <a:rPr lang="en-US" sz="2400" spc="-139" dirty="0">
                <a:latin typeface="+mn-lt"/>
              </a:rPr>
              <a:t>graphics</a:t>
            </a:r>
            <a:r>
              <a:rPr lang="en-US" sz="2400" spc="-69" dirty="0">
                <a:latin typeface="+mn-lt"/>
              </a:rPr>
              <a:t> </a:t>
            </a:r>
            <a:r>
              <a:rPr lang="en-US" sz="2400" spc="-50" dirty="0">
                <a:latin typeface="+mn-lt"/>
              </a:rPr>
              <a:t>tablet.</a:t>
            </a:r>
          </a:p>
          <a:p>
            <a:pPr marL="931986" marR="1042229" indent="-342900" algn="just">
              <a:lnSpc>
                <a:spcPct val="121100"/>
              </a:lnSpc>
              <a:buFont typeface="Arial" panose="020B0604020202020204" pitchFamily="34" charset="0"/>
              <a:buChar char="•"/>
            </a:pPr>
            <a:r>
              <a:rPr lang="en-US" sz="2400" spc="-139" dirty="0">
                <a:latin typeface="+mn-lt"/>
              </a:rPr>
              <a:t>graphics </a:t>
            </a:r>
            <a:r>
              <a:rPr lang="en-US" sz="2400" spc="-149" dirty="0">
                <a:latin typeface="+mn-lt"/>
              </a:rPr>
              <a:t>standards </a:t>
            </a:r>
            <a:r>
              <a:rPr lang="en-US" sz="2400" spc="-20" dirty="0">
                <a:latin typeface="+mn-lt"/>
              </a:rPr>
              <a:t>: </a:t>
            </a:r>
            <a:r>
              <a:rPr lang="en-US" sz="2400" spc="-149" dirty="0">
                <a:latin typeface="+mn-lt"/>
              </a:rPr>
              <a:t>OpenGL, PHIGS, </a:t>
            </a:r>
            <a:r>
              <a:rPr lang="en-US" sz="2400" spc="-208" dirty="0" smtClean="0">
                <a:latin typeface="+mn-lt"/>
              </a:rPr>
              <a:t>GKS</a:t>
            </a:r>
            <a:endParaRPr spc="-159" dirty="0"/>
          </a:p>
        </p:txBody>
      </p:sp>
      <p:sp>
        <p:nvSpPr>
          <p:cNvPr id="11" name="object 11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8920" y="6633715"/>
            <a:ext cx="11826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Data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15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0"/>
            <a:ext cx="2630374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98" dirty="0"/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8" y="1125393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5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8" y="1860621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18" y="2595850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18" y="3331104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518" y="4429894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518" y="5165120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518" y="6263910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8598" y="933062"/>
            <a:ext cx="7560602" cy="4904460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25175" marR="227830">
              <a:spcBef>
                <a:spcPts val="188"/>
              </a:spcBef>
            </a:pPr>
            <a:r>
              <a:rPr sz="2400" spc="-20" dirty="0">
                <a:latin typeface="Arial"/>
                <a:cs typeface="Arial"/>
              </a:rPr>
              <a:t>Still </a:t>
            </a:r>
            <a:r>
              <a:rPr sz="2400" spc="-109" dirty="0">
                <a:latin typeface="Arial"/>
                <a:cs typeface="Arial"/>
              </a:rPr>
              <a:t>pictures </a:t>
            </a:r>
            <a:r>
              <a:rPr sz="2400" spc="-119" dirty="0">
                <a:latin typeface="Arial"/>
                <a:cs typeface="Arial"/>
              </a:rPr>
              <a:t>which </a:t>
            </a:r>
            <a:r>
              <a:rPr sz="2400" spc="-149" dirty="0">
                <a:latin typeface="Arial"/>
                <a:cs typeface="Arial"/>
              </a:rPr>
              <a:t>(uncompressed) </a:t>
            </a:r>
            <a:r>
              <a:rPr sz="2400" spc="-198" dirty="0">
                <a:latin typeface="Arial"/>
                <a:cs typeface="Arial"/>
              </a:rPr>
              <a:t>are </a:t>
            </a:r>
            <a:r>
              <a:rPr sz="2400" spc="-169" dirty="0">
                <a:latin typeface="Arial"/>
                <a:cs typeface="Arial"/>
              </a:rPr>
              <a:t>represented </a:t>
            </a:r>
            <a:r>
              <a:rPr sz="2400" spc="-258" dirty="0">
                <a:latin typeface="Arial"/>
                <a:cs typeface="Arial"/>
              </a:rPr>
              <a:t>as </a:t>
            </a:r>
            <a:r>
              <a:rPr sz="2400" spc="-218" dirty="0">
                <a:latin typeface="Arial"/>
                <a:cs typeface="Arial"/>
              </a:rPr>
              <a:t>a  </a:t>
            </a:r>
            <a:r>
              <a:rPr sz="2400" spc="-79" dirty="0">
                <a:latin typeface="Arial"/>
                <a:cs typeface="Arial"/>
              </a:rPr>
              <a:t>bitmap </a:t>
            </a:r>
            <a:r>
              <a:rPr sz="2400" spc="-59" dirty="0">
                <a:latin typeface="Arial"/>
                <a:cs typeface="Arial"/>
              </a:rPr>
              <a:t>(a </a:t>
            </a:r>
            <a:r>
              <a:rPr sz="2400" spc="-79" dirty="0">
                <a:latin typeface="Arial"/>
                <a:cs typeface="Arial"/>
              </a:rPr>
              <a:t>grid </a:t>
            </a:r>
            <a:r>
              <a:rPr sz="2400" spc="-59" dirty="0">
                <a:latin typeface="Arial"/>
                <a:cs typeface="Arial"/>
              </a:rPr>
              <a:t>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99" dirty="0">
                <a:latin typeface="Arial"/>
                <a:cs typeface="Arial"/>
              </a:rPr>
              <a:t>pixels).</a:t>
            </a:r>
            <a:endParaRPr sz="2400" dirty="0">
              <a:latin typeface="Arial"/>
              <a:cs typeface="Arial"/>
            </a:endParaRPr>
          </a:p>
          <a:p>
            <a:pPr marL="25175" marR="420416">
              <a:spcBef>
                <a:spcPts val="79"/>
              </a:spcBef>
            </a:pPr>
            <a:r>
              <a:rPr sz="2400" spc="-50" dirty="0">
                <a:latin typeface="Arial"/>
                <a:cs typeface="Arial"/>
              </a:rPr>
              <a:t>Input: digitally </a:t>
            </a:r>
            <a:r>
              <a:rPr sz="2400" spc="-198" dirty="0">
                <a:latin typeface="Arial"/>
                <a:cs typeface="Arial"/>
              </a:rPr>
              <a:t>scanned </a:t>
            </a:r>
            <a:r>
              <a:rPr sz="2400" spc="-89" dirty="0">
                <a:latin typeface="Arial"/>
                <a:cs typeface="Arial"/>
              </a:rPr>
              <a:t>photographs/pictures </a:t>
            </a:r>
            <a:r>
              <a:rPr sz="2400" spc="-129" dirty="0">
                <a:latin typeface="Arial"/>
                <a:cs typeface="Arial"/>
              </a:rPr>
              <a:t>or </a:t>
            </a:r>
            <a:r>
              <a:rPr sz="2400" spc="-69" dirty="0">
                <a:latin typeface="Arial"/>
                <a:cs typeface="Arial"/>
              </a:rPr>
              <a:t>direct  from </a:t>
            </a:r>
            <a:r>
              <a:rPr sz="2400" spc="-218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digital</a:t>
            </a:r>
            <a:r>
              <a:rPr sz="2400" spc="159" dirty="0">
                <a:latin typeface="Arial"/>
                <a:cs typeface="Arial"/>
              </a:rPr>
              <a:t> </a:t>
            </a:r>
            <a:r>
              <a:rPr sz="2400" spc="-159" dirty="0">
                <a:latin typeface="Arial"/>
                <a:cs typeface="Arial"/>
              </a:rPr>
              <a:t>camera.</a:t>
            </a:r>
            <a:endParaRPr sz="2400" dirty="0">
              <a:latin typeface="Arial"/>
              <a:cs typeface="Arial"/>
            </a:endParaRPr>
          </a:p>
          <a:p>
            <a:pPr marL="25175" marR="373843">
              <a:spcBef>
                <a:spcPts val="79"/>
              </a:spcBef>
            </a:pPr>
            <a:r>
              <a:rPr sz="2400" spc="-50" dirty="0">
                <a:latin typeface="Arial"/>
                <a:cs typeface="Arial"/>
              </a:rPr>
              <a:t>Input: </a:t>
            </a:r>
            <a:r>
              <a:rPr sz="2400" spc="-129" dirty="0">
                <a:latin typeface="Arial"/>
                <a:cs typeface="Arial"/>
              </a:rPr>
              <a:t>May </a:t>
            </a:r>
            <a:r>
              <a:rPr sz="2400" spc="-169" dirty="0">
                <a:latin typeface="Arial"/>
                <a:cs typeface="Arial"/>
              </a:rPr>
              <a:t>also </a:t>
            </a:r>
            <a:r>
              <a:rPr sz="2400" spc="-188" dirty="0">
                <a:latin typeface="Arial"/>
                <a:cs typeface="Arial"/>
              </a:rPr>
              <a:t>be </a:t>
            </a:r>
            <a:r>
              <a:rPr sz="2400" spc="-159" dirty="0">
                <a:latin typeface="Arial"/>
                <a:cs typeface="Arial"/>
              </a:rPr>
              <a:t>generated </a:t>
            </a:r>
            <a:r>
              <a:rPr sz="2400" spc="-169" dirty="0">
                <a:latin typeface="Arial"/>
                <a:cs typeface="Arial"/>
              </a:rPr>
              <a:t>by </a:t>
            </a:r>
            <a:r>
              <a:rPr sz="2400" spc="-159" dirty="0">
                <a:latin typeface="Arial"/>
                <a:cs typeface="Arial"/>
              </a:rPr>
              <a:t>programs </a:t>
            </a:r>
            <a:r>
              <a:rPr sz="2400" dirty="0">
                <a:latin typeface="Arial"/>
                <a:cs typeface="Arial"/>
              </a:rPr>
              <a:t>“similar” to  </a:t>
            </a:r>
            <a:r>
              <a:rPr sz="2400" spc="-139" dirty="0">
                <a:latin typeface="Arial"/>
                <a:cs typeface="Arial"/>
              </a:rPr>
              <a:t>graphics </a:t>
            </a:r>
            <a:r>
              <a:rPr sz="2400" spc="-129" dirty="0">
                <a:latin typeface="Arial"/>
                <a:cs typeface="Arial"/>
              </a:rPr>
              <a:t>or </a:t>
            </a:r>
            <a:r>
              <a:rPr sz="2400" spc="-89" dirty="0">
                <a:latin typeface="Arial"/>
                <a:cs typeface="Arial"/>
              </a:rPr>
              <a:t>animation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spc="-139" dirty="0">
                <a:latin typeface="Arial"/>
                <a:cs typeface="Arial"/>
              </a:rPr>
              <a:t>programs.</a:t>
            </a:r>
            <a:endParaRPr sz="2400" dirty="0">
              <a:latin typeface="Arial"/>
              <a:cs typeface="Arial"/>
            </a:endParaRPr>
          </a:p>
          <a:p>
            <a:pPr marL="25175" marR="90629">
              <a:spcBef>
                <a:spcPts val="89"/>
              </a:spcBef>
            </a:pPr>
            <a:r>
              <a:rPr sz="2400" spc="-139" dirty="0">
                <a:latin typeface="Arial"/>
                <a:cs typeface="Arial"/>
              </a:rPr>
              <a:t>Stored </a:t>
            </a:r>
            <a:r>
              <a:rPr sz="2400" spc="-20" dirty="0">
                <a:latin typeface="Arial"/>
                <a:cs typeface="Arial"/>
              </a:rPr>
              <a:t>at </a:t>
            </a:r>
            <a:r>
              <a:rPr sz="2400" spc="-169" dirty="0">
                <a:latin typeface="Arial"/>
                <a:cs typeface="Arial"/>
              </a:rPr>
              <a:t>1 </a:t>
            </a:r>
            <a:r>
              <a:rPr sz="2400" spc="10" dirty="0">
                <a:latin typeface="Arial"/>
                <a:cs typeface="Arial"/>
              </a:rPr>
              <a:t>bit </a:t>
            </a:r>
            <a:r>
              <a:rPr sz="2400" spc="-129" dirty="0">
                <a:latin typeface="Arial"/>
                <a:cs typeface="Arial"/>
              </a:rPr>
              <a:t>per </a:t>
            </a:r>
            <a:r>
              <a:rPr sz="2400" spc="-109" dirty="0">
                <a:latin typeface="Arial"/>
                <a:cs typeface="Arial"/>
              </a:rPr>
              <a:t>pixel </a:t>
            </a:r>
            <a:r>
              <a:rPr sz="2400" spc="-69" dirty="0">
                <a:latin typeface="Arial"/>
                <a:cs typeface="Arial"/>
              </a:rPr>
              <a:t>(Black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White), </a:t>
            </a:r>
            <a:r>
              <a:rPr sz="2400" spc="-169" dirty="0">
                <a:latin typeface="Arial"/>
                <a:cs typeface="Arial"/>
              </a:rPr>
              <a:t>8 </a:t>
            </a:r>
            <a:r>
              <a:rPr sz="2400" spc="-40" dirty="0">
                <a:latin typeface="Arial"/>
                <a:cs typeface="Arial"/>
              </a:rPr>
              <a:t>Bits </a:t>
            </a:r>
            <a:r>
              <a:rPr sz="2400" spc="-129" dirty="0">
                <a:latin typeface="Arial"/>
                <a:cs typeface="Arial"/>
              </a:rPr>
              <a:t>per  </a:t>
            </a:r>
            <a:r>
              <a:rPr sz="2400" spc="-109" dirty="0">
                <a:latin typeface="Arial"/>
                <a:cs typeface="Arial"/>
              </a:rPr>
              <a:t>pixel </a:t>
            </a:r>
            <a:r>
              <a:rPr sz="2400" spc="-129" dirty="0">
                <a:latin typeface="Arial"/>
                <a:cs typeface="Arial"/>
              </a:rPr>
              <a:t>(Grey </a:t>
            </a:r>
            <a:r>
              <a:rPr sz="2400" spc="-169" dirty="0">
                <a:latin typeface="Arial"/>
                <a:cs typeface="Arial"/>
              </a:rPr>
              <a:t>Scale, </a:t>
            </a:r>
            <a:r>
              <a:rPr sz="2400" spc="-129" dirty="0">
                <a:latin typeface="Arial"/>
                <a:cs typeface="Arial"/>
              </a:rPr>
              <a:t>Colour </a:t>
            </a:r>
            <a:r>
              <a:rPr sz="2400" spc="-59" dirty="0">
                <a:latin typeface="Arial"/>
                <a:cs typeface="Arial"/>
              </a:rPr>
              <a:t>Map) </a:t>
            </a:r>
            <a:r>
              <a:rPr sz="2400" spc="-129" dirty="0">
                <a:latin typeface="Arial"/>
                <a:cs typeface="Arial"/>
              </a:rPr>
              <a:t>or </a:t>
            </a:r>
            <a:r>
              <a:rPr sz="2400" spc="-169" dirty="0">
                <a:latin typeface="Arial"/>
                <a:cs typeface="Arial"/>
              </a:rPr>
              <a:t>24 </a:t>
            </a:r>
            <a:r>
              <a:rPr sz="2400" spc="-40" dirty="0">
                <a:latin typeface="Arial"/>
                <a:cs typeface="Arial"/>
              </a:rPr>
              <a:t>Bits </a:t>
            </a:r>
            <a:r>
              <a:rPr sz="2400" spc="-129" dirty="0">
                <a:latin typeface="Arial"/>
                <a:cs typeface="Arial"/>
              </a:rPr>
              <a:t>per </a:t>
            </a:r>
            <a:r>
              <a:rPr sz="2400" spc="-109" dirty="0">
                <a:latin typeface="Arial"/>
                <a:cs typeface="Arial"/>
              </a:rPr>
              <a:t>pixel </a:t>
            </a:r>
            <a:r>
              <a:rPr sz="2400" spc="-79" dirty="0">
                <a:latin typeface="Arial"/>
                <a:cs typeface="Arial"/>
              </a:rPr>
              <a:t>(True  </a:t>
            </a:r>
            <a:r>
              <a:rPr sz="2400" spc="-99" dirty="0">
                <a:latin typeface="Arial"/>
                <a:cs typeface="Arial"/>
              </a:rPr>
              <a:t>Colour)</a:t>
            </a:r>
            <a:endParaRPr sz="2400" dirty="0">
              <a:latin typeface="Arial"/>
              <a:cs typeface="Arial"/>
            </a:endParaRPr>
          </a:p>
          <a:p>
            <a:pPr marL="25175" marR="10070">
              <a:lnSpc>
                <a:spcPct val="100899"/>
              </a:lnSpc>
              <a:spcBef>
                <a:spcPts val="59"/>
              </a:spcBef>
            </a:pPr>
            <a:r>
              <a:rPr sz="2400" spc="-159" dirty="0">
                <a:latin typeface="Arial"/>
                <a:cs typeface="Arial"/>
              </a:rPr>
              <a:t>Size: </a:t>
            </a:r>
            <a:r>
              <a:rPr sz="2400" spc="-218" dirty="0">
                <a:latin typeface="Arial"/>
                <a:cs typeface="Arial"/>
              </a:rPr>
              <a:t>a </a:t>
            </a:r>
            <a:r>
              <a:rPr sz="2400" spc="-169" dirty="0">
                <a:latin typeface="Arial"/>
                <a:cs typeface="Arial"/>
              </a:rPr>
              <a:t>512x512 </a:t>
            </a:r>
            <a:r>
              <a:rPr sz="2400" spc="-198" dirty="0">
                <a:latin typeface="Arial"/>
                <a:cs typeface="Arial"/>
              </a:rPr>
              <a:t>Grey scale </a:t>
            </a:r>
            <a:r>
              <a:rPr sz="2400" spc="-169" dirty="0">
                <a:latin typeface="Arial"/>
                <a:cs typeface="Arial"/>
              </a:rPr>
              <a:t>image </a:t>
            </a:r>
            <a:r>
              <a:rPr sz="2400" spc="-159" dirty="0">
                <a:latin typeface="Arial"/>
                <a:cs typeface="Arial"/>
              </a:rPr>
              <a:t>takes </a:t>
            </a:r>
            <a:r>
              <a:rPr sz="2400" spc="-139" dirty="0">
                <a:latin typeface="Arial"/>
                <a:cs typeface="Arial"/>
              </a:rPr>
              <a:t>up </a:t>
            </a:r>
            <a:r>
              <a:rPr sz="2400" spc="50" dirty="0">
                <a:latin typeface="Arial"/>
                <a:cs typeface="Arial"/>
              </a:rPr>
              <a:t>1/4 </a:t>
            </a:r>
            <a:r>
              <a:rPr sz="2400" spc="-20" dirty="0">
                <a:latin typeface="Arial"/>
                <a:cs typeface="Arial"/>
              </a:rPr>
              <a:t>MB, </a:t>
            </a:r>
            <a:r>
              <a:rPr sz="2400" spc="-218" dirty="0">
                <a:latin typeface="Arial"/>
                <a:cs typeface="Arial"/>
              </a:rPr>
              <a:t>a  </a:t>
            </a:r>
            <a:r>
              <a:rPr sz="2400" spc="-169" dirty="0">
                <a:latin typeface="Arial"/>
                <a:cs typeface="Arial"/>
              </a:rPr>
              <a:t>512x512 24 </a:t>
            </a:r>
            <a:r>
              <a:rPr sz="2400" spc="10" dirty="0">
                <a:latin typeface="Arial"/>
                <a:cs typeface="Arial"/>
              </a:rPr>
              <a:t>bit </a:t>
            </a:r>
            <a:r>
              <a:rPr sz="2400" spc="-169" dirty="0">
                <a:latin typeface="Arial"/>
                <a:cs typeface="Arial"/>
              </a:rPr>
              <a:t>image </a:t>
            </a:r>
            <a:r>
              <a:rPr sz="2400" spc="-159" dirty="0">
                <a:latin typeface="Arial"/>
                <a:cs typeface="Arial"/>
              </a:rPr>
              <a:t>takes </a:t>
            </a:r>
            <a:r>
              <a:rPr sz="2400" spc="50" dirty="0">
                <a:latin typeface="Arial"/>
                <a:cs typeface="Arial"/>
              </a:rPr>
              <a:t>3/4 </a:t>
            </a:r>
            <a:r>
              <a:rPr sz="2400" spc="-10" dirty="0">
                <a:latin typeface="Arial"/>
                <a:cs typeface="Arial"/>
              </a:rPr>
              <a:t>MB </a:t>
            </a:r>
            <a:r>
              <a:rPr sz="2400" spc="-30" dirty="0">
                <a:latin typeface="Arial"/>
                <a:cs typeface="Arial"/>
              </a:rPr>
              <a:t>with </a:t>
            </a:r>
            <a:r>
              <a:rPr sz="2400" spc="-149" dirty="0">
                <a:latin typeface="Arial"/>
                <a:cs typeface="Arial"/>
              </a:rPr>
              <a:t>no </a:t>
            </a:r>
            <a:r>
              <a:rPr sz="2400" spc="-159" dirty="0">
                <a:latin typeface="Arial"/>
                <a:cs typeface="Arial"/>
              </a:rPr>
              <a:t>compression.  </a:t>
            </a:r>
            <a:r>
              <a:rPr sz="2400" spc="-79" dirty="0">
                <a:latin typeface="Arial"/>
                <a:cs typeface="Arial"/>
              </a:rPr>
              <a:t>This </a:t>
            </a:r>
            <a:r>
              <a:rPr sz="2400" spc="-178" dirty="0">
                <a:latin typeface="Arial"/>
                <a:cs typeface="Arial"/>
              </a:rPr>
              <a:t>overhead soon </a:t>
            </a:r>
            <a:r>
              <a:rPr sz="2400" spc="-188" dirty="0">
                <a:latin typeface="Arial"/>
                <a:cs typeface="Arial"/>
              </a:rPr>
              <a:t>increases </a:t>
            </a:r>
            <a:r>
              <a:rPr sz="2400" spc="-30" dirty="0">
                <a:latin typeface="Arial"/>
                <a:cs typeface="Arial"/>
              </a:rPr>
              <a:t>with </a:t>
            </a:r>
            <a:r>
              <a:rPr sz="2400" spc="-169" dirty="0">
                <a:latin typeface="Arial"/>
                <a:cs typeface="Arial"/>
              </a:rPr>
              <a:t>image </a:t>
            </a:r>
            <a:r>
              <a:rPr sz="2400" spc="-198" dirty="0">
                <a:latin typeface="Arial"/>
                <a:cs typeface="Arial"/>
              </a:rPr>
              <a:t>size </a:t>
            </a:r>
            <a:r>
              <a:rPr sz="2400" spc="-59" dirty="0">
                <a:latin typeface="Arial"/>
                <a:cs typeface="Arial"/>
              </a:rPr>
              <a:t>— </a:t>
            </a:r>
            <a:r>
              <a:rPr sz="2400" spc="-139" dirty="0">
                <a:latin typeface="Arial"/>
                <a:cs typeface="Arial"/>
              </a:rPr>
              <a:t>modern  </a:t>
            </a:r>
            <a:r>
              <a:rPr sz="2400" spc="-109" dirty="0">
                <a:latin typeface="Arial"/>
                <a:cs typeface="Arial"/>
              </a:rPr>
              <a:t>high </a:t>
            </a:r>
            <a:r>
              <a:rPr sz="2400" spc="-50" dirty="0">
                <a:latin typeface="Arial"/>
                <a:cs typeface="Arial"/>
              </a:rPr>
              <a:t>digital </a:t>
            </a:r>
            <a:r>
              <a:rPr sz="2400" spc="-178" dirty="0">
                <a:latin typeface="Arial"/>
                <a:cs typeface="Arial"/>
              </a:rPr>
              <a:t>camera </a:t>
            </a:r>
            <a:r>
              <a:rPr sz="2400" spc="20" dirty="0">
                <a:latin typeface="Arial"/>
                <a:cs typeface="Arial"/>
              </a:rPr>
              <a:t>10+ </a:t>
            </a:r>
            <a:r>
              <a:rPr sz="2400" spc="-149" dirty="0">
                <a:latin typeface="Arial"/>
                <a:cs typeface="Arial"/>
              </a:rPr>
              <a:t>Megapixels </a:t>
            </a:r>
            <a:r>
              <a:rPr sz="2400" i="1" spc="-109" dirty="0">
                <a:latin typeface="Verdana"/>
                <a:cs typeface="Verdana"/>
              </a:rPr>
              <a:t>≈ </a:t>
            </a:r>
            <a:r>
              <a:rPr sz="2400" spc="-89" dirty="0">
                <a:latin typeface="Arial"/>
                <a:cs typeface="Arial"/>
              </a:rPr>
              <a:t>29MB  </a:t>
            </a:r>
            <a:r>
              <a:rPr sz="2400" spc="-169" dirty="0">
                <a:latin typeface="Arial"/>
                <a:cs typeface="Arial"/>
              </a:rPr>
              <a:t>uncompressed!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79"/>
              </a:spcBef>
            </a:pPr>
            <a:r>
              <a:rPr sz="2400" b="1" spc="-149" dirty="0">
                <a:solidFill>
                  <a:srgbClr val="0000FF"/>
                </a:solidFill>
                <a:latin typeface="Arial"/>
                <a:cs typeface="Arial"/>
              </a:rPr>
              <a:t>Compression </a:t>
            </a:r>
            <a:r>
              <a:rPr sz="2400" spc="-149" dirty="0">
                <a:latin typeface="Arial"/>
                <a:cs typeface="Arial"/>
              </a:rPr>
              <a:t>is </a:t>
            </a:r>
            <a:r>
              <a:rPr sz="2400" spc="-129" dirty="0">
                <a:latin typeface="Arial"/>
                <a:cs typeface="Arial"/>
              </a:rPr>
              <a:t>commonly</a:t>
            </a:r>
            <a:r>
              <a:rPr sz="2400" spc="-404" dirty="0">
                <a:latin typeface="Arial"/>
                <a:cs typeface="Arial"/>
              </a:rPr>
              <a:t> </a:t>
            </a:r>
            <a:r>
              <a:rPr sz="2400" spc="-119" dirty="0">
                <a:latin typeface="Arial"/>
                <a:cs typeface="Arial"/>
              </a:rPr>
              <a:t>applied.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8920" y="6633715"/>
            <a:ext cx="11826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Data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16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800" dirty="0" smtClean="0"/>
              <a:t>1-Bit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199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Bell MT" pitchFamily="18" charset="0"/>
              </a:rPr>
              <a:t>Images consist of pixels (picture elements in digital images). </a:t>
            </a:r>
          </a:p>
          <a:p>
            <a:r>
              <a:rPr lang="en-US" altLang="en-US" sz="2400" dirty="0" smtClean="0">
                <a:latin typeface="Bell MT" pitchFamily="18" charset="0"/>
              </a:rPr>
              <a:t>A </a:t>
            </a:r>
            <a:r>
              <a:rPr lang="en-US" altLang="en-US" sz="2400" dirty="0" smtClean="0">
                <a:solidFill>
                  <a:srgbClr val="FF0000"/>
                </a:solidFill>
                <a:latin typeface="Bell MT" pitchFamily="18" charset="0"/>
              </a:rPr>
              <a:t>1-bit image (also called binary image)</a:t>
            </a:r>
            <a:r>
              <a:rPr lang="en-US" altLang="en-US" sz="2400" dirty="0" smtClean="0">
                <a:latin typeface="Bell MT" pitchFamily="18" charset="0"/>
              </a:rPr>
              <a:t> consists of </a:t>
            </a:r>
            <a:r>
              <a:rPr lang="en-US" altLang="en-US" sz="2400" dirty="0" smtClean="0">
                <a:solidFill>
                  <a:srgbClr val="FF0000"/>
                </a:solidFill>
                <a:latin typeface="Bell MT" pitchFamily="18" charset="0"/>
              </a:rPr>
              <a:t>on</a:t>
            </a:r>
            <a:r>
              <a:rPr lang="en-US" altLang="en-US" sz="2400" dirty="0" smtClean="0">
                <a:latin typeface="Bell MT" pitchFamily="18" charset="0"/>
              </a:rPr>
              <a:t> and </a:t>
            </a:r>
            <a:r>
              <a:rPr lang="en-US" altLang="en-US" sz="2400" dirty="0" smtClean="0">
                <a:solidFill>
                  <a:srgbClr val="FF0000"/>
                </a:solidFill>
                <a:latin typeface="Bell MT" pitchFamily="18" charset="0"/>
              </a:rPr>
              <a:t>off</a:t>
            </a:r>
            <a:r>
              <a:rPr lang="en-US" altLang="en-US" sz="2400" dirty="0" smtClean="0">
                <a:latin typeface="Bell MT" pitchFamily="18" charset="0"/>
              </a:rPr>
              <a:t> bits only and thus is the simplest type of image. </a:t>
            </a:r>
          </a:p>
          <a:p>
            <a:r>
              <a:rPr lang="en-US" altLang="en-US" sz="2400" dirty="0" smtClean="0">
                <a:latin typeface="Bell MT" pitchFamily="18" charset="0"/>
              </a:rPr>
              <a:t>Each pixel is stored as a single bit (0 or 1)</a:t>
            </a:r>
          </a:p>
          <a:p>
            <a:r>
              <a:rPr lang="en-US" altLang="en-US" sz="2400" dirty="0" smtClean="0">
                <a:latin typeface="Bell MT" pitchFamily="18" charset="0"/>
              </a:rPr>
              <a:t>It is also sometimes called a </a:t>
            </a:r>
            <a:r>
              <a:rPr lang="en-US" altLang="en-US" sz="2400" i="1" dirty="0" smtClean="0">
                <a:solidFill>
                  <a:srgbClr val="FF0000"/>
                </a:solidFill>
                <a:latin typeface="Bell MT" pitchFamily="18" charset="0"/>
              </a:rPr>
              <a:t>1-bit monochrome </a:t>
            </a:r>
            <a:r>
              <a:rPr lang="en-US" altLang="en-US" sz="2400" dirty="0" smtClean="0">
                <a:latin typeface="Bell MT" pitchFamily="18" charset="0"/>
              </a:rPr>
              <a:t>image since it contains no color. </a:t>
            </a:r>
          </a:p>
          <a:p>
            <a:r>
              <a:rPr lang="en-US" altLang="en-US" sz="2400" dirty="0" smtClean="0">
                <a:latin typeface="Bell MT" pitchFamily="18" charset="0"/>
              </a:rPr>
              <a:t>1-bit images can be satisfactory for pictures containing only simple </a:t>
            </a:r>
            <a:r>
              <a:rPr lang="en-US" altLang="en-US" sz="2400" dirty="0" smtClean="0">
                <a:solidFill>
                  <a:srgbClr val="FF0000"/>
                </a:solidFill>
                <a:latin typeface="Bell MT" pitchFamily="18" charset="0"/>
              </a:rPr>
              <a:t>graphics</a:t>
            </a:r>
            <a:r>
              <a:rPr lang="en-US" altLang="en-US" sz="2400" dirty="0" smtClean="0">
                <a:latin typeface="Bell MT" pitchFamily="18" charset="0"/>
              </a:rPr>
              <a:t> and </a:t>
            </a:r>
            <a:r>
              <a:rPr lang="en-US" altLang="en-US" sz="2400" dirty="0" smtClean="0">
                <a:solidFill>
                  <a:srgbClr val="FF0000"/>
                </a:solidFill>
                <a:latin typeface="Bell MT" pitchFamily="18" charset="0"/>
              </a:rPr>
              <a:t>text.</a:t>
            </a:r>
          </a:p>
          <a:p>
            <a:r>
              <a:rPr lang="en-US" altLang="en-US" sz="2400" dirty="0" smtClean="0">
                <a:latin typeface="Bell MT" pitchFamily="18" charset="0"/>
              </a:rPr>
              <a:t>fax machines use 1-bit data, so in fact 1-bit images are still important.</a:t>
            </a:r>
            <a:endParaRPr lang="en-US" altLang="en-US" sz="2400" dirty="0" smtClean="0">
              <a:solidFill>
                <a:srgbClr val="FF0000"/>
              </a:solidFill>
              <a:latin typeface="Bell MT" pitchFamily="18" charset="0"/>
            </a:endParaRPr>
          </a:p>
          <a:p>
            <a:endParaRPr lang="en-US" sz="24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640×480 monochrome image requires 38.4 </a:t>
            </a:r>
            <a:r>
              <a:rPr lang="en-US" altLang="en-US" dirty="0" err="1" smtClean="0"/>
              <a:t>kB</a:t>
            </a:r>
            <a:r>
              <a:rPr lang="en-US" altLang="en-US" dirty="0" smtClean="0"/>
              <a:t> of storage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743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8-Bit Gray-Level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5" y="1615440"/>
            <a:ext cx="7767318" cy="379476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8-bit image </a:t>
            </a:r>
            <a:r>
              <a:rPr lang="en-US" altLang="en-US" dirty="0" smtClean="0"/>
              <a:t>is one for which each pixel has a </a:t>
            </a:r>
            <a:r>
              <a:rPr lang="en-US" altLang="en-US" i="1" dirty="0" smtClean="0">
                <a:solidFill>
                  <a:srgbClr val="FF0000"/>
                </a:solidFill>
              </a:rPr>
              <a:t>gray</a:t>
            </a:r>
            <a:r>
              <a:rPr lang="en-US" altLang="en-US" i="1" dirty="0" smtClean="0"/>
              <a:t> value </a:t>
            </a:r>
            <a:r>
              <a:rPr lang="en-US" altLang="en-US" dirty="0" smtClean="0"/>
              <a:t>between 0 and 255.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Each pixel is represented by a single byte.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entire image can be thought of as a two-dimensional array of pixel values referred to as a </a:t>
            </a:r>
            <a:r>
              <a:rPr lang="en-US" altLang="en-US" i="1" dirty="0" smtClean="0">
                <a:solidFill>
                  <a:srgbClr val="FF0000"/>
                </a:solidFill>
              </a:rPr>
              <a:t>bitmap</a:t>
            </a:r>
            <a:r>
              <a:rPr lang="en-US" altLang="en-US" i="1" dirty="0" smtClean="0"/>
              <a:t>.</a:t>
            </a:r>
          </a:p>
          <a:p>
            <a:endParaRPr lang="en-US" altLang="en-US" i="1" dirty="0" smtClean="0"/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Image resolution </a:t>
            </a:r>
            <a:r>
              <a:rPr lang="en-US" altLang="en-US" dirty="0" smtClean="0"/>
              <a:t>refers to the number of pixels in a digital image (higher resolution always yields better quality but increases size)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309" y="497842"/>
            <a:ext cx="5904230" cy="68992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1706283" algn="l"/>
                <a:tab pos="2406444" algn="l"/>
              </a:tabLst>
            </a:pPr>
            <a:r>
              <a:rPr sz="4400" spc="151" dirty="0"/>
              <a:t>What	</a:t>
            </a:r>
            <a:r>
              <a:rPr sz="4400" spc="-65" dirty="0"/>
              <a:t>is	</a:t>
            </a:r>
            <a:r>
              <a:rPr sz="4400" spc="155" dirty="0"/>
              <a:t>Multimedia?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3" y="1455423"/>
            <a:ext cx="7651749" cy="3375242"/>
          </a:xfrm>
          <a:prstGeom prst="rect">
            <a:avLst/>
          </a:prstGeom>
        </p:spPr>
        <p:txBody>
          <a:bodyPr vert="horz" wrap="square" lIns="0" tIns="114259" rIns="0" bIns="0" rtlCol="0">
            <a:spAutoFit/>
          </a:bodyPr>
          <a:lstStyle/>
          <a:p>
            <a:pPr marL="355476" indent="-342780">
              <a:spcBef>
                <a:spcPts val="900"/>
              </a:spcBef>
              <a:buChar char="•"/>
              <a:tabLst>
                <a:tab pos="354842" algn="l"/>
                <a:tab pos="355476" algn="l"/>
              </a:tabLst>
            </a:pPr>
            <a:r>
              <a:rPr sz="3200" spc="-135" dirty="0">
                <a:latin typeface="Arial"/>
                <a:cs typeface="Arial"/>
              </a:rPr>
              <a:t>Derived </a:t>
            </a:r>
            <a:r>
              <a:rPr sz="3200" spc="-20" dirty="0">
                <a:latin typeface="Arial"/>
                <a:cs typeface="Arial"/>
              </a:rPr>
              <a:t>from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46" dirty="0">
                <a:latin typeface="Arial"/>
                <a:cs typeface="Arial"/>
              </a:rPr>
              <a:t>word </a:t>
            </a:r>
            <a:r>
              <a:rPr sz="3200" spc="99" dirty="0">
                <a:latin typeface="Arial"/>
                <a:cs typeface="Arial"/>
              </a:rPr>
              <a:t>“Multi”</a:t>
            </a:r>
            <a:r>
              <a:rPr sz="3200" spc="-670" dirty="0">
                <a:latin typeface="Arial"/>
                <a:cs typeface="Arial"/>
              </a:rPr>
              <a:t> </a:t>
            </a:r>
            <a:r>
              <a:rPr sz="3200" spc="-151" dirty="0">
                <a:latin typeface="Arial"/>
                <a:cs typeface="Arial"/>
              </a:rPr>
              <a:t>and </a:t>
            </a:r>
            <a:r>
              <a:rPr sz="3200" spc="10" dirty="0">
                <a:latin typeface="Arial"/>
                <a:cs typeface="Arial"/>
              </a:rPr>
              <a:t>“Media”</a:t>
            </a:r>
            <a:endParaRPr sz="3200" dirty="0">
              <a:latin typeface="Arial"/>
              <a:cs typeface="Arial"/>
            </a:endParaRPr>
          </a:p>
          <a:p>
            <a:pPr marL="755384" lvl="1" indent="-285651">
              <a:spcBef>
                <a:spcPts val="700"/>
              </a:spcBef>
              <a:buFont typeface="Arial"/>
              <a:buChar char="–"/>
              <a:tabLst>
                <a:tab pos="755384" algn="l"/>
              </a:tabLst>
            </a:pPr>
            <a:r>
              <a:rPr sz="2800" b="1" spc="-56" dirty="0">
                <a:latin typeface="Arial"/>
                <a:cs typeface="Arial"/>
              </a:rPr>
              <a:t>Multi</a:t>
            </a:r>
            <a:endParaRPr sz="2800" dirty="0">
              <a:latin typeface="Arial"/>
              <a:cs typeface="Arial"/>
            </a:endParaRPr>
          </a:p>
          <a:p>
            <a:pPr marL="1155297" lvl="2" indent="-228520">
              <a:spcBef>
                <a:spcPts val="591"/>
              </a:spcBef>
              <a:buChar char="•"/>
              <a:tabLst>
                <a:tab pos="1155297" algn="l"/>
              </a:tabLst>
            </a:pPr>
            <a:r>
              <a:rPr sz="2400" spc="-79" dirty="0">
                <a:latin typeface="Arial"/>
                <a:cs typeface="Arial"/>
              </a:rPr>
              <a:t>Many,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Multiple,</a:t>
            </a:r>
            <a:endParaRPr sz="2400" dirty="0">
              <a:latin typeface="Arial"/>
              <a:cs typeface="Arial"/>
            </a:endParaRPr>
          </a:p>
          <a:p>
            <a:pPr lvl="2">
              <a:spcBef>
                <a:spcPts val="40"/>
              </a:spcBef>
              <a:buFont typeface="Arial"/>
              <a:buChar char="•"/>
            </a:pPr>
            <a:endParaRPr sz="3600" dirty="0">
              <a:latin typeface="Times New Roman"/>
              <a:cs typeface="Times New Roman"/>
            </a:endParaRPr>
          </a:p>
          <a:p>
            <a:pPr marL="755384" lvl="1" indent="-285651">
              <a:buFont typeface="Arial"/>
              <a:buChar char="–"/>
              <a:tabLst>
                <a:tab pos="755384" algn="l"/>
              </a:tabLst>
            </a:pPr>
            <a:r>
              <a:rPr sz="2800" b="1" spc="-109" dirty="0">
                <a:latin typeface="Arial"/>
                <a:cs typeface="Arial"/>
              </a:rPr>
              <a:t>Media</a:t>
            </a:r>
            <a:endParaRPr sz="2800" dirty="0">
              <a:latin typeface="Arial"/>
              <a:cs typeface="Arial"/>
            </a:endParaRPr>
          </a:p>
          <a:p>
            <a:pPr marL="1155297" marR="132668" lvl="2" indent="-228520">
              <a:spcBef>
                <a:spcPts val="601"/>
              </a:spcBef>
              <a:buChar char="•"/>
              <a:tabLst>
                <a:tab pos="1155297" algn="l"/>
              </a:tabLst>
            </a:pPr>
            <a:r>
              <a:rPr sz="2400" spc="-46" dirty="0">
                <a:latin typeface="Arial"/>
                <a:cs typeface="Arial"/>
              </a:rPr>
              <a:t>Distribution </a:t>
            </a:r>
            <a:r>
              <a:rPr sz="2400" spc="-6" dirty="0">
                <a:latin typeface="Arial"/>
                <a:cs typeface="Arial"/>
              </a:rPr>
              <a:t>tool </a:t>
            </a:r>
            <a:r>
              <a:rPr sz="2400" spc="36" dirty="0">
                <a:latin typeface="Arial"/>
                <a:cs typeface="Arial"/>
              </a:rPr>
              <a:t>&amp;</a:t>
            </a:r>
            <a:r>
              <a:rPr sz="2400" spc="-4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information </a:t>
            </a:r>
            <a:r>
              <a:rPr sz="2400" spc="-65" dirty="0">
                <a:latin typeface="Arial"/>
                <a:cs typeface="Arial"/>
              </a:rPr>
              <a:t>presentation </a:t>
            </a:r>
            <a:r>
              <a:rPr sz="2400" spc="-141" dirty="0">
                <a:latin typeface="Arial"/>
                <a:cs typeface="Arial"/>
              </a:rPr>
              <a:t>– </a:t>
            </a:r>
            <a:r>
              <a:rPr sz="2400" spc="-20" dirty="0">
                <a:latin typeface="Arial"/>
                <a:cs typeface="Arial"/>
              </a:rPr>
              <a:t>text,  </a:t>
            </a:r>
            <a:r>
              <a:rPr sz="2400" spc="-95" dirty="0">
                <a:latin typeface="Arial"/>
                <a:cs typeface="Arial"/>
              </a:rPr>
              <a:t>graphic, </a:t>
            </a:r>
            <a:r>
              <a:rPr sz="2400" spc="-99" dirty="0">
                <a:latin typeface="Arial"/>
                <a:cs typeface="Arial"/>
              </a:rPr>
              <a:t>voice, </a:t>
            </a:r>
            <a:r>
              <a:rPr sz="2400" spc="-135" dirty="0">
                <a:latin typeface="Arial"/>
                <a:cs typeface="Arial"/>
              </a:rPr>
              <a:t>images, </a:t>
            </a:r>
            <a:r>
              <a:rPr sz="2400" spc="-121" dirty="0">
                <a:latin typeface="Arial"/>
                <a:cs typeface="Arial"/>
              </a:rPr>
              <a:t>music </a:t>
            </a:r>
            <a:r>
              <a:rPr sz="2400" spc="-113" dirty="0">
                <a:latin typeface="Arial"/>
                <a:cs typeface="Arial"/>
              </a:rPr>
              <a:t>and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Grey Scale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828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24-Bit 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5" y="1615440"/>
            <a:ext cx="7767318" cy="310896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 a color 24-bit image, each pixel is represented by three bytes, usually representing RGB.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Since each value is in the range 0–255, this format supports 256×256×256, or a total of 16,777,216, possible combined colors; which increases storage size.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640 × 480 24-bit color image would require 921.6 </a:t>
            </a:r>
            <a:r>
              <a:rPr lang="en-US" altLang="en-US" dirty="0" err="1" smtClean="0"/>
              <a:t>kB</a:t>
            </a:r>
            <a:r>
              <a:rPr lang="en-US" altLang="en-US" dirty="0" smtClean="0"/>
              <a:t> of storage. (without any compression applied)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24_color_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752600"/>
            <a:ext cx="684784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Higher Bit-Depth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5" y="1615440"/>
            <a:ext cx="7767318" cy="425196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 some fields such as medicine (security cameras, satellite imaging) more accurate images are required to see the patient’s liver, for example.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To get such images, special cameras that view more than just 3 colors (RGB) are used.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Such images are called </a:t>
            </a:r>
            <a:r>
              <a:rPr lang="en-US" altLang="en-US" i="1" dirty="0" smtClean="0"/>
              <a:t>multispectral</a:t>
            </a:r>
            <a:r>
              <a:rPr lang="en-US" altLang="en-US" dirty="0" smtClean="0"/>
              <a:t> (more than three colors) or </a:t>
            </a:r>
            <a:r>
              <a:rPr lang="en-US" altLang="en-US" i="1" dirty="0" err="1" smtClean="0"/>
              <a:t>hyperspectral</a:t>
            </a:r>
            <a:r>
              <a:rPr lang="en-US" altLang="en-US" dirty="0" smtClean="0"/>
              <a:t> (224 colors for satellite imaging).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dirty="0" smtClean="0"/>
              <a:t>8-Bit 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reasonably accurate color images can be obtained by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quantizing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the color information to collapse it</a:t>
            </a:r>
            <a:r>
              <a:rPr lang="en-US" altLang="en-US" sz="24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altLang="en-US" sz="24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Color quantizing example: reducing the number of colors required to represent a digital image makes it possible to reduce its file size.</a:t>
            </a:r>
          </a:p>
          <a:p>
            <a:pPr algn="just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8-bit color image (so-called 256 colors. </a:t>
            </a:r>
            <a:r>
              <a:rPr lang="en-US" alt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Why?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ﬁles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use the concept of a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lookup table (LUT)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to store color information.</a:t>
            </a: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For example,:</a:t>
            </a:r>
          </a:p>
          <a:p>
            <a:pPr lvl="1" algn="just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if exactly 23 pixels have RGB values (45, 200, 91)</a:t>
            </a:r>
          </a:p>
          <a:p>
            <a:pPr lvl="1" algn="just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then store the value 23 in a three-dimensional array, at the element indexed by the index values [45, 200, 91]. </a:t>
            </a:r>
          </a:p>
          <a:p>
            <a:pPr lvl="1" algn="just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This data structure is called a </a:t>
            </a:r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 histogram. </a:t>
            </a:r>
          </a:p>
          <a:p>
            <a:pPr algn="just"/>
            <a:r>
              <a:rPr lang="en-US" alt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 histogram: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is a very useful tool for image transformation and manipulation in Image Processing.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Notice that the difference between Fig. 3.5a, the 24-bit image, and Fig. 3.7, the 8-bit image, is reasonably small.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24_color_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4191000"/>
            <a:ext cx="3627438" cy="20002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36274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0200" y="2514600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Fig. 3.5a, the 24-bit image</a:t>
            </a:r>
            <a:endParaRPr lang="en-US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86400" y="4800600"/>
            <a:ext cx="260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Fig. 3.7, the 8-bit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Another example for difference between Fig. 3.5a, the 24-bit image, and Fig. 3.7, the 8-bit image, is reasonably small.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41887" y="3121025"/>
            <a:ext cx="286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Fig. 3.5a, the 24-bit image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62525" y="5434012"/>
            <a:ext cx="260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Fig. 3.7, the 8-bit image</a:t>
            </a:r>
          </a:p>
        </p:txBody>
      </p:sp>
      <p:pic>
        <p:nvPicPr>
          <p:cNvPr id="6" name="Picture 14" descr="http://data.uta.edu/~ramesh/cse4348-5392/parro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1547812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data.uta.edu/~ramesh/cse4348-5392/parro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60837"/>
            <a:ext cx="38179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8-Bit Color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Note the great savings in space for 8-bit images over 24-bit ones: </a:t>
            </a:r>
          </a:p>
          <a:p>
            <a:r>
              <a:rPr lang="en-US" altLang="en-US" dirty="0" smtClean="0"/>
              <a:t>a 640 × 480 8-bit color image requires only 300 </a:t>
            </a:r>
            <a:r>
              <a:rPr lang="en-US" altLang="en-US" dirty="0" err="1" smtClean="0"/>
              <a:t>kB</a:t>
            </a:r>
            <a:r>
              <a:rPr lang="en-US" altLang="en-US" dirty="0" smtClean="0"/>
              <a:t> of storage, </a:t>
            </a:r>
          </a:p>
          <a:p>
            <a:r>
              <a:rPr lang="en-US" altLang="en-US" dirty="0" smtClean="0"/>
              <a:t>compared to 921.6 </a:t>
            </a:r>
            <a:r>
              <a:rPr lang="en-US" altLang="en-US" dirty="0" err="1" smtClean="0"/>
              <a:t>kB</a:t>
            </a:r>
            <a:r>
              <a:rPr lang="en-US" altLang="en-US" dirty="0" smtClean="0"/>
              <a:t> for a color image (again, without any compression applied).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800" dirty="0" smtClean="0"/>
              <a:t>Color Lookup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25609"/>
          </a:xfrm>
        </p:spPr>
        <p:txBody>
          <a:bodyPr/>
          <a:lstStyle/>
          <a:p>
            <a:r>
              <a:rPr lang="en-US" dirty="0" smtClean="0"/>
              <a:t>The LUT is often called a </a:t>
            </a:r>
            <a:r>
              <a:rPr lang="en-US" i="1" dirty="0" smtClean="0">
                <a:solidFill>
                  <a:srgbClr val="FF0000"/>
                </a:solidFill>
              </a:rPr>
              <a:t>palette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 idea is to store only the index, or code value, for each pixel. </a:t>
            </a:r>
          </a:p>
          <a:p>
            <a:r>
              <a:rPr lang="en-US" dirty="0" smtClean="0"/>
              <a:t>if a pixel stores, say, the value 25, the meaning is to go to row 25 in a color lookup table (LUT).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70850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0"/>
            <a:ext cx="3163773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39" dirty="0"/>
              <a:t>Audio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8" y="1880428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8" y="231918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18" y="2757974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18" y="356029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518" y="4362646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518" y="516496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8597" y="1610386"/>
            <a:ext cx="7171617" cy="3812355"/>
          </a:xfrm>
          <a:prstGeom prst="rect">
            <a:avLst/>
          </a:prstGeom>
        </p:spPr>
        <p:txBody>
          <a:bodyPr vert="horz" wrap="square" lIns="0" tIns="25175" rIns="0" bIns="0" rtlCol="0">
            <a:spAutoFit/>
          </a:bodyPr>
          <a:lstStyle/>
          <a:p>
            <a:pPr marL="25175" marR="1081251">
              <a:lnSpc>
                <a:spcPct val="121100"/>
              </a:lnSpc>
              <a:spcBef>
                <a:spcPts val="198"/>
              </a:spcBef>
            </a:pPr>
            <a:r>
              <a:rPr sz="2400" spc="-99" dirty="0">
                <a:latin typeface="Arial"/>
                <a:cs typeface="Arial"/>
              </a:rPr>
              <a:t>Audio </a:t>
            </a:r>
            <a:r>
              <a:rPr sz="2400" spc="-159" dirty="0">
                <a:latin typeface="Arial"/>
                <a:cs typeface="Arial"/>
              </a:rPr>
              <a:t>signals </a:t>
            </a:r>
            <a:r>
              <a:rPr sz="2400" spc="-198" dirty="0">
                <a:latin typeface="Arial"/>
                <a:cs typeface="Arial"/>
              </a:rPr>
              <a:t>are </a:t>
            </a:r>
            <a:r>
              <a:rPr sz="2400" spc="-119" dirty="0">
                <a:latin typeface="Arial"/>
                <a:cs typeface="Arial"/>
              </a:rPr>
              <a:t>continuous </a:t>
            </a:r>
            <a:r>
              <a:rPr sz="2400" spc="-149" dirty="0">
                <a:latin typeface="Arial"/>
                <a:cs typeface="Arial"/>
              </a:rPr>
              <a:t>analog </a:t>
            </a:r>
            <a:r>
              <a:rPr sz="2400" spc="-139" dirty="0">
                <a:latin typeface="Arial"/>
                <a:cs typeface="Arial"/>
              </a:rPr>
              <a:t>signals.  </a:t>
            </a:r>
            <a:r>
              <a:rPr sz="2400" spc="-50" dirty="0">
                <a:latin typeface="Arial"/>
                <a:cs typeface="Arial"/>
              </a:rPr>
              <a:t>Input: </a:t>
            </a:r>
            <a:r>
              <a:rPr sz="2400" spc="-149" dirty="0">
                <a:latin typeface="Arial"/>
                <a:cs typeface="Arial"/>
              </a:rPr>
              <a:t>microphones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99" dirty="0">
                <a:latin typeface="Arial"/>
                <a:cs typeface="Arial"/>
              </a:rPr>
              <a:t>then </a:t>
            </a:r>
            <a:r>
              <a:rPr sz="2400" spc="-89" dirty="0">
                <a:latin typeface="Arial"/>
                <a:cs typeface="Arial"/>
              </a:rPr>
              <a:t>digitised </a:t>
            </a:r>
            <a:r>
              <a:rPr sz="2400" spc="-169" dirty="0">
                <a:latin typeface="Arial"/>
                <a:cs typeface="Arial"/>
              </a:rPr>
              <a:t>and</a:t>
            </a:r>
            <a:r>
              <a:rPr sz="2400" spc="-198" dirty="0">
                <a:latin typeface="Arial"/>
                <a:cs typeface="Arial"/>
              </a:rPr>
              <a:t> </a:t>
            </a:r>
            <a:r>
              <a:rPr sz="2400" spc="-139" dirty="0">
                <a:latin typeface="Arial"/>
                <a:cs typeface="Arial"/>
              </a:rPr>
              <a:t>stored</a:t>
            </a:r>
            <a:endParaRPr sz="2400" dirty="0">
              <a:latin typeface="Arial"/>
              <a:cs typeface="Arial"/>
            </a:endParaRPr>
          </a:p>
          <a:p>
            <a:pPr marL="25175" marR="294543">
              <a:spcBef>
                <a:spcPts val="595"/>
              </a:spcBef>
            </a:pPr>
            <a:r>
              <a:rPr sz="2400" spc="-149" dirty="0">
                <a:latin typeface="Arial"/>
                <a:cs typeface="Arial"/>
              </a:rPr>
              <a:t>CD </a:t>
            </a:r>
            <a:r>
              <a:rPr sz="2400" spc="-69" dirty="0">
                <a:latin typeface="Arial"/>
                <a:cs typeface="Arial"/>
              </a:rPr>
              <a:t>Quality </a:t>
            </a:r>
            <a:r>
              <a:rPr sz="2400" spc="-99" dirty="0">
                <a:latin typeface="Arial"/>
                <a:cs typeface="Arial"/>
              </a:rPr>
              <a:t>Audio </a:t>
            </a:r>
            <a:r>
              <a:rPr sz="2400" spc="-149" dirty="0">
                <a:latin typeface="Arial"/>
                <a:cs typeface="Arial"/>
              </a:rPr>
              <a:t>requires </a:t>
            </a:r>
            <a:r>
              <a:rPr sz="2400" spc="-50" dirty="0">
                <a:latin typeface="Arial"/>
                <a:cs typeface="Arial"/>
              </a:rPr>
              <a:t>16-bit </a:t>
            </a:r>
            <a:r>
              <a:rPr sz="2400" spc="-139" dirty="0">
                <a:latin typeface="Arial"/>
                <a:cs typeface="Arial"/>
              </a:rPr>
              <a:t>sampling </a:t>
            </a:r>
            <a:r>
              <a:rPr sz="2400" spc="-20" dirty="0">
                <a:latin typeface="Arial"/>
                <a:cs typeface="Arial"/>
              </a:rPr>
              <a:t>at </a:t>
            </a:r>
            <a:r>
              <a:rPr sz="2400" spc="-129" dirty="0">
                <a:latin typeface="Arial"/>
                <a:cs typeface="Arial"/>
              </a:rPr>
              <a:t>44.1 </a:t>
            </a:r>
            <a:r>
              <a:rPr sz="2400" spc="-89" dirty="0">
                <a:latin typeface="Arial"/>
                <a:cs typeface="Arial"/>
              </a:rPr>
              <a:t>KHz  </a:t>
            </a:r>
            <a:r>
              <a:rPr sz="2400" spc="-198" dirty="0">
                <a:latin typeface="Arial"/>
                <a:cs typeface="Arial"/>
              </a:rPr>
              <a:t>Even </a:t>
            </a:r>
            <a:r>
              <a:rPr sz="2400" spc="-119" dirty="0">
                <a:latin typeface="Arial"/>
                <a:cs typeface="Arial"/>
              </a:rPr>
              <a:t>higher audiophile </a:t>
            </a:r>
            <a:r>
              <a:rPr sz="2400" spc="-129" dirty="0">
                <a:latin typeface="Arial"/>
                <a:cs typeface="Arial"/>
              </a:rPr>
              <a:t>rates </a:t>
            </a:r>
            <a:r>
              <a:rPr sz="2400" spc="-79" dirty="0">
                <a:latin typeface="Arial"/>
                <a:cs typeface="Arial"/>
              </a:rPr>
              <a:t>(e.g. </a:t>
            </a:r>
            <a:r>
              <a:rPr sz="2400" spc="-50" dirty="0">
                <a:latin typeface="Arial"/>
                <a:cs typeface="Arial"/>
              </a:rPr>
              <a:t>24-bit, </a:t>
            </a:r>
            <a:r>
              <a:rPr sz="2400" spc="-169" dirty="0">
                <a:latin typeface="Arial"/>
                <a:cs typeface="Arial"/>
              </a:rPr>
              <a:t>96</a:t>
            </a:r>
            <a:r>
              <a:rPr sz="2400" spc="139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KHz)</a:t>
            </a:r>
            <a:endParaRPr sz="2400" dirty="0">
              <a:latin typeface="Arial"/>
              <a:cs typeface="Arial"/>
            </a:endParaRPr>
          </a:p>
          <a:p>
            <a:pPr marL="25175" marR="684748">
              <a:spcBef>
                <a:spcPts val="615"/>
              </a:spcBef>
            </a:pPr>
            <a:r>
              <a:rPr sz="2400" spc="-169" dirty="0">
                <a:latin typeface="Arial"/>
                <a:cs typeface="Arial"/>
              </a:rPr>
              <a:t>1 </a:t>
            </a:r>
            <a:r>
              <a:rPr sz="2400" spc="-59" dirty="0">
                <a:latin typeface="Arial"/>
                <a:cs typeface="Arial"/>
              </a:rPr>
              <a:t>Minute of </a:t>
            </a:r>
            <a:r>
              <a:rPr sz="2400" spc="-109" dirty="0">
                <a:latin typeface="Arial"/>
                <a:cs typeface="Arial"/>
              </a:rPr>
              <a:t>Mono </a:t>
            </a:r>
            <a:r>
              <a:rPr sz="2400" spc="-149" dirty="0">
                <a:latin typeface="Arial"/>
                <a:cs typeface="Arial"/>
              </a:rPr>
              <a:t>CD </a:t>
            </a:r>
            <a:r>
              <a:rPr sz="2400" spc="-69" dirty="0">
                <a:latin typeface="Arial"/>
                <a:cs typeface="Arial"/>
              </a:rPr>
              <a:t>quality </a:t>
            </a:r>
            <a:r>
              <a:rPr sz="2400" spc="-149" dirty="0">
                <a:latin typeface="Arial"/>
                <a:cs typeface="Arial"/>
              </a:rPr>
              <a:t>(uncompressed) </a:t>
            </a:r>
            <a:r>
              <a:rPr sz="2400" spc="-129" dirty="0">
                <a:latin typeface="Arial"/>
                <a:cs typeface="Arial"/>
              </a:rPr>
              <a:t>audio  </a:t>
            </a:r>
            <a:r>
              <a:rPr sz="2400" spc="-149" dirty="0">
                <a:latin typeface="Arial"/>
                <a:cs typeface="Arial"/>
              </a:rPr>
              <a:t>requires </a:t>
            </a:r>
            <a:r>
              <a:rPr sz="2400" spc="-169" dirty="0">
                <a:latin typeface="Arial"/>
                <a:cs typeface="Arial"/>
              </a:rPr>
              <a:t>5</a:t>
            </a:r>
            <a:r>
              <a:rPr sz="2400" spc="-159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MB.</a:t>
            </a:r>
            <a:endParaRPr sz="2400" dirty="0">
              <a:latin typeface="Arial"/>
              <a:cs typeface="Arial"/>
            </a:endParaRPr>
          </a:p>
          <a:p>
            <a:pPr marL="25175" marR="606707">
              <a:spcBef>
                <a:spcPts val="615"/>
              </a:spcBef>
            </a:pPr>
            <a:r>
              <a:rPr sz="2400" spc="-169" dirty="0">
                <a:latin typeface="Arial"/>
                <a:cs typeface="Arial"/>
              </a:rPr>
              <a:t>1 </a:t>
            </a:r>
            <a:r>
              <a:rPr sz="2400" spc="-59" dirty="0">
                <a:latin typeface="Arial"/>
                <a:cs typeface="Arial"/>
              </a:rPr>
              <a:t>Minute of </a:t>
            </a:r>
            <a:r>
              <a:rPr sz="2400" spc="-149" dirty="0">
                <a:latin typeface="Arial"/>
                <a:cs typeface="Arial"/>
              </a:rPr>
              <a:t>Stereo CD </a:t>
            </a:r>
            <a:r>
              <a:rPr sz="2400" spc="-69" dirty="0">
                <a:latin typeface="Arial"/>
                <a:cs typeface="Arial"/>
              </a:rPr>
              <a:t>quality </a:t>
            </a:r>
            <a:r>
              <a:rPr sz="2400" spc="-149" dirty="0">
                <a:latin typeface="Arial"/>
                <a:cs typeface="Arial"/>
              </a:rPr>
              <a:t>(uncompressed) </a:t>
            </a:r>
            <a:r>
              <a:rPr sz="2400" spc="-129" dirty="0">
                <a:latin typeface="Arial"/>
                <a:cs typeface="Arial"/>
              </a:rPr>
              <a:t>audio  </a:t>
            </a:r>
            <a:r>
              <a:rPr sz="2400" spc="-149" dirty="0">
                <a:latin typeface="Arial"/>
                <a:cs typeface="Arial"/>
              </a:rPr>
              <a:t>requires </a:t>
            </a:r>
            <a:r>
              <a:rPr sz="2400" spc="-169" dirty="0">
                <a:latin typeface="Arial"/>
                <a:cs typeface="Arial"/>
              </a:rPr>
              <a:t>10</a:t>
            </a:r>
            <a:r>
              <a:rPr sz="2400" spc="-159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MB.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605"/>
              </a:spcBef>
            </a:pPr>
            <a:r>
              <a:rPr sz="2400" spc="-129" dirty="0">
                <a:latin typeface="Arial"/>
                <a:cs typeface="Arial"/>
              </a:rPr>
              <a:t>Usually </a:t>
            </a:r>
            <a:r>
              <a:rPr sz="2400" b="1" spc="-169" dirty="0">
                <a:solidFill>
                  <a:srgbClr val="0000FF"/>
                </a:solidFill>
                <a:latin typeface="Arial"/>
                <a:cs typeface="Arial"/>
              </a:rPr>
              <a:t>compressed </a:t>
            </a:r>
            <a:r>
              <a:rPr sz="2400" spc="-69" dirty="0">
                <a:latin typeface="Arial"/>
                <a:cs typeface="Arial"/>
              </a:rPr>
              <a:t>(E.g. MP3, </a:t>
            </a:r>
            <a:r>
              <a:rPr sz="2400" spc="-119" dirty="0">
                <a:latin typeface="Arial"/>
                <a:cs typeface="Arial"/>
              </a:rPr>
              <a:t>AAC, </a:t>
            </a:r>
            <a:r>
              <a:rPr sz="2400" spc="-109" dirty="0">
                <a:latin typeface="Arial"/>
                <a:cs typeface="Arial"/>
              </a:rPr>
              <a:t>Flac, </a:t>
            </a:r>
            <a:r>
              <a:rPr sz="2400" spc="-159" dirty="0">
                <a:latin typeface="Arial"/>
                <a:cs typeface="Arial"/>
              </a:rPr>
              <a:t>Ogg</a:t>
            </a:r>
            <a:r>
              <a:rPr sz="2400" spc="278" dirty="0">
                <a:latin typeface="Arial"/>
                <a:cs typeface="Arial"/>
              </a:rPr>
              <a:t> </a:t>
            </a:r>
            <a:r>
              <a:rPr sz="2400" spc="-89" dirty="0">
                <a:latin typeface="Arial"/>
                <a:cs typeface="Arial"/>
              </a:rPr>
              <a:t>Vorbis).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8920" y="6633715"/>
            <a:ext cx="11826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Data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29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313" y="497842"/>
            <a:ext cx="6917691" cy="68992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013290" algn="l"/>
                <a:tab pos="3776294" algn="l"/>
              </a:tabLst>
            </a:pPr>
            <a:r>
              <a:rPr sz="4400" spc="375" dirty="0"/>
              <a:t>D</a:t>
            </a:r>
            <a:r>
              <a:rPr sz="4400" spc="365" dirty="0"/>
              <a:t>e</a:t>
            </a:r>
            <a:r>
              <a:rPr sz="4400" spc="113" dirty="0"/>
              <a:t>f</a:t>
            </a:r>
            <a:r>
              <a:rPr sz="4400" spc="131" dirty="0"/>
              <a:t>i</a:t>
            </a:r>
            <a:r>
              <a:rPr sz="4400" spc="121" dirty="0"/>
              <a:t>n</a:t>
            </a:r>
            <a:r>
              <a:rPr sz="4400" spc="131" dirty="0"/>
              <a:t>i</a:t>
            </a:r>
            <a:r>
              <a:rPr sz="4400" spc="113" dirty="0"/>
              <a:t>t</a:t>
            </a:r>
            <a:r>
              <a:rPr sz="4400" spc="131" dirty="0"/>
              <a:t>i</a:t>
            </a:r>
            <a:r>
              <a:rPr sz="4400" spc="121" dirty="0"/>
              <a:t>o</a:t>
            </a:r>
            <a:r>
              <a:rPr sz="4400" spc="-246" dirty="0"/>
              <a:t>n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ul</a:t>
            </a:r>
            <a:r>
              <a:rPr sz="4400" spc="125" dirty="0"/>
              <a:t>t</a:t>
            </a:r>
            <a:r>
              <a:rPr sz="4400" spc="131" dirty="0"/>
              <a:t>i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21" dirty="0"/>
              <a:t>d</a:t>
            </a:r>
            <a:r>
              <a:rPr sz="4400" spc="131" dirty="0"/>
              <a:t>i</a:t>
            </a:r>
            <a:r>
              <a:rPr sz="440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12903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88345" y="1615441"/>
            <a:ext cx="7767318" cy="17979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marR="5077">
              <a:spcBef>
                <a:spcPts val="99"/>
              </a:spcBef>
            </a:pPr>
            <a:r>
              <a:rPr sz="2800" spc="-46" dirty="0">
                <a:latin typeface="Arial"/>
                <a:cs typeface="Arial"/>
              </a:rPr>
              <a:t>Multimedia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75" dirty="0">
                <a:latin typeface="Arial"/>
                <a:cs typeface="Arial"/>
              </a:rPr>
              <a:t>combination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6" dirty="0">
                <a:latin typeface="Arial"/>
                <a:cs typeface="Arial"/>
              </a:rPr>
              <a:t>text, </a:t>
            </a:r>
            <a:r>
              <a:rPr sz="2800" spc="-113" dirty="0">
                <a:latin typeface="Arial"/>
                <a:cs typeface="Arial"/>
              </a:rPr>
              <a:t>graphic,  </a:t>
            </a:r>
            <a:r>
              <a:rPr sz="2800" spc="-131" dirty="0">
                <a:latin typeface="Arial"/>
                <a:cs typeface="Arial"/>
              </a:rPr>
              <a:t>sound, </a:t>
            </a:r>
            <a:r>
              <a:rPr sz="2800" spc="-75" dirty="0">
                <a:latin typeface="Arial"/>
                <a:cs typeface="Arial"/>
              </a:rPr>
              <a:t>animation,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9" dirty="0">
                <a:latin typeface="Arial"/>
                <a:cs typeface="Arial"/>
              </a:rPr>
              <a:t>video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89" dirty="0">
                <a:latin typeface="Arial"/>
                <a:cs typeface="Arial"/>
              </a:rPr>
              <a:t>delivered  </a:t>
            </a:r>
            <a:r>
              <a:rPr sz="2800" spc="-59" dirty="0">
                <a:latin typeface="Arial"/>
                <a:cs typeface="Arial"/>
              </a:rPr>
              <a:t>interactively </a:t>
            </a:r>
            <a:r>
              <a:rPr sz="2800" spc="30" dirty="0">
                <a:latin typeface="Arial"/>
                <a:cs typeface="Arial"/>
              </a:rPr>
              <a:t>to</a:t>
            </a:r>
            <a:r>
              <a:rPr sz="2800" spc="-591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35" dirty="0">
                <a:latin typeface="Arial"/>
                <a:cs typeface="Arial"/>
              </a:rPr>
              <a:t>user </a:t>
            </a:r>
            <a:r>
              <a:rPr sz="2800" spc="-121" dirty="0">
                <a:latin typeface="Arial"/>
                <a:cs typeface="Arial"/>
              </a:rPr>
              <a:t>by </a:t>
            </a:r>
            <a:r>
              <a:rPr sz="2800" spc="-75" dirty="0">
                <a:latin typeface="Arial"/>
                <a:cs typeface="Arial"/>
              </a:rPr>
              <a:t>electronic </a:t>
            </a:r>
            <a:r>
              <a:rPr sz="2800" spc="-20" dirty="0">
                <a:latin typeface="Arial"/>
                <a:cs typeface="Arial"/>
              </a:rPr>
              <a:t>or </a:t>
            </a:r>
            <a:r>
              <a:rPr sz="2800" spc="-56" dirty="0">
                <a:latin typeface="Arial"/>
                <a:cs typeface="Arial"/>
              </a:rPr>
              <a:t>digitally  </a:t>
            </a:r>
            <a:r>
              <a:rPr sz="2800" spc="-85" dirty="0">
                <a:latin typeface="Arial"/>
                <a:cs typeface="Arial"/>
              </a:rPr>
              <a:t>manipulated</a:t>
            </a:r>
            <a:r>
              <a:rPr sz="2800" spc="-161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means</a:t>
            </a:r>
            <a:r>
              <a:rPr sz="3200" spc="-16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6290" y="4796789"/>
            <a:ext cx="306069" cy="351791"/>
          </a:xfrm>
          <a:custGeom>
            <a:avLst/>
            <a:gdLst/>
            <a:ahLst/>
            <a:cxnLst/>
            <a:rect l="l" t="t" r="r" b="b"/>
            <a:pathLst>
              <a:path w="306070" h="351789">
                <a:moveTo>
                  <a:pt x="127000" y="0"/>
                </a:moveTo>
                <a:lnTo>
                  <a:pt x="0" y="0"/>
                </a:lnTo>
                <a:lnTo>
                  <a:pt x="0" y="351790"/>
                </a:lnTo>
                <a:lnTo>
                  <a:pt x="86360" y="351790"/>
                </a:lnTo>
                <a:lnTo>
                  <a:pt x="86360" y="118110"/>
                </a:lnTo>
                <a:lnTo>
                  <a:pt x="146389" y="118110"/>
                </a:lnTo>
                <a:lnTo>
                  <a:pt x="139700" y="74930"/>
                </a:lnTo>
                <a:lnTo>
                  <a:pt x="127000" y="0"/>
                </a:lnTo>
                <a:close/>
              </a:path>
              <a:path w="306070" h="351789">
                <a:moveTo>
                  <a:pt x="146389" y="118110"/>
                </a:moveTo>
                <a:lnTo>
                  <a:pt x="86360" y="118110"/>
                </a:lnTo>
                <a:lnTo>
                  <a:pt x="121920" y="351790"/>
                </a:lnTo>
                <a:lnTo>
                  <a:pt x="184150" y="351790"/>
                </a:lnTo>
                <a:lnTo>
                  <a:pt x="212103" y="165100"/>
                </a:lnTo>
                <a:lnTo>
                  <a:pt x="153670" y="165100"/>
                </a:lnTo>
                <a:lnTo>
                  <a:pt x="146389" y="118110"/>
                </a:lnTo>
                <a:close/>
              </a:path>
              <a:path w="306070" h="351789">
                <a:moveTo>
                  <a:pt x="306070" y="114300"/>
                </a:moveTo>
                <a:lnTo>
                  <a:pt x="219710" y="114300"/>
                </a:lnTo>
                <a:lnTo>
                  <a:pt x="219710" y="351790"/>
                </a:lnTo>
                <a:lnTo>
                  <a:pt x="306070" y="351790"/>
                </a:lnTo>
                <a:lnTo>
                  <a:pt x="306070" y="114300"/>
                </a:lnTo>
                <a:close/>
              </a:path>
              <a:path w="306070" h="351789">
                <a:moveTo>
                  <a:pt x="306070" y="0"/>
                </a:moveTo>
                <a:lnTo>
                  <a:pt x="176530" y="0"/>
                </a:lnTo>
                <a:lnTo>
                  <a:pt x="153670" y="165100"/>
                </a:lnTo>
                <a:lnTo>
                  <a:pt x="212103" y="165100"/>
                </a:lnTo>
                <a:lnTo>
                  <a:pt x="219710" y="114300"/>
                </a:lnTo>
                <a:lnTo>
                  <a:pt x="306070" y="114300"/>
                </a:lnTo>
                <a:lnTo>
                  <a:pt x="3060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0459" y="4796789"/>
            <a:ext cx="227330" cy="358140"/>
          </a:xfrm>
          <a:custGeom>
            <a:avLst/>
            <a:gdLst/>
            <a:ahLst/>
            <a:cxnLst/>
            <a:rect l="l" t="t" r="r" b="b"/>
            <a:pathLst>
              <a:path w="227329" h="358139">
                <a:moveTo>
                  <a:pt x="99060" y="0"/>
                </a:moveTo>
                <a:lnTo>
                  <a:pt x="0" y="0"/>
                </a:lnTo>
                <a:lnTo>
                  <a:pt x="0" y="257810"/>
                </a:lnTo>
                <a:lnTo>
                  <a:pt x="2539" y="274320"/>
                </a:lnTo>
                <a:lnTo>
                  <a:pt x="2539" y="290830"/>
                </a:lnTo>
                <a:lnTo>
                  <a:pt x="3810" y="295910"/>
                </a:lnTo>
                <a:lnTo>
                  <a:pt x="5079" y="299720"/>
                </a:lnTo>
                <a:lnTo>
                  <a:pt x="7619" y="304800"/>
                </a:lnTo>
                <a:lnTo>
                  <a:pt x="8889" y="308610"/>
                </a:lnTo>
                <a:lnTo>
                  <a:pt x="11429" y="313690"/>
                </a:lnTo>
                <a:lnTo>
                  <a:pt x="15239" y="317500"/>
                </a:lnTo>
                <a:lnTo>
                  <a:pt x="17779" y="321310"/>
                </a:lnTo>
                <a:lnTo>
                  <a:pt x="21589" y="325120"/>
                </a:lnTo>
                <a:lnTo>
                  <a:pt x="24129" y="328930"/>
                </a:lnTo>
                <a:lnTo>
                  <a:pt x="29210" y="334010"/>
                </a:lnTo>
                <a:lnTo>
                  <a:pt x="34289" y="336550"/>
                </a:lnTo>
                <a:lnTo>
                  <a:pt x="40639" y="340360"/>
                </a:lnTo>
                <a:lnTo>
                  <a:pt x="44450" y="344170"/>
                </a:lnTo>
                <a:lnTo>
                  <a:pt x="57150" y="349250"/>
                </a:lnTo>
                <a:lnTo>
                  <a:pt x="63500" y="350520"/>
                </a:lnTo>
                <a:lnTo>
                  <a:pt x="69850" y="353060"/>
                </a:lnTo>
                <a:lnTo>
                  <a:pt x="78739" y="355600"/>
                </a:lnTo>
                <a:lnTo>
                  <a:pt x="85089" y="356870"/>
                </a:lnTo>
                <a:lnTo>
                  <a:pt x="92710" y="358140"/>
                </a:lnTo>
                <a:lnTo>
                  <a:pt x="139700" y="358140"/>
                </a:lnTo>
                <a:lnTo>
                  <a:pt x="165100" y="353060"/>
                </a:lnTo>
                <a:lnTo>
                  <a:pt x="171450" y="350520"/>
                </a:lnTo>
                <a:lnTo>
                  <a:pt x="176529" y="346710"/>
                </a:lnTo>
                <a:lnTo>
                  <a:pt x="181610" y="345440"/>
                </a:lnTo>
                <a:lnTo>
                  <a:pt x="186689" y="342900"/>
                </a:lnTo>
                <a:lnTo>
                  <a:pt x="193039" y="339090"/>
                </a:lnTo>
                <a:lnTo>
                  <a:pt x="195579" y="336550"/>
                </a:lnTo>
                <a:lnTo>
                  <a:pt x="205739" y="328930"/>
                </a:lnTo>
                <a:lnTo>
                  <a:pt x="207010" y="323850"/>
                </a:lnTo>
                <a:lnTo>
                  <a:pt x="210819" y="320040"/>
                </a:lnTo>
                <a:lnTo>
                  <a:pt x="213360" y="316230"/>
                </a:lnTo>
                <a:lnTo>
                  <a:pt x="218439" y="312420"/>
                </a:lnTo>
                <a:lnTo>
                  <a:pt x="218439" y="307340"/>
                </a:lnTo>
                <a:lnTo>
                  <a:pt x="220979" y="303530"/>
                </a:lnTo>
                <a:lnTo>
                  <a:pt x="222249" y="299720"/>
                </a:lnTo>
                <a:lnTo>
                  <a:pt x="107950" y="299720"/>
                </a:lnTo>
                <a:lnTo>
                  <a:pt x="107950" y="298450"/>
                </a:lnTo>
                <a:lnTo>
                  <a:pt x="105410" y="298450"/>
                </a:lnTo>
                <a:lnTo>
                  <a:pt x="104139" y="295910"/>
                </a:lnTo>
                <a:lnTo>
                  <a:pt x="104139" y="294640"/>
                </a:lnTo>
                <a:lnTo>
                  <a:pt x="101600" y="293370"/>
                </a:lnTo>
                <a:lnTo>
                  <a:pt x="101600" y="289560"/>
                </a:lnTo>
                <a:lnTo>
                  <a:pt x="100329" y="285750"/>
                </a:lnTo>
                <a:lnTo>
                  <a:pt x="100329" y="283210"/>
                </a:lnTo>
                <a:lnTo>
                  <a:pt x="99060" y="274320"/>
                </a:lnTo>
                <a:lnTo>
                  <a:pt x="99060" y="0"/>
                </a:lnTo>
                <a:close/>
              </a:path>
              <a:path w="227329" h="358139">
                <a:moveTo>
                  <a:pt x="227329" y="0"/>
                </a:moveTo>
                <a:lnTo>
                  <a:pt x="129539" y="0"/>
                </a:lnTo>
                <a:lnTo>
                  <a:pt x="129539" y="270510"/>
                </a:lnTo>
                <a:lnTo>
                  <a:pt x="127000" y="280670"/>
                </a:lnTo>
                <a:lnTo>
                  <a:pt x="127000" y="283210"/>
                </a:lnTo>
                <a:lnTo>
                  <a:pt x="125729" y="288290"/>
                </a:lnTo>
                <a:lnTo>
                  <a:pt x="125729" y="293370"/>
                </a:lnTo>
                <a:lnTo>
                  <a:pt x="124460" y="293370"/>
                </a:lnTo>
                <a:lnTo>
                  <a:pt x="124460" y="294640"/>
                </a:lnTo>
                <a:lnTo>
                  <a:pt x="123189" y="295910"/>
                </a:lnTo>
                <a:lnTo>
                  <a:pt x="121919" y="295910"/>
                </a:lnTo>
                <a:lnTo>
                  <a:pt x="120650" y="298450"/>
                </a:lnTo>
                <a:lnTo>
                  <a:pt x="119379" y="298450"/>
                </a:lnTo>
                <a:lnTo>
                  <a:pt x="118110" y="299720"/>
                </a:lnTo>
                <a:lnTo>
                  <a:pt x="222249" y="299720"/>
                </a:lnTo>
                <a:lnTo>
                  <a:pt x="223519" y="295910"/>
                </a:lnTo>
                <a:lnTo>
                  <a:pt x="224789" y="290830"/>
                </a:lnTo>
                <a:lnTo>
                  <a:pt x="224789" y="281940"/>
                </a:lnTo>
                <a:lnTo>
                  <a:pt x="227329" y="269240"/>
                </a:lnTo>
                <a:lnTo>
                  <a:pt x="22732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159" y="5113653"/>
            <a:ext cx="158749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698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7160" y="4796794"/>
            <a:ext cx="99060" cy="281939"/>
          </a:xfrm>
          <a:custGeom>
            <a:avLst/>
            <a:gdLst/>
            <a:ahLst/>
            <a:cxnLst/>
            <a:rect l="l" t="t" r="r" b="b"/>
            <a:pathLst>
              <a:path w="99060" h="281939">
                <a:moveTo>
                  <a:pt x="0" y="281940"/>
                </a:moveTo>
                <a:lnTo>
                  <a:pt x="99060" y="281940"/>
                </a:lnTo>
                <a:lnTo>
                  <a:pt x="9906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1953" y="4866644"/>
            <a:ext cx="99060" cy="281939"/>
          </a:xfrm>
          <a:custGeom>
            <a:avLst/>
            <a:gdLst/>
            <a:ahLst/>
            <a:cxnLst/>
            <a:rect l="l" t="t" r="r" b="b"/>
            <a:pathLst>
              <a:path w="99060" h="281939">
                <a:moveTo>
                  <a:pt x="99060" y="0"/>
                </a:moveTo>
                <a:lnTo>
                  <a:pt x="0" y="0"/>
                </a:lnTo>
                <a:lnTo>
                  <a:pt x="0" y="281940"/>
                </a:lnTo>
                <a:lnTo>
                  <a:pt x="99060" y="281940"/>
                </a:lnTo>
                <a:lnTo>
                  <a:pt x="990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4831716"/>
            <a:ext cx="215901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698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3562" y="4796789"/>
            <a:ext cx="99060" cy="351791"/>
          </a:xfrm>
          <a:custGeom>
            <a:avLst/>
            <a:gdLst/>
            <a:ahLst/>
            <a:cxnLst/>
            <a:rect l="l" t="t" r="r" b="b"/>
            <a:pathLst>
              <a:path w="99060" h="351789">
                <a:moveTo>
                  <a:pt x="0" y="0"/>
                </a:moveTo>
                <a:lnTo>
                  <a:pt x="99060" y="0"/>
                </a:lnTo>
                <a:lnTo>
                  <a:pt x="99060" y="351790"/>
                </a:lnTo>
                <a:lnTo>
                  <a:pt x="0" y="35179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3260" y="4796789"/>
            <a:ext cx="306069" cy="351791"/>
          </a:xfrm>
          <a:custGeom>
            <a:avLst/>
            <a:gdLst/>
            <a:ahLst/>
            <a:cxnLst/>
            <a:rect l="l" t="t" r="r" b="b"/>
            <a:pathLst>
              <a:path w="306070" h="351789">
                <a:moveTo>
                  <a:pt x="129539" y="0"/>
                </a:moveTo>
                <a:lnTo>
                  <a:pt x="0" y="0"/>
                </a:lnTo>
                <a:lnTo>
                  <a:pt x="0" y="351790"/>
                </a:lnTo>
                <a:lnTo>
                  <a:pt x="86360" y="351790"/>
                </a:lnTo>
                <a:lnTo>
                  <a:pt x="86360" y="118110"/>
                </a:lnTo>
                <a:lnTo>
                  <a:pt x="146998" y="118110"/>
                </a:lnTo>
                <a:lnTo>
                  <a:pt x="139700" y="74930"/>
                </a:lnTo>
                <a:lnTo>
                  <a:pt x="129539" y="0"/>
                </a:lnTo>
                <a:close/>
              </a:path>
              <a:path w="306070" h="351789">
                <a:moveTo>
                  <a:pt x="146998" y="118110"/>
                </a:moveTo>
                <a:lnTo>
                  <a:pt x="86360" y="118110"/>
                </a:lnTo>
                <a:lnTo>
                  <a:pt x="123189" y="351790"/>
                </a:lnTo>
                <a:lnTo>
                  <a:pt x="184150" y="351790"/>
                </a:lnTo>
                <a:lnTo>
                  <a:pt x="211105" y="165100"/>
                </a:lnTo>
                <a:lnTo>
                  <a:pt x="154939" y="165100"/>
                </a:lnTo>
                <a:lnTo>
                  <a:pt x="146998" y="118110"/>
                </a:lnTo>
                <a:close/>
              </a:path>
              <a:path w="306070" h="351789">
                <a:moveTo>
                  <a:pt x="306069" y="114300"/>
                </a:moveTo>
                <a:lnTo>
                  <a:pt x="218439" y="114300"/>
                </a:lnTo>
                <a:lnTo>
                  <a:pt x="218439" y="351790"/>
                </a:lnTo>
                <a:lnTo>
                  <a:pt x="306069" y="351790"/>
                </a:lnTo>
                <a:lnTo>
                  <a:pt x="306069" y="114300"/>
                </a:lnTo>
                <a:close/>
              </a:path>
              <a:path w="306070" h="351789">
                <a:moveTo>
                  <a:pt x="306069" y="0"/>
                </a:moveTo>
                <a:lnTo>
                  <a:pt x="176529" y="0"/>
                </a:lnTo>
                <a:lnTo>
                  <a:pt x="154939" y="165100"/>
                </a:lnTo>
                <a:lnTo>
                  <a:pt x="211105" y="165100"/>
                </a:lnTo>
                <a:lnTo>
                  <a:pt x="218439" y="114300"/>
                </a:lnTo>
                <a:lnTo>
                  <a:pt x="306069" y="114300"/>
                </a:lnTo>
                <a:lnTo>
                  <a:pt x="30606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9974" y="5113653"/>
            <a:ext cx="171449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698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9971" y="5039995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7747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9970" y="4967604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673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9971" y="4900295"/>
            <a:ext cx="97789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6731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9971" y="4831716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698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0632" y="4796789"/>
            <a:ext cx="229870" cy="351791"/>
          </a:xfrm>
          <a:custGeom>
            <a:avLst/>
            <a:gdLst/>
            <a:ahLst/>
            <a:cxnLst/>
            <a:rect l="l" t="t" r="r" b="b"/>
            <a:pathLst>
              <a:path w="229870" h="351789">
                <a:moveTo>
                  <a:pt x="106680" y="0"/>
                </a:moveTo>
                <a:lnTo>
                  <a:pt x="0" y="0"/>
                </a:lnTo>
                <a:lnTo>
                  <a:pt x="0" y="351790"/>
                </a:lnTo>
                <a:lnTo>
                  <a:pt x="140970" y="351790"/>
                </a:lnTo>
                <a:lnTo>
                  <a:pt x="156210" y="350520"/>
                </a:lnTo>
                <a:lnTo>
                  <a:pt x="168910" y="350520"/>
                </a:lnTo>
                <a:lnTo>
                  <a:pt x="173990" y="349250"/>
                </a:lnTo>
                <a:lnTo>
                  <a:pt x="179070" y="346710"/>
                </a:lnTo>
                <a:lnTo>
                  <a:pt x="186690" y="346710"/>
                </a:lnTo>
                <a:lnTo>
                  <a:pt x="191770" y="345440"/>
                </a:lnTo>
                <a:lnTo>
                  <a:pt x="194310" y="344170"/>
                </a:lnTo>
                <a:lnTo>
                  <a:pt x="198120" y="341630"/>
                </a:lnTo>
                <a:lnTo>
                  <a:pt x="201930" y="340360"/>
                </a:lnTo>
                <a:lnTo>
                  <a:pt x="208280" y="334010"/>
                </a:lnTo>
                <a:lnTo>
                  <a:pt x="210820" y="334010"/>
                </a:lnTo>
                <a:lnTo>
                  <a:pt x="213360" y="330200"/>
                </a:lnTo>
                <a:lnTo>
                  <a:pt x="217170" y="327660"/>
                </a:lnTo>
                <a:lnTo>
                  <a:pt x="218440" y="325120"/>
                </a:lnTo>
                <a:lnTo>
                  <a:pt x="219710" y="321310"/>
                </a:lnTo>
                <a:lnTo>
                  <a:pt x="222250" y="318770"/>
                </a:lnTo>
                <a:lnTo>
                  <a:pt x="224790" y="311150"/>
                </a:lnTo>
                <a:lnTo>
                  <a:pt x="227330" y="300990"/>
                </a:lnTo>
                <a:lnTo>
                  <a:pt x="227330" y="294640"/>
                </a:lnTo>
                <a:lnTo>
                  <a:pt x="228176" y="292100"/>
                </a:lnTo>
                <a:lnTo>
                  <a:pt x="99060" y="292100"/>
                </a:lnTo>
                <a:lnTo>
                  <a:pt x="99060" y="59690"/>
                </a:lnTo>
                <a:lnTo>
                  <a:pt x="226695" y="59690"/>
                </a:lnTo>
                <a:lnTo>
                  <a:pt x="224790" y="52070"/>
                </a:lnTo>
                <a:lnTo>
                  <a:pt x="220980" y="40640"/>
                </a:lnTo>
                <a:lnTo>
                  <a:pt x="218440" y="36830"/>
                </a:lnTo>
                <a:lnTo>
                  <a:pt x="217170" y="33020"/>
                </a:lnTo>
                <a:lnTo>
                  <a:pt x="213360" y="29210"/>
                </a:lnTo>
                <a:lnTo>
                  <a:pt x="209550" y="26670"/>
                </a:lnTo>
                <a:lnTo>
                  <a:pt x="205740" y="22860"/>
                </a:lnTo>
                <a:lnTo>
                  <a:pt x="201930" y="20320"/>
                </a:lnTo>
                <a:lnTo>
                  <a:pt x="198120" y="16510"/>
                </a:lnTo>
                <a:lnTo>
                  <a:pt x="187960" y="11430"/>
                </a:lnTo>
                <a:lnTo>
                  <a:pt x="182880" y="10160"/>
                </a:lnTo>
                <a:lnTo>
                  <a:pt x="179070" y="7620"/>
                </a:lnTo>
                <a:lnTo>
                  <a:pt x="170180" y="6350"/>
                </a:lnTo>
                <a:lnTo>
                  <a:pt x="163830" y="3810"/>
                </a:lnTo>
                <a:lnTo>
                  <a:pt x="154940" y="3810"/>
                </a:lnTo>
                <a:lnTo>
                  <a:pt x="146050" y="2540"/>
                </a:lnTo>
                <a:lnTo>
                  <a:pt x="134620" y="1270"/>
                </a:lnTo>
                <a:lnTo>
                  <a:pt x="106680" y="0"/>
                </a:lnTo>
                <a:close/>
              </a:path>
              <a:path w="229870" h="351789">
                <a:moveTo>
                  <a:pt x="226695" y="59690"/>
                </a:moveTo>
                <a:lnTo>
                  <a:pt x="106680" y="59690"/>
                </a:lnTo>
                <a:lnTo>
                  <a:pt x="109220" y="60960"/>
                </a:lnTo>
                <a:lnTo>
                  <a:pt x="115570" y="60960"/>
                </a:lnTo>
                <a:lnTo>
                  <a:pt x="116840" y="62230"/>
                </a:lnTo>
                <a:lnTo>
                  <a:pt x="119380" y="62230"/>
                </a:lnTo>
                <a:lnTo>
                  <a:pt x="120650" y="63500"/>
                </a:lnTo>
                <a:lnTo>
                  <a:pt x="121920" y="63500"/>
                </a:lnTo>
                <a:lnTo>
                  <a:pt x="123190" y="64770"/>
                </a:lnTo>
                <a:lnTo>
                  <a:pt x="124460" y="64770"/>
                </a:lnTo>
                <a:lnTo>
                  <a:pt x="124460" y="66040"/>
                </a:lnTo>
                <a:lnTo>
                  <a:pt x="125730" y="66040"/>
                </a:lnTo>
                <a:lnTo>
                  <a:pt x="125730" y="67310"/>
                </a:lnTo>
                <a:lnTo>
                  <a:pt x="128270" y="67310"/>
                </a:lnTo>
                <a:lnTo>
                  <a:pt x="128270" y="73660"/>
                </a:lnTo>
                <a:lnTo>
                  <a:pt x="129540" y="74930"/>
                </a:lnTo>
                <a:lnTo>
                  <a:pt x="129540" y="269240"/>
                </a:lnTo>
                <a:lnTo>
                  <a:pt x="128270" y="274320"/>
                </a:lnTo>
                <a:lnTo>
                  <a:pt x="128270" y="279400"/>
                </a:lnTo>
                <a:lnTo>
                  <a:pt x="125730" y="280670"/>
                </a:lnTo>
                <a:lnTo>
                  <a:pt x="125730" y="283210"/>
                </a:lnTo>
                <a:lnTo>
                  <a:pt x="124460" y="283210"/>
                </a:lnTo>
                <a:lnTo>
                  <a:pt x="123190" y="285750"/>
                </a:lnTo>
                <a:lnTo>
                  <a:pt x="120650" y="288290"/>
                </a:lnTo>
                <a:lnTo>
                  <a:pt x="119380" y="288290"/>
                </a:lnTo>
                <a:lnTo>
                  <a:pt x="118110" y="289560"/>
                </a:lnTo>
                <a:lnTo>
                  <a:pt x="115570" y="289560"/>
                </a:lnTo>
                <a:lnTo>
                  <a:pt x="113030" y="290830"/>
                </a:lnTo>
                <a:lnTo>
                  <a:pt x="107950" y="290830"/>
                </a:lnTo>
                <a:lnTo>
                  <a:pt x="104140" y="292100"/>
                </a:lnTo>
                <a:lnTo>
                  <a:pt x="228176" y="292100"/>
                </a:lnTo>
                <a:lnTo>
                  <a:pt x="229870" y="287020"/>
                </a:lnTo>
                <a:lnTo>
                  <a:pt x="229870" y="67310"/>
                </a:lnTo>
                <a:lnTo>
                  <a:pt x="227330" y="62230"/>
                </a:lnTo>
                <a:lnTo>
                  <a:pt x="226695" y="5969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7329" y="4796789"/>
            <a:ext cx="100330" cy="351791"/>
          </a:xfrm>
          <a:custGeom>
            <a:avLst/>
            <a:gdLst/>
            <a:ahLst/>
            <a:cxnLst/>
            <a:rect l="l" t="t" r="r" b="b"/>
            <a:pathLst>
              <a:path w="100329" h="351789">
                <a:moveTo>
                  <a:pt x="0" y="0"/>
                </a:moveTo>
                <a:lnTo>
                  <a:pt x="100330" y="0"/>
                </a:lnTo>
                <a:lnTo>
                  <a:pt x="100330" y="351790"/>
                </a:lnTo>
                <a:lnTo>
                  <a:pt x="0" y="35179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24171" y="4796789"/>
            <a:ext cx="251460" cy="351791"/>
          </a:xfrm>
          <a:custGeom>
            <a:avLst/>
            <a:gdLst/>
            <a:ahLst/>
            <a:cxnLst/>
            <a:rect l="l" t="t" r="r" b="b"/>
            <a:pathLst>
              <a:path w="251460" h="351789">
                <a:moveTo>
                  <a:pt x="194309" y="0"/>
                </a:moveTo>
                <a:lnTo>
                  <a:pt x="50800" y="0"/>
                </a:lnTo>
                <a:lnTo>
                  <a:pt x="0" y="351790"/>
                </a:lnTo>
                <a:lnTo>
                  <a:pt x="102869" y="351790"/>
                </a:lnTo>
                <a:lnTo>
                  <a:pt x="109219" y="288290"/>
                </a:lnTo>
                <a:lnTo>
                  <a:pt x="242184" y="288290"/>
                </a:lnTo>
                <a:lnTo>
                  <a:pt x="231850" y="226060"/>
                </a:lnTo>
                <a:lnTo>
                  <a:pt x="107950" y="226060"/>
                </a:lnTo>
                <a:lnTo>
                  <a:pt x="109219" y="199390"/>
                </a:lnTo>
                <a:lnTo>
                  <a:pt x="114300" y="166370"/>
                </a:lnTo>
                <a:lnTo>
                  <a:pt x="127000" y="78740"/>
                </a:lnTo>
                <a:lnTo>
                  <a:pt x="207385" y="78740"/>
                </a:lnTo>
                <a:lnTo>
                  <a:pt x="194309" y="0"/>
                </a:lnTo>
                <a:close/>
              </a:path>
              <a:path w="251460" h="351789">
                <a:moveTo>
                  <a:pt x="242184" y="288290"/>
                </a:moveTo>
                <a:lnTo>
                  <a:pt x="144779" y="288290"/>
                </a:lnTo>
                <a:lnTo>
                  <a:pt x="151129" y="351790"/>
                </a:lnTo>
                <a:lnTo>
                  <a:pt x="251459" y="351790"/>
                </a:lnTo>
                <a:lnTo>
                  <a:pt x="251459" y="344142"/>
                </a:lnTo>
                <a:lnTo>
                  <a:pt x="242184" y="288290"/>
                </a:lnTo>
                <a:close/>
              </a:path>
              <a:path w="251460" h="351789">
                <a:moveTo>
                  <a:pt x="207385" y="78740"/>
                </a:moveTo>
                <a:lnTo>
                  <a:pt x="127000" y="78740"/>
                </a:lnTo>
                <a:lnTo>
                  <a:pt x="140969" y="226060"/>
                </a:lnTo>
                <a:lnTo>
                  <a:pt x="231850" y="226060"/>
                </a:lnTo>
                <a:lnTo>
                  <a:pt x="207385" y="7874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3590" y="4784094"/>
            <a:ext cx="306069" cy="35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9029" y="4784091"/>
            <a:ext cx="226060" cy="35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4459" y="4784094"/>
            <a:ext cx="158749" cy="351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2100" y="4784090"/>
            <a:ext cx="215901" cy="350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0859" y="4784094"/>
            <a:ext cx="99060" cy="35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0560" y="4784094"/>
            <a:ext cx="307339" cy="351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7274" y="4784094"/>
            <a:ext cx="171449" cy="351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7932" y="4784090"/>
            <a:ext cx="229870" cy="350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5901" y="4784094"/>
            <a:ext cx="99059" cy="3517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1471" y="4784094"/>
            <a:ext cx="251460" cy="351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1174" y="4424679"/>
            <a:ext cx="2965450" cy="1076960"/>
          </a:xfrm>
          <a:custGeom>
            <a:avLst/>
            <a:gdLst/>
            <a:ahLst/>
            <a:cxnLst/>
            <a:rect l="l" t="t" r="r" b="b"/>
            <a:pathLst>
              <a:path w="2965450" h="1076960">
                <a:moveTo>
                  <a:pt x="0" y="0"/>
                </a:moveTo>
                <a:lnTo>
                  <a:pt x="2965450" y="0"/>
                </a:lnTo>
                <a:lnTo>
                  <a:pt x="2965450" y="1076960"/>
                </a:lnTo>
                <a:lnTo>
                  <a:pt x="0" y="107696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11171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6621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1174" y="4424681"/>
            <a:ext cx="2965450" cy="134620"/>
          </a:xfrm>
          <a:custGeom>
            <a:avLst/>
            <a:gdLst/>
            <a:ahLst/>
            <a:cxnLst/>
            <a:rect l="l" t="t" r="r" b="b"/>
            <a:pathLst>
              <a:path w="2965450" h="134620">
                <a:moveTo>
                  <a:pt x="0" y="0"/>
                </a:moveTo>
                <a:lnTo>
                  <a:pt x="2965450" y="0"/>
                </a:lnTo>
                <a:lnTo>
                  <a:pt x="2829560" y="134620"/>
                </a:lnTo>
                <a:lnTo>
                  <a:pt x="134619" y="13462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11171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6621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40730" y="4424679"/>
            <a:ext cx="135890" cy="1076960"/>
          </a:xfrm>
          <a:custGeom>
            <a:avLst/>
            <a:gdLst/>
            <a:ahLst/>
            <a:cxnLst/>
            <a:rect l="l" t="t" r="r" b="b"/>
            <a:pathLst>
              <a:path w="135889" h="1076960">
                <a:moveTo>
                  <a:pt x="135890" y="0"/>
                </a:moveTo>
                <a:lnTo>
                  <a:pt x="135890" y="1076960"/>
                </a:lnTo>
                <a:lnTo>
                  <a:pt x="0" y="942340"/>
                </a:lnTo>
                <a:lnTo>
                  <a:pt x="0" y="134620"/>
                </a:lnTo>
                <a:lnTo>
                  <a:pt x="13589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11171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76621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11174" y="5367020"/>
            <a:ext cx="2965450" cy="134620"/>
          </a:xfrm>
          <a:custGeom>
            <a:avLst/>
            <a:gdLst/>
            <a:ahLst/>
            <a:cxnLst/>
            <a:rect l="l" t="t" r="r" b="b"/>
            <a:pathLst>
              <a:path w="2965450" h="134620">
                <a:moveTo>
                  <a:pt x="2965450" y="134619"/>
                </a:moveTo>
                <a:lnTo>
                  <a:pt x="0" y="134619"/>
                </a:lnTo>
                <a:lnTo>
                  <a:pt x="134619" y="0"/>
                </a:lnTo>
                <a:lnTo>
                  <a:pt x="2829560" y="0"/>
                </a:lnTo>
                <a:lnTo>
                  <a:pt x="2965450" y="1346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11171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76621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11174" y="4424679"/>
            <a:ext cx="134620" cy="1076960"/>
          </a:xfrm>
          <a:custGeom>
            <a:avLst/>
            <a:gdLst/>
            <a:ahLst/>
            <a:cxnLst/>
            <a:rect l="l" t="t" r="r" b="b"/>
            <a:pathLst>
              <a:path w="134619" h="1076960">
                <a:moveTo>
                  <a:pt x="0" y="1076960"/>
                </a:moveTo>
                <a:lnTo>
                  <a:pt x="0" y="0"/>
                </a:lnTo>
                <a:lnTo>
                  <a:pt x="134619" y="134620"/>
                </a:lnTo>
                <a:lnTo>
                  <a:pt x="134619" y="942340"/>
                </a:lnTo>
                <a:lnTo>
                  <a:pt x="0" y="10769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1171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76621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5400" y="4065274"/>
            <a:ext cx="935990" cy="359410"/>
          </a:xfrm>
          <a:custGeom>
            <a:avLst/>
            <a:gdLst/>
            <a:ahLst/>
            <a:cxnLst/>
            <a:rect l="l" t="t" r="r" b="b"/>
            <a:pathLst>
              <a:path w="935989" h="359410">
                <a:moveTo>
                  <a:pt x="0" y="0"/>
                </a:moveTo>
                <a:lnTo>
                  <a:pt x="935989" y="0"/>
                </a:lnTo>
                <a:lnTo>
                  <a:pt x="935989" y="359409"/>
                </a:lnTo>
                <a:lnTo>
                  <a:pt x="0" y="3594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5401" y="40652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31389" y="4424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00073" y="4099562"/>
            <a:ext cx="927100" cy="19578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48832">
              <a:spcBef>
                <a:spcPts val="99"/>
              </a:spcBef>
            </a:pPr>
            <a:r>
              <a:rPr sz="1200" b="1" spc="79" dirty="0">
                <a:latin typeface="Arial"/>
                <a:cs typeface="Arial"/>
              </a:rPr>
              <a:t>TEXT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31392" y="4424682"/>
            <a:ext cx="716281" cy="330201"/>
          </a:xfrm>
          <a:custGeom>
            <a:avLst/>
            <a:gdLst/>
            <a:ahLst/>
            <a:cxnLst/>
            <a:rect l="l" t="t" r="r" b="b"/>
            <a:pathLst>
              <a:path w="716280" h="330200">
                <a:moveTo>
                  <a:pt x="0" y="0"/>
                </a:moveTo>
                <a:lnTo>
                  <a:pt x="716280" y="3302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27350" y="471805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19" h="68579">
                <a:moveTo>
                  <a:pt x="31750" y="0"/>
                </a:moveTo>
                <a:lnTo>
                  <a:pt x="0" y="68580"/>
                </a:lnTo>
                <a:lnTo>
                  <a:pt x="83819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95400" y="5681980"/>
            <a:ext cx="935990" cy="359410"/>
          </a:xfrm>
          <a:custGeom>
            <a:avLst/>
            <a:gdLst/>
            <a:ahLst/>
            <a:cxnLst/>
            <a:rect l="l" t="t" r="r" b="b"/>
            <a:pathLst>
              <a:path w="935989" h="359410">
                <a:moveTo>
                  <a:pt x="0" y="0"/>
                </a:moveTo>
                <a:lnTo>
                  <a:pt x="935989" y="0"/>
                </a:lnTo>
                <a:lnTo>
                  <a:pt x="935989" y="359410"/>
                </a:lnTo>
                <a:lnTo>
                  <a:pt x="0" y="3594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5401" y="5681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31389" y="604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300073" y="5686652"/>
            <a:ext cx="927100" cy="2252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84086">
              <a:spcBef>
                <a:spcPts val="329"/>
              </a:spcBef>
            </a:pPr>
            <a:r>
              <a:rPr sz="1200" b="1" spc="99" dirty="0">
                <a:latin typeface="Arial"/>
                <a:cs typeface="Arial"/>
              </a:rPr>
              <a:t>AUDIO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00193" y="3886204"/>
            <a:ext cx="1248411" cy="359410"/>
          </a:xfrm>
          <a:custGeom>
            <a:avLst/>
            <a:gdLst/>
            <a:ahLst/>
            <a:cxnLst/>
            <a:rect l="l" t="t" r="r" b="b"/>
            <a:pathLst>
              <a:path w="1248409" h="359410">
                <a:moveTo>
                  <a:pt x="0" y="0"/>
                </a:moveTo>
                <a:lnTo>
                  <a:pt x="1248409" y="0"/>
                </a:lnTo>
                <a:lnTo>
                  <a:pt x="1248409" y="359410"/>
                </a:lnTo>
                <a:lnTo>
                  <a:pt x="0" y="3594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00190" y="3886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48599" y="42456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604864" y="3890872"/>
            <a:ext cx="1239521" cy="2252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15824">
              <a:spcBef>
                <a:spcPts val="329"/>
              </a:spcBef>
            </a:pPr>
            <a:r>
              <a:rPr sz="1200" b="1" spc="109" dirty="0">
                <a:latin typeface="Arial"/>
                <a:cs typeface="Arial"/>
              </a:rPr>
              <a:t>GRAPHIC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231389" y="5363212"/>
            <a:ext cx="722630" cy="497840"/>
          </a:xfrm>
          <a:custGeom>
            <a:avLst/>
            <a:gdLst/>
            <a:ahLst/>
            <a:cxnLst/>
            <a:rect l="l" t="t" r="r" b="b"/>
            <a:pathLst>
              <a:path w="722630" h="497839">
                <a:moveTo>
                  <a:pt x="0" y="497839"/>
                </a:moveTo>
                <a:lnTo>
                  <a:pt x="72263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7350" y="5322569"/>
            <a:ext cx="83820" cy="74930"/>
          </a:xfrm>
          <a:custGeom>
            <a:avLst/>
            <a:gdLst/>
            <a:ahLst/>
            <a:cxnLst/>
            <a:rect l="l" t="t" r="r" b="b"/>
            <a:pathLst>
              <a:path w="83819" h="74929">
                <a:moveTo>
                  <a:pt x="83819" y="0"/>
                </a:moveTo>
                <a:lnTo>
                  <a:pt x="0" y="12699"/>
                </a:lnTo>
                <a:lnTo>
                  <a:pt x="43180" y="74929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00193" y="5501644"/>
            <a:ext cx="1248411" cy="359410"/>
          </a:xfrm>
          <a:custGeom>
            <a:avLst/>
            <a:gdLst/>
            <a:ahLst/>
            <a:cxnLst/>
            <a:rect l="l" t="t" r="r" b="b"/>
            <a:pathLst>
              <a:path w="1248409" h="359410">
                <a:moveTo>
                  <a:pt x="0" y="0"/>
                </a:moveTo>
                <a:lnTo>
                  <a:pt x="1248409" y="0"/>
                </a:lnTo>
                <a:lnTo>
                  <a:pt x="1248409" y="359410"/>
                </a:lnTo>
                <a:lnTo>
                  <a:pt x="0" y="3594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0190" y="5501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48599" y="58610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604864" y="5506312"/>
            <a:ext cx="1239521" cy="2252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347859">
              <a:spcBef>
                <a:spcPts val="329"/>
              </a:spcBef>
            </a:pPr>
            <a:r>
              <a:rPr sz="1200" b="1" spc="99" dirty="0">
                <a:latin typeface="Arial"/>
                <a:cs typeface="Arial"/>
              </a:rPr>
              <a:t>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947162" y="6041390"/>
            <a:ext cx="1404621" cy="359410"/>
          </a:xfrm>
          <a:custGeom>
            <a:avLst/>
            <a:gdLst/>
            <a:ahLst/>
            <a:cxnLst/>
            <a:rect l="l" t="t" r="r" b="b"/>
            <a:pathLst>
              <a:path w="1404620" h="359410">
                <a:moveTo>
                  <a:pt x="0" y="0"/>
                </a:moveTo>
                <a:lnTo>
                  <a:pt x="1404619" y="0"/>
                </a:lnTo>
                <a:lnTo>
                  <a:pt x="1404619" y="359410"/>
                </a:lnTo>
                <a:lnTo>
                  <a:pt x="0" y="3594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47159" y="604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1780" y="6400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951835" y="6046062"/>
            <a:ext cx="1395731" cy="22526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3129">
              <a:spcBef>
                <a:spcPts val="329"/>
              </a:spcBef>
            </a:pPr>
            <a:r>
              <a:rPr sz="1200" b="1" spc="105" dirty="0">
                <a:latin typeface="Arial"/>
                <a:cs typeface="Arial"/>
              </a:rPr>
              <a:t>ANIMATION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72000" y="5572761"/>
            <a:ext cx="0" cy="468631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46862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33901" y="5502909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37582" y="5358130"/>
            <a:ext cx="562610" cy="323849"/>
          </a:xfrm>
          <a:custGeom>
            <a:avLst/>
            <a:gdLst/>
            <a:ahLst/>
            <a:cxnLst/>
            <a:rect l="l" t="t" r="r" b="b"/>
            <a:pathLst>
              <a:path w="562609" h="323850">
                <a:moveTo>
                  <a:pt x="562610" y="32385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76624" y="5322574"/>
            <a:ext cx="83820" cy="71119"/>
          </a:xfrm>
          <a:custGeom>
            <a:avLst/>
            <a:gdLst/>
            <a:ahLst/>
            <a:cxnLst/>
            <a:rect l="l" t="t" r="r" b="b"/>
            <a:pathLst>
              <a:path w="83820" h="71120">
                <a:moveTo>
                  <a:pt x="0" y="0"/>
                </a:moveTo>
                <a:lnTo>
                  <a:pt x="45719" y="71119"/>
                </a:lnTo>
                <a:lnTo>
                  <a:pt x="83819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28694" y="4065274"/>
            <a:ext cx="571500" cy="492759"/>
          </a:xfrm>
          <a:custGeom>
            <a:avLst/>
            <a:gdLst/>
            <a:ahLst/>
            <a:cxnLst/>
            <a:rect l="l" t="t" r="r" b="b"/>
            <a:pathLst>
              <a:path w="571500" h="492760">
                <a:moveTo>
                  <a:pt x="571500" y="0"/>
                </a:moveTo>
                <a:lnTo>
                  <a:pt x="0" y="4927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76622" y="4526281"/>
            <a:ext cx="81281" cy="78741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31750" y="0"/>
                </a:moveTo>
                <a:lnTo>
                  <a:pt x="0" y="78740"/>
                </a:lnTo>
                <a:lnTo>
                  <a:pt x="81279" y="5715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0"/>
            <a:ext cx="2401775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88" dirty="0"/>
              <a:t>Video</a:t>
            </a:r>
          </a:p>
        </p:txBody>
      </p:sp>
      <p:sp>
        <p:nvSpPr>
          <p:cNvPr id="3" name="object 3"/>
          <p:cNvSpPr/>
          <p:nvPr/>
        </p:nvSpPr>
        <p:spPr>
          <a:xfrm>
            <a:off x="1034227" y="1190095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4227" y="2047585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227" y="2564086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227" y="3421575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227" y="4279089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4227" y="5136579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8600" y="1012391"/>
            <a:ext cx="7104863" cy="4383639"/>
          </a:xfrm>
          <a:prstGeom prst="rect">
            <a:avLst/>
          </a:prstGeom>
        </p:spPr>
        <p:txBody>
          <a:bodyPr vert="horz" wrap="square" lIns="0" tIns="13846" rIns="0" bIns="0" rtlCol="0">
            <a:spAutoFit/>
          </a:bodyPr>
          <a:lstStyle/>
          <a:p>
            <a:pPr marL="25175" marR="328529">
              <a:lnSpc>
                <a:spcPct val="102600"/>
              </a:lnSpc>
              <a:spcBef>
                <a:spcPts val="109"/>
              </a:spcBef>
            </a:pPr>
            <a:r>
              <a:rPr sz="2200" spc="-30" dirty="0">
                <a:latin typeface="Arial"/>
                <a:cs typeface="Arial"/>
              </a:rPr>
              <a:t>Input: </a:t>
            </a:r>
            <a:r>
              <a:rPr sz="2200" spc="-89" dirty="0">
                <a:latin typeface="Arial"/>
                <a:cs typeface="Arial"/>
              </a:rPr>
              <a:t>Analog </a:t>
            </a:r>
            <a:r>
              <a:rPr sz="2200" spc="-99" dirty="0">
                <a:latin typeface="Arial"/>
                <a:cs typeface="Arial"/>
              </a:rPr>
              <a:t>Video </a:t>
            </a:r>
            <a:r>
              <a:rPr sz="2200" spc="-119" dirty="0">
                <a:latin typeface="Arial"/>
                <a:cs typeface="Arial"/>
              </a:rPr>
              <a:t>is </a:t>
            </a:r>
            <a:r>
              <a:rPr sz="2200" spc="-99" dirty="0">
                <a:latin typeface="Arial"/>
                <a:cs typeface="Arial"/>
              </a:rPr>
              <a:t>usually </a:t>
            </a:r>
            <a:r>
              <a:rPr sz="2200" spc="-89" dirty="0">
                <a:latin typeface="Arial"/>
                <a:cs typeface="Arial"/>
              </a:rPr>
              <a:t>captured </a:t>
            </a:r>
            <a:r>
              <a:rPr sz="2200" spc="-129" dirty="0">
                <a:latin typeface="Arial"/>
                <a:cs typeface="Arial"/>
              </a:rPr>
              <a:t>by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139" dirty="0">
                <a:latin typeface="Arial"/>
                <a:cs typeface="Arial"/>
              </a:rPr>
              <a:t>camera  </a:t>
            </a:r>
            <a:r>
              <a:rPr sz="2200" spc="-129" dirty="0">
                <a:latin typeface="Arial"/>
                <a:cs typeface="Arial"/>
              </a:rPr>
              <a:t>and </a:t>
            </a:r>
            <a:r>
              <a:rPr sz="2200" spc="-69" dirty="0">
                <a:latin typeface="Arial"/>
                <a:cs typeface="Arial"/>
              </a:rPr>
              <a:t>then</a:t>
            </a:r>
            <a:r>
              <a:rPr sz="2200" spc="-13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digitised.</a:t>
            </a:r>
            <a:endParaRPr sz="2200" dirty="0">
              <a:latin typeface="Arial"/>
              <a:cs typeface="Arial"/>
            </a:endParaRPr>
          </a:p>
          <a:p>
            <a:pPr marL="25175">
              <a:spcBef>
                <a:spcPts val="1447"/>
              </a:spcBef>
            </a:pPr>
            <a:r>
              <a:rPr sz="2200" spc="-99" dirty="0">
                <a:latin typeface="Arial"/>
                <a:cs typeface="Arial"/>
              </a:rPr>
              <a:t>There </a:t>
            </a:r>
            <a:r>
              <a:rPr sz="2200" spc="-159" dirty="0">
                <a:latin typeface="Arial"/>
                <a:cs typeface="Arial"/>
              </a:rPr>
              <a:t>are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79" dirty="0">
                <a:latin typeface="Arial"/>
                <a:cs typeface="Arial"/>
              </a:rPr>
              <a:t>variety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89" dirty="0">
                <a:latin typeface="Arial"/>
                <a:cs typeface="Arial"/>
              </a:rPr>
              <a:t>(analog </a:t>
            </a:r>
            <a:r>
              <a:rPr sz="2200" spc="-129" dirty="0">
                <a:latin typeface="Arial"/>
                <a:cs typeface="Arial"/>
              </a:rPr>
              <a:t>and </a:t>
            </a:r>
            <a:r>
              <a:rPr sz="2200" spc="-10" dirty="0">
                <a:latin typeface="Arial"/>
                <a:cs typeface="Arial"/>
              </a:rPr>
              <a:t>digital)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formats</a:t>
            </a:r>
            <a:endParaRPr sz="2200" dirty="0">
              <a:latin typeface="Arial"/>
              <a:cs typeface="Arial"/>
            </a:endParaRPr>
          </a:p>
          <a:p>
            <a:pPr marL="25175" marR="10070">
              <a:lnSpc>
                <a:spcPct val="102600"/>
              </a:lnSpc>
              <a:spcBef>
                <a:spcPts val="1388"/>
              </a:spcBef>
            </a:pPr>
            <a:r>
              <a:rPr sz="2200" spc="-178" dirty="0">
                <a:latin typeface="Arial"/>
                <a:cs typeface="Arial"/>
              </a:rPr>
              <a:t>Raw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139" dirty="0">
                <a:latin typeface="Arial"/>
                <a:cs typeface="Arial"/>
              </a:rPr>
              <a:t>can </a:t>
            </a:r>
            <a:r>
              <a:rPr sz="2200" spc="-149" dirty="0">
                <a:latin typeface="Arial"/>
                <a:cs typeface="Arial"/>
              </a:rPr>
              <a:t>be </a:t>
            </a:r>
            <a:r>
              <a:rPr sz="2200" spc="-139" dirty="0">
                <a:latin typeface="Arial"/>
                <a:cs typeface="Arial"/>
              </a:rPr>
              <a:t>regarded </a:t>
            </a:r>
            <a:r>
              <a:rPr sz="2200" spc="-226" dirty="0">
                <a:latin typeface="Arial"/>
                <a:cs typeface="Arial"/>
              </a:rPr>
              <a:t>as </a:t>
            </a:r>
            <a:r>
              <a:rPr sz="2200" spc="-99" dirty="0">
                <a:latin typeface="Arial"/>
                <a:cs typeface="Arial"/>
              </a:rPr>
              <a:t>being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169" dirty="0">
                <a:latin typeface="Arial"/>
                <a:cs typeface="Arial"/>
              </a:rPr>
              <a:t>series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spc="-119" dirty="0">
                <a:latin typeface="Arial"/>
                <a:cs typeface="Arial"/>
              </a:rPr>
              <a:t>single </a:t>
            </a:r>
            <a:r>
              <a:rPr sz="2200" spc="-129" dirty="0">
                <a:latin typeface="Arial"/>
                <a:cs typeface="Arial"/>
              </a:rPr>
              <a:t>images.  </a:t>
            </a:r>
            <a:r>
              <a:rPr sz="2200" spc="-99" dirty="0">
                <a:latin typeface="Arial"/>
                <a:cs typeface="Arial"/>
              </a:rPr>
              <a:t>There </a:t>
            </a:r>
            <a:r>
              <a:rPr sz="2200" spc="-159" dirty="0">
                <a:latin typeface="Arial"/>
                <a:cs typeface="Arial"/>
              </a:rPr>
              <a:t>are </a:t>
            </a:r>
            <a:r>
              <a:rPr sz="2200" spc="-50" dirty="0">
                <a:latin typeface="Arial"/>
                <a:cs typeface="Arial"/>
              </a:rPr>
              <a:t>typically </a:t>
            </a:r>
            <a:r>
              <a:rPr sz="2200" spc="-99" dirty="0">
                <a:latin typeface="Arial"/>
                <a:cs typeface="Arial"/>
              </a:rPr>
              <a:t>25, </a:t>
            </a:r>
            <a:r>
              <a:rPr sz="2200" spc="-139" dirty="0">
                <a:latin typeface="Arial"/>
                <a:cs typeface="Arial"/>
              </a:rPr>
              <a:t>30 </a:t>
            </a:r>
            <a:r>
              <a:rPr sz="2200" spc="-99" dirty="0">
                <a:latin typeface="Arial"/>
                <a:cs typeface="Arial"/>
              </a:rPr>
              <a:t>or </a:t>
            </a:r>
            <a:r>
              <a:rPr sz="2200" spc="-139" dirty="0">
                <a:latin typeface="Arial"/>
                <a:cs typeface="Arial"/>
              </a:rPr>
              <a:t>50 </a:t>
            </a:r>
            <a:r>
              <a:rPr sz="2200" spc="-129" dirty="0">
                <a:latin typeface="Arial"/>
                <a:cs typeface="Arial"/>
              </a:rPr>
              <a:t>frames </a:t>
            </a:r>
            <a:r>
              <a:rPr sz="2200" spc="-99" dirty="0">
                <a:latin typeface="Arial"/>
                <a:cs typeface="Arial"/>
              </a:rPr>
              <a:t>per</a:t>
            </a:r>
            <a:r>
              <a:rPr sz="2200" spc="6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second.</a:t>
            </a:r>
            <a:endParaRPr sz="2200" dirty="0">
              <a:latin typeface="Arial"/>
              <a:cs typeface="Arial"/>
            </a:endParaRPr>
          </a:p>
          <a:p>
            <a:pPr marL="25175" marR="459436">
              <a:lnSpc>
                <a:spcPct val="102699"/>
              </a:lnSpc>
              <a:spcBef>
                <a:spcPts val="1378"/>
              </a:spcBef>
            </a:pPr>
            <a:r>
              <a:rPr sz="2200" i="1" spc="-79" dirty="0">
                <a:latin typeface="Georgia"/>
                <a:cs typeface="Georgia"/>
              </a:rPr>
              <a:t>E.g. </a:t>
            </a:r>
            <a:r>
              <a:rPr sz="2200" spc="-20" dirty="0">
                <a:latin typeface="Arial"/>
                <a:cs typeface="Arial"/>
              </a:rPr>
              <a:t>A </a:t>
            </a:r>
            <a:r>
              <a:rPr sz="2200" spc="-139" dirty="0">
                <a:latin typeface="Arial"/>
                <a:cs typeface="Arial"/>
              </a:rPr>
              <a:t>512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39" dirty="0">
                <a:latin typeface="Arial"/>
                <a:cs typeface="Arial"/>
              </a:rPr>
              <a:t>512 </a:t>
            </a:r>
            <a:r>
              <a:rPr sz="2200" spc="-169" dirty="0">
                <a:latin typeface="Arial"/>
                <a:cs typeface="Arial"/>
              </a:rPr>
              <a:t>size </a:t>
            </a:r>
            <a:r>
              <a:rPr sz="2200" spc="-119" dirty="0">
                <a:latin typeface="Arial"/>
                <a:cs typeface="Arial"/>
              </a:rPr>
              <a:t>monochrome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149" dirty="0">
                <a:latin typeface="Arial"/>
                <a:cs typeface="Arial"/>
              </a:rPr>
              <a:t>images </a:t>
            </a:r>
            <a:r>
              <a:rPr sz="2200" spc="-89" dirty="0">
                <a:latin typeface="Arial"/>
                <a:cs typeface="Arial"/>
              </a:rPr>
              <a:t>take  </a:t>
            </a:r>
            <a:r>
              <a:rPr sz="2200" spc="-139" dirty="0">
                <a:latin typeface="Arial"/>
                <a:cs typeface="Arial"/>
              </a:rPr>
              <a:t>25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09" dirty="0">
                <a:latin typeface="Arial"/>
                <a:cs typeface="Arial"/>
              </a:rPr>
              <a:t>0</a:t>
            </a:r>
            <a:r>
              <a:rPr sz="2200" i="1" spc="-109" dirty="0">
                <a:latin typeface="Arial"/>
                <a:cs typeface="Arial"/>
              </a:rPr>
              <a:t>.</a:t>
            </a:r>
            <a:r>
              <a:rPr sz="2200" spc="-109" dirty="0">
                <a:latin typeface="Arial"/>
                <a:cs typeface="Arial"/>
              </a:rPr>
              <a:t>25 </a:t>
            </a:r>
            <a:r>
              <a:rPr sz="2200" spc="404" dirty="0">
                <a:latin typeface="Arial"/>
                <a:cs typeface="Arial"/>
              </a:rPr>
              <a:t>= </a:t>
            </a:r>
            <a:r>
              <a:rPr sz="2200" spc="-59" dirty="0">
                <a:latin typeface="Arial"/>
                <a:cs typeface="Arial"/>
              </a:rPr>
              <a:t>6.25MB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169" dirty="0">
                <a:latin typeface="Arial"/>
                <a:cs typeface="Arial"/>
              </a:rPr>
              <a:t>second </a:t>
            </a:r>
            <a:r>
              <a:rPr sz="2200" spc="20" dirty="0">
                <a:latin typeface="Arial"/>
                <a:cs typeface="Arial"/>
              </a:rPr>
              <a:t>to </a:t>
            </a:r>
            <a:r>
              <a:rPr sz="2200" spc="-109" dirty="0">
                <a:latin typeface="Arial"/>
                <a:cs typeface="Arial"/>
              </a:rPr>
              <a:t>store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uncompressed.</a:t>
            </a:r>
            <a:endParaRPr sz="2200" dirty="0">
              <a:latin typeface="Arial"/>
              <a:cs typeface="Arial"/>
            </a:endParaRPr>
          </a:p>
          <a:p>
            <a:pPr marL="25175">
              <a:spcBef>
                <a:spcPts val="1457"/>
              </a:spcBef>
            </a:pPr>
            <a:r>
              <a:rPr sz="2200" spc="-69" dirty="0">
                <a:latin typeface="Arial"/>
                <a:cs typeface="Arial"/>
              </a:rPr>
              <a:t>Typical </a:t>
            </a:r>
            <a:r>
              <a:rPr sz="2200" spc="-109" dirty="0">
                <a:latin typeface="Arial"/>
                <a:cs typeface="Arial"/>
              </a:rPr>
              <a:t>PAL </a:t>
            </a:r>
            <a:r>
              <a:rPr sz="2200" spc="-20" dirty="0">
                <a:latin typeface="Arial"/>
                <a:cs typeface="Arial"/>
              </a:rPr>
              <a:t>digital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79" dirty="0">
                <a:latin typeface="Arial"/>
                <a:cs typeface="Arial"/>
              </a:rPr>
              <a:t>(720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39" dirty="0">
                <a:latin typeface="Arial"/>
                <a:cs typeface="Arial"/>
              </a:rPr>
              <a:t>576 </a:t>
            </a:r>
            <a:r>
              <a:rPr sz="2200" spc="-109" dirty="0">
                <a:latin typeface="Arial"/>
                <a:cs typeface="Arial"/>
              </a:rPr>
              <a:t>pixels </a:t>
            </a:r>
            <a:r>
              <a:rPr sz="2200" spc="-99" dirty="0">
                <a:latin typeface="Arial"/>
                <a:cs typeface="Arial"/>
              </a:rPr>
              <a:t>per </a:t>
            </a:r>
            <a:r>
              <a:rPr sz="2200" spc="-79" dirty="0">
                <a:latin typeface="Arial"/>
                <a:cs typeface="Arial"/>
              </a:rPr>
              <a:t>colour</a:t>
            </a:r>
            <a:r>
              <a:rPr sz="2200" spc="258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frame)</a:t>
            </a:r>
            <a:endParaRPr sz="2200" dirty="0">
              <a:latin typeface="Arial"/>
              <a:cs typeface="Arial"/>
            </a:endParaRPr>
          </a:p>
          <a:p>
            <a:pPr marL="25175">
              <a:spcBef>
                <a:spcPts val="69"/>
              </a:spcBef>
            </a:pPr>
            <a:r>
              <a:rPr sz="2200" i="1" spc="-109" dirty="0">
                <a:latin typeface="Verdana"/>
                <a:cs typeface="Verdana"/>
              </a:rPr>
              <a:t>≈ </a:t>
            </a:r>
            <a:r>
              <a:rPr sz="2200" spc="-109" dirty="0">
                <a:latin typeface="Arial"/>
                <a:cs typeface="Arial"/>
              </a:rPr>
              <a:t>1</a:t>
            </a:r>
            <a:r>
              <a:rPr sz="2200" i="1" spc="-109" dirty="0">
                <a:latin typeface="Arial"/>
                <a:cs typeface="Arial"/>
              </a:rPr>
              <a:t>.</a:t>
            </a:r>
            <a:r>
              <a:rPr sz="2200" spc="-109" dirty="0">
                <a:latin typeface="Arial"/>
                <a:cs typeface="Arial"/>
              </a:rPr>
              <a:t>24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39" dirty="0">
                <a:latin typeface="Arial"/>
                <a:cs typeface="Arial"/>
              </a:rPr>
              <a:t>25 </a:t>
            </a:r>
            <a:r>
              <a:rPr sz="2200" spc="404" dirty="0">
                <a:latin typeface="Arial"/>
                <a:cs typeface="Arial"/>
              </a:rPr>
              <a:t>= </a:t>
            </a:r>
            <a:r>
              <a:rPr sz="2200" spc="-59" dirty="0">
                <a:latin typeface="Arial"/>
                <a:cs typeface="Arial"/>
              </a:rPr>
              <a:t>31MB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169" dirty="0">
                <a:latin typeface="Arial"/>
                <a:cs typeface="Arial"/>
              </a:rPr>
              <a:t>second </a:t>
            </a:r>
            <a:r>
              <a:rPr sz="2200" spc="20" dirty="0">
                <a:latin typeface="Arial"/>
                <a:cs typeface="Arial"/>
              </a:rPr>
              <a:t>to </a:t>
            </a:r>
            <a:r>
              <a:rPr sz="2200" spc="-109" dirty="0">
                <a:latin typeface="Arial"/>
                <a:cs typeface="Arial"/>
              </a:rPr>
              <a:t>store</a:t>
            </a:r>
            <a:r>
              <a:rPr sz="2200" spc="-149" dirty="0">
                <a:latin typeface="Arial"/>
                <a:cs typeface="Arial"/>
              </a:rPr>
              <a:t> uncompressed.</a:t>
            </a:r>
            <a:endParaRPr sz="2200" dirty="0">
              <a:latin typeface="Arial"/>
              <a:cs typeface="Arial"/>
            </a:endParaRPr>
          </a:p>
          <a:p>
            <a:pPr marL="25175">
              <a:spcBef>
                <a:spcPts val="1447"/>
              </a:spcBef>
            </a:pPr>
            <a:r>
              <a:rPr sz="2200" spc="-69" dirty="0">
                <a:latin typeface="Arial"/>
                <a:cs typeface="Arial"/>
              </a:rPr>
              <a:t>High </a:t>
            </a:r>
            <a:r>
              <a:rPr sz="2200" spc="-30" dirty="0">
                <a:latin typeface="Arial"/>
                <a:cs typeface="Arial"/>
              </a:rPr>
              <a:t>Definition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119" dirty="0">
                <a:latin typeface="Arial"/>
                <a:cs typeface="Arial"/>
              </a:rPr>
              <a:t>on </a:t>
            </a:r>
            <a:r>
              <a:rPr sz="2200" spc="-59" dirty="0">
                <a:latin typeface="Arial"/>
                <a:cs typeface="Arial"/>
              </a:rPr>
              <a:t>Blu-ray </a:t>
            </a:r>
            <a:r>
              <a:rPr sz="2200" spc="-30" dirty="0">
                <a:latin typeface="Arial"/>
                <a:cs typeface="Arial"/>
              </a:rPr>
              <a:t>(up </a:t>
            </a:r>
            <a:r>
              <a:rPr sz="2200" spc="20" dirty="0">
                <a:latin typeface="Arial"/>
                <a:cs typeface="Arial"/>
              </a:rPr>
              <a:t>to </a:t>
            </a:r>
            <a:r>
              <a:rPr sz="2200" spc="-139" dirty="0">
                <a:latin typeface="Arial"/>
                <a:cs typeface="Arial"/>
              </a:rPr>
              <a:t>1920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39" dirty="0">
                <a:latin typeface="Arial"/>
                <a:cs typeface="Arial"/>
              </a:rPr>
              <a:t>1080 </a:t>
            </a:r>
            <a:r>
              <a:rPr sz="2200" spc="404" dirty="0">
                <a:latin typeface="Arial"/>
                <a:cs typeface="Arial"/>
              </a:rPr>
              <a:t>=</a:t>
            </a:r>
            <a:r>
              <a:rPr sz="2200" spc="-12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8600" y="5299860"/>
            <a:ext cx="6991507" cy="358316"/>
          </a:xfrm>
          <a:prstGeom prst="rect">
            <a:avLst/>
          </a:prstGeom>
        </p:spPr>
        <p:txBody>
          <a:bodyPr vert="horz" wrap="square" lIns="0" tIns="22657" rIns="0" bIns="0" rtlCol="0">
            <a:spAutoFit/>
          </a:bodyPr>
          <a:lstStyle/>
          <a:p>
            <a:pPr marL="25175">
              <a:spcBef>
                <a:spcPts val="178"/>
              </a:spcBef>
            </a:pPr>
            <a:r>
              <a:rPr sz="2200" spc="-119" dirty="0">
                <a:latin typeface="Arial"/>
                <a:cs typeface="Arial"/>
              </a:rPr>
              <a:t>Megapixels </a:t>
            </a:r>
            <a:r>
              <a:rPr sz="2200" spc="-99" dirty="0">
                <a:latin typeface="Arial"/>
                <a:cs typeface="Arial"/>
              </a:rPr>
              <a:t>per </a:t>
            </a:r>
            <a:r>
              <a:rPr sz="2200" spc="-69" dirty="0">
                <a:latin typeface="Arial"/>
                <a:cs typeface="Arial"/>
              </a:rPr>
              <a:t>frame) </a:t>
            </a:r>
            <a:r>
              <a:rPr sz="2200" i="1" spc="-109" dirty="0">
                <a:latin typeface="Verdana"/>
                <a:cs typeface="Verdana"/>
              </a:rPr>
              <a:t>≈ </a:t>
            </a:r>
            <a:r>
              <a:rPr sz="2200" spc="-99" dirty="0">
                <a:latin typeface="Arial"/>
                <a:cs typeface="Arial"/>
              </a:rPr>
              <a:t>6</a:t>
            </a:r>
            <a:r>
              <a:rPr sz="2200" i="1" spc="-99" dirty="0">
                <a:latin typeface="Arial"/>
                <a:cs typeface="Arial"/>
              </a:rPr>
              <a:t>.</a:t>
            </a:r>
            <a:r>
              <a:rPr sz="2200" spc="-99" dirty="0">
                <a:latin typeface="Arial"/>
                <a:cs typeface="Arial"/>
              </a:rPr>
              <a:t>2 </a:t>
            </a:r>
            <a:r>
              <a:rPr sz="2200" i="1" spc="-109" dirty="0">
                <a:latin typeface="Verdana"/>
                <a:cs typeface="Verdana"/>
              </a:rPr>
              <a:t>× </a:t>
            </a:r>
            <a:r>
              <a:rPr sz="2200" spc="-139" dirty="0">
                <a:latin typeface="Arial"/>
                <a:cs typeface="Arial"/>
              </a:rPr>
              <a:t>25 </a:t>
            </a:r>
            <a:r>
              <a:rPr sz="2200" spc="404" dirty="0">
                <a:latin typeface="Arial"/>
                <a:cs typeface="Arial"/>
              </a:rPr>
              <a:t>= </a:t>
            </a:r>
            <a:r>
              <a:rPr sz="2200" spc="-69" dirty="0">
                <a:latin typeface="Arial"/>
                <a:cs typeface="Arial"/>
              </a:rPr>
              <a:t>155MB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169" dirty="0">
                <a:latin typeface="Arial"/>
                <a:cs typeface="Arial"/>
              </a:rPr>
              <a:t>second</a:t>
            </a:r>
            <a:r>
              <a:rPr sz="2200" spc="69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to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4227" y="6335054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8598" y="5453807"/>
            <a:ext cx="7172876" cy="1081736"/>
          </a:xfrm>
          <a:prstGeom prst="rect">
            <a:avLst/>
          </a:prstGeom>
        </p:spPr>
        <p:txBody>
          <a:bodyPr vert="horz" wrap="square" lIns="0" tIns="25175" rIns="0" bIns="0" rtlCol="0">
            <a:spAutoFit/>
          </a:bodyPr>
          <a:lstStyle/>
          <a:p>
            <a:pPr marL="25175" marR="10070">
              <a:lnSpc>
                <a:spcPct val="155500"/>
              </a:lnSpc>
              <a:spcBef>
                <a:spcPts val="198"/>
              </a:spcBef>
            </a:pPr>
            <a:r>
              <a:rPr sz="2200" spc="-109" dirty="0">
                <a:latin typeface="Arial"/>
                <a:cs typeface="Arial"/>
              </a:rPr>
              <a:t>store </a:t>
            </a:r>
            <a:r>
              <a:rPr sz="2200" spc="-149" dirty="0">
                <a:latin typeface="Arial"/>
                <a:cs typeface="Arial"/>
              </a:rPr>
              <a:t>uncompressed. </a:t>
            </a:r>
            <a:r>
              <a:rPr sz="2200" spc="-59" dirty="0">
                <a:latin typeface="Arial"/>
                <a:cs typeface="Arial"/>
              </a:rPr>
              <a:t>(There </a:t>
            </a:r>
            <a:r>
              <a:rPr sz="2200" spc="-159" dirty="0">
                <a:latin typeface="Arial"/>
                <a:cs typeface="Arial"/>
              </a:rPr>
              <a:t>are </a:t>
            </a:r>
            <a:r>
              <a:rPr sz="2200" spc="-99" dirty="0">
                <a:latin typeface="Arial"/>
                <a:cs typeface="Arial"/>
              </a:rPr>
              <a:t>higher </a:t>
            </a:r>
            <a:r>
              <a:rPr sz="2200" spc="-129" dirty="0">
                <a:latin typeface="Arial"/>
                <a:cs typeface="Arial"/>
              </a:rPr>
              <a:t>possible </a:t>
            </a:r>
            <a:r>
              <a:rPr sz="2200" spc="-99" dirty="0">
                <a:latin typeface="Arial"/>
                <a:cs typeface="Arial"/>
              </a:rPr>
              <a:t>frame </a:t>
            </a:r>
            <a:r>
              <a:rPr sz="2200" spc="-50" dirty="0">
                <a:latin typeface="Arial"/>
                <a:cs typeface="Arial"/>
              </a:rPr>
              <a:t>rates!)  </a:t>
            </a:r>
            <a:r>
              <a:rPr sz="2200" spc="-10" dirty="0">
                <a:latin typeface="Arial"/>
                <a:cs typeface="Arial"/>
              </a:rPr>
              <a:t>Digital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b="1" spc="-109" dirty="0">
                <a:solidFill>
                  <a:srgbClr val="FF0000"/>
                </a:solidFill>
                <a:latin typeface="Arial"/>
                <a:cs typeface="Arial"/>
              </a:rPr>
              <a:t>clearly </a:t>
            </a:r>
            <a:r>
              <a:rPr sz="2200" b="1" spc="-159" dirty="0">
                <a:solidFill>
                  <a:srgbClr val="FF0000"/>
                </a:solidFill>
                <a:latin typeface="Arial"/>
                <a:cs typeface="Arial"/>
              </a:rPr>
              <a:t>needs </a:t>
            </a:r>
            <a:r>
              <a:rPr sz="2200" spc="20" dirty="0">
                <a:latin typeface="Arial"/>
                <a:cs typeface="Arial"/>
              </a:rPr>
              <a:t>to </a:t>
            </a:r>
            <a:r>
              <a:rPr sz="2200" spc="-149" dirty="0">
                <a:latin typeface="Arial"/>
                <a:cs typeface="Arial"/>
              </a:rPr>
              <a:t>be </a:t>
            </a:r>
            <a:r>
              <a:rPr sz="2200" b="1" spc="-159" dirty="0">
                <a:solidFill>
                  <a:srgbClr val="0000FF"/>
                </a:solidFill>
                <a:latin typeface="Arial"/>
                <a:cs typeface="Arial"/>
              </a:rPr>
              <a:t>compressed</a:t>
            </a:r>
            <a:r>
              <a:rPr sz="2200" b="1" spc="-17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89" dirty="0">
                <a:latin typeface="Arial"/>
                <a:cs typeface="Arial"/>
              </a:rPr>
              <a:t>most </a:t>
            </a:r>
            <a:r>
              <a:rPr sz="2200" spc="-69" dirty="0">
                <a:latin typeface="Arial"/>
                <a:cs typeface="Arial"/>
              </a:rPr>
              <a:t>times.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8920" y="6633715"/>
            <a:ext cx="11826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Data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30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263" y="497842"/>
            <a:ext cx="6449695" cy="68992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307827" algn="l"/>
              </a:tabLst>
            </a:pPr>
            <a:r>
              <a:rPr sz="4400" spc="174" dirty="0"/>
              <a:t>Interactive	</a:t>
            </a:r>
            <a:r>
              <a:rPr sz="4400" spc="161" dirty="0"/>
              <a:t>Multimedia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764544" y="1765301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7439" y="1785623"/>
            <a:ext cx="7463155" cy="87459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5077">
              <a:spcBef>
                <a:spcPts val="99"/>
              </a:spcBef>
            </a:pPr>
            <a:r>
              <a:rPr sz="2800" spc="-131" dirty="0">
                <a:latin typeface="Arial"/>
                <a:cs typeface="Arial"/>
              </a:rPr>
              <a:t>When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41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user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is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131" dirty="0">
                <a:latin typeface="Arial"/>
                <a:cs typeface="Arial"/>
              </a:rPr>
              <a:t>given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41" dirty="0">
                <a:latin typeface="Arial"/>
                <a:cs typeface="Arial"/>
              </a:rPr>
              <a:t> </a:t>
            </a:r>
            <a:r>
              <a:rPr sz="2800" spc="-36" dirty="0">
                <a:latin typeface="Arial"/>
                <a:cs typeface="Arial"/>
              </a:rPr>
              <a:t>option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6" dirty="0">
                <a:latin typeface="Arial"/>
                <a:cs typeface="Arial"/>
              </a:rPr>
              <a:t>of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6" dirty="0">
                <a:latin typeface="Arial"/>
                <a:cs typeface="Arial"/>
              </a:rPr>
              <a:t>controlling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36" dirty="0">
                <a:latin typeface="Arial"/>
                <a:cs typeface="Arial"/>
              </a:rPr>
              <a:t>the  </a:t>
            </a:r>
            <a:r>
              <a:rPr sz="2800" spc="-105" dirty="0">
                <a:latin typeface="Arial"/>
                <a:cs typeface="Arial"/>
              </a:rPr>
              <a:t>elements.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599" y="3352800"/>
            <a:ext cx="7391401" cy="764541"/>
          </a:xfrm>
          <a:custGeom>
            <a:avLst/>
            <a:gdLst/>
            <a:ahLst/>
            <a:cxnLst/>
            <a:rect l="l" t="t" r="r" b="b"/>
            <a:pathLst>
              <a:path w="7391400" h="764539">
                <a:moveTo>
                  <a:pt x="0" y="0"/>
                </a:moveTo>
                <a:lnTo>
                  <a:pt x="7391400" y="0"/>
                </a:lnTo>
                <a:lnTo>
                  <a:pt x="7391400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0514" y="3385821"/>
            <a:ext cx="3663314" cy="68371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1939881" algn="l"/>
              </a:tabLst>
            </a:pPr>
            <a:r>
              <a:rPr sz="4400" b="1" spc="145" dirty="0">
                <a:solidFill>
                  <a:srgbClr val="FFFFFF"/>
                </a:solidFill>
                <a:latin typeface="Arial"/>
                <a:cs typeface="Arial"/>
              </a:rPr>
              <a:t>Hyper	</a:t>
            </a:r>
            <a:r>
              <a:rPr sz="4400" b="1" spc="19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471" y="4301490"/>
            <a:ext cx="7726044" cy="1305483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marR="5077" indent="-342780" algn="just">
              <a:spcBef>
                <a:spcPts val="99"/>
              </a:spcBef>
            </a:pPr>
            <a:r>
              <a:rPr sz="3400" spc="1507" baseline="11111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3400" spc="-561" baseline="1111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75" dirty="0">
                <a:latin typeface="Arial"/>
                <a:cs typeface="Arial"/>
              </a:rPr>
              <a:t>combination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9" dirty="0">
                <a:latin typeface="Arial"/>
                <a:cs typeface="Arial"/>
              </a:rPr>
              <a:t>hypertext, </a:t>
            </a:r>
            <a:r>
              <a:rPr sz="2800" spc="-141" dirty="0">
                <a:latin typeface="Arial"/>
                <a:cs typeface="Arial"/>
              </a:rPr>
              <a:t>graphics, </a:t>
            </a:r>
            <a:r>
              <a:rPr sz="2800" spc="-95" dirty="0">
                <a:latin typeface="Arial"/>
                <a:cs typeface="Arial"/>
              </a:rPr>
              <a:t>audio, video,  </a:t>
            </a:r>
            <a:r>
              <a:rPr sz="2800" spc="-79" dirty="0">
                <a:latin typeface="Arial"/>
                <a:cs typeface="Arial"/>
              </a:rPr>
              <a:t>(linked </a:t>
            </a:r>
            <a:r>
              <a:rPr sz="2800" spc="-105" dirty="0">
                <a:latin typeface="Arial"/>
                <a:cs typeface="Arial"/>
              </a:rPr>
              <a:t>elements)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36" dirty="0">
                <a:latin typeface="Arial"/>
                <a:cs typeface="Arial"/>
              </a:rPr>
              <a:t>interactivity </a:t>
            </a:r>
            <a:r>
              <a:rPr sz="2800" spc="-79" dirty="0">
                <a:latin typeface="Arial"/>
                <a:cs typeface="Arial"/>
              </a:rPr>
              <a:t>culminating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85" dirty="0">
                <a:latin typeface="Arial"/>
                <a:cs typeface="Arial"/>
              </a:rPr>
              <a:t>complete, </a:t>
            </a:r>
            <a:r>
              <a:rPr sz="2800" spc="-79" dirty="0">
                <a:latin typeface="Arial"/>
                <a:cs typeface="Arial"/>
              </a:rPr>
              <a:t>non-linear </a:t>
            </a:r>
            <a:r>
              <a:rPr sz="2800" spc="-113" dirty="0">
                <a:latin typeface="Arial"/>
                <a:cs typeface="Arial"/>
              </a:rPr>
              <a:t>computer-based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121" dirty="0">
                <a:latin typeface="Arial"/>
                <a:cs typeface="Arial"/>
              </a:rPr>
              <a:t>experience.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4410" y="497842"/>
            <a:ext cx="2482850" cy="68371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4400" spc="365" dirty="0"/>
              <a:t>E</a:t>
            </a:r>
            <a:r>
              <a:rPr sz="4400" spc="121" dirty="0"/>
              <a:t>x</a:t>
            </a:r>
            <a:r>
              <a:rPr sz="4400" spc="365" dirty="0"/>
              <a:t>a</a:t>
            </a:r>
            <a:r>
              <a:rPr sz="4400" spc="125" dirty="0"/>
              <a:t>m</a:t>
            </a:r>
            <a:r>
              <a:rPr sz="4400" spc="121" dirty="0"/>
              <a:t>pl</a:t>
            </a:r>
            <a:r>
              <a:rPr sz="440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4" y="153670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643" y="1557021"/>
            <a:ext cx="3323589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spc="-69" dirty="0">
                <a:latin typeface="Arial"/>
                <a:cs typeface="Arial"/>
              </a:rPr>
              <a:t>Interactive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46" dirty="0">
                <a:latin typeface="Arial"/>
                <a:cs typeface="Arial"/>
              </a:rPr>
              <a:t>Multimedia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1" y="2438400"/>
            <a:ext cx="7454900" cy="356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4" y="2362200"/>
            <a:ext cx="7467600" cy="3733800"/>
          </a:xfrm>
          <a:custGeom>
            <a:avLst/>
            <a:gdLst/>
            <a:ahLst/>
            <a:cxnLst/>
            <a:rect l="l" t="t" r="r" b="b"/>
            <a:pathLst>
              <a:path w="7467600" h="3733800">
                <a:moveTo>
                  <a:pt x="3733800" y="3733800"/>
                </a:moveTo>
                <a:lnTo>
                  <a:pt x="0" y="3733800"/>
                </a:lnTo>
                <a:lnTo>
                  <a:pt x="0" y="0"/>
                </a:lnTo>
                <a:lnTo>
                  <a:pt x="7467600" y="0"/>
                </a:lnTo>
                <a:lnTo>
                  <a:pt x="7467600" y="3733800"/>
                </a:lnTo>
                <a:lnTo>
                  <a:pt x="3733800" y="3733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2" y="2133601"/>
            <a:ext cx="2327911" cy="238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4410" y="497842"/>
            <a:ext cx="2482850" cy="68371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4400" spc="365" dirty="0"/>
              <a:t>E</a:t>
            </a:r>
            <a:r>
              <a:rPr sz="4400" spc="121" dirty="0"/>
              <a:t>x</a:t>
            </a:r>
            <a:r>
              <a:rPr sz="4400" spc="365" dirty="0"/>
              <a:t>a</a:t>
            </a:r>
            <a:r>
              <a:rPr sz="4400" spc="125" dirty="0"/>
              <a:t>m</a:t>
            </a:r>
            <a:r>
              <a:rPr sz="4400" spc="121" dirty="0"/>
              <a:t>pl</a:t>
            </a:r>
            <a:r>
              <a:rPr sz="440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4" y="153670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2641" y="1557021"/>
            <a:ext cx="4243069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1039767" algn="l"/>
              </a:tabLst>
            </a:pPr>
            <a:r>
              <a:rPr sz="2800" spc="-135" dirty="0">
                <a:latin typeface="Arial"/>
                <a:cs typeface="Arial"/>
              </a:rPr>
              <a:t>Hyper	</a:t>
            </a:r>
            <a:r>
              <a:rPr sz="2800" spc="-141" dirty="0">
                <a:latin typeface="Arial"/>
                <a:cs typeface="Arial"/>
              </a:rPr>
              <a:t>Text </a:t>
            </a:r>
            <a:r>
              <a:rPr sz="2800" spc="-131" dirty="0">
                <a:latin typeface="Arial"/>
                <a:cs typeface="Arial"/>
              </a:rPr>
              <a:t>and </a:t>
            </a:r>
            <a:r>
              <a:rPr sz="2800" spc="-135" dirty="0">
                <a:latin typeface="Arial"/>
                <a:cs typeface="Arial"/>
              </a:rPr>
              <a:t>Hyper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Media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4" y="2209801"/>
            <a:ext cx="1981200" cy="1108710"/>
          </a:xfrm>
          <a:custGeom>
            <a:avLst/>
            <a:gdLst/>
            <a:ahLst/>
            <a:cxnLst/>
            <a:rect l="l" t="t" r="r" b="b"/>
            <a:pathLst>
              <a:path w="1981200" h="1108710">
                <a:moveTo>
                  <a:pt x="0" y="0"/>
                </a:moveTo>
                <a:lnTo>
                  <a:pt x="1981200" y="0"/>
                </a:lnTo>
                <a:lnTo>
                  <a:pt x="1981200" y="1108710"/>
                </a:lnTo>
                <a:lnTo>
                  <a:pt x="0" y="11087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8073" y="2426970"/>
            <a:ext cx="151765" cy="841220"/>
          </a:xfrm>
          <a:prstGeom prst="rect">
            <a:avLst/>
          </a:prstGeom>
        </p:spPr>
        <p:txBody>
          <a:bodyPr vert="horz" wrap="square" lIns="0" tIns="106644" rIns="0" bIns="0" rtlCol="0">
            <a:spAutoFit/>
          </a:bodyPr>
          <a:lstStyle/>
          <a:p>
            <a:pPr marL="12697">
              <a:spcBef>
                <a:spcPts val="841"/>
              </a:spcBef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697">
              <a:spcBef>
                <a:spcPts val="740"/>
              </a:spcBef>
            </a:pPr>
            <a:r>
              <a:rPr sz="1200" spc="-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</a:t>
            </a:r>
          </a:p>
          <a:p>
            <a:pPr marL="12697">
              <a:spcBef>
                <a:spcPts val="749"/>
              </a:spcBef>
            </a:pPr>
            <a:r>
              <a:rPr sz="1200" spc="-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5270" y="2147573"/>
            <a:ext cx="831850" cy="113569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5077" indent="77442">
              <a:lnSpc>
                <a:spcPct val="151900"/>
              </a:lnSpc>
              <a:spcBef>
                <a:spcPts val="99"/>
              </a:spcBef>
            </a:pPr>
            <a:r>
              <a:rPr sz="1200" dirty="0">
                <a:latin typeface="Arial"/>
                <a:cs typeface="Arial"/>
              </a:rPr>
              <a:t>Main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Page  Video link  Image link  Audio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6" dirty="0">
                <a:latin typeface="Arial"/>
                <a:cs typeface="Arial"/>
              </a:rPr>
              <a:t>Link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3053" y="2667000"/>
            <a:ext cx="2139949" cy="369570"/>
          </a:xfrm>
          <a:custGeom>
            <a:avLst/>
            <a:gdLst/>
            <a:ahLst/>
            <a:cxnLst/>
            <a:rect l="l" t="t" r="r" b="b"/>
            <a:pathLst>
              <a:path w="2139950" h="369569">
                <a:moveTo>
                  <a:pt x="2139950" y="0"/>
                </a:moveTo>
                <a:lnTo>
                  <a:pt x="0" y="3695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3" y="2998471"/>
            <a:ext cx="81281" cy="73660"/>
          </a:xfrm>
          <a:custGeom>
            <a:avLst/>
            <a:gdLst/>
            <a:ahLst/>
            <a:cxnLst/>
            <a:rect l="l" t="t" r="r" b="b"/>
            <a:pathLst>
              <a:path w="81280" h="73660">
                <a:moveTo>
                  <a:pt x="68580" y="0"/>
                </a:moveTo>
                <a:lnTo>
                  <a:pt x="0" y="49529"/>
                </a:lnTo>
                <a:lnTo>
                  <a:pt x="81280" y="73659"/>
                </a:lnTo>
                <a:lnTo>
                  <a:pt x="68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6982" y="2971799"/>
            <a:ext cx="1099821" cy="1391920"/>
          </a:xfrm>
          <a:custGeom>
            <a:avLst/>
            <a:gdLst/>
            <a:ahLst/>
            <a:cxnLst/>
            <a:rect l="l" t="t" r="r" b="b"/>
            <a:pathLst>
              <a:path w="1099820" h="1391920">
                <a:moveTo>
                  <a:pt x="1099820" y="0"/>
                </a:moveTo>
                <a:lnTo>
                  <a:pt x="0" y="13919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799" y="4337053"/>
            <a:ext cx="76201" cy="82550"/>
          </a:xfrm>
          <a:custGeom>
            <a:avLst/>
            <a:gdLst/>
            <a:ahLst/>
            <a:cxnLst/>
            <a:rect l="l" t="t" r="r" b="b"/>
            <a:pathLst>
              <a:path w="76200" h="82550">
                <a:moveTo>
                  <a:pt x="16510" y="0"/>
                </a:moveTo>
                <a:lnTo>
                  <a:pt x="0" y="82550"/>
                </a:lnTo>
                <a:lnTo>
                  <a:pt x="76200" y="46989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1" y="3200401"/>
            <a:ext cx="430530" cy="1076960"/>
          </a:xfrm>
          <a:custGeom>
            <a:avLst/>
            <a:gdLst/>
            <a:ahLst/>
            <a:cxnLst/>
            <a:rect l="l" t="t" r="r" b="b"/>
            <a:pathLst>
              <a:path w="430529" h="1076960">
                <a:moveTo>
                  <a:pt x="0" y="0"/>
                </a:moveTo>
                <a:lnTo>
                  <a:pt x="430529" y="10769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2499" y="4259579"/>
            <a:ext cx="69850" cy="83820"/>
          </a:xfrm>
          <a:custGeom>
            <a:avLst/>
            <a:gdLst/>
            <a:ahLst/>
            <a:cxnLst/>
            <a:rect l="l" t="t" r="r" b="b"/>
            <a:pathLst>
              <a:path w="69850" h="83820">
                <a:moveTo>
                  <a:pt x="69850" y="0"/>
                </a:moveTo>
                <a:lnTo>
                  <a:pt x="0" y="27940"/>
                </a:lnTo>
                <a:lnTo>
                  <a:pt x="63500" y="83820"/>
                </a:lnTo>
                <a:lnTo>
                  <a:pt x="69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7401" y="4419603"/>
            <a:ext cx="778508" cy="605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804" y="4572004"/>
            <a:ext cx="1127760" cy="1753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2400" y="1447801"/>
            <a:ext cx="685801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3" y="2286000"/>
            <a:ext cx="762000" cy="717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400" y="3276601"/>
            <a:ext cx="6096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7850" y="1828801"/>
            <a:ext cx="4730749" cy="450849"/>
          </a:xfrm>
          <a:custGeom>
            <a:avLst/>
            <a:gdLst/>
            <a:ahLst/>
            <a:cxnLst/>
            <a:rect l="l" t="t" r="r" b="b"/>
            <a:pathLst>
              <a:path w="4730750" h="450850">
                <a:moveTo>
                  <a:pt x="4730750" y="0"/>
                </a:moveTo>
                <a:lnTo>
                  <a:pt x="0" y="45085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0" y="2241549"/>
            <a:ext cx="78740" cy="74930"/>
          </a:xfrm>
          <a:custGeom>
            <a:avLst/>
            <a:gdLst/>
            <a:ahLst/>
            <a:cxnLst/>
            <a:rect l="l" t="t" r="r" b="b"/>
            <a:pathLst>
              <a:path w="78739" h="74930">
                <a:moveTo>
                  <a:pt x="71119" y="0"/>
                </a:moveTo>
                <a:lnTo>
                  <a:pt x="0" y="44450"/>
                </a:lnTo>
                <a:lnTo>
                  <a:pt x="78739" y="74929"/>
                </a:lnTo>
                <a:lnTo>
                  <a:pt x="71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6891" y="2667003"/>
            <a:ext cx="3293109" cy="2020569"/>
          </a:xfrm>
          <a:custGeom>
            <a:avLst/>
            <a:gdLst/>
            <a:ahLst/>
            <a:cxnLst/>
            <a:rect l="l" t="t" r="r" b="b"/>
            <a:pathLst>
              <a:path w="3293109" h="2020570">
                <a:moveTo>
                  <a:pt x="3293110" y="0"/>
                </a:moveTo>
                <a:lnTo>
                  <a:pt x="0" y="20205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7203" y="4652010"/>
            <a:ext cx="83820" cy="72390"/>
          </a:xfrm>
          <a:custGeom>
            <a:avLst/>
            <a:gdLst/>
            <a:ahLst/>
            <a:cxnLst/>
            <a:rect l="l" t="t" r="r" b="b"/>
            <a:pathLst>
              <a:path w="83820" h="72389">
                <a:moveTo>
                  <a:pt x="44450" y="0"/>
                </a:moveTo>
                <a:lnTo>
                  <a:pt x="0" y="72389"/>
                </a:lnTo>
                <a:lnTo>
                  <a:pt x="83820" y="64769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5562" y="3581401"/>
            <a:ext cx="1310640" cy="727710"/>
          </a:xfrm>
          <a:custGeom>
            <a:avLst/>
            <a:gdLst/>
            <a:ahLst/>
            <a:cxnLst/>
            <a:rect l="l" t="t" r="r" b="b"/>
            <a:pathLst>
              <a:path w="1310640" h="727710">
                <a:moveTo>
                  <a:pt x="1310639" y="0"/>
                </a:moveTo>
                <a:lnTo>
                  <a:pt x="0" y="7277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24599" y="4273550"/>
            <a:ext cx="85091" cy="69849"/>
          </a:xfrm>
          <a:custGeom>
            <a:avLst/>
            <a:gdLst/>
            <a:ahLst/>
            <a:cxnLst/>
            <a:rect l="l" t="t" r="r" b="b"/>
            <a:pathLst>
              <a:path w="85089" h="69850">
                <a:moveTo>
                  <a:pt x="48260" y="0"/>
                </a:moveTo>
                <a:lnTo>
                  <a:pt x="0" y="69850"/>
                </a:lnTo>
                <a:lnTo>
                  <a:pt x="85089" y="66039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73" y="497842"/>
            <a:ext cx="6290945" cy="68371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047157" algn="l"/>
                <a:tab pos="3088831" algn="l"/>
              </a:tabLst>
            </a:pPr>
            <a:r>
              <a:rPr sz="4400" spc="141" dirty="0"/>
              <a:t>Linear	</a:t>
            </a:r>
            <a:r>
              <a:rPr sz="4400" spc="190" dirty="0"/>
              <a:t>VS	</a:t>
            </a:r>
            <a:r>
              <a:rPr sz="4400" spc="180" dirty="0"/>
              <a:t>Non-Linear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2325372"/>
            <a:ext cx="6818630" cy="285718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indent="-342780">
              <a:spcBef>
                <a:spcPts val="99"/>
              </a:spcBef>
              <a:buChar char="•"/>
              <a:tabLst>
                <a:tab pos="354842" algn="l"/>
                <a:tab pos="355476" algn="l"/>
              </a:tabLst>
            </a:pPr>
            <a:r>
              <a:rPr sz="2400" spc="-204" dirty="0">
                <a:latin typeface="Arial"/>
                <a:cs typeface="Arial"/>
              </a:rPr>
              <a:t>A </a:t>
            </a:r>
            <a:r>
              <a:rPr sz="2400" spc="-36" dirty="0">
                <a:latin typeface="Arial"/>
                <a:cs typeface="Arial"/>
              </a:rPr>
              <a:t>Multimedia </a:t>
            </a:r>
            <a:r>
              <a:rPr sz="2400" spc="-79" dirty="0">
                <a:latin typeface="Arial"/>
                <a:cs typeface="Arial"/>
              </a:rPr>
              <a:t>Project </a:t>
            </a:r>
            <a:r>
              <a:rPr sz="2400" spc="-121" dirty="0">
                <a:latin typeface="Arial"/>
                <a:cs typeface="Arial"/>
              </a:rPr>
              <a:t>is </a:t>
            </a:r>
            <a:r>
              <a:rPr sz="2400" spc="-30" dirty="0">
                <a:latin typeface="Arial"/>
                <a:cs typeface="Arial"/>
              </a:rPr>
              <a:t>identified </a:t>
            </a:r>
            <a:r>
              <a:rPr sz="2400" spc="-220" dirty="0">
                <a:latin typeface="Arial"/>
                <a:cs typeface="Arial"/>
              </a:rPr>
              <a:t>as </a:t>
            </a:r>
            <a:r>
              <a:rPr sz="2400" spc="-109" dirty="0">
                <a:latin typeface="Arial"/>
                <a:cs typeface="Arial"/>
              </a:rPr>
              <a:t>Linear</a:t>
            </a:r>
            <a:r>
              <a:rPr sz="2400" spc="-184" dirty="0">
                <a:latin typeface="Arial"/>
                <a:cs typeface="Arial"/>
              </a:rPr>
              <a:t> </a:t>
            </a:r>
            <a:r>
              <a:rPr sz="2400" spc="-69" dirty="0">
                <a:latin typeface="Arial"/>
                <a:cs typeface="Arial"/>
              </a:rPr>
              <a:t>when:</a:t>
            </a:r>
            <a:endParaRPr sz="2400" dirty="0">
              <a:latin typeface="Arial"/>
              <a:cs typeface="Arial"/>
            </a:endParaRPr>
          </a:p>
          <a:p>
            <a:pPr marL="755384" lvl="1" indent="-285651">
              <a:spcBef>
                <a:spcPts val="20"/>
              </a:spcBef>
              <a:buChar char="–"/>
              <a:tabLst>
                <a:tab pos="755384" algn="l"/>
              </a:tabLst>
            </a:pPr>
            <a:r>
              <a:rPr sz="2400" spc="30" dirty="0">
                <a:latin typeface="Arial"/>
                <a:cs typeface="Arial"/>
              </a:rPr>
              <a:t>It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not</a:t>
            </a:r>
            <a:r>
              <a:rPr sz="2400" spc="-299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interactive</a:t>
            </a:r>
            <a:endParaRPr sz="2400" dirty="0">
              <a:latin typeface="Arial"/>
              <a:cs typeface="Arial"/>
            </a:endParaRPr>
          </a:p>
          <a:p>
            <a:pPr marL="755384" marR="5077" lvl="1" indent="-285651">
              <a:lnSpc>
                <a:spcPts val="2211"/>
              </a:lnSpc>
              <a:spcBef>
                <a:spcPts val="539"/>
              </a:spcBef>
              <a:buChar char="–"/>
              <a:tabLst>
                <a:tab pos="755384" algn="l"/>
              </a:tabLst>
            </a:pPr>
            <a:r>
              <a:rPr sz="2400" spc="-135" dirty="0">
                <a:latin typeface="Arial"/>
                <a:cs typeface="Arial"/>
              </a:rPr>
              <a:t>User </a:t>
            </a:r>
            <a:r>
              <a:rPr sz="2400" spc="-125" dirty="0">
                <a:latin typeface="Arial"/>
                <a:cs typeface="Arial"/>
              </a:rPr>
              <a:t>have</a:t>
            </a:r>
            <a:r>
              <a:rPr sz="2400" spc="-131" dirty="0">
                <a:latin typeface="Arial"/>
                <a:cs typeface="Arial"/>
              </a:rPr>
              <a:t> </a:t>
            </a:r>
            <a:r>
              <a:rPr sz="2400" spc="-69" dirty="0">
                <a:latin typeface="Arial"/>
                <a:cs typeface="Arial"/>
              </a:rPr>
              <a:t>no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6" dirty="0">
                <a:latin typeface="Arial"/>
                <a:cs typeface="Arial"/>
              </a:rPr>
              <a:t>control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9" dirty="0">
                <a:latin typeface="Arial"/>
                <a:cs typeface="Arial"/>
              </a:rPr>
              <a:t>over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6" dirty="0">
                <a:latin typeface="Arial"/>
                <a:cs typeface="Arial"/>
              </a:rPr>
              <a:t>the</a:t>
            </a:r>
            <a:r>
              <a:rPr sz="2400" spc="-121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content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1" dirty="0">
                <a:latin typeface="Arial"/>
                <a:cs typeface="Arial"/>
              </a:rPr>
              <a:t>is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9" dirty="0">
                <a:latin typeface="Arial"/>
                <a:cs typeface="Arial"/>
              </a:rPr>
              <a:t>being  </a:t>
            </a:r>
            <a:r>
              <a:rPr sz="2400" spc="-105" dirty="0">
                <a:latin typeface="Arial"/>
                <a:cs typeface="Arial"/>
              </a:rPr>
              <a:t>showed </a:t>
            </a:r>
            <a:r>
              <a:rPr sz="2400" spc="26" dirty="0">
                <a:latin typeface="Arial"/>
                <a:cs typeface="Arial"/>
              </a:rPr>
              <a:t>to</a:t>
            </a:r>
            <a:r>
              <a:rPr sz="2400" spc="-151" dirty="0">
                <a:latin typeface="Arial"/>
                <a:cs typeface="Arial"/>
              </a:rPr>
              <a:t> </a:t>
            </a:r>
            <a:r>
              <a:rPr sz="2400" spc="-46" dirty="0">
                <a:latin typeface="Arial"/>
                <a:cs typeface="Arial"/>
              </a:rPr>
              <a:t>them.</a:t>
            </a:r>
            <a:endParaRPr sz="2400" dirty="0">
              <a:latin typeface="Arial"/>
              <a:cs typeface="Arial"/>
            </a:endParaRPr>
          </a:p>
          <a:p>
            <a:pPr lvl="1">
              <a:spcBef>
                <a:spcPts val="50"/>
              </a:spcBef>
              <a:buFont typeface="Arial"/>
              <a:buChar char="–"/>
            </a:pPr>
            <a:endParaRPr sz="2400" dirty="0">
              <a:latin typeface="Times New Roman"/>
              <a:cs typeface="Times New Roman"/>
            </a:endParaRPr>
          </a:p>
          <a:p>
            <a:pPr marL="355476" indent="-342780">
              <a:buChar char="•"/>
              <a:tabLst>
                <a:tab pos="354842" algn="l"/>
                <a:tab pos="355476" algn="l"/>
              </a:tabLst>
            </a:pPr>
            <a:r>
              <a:rPr sz="2400" spc="-135" dirty="0">
                <a:latin typeface="Arial"/>
                <a:cs typeface="Arial"/>
              </a:rPr>
              <a:t>Example:</a:t>
            </a:r>
            <a:endParaRPr sz="2400" dirty="0">
              <a:latin typeface="Arial"/>
              <a:cs typeface="Arial"/>
            </a:endParaRPr>
          </a:p>
          <a:p>
            <a:pPr marL="755384" lvl="1" indent="-285651">
              <a:spcBef>
                <a:spcPts val="20"/>
              </a:spcBef>
              <a:buChar char="–"/>
              <a:tabLst>
                <a:tab pos="755384" algn="l"/>
              </a:tabLst>
            </a:pPr>
            <a:r>
              <a:rPr sz="2400" spc="-204" dirty="0" smtClean="0">
                <a:latin typeface="Arial"/>
                <a:cs typeface="Arial"/>
              </a:rPr>
              <a:t>A</a:t>
            </a:r>
            <a:r>
              <a:rPr lang="en-US" sz="2400" spc="-204" dirty="0" smtClean="0">
                <a:latin typeface="Arial"/>
                <a:cs typeface="Arial"/>
              </a:rPr>
              <a:t> </a:t>
            </a:r>
            <a:r>
              <a:rPr sz="2400" spc="-131" dirty="0" smtClean="0">
                <a:latin typeface="Arial"/>
                <a:cs typeface="Arial"/>
              </a:rPr>
              <a:t> </a:t>
            </a:r>
            <a:r>
              <a:rPr sz="2400" spc="-79" dirty="0">
                <a:latin typeface="Arial"/>
                <a:cs typeface="Arial"/>
              </a:rPr>
              <a:t>movie</a:t>
            </a:r>
            <a:endParaRPr sz="2400" dirty="0">
              <a:latin typeface="Arial"/>
              <a:cs typeface="Arial"/>
            </a:endParaRPr>
          </a:p>
          <a:p>
            <a:pPr marL="755384" lvl="1" indent="-285651">
              <a:spcBef>
                <a:spcPts val="20"/>
              </a:spcBef>
              <a:buChar char="–"/>
              <a:tabLst>
                <a:tab pos="755384" algn="l"/>
              </a:tabLst>
            </a:pPr>
            <a:r>
              <a:rPr sz="2400" spc="-204" dirty="0">
                <a:latin typeface="Arial"/>
                <a:cs typeface="Arial"/>
              </a:rPr>
              <a:t>A </a:t>
            </a:r>
            <a:r>
              <a:rPr lang="en-US" sz="2400" spc="-204" dirty="0" smtClean="0">
                <a:latin typeface="Arial"/>
                <a:cs typeface="Arial"/>
              </a:rPr>
              <a:t> </a:t>
            </a:r>
            <a:r>
              <a:rPr sz="2400" spc="-56" dirty="0" smtClean="0">
                <a:latin typeface="Arial"/>
                <a:cs typeface="Arial"/>
              </a:rPr>
              <a:t>non-interactive </a:t>
            </a:r>
            <a:r>
              <a:rPr sz="2400" spc="-56" dirty="0">
                <a:latin typeface="Arial"/>
                <a:cs typeface="Arial"/>
              </a:rPr>
              <a:t>lecture </a:t>
            </a:r>
            <a:r>
              <a:rPr sz="2400" spc="246" dirty="0">
                <a:latin typeface="Arial"/>
                <a:cs typeface="Arial"/>
              </a:rPr>
              <a:t>/</a:t>
            </a:r>
            <a:r>
              <a:rPr sz="2400" spc="-224" dirty="0">
                <a:latin typeface="Arial"/>
                <a:cs typeface="Arial"/>
              </a:rPr>
              <a:t> </a:t>
            </a:r>
            <a:r>
              <a:rPr sz="2400" spc="-89" dirty="0">
                <a:latin typeface="Arial"/>
                <a:cs typeface="Arial"/>
              </a:rPr>
              <a:t>demo </a:t>
            </a:r>
            <a:r>
              <a:rPr sz="2400" spc="-105" dirty="0">
                <a:latin typeface="Arial"/>
                <a:cs typeface="Arial"/>
              </a:rPr>
              <a:t>show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69" y="1828800"/>
            <a:ext cx="1435101" cy="413361"/>
          </a:xfrm>
          <a:prstGeom prst="rect">
            <a:avLst/>
          </a:prstGeom>
          <a:solidFill>
            <a:srgbClr val="7F007F"/>
          </a:solidFill>
        </p:spPr>
        <p:txBody>
          <a:bodyPr vert="horz" wrap="square" lIns="0" tIns="46974" rIns="0" bIns="0" rtlCol="0">
            <a:spAutoFit/>
          </a:bodyPr>
          <a:lstStyle/>
          <a:p>
            <a:pPr marL="89504">
              <a:spcBef>
                <a:spcPts val="371"/>
              </a:spcBef>
            </a:pPr>
            <a:r>
              <a:rPr sz="2400" b="1" spc="113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73" y="497842"/>
            <a:ext cx="6290945" cy="68371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047157" algn="l"/>
                <a:tab pos="3088831" algn="l"/>
              </a:tabLst>
            </a:pPr>
            <a:r>
              <a:rPr sz="4400" spc="141" dirty="0"/>
              <a:t>Linear	</a:t>
            </a:r>
            <a:r>
              <a:rPr sz="4400" spc="190" dirty="0"/>
              <a:t>VS	</a:t>
            </a:r>
            <a:r>
              <a:rPr sz="4400" spc="180" dirty="0"/>
              <a:t>Non-Linear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88343" y="4685033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2047241"/>
            <a:ext cx="7252971" cy="4541608"/>
          </a:xfrm>
          <a:prstGeom prst="rect">
            <a:avLst/>
          </a:prstGeom>
        </p:spPr>
        <p:txBody>
          <a:bodyPr vert="horz" wrap="square" lIns="0" tIns="60305" rIns="0" bIns="0" rtlCol="0">
            <a:spAutoFit/>
          </a:bodyPr>
          <a:lstStyle/>
          <a:p>
            <a:pPr marL="355476" marR="5077" indent="-342780">
              <a:lnSpc>
                <a:spcPts val="3029"/>
              </a:lnSpc>
              <a:spcBef>
                <a:spcPts val="476"/>
              </a:spcBef>
              <a:buChar char="•"/>
              <a:tabLst>
                <a:tab pos="354842" algn="l"/>
                <a:tab pos="355476" algn="l"/>
              </a:tabLst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46" dirty="0">
                <a:latin typeface="Arial"/>
                <a:cs typeface="Arial"/>
              </a:rPr>
              <a:t>Multimedia </a:t>
            </a:r>
            <a:r>
              <a:rPr sz="2800" spc="-95" dirty="0">
                <a:latin typeface="Arial"/>
                <a:cs typeface="Arial"/>
              </a:rPr>
              <a:t>Project </a:t>
            </a:r>
            <a:r>
              <a:rPr sz="2800" spc="-151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identified </a:t>
            </a:r>
            <a:r>
              <a:rPr sz="2800" spc="-260" dirty="0">
                <a:latin typeface="Arial"/>
                <a:cs typeface="Arial"/>
              </a:rPr>
              <a:t>as </a:t>
            </a:r>
            <a:r>
              <a:rPr sz="2800" spc="-131" dirty="0">
                <a:latin typeface="Arial"/>
                <a:cs typeface="Arial"/>
              </a:rPr>
              <a:t>Non-Linear  </a:t>
            </a:r>
            <a:r>
              <a:rPr sz="2800" spc="-85" dirty="0">
                <a:latin typeface="Arial"/>
                <a:cs typeface="Arial"/>
              </a:rPr>
              <a:t>when: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05"/>
              </a:spcBef>
              <a:buChar char="–"/>
              <a:tabLst>
                <a:tab pos="755384" algn="l"/>
              </a:tabLst>
            </a:pPr>
            <a:r>
              <a:rPr sz="2800" spc="40" dirty="0">
                <a:latin typeface="Arial"/>
                <a:cs typeface="Arial"/>
              </a:rPr>
              <a:t>It </a:t>
            </a:r>
            <a:r>
              <a:rPr sz="2800" spc="-151" dirty="0">
                <a:latin typeface="Arial"/>
                <a:cs typeface="Arial"/>
              </a:rPr>
              <a:t>is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interactive</a:t>
            </a:r>
            <a:endParaRPr sz="2800" dirty="0">
              <a:latin typeface="Arial"/>
              <a:cs typeface="Arial"/>
            </a:endParaRPr>
          </a:p>
          <a:p>
            <a:pPr marL="755384" marR="326274" lvl="1" indent="-285651">
              <a:lnSpc>
                <a:spcPts val="3018"/>
              </a:lnSpc>
              <a:spcBef>
                <a:spcPts val="740"/>
              </a:spcBef>
              <a:buChar char="–"/>
              <a:tabLst>
                <a:tab pos="755384" algn="l"/>
              </a:tabLst>
            </a:pPr>
            <a:r>
              <a:rPr sz="2800" spc="-200" dirty="0">
                <a:latin typeface="Arial"/>
                <a:cs typeface="Arial"/>
              </a:rPr>
              <a:t>Users </a:t>
            </a:r>
            <a:r>
              <a:rPr sz="2800" spc="-155" dirty="0">
                <a:latin typeface="Arial"/>
                <a:cs typeface="Arial"/>
              </a:rPr>
              <a:t>have </a:t>
            </a:r>
            <a:r>
              <a:rPr sz="2800" spc="-40" dirty="0">
                <a:latin typeface="Arial"/>
                <a:cs typeface="Arial"/>
              </a:rPr>
              <a:t>control </a:t>
            </a:r>
            <a:r>
              <a:rPr sz="2800" spc="-89" dirty="0">
                <a:latin typeface="Arial"/>
                <a:cs typeface="Arial"/>
              </a:rPr>
              <a:t>over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50" dirty="0">
                <a:latin typeface="Arial"/>
                <a:cs typeface="Arial"/>
              </a:rPr>
              <a:t>content </a:t>
            </a:r>
            <a:r>
              <a:rPr sz="2800" spc="-6" dirty="0">
                <a:latin typeface="Arial"/>
                <a:cs typeface="Arial"/>
              </a:rPr>
              <a:t>that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151" dirty="0">
                <a:latin typeface="Arial"/>
                <a:cs typeface="Arial"/>
              </a:rPr>
              <a:t>is  </a:t>
            </a:r>
            <a:r>
              <a:rPr sz="2800" spc="-121" dirty="0">
                <a:latin typeface="Arial"/>
                <a:cs typeface="Arial"/>
              </a:rPr>
              <a:t>being </a:t>
            </a:r>
            <a:r>
              <a:rPr sz="2800" spc="-131" dirty="0">
                <a:latin typeface="Arial"/>
                <a:cs typeface="Arial"/>
              </a:rPr>
              <a:t>showed </a:t>
            </a:r>
            <a:r>
              <a:rPr sz="2800" spc="30" dirty="0">
                <a:latin typeface="Arial"/>
                <a:cs typeface="Arial"/>
              </a:rPr>
              <a:t>to</a:t>
            </a:r>
            <a:r>
              <a:rPr sz="2800" spc="-194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them.</a:t>
            </a:r>
            <a:endParaRPr sz="2800" dirty="0">
              <a:latin typeface="Arial"/>
              <a:cs typeface="Arial"/>
            </a:endParaRPr>
          </a:p>
          <a:p>
            <a:pPr marL="355476" marR="1326052" lvl="1" indent="114259">
              <a:lnSpc>
                <a:spcPts val="3717"/>
              </a:lnSpc>
              <a:spcBef>
                <a:spcPts val="141"/>
              </a:spcBef>
              <a:buChar char="–"/>
              <a:tabLst>
                <a:tab pos="755384" algn="l"/>
              </a:tabLst>
            </a:pPr>
            <a:r>
              <a:rPr sz="2800" spc="-200" dirty="0">
                <a:latin typeface="Arial"/>
                <a:cs typeface="Arial"/>
              </a:rPr>
              <a:t>Users </a:t>
            </a:r>
            <a:r>
              <a:rPr sz="2800" spc="-113" dirty="0">
                <a:latin typeface="Arial"/>
                <a:cs typeface="Arial"/>
              </a:rPr>
              <a:t>are </a:t>
            </a:r>
            <a:r>
              <a:rPr sz="2800" spc="-125" dirty="0">
                <a:latin typeface="Arial"/>
                <a:cs typeface="Arial"/>
              </a:rPr>
              <a:t>given </a:t>
            </a:r>
            <a:r>
              <a:rPr sz="2800" spc="-95" dirty="0">
                <a:latin typeface="Arial"/>
                <a:cs typeface="Arial"/>
              </a:rPr>
              <a:t>navigational</a:t>
            </a:r>
            <a:r>
              <a:rPr sz="2800" spc="-214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control  </a:t>
            </a:r>
            <a:r>
              <a:rPr sz="2800" spc="-165" dirty="0">
                <a:latin typeface="Arial"/>
                <a:cs typeface="Arial"/>
              </a:rPr>
              <a:t>Example: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180"/>
              </a:spcBef>
              <a:buChar char="–"/>
              <a:tabLst>
                <a:tab pos="755384" algn="l"/>
              </a:tabLst>
            </a:pPr>
            <a:r>
              <a:rPr sz="2800" spc="-246" dirty="0">
                <a:latin typeface="Arial"/>
                <a:cs typeface="Arial"/>
              </a:rPr>
              <a:t>Games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155" dirty="0">
                <a:latin typeface="Arial"/>
                <a:cs typeface="Arial"/>
              </a:rPr>
              <a:t>Courseware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69" dirty="0">
                <a:latin typeface="Arial"/>
                <a:cs typeface="Arial"/>
              </a:rPr>
              <a:t>Interactive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420" dirty="0">
                <a:latin typeface="Arial"/>
                <a:cs typeface="Arial"/>
              </a:rPr>
              <a:t>CD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00" y="1447800"/>
            <a:ext cx="2317749" cy="413353"/>
          </a:xfrm>
          <a:prstGeom prst="rect">
            <a:avLst/>
          </a:prstGeom>
          <a:solidFill>
            <a:srgbClr val="7F007F"/>
          </a:solidFill>
        </p:spPr>
        <p:txBody>
          <a:bodyPr vert="horz" wrap="square" lIns="0" tIns="46974" rIns="0" bIns="0" rtlCol="0">
            <a:spAutoFit/>
          </a:bodyPr>
          <a:lstStyle/>
          <a:p>
            <a:pPr marL="90139">
              <a:spcBef>
                <a:spcPts val="371"/>
              </a:spcBef>
            </a:pPr>
            <a:r>
              <a:rPr sz="2400" b="1" spc="145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400" b="1" spc="-47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21" dirty="0">
                <a:solidFill>
                  <a:srgbClr val="FFFFFF"/>
                </a:solidFill>
                <a:latin typeface="Arial"/>
                <a:cs typeface="Arial"/>
              </a:rPr>
              <a:t>LINEAR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361" y="497842"/>
            <a:ext cx="4597400" cy="68992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028527" algn="l"/>
              </a:tabLst>
            </a:pPr>
            <a:r>
              <a:rPr sz="4400" spc="135" dirty="0"/>
              <a:t>A</a:t>
            </a:r>
            <a:r>
              <a:rPr sz="4400" spc="121" dirty="0"/>
              <a:t>u</a:t>
            </a:r>
            <a:r>
              <a:rPr sz="4400" spc="113" dirty="0"/>
              <a:t>t</a:t>
            </a:r>
            <a:r>
              <a:rPr sz="4400" spc="121" dirty="0"/>
              <a:t>ho</a:t>
            </a:r>
            <a:r>
              <a:rPr sz="4400" spc="113" dirty="0"/>
              <a:t>r</a:t>
            </a:r>
            <a:r>
              <a:rPr sz="4400" spc="121" dirty="0"/>
              <a:t>i</a:t>
            </a:r>
            <a:r>
              <a:rPr sz="4400" spc="131" dirty="0"/>
              <a:t>n</a:t>
            </a:r>
            <a:r>
              <a:rPr sz="4400" spc="-246" dirty="0"/>
              <a:t>g</a:t>
            </a:r>
            <a:r>
              <a:rPr sz="4400" dirty="0"/>
              <a:t>	</a:t>
            </a:r>
            <a:r>
              <a:rPr sz="4400" spc="365" dirty="0"/>
              <a:t>T</a:t>
            </a:r>
            <a:r>
              <a:rPr sz="4400" spc="121" dirty="0"/>
              <a:t>oo</a:t>
            </a:r>
            <a:r>
              <a:rPr sz="4400" spc="131" dirty="0"/>
              <a:t>l</a:t>
            </a:r>
            <a:r>
              <a:rPr sz="4400" spc="-250" dirty="0"/>
              <a:t>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3" y="1612903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3" y="2555241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88345" y="1615441"/>
            <a:ext cx="7767318" cy="225702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marR="5077">
              <a:spcBef>
                <a:spcPts val="99"/>
              </a:spcBef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131" dirty="0">
                <a:latin typeface="Arial"/>
                <a:cs typeface="Arial"/>
              </a:rPr>
              <a:t>merge </a:t>
            </a:r>
            <a:r>
              <a:rPr sz="2800" spc="-59" dirty="0">
                <a:latin typeface="Arial"/>
                <a:cs typeface="Arial"/>
              </a:rPr>
              <a:t>multimedia </a:t>
            </a:r>
            <a:r>
              <a:rPr sz="2800" spc="-109" dirty="0">
                <a:latin typeface="Arial"/>
                <a:cs typeface="Arial"/>
              </a:rPr>
              <a:t>elements </a:t>
            </a:r>
            <a:r>
              <a:rPr sz="2800" spc="-36" dirty="0">
                <a:latin typeface="Arial"/>
                <a:cs typeface="Arial"/>
              </a:rPr>
              <a:t>(text,</a:t>
            </a:r>
            <a:r>
              <a:rPr sz="2800" spc="-408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audio,  </a:t>
            </a:r>
            <a:r>
              <a:rPr sz="2800" spc="-113" dirty="0">
                <a:latin typeface="Arial"/>
                <a:cs typeface="Arial"/>
              </a:rPr>
              <a:t>graphic, </a:t>
            </a:r>
            <a:r>
              <a:rPr sz="2800" spc="-75" dirty="0">
                <a:latin typeface="Arial"/>
                <a:cs typeface="Arial"/>
              </a:rPr>
              <a:t>animation, </a:t>
            </a:r>
            <a:r>
              <a:rPr sz="2800" spc="-95" dirty="0">
                <a:latin typeface="Arial"/>
                <a:cs typeface="Arial"/>
              </a:rPr>
              <a:t>video) </a:t>
            </a:r>
            <a:r>
              <a:rPr sz="2800" spc="-6" dirty="0">
                <a:latin typeface="Arial"/>
                <a:cs typeface="Arial"/>
              </a:rPr>
              <a:t>into </a:t>
            </a:r>
            <a:r>
              <a:rPr sz="2800" spc="-220" dirty="0">
                <a:latin typeface="Arial"/>
                <a:cs typeface="Arial"/>
              </a:rPr>
              <a:t>a</a:t>
            </a:r>
            <a:r>
              <a:rPr sz="2800" spc="-440" dirty="0">
                <a:latin typeface="Arial"/>
                <a:cs typeface="Arial"/>
              </a:rPr>
              <a:t> </a:t>
            </a:r>
            <a:r>
              <a:rPr sz="2800" spc="-56" dirty="0">
                <a:latin typeface="Arial"/>
                <a:cs typeface="Arial"/>
              </a:rPr>
              <a:t>project.</a:t>
            </a:r>
            <a:endParaRPr sz="2800" dirty="0">
              <a:latin typeface="Arial"/>
              <a:cs typeface="Arial"/>
            </a:endParaRPr>
          </a:p>
          <a:p>
            <a:pPr marL="469737" marR="755384">
              <a:lnSpc>
                <a:spcPct val="99900"/>
              </a:lnSpc>
              <a:spcBef>
                <a:spcPts val="700"/>
              </a:spcBef>
            </a:pPr>
            <a:r>
              <a:rPr sz="2800" spc="-174" dirty="0">
                <a:latin typeface="Arial"/>
                <a:cs typeface="Arial"/>
              </a:rPr>
              <a:t>Designed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174" dirty="0">
                <a:latin typeface="Arial"/>
                <a:cs typeface="Arial"/>
              </a:rPr>
              <a:t>manage </a:t>
            </a:r>
            <a:r>
              <a:rPr sz="2800" spc="-69" dirty="0">
                <a:latin typeface="Arial"/>
                <a:cs typeface="Arial"/>
              </a:rPr>
              <a:t>individual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multimedia  </a:t>
            </a:r>
            <a:r>
              <a:rPr sz="2800" spc="-109" dirty="0">
                <a:latin typeface="Arial"/>
                <a:cs typeface="Arial"/>
              </a:rPr>
              <a:t>elements </a:t>
            </a:r>
            <a:r>
              <a:rPr sz="2800" spc="-131" dirty="0">
                <a:latin typeface="Arial"/>
                <a:cs typeface="Arial"/>
              </a:rPr>
              <a:t>and </a:t>
            </a:r>
            <a:r>
              <a:rPr sz="2800" spc="-79" dirty="0">
                <a:latin typeface="Arial"/>
                <a:cs typeface="Arial"/>
              </a:rPr>
              <a:t>provide </a:t>
            </a:r>
            <a:r>
              <a:rPr sz="2800" spc="-141" dirty="0">
                <a:latin typeface="Arial"/>
                <a:cs typeface="Arial"/>
              </a:rPr>
              <a:t>user </a:t>
            </a:r>
            <a:r>
              <a:rPr sz="2800" spc="-50" dirty="0">
                <a:latin typeface="Arial"/>
                <a:cs typeface="Arial"/>
              </a:rPr>
              <a:t>interaction </a:t>
            </a:r>
            <a:r>
              <a:rPr sz="2800" spc="-6" dirty="0">
                <a:latin typeface="Arial"/>
                <a:cs typeface="Arial"/>
              </a:rPr>
              <a:t>(if  </a:t>
            </a:r>
            <a:r>
              <a:rPr sz="2800" spc="-75" dirty="0">
                <a:latin typeface="Arial"/>
                <a:cs typeface="Arial"/>
              </a:rPr>
              <a:t>required).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9402" y="3733800"/>
            <a:ext cx="2362201" cy="1596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361" y="497842"/>
            <a:ext cx="4597400" cy="689929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028527" algn="l"/>
              </a:tabLst>
            </a:pPr>
            <a:r>
              <a:rPr sz="4400" spc="135" dirty="0"/>
              <a:t>A</a:t>
            </a:r>
            <a:r>
              <a:rPr sz="4400" spc="121" dirty="0"/>
              <a:t>u</a:t>
            </a:r>
            <a:r>
              <a:rPr sz="4400" spc="113" dirty="0"/>
              <a:t>t</a:t>
            </a:r>
            <a:r>
              <a:rPr sz="4400" spc="121" dirty="0"/>
              <a:t>ho</a:t>
            </a:r>
            <a:r>
              <a:rPr sz="4400" spc="113" dirty="0"/>
              <a:t>r</a:t>
            </a:r>
            <a:r>
              <a:rPr sz="4400" spc="121" dirty="0"/>
              <a:t>i</a:t>
            </a:r>
            <a:r>
              <a:rPr sz="4400" spc="131" dirty="0"/>
              <a:t>n</a:t>
            </a:r>
            <a:r>
              <a:rPr sz="4400" spc="-246" dirty="0"/>
              <a:t>g</a:t>
            </a:r>
            <a:r>
              <a:rPr sz="4400" dirty="0"/>
              <a:t>	</a:t>
            </a:r>
            <a:r>
              <a:rPr sz="4400" spc="365" dirty="0"/>
              <a:t>T</a:t>
            </a:r>
            <a:r>
              <a:rPr sz="4400" spc="121" dirty="0"/>
              <a:t>oo</a:t>
            </a:r>
            <a:r>
              <a:rPr sz="4400" spc="131" dirty="0"/>
              <a:t>l</a:t>
            </a:r>
            <a:r>
              <a:rPr sz="4400" spc="-250" dirty="0"/>
              <a:t>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83543" y="1799590"/>
            <a:ext cx="15303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dirty="0">
                <a:latin typeface="Arial"/>
                <a:cs typeface="Arial"/>
              </a:rPr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3" y="2405381"/>
            <a:ext cx="15303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dirty="0">
                <a:latin typeface="Arial"/>
                <a:cs typeface="Arial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423671"/>
            <a:ext cx="2265045" cy="2530155"/>
          </a:xfrm>
          <a:prstGeom prst="rect">
            <a:avLst/>
          </a:prstGeom>
        </p:spPr>
        <p:txBody>
          <a:bodyPr vert="horz" wrap="square" lIns="0" tIns="69825" rIns="0" bIns="0" rtlCol="0">
            <a:spAutoFit/>
          </a:bodyPr>
          <a:lstStyle/>
          <a:p>
            <a:pPr marL="165042">
              <a:spcBef>
                <a:spcPts val="549"/>
              </a:spcBef>
            </a:pPr>
            <a:r>
              <a:rPr spc="-105" dirty="0">
                <a:latin typeface="Arial"/>
                <a:cs typeface="Arial"/>
              </a:rPr>
              <a:t>Example:</a:t>
            </a:r>
            <a:endParaRPr dirty="0">
              <a:latin typeface="Arial"/>
              <a:cs typeface="Arial"/>
            </a:endParaRPr>
          </a:p>
          <a:p>
            <a:pPr marL="545909" marR="532578">
              <a:spcBef>
                <a:spcPts val="450"/>
              </a:spcBef>
            </a:pPr>
            <a:r>
              <a:rPr spc="26" dirty="0">
                <a:latin typeface="Arial"/>
                <a:cs typeface="Arial"/>
              </a:rPr>
              <a:t>M</a:t>
            </a:r>
            <a:r>
              <a:rPr spc="-135" dirty="0">
                <a:latin typeface="Arial"/>
                <a:cs typeface="Arial"/>
              </a:rPr>
              <a:t>a</a:t>
            </a:r>
            <a:r>
              <a:rPr spc="-155" dirty="0">
                <a:latin typeface="Arial"/>
                <a:cs typeface="Arial"/>
              </a:rPr>
              <a:t>c</a:t>
            </a:r>
            <a:r>
              <a:rPr spc="26" dirty="0">
                <a:latin typeface="Arial"/>
                <a:cs typeface="Arial"/>
              </a:rPr>
              <a:t>r</a:t>
            </a:r>
            <a:r>
              <a:rPr spc="-65" dirty="0">
                <a:latin typeface="Arial"/>
                <a:cs typeface="Arial"/>
              </a:rPr>
              <a:t>om</a:t>
            </a:r>
            <a:r>
              <a:rPr spc="-109" dirty="0">
                <a:latin typeface="Arial"/>
                <a:cs typeface="Arial"/>
              </a:rPr>
              <a:t>e</a:t>
            </a:r>
            <a:r>
              <a:rPr spc="-59" dirty="0">
                <a:latin typeface="Arial"/>
                <a:cs typeface="Arial"/>
              </a:rPr>
              <a:t>d</a:t>
            </a:r>
            <a:r>
              <a:rPr spc="6" dirty="0">
                <a:latin typeface="Arial"/>
                <a:cs typeface="Arial"/>
              </a:rPr>
              <a:t>i</a:t>
            </a:r>
            <a:r>
              <a:rPr spc="-95" dirty="0">
                <a:latin typeface="Arial"/>
                <a:cs typeface="Arial"/>
              </a:rPr>
              <a:t>a  </a:t>
            </a:r>
            <a:r>
              <a:rPr spc="-50" dirty="0">
                <a:latin typeface="Arial"/>
                <a:cs typeface="Arial"/>
              </a:rPr>
              <a:t>Authorware</a:t>
            </a:r>
            <a:endParaRPr dirty="0">
              <a:latin typeface="Arial"/>
              <a:cs typeface="Arial"/>
            </a:endParaRPr>
          </a:p>
          <a:p>
            <a:pPr marL="545909" marR="532578">
              <a:spcBef>
                <a:spcPts val="450"/>
              </a:spcBef>
            </a:pPr>
            <a:r>
              <a:rPr spc="26" dirty="0">
                <a:latin typeface="Arial"/>
                <a:cs typeface="Arial"/>
              </a:rPr>
              <a:t>M</a:t>
            </a:r>
            <a:r>
              <a:rPr spc="-135" dirty="0">
                <a:latin typeface="Arial"/>
                <a:cs typeface="Arial"/>
              </a:rPr>
              <a:t>a</a:t>
            </a:r>
            <a:r>
              <a:rPr spc="-155" dirty="0">
                <a:latin typeface="Arial"/>
                <a:cs typeface="Arial"/>
              </a:rPr>
              <a:t>c</a:t>
            </a:r>
            <a:r>
              <a:rPr spc="26" dirty="0">
                <a:latin typeface="Arial"/>
                <a:cs typeface="Arial"/>
              </a:rPr>
              <a:t>r</a:t>
            </a:r>
            <a:r>
              <a:rPr spc="-65" dirty="0">
                <a:latin typeface="Arial"/>
                <a:cs typeface="Arial"/>
              </a:rPr>
              <a:t>om</a:t>
            </a:r>
            <a:r>
              <a:rPr spc="-109" dirty="0">
                <a:latin typeface="Arial"/>
                <a:cs typeface="Arial"/>
              </a:rPr>
              <a:t>e</a:t>
            </a:r>
            <a:r>
              <a:rPr spc="-59" dirty="0">
                <a:latin typeface="Arial"/>
                <a:cs typeface="Arial"/>
              </a:rPr>
              <a:t>d</a:t>
            </a:r>
            <a:r>
              <a:rPr spc="6" dirty="0">
                <a:latin typeface="Arial"/>
                <a:cs typeface="Arial"/>
              </a:rPr>
              <a:t>i</a:t>
            </a:r>
            <a:r>
              <a:rPr spc="-95" dirty="0">
                <a:latin typeface="Arial"/>
                <a:cs typeface="Arial"/>
              </a:rPr>
              <a:t>a  </a:t>
            </a:r>
            <a:r>
              <a:rPr spc="-50" dirty="0">
                <a:latin typeface="Arial"/>
                <a:cs typeface="Arial"/>
              </a:rPr>
              <a:t>Director</a:t>
            </a:r>
            <a:endParaRPr dirty="0">
              <a:latin typeface="Arial"/>
              <a:cs typeface="Arial"/>
            </a:endParaRPr>
          </a:p>
          <a:p>
            <a:pPr marL="545909" indent="-533214">
              <a:spcBef>
                <a:spcPts val="438"/>
              </a:spcBef>
              <a:buChar char="–"/>
              <a:tabLst>
                <a:tab pos="545274" algn="l"/>
                <a:tab pos="545909" algn="l"/>
              </a:tabLst>
            </a:pPr>
            <a:r>
              <a:rPr spc="-65" dirty="0">
                <a:latin typeface="Arial"/>
                <a:cs typeface="Arial"/>
              </a:rPr>
              <a:t>Macromedia</a:t>
            </a:r>
            <a:r>
              <a:rPr spc="-161" dirty="0">
                <a:latin typeface="Arial"/>
                <a:cs typeface="Arial"/>
              </a:rPr>
              <a:t> </a:t>
            </a:r>
            <a:r>
              <a:rPr spc="-135" dirty="0">
                <a:latin typeface="Arial"/>
                <a:cs typeface="Arial"/>
              </a:rPr>
              <a:t>Flash</a:t>
            </a:r>
            <a:endParaRPr dirty="0">
              <a:latin typeface="Arial"/>
              <a:cs typeface="Arial"/>
            </a:endParaRPr>
          </a:p>
          <a:p>
            <a:pPr marL="545909" marR="166949" indent="-533214">
              <a:spcBef>
                <a:spcPts val="450"/>
              </a:spcBef>
              <a:buChar char="–"/>
              <a:tabLst>
                <a:tab pos="545274" algn="l"/>
                <a:tab pos="545909" algn="l"/>
              </a:tabLst>
            </a:pPr>
            <a:r>
              <a:rPr spc="-30" dirty="0">
                <a:latin typeface="Arial"/>
                <a:cs typeface="Arial"/>
              </a:rPr>
              <a:t>Microsoft</a:t>
            </a:r>
            <a:r>
              <a:rPr spc="-161" dirty="0">
                <a:latin typeface="Arial"/>
                <a:cs typeface="Arial"/>
              </a:rPr>
              <a:t> </a:t>
            </a:r>
            <a:r>
              <a:rPr spc="-89" dirty="0">
                <a:latin typeface="Arial"/>
                <a:cs typeface="Arial"/>
              </a:rPr>
              <a:t>Power  </a:t>
            </a:r>
            <a:r>
              <a:rPr spc="-59" dirty="0">
                <a:latin typeface="Arial"/>
                <a:cs typeface="Arial"/>
              </a:rPr>
              <a:t>Point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3" y="1522730"/>
            <a:ext cx="5918200" cy="417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66244"/>
            <a:ext cx="7468235" cy="3338068"/>
          </a:xfrm>
          <a:prstGeom prst="rect">
            <a:avLst/>
          </a:prstGeom>
        </p:spPr>
        <p:txBody>
          <a:bodyPr vert="horz" wrap="square" lIns="0" tIns="67285" rIns="0" bIns="0" rtlCol="0">
            <a:spAutoFit/>
          </a:bodyPr>
          <a:lstStyle/>
          <a:p>
            <a:pPr marL="355476" marR="5077" indent="-342780">
              <a:lnSpc>
                <a:spcPts val="3460"/>
              </a:lnSpc>
              <a:spcBef>
                <a:spcPts val="529"/>
              </a:spcBef>
              <a:buChar char="•"/>
              <a:tabLst>
                <a:tab pos="354842" algn="l"/>
                <a:tab pos="355476" algn="l"/>
              </a:tabLst>
            </a:pPr>
            <a:r>
              <a:rPr sz="3200" spc="-171" dirty="0">
                <a:latin typeface="Arial"/>
                <a:cs typeface="Arial"/>
              </a:rPr>
              <a:t>There </a:t>
            </a:r>
            <a:r>
              <a:rPr sz="3200" spc="-131" dirty="0">
                <a:latin typeface="Arial"/>
                <a:cs typeface="Arial"/>
              </a:rPr>
              <a:t>are </a:t>
            </a:r>
            <a:r>
              <a:rPr sz="3200" spc="-250" dirty="0">
                <a:latin typeface="Arial"/>
                <a:cs typeface="Arial"/>
              </a:rPr>
              <a:t>a </a:t>
            </a:r>
            <a:r>
              <a:rPr sz="3200" spc="-95" dirty="0">
                <a:latin typeface="Arial"/>
                <a:cs typeface="Arial"/>
              </a:rPr>
              <a:t>number </a:t>
            </a:r>
            <a:r>
              <a:rPr sz="3200" spc="-6" dirty="0">
                <a:latin typeface="Arial"/>
                <a:cs typeface="Arial"/>
              </a:rPr>
              <a:t>of </a:t>
            </a:r>
            <a:r>
              <a:rPr sz="3200" spc="-89" dirty="0">
                <a:latin typeface="Arial"/>
                <a:cs typeface="Arial"/>
              </a:rPr>
              <a:t>fields where  </a:t>
            </a:r>
            <a:r>
              <a:rPr sz="3200" spc="-65" dirty="0">
                <a:latin typeface="Arial"/>
                <a:cs typeface="Arial"/>
              </a:rPr>
              <a:t>multimedia </a:t>
            </a:r>
            <a:r>
              <a:rPr sz="3200" spc="-109" dirty="0">
                <a:latin typeface="Arial"/>
                <a:cs typeface="Arial"/>
              </a:rPr>
              <a:t>could </a:t>
            </a:r>
            <a:r>
              <a:rPr sz="3200" spc="-151" dirty="0">
                <a:latin typeface="Arial"/>
                <a:cs typeface="Arial"/>
              </a:rPr>
              <a:t>be </a:t>
            </a:r>
            <a:r>
              <a:rPr sz="3200" spc="-6" dirty="0">
                <a:latin typeface="Arial"/>
                <a:cs typeface="Arial"/>
              </a:rPr>
              <a:t>of </a:t>
            </a:r>
            <a:r>
              <a:rPr sz="3200" spc="-184" dirty="0">
                <a:latin typeface="Arial"/>
                <a:cs typeface="Arial"/>
              </a:rPr>
              <a:t>use. </a:t>
            </a:r>
            <a:r>
              <a:rPr sz="3200" spc="-224" dirty="0">
                <a:latin typeface="Arial"/>
                <a:cs typeface="Arial"/>
              </a:rPr>
              <a:t>Examples</a:t>
            </a:r>
            <a:r>
              <a:rPr sz="3200" spc="-56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are:-</a:t>
            </a:r>
            <a:endParaRPr sz="3200" dirty="0">
              <a:latin typeface="Arial"/>
              <a:cs typeface="Arial"/>
            </a:endParaRPr>
          </a:p>
          <a:p>
            <a:pPr marL="755384" lvl="1" indent="-285651">
              <a:spcBef>
                <a:spcPts val="299"/>
              </a:spcBef>
              <a:buChar char="–"/>
              <a:tabLst>
                <a:tab pos="755384" algn="l"/>
              </a:tabLst>
            </a:pPr>
            <a:r>
              <a:rPr sz="2800" spc="-204" dirty="0">
                <a:latin typeface="Arial"/>
                <a:cs typeface="Arial"/>
              </a:rPr>
              <a:t>Business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131" dirty="0">
                <a:latin typeface="Arial"/>
                <a:cs typeface="Arial"/>
              </a:rPr>
              <a:t>Education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75" dirty="0">
                <a:latin typeface="Arial"/>
                <a:cs typeface="Arial"/>
              </a:rPr>
              <a:t>Entertainment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161" dirty="0">
                <a:latin typeface="Arial"/>
                <a:cs typeface="Arial"/>
              </a:rPr>
              <a:t>Home</a:t>
            </a:r>
            <a:endParaRPr sz="2800" dirty="0">
              <a:latin typeface="Arial"/>
              <a:cs typeface="Arial"/>
            </a:endParaRPr>
          </a:p>
          <a:p>
            <a:pPr marL="755384" lvl="1" indent="-285651">
              <a:spcBef>
                <a:spcPts val="359"/>
              </a:spcBef>
              <a:buChar char="–"/>
              <a:tabLst>
                <a:tab pos="755384" algn="l"/>
              </a:tabLst>
            </a:pPr>
            <a:r>
              <a:rPr sz="2800" spc="-141" dirty="0">
                <a:latin typeface="Arial"/>
                <a:cs typeface="Arial"/>
              </a:rPr>
              <a:t>Public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224" dirty="0">
                <a:latin typeface="Arial"/>
                <a:cs typeface="Arial"/>
              </a:rPr>
              <a:t>Places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2" y="2667000"/>
            <a:ext cx="3886201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460504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39" y="1391920"/>
            <a:ext cx="5267960" cy="3136721"/>
          </a:xfrm>
          <a:prstGeom prst="rect">
            <a:avLst/>
          </a:prstGeom>
        </p:spPr>
        <p:txBody>
          <a:bodyPr vert="horz" wrap="square" lIns="0" tIns="101565" rIns="0" bIns="0" rtlCol="0">
            <a:spAutoFit/>
          </a:bodyPr>
          <a:lstStyle/>
          <a:p>
            <a:pPr marL="12697">
              <a:spcBef>
                <a:spcPts val="799"/>
              </a:spcBef>
            </a:pPr>
            <a:r>
              <a:rPr sz="2800" b="1" u="heavy" spc="-3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endParaRPr sz="2800" dirty="0">
              <a:latin typeface="Arial"/>
              <a:cs typeface="Arial"/>
            </a:endParaRPr>
          </a:p>
          <a:p>
            <a:pPr marL="412607" indent="-285651">
              <a:spcBef>
                <a:spcPts val="700"/>
              </a:spcBef>
              <a:buChar char="–"/>
              <a:tabLst>
                <a:tab pos="412607" algn="l"/>
              </a:tabLst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Applications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690"/>
              </a:spcBef>
              <a:buChar char="•"/>
              <a:tabLst>
                <a:tab pos="812515" algn="l"/>
              </a:tabLst>
            </a:pPr>
            <a:r>
              <a:rPr sz="2800" spc="-254" dirty="0">
                <a:latin typeface="Arial"/>
                <a:cs typeface="Arial"/>
              </a:rPr>
              <a:t>Sales </a:t>
            </a:r>
            <a:r>
              <a:rPr sz="2800" spc="299" dirty="0">
                <a:latin typeface="Arial"/>
                <a:cs typeface="Arial"/>
              </a:rPr>
              <a:t>/ </a:t>
            </a:r>
            <a:r>
              <a:rPr sz="2800" spc="-69" dirty="0">
                <a:latin typeface="Arial"/>
                <a:cs typeface="Arial"/>
              </a:rPr>
              <a:t>Marketing</a:t>
            </a:r>
            <a:r>
              <a:rPr sz="2800" spc="-496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Presentation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61" dirty="0">
                <a:latin typeface="Arial"/>
                <a:cs typeface="Arial"/>
              </a:rPr>
              <a:t>Trade </a:t>
            </a:r>
            <a:r>
              <a:rPr sz="2800" spc="-131" dirty="0">
                <a:latin typeface="Arial"/>
                <a:cs typeface="Arial"/>
              </a:rPr>
              <a:t>show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59" dirty="0">
                <a:latin typeface="Arial"/>
                <a:cs typeface="Arial"/>
              </a:rPr>
              <a:t>production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690"/>
              </a:spcBef>
              <a:buChar char="•"/>
              <a:tabLst>
                <a:tab pos="812515" algn="l"/>
              </a:tabLst>
            </a:pPr>
            <a:r>
              <a:rPr sz="2800" spc="-99" dirty="0">
                <a:latin typeface="Arial"/>
                <a:cs typeface="Arial"/>
              </a:rPr>
              <a:t>Staff </a:t>
            </a:r>
            <a:r>
              <a:rPr sz="2800" spc="-121" dirty="0">
                <a:latin typeface="Arial"/>
                <a:cs typeface="Arial"/>
              </a:rPr>
              <a:t>Training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Application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84" dirty="0">
                <a:latin typeface="Arial"/>
                <a:cs typeface="Arial"/>
              </a:rPr>
              <a:t>Company</a:t>
            </a:r>
            <a:r>
              <a:rPr sz="2800" spc="-161" dirty="0">
                <a:latin typeface="Arial"/>
                <a:cs typeface="Arial"/>
              </a:rPr>
              <a:t> </a:t>
            </a:r>
            <a:r>
              <a:rPr sz="2800" spc="-184" dirty="0">
                <a:latin typeface="Arial"/>
                <a:cs typeface="Arial"/>
              </a:rPr>
              <a:t>Kiosk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8241" y="3810000"/>
            <a:ext cx="2429510" cy="259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799" y="4876800"/>
            <a:ext cx="2514601" cy="188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3" y="1598929"/>
            <a:ext cx="2032001" cy="1446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4" y="4800600"/>
            <a:ext cx="1816100" cy="181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34" y="375920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75" dirty="0"/>
              <a:t>M</a:t>
            </a:r>
            <a:r>
              <a:rPr sz="4400" spc="121" dirty="0"/>
              <a:t>ul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2" y="1905001"/>
            <a:ext cx="1143001" cy="473072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45705" rIns="0" bIns="0" rtlCol="0">
            <a:spAutoFit/>
          </a:bodyPr>
          <a:lstStyle/>
          <a:p>
            <a:pPr marL="212015">
              <a:spcBef>
                <a:spcPts val="361"/>
              </a:spcBef>
            </a:pPr>
            <a:r>
              <a:rPr sz="2800" b="1" spc="-381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63269" y="3429002"/>
            <a:ext cx="7339966" cy="329833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marR="5077" indent="-342780">
              <a:spcBef>
                <a:spcPts val="99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89" dirty="0">
                <a:latin typeface="Arial"/>
                <a:cs typeface="Arial"/>
              </a:rPr>
              <a:t>broad </a:t>
            </a:r>
            <a:r>
              <a:rPr sz="2800" spc="-20" dirty="0">
                <a:latin typeface="Arial"/>
                <a:cs typeface="Arial"/>
              </a:rPr>
              <a:t>term </a:t>
            </a:r>
            <a:r>
              <a:rPr sz="2800" spc="6" dirty="0">
                <a:latin typeface="Arial"/>
                <a:cs typeface="Arial"/>
              </a:rPr>
              <a:t>for </a:t>
            </a:r>
            <a:r>
              <a:rPr sz="2800" spc="-105" dirty="0">
                <a:latin typeface="Arial"/>
                <a:cs typeface="Arial"/>
              </a:rPr>
              <a:t>something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506" dirty="0">
                <a:latin typeface="Arial"/>
                <a:cs typeface="Arial"/>
              </a:rPr>
              <a:t> </a:t>
            </a:r>
            <a:r>
              <a:rPr sz="2800" spc="-109" dirty="0">
                <a:latin typeface="Arial"/>
                <a:cs typeface="Arial"/>
              </a:rPr>
              <a:t>contains </a:t>
            </a:r>
            <a:r>
              <a:rPr sz="2800" spc="-95" dirty="0">
                <a:latin typeface="Arial"/>
                <a:cs typeface="Arial"/>
              </a:rPr>
              <a:t>words  </a:t>
            </a:r>
            <a:r>
              <a:rPr sz="2800" spc="30" dirty="0">
                <a:latin typeface="Arial"/>
                <a:cs typeface="Arial"/>
              </a:rPr>
              <a:t>to </a:t>
            </a:r>
            <a:r>
              <a:rPr sz="2800" spc="-174" dirty="0">
                <a:latin typeface="Arial"/>
                <a:cs typeface="Arial"/>
              </a:rPr>
              <a:t>express</a:t>
            </a:r>
            <a:r>
              <a:rPr sz="2800" spc="-33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something.</a:t>
            </a:r>
            <a:endParaRPr sz="2800" dirty="0">
              <a:latin typeface="Arial"/>
              <a:cs typeface="Arial"/>
            </a:endParaRPr>
          </a:p>
          <a:p>
            <a:pPr marL="355476" indent="-342780">
              <a:spcBef>
                <a:spcPts val="69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141" dirty="0">
                <a:latin typeface="Arial"/>
                <a:cs typeface="Arial"/>
              </a:rPr>
              <a:t>Text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89" dirty="0">
                <a:latin typeface="Arial"/>
                <a:cs typeface="Arial"/>
              </a:rPr>
              <a:t>most </a:t>
            </a:r>
            <a:r>
              <a:rPr sz="2800" spc="-171" dirty="0">
                <a:latin typeface="Arial"/>
                <a:cs typeface="Arial"/>
              </a:rPr>
              <a:t>basic </a:t>
            </a:r>
            <a:r>
              <a:rPr sz="2800" spc="-79" dirty="0">
                <a:latin typeface="Arial"/>
                <a:cs typeface="Arial"/>
              </a:rPr>
              <a:t>element </a:t>
            </a:r>
            <a:r>
              <a:rPr sz="2800" spc="-6" dirty="0">
                <a:latin typeface="Arial"/>
                <a:cs typeface="Arial"/>
              </a:rPr>
              <a:t>of</a:t>
            </a:r>
            <a:r>
              <a:rPr sz="2800" spc="-351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multimedia.</a:t>
            </a:r>
            <a:endParaRPr sz="2800" dirty="0">
              <a:latin typeface="Arial"/>
              <a:cs typeface="Arial"/>
            </a:endParaRPr>
          </a:p>
          <a:p>
            <a:pPr marL="355476" marR="359283" indent="-342780">
              <a:spcBef>
                <a:spcPts val="70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250" dirty="0">
                <a:latin typeface="Arial"/>
                <a:cs typeface="Arial"/>
              </a:rPr>
              <a:t>A </a:t>
            </a:r>
            <a:r>
              <a:rPr lang="en-US" sz="2800" spc="-250" dirty="0" smtClean="0">
                <a:latin typeface="Arial"/>
                <a:cs typeface="Arial"/>
              </a:rPr>
              <a:t> </a:t>
            </a:r>
            <a:r>
              <a:rPr sz="2800" spc="-125" dirty="0" smtClean="0">
                <a:latin typeface="Arial"/>
                <a:cs typeface="Arial"/>
              </a:rPr>
              <a:t>good </a:t>
            </a:r>
            <a:r>
              <a:rPr sz="2800" spc="-131" dirty="0">
                <a:latin typeface="Arial"/>
                <a:cs typeface="Arial"/>
              </a:rPr>
              <a:t>choice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95" dirty="0">
                <a:latin typeface="Arial"/>
                <a:cs typeface="Arial"/>
              </a:rPr>
              <a:t>words could </a:t>
            </a:r>
            <a:r>
              <a:rPr sz="2800" spc="-89" dirty="0">
                <a:latin typeface="Arial"/>
                <a:cs typeface="Arial"/>
              </a:rPr>
              <a:t>help </a:t>
            </a:r>
            <a:r>
              <a:rPr sz="2800" spc="-141" dirty="0">
                <a:latin typeface="Arial"/>
                <a:cs typeface="Arial"/>
              </a:rPr>
              <a:t>convey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36" dirty="0">
                <a:latin typeface="Arial"/>
                <a:cs typeface="Arial"/>
              </a:rPr>
              <a:t>the  </a:t>
            </a:r>
            <a:r>
              <a:rPr sz="2800" spc="-69" dirty="0">
                <a:latin typeface="Arial"/>
                <a:cs typeface="Arial"/>
              </a:rPr>
              <a:t>intended </a:t>
            </a:r>
            <a:r>
              <a:rPr sz="2800" spc="-220" dirty="0">
                <a:latin typeface="Arial"/>
                <a:cs typeface="Arial"/>
              </a:rPr>
              <a:t>message </a:t>
            </a:r>
            <a:r>
              <a:rPr sz="2800" spc="36" dirty="0">
                <a:latin typeface="Arial"/>
                <a:cs typeface="Arial"/>
              </a:rPr>
              <a:t>to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171" dirty="0">
                <a:latin typeface="Arial"/>
                <a:cs typeface="Arial"/>
              </a:rPr>
              <a:t>users</a:t>
            </a:r>
            <a:r>
              <a:rPr sz="2800" spc="-458" dirty="0">
                <a:latin typeface="Arial"/>
                <a:cs typeface="Arial"/>
              </a:rPr>
              <a:t> </a:t>
            </a:r>
            <a:r>
              <a:rPr sz="2800" spc="-109" dirty="0">
                <a:latin typeface="Arial"/>
                <a:cs typeface="Arial"/>
              </a:rPr>
              <a:t>(keywords).</a:t>
            </a:r>
            <a:endParaRPr sz="2800" dirty="0">
              <a:latin typeface="Arial"/>
              <a:cs typeface="Arial"/>
            </a:endParaRPr>
          </a:p>
          <a:p>
            <a:pPr marL="355476" indent="-342780">
              <a:spcBef>
                <a:spcPts val="69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200" dirty="0">
                <a:latin typeface="Arial"/>
                <a:cs typeface="Arial"/>
              </a:rPr>
              <a:t>Used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85" dirty="0">
                <a:latin typeface="Arial"/>
                <a:cs typeface="Arial"/>
              </a:rPr>
              <a:t>contents, </a:t>
            </a:r>
            <a:r>
              <a:rPr sz="2800" spc="-145" dirty="0">
                <a:latin typeface="Arial"/>
                <a:cs typeface="Arial"/>
              </a:rPr>
              <a:t>menus, </a:t>
            </a:r>
            <a:r>
              <a:rPr sz="2800" spc="-95" dirty="0">
                <a:latin typeface="Arial"/>
                <a:cs typeface="Arial"/>
              </a:rPr>
              <a:t>navigational</a:t>
            </a:r>
            <a:r>
              <a:rPr sz="2800" spc="-309" dirty="0">
                <a:latin typeface="Arial"/>
                <a:cs typeface="Arial"/>
              </a:rPr>
              <a:t> </a:t>
            </a:r>
            <a:r>
              <a:rPr sz="2800" spc="-56" dirty="0">
                <a:latin typeface="Arial"/>
                <a:cs typeface="Arial"/>
              </a:rPr>
              <a:t>buttons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38400" y="1752601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9545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38" y="1626871"/>
            <a:ext cx="5206366" cy="2616065"/>
          </a:xfrm>
          <a:prstGeom prst="rect">
            <a:avLst/>
          </a:prstGeom>
        </p:spPr>
        <p:txBody>
          <a:bodyPr vert="horz" wrap="square" lIns="0" tIns="101565" rIns="0" bIns="0" rtlCol="0">
            <a:spAutoFit/>
          </a:bodyPr>
          <a:lstStyle/>
          <a:p>
            <a:pPr marL="12697">
              <a:spcBef>
                <a:spcPts val="799"/>
              </a:spcBef>
            </a:pPr>
            <a:r>
              <a:rPr sz="28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Education</a:t>
            </a:r>
            <a:endParaRPr sz="2800" dirty="0">
              <a:latin typeface="Arial"/>
              <a:cs typeface="Arial"/>
            </a:endParaRPr>
          </a:p>
          <a:p>
            <a:pPr marL="412607" indent="-285651">
              <a:spcBef>
                <a:spcPts val="700"/>
              </a:spcBef>
              <a:buChar char="–"/>
              <a:tabLst>
                <a:tab pos="412607" algn="l"/>
              </a:tabLst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Applications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690"/>
              </a:spcBef>
              <a:buChar char="•"/>
              <a:tabLst>
                <a:tab pos="812515" algn="l"/>
              </a:tabLst>
            </a:pPr>
            <a:r>
              <a:rPr sz="2800" spc="-155" dirty="0">
                <a:latin typeface="Arial"/>
                <a:cs typeface="Arial"/>
              </a:rPr>
              <a:t>Courseware </a:t>
            </a:r>
            <a:r>
              <a:rPr sz="2800" spc="299" dirty="0">
                <a:latin typeface="Arial"/>
                <a:cs typeface="Arial"/>
              </a:rPr>
              <a:t>/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121" dirty="0">
                <a:latin typeface="Arial"/>
                <a:cs typeface="Arial"/>
              </a:rPr>
              <a:t>Simulations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74" dirty="0">
                <a:latin typeface="Arial"/>
                <a:cs typeface="Arial"/>
              </a:rPr>
              <a:t>E-Learning </a:t>
            </a:r>
            <a:r>
              <a:rPr sz="2800" spc="299" dirty="0">
                <a:latin typeface="Arial"/>
                <a:cs typeface="Arial"/>
              </a:rPr>
              <a:t>/</a:t>
            </a:r>
            <a:r>
              <a:rPr sz="2800" spc="-18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Distance Learning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46" dirty="0">
                <a:latin typeface="Arial"/>
                <a:cs typeface="Arial"/>
              </a:rPr>
              <a:t>Information</a:t>
            </a:r>
            <a:r>
              <a:rPr sz="2800" spc="-161" dirty="0">
                <a:latin typeface="Arial"/>
                <a:cs typeface="Arial"/>
              </a:rPr>
              <a:t> </a:t>
            </a:r>
            <a:r>
              <a:rPr sz="2800" spc="-174" dirty="0">
                <a:latin typeface="Arial"/>
                <a:cs typeface="Arial"/>
              </a:rPr>
              <a:t>Searching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1" y="3808729"/>
            <a:ext cx="2133600" cy="2112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1" y="1447804"/>
            <a:ext cx="1828800" cy="175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4351022"/>
            <a:ext cx="2133600" cy="2125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9545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41" y="1626872"/>
            <a:ext cx="5135244" cy="3136721"/>
          </a:xfrm>
          <a:prstGeom prst="rect">
            <a:avLst/>
          </a:prstGeom>
        </p:spPr>
        <p:txBody>
          <a:bodyPr vert="horz" wrap="square" lIns="0" tIns="101565" rIns="0" bIns="0" rtlCol="0">
            <a:spAutoFit/>
          </a:bodyPr>
          <a:lstStyle/>
          <a:p>
            <a:pPr marL="12697">
              <a:spcBef>
                <a:spcPts val="799"/>
              </a:spcBef>
            </a:pPr>
            <a:r>
              <a:rPr sz="2800" b="1" u="heavy" spc="-15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Entertainment</a:t>
            </a:r>
            <a:endParaRPr sz="2800" dirty="0">
              <a:latin typeface="Arial"/>
              <a:cs typeface="Arial"/>
            </a:endParaRPr>
          </a:p>
          <a:p>
            <a:pPr marL="412607" indent="-285651">
              <a:spcBef>
                <a:spcPts val="700"/>
              </a:spcBef>
              <a:buChar char="–"/>
              <a:tabLst>
                <a:tab pos="412607" algn="l"/>
              </a:tabLst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Applications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690"/>
              </a:spcBef>
              <a:buChar char="•"/>
              <a:tabLst>
                <a:tab pos="812515" algn="l"/>
              </a:tabLst>
            </a:pPr>
            <a:r>
              <a:rPr sz="2800" spc="-246" dirty="0">
                <a:latin typeface="Arial"/>
                <a:cs typeface="Arial"/>
              </a:rPr>
              <a:t>Games </a:t>
            </a:r>
            <a:r>
              <a:rPr sz="2800" spc="-151" dirty="0">
                <a:latin typeface="Arial"/>
                <a:cs typeface="Arial"/>
              </a:rPr>
              <a:t>(Leisure </a:t>
            </a:r>
            <a:r>
              <a:rPr sz="2800" spc="299" dirty="0">
                <a:latin typeface="Arial"/>
                <a:cs typeface="Arial"/>
              </a:rPr>
              <a:t>/</a:t>
            </a:r>
            <a:r>
              <a:rPr sz="2800" spc="-99" dirty="0">
                <a:latin typeface="Arial"/>
                <a:cs typeface="Arial"/>
              </a:rPr>
              <a:t> </a:t>
            </a:r>
            <a:r>
              <a:rPr sz="2800" spc="-121" dirty="0">
                <a:latin typeface="Arial"/>
                <a:cs typeface="Arial"/>
              </a:rPr>
              <a:t>Educational)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09" dirty="0">
                <a:latin typeface="Arial"/>
                <a:cs typeface="Arial"/>
              </a:rPr>
              <a:t>Movies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25" dirty="0">
                <a:latin typeface="Arial"/>
                <a:cs typeface="Arial"/>
              </a:rPr>
              <a:t>Video </a:t>
            </a:r>
            <a:r>
              <a:rPr sz="2800" spc="-89" dirty="0">
                <a:latin typeface="Arial"/>
                <a:cs typeface="Arial"/>
              </a:rPr>
              <a:t>on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Demand</a:t>
            </a:r>
            <a:endParaRPr sz="2800" dirty="0">
              <a:latin typeface="Arial"/>
              <a:cs typeface="Arial"/>
            </a:endParaRPr>
          </a:p>
          <a:p>
            <a:pPr marL="1040401">
              <a:spcBef>
                <a:spcPts val="690"/>
              </a:spcBef>
            </a:pPr>
            <a:r>
              <a:rPr sz="4200" baseline="2976" dirty="0">
                <a:latin typeface="Arial"/>
                <a:cs typeface="Arial"/>
              </a:rPr>
              <a:t>–</a:t>
            </a:r>
            <a:r>
              <a:rPr sz="4200" spc="-817" baseline="2976" dirty="0">
                <a:latin typeface="Arial"/>
                <a:cs typeface="Arial"/>
              </a:rPr>
              <a:t> </a:t>
            </a:r>
            <a:r>
              <a:rPr sz="2800" spc="-113" dirty="0">
                <a:latin typeface="Arial"/>
                <a:cs typeface="Arial"/>
              </a:rPr>
              <a:t>Online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4" y="3200404"/>
            <a:ext cx="2539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2" y="4648200"/>
            <a:ext cx="2362201" cy="1771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9545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39" y="1628138"/>
            <a:ext cx="3444240" cy="2614782"/>
          </a:xfrm>
          <a:prstGeom prst="rect">
            <a:avLst/>
          </a:prstGeom>
        </p:spPr>
        <p:txBody>
          <a:bodyPr vert="horz" wrap="square" lIns="0" tIns="100294" rIns="0" bIns="0" rtlCol="0">
            <a:spAutoFit/>
          </a:bodyPr>
          <a:lstStyle/>
          <a:p>
            <a:pPr marL="12697">
              <a:spcBef>
                <a:spcPts val="789"/>
              </a:spcBef>
            </a:pPr>
            <a:r>
              <a:rPr sz="2800" b="1" u="heavy" spc="-2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Home</a:t>
            </a:r>
            <a:endParaRPr sz="2800" dirty="0">
              <a:latin typeface="Arial"/>
              <a:cs typeface="Arial"/>
            </a:endParaRPr>
          </a:p>
          <a:p>
            <a:pPr marL="412607" indent="-285651">
              <a:spcBef>
                <a:spcPts val="690"/>
              </a:spcBef>
              <a:buChar char="–"/>
              <a:tabLst>
                <a:tab pos="412607" algn="l"/>
              </a:tabLst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131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Applications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285" dirty="0">
                <a:latin typeface="Arial"/>
                <a:cs typeface="Arial"/>
              </a:rPr>
              <a:t>IPTV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89" dirty="0">
                <a:latin typeface="Arial"/>
                <a:cs typeface="Arial"/>
              </a:rPr>
              <a:t>Satellite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315" dirty="0">
                <a:latin typeface="Arial"/>
                <a:cs typeface="Arial"/>
              </a:rPr>
              <a:t>TV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690"/>
              </a:spcBef>
              <a:buChar char="•"/>
              <a:tabLst>
                <a:tab pos="812515" algn="l"/>
              </a:tabLst>
            </a:pPr>
            <a:r>
              <a:rPr sz="2800" spc="-246" dirty="0">
                <a:latin typeface="Arial"/>
                <a:cs typeface="Arial"/>
              </a:rPr>
              <a:t>Games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0" y="4419603"/>
            <a:ext cx="1680210" cy="902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2" y="1600201"/>
            <a:ext cx="2571751" cy="1842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3" y="4419603"/>
            <a:ext cx="2609849" cy="2009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1" y="1371603"/>
            <a:ext cx="2700020" cy="2472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4" y="4343403"/>
            <a:ext cx="2895600" cy="2106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5" y="4570731"/>
            <a:ext cx="2072638" cy="14274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13" y="543559"/>
            <a:ext cx="6344285" cy="59759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91708" algn="l"/>
                <a:tab pos="3644261" algn="l"/>
              </a:tabLst>
            </a:pPr>
            <a:r>
              <a:rPr spc="125" dirty="0"/>
              <a:t>Importance	</a:t>
            </a:r>
            <a:r>
              <a:rPr spc="-59" dirty="0"/>
              <a:t>of	</a:t>
            </a:r>
            <a:r>
              <a:rPr spc="125" dirty="0"/>
              <a:t>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3" y="1695450"/>
            <a:ext cx="150496" cy="4521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800"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43" y="1628143"/>
            <a:ext cx="3900803" cy="2094127"/>
          </a:xfrm>
          <a:prstGeom prst="rect">
            <a:avLst/>
          </a:prstGeom>
        </p:spPr>
        <p:txBody>
          <a:bodyPr vert="horz" wrap="square" lIns="0" tIns="100294" rIns="0" bIns="0" rtlCol="0">
            <a:spAutoFit/>
          </a:bodyPr>
          <a:lstStyle/>
          <a:p>
            <a:pPr marL="12697">
              <a:spcBef>
                <a:spcPts val="789"/>
              </a:spcBef>
            </a:pPr>
            <a:r>
              <a:rPr sz="2800" b="1" u="heavy" spc="-23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</a:t>
            </a:r>
            <a:r>
              <a:rPr sz="28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Places</a:t>
            </a:r>
            <a:endParaRPr sz="2800" dirty="0">
              <a:latin typeface="Arial"/>
              <a:cs typeface="Arial"/>
            </a:endParaRPr>
          </a:p>
          <a:p>
            <a:pPr marL="412607" indent="-285651">
              <a:spcBef>
                <a:spcPts val="690"/>
              </a:spcBef>
              <a:buChar char="–"/>
              <a:tabLst>
                <a:tab pos="412607" algn="l"/>
              </a:tabLst>
            </a:pPr>
            <a:r>
              <a:rPr sz="2800" spc="-236" dirty="0">
                <a:latin typeface="Arial"/>
                <a:cs typeface="Arial"/>
              </a:rPr>
              <a:t>Use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Applications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46" dirty="0">
                <a:latin typeface="Arial"/>
                <a:cs typeface="Arial"/>
              </a:rPr>
              <a:t>Information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Kiosk</a:t>
            </a:r>
            <a:endParaRPr sz="2800" dirty="0">
              <a:latin typeface="Arial"/>
              <a:cs typeface="Arial"/>
            </a:endParaRPr>
          </a:p>
          <a:p>
            <a:pPr marL="812515" lvl="1" indent="-228520">
              <a:spcBef>
                <a:spcPts val="700"/>
              </a:spcBef>
              <a:buChar char="•"/>
              <a:tabLst>
                <a:tab pos="812515" algn="l"/>
              </a:tabLst>
            </a:pPr>
            <a:r>
              <a:rPr sz="2800" spc="-145" dirty="0">
                <a:latin typeface="Arial"/>
                <a:cs typeface="Arial"/>
              </a:rPr>
              <a:t>Smart </a:t>
            </a:r>
            <a:r>
              <a:rPr sz="2800" spc="-204" dirty="0">
                <a:latin typeface="Arial"/>
                <a:cs typeface="Arial"/>
              </a:rPr>
              <a:t>Cards,</a:t>
            </a:r>
            <a:r>
              <a:rPr sz="2800" spc="-171" dirty="0">
                <a:latin typeface="Arial"/>
                <a:cs typeface="Arial"/>
              </a:rPr>
              <a:t> </a:t>
            </a:r>
            <a:r>
              <a:rPr sz="2800" spc="-131" dirty="0">
                <a:latin typeface="Arial"/>
                <a:cs typeface="Arial"/>
              </a:rPr>
              <a:t>Security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2" y="3351530"/>
            <a:ext cx="2388871" cy="2487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199" y="3810003"/>
            <a:ext cx="1739901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6439" y="543559"/>
            <a:ext cx="5102860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908552" algn="l"/>
              </a:tabLst>
            </a:pPr>
            <a:r>
              <a:rPr spc="309" dirty="0"/>
              <a:t>M</a:t>
            </a:r>
            <a:r>
              <a:rPr spc="9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299" dirty="0"/>
              <a:t>e</a:t>
            </a:r>
            <a:r>
              <a:rPr spc="9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89" dirty="0"/>
              <a:t>o</a:t>
            </a:r>
            <a:r>
              <a:rPr spc="99" dirty="0"/>
              <a:t>d</a:t>
            </a:r>
            <a:r>
              <a:rPr spc="89" dirty="0"/>
              <a:t>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8345" y="1615440"/>
            <a:ext cx="7767318" cy="3581709"/>
          </a:xfrm>
          <a:prstGeom prst="rect">
            <a:avLst/>
          </a:prstGeom>
        </p:spPr>
        <p:txBody>
          <a:bodyPr vert="horz" wrap="square" lIns="0" tIns="112990" rIns="0" bIns="0" rtlCol="0">
            <a:spAutoFit/>
          </a:bodyPr>
          <a:lstStyle/>
          <a:p>
            <a:pPr marL="622082" indent="-609386">
              <a:spcBef>
                <a:spcPts val="890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99" dirty="0">
                <a:latin typeface="Arial"/>
                <a:cs typeface="Arial"/>
              </a:rPr>
              <a:t>Briefing</a:t>
            </a:r>
            <a:r>
              <a:rPr sz="3200" spc="-174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Products</a:t>
            </a:r>
            <a:endParaRPr sz="3200" dirty="0">
              <a:latin typeface="Arial"/>
              <a:cs typeface="Arial"/>
            </a:endParaRPr>
          </a:p>
          <a:p>
            <a:pPr marL="622082" indent="-609386">
              <a:spcBef>
                <a:spcPts val="789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174" dirty="0">
                <a:latin typeface="Arial"/>
                <a:cs typeface="Arial"/>
              </a:rPr>
              <a:t>Reference</a:t>
            </a:r>
            <a:r>
              <a:rPr sz="3200" spc="-171" dirty="0">
                <a:latin typeface="Arial"/>
                <a:cs typeface="Arial"/>
              </a:rPr>
              <a:t> </a:t>
            </a:r>
            <a:r>
              <a:rPr sz="3200" spc="-151" dirty="0">
                <a:latin typeface="Arial"/>
                <a:cs typeface="Arial"/>
              </a:rPr>
              <a:t>Products</a:t>
            </a:r>
            <a:endParaRPr sz="3200" dirty="0">
              <a:latin typeface="Arial"/>
              <a:cs typeface="Arial"/>
            </a:endParaRPr>
          </a:p>
          <a:p>
            <a:pPr marL="622082" indent="-609386">
              <a:spcBef>
                <a:spcPts val="799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200" dirty="0">
                <a:latin typeface="Arial"/>
                <a:cs typeface="Arial"/>
              </a:rPr>
              <a:t>Database</a:t>
            </a:r>
            <a:r>
              <a:rPr sz="3200" spc="-171" dirty="0">
                <a:latin typeface="Arial"/>
                <a:cs typeface="Arial"/>
              </a:rPr>
              <a:t> </a:t>
            </a:r>
            <a:r>
              <a:rPr sz="3200" spc="-151" dirty="0">
                <a:latin typeface="Arial"/>
                <a:cs typeface="Arial"/>
              </a:rPr>
              <a:t>Products</a:t>
            </a:r>
            <a:endParaRPr sz="3200" dirty="0">
              <a:latin typeface="Arial"/>
              <a:cs typeface="Arial"/>
            </a:endParaRPr>
          </a:p>
          <a:p>
            <a:pPr marL="622082" indent="-609386">
              <a:spcBef>
                <a:spcPts val="799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145" dirty="0">
                <a:latin typeface="Arial"/>
                <a:cs typeface="Arial"/>
              </a:rPr>
              <a:t>Education </a:t>
            </a:r>
            <a:r>
              <a:rPr sz="3200" spc="-151" dirty="0">
                <a:latin typeface="Arial"/>
                <a:cs typeface="Arial"/>
              </a:rPr>
              <a:t>and </a:t>
            </a:r>
            <a:r>
              <a:rPr sz="3200" spc="-135" dirty="0">
                <a:latin typeface="Arial"/>
                <a:cs typeface="Arial"/>
              </a:rPr>
              <a:t>Training</a:t>
            </a:r>
            <a:r>
              <a:rPr sz="3200" spc="-224" dirty="0">
                <a:latin typeface="Arial"/>
                <a:cs typeface="Arial"/>
              </a:rPr>
              <a:t> </a:t>
            </a:r>
            <a:r>
              <a:rPr sz="3200" spc="-151" dirty="0">
                <a:latin typeface="Arial"/>
                <a:cs typeface="Arial"/>
              </a:rPr>
              <a:t>Products</a:t>
            </a:r>
            <a:endParaRPr sz="3200" dirty="0">
              <a:latin typeface="Arial"/>
              <a:cs typeface="Arial"/>
            </a:endParaRPr>
          </a:p>
          <a:p>
            <a:pPr marL="622082" indent="-609386">
              <a:spcBef>
                <a:spcPts val="799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214" dirty="0">
                <a:latin typeface="Arial"/>
                <a:cs typeface="Arial"/>
              </a:rPr>
              <a:t>Kiosk</a:t>
            </a:r>
            <a:endParaRPr sz="3200" dirty="0">
              <a:latin typeface="Arial"/>
              <a:cs typeface="Arial"/>
            </a:endParaRPr>
          </a:p>
          <a:p>
            <a:pPr marL="622082" indent="-609386">
              <a:spcBef>
                <a:spcPts val="789"/>
              </a:spcBef>
              <a:buClr>
                <a:srgbClr val="0033CC"/>
              </a:buClr>
              <a:buAutoNum type="arabicPeriod"/>
              <a:tabLst>
                <a:tab pos="621448" algn="l"/>
                <a:tab pos="622082" algn="l"/>
              </a:tabLst>
            </a:pPr>
            <a:r>
              <a:rPr sz="3200" spc="-79" dirty="0">
                <a:latin typeface="Arial"/>
                <a:cs typeface="Arial"/>
              </a:rPr>
              <a:t>Entertainment </a:t>
            </a:r>
            <a:r>
              <a:rPr sz="3200" spc="-151" dirty="0">
                <a:latin typeface="Arial"/>
                <a:cs typeface="Arial"/>
              </a:rPr>
              <a:t>and</a:t>
            </a:r>
            <a:r>
              <a:rPr sz="3200" spc="-289" dirty="0">
                <a:latin typeface="Arial"/>
                <a:cs typeface="Arial"/>
              </a:rPr>
              <a:t> </a:t>
            </a:r>
            <a:r>
              <a:rPr sz="3200" spc="-280" dirty="0">
                <a:latin typeface="Arial"/>
                <a:cs typeface="Arial"/>
              </a:rPr>
              <a:t>Games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1" y="1253491"/>
            <a:ext cx="7924800" cy="1788892"/>
          </a:xfrm>
          <a:prstGeom prst="rect">
            <a:avLst/>
          </a:prstGeom>
        </p:spPr>
        <p:txBody>
          <a:bodyPr vert="horz" wrap="square" lIns="0" tIns="163771" rIns="0" bIns="0" rtlCol="0">
            <a:spAutoFit/>
          </a:bodyPr>
          <a:lstStyle/>
          <a:p>
            <a:pPr marL="700794">
              <a:spcBef>
                <a:spcPts val="1291"/>
              </a:spcBef>
              <a:tabLst>
                <a:tab pos="2263618" algn="l"/>
              </a:tabLst>
            </a:pPr>
            <a:r>
              <a:rPr sz="2800" b="1" spc="5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Briefing	Products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547180" marR="5077" indent="-457041">
              <a:spcBef>
                <a:spcPts val="851"/>
              </a:spcBef>
              <a:buChar char="•"/>
              <a:tabLst>
                <a:tab pos="546543" algn="l"/>
                <a:tab pos="547180" algn="l"/>
              </a:tabLst>
            </a:pPr>
            <a:r>
              <a:rPr sz="2000" spc="-174" dirty="0">
                <a:latin typeface="Arial"/>
                <a:cs typeface="Arial"/>
              </a:rPr>
              <a:t>Small, straightforward, linear products used to present  information quickly and concisely.</a:t>
            </a:r>
          </a:p>
          <a:p>
            <a:pPr marL="547180" indent="-457041">
              <a:spcBef>
                <a:spcPts val="1249"/>
              </a:spcBef>
              <a:buChar char="•"/>
              <a:tabLst>
                <a:tab pos="546543" algn="l"/>
                <a:tab pos="547180" algn="l"/>
              </a:tabLst>
            </a:pPr>
            <a:r>
              <a:rPr sz="2000" spc="-174" dirty="0">
                <a:latin typeface="Arial"/>
                <a:cs typeface="Arial"/>
              </a:rPr>
              <a:t>Characteristic of briefing product: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0469" y="2988312"/>
            <a:ext cx="236220" cy="1402889"/>
          </a:xfrm>
          <a:prstGeom prst="rect">
            <a:avLst/>
          </a:prstGeom>
        </p:spPr>
        <p:txBody>
          <a:bodyPr vert="horz" wrap="square" lIns="0" tIns="170121" rIns="0" bIns="0" rtlCol="0">
            <a:spAutoFit/>
          </a:bodyPr>
          <a:lstStyle/>
          <a:p>
            <a:pPr marL="12697">
              <a:spcBef>
                <a:spcPts val="1340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3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469" y="4839972"/>
            <a:ext cx="236220" cy="33020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69" y="5608322"/>
            <a:ext cx="236220" cy="33020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7670" y="3012442"/>
            <a:ext cx="6396990" cy="325678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2674319">
              <a:lnSpc>
                <a:spcPct val="152100"/>
              </a:lnSpc>
              <a:spcBef>
                <a:spcPts val="99"/>
              </a:spcBef>
            </a:pPr>
            <a:r>
              <a:rPr sz="2000" spc="-224" dirty="0">
                <a:latin typeface="Arial Black"/>
                <a:cs typeface="Arial Black"/>
              </a:rPr>
              <a:t>Short </a:t>
            </a:r>
            <a:r>
              <a:rPr sz="2000" spc="-236" dirty="0">
                <a:latin typeface="Arial Black"/>
                <a:cs typeface="Arial Black"/>
              </a:rPr>
              <a:t>Development </a:t>
            </a:r>
            <a:r>
              <a:rPr sz="2000" spc="-224" dirty="0">
                <a:latin typeface="Arial Black"/>
                <a:cs typeface="Arial Black"/>
              </a:rPr>
              <a:t>Cycle  </a:t>
            </a:r>
            <a:r>
              <a:rPr sz="2000" spc="-260" dirty="0">
                <a:latin typeface="Arial Black"/>
                <a:cs typeface="Arial Black"/>
              </a:rPr>
              <a:t>Limited </a:t>
            </a:r>
            <a:r>
              <a:rPr sz="2000" spc="-240" dirty="0">
                <a:latin typeface="Arial Black"/>
                <a:cs typeface="Arial Black"/>
              </a:rPr>
              <a:t>Number </a:t>
            </a:r>
            <a:r>
              <a:rPr sz="2000" spc="-224" dirty="0">
                <a:latin typeface="Arial Black"/>
                <a:cs typeface="Arial Black"/>
              </a:rPr>
              <a:t>of</a:t>
            </a:r>
            <a:r>
              <a:rPr sz="2000" spc="-266" dirty="0">
                <a:latin typeface="Arial Black"/>
                <a:cs typeface="Arial Black"/>
              </a:rPr>
              <a:t> </a:t>
            </a:r>
            <a:r>
              <a:rPr sz="2000" spc="-236" dirty="0">
                <a:latin typeface="Arial Black"/>
                <a:cs typeface="Arial Black"/>
              </a:rPr>
              <a:t>Presentations</a:t>
            </a:r>
            <a:endParaRPr sz="2000" dirty="0">
              <a:latin typeface="Arial Black"/>
              <a:cs typeface="Arial Black"/>
            </a:endParaRPr>
          </a:p>
          <a:p>
            <a:pPr marL="12697" marR="253912">
              <a:spcBef>
                <a:spcPts val="1239"/>
              </a:spcBef>
            </a:pPr>
            <a:r>
              <a:rPr sz="2000" spc="-224" dirty="0">
                <a:latin typeface="Arial Black"/>
                <a:cs typeface="Arial Black"/>
              </a:rPr>
              <a:t>Usage of </a:t>
            </a:r>
            <a:r>
              <a:rPr sz="2000" spc="-309" dirty="0">
                <a:latin typeface="Arial Black"/>
                <a:cs typeface="Arial Black"/>
              </a:rPr>
              <a:t>text </a:t>
            </a:r>
            <a:r>
              <a:rPr sz="2000" spc="-280" dirty="0">
                <a:latin typeface="Arial Black"/>
                <a:cs typeface="Arial Black"/>
              </a:rPr>
              <a:t>to </a:t>
            </a:r>
            <a:r>
              <a:rPr sz="2000" spc="-240" dirty="0">
                <a:latin typeface="Arial Black"/>
                <a:cs typeface="Arial Black"/>
              </a:rPr>
              <a:t>present </a:t>
            </a:r>
            <a:r>
              <a:rPr sz="2000" spc="-246" dirty="0">
                <a:latin typeface="Arial Black"/>
                <a:cs typeface="Arial Black"/>
              </a:rPr>
              <a:t>information </a:t>
            </a:r>
            <a:r>
              <a:rPr sz="2000" spc="-309" dirty="0">
                <a:latin typeface="Arial Black"/>
                <a:cs typeface="Arial Black"/>
              </a:rPr>
              <a:t>with </a:t>
            </a:r>
            <a:r>
              <a:rPr sz="2000" u="heavy" spc="-26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limited </a:t>
            </a:r>
            <a:r>
              <a:rPr sz="2000" u="heavy" spc="-2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use</a:t>
            </a:r>
            <a:r>
              <a:rPr sz="2000" spc="-220" dirty="0">
                <a:latin typeface="Arial Black"/>
                <a:cs typeface="Arial Black"/>
              </a:rPr>
              <a:t> of  </a:t>
            </a:r>
            <a:r>
              <a:rPr sz="2000" spc="-224" dirty="0">
                <a:latin typeface="Arial Black"/>
                <a:cs typeface="Arial Black"/>
              </a:rPr>
              <a:t>graphic, audio and</a:t>
            </a:r>
            <a:r>
              <a:rPr sz="2000" spc="99" dirty="0">
                <a:latin typeface="Arial Black"/>
                <a:cs typeface="Arial Black"/>
              </a:rPr>
              <a:t> </a:t>
            </a:r>
            <a:r>
              <a:rPr sz="2000" spc="-204" dirty="0">
                <a:latin typeface="Arial Black"/>
                <a:cs typeface="Arial Black"/>
              </a:rPr>
              <a:t>video.</a:t>
            </a:r>
            <a:endParaRPr sz="2000" dirty="0">
              <a:latin typeface="Arial Black"/>
              <a:cs typeface="Arial Black"/>
            </a:endParaRPr>
          </a:p>
          <a:p>
            <a:pPr marL="12697" marR="99025">
              <a:spcBef>
                <a:spcPts val="1249"/>
              </a:spcBef>
            </a:pPr>
            <a:r>
              <a:rPr sz="2000" spc="-224" dirty="0">
                <a:latin typeface="Arial Black"/>
                <a:cs typeface="Arial Black"/>
              </a:rPr>
              <a:t>Have </a:t>
            </a:r>
            <a:r>
              <a:rPr sz="2000" spc="-299" dirty="0">
                <a:latin typeface="Arial Black"/>
                <a:cs typeface="Arial Black"/>
              </a:rPr>
              <a:t>few </a:t>
            </a:r>
            <a:r>
              <a:rPr sz="2000" spc="-236" dirty="0">
                <a:latin typeface="Arial Black"/>
                <a:cs typeface="Arial Black"/>
              </a:rPr>
              <a:t>navigational controls. </a:t>
            </a:r>
            <a:r>
              <a:rPr sz="2000" spc="-224" dirty="0">
                <a:latin typeface="Arial Black"/>
                <a:cs typeface="Arial Black"/>
              </a:rPr>
              <a:t>(mouse </a:t>
            </a:r>
            <a:r>
              <a:rPr sz="2000" spc="-289" dirty="0">
                <a:latin typeface="Arial Black"/>
                <a:cs typeface="Arial Black"/>
              </a:rPr>
              <a:t>click </a:t>
            </a:r>
            <a:r>
              <a:rPr sz="2000" spc="-224" dirty="0">
                <a:latin typeface="Arial Black"/>
                <a:cs typeface="Arial Black"/>
              </a:rPr>
              <a:t>and </a:t>
            </a:r>
            <a:r>
              <a:rPr sz="2000" spc="-266" dirty="0">
                <a:latin typeface="Arial Black"/>
                <a:cs typeface="Arial Black"/>
              </a:rPr>
              <a:t>button  </a:t>
            </a:r>
            <a:r>
              <a:rPr sz="2000" spc="-224" dirty="0">
                <a:latin typeface="Arial Black"/>
                <a:cs typeface="Arial Black"/>
              </a:rPr>
              <a:t>press </a:t>
            </a:r>
            <a:r>
              <a:rPr sz="2000" spc="-285" dirty="0">
                <a:latin typeface="Arial Black"/>
                <a:cs typeface="Arial Black"/>
              </a:rPr>
              <a:t>to </a:t>
            </a:r>
            <a:r>
              <a:rPr sz="2000" spc="-250" dirty="0">
                <a:latin typeface="Arial Black"/>
                <a:cs typeface="Arial Black"/>
              </a:rPr>
              <a:t>move </a:t>
            </a:r>
            <a:r>
              <a:rPr sz="2000" spc="-254" dirty="0">
                <a:latin typeface="Arial Black"/>
                <a:cs typeface="Arial Black"/>
              </a:rPr>
              <a:t>from </a:t>
            </a:r>
            <a:r>
              <a:rPr sz="2000" spc="-224" dirty="0">
                <a:latin typeface="Arial Black"/>
                <a:cs typeface="Arial Black"/>
              </a:rPr>
              <a:t>one page </a:t>
            </a:r>
            <a:r>
              <a:rPr sz="2000" spc="-280" dirty="0">
                <a:latin typeface="Arial Black"/>
                <a:cs typeface="Arial Black"/>
              </a:rPr>
              <a:t>to</a:t>
            </a:r>
            <a:r>
              <a:rPr sz="2000" spc="-109" dirty="0">
                <a:latin typeface="Arial Black"/>
                <a:cs typeface="Arial Black"/>
              </a:rPr>
              <a:t> </a:t>
            </a:r>
            <a:r>
              <a:rPr sz="2000" spc="-224" dirty="0">
                <a:latin typeface="Arial Black"/>
                <a:cs typeface="Arial Black"/>
              </a:rPr>
              <a:t>another)</a:t>
            </a:r>
            <a:endParaRPr sz="2000" dirty="0">
              <a:latin typeface="Arial Black"/>
              <a:cs typeface="Arial Black"/>
            </a:endParaRPr>
          </a:p>
          <a:p>
            <a:pPr marL="12697" marR="5077">
              <a:spcBef>
                <a:spcPts val="1249"/>
              </a:spcBef>
            </a:pPr>
            <a:r>
              <a:rPr sz="2000" spc="-240" dirty="0">
                <a:latin typeface="Arial Black"/>
                <a:cs typeface="Arial Black"/>
              </a:rPr>
              <a:t>Content </a:t>
            </a:r>
            <a:r>
              <a:rPr sz="2000" spc="-224" dirty="0">
                <a:latin typeface="Arial Black"/>
                <a:cs typeface="Arial Black"/>
              </a:rPr>
              <a:t>and </a:t>
            </a:r>
            <a:r>
              <a:rPr sz="2000" spc="-266" dirty="0">
                <a:latin typeface="Arial Black"/>
                <a:cs typeface="Arial Black"/>
              </a:rPr>
              <a:t>the </a:t>
            </a:r>
            <a:r>
              <a:rPr sz="2000" spc="-260" dirty="0">
                <a:latin typeface="Arial Black"/>
                <a:cs typeface="Arial Black"/>
              </a:rPr>
              <a:t>format </a:t>
            </a:r>
            <a:r>
              <a:rPr sz="2000" spc="-220" dirty="0">
                <a:latin typeface="Arial Black"/>
                <a:cs typeface="Arial Black"/>
              </a:rPr>
              <a:t>are </a:t>
            </a:r>
            <a:r>
              <a:rPr sz="2000" spc="-240" dirty="0">
                <a:latin typeface="Arial Black"/>
                <a:cs typeface="Arial Black"/>
              </a:rPr>
              <a:t>suitable </a:t>
            </a:r>
            <a:r>
              <a:rPr sz="2000" spc="-224" dirty="0">
                <a:latin typeface="Arial Black"/>
                <a:cs typeface="Arial Black"/>
              </a:rPr>
              <a:t>for </a:t>
            </a:r>
            <a:r>
              <a:rPr sz="2000" spc="-266" dirty="0">
                <a:latin typeface="Arial Black"/>
                <a:cs typeface="Arial Black"/>
              </a:rPr>
              <a:t>the </a:t>
            </a:r>
            <a:r>
              <a:rPr sz="2000" spc="-240" dirty="0">
                <a:latin typeface="Arial Black"/>
                <a:cs typeface="Arial Black"/>
              </a:rPr>
              <a:t>audience </a:t>
            </a:r>
            <a:r>
              <a:rPr sz="2000" spc="-224" dirty="0">
                <a:latin typeface="Arial Black"/>
                <a:cs typeface="Arial Black"/>
              </a:rPr>
              <a:t>and  </a:t>
            </a:r>
            <a:r>
              <a:rPr sz="2000" spc="-228" dirty="0">
                <a:latin typeface="Arial Black"/>
                <a:cs typeface="Arial Black"/>
              </a:rPr>
              <a:t>fulfill </a:t>
            </a:r>
            <a:r>
              <a:rPr sz="2000" spc="-266" dirty="0">
                <a:latin typeface="Arial Black"/>
                <a:cs typeface="Arial Black"/>
              </a:rPr>
              <a:t>the </a:t>
            </a:r>
            <a:r>
              <a:rPr sz="2000" spc="-224" dirty="0">
                <a:latin typeface="Arial Black"/>
                <a:cs typeface="Arial Black"/>
              </a:rPr>
              <a:t>purpose </a:t>
            </a:r>
            <a:r>
              <a:rPr sz="2000" spc="-220" dirty="0">
                <a:latin typeface="Arial Black"/>
                <a:cs typeface="Arial Black"/>
              </a:rPr>
              <a:t>of </a:t>
            </a:r>
            <a:r>
              <a:rPr sz="2000" spc="-266" dirty="0">
                <a:latin typeface="Arial Black"/>
                <a:cs typeface="Arial Black"/>
              </a:rPr>
              <a:t>the</a:t>
            </a:r>
            <a:r>
              <a:rPr sz="2000" spc="-56" dirty="0">
                <a:latin typeface="Arial Black"/>
                <a:cs typeface="Arial Black"/>
              </a:rPr>
              <a:t> </a:t>
            </a:r>
            <a:r>
              <a:rPr sz="2000" spc="-236" dirty="0">
                <a:latin typeface="Arial Black"/>
                <a:cs typeface="Arial Black"/>
              </a:rPr>
              <a:t>presentation.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1128" y="1443128"/>
            <a:ext cx="554174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1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253490"/>
            <a:ext cx="5027931" cy="1019450"/>
          </a:xfrm>
          <a:prstGeom prst="rect">
            <a:avLst/>
          </a:prstGeom>
        </p:spPr>
        <p:txBody>
          <a:bodyPr vert="horz" wrap="square" lIns="0" tIns="163771" rIns="0" bIns="0" rtlCol="0">
            <a:spAutoFit/>
          </a:bodyPr>
          <a:lstStyle/>
          <a:p>
            <a:pPr marL="700794">
              <a:spcBef>
                <a:spcPts val="1291"/>
              </a:spcBef>
              <a:tabLst>
                <a:tab pos="2263618" algn="l"/>
              </a:tabLst>
            </a:pPr>
            <a:r>
              <a:rPr sz="2800" b="1" spc="59" dirty="0">
                <a:solidFill>
                  <a:srgbClr val="FFFFFF"/>
                </a:solidFill>
                <a:latin typeface="Arial"/>
                <a:cs typeface="Arial"/>
              </a:rPr>
              <a:t>Briefing	Products</a:t>
            </a:r>
            <a:endParaRPr sz="2800" dirty="0">
              <a:latin typeface="Arial"/>
              <a:cs typeface="Arial"/>
            </a:endParaRPr>
          </a:p>
          <a:p>
            <a:pPr marL="547180" indent="-457041">
              <a:spcBef>
                <a:spcPts val="851"/>
              </a:spcBef>
              <a:buChar char="•"/>
              <a:tabLst>
                <a:tab pos="546543" algn="l"/>
                <a:tab pos="547180" algn="l"/>
              </a:tabLst>
            </a:pPr>
            <a:r>
              <a:rPr sz="2000" spc="-194" dirty="0">
                <a:latin typeface="Arial Black"/>
                <a:cs typeface="Arial Black"/>
              </a:rPr>
              <a:t>Good </a:t>
            </a:r>
            <a:r>
              <a:rPr sz="2000" spc="-224" dirty="0">
                <a:latin typeface="Arial Black"/>
                <a:cs typeface="Arial Black"/>
              </a:rPr>
              <a:t>briefing </a:t>
            </a:r>
            <a:r>
              <a:rPr sz="2000" spc="-246" dirty="0">
                <a:latin typeface="Arial Black"/>
                <a:cs typeface="Arial Black"/>
              </a:rPr>
              <a:t>presentation </a:t>
            </a:r>
            <a:r>
              <a:rPr sz="2000" spc="-224" dirty="0">
                <a:latin typeface="Arial Black"/>
                <a:cs typeface="Arial Black"/>
              </a:rPr>
              <a:t>depends</a:t>
            </a:r>
            <a:r>
              <a:rPr sz="2000" spc="-220" dirty="0">
                <a:latin typeface="Arial Black"/>
                <a:cs typeface="Arial Black"/>
              </a:rPr>
              <a:t> </a:t>
            </a:r>
            <a:r>
              <a:rPr sz="2000" spc="-184" dirty="0">
                <a:latin typeface="Arial Black"/>
                <a:cs typeface="Arial Black"/>
              </a:rPr>
              <a:t>on: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469" y="2217420"/>
            <a:ext cx="236220" cy="1404170"/>
          </a:xfrm>
          <a:prstGeom prst="rect">
            <a:avLst/>
          </a:prstGeom>
        </p:spPr>
        <p:txBody>
          <a:bodyPr vert="horz" wrap="square" lIns="0" tIns="171390" rIns="0" bIns="0" rtlCol="0">
            <a:spAutoFit/>
          </a:bodyPr>
          <a:lstStyle/>
          <a:p>
            <a:pPr marL="12697">
              <a:spcBef>
                <a:spcPts val="1350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7670" y="2245361"/>
            <a:ext cx="5001896" cy="141012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5077">
              <a:lnSpc>
                <a:spcPct val="151700"/>
              </a:lnSpc>
              <a:spcBef>
                <a:spcPts val="99"/>
              </a:spcBef>
            </a:pPr>
            <a:r>
              <a:rPr sz="2000" spc="-224" dirty="0">
                <a:latin typeface="Arial Black"/>
                <a:cs typeface="Arial Black"/>
              </a:rPr>
              <a:t>The </a:t>
            </a:r>
            <a:r>
              <a:rPr sz="2000" spc="-228" dirty="0">
                <a:latin typeface="Arial Black"/>
                <a:cs typeface="Arial Black"/>
              </a:rPr>
              <a:t>understanding </a:t>
            </a:r>
            <a:r>
              <a:rPr sz="2000" spc="-224" dirty="0">
                <a:latin typeface="Arial Black"/>
                <a:cs typeface="Arial Black"/>
              </a:rPr>
              <a:t>of </a:t>
            </a:r>
            <a:r>
              <a:rPr sz="2000" spc="-266" dirty="0">
                <a:latin typeface="Arial Black"/>
                <a:cs typeface="Arial Black"/>
              </a:rPr>
              <a:t>the </a:t>
            </a:r>
            <a:r>
              <a:rPr sz="2000" spc="-236" dirty="0">
                <a:latin typeface="Arial Black"/>
                <a:cs typeface="Arial Black"/>
              </a:rPr>
              <a:t>presented </a:t>
            </a:r>
            <a:r>
              <a:rPr sz="2000" spc="-240" dirty="0">
                <a:latin typeface="Arial Black"/>
                <a:cs typeface="Arial Black"/>
              </a:rPr>
              <a:t>subject.  </a:t>
            </a:r>
            <a:r>
              <a:rPr sz="2000" spc="-224" dirty="0">
                <a:latin typeface="Arial Black"/>
                <a:cs typeface="Arial Black"/>
              </a:rPr>
              <a:t>Seamless </a:t>
            </a:r>
            <a:r>
              <a:rPr sz="2000" spc="-246" dirty="0">
                <a:latin typeface="Arial Black"/>
                <a:cs typeface="Arial Black"/>
              </a:rPr>
              <a:t>integration </a:t>
            </a:r>
            <a:r>
              <a:rPr sz="2000" spc="-224" dirty="0">
                <a:latin typeface="Arial Black"/>
                <a:cs typeface="Arial Black"/>
              </a:rPr>
              <a:t>of</a:t>
            </a:r>
            <a:r>
              <a:rPr sz="2000" spc="-299" dirty="0">
                <a:latin typeface="Arial Black"/>
                <a:cs typeface="Arial Black"/>
              </a:rPr>
              <a:t> </a:t>
            </a:r>
            <a:r>
              <a:rPr sz="2000" spc="-254" dirty="0">
                <a:latin typeface="Arial Black"/>
                <a:cs typeface="Arial Black"/>
              </a:rPr>
              <a:t>content.</a:t>
            </a:r>
            <a:endParaRPr sz="2000" dirty="0">
              <a:latin typeface="Arial Black"/>
              <a:cs typeface="Arial Black"/>
            </a:endParaRPr>
          </a:p>
          <a:p>
            <a:pPr marL="12697">
              <a:spcBef>
                <a:spcPts val="1249"/>
              </a:spcBef>
            </a:pPr>
            <a:r>
              <a:rPr sz="2000" spc="-236" dirty="0">
                <a:latin typeface="Arial Black"/>
                <a:cs typeface="Arial Black"/>
              </a:rPr>
              <a:t>Consistent</a:t>
            </a:r>
            <a:r>
              <a:rPr sz="2000" spc="-121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layout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1128" y="1443128"/>
            <a:ext cx="554174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9469" y="4072891"/>
            <a:ext cx="1543049" cy="31776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z="2000" spc="-224" dirty="0">
                <a:latin typeface="Arial Black"/>
                <a:cs typeface="Arial Black"/>
              </a:rPr>
              <a:t>Example: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668" y="4351023"/>
            <a:ext cx="236220" cy="1404170"/>
          </a:xfrm>
          <a:prstGeom prst="rect">
            <a:avLst/>
          </a:prstGeom>
        </p:spPr>
        <p:txBody>
          <a:bodyPr vert="horz" wrap="square" lIns="0" tIns="171390" rIns="0" bIns="0" rtlCol="0">
            <a:spAutoFit/>
          </a:bodyPr>
          <a:lstStyle/>
          <a:p>
            <a:pPr marL="12697">
              <a:spcBef>
                <a:spcPts val="1350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3871" y="4376420"/>
            <a:ext cx="2655570" cy="141628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5077">
              <a:lnSpc>
                <a:spcPct val="152100"/>
              </a:lnSpc>
              <a:spcBef>
                <a:spcPts val="99"/>
              </a:spcBef>
            </a:pPr>
            <a:r>
              <a:rPr sz="2000" spc="-224" dirty="0">
                <a:latin typeface="Arial Black"/>
                <a:cs typeface="Arial Black"/>
              </a:rPr>
              <a:t>Corporate </a:t>
            </a:r>
            <a:r>
              <a:rPr sz="2000" spc="-236" dirty="0">
                <a:latin typeface="Arial Black"/>
                <a:cs typeface="Arial Black"/>
              </a:rPr>
              <a:t>Presentation  </a:t>
            </a:r>
            <a:r>
              <a:rPr sz="2000" spc="-204" dirty="0">
                <a:latin typeface="Arial Black"/>
                <a:cs typeface="Arial Black"/>
              </a:rPr>
              <a:t>Sales </a:t>
            </a:r>
            <a:r>
              <a:rPr sz="2000" spc="-236" dirty="0">
                <a:latin typeface="Arial Black"/>
                <a:cs typeface="Arial Black"/>
              </a:rPr>
              <a:t>Presentation  Educational</a:t>
            </a:r>
            <a:r>
              <a:rPr sz="2000" spc="-141" dirty="0">
                <a:latin typeface="Arial Black"/>
                <a:cs typeface="Arial Black"/>
              </a:rPr>
              <a:t> </a:t>
            </a:r>
            <a:r>
              <a:rPr sz="2000" spc="-250" dirty="0">
                <a:latin typeface="Arial Black"/>
                <a:cs typeface="Arial Black"/>
              </a:rPr>
              <a:t>Lectures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12" name="object 12"/>
          <p:cNvSpPr/>
          <p:nvPr/>
        </p:nvSpPr>
        <p:spPr>
          <a:xfrm>
            <a:off x="4800599" y="3351529"/>
            <a:ext cx="3378200" cy="270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404620"/>
            <a:ext cx="4495801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2726370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Reference	</a:t>
            </a:r>
            <a:r>
              <a:rPr sz="2800" b="1" spc="59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4174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1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269" y="1939290"/>
            <a:ext cx="7541895" cy="98488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marR="507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04" dirty="0">
                <a:latin typeface="Arial Black"/>
                <a:cs typeface="Arial Black"/>
              </a:rPr>
              <a:t>Often used for </a:t>
            </a:r>
            <a:r>
              <a:rPr spc="-228" dirty="0">
                <a:latin typeface="Arial Black"/>
                <a:cs typeface="Arial Black"/>
              </a:rPr>
              <a:t>answering specific </a:t>
            </a:r>
            <a:r>
              <a:rPr spc="-220" dirty="0">
                <a:latin typeface="Arial Black"/>
                <a:cs typeface="Arial Black"/>
              </a:rPr>
              <a:t>questions </a:t>
            </a:r>
            <a:r>
              <a:rPr spc="-204" dirty="0">
                <a:latin typeface="Arial Black"/>
                <a:cs typeface="Arial Black"/>
              </a:rPr>
              <a:t>or for </a:t>
            </a:r>
            <a:r>
              <a:rPr spc="-210" dirty="0">
                <a:latin typeface="Arial Black"/>
                <a:cs typeface="Arial Black"/>
              </a:rPr>
              <a:t>general </a:t>
            </a:r>
            <a:r>
              <a:rPr spc="-228" dirty="0">
                <a:latin typeface="Arial Black"/>
                <a:cs typeface="Arial Black"/>
              </a:rPr>
              <a:t>browsing </a:t>
            </a:r>
            <a:r>
              <a:rPr spc="-204" dirty="0">
                <a:latin typeface="Arial Black"/>
                <a:cs typeface="Arial Black"/>
              </a:rPr>
              <a:t>of  </a:t>
            </a:r>
            <a:r>
              <a:rPr spc="-214" dirty="0">
                <a:latin typeface="Arial Black"/>
                <a:cs typeface="Arial Black"/>
              </a:rPr>
              <a:t>information. </a:t>
            </a:r>
            <a:r>
              <a:rPr spc="-204" dirty="0">
                <a:latin typeface="Arial Black"/>
                <a:cs typeface="Arial Black"/>
              </a:rPr>
              <a:t>(stored on </a:t>
            </a:r>
            <a:r>
              <a:rPr spc="-75" dirty="0">
                <a:latin typeface="Arial Black"/>
                <a:cs typeface="Arial Black"/>
              </a:rPr>
              <a:t>CD/ </a:t>
            </a:r>
            <a:r>
              <a:rPr spc="-141" dirty="0">
                <a:latin typeface="Arial Black"/>
                <a:cs typeface="Arial Black"/>
              </a:rPr>
              <a:t>DVD</a:t>
            </a:r>
            <a:r>
              <a:rPr spc="161" dirty="0">
                <a:latin typeface="Arial Black"/>
                <a:cs typeface="Arial Black"/>
              </a:rPr>
              <a:t> </a:t>
            </a:r>
            <a:r>
              <a:rPr spc="-131" dirty="0">
                <a:latin typeface="Arial Black"/>
                <a:cs typeface="Arial Black"/>
              </a:rPr>
              <a:t>ROM)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4" dirty="0">
                <a:latin typeface="Arial Black"/>
                <a:cs typeface="Arial Black"/>
              </a:rPr>
              <a:t>Characteristic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14" dirty="0">
                <a:latin typeface="Arial Black"/>
                <a:cs typeface="Arial Black"/>
              </a:rPr>
              <a:t>reference</a:t>
            </a:r>
            <a:r>
              <a:rPr spc="-266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product: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70" y="2881630"/>
            <a:ext cx="215264" cy="851460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12697">
              <a:spcBef>
                <a:spcPts val="121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670" y="2904491"/>
            <a:ext cx="6539230" cy="851460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12697">
              <a:spcBef>
                <a:spcPts val="1219"/>
              </a:spcBef>
            </a:pPr>
            <a:r>
              <a:rPr spc="-204" dirty="0">
                <a:latin typeface="Arial Black"/>
                <a:cs typeface="Arial Black"/>
              </a:rPr>
              <a:t>Used </a:t>
            </a:r>
            <a:r>
              <a:rPr spc="-210" dirty="0">
                <a:latin typeface="Arial Black"/>
                <a:cs typeface="Arial Black"/>
              </a:rPr>
              <a:t>by </a:t>
            </a:r>
            <a:r>
              <a:rPr spc="-254" dirty="0">
                <a:latin typeface="Arial Black"/>
                <a:cs typeface="Arial Black"/>
              </a:rPr>
              <a:t>wide </a:t>
            </a:r>
            <a:r>
              <a:rPr spc="-210" dirty="0">
                <a:latin typeface="Arial Black"/>
                <a:cs typeface="Arial Black"/>
              </a:rPr>
              <a:t>range </a:t>
            </a:r>
            <a:r>
              <a:rPr spc="-204" dirty="0">
                <a:latin typeface="Arial Black"/>
                <a:cs typeface="Arial Black"/>
              </a:rPr>
              <a:t>of user (small </a:t>
            </a:r>
            <a:r>
              <a:rPr dirty="0">
                <a:latin typeface="Arial Black"/>
                <a:cs typeface="Arial Black"/>
              </a:rPr>
              <a:t>–</a:t>
            </a:r>
            <a:r>
              <a:rPr spc="325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adult)</a:t>
            </a:r>
            <a:endParaRPr dirty="0">
              <a:latin typeface="Arial Black"/>
              <a:cs typeface="Arial Black"/>
            </a:endParaRPr>
          </a:p>
          <a:p>
            <a:pPr marL="12697">
              <a:spcBef>
                <a:spcPts val="1120"/>
              </a:spcBef>
            </a:pPr>
            <a:r>
              <a:rPr spc="-204" dirty="0">
                <a:latin typeface="Arial Black"/>
                <a:cs typeface="Arial Black"/>
              </a:rPr>
              <a:t>Have </a:t>
            </a:r>
            <a:r>
              <a:rPr spc="-214" dirty="0">
                <a:latin typeface="Arial Black"/>
                <a:cs typeface="Arial Black"/>
              </a:rPr>
              <a:t>navigational </a:t>
            </a:r>
            <a:r>
              <a:rPr spc="-210" dirty="0">
                <a:latin typeface="Arial Black"/>
                <a:cs typeface="Arial Black"/>
              </a:rPr>
              <a:t>menu, </a:t>
            </a:r>
            <a:r>
              <a:rPr spc="-236" dirty="0">
                <a:latin typeface="Arial Black"/>
                <a:cs typeface="Arial Black"/>
              </a:rPr>
              <a:t>book </a:t>
            </a:r>
            <a:r>
              <a:rPr spc="-214" dirty="0">
                <a:latin typeface="Arial Black"/>
                <a:cs typeface="Arial Black"/>
              </a:rPr>
              <a:t>marking, </a:t>
            </a:r>
            <a:r>
              <a:rPr spc="-210" dirty="0">
                <a:latin typeface="Arial Black"/>
                <a:cs typeface="Arial Black"/>
              </a:rPr>
              <a:t>searching, </a:t>
            </a:r>
            <a:r>
              <a:rPr spc="-220" dirty="0">
                <a:latin typeface="Arial Black"/>
                <a:cs typeface="Arial Black"/>
              </a:rPr>
              <a:t>printing</a:t>
            </a:r>
            <a:r>
              <a:rPr spc="-161" dirty="0">
                <a:latin typeface="Arial Black"/>
                <a:cs typeface="Arial Black"/>
              </a:rPr>
              <a:t> </a:t>
            </a:r>
            <a:r>
              <a:rPr spc="-236" dirty="0">
                <a:latin typeface="Arial Black"/>
                <a:cs typeface="Arial Black"/>
              </a:rPr>
              <a:t>utility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4149093"/>
            <a:ext cx="422275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00" dirty="0">
                <a:latin typeface="Arial Black"/>
                <a:cs typeface="Arial Black"/>
              </a:rPr>
              <a:t>2 </a:t>
            </a:r>
            <a:r>
              <a:rPr spc="-224" dirty="0">
                <a:latin typeface="Arial Black"/>
                <a:cs typeface="Arial Black"/>
              </a:rPr>
              <a:t>Basic </a:t>
            </a:r>
            <a:r>
              <a:rPr spc="-220" dirty="0">
                <a:latin typeface="Arial Black"/>
                <a:cs typeface="Arial Black"/>
              </a:rPr>
              <a:t>classes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14" dirty="0">
                <a:latin typeface="Arial Black"/>
                <a:cs typeface="Arial Black"/>
              </a:rPr>
              <a:t>reference</a:t>
            </a:r>
            <a:r>
              <a:rPr spc="-75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product: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871" y="4542790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9068" y="4565651"/>
            <a:ext cx="507746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b="1" u="heavy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Generalized </a:t>
            </a:r>
            <a:r>
              <a:rPr b="1" u="heavy" spc="5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</a:t>
            </a:r>
            <a:r>
              <a:rPr b="1" spc="-113" dirty="0">
                <a:latin typeface="Arial"/>
                <a:cs typeface="Arial"/>
              </a:rPr>
              <a:t> </a:t>
            </a:r>
            <a:r>
              <a:rPr spc="-210" dirty="0">
                <a:latin typeface="Arial Black"/>
                <a:cs typeface="Arial Black"/>
              </a:rPr>
              <a:t>(dictionary/encyclopedia)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073" y="4959351"/>
            <a:ext cx="23177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80" dirty="0">
                <a:latin typeface="Symbol"/>
                <a:cs typeface="Symbol"/>
              </a:rPr>
              <a:t>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6271" y="4982210"/>
            <a:ext cx="452755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0" dirty="0">
                <a:latin typeface="Arial Black"/>
                <a:cs typeface="Arial Black"/>
              </a:rPr>
              <a:t>Broad </a:t>
            </a:r>
            <a:r>
              <a:rPr spc="-250" dirty="0">
                <a:latin typeface="Arial Black"/>
                <a:cs typeface="Arial Black"/>
              </a:rPr>
              <a:t>treatment </a:t>
            </a:r>
            <a:r>
              <a:rPr spc="-210" dirty="0">
                <a:latin typeface="Arial Black"/>
                <a:cs typeface="Arial Black"/>
              </a:rPr>
              <a:t>of </a:t>
            </a:r>
            <a:r>
              <a:rPr spc="-250" dirty="0">
                <a:latin typeface="Arial Black"/>
                <a:cs typeface="Arial Black"/>
              </a:rPr>
              <a:t>content </a:t>
            </a:r>
            <a:r>
              <a:rPr spc="-260" dirty="0">
                <a:latin typeface="Arial Black"/>
                <a:cs typeface="Arial Black"/>
              </a:rPr>
              <a:t>at </a:t>
            </a:r>
            <a:r>
              <a:rPr spc="-200" dirty="0">
                <a:latin typeface="Arial Black"/>
                <a:cs typeface="Arial Black"/>
              </a:rPr>
              <a:t>a </a:t>
            </a:r>
            <a:r>
              <a:rPr spc="-236" dirty="0">
                <a:latin typeface="Arial Black"/>
                <a:cs typeface="Arial Black"/>
              </a:rPr>
              <a:t>limited</a:t>
            </a:r>
            <a:r>
              <a:rPr spc="-339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depth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1871" y="5375910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9069" y="5398769"/>
            <a:ext cx="2016760" cy="28727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Detailed</a:t>
            </a:r>
            <a:r>
              <a:rPr b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5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9073" y="5792471"/>
            <a:ext cx="23177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80" dirty="0">
                <a:latin typeface="Symbol"/>
                <a:cs typeface="Symbol"/>
              </a:rPr>
              <a:t>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6270" y="5816604"/>
            <a:ext cx="5843905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0" dirty="0">
                <a:latin typeface="Arial Black"/>
                <a:cs typeface="Arial Black"/>
              </a:rPr>
              <a:t>Focus on </a:t>
            </a:r>
            <a:r>
              <a:rPr spc="-228" dirty="0">
                <a:latin typeface="Arial Black"/>
                <a:cs typeface="Arial Black"/>
              </a:rPr>
              <a:t>specific </a:t>
            </a:r>
            <a:r>
              <a:rPr spc="-204" dirty="0">
                <a:latin typeface="Arial Black"/>
                <a:cs typeface="Arial Black"/>
              </a:rPr>
              <a:t>area and provide </a:t>
            </a:r>
            <a:r>
              <a:rPr spc="-228" dirty="0">
                <a:latin typeface="Arial Black"/>
                <a:cs typeface="Arial Black"/>
              </a:rPr>
              <a:t>extensive</a:t>
            </a:r>
            <a:r>
              <a:rPr spc="-190" dirty="0">
                <a:latin typeface="Arial Black"/>
                <a:cs typeface="Arial Black"/>
              </a:rPr>
              <a:t> </a:t>
            </a:r>
            <a:r>
              <a:rPr spc="-214" dirty="0">
                <a:latin typeface="Arial Black"/>
                <a:cs typeface="Arial Black"/>
              </a:rPr>
              <a:t>information.</a:t>
            </a:r>
            <a:endParaRPr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1" y="1253490"/>
            <a:ext cx="5130165" cy="1019450"/>
          </a:xfrm>
          <a:prstGeom prst="rect">
            <a:avLst/>
          </a:prstGeom>
        </p:spPr>
        <p:txBody>
          <a:bodyPr vert="horz" wrap="square" lIns="0" tIns="163771" rIns="0" bIns="0" rtlCol="0">
            <a:spAutoFit/>
          </a:bodyPr>
          <a:lstStyle/>
          <a:p>
            <a:pPr marL="700794">
              <a:spcBef>
                <a:spcPts val="1291"/>
              </a:spcBef>
              <a:tabLst>
                <a:tab pos="2726370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Reference	</a:t>
            </a:r>
            <a:r>
              <a:rPr sz="2800" b="1" spc="59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  <a:p>
            <a:pPr marL="547180" indent="-457041">
              <a:spcBef>
                <a:spcPts val="851"/>
              </a:spcBef>
              <a:buChar char="•"/>
              <a:tabLst>
                <a:tab pos="546543" algn="l"/>
                <a:tab pos="547180" algn="l"/>
              </a:tabLst>
            </a:pPr>
            <a:r>
              <a:rPr sz="2000" spc="-194" dirty="0">
                <a:latin typeface="Arial Black"/>
                <a:cs typeface="Arial Black"/>
              </a:rPr>
              <a:t>Good </a:t>
            </a:r>
            <a:r>
              <a:rPr sz="2000" spc="-240" dirty="0">
                <a:latin typeface="Arial Black"/>
                <a:cs typeface="Arial Black"/>
              </a:rPr>
              <a:t>usability </a:t>
            </a:r>
            <a:r>
              <a:rPr sz="2000" spc="-224" dirty="0">
                <a:latin typeface="Arial Black"/>
                <a:cs typeface="Arial Black"/>
              </a:rPr>
              <a:t>and </a:t>
            </a:r>
            <a:r>
              <a:rPr sz="2000" spc="-254" dirty="0">
                <a:latin typeface="Arial Black"/>
                <a:cs typeface="Arial Black"/>
              </a:rPr>
              <a:t>success </a:t>
            </a:r>
            <a:r>
              <a:rPr sz="2000" spc="-224" dirty="0">
                <a:latin typeface="Arial Black"/>
                <a:cs typeface="Arial Black"/>
              </a:rPr>
              <a:t>depends</a:t>
            </a:r>
            <a:r>
              <a:rPr sz="2000" spc="-470" dirty="0">
                <a:latin typeface="Arial Black"/>
                <a:cs typeface="Arial Black"/>
              </a:rPr>
              <a:t> </a:t>
            </a:r>
            <a:r>
              <a:rPr sz="2000" spc="-184" dirty="0">
                <a:latin typeface="Arial Black"/>
                <a:cs typeface="Arial Black"/>
              </a:rPr>
              <a:t>on: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469" y="2377443"/>
            <a:ext cx="236220" cy="33020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469" y="3145793"/>
            <a:ext cx="236220" cy="330201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88345" y="1615440"/>
            <a:ext cx="7767318" cy="2179531"/>
          </a:xfrm>
          <a:prstGeom prst="rect">
            <a:avLst/>
          </a:prstGeom>
        </p:spPr>
        <p:txBody>
          <a:bodyPr vert="horz" wrap="square" lIns="0" tIns="799819" rIns="0" bIns="0" rtlCol="0">
            <a:spAutoFit/>
          </a:bodyPr>
          <a:lstStyle/>
          <a:p>
            <a:pPr marL="1001679" marR="5077">
              <a:spcBef>
                <a:spcPts val="99"/>
              </a:spcBef>
            </a:pPr>
            <a:r>
              <a:rPr spc="-224" dirty="0"/>
              <a:t>The developers </a:t>
            </a:r>
            <a:r>
              <a:rPr spc="-228" dirty="0"/>
              <a:t>understanding </a:t>
            </a:r>
            <a:r>
              <a:rPr spc="-266" dirty="0"/>
              <a:t>the </a:t>
            </a:r>
            <a:r>
              <a:rPr spc="-224" dirty="0"/>
              <a:t>body </a:t>
            </a:r>
            <a:r>
              <a:rPr spc="-220" dirty="0"/>
              <a:t>of </a:t>
            </a:r>
            <a:r>
              <a:rPr spc="-246" dirty="0"/>
              <a:t>information </a:t>
            </a:r>
            <a:r>
              <a:rPr spc="-220" dirty="0"/>
              <a:t>and  </a:t>
            </a:r>
            <a:r>
              <a:rPr spc="-299" dirty="0"/>
              <a:t>how </a:t>
            </a:r>
            <a:r>
              <a:rPr spc="-266" dirty="0"/>
              <a:t>the </a:t>
            </a:r>
            <a:r>
              <a:rPr spc="-224" dirty="0"/>
              <a:t>end user </a:t>
            </a:r>
            <a:r>
              <a:rPr spc="-280" dirty="0"/>
              <a:t>will </a:t>
            </a:r>
            <a:r>
              <a:rPr spc="-305" dirty="0"/>
              <a:t>want </a:t>
            </a:r>
            <a:r>
              <a:rPr spc="-285" dirty="0"/>
              <a:t>to </a:t>
            </a:r>
            <a:r>
              <a:rPr spc="-260" dirty="0"/>
              <a:t>access</a:t>
            </a:r>
            <a:r>
              <a:rPr spc="-145" dirty="0"/>
              <a:t> </a:t>
            </a:r>
            <a:r>
              <a:rPr spc="-224" dirty="0"/>
              <a:t>it.</a:t>
            </a:r>
          </a:p>
          <a:p>
            <a:pPr marL="1001679" marR="387216">
              <a:spcBef>
                <a:spcPts val="1249"/>
              </a:spcBef>
            </a:pPr>
            <a:r>
              <a:rPr spc="-224" dirty="0"/>
              <a:t>Help </a:t>
            </a:r>
            <a:r>
              <a:rPr spc="-254" dirty="0"/>
              <a:t>function </a:t>
            </a:r>
            <a:r>
              <a:rPr spc="-224" dirty="0"/>
              <a:t>should </a:t>
            </a:r>
            <a:r>
              <a:rPr spc="-260" dirty="0"/>
              <a:t>always </a:t>
            </a:r>
            <a:r>
              <a:rPr spc="-224" dirty="0"/>
              <a:t>available </a:t>
            </a:r>
            <a:r>
              <a:rPr spc="-280" dirty="0"/>
              <a:t>to </a:t>
            </a:r>
            <a:r>
              <a:rPr spc="-240" dirty="0"/>
              <a:t>explain </a:t>
            </a:r>
            <a:r>
              <a:rPr spc="-299" dirty="0"/>
              <a:t>how </a:t>
            </a:r>
            <a:r>
              <a:rPr spc="-285" dirty="0"/>
              <a:t>to  </a:t>
            </a:r>
            <a:r>
              <a:rPr spc="-260" dirty="0"/>
              <a:t>access </a:t>
            </a:r>
            <a:r>
              <a:rPr spc="-224" dirty="0"/>
              <a:t>and </a:t>
            </a:r>
            <a:r>
              <a:rPr spc="-220" dirty="0"/>
              <a:t>use </a:t>
            </a:r>
            <a:r>
              <a:rPr spc="-266" dirty="0"/>
              <a:t>the</a:t>
            </a:r>
            <a:r>
              <a:rPr spc="-171" dirty="0"/>
              <a:t> </a:t>
            </a:r>
            <a:r>
              <a:rPr spc="-246" dirty="0"/>
              <a:t>information</a:t>
            </a:r>
          </a:p>
        </p:txBody>
      </p:sp>
      <p:sp>
        <p:nvSpPr>
          <p:cNvPr id="8" name="object 8"/>
          <p:cNvSpPr/>
          <p:nvPr/>
        </p:nvSpPr>
        <p:spPr>
          <a:xfrm>
            <a:off x="681128" y="1443128"/>
            <a:ext cx="554174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3269" y="3920490"/>
            <a:ext cx="4256406" cy="31776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z="2000" spc="-240" dirty="0">
                <a:latin typeface="Arial Black"/>
                <a:cs typeface="Arial Black"/>
              </a:rPr>
              <a:t>Examples </a:t>
            </a:r>
            <a:r>
              <a:rPr sz="2000" spc="-224" dirty="0">
                <a:latin typeface="Arial Black"/>
                <a:cs typeface="Arial Black"/>
              </a:rPr>
              <a:t>are </a:t>
            </a:r>
            <a:r>
              <a:rPr sz="2000" spc="-260" dirty="0">
                <a:latin typeface="Arial Black"/>
                <a:cs typeface="Arial Black"/>
              </a:rPr>
              <a:t>electronic </a:t>
            </a:r>
            <a:r>
              <a:rPr sz="2000" spc="-250" dirty="0">
                <a:latin typeface="Arial Black"/>
                <a:cs typeface="Arial Black"/>
              </a:rPr>
              <a:t>forms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190" dirty="0">
                <a:latin typeface="Arial Black"/>
                <a:cs typeface="Arial Black"/>
              </a:rPr>
              <a:t>of: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4201159"/>
            <a:ext cx="236220" cy="1864553"/>
          </a:xfrm>
          <a:prstGeom prst="rect">
            <a:avLst/>
          </a:prstGeom>
        </p:spPr>
        <p:txBody>
          <a:bodyPr vert="horz" wrap="square" lIns="0" tIns="170121" rIns="0" bIns="0" rtlCol="0">
            <a:spAutoFit/>
          </a:bodyPr>
          <a:lstStyle/>
          <a:p>
            <a:pPr marL="12697">
              <a:spcBef>
                <a:spcPts val="1340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3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  <a:p>
            <a:pPr marL="12697">
              <a:spcBef>
                <a:spcPts val="1249"/>
              </a:spcBef>
            </a:pPr>
            <a:r>
              <a:rPr sz="2000" spc="664" dirty="0">
                <a:latin typeface="Symbol"/>
                <a:cs typeface="Symbol"/>
              </a:rPr>
              <a:t>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7671" y="4225291"/>
            <a:ext cx="3884295" cy="193591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 marR="2348679">
              <a:lnSpc>
                <a:spcPct val="152100"/>
              </a:lnSpc>
              <a:spcBef>
                <a:spcPts val="99"/>
              </a:spcBef>
            </a:pPr>
            <a:r>
              <a:rPr sz="2000" spc="-121" dirty="0">
                <a:latin typeface="Arial Black"/>
                <a:cs typeface="Arial Black"/>
              </a:rPr>
              <a:t>E</a:t>
            </a:r>
            <a:r>
              <a:rPr sz="2000" spc="-228" dirty="0">
                <a:latin typeface="Arial Black"/>
                <a:cs typeface="Arial Black"/>
              </a:rPr>
              <a:t>n</a:t>
            </a:r>
            <a:r>
              <a:rPr sz="2000" spc="-329" dirty="0">
                <a:latin typeface="Arial Black"/>
                <a:cs typeface="Arial Black"/>
              </a:rPr>
              <a:t>c</a:t>
            </a:r>
            <a:r>
              <a:rPr sz="2000" spc="-220" dirty="0">
                <a:latin typeface="Arial Black"/>
                <a:cs typeface="Arial Black"/>
              </a:rPr>
              <a:t>y</a:t>
            </a:r>
            <a:r>
              <a:rPr sz="2000" spc="-329" dirty="0">
                <a:latin typeface="Arial Black"/>
                <a:cs typeface="Arial Black"/>
              </a:rPr>
              <a:t>c</a:t>
            </a:r>
            <a:r>
              <a:rPr sz="2000" spc="-228" dirty="0">
                <a:latin typeface="Arial Black"/>
                <a:cs typeface="Arial Black"/>
              </a:rPr>
              <a:t>l</a:t>
            </a:r>
            <a:r>
              <a:rPr sz="2000" spc="-220" dirty="0">
                <a:latin typeface="Arial Black"/>
                <a:cs typeface="Arial Black"/>
              </a:rPr>
              <a:t>o</a:t>
            </a:r>
            <a:r>
              <a:rPr sz="2000" spc="-228" dirty="0">
                <a:latin typeface="Arial Black"/>
                <a:cs typeface="Arial Black"/>
              </a:rPr>
              <a:t>p</a:t>
            </a:r>
            <a:r>
              <a:rPr sz="2000" spc="-220" dirty="0">
                <a:latin typeface="Arial Black"/>
                <a:cs typeface="Arial Black"/>
              </a:rPr>
              <a:t>ed</a:t>
            </a:r>
            <a:r>
              <a:rPr sz="2000" spc="-228" dirty="0">
                <a:latin typeface="Arial Black"/>
                <a:cs typeface="Arial Black"/>
              </a:rPr>
              <a:t>i</a:t>
            </a:r>
            <a:r>
              <a:rPr sz="2000" spc="-151" dirty="0">
                <a:latin typeface="Arial Black"/>
                <a:cs typeface="Arial Black"/>
              </a:rPr>
              <a:t>a  </a:t>
            </a:r>
            <a:r>
              <a:rPr sz="2000" spc="-236" dirty="0">
                <a:latin typeface="Arial Black"/>
                <a:cs typeface="Arial Black"/>
              </a:rPr>
              <a:t>Dictionaries</a:t>
            </a:r>
            <a:endParaRPr sz="2000" dirty="0">
              <a:latin typeface="Arial Black"/>
              <a:cs typeface="Arial Black"/>
            </a:endParaRPr>
          </a:p>
          <a:p>
            <a:pPr marL="12697" marR="5077">
              <a:lnSpc>
                <a:spcPts val="3650"/>
              </a:lnSpc>
              <a:spcBef>
                <a:spcPts val="319"/>
              </a:spcBef>
            </a:pPr>
            <a:r>
              <a:rPr sz="2000" spc="-224" dirty="0">
                <a:latin typeface="Arial Black"/>
                <a:cs typeface="Arial Black"/>
              </a:rPr>
              <a:t>Cookbooks, </a:t>
            </a:r>
            <a:r>
              <a:rPr sz="2000" spc="-236" dirty="0">
                <a:latin typeface="Arial Black"/>
                <a:cs typeface="Arial Black"/>
              </a:rPr>
              <a:t>Historical, </a:t>
            </a:r>
            <a:r>
              <a:rPr sz="2000" spc="-246" dirty="0">
                <a:latin typeface="Arial Black"/>
                <a:cs typeface="Arial Black"/>
              </a:rPr>
              <a:t>Informative  </a:t>
            </a:r>
            <a:r>
              <a:rPr sz="2000" spc="-250" dirty="0">
                <a:latin typeface="Arial Black"/>
                <a:cs typeface="Arial Black"/>
              </a:rPr>
              <a:t>Scientific</a:t>
            </a:r>
            <a:r>
              <a:rPr sz="2000" spc="-113" dirty="0">
                <a:latin typeface="Arial Black"/>
                <a:cs typeface="Arial Black"/>
              </a:rPr>
              <a:t> </a:t>
            </a:r>
            <a:r>
              <a:rPr sz="2000" spc="-210" dirty="0">
                <a:latin typeface="Arial Black"/>
                <a:cs typeface="Arial Black"/>
              </a:rPr>
              <a:t>surveys.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253490"/>
            <a:ext cx="4495801" cy="1019450"/>
          </a:xfrm>
          <a:prstGeom prst="rect">
            <a:avLst/>
          </a:prstGeom>
        </p:spPr>
        <p:txBody>
          <a:bodyPr vert="horz" wrap="square" lIns="0" tIns="163771" rIns="0" bIns="0" rtlCol="0">
            <a:spAutoFit/>
          </a:bodyPr>
          <a:lstStyle/>
          <a:p>
            <a:pPr marL="700794">
              <a:spcBef>
                <a:spcPts val="1291"/>
              </a:spcBef>
              <a:tabLst>
                <a:tab pos="2726370" algn="l"/>
              </a:tabLst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Reference	</a:t>
            </a:r>
            <a:r>
              <a:rPr sz="2800" b="1" spc="59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  <a:p>
            <a:pPr marL="547180" indent="-457041">
              <a:spcBef>
                <a:spcPts val="851"/>
              </a:spcBef>
              <a:buChar char="•"/>
              <a:tabLst>
                <a:tab pos="546543" algn="l"/>
                <a:tab pos="547180" algn="l"/>
              </a:tabLst>
            </a:pPr>
            <a:r>
              <a:rPr sz="2000" spc="-224" dirty="0">
                <a:latin typeface="Arial Black"/>
                <a:cs typeface="Arial Black"/>
              </a:rPr>
              <a:t>Example: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4174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/>
          <p:nvPr/>
        </p:nvSpPr>
        <p:spPr>
          <a:xfrm>
            <a:off x="1600201" y="2286000"/>
            <a:ext cx="6219189" cy="4406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2" y="1905001"/>
            <a:ext cx="1143001" cy="473072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45705" rIns="0" bIns="0" rtlCol="0">
            <a:spAutoFit/>
          </a:bodyPr>
          <a:lstStyle/>
          <a:p>
            <a:pPr marL="212015">
              <a:spcBef>
                <a:spcPts val="361"/>
              </a:spcBef>
            </a:pPr>
            <a:r>
              <a:rPr sz="2800" b="1" spc="-381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3463291"/>
            <a:ext cx="1357630" cy="32059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54842" algn="l"/>
              </a:tabLst>
            </a:pPr>
            <a:r>
              <a:rPr sz="2400" spc="1081" baseline="12152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2400" spc="1081" baseline="12152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000" spc="-121" dirty="0">
                <a:latin typeface="Arial Black"/>
                <a:cs typeface="Arial Black"/>
              </a:rPr>
              <a:t>E</a:t>
            </a:r>
            <a:r>
              <a:rPr sz="2000" spc="-329" dirty="0">
                <a:latin typeface="Arial Black"/>
                <a:cs typeface="Arial Black"/>
              </a:rPr>
              <a:t>x</a:t>
            </a:r>
            <a:r>
              <a:rPr sz="2000" spc="-228" dirty="0">
                <a:latin typeface="Arial Black"/>
                <a:cs typeface="Arial Black"/>
              </a:rPr>
              <a:t>a</a:t>
            </a:r>
            <a:r>
              <a:rPr sz="2000" spc="-335" dirty="0">
                <a:latin typeface="Arial Black"/>
                <a:cs typeface="Arial Black"/>
              </a:rPr>
              <a:t>m</a:t>
            </a:r>
            <a:r>
              <a:rPr sz="2000" spc="-220" dirty="0">
                <a:latin typeface="Arial Black"/>
                <a:cs typeface="Arial Black"/>
              </a:rPr>
              <a:t>p</a:t>
            </a:r>
            <a:r>
              <a:rPr sz="2000" spc="-228" dirty="0">
                <a:latin typeface="Arial Black"/>
                <a:cs typeface="Arial Black"/>
              </a:rPr>
              <a:t>l</a:t>
            </a:r>
            <a:r>
              <a:rPr sz="2000" spc="-224" dirty="0">
                <a:latin typeface="Arial Black"/>
                <a:cs typeface="Arial Black"/>
              </a:rPr>
              <a:t>e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1752601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914400" y="0"/>
                </a:lnTo>
                <a:lnTo>
                  <a:pt x="914400" y="304800"/>
                </a:lnTo>
                <a:lnTo>
                  <a:pt x="457200" y="3048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3" y="3657600"/>
            <a:ext cx="3810000" cy="17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3" y="3581402"/>
            <a:ext cx="3810000" cy="2209801"/>
          </a:xfrm>
          <a:custGeom>
            <a:avLst/>
            <a:gdLst/>
            <a:ahLst/>
            <a:cxnLst/>
            <a:rect l="l" t="t" r="r" b="b"/>
            <a:pathLst>
              <a:path w="3810000" h="2209800">
                <a:moveTo>
                  <a:pt x="1905000" y="2209800"/>
                </a:moveTo>
                <a:lnTo>
                  <a:pt x="0" y="2209800"/>
                </a:lnTo>
                <a:lnTo>
                  <a:pt x="0" y="0"/>
                </a:lnTo>
                <a:lnTo>
                  <a:pt x="3810000" y="0"/>
                </a:lnTo>
                <a:lnTo>
                  <a:pt x="3810000" y="2209800"/>
                </a:lnTo>
                <a:lnTo>
                  <a:pt x="1905000" y="2209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  <p:sp>
        <p:nvSpPr>
          <p:cNvPr id="8" name="object 8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404620"/>
            <a:ext cx="4495801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2579737" algn="l"/>
              </a:tabLst>
            </a:pP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Database	</a:t>
            </a:r>
            <a:r>
              <a:rPr sz="28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1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273" y="1939289"/>
            <a:ext cx="7671433" cy="174406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marR="507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Similar </a:t>
            </a:r>
            <a:r>
              <a:rPr spc="-250" dirty="0">
                <a:latin typeface="Arial Black"/>
                <a:cs typeface="Arial Black"/>
              </a:rPr>
              <a:t>to </a:t>
            </a:r>
            <a:r>
              <a:rPr spc="-214" dirty="0">
                <a:latin typeface="Arial Black"/>
                <a:cs typeface="Arial Black"/>
              </a:rPr>
              <a:t>reference </a:t>
            </a:r>
            <a:r>
              <a:rPr spc="-236" dirty="0">
                <a:latin typeface="Arial Black"/>
                <a:cs typeface="Arial Black"/>
              </a:rPr>
              <a:t>product </a:t>
            </a:r>
            <a:r>
              <a:rPr spc="-204" dirty="0">
                <a:latin typeface="Arial Black"/>
                <a:cs typeface="Arial Black"/>
              </a:rPr>
              <a:t>in </a:t>
            </a:r>
            <a:r>
              <a:rPr spc="-200" dirty="0">
                <a:latin typeface="Arial Black"/>
                <a:cs typeface="Arial Black"/>
              </a:rPr>
              <a:t>a sense </a:t>
            </a:r>
            <a:r>
              <a:rPr spc="-260" dirty="0">
                <a:latin typeface="Arial Black"/>
                <a:cs typeface="Arial Black"/>
              </a:rPr>
              <a:t>that </a:t>
            </a:r>
            <a:r>
              <a:rPr spc="-204" dirty="0">
                <a:latin typeface="Arial Black"/>
                <a:cs typeface="Arial Black"/>
              </a:rPr>
              <a:t>large </a:t>
            </a:r>
            <a:r>
              <a:rPr spc="-240" dirty="0">
                <a:latin typeface="Arial Black"/>
                <a:cs typeface="Arial Black"/>
              </a:rPr>
              <a:t>amount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24" dirty="0">
                <a:latin typeface="Arial Black"/>
                <a:cs typeface="Arial Black"/>
              </a:rPr>
              <a:t>information  </a:t>
            </a:r>
            <a:r>
              <a:rPr spc="-204" dirty="0">
                <a:latin typeface="Arial Black"/>
                <a:cs typeface="Arial Black"/>
              </a:rPr>
              <a:t>are </a:t>
            </a:r>
            <a:r>
              <a:rPr spc="-228" dirty="0">
                <a:latin typeface="Arial Black"/>
                <a:cs typeface="Arial Black"/>
              </a:rPr>
              <a:t>made </a:t>
            </a:r>
            <a:r>
              <a:rPr spc="-210" dirty="0">
                <a:latin typeface="Arial Black"/>
                <a:cs typeface="Arial Black"/>
              </a:rPr>
              <a:t>available </a:t>
            </a:r>
            <a:r>
              <a:rPr spc="-254" dirty="0">
                <a:latin typeface="Arial Black"/>
                <a:cs typeface="Arial Black"/>
              </a:rPr>
              <a:t>to </a:t>
            </a:r>
            <a:r>
              <a:rPr spc="-240" dirty="0">
                <a:latin typeface="Arial Black"/>
                <a:cs typeface="Arial Black"/>
              </a:rPr>
              <a:t>the </a:t>
            </a:r>
            <a:r>
              <a:rPr spc="-210" dirty="0">
                <a:latin typeface="Arial Black"/>
                <a:cs typeface="Arial Black"/>
              </a:rPr>
              <a:t>end</a:t>
            </a:r>
            <a:r>
              <a:rPr spc="-190" dirty="0">
                <a:latin typeface="Arial Black"/>
                <a:cs typeface="Arial Black"/>
              </a:rPr>
              <a:t> </a:t>
            </a:r>
            <a:r>
              <a:rPr spc="-184" dirty="0">
                <a:latin typeface="Arial Black"/>
                <a:cs typeface="Arial Black"/>
              </a:rPr>
              <a:t>user.</a:t>
            </a:r>
            <a:endParaRPr dirty="0">
              <a:latin typeface="Arial Black"/>
              <a:cs typeface="Arial Black"/>
            </a:endParaRPr>
          </a:p>
          <a:p>
            <a:pPr marL="469737" marR="132668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Focus on </a:t>
            </a:r>
            <a:r>
              <a:rPr spc="-220" dirty="0">
                <a:latin typeface="Arial Black"/>
                <a:cs typeface="Arial Black"/>
              </a:rPr>
              <a:t>storing </a:t>
            </a:r>
            <a:r>
              <a:rPr spc="-204" dirty="0">
                <a:latin typeface="Arial Black"/>
                <a:cs typeface="Arial Black"/>
              </a:rPr>
              <a:t>and </a:t>
            </a:r>
            <a:r>
              <a:rPr spc="-228" dirty="0">
                <a:latin typeface="Arial Black"/>
                <a:cs typeface="Arial Black"/>
              </a:rPr>
              <a:t>accessing </a:t>
            </a:r>
            <a:r>
              <a:rPr spc="-240" dirty="0">
                <a:latin typeface="Arial Black"/>
                <a:cs typeface="Arial Black"/>
              </a:rPr>
              <a:t>the actual </a:t>
            </a:r>
            <a:r>
              <a:rPr spc="-228" dirty="0">
                <a:latin typeface="Arial Black"/>
                <a:cs typeface="Arial Black"/>
              </a:rPr>
              <a:t>data </a:t>
            </a:r>
            <a:r>
              <a:rPr spc="-224" dirty="0">
                <a:latin typeface="Arial Black"/>
                <a:cs typeface="Arial Black"/>
              </a:rPr>
              <a:t>(multimedia </a:t>
            </a:r>
            <a:r>
              <a:rPr spc="-236" dirty="0">
                <a:latin typeface="Arial Black"/>
                <a:cs typeface="Arial Black"/>
              </a:rPr>
              <a:t>data </a:t>
            </a:r>
            <a:r>
              <a:rPr spc="-224" dirty="0">
                <a:latin typeface="Arial Black"/>
                <a:cs typeface="Arial Black"/>
              </a:rPr>
              <a:t>such  </a:t>
            </a:r>
            <a:r>
              <a:rPr spc="-210" dirty="0">
                <a:latin typeface="Arial Black"/>
                <a:cs typeface="Arial Black"/>
              </a:rPr>
              <a:t>as </a:t>
            </a:r>
            <a:r>
              <a:rPr spc="-246" dirty="0">
                <a:latin typeface="Arial Black"/>
                <a:cs typeface="Arial Black"/>
              </a:rPr>
              <a:t>text, </a:t>
            </a:r>
            <a:r>
              <a:rPr spc="-204" dirty="0">
                <a:latin typeface="Arial Black"/>
                <a:cs typeface="Arial Black"/>
              </a:rPr>
              <a:t>graphic, </a:t>
            </a:r>
            <a:r>
              <a:rPr spc="-194" dirty="0">
                <a:latin typeface="Arial Black"/>
                <a:cs typeface="Arial Black"/>
              </a:rPr>
              <a:t>audio, </a:t>
            </a:r>
            <a:r>
              <a:rPr spc="-228" dirty="0">
                <a:latin typeface="Arial Black"/>
                <a:cs typeface="Arial Black"/>
              </a:rPr>
              <a:t>animation </a:t>
            </a:r>
            <a:r>
              <a:rPr spc="-204" dirty="0">
                <a:latin typeface="Arial Black"/>
                <a:cs typeface="Arial Black"/>
              </a:rPr>
              <a:t>and</a:t>
            </a:r>
            <a:r>
              <a:rPr spc="-260" dirty="0">
                <a:latin typeface="Arial Black"/>
                <a:cs typeface="Arial Black"/>
              </a:rPr>
              <a:t> </a:t>
            </a:r>
            <a:r>
              <a:rPr spc="-190" dirty="0">
                <a:latin typeface="Arial Black"/>
                <a:cs typeface="Arial Black"/>
              </a:rPr>
              <a:t>video)</a:t>
            </a:r>
            <a:endParaRPr dirty="0">
              <a:latin typeface="Arial Black"/>
              <a:cs typeface="Arial Black"/>
            </a:endParaRPr>
          </a:p>
          <a:p>
            <a:pPr marL="533214" indent="-520518">
              <a:spcBef>
                <a:spcPts val="1630"/>
              </a:spcBef>
              <a:buChar char="•"/>
              <a:tabLst>
                <a:tab pos="532578" algn="l"/>
                <a:tab pos="533214" algn="l"/>
              </a:tabLst>
            </a:pPr>
            <a:r>
              <a:rPr spc="-224" dirty="0">
                <a:latin typeface="Arial Black"/>
                <a:cs typeface="Arial Black"/>
              </a:rPr>
              <a:t>Characteristics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10" dirty="0">
                <a:latin typeface="Arial Black"/>
                <a:cs typeface="Arial Black"/>
              </a:rPr>
              <a:t>Database </a:t>
            </a:r>
            <a:r>
              <a:rPr spc="-220" dirty="0">
                <a:latin typeface="Arial Black"/>
                <a:cs typeface="Arial Black"/>
              </a:rPr>
              <a:t>Products</a:t>
            </a:r>
            <a:r>
              <a:rPr spc="-141" dirty="0">
                <a:latin typeface="Arial Black"/>
                <a:cs typeface="Arial Black"/>
              </a:rPr>
              <a:t> </a:t>
            </a:r>
            <a:r>
              <a:rPr spc="-184" dirty="0">
                <a:latin typeface="Arial Black"/>
                <a:cs typeface="Arial Black"/>
              </a:rPr>
              <a:t>are: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70" y="3638550"/>
            <a:ext cx="215264" cy="851460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12697">
              <a:spcBef>
                <a:spcPts val="121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670" y="3661411"/>
            <a:ext cx="3863340" cy="85420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7" marR="5077">
              <a:lnSpc>
                <a:spcPct val="151900"/>
              </a:lnSpc>
              <a:spcBef>
                <a:spcPts val="95"/>
              </a:spcBef>
            </a:pPr>
            <a:r>
              <a:rPr spc="-210" dirty="0">
                <a:latin typeface="Arial Black"/>
                <a:cs typeface="Arial Black"/>
              </a:rPr>
              <a:t>Manages </a:t>
            </a:r>
            <a:r>
              <a:rPr spc="-236" dirty="0">
                <a:latin typeface="Arial Black"/>
                <a:cs typeface="Arial Black"/>
              </a:rPr>
              <a:t>multimedia data </a:t>
            </a:r>
            <a:r>
              <a:rPr spc="-190" dirty="0">
                <a:latin typeface="Arial Black"/>
                <a:cs typeface="Arial Black"/>
              </a:rPr>
              <a:t>(large </a:t>
            </a:r>
            <a:r>
              <a:rPr spc="-210" dirty="0">
                <a:latin typeface="Arial Black"/>
                <a:cs typeface="Arial Black"/>
              </a:rPr>
              <a:t>data)  </a:t>
            </a:r>
            <a:r>
              <a:rPr spc="-214" dirty="0">
                <a:latin typeface="Arial Black"/>
                <a:cs typeface="Arial Black"/>
              </a:rPr>
              <a:t>Descriptive </a:t>
            </a:r>
            <a:r>
              <a:rPr spc="-210" dirty="0">
                <a:latin typeface="Arial Black"/>
                <a:cs typeface="Arial Black"/>
              </a:rPr>
              <a:t>finding</a:t>
            </a:r>
            <a:r>
              <a:rPr dirty="0">
                <a:latin typeface="Arial Black"/>
                <a:cs typeface="Arial Black"/>
              </a:rPr>
              <a:t> </a:t>
            </a:r>
            <a:r>
              <a:rPr spc="-236" dirty="0">
                <a:latin typeface="Arial Black"/>
                <a:cs typeface="Arial Black"/>
              </a:rPr>
              <a:t>methods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1" y="4613912"/>
            <a:ext cx="13144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525" dirty="0">
                <a:latin typeface="Symbol"/>
                <a:cs typeface="Symbol"/>
              </a:rPr>
              <a:t>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4870" y="4636770"/>
            <a:ext cx="2256789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24" dirty="0">
                <a:latin typeface="Arial Black"/>
                <a:cs typeface="Arial Black"/>
              </a:rPr>
              <a:t>Content </a:t>
            </a:r>
            <a:r>
              <a:rPr spc="-210" dirty="0">
                <a:latin typeface="Arial Black"/>
                <a:cs typeface="Arial Black"/>
              </a:rPr>
              <a:t>based</a:t>
            </a:r>
            <a:r>
              <a:rPr spc="-381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search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70" y="5030473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672" y="5053329"/>
            <a:ext cx="2179321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4" dirty="0">
                <a:latin typeface="Arial Black"/>
                <a:cs typeface="Arial Black"/>
              </a:rPr>
              <a:t>Simultaneous</a:t>
            </a:r>
            <a:r>
              <a:rPr spc="-171" dirty="0">
                <a:latin typeface="Arial Black"/>
                <a:cs typeface="Arial Black"/>
              </a:rPr>
              <a:t> </a:t>
            </a:r>
            <a:r>
              <a:rPr spc="-240" dirty="0">
                <a:latin typeface="Arial Black"/>
                <a:cs typeface="Arial Black"/>
              </a:rPr>
              <a:t>access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671" y="5448302"/>
            <a:ext cx="13144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525" dirty="0">
                <a:latin typeface="Symbol"/>
                <a:cs typeface="Symbol"/>
              </a:rPr>
              <a:t>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4870" y="5471160"/>
            <a:ext cx="168529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94" dirty="0">
                <a:latin typeface="Arial Black"/>
                <a:cs typeface="Arial Black"/>
              </a:rPr>
              <a:t>Online</a:t>
            </a:r>
            <a:r>
              <a:rPr spc="-151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database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0470" y="5864861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7670" y="5887721"/>
            <a:ext cx="449834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0" dirty="0">
                <a:latin typeface="Arial Black"/>
                <a:cs typeface="Arial Black"/>
              </a:rPr>
              <a:t>Relational </a:t>
            </a:r>
            <a:r>
              <a:rPr spc="-236" dirty="0">
                <a:latin typeface="Arial Black"/>
                <a:cs typeface="Arial Black"/>
              </a:rPr>
              <a:t>consistency </a:t>
            </a:r>
            <a:r>
              <a:rPr spc="-204" dirty="0">
                <a:latin typeface="Arial Black"/>
                <a:cs typeface="Arial Black"/>
              </a:rPr>
              <a:t>in </a:t>
            </a:r>
            <a:r>
              <a:rPr spc="-228" dirty="0">
                <a:latin typeface="Arial Black"/>
                <a:cs typeface="Arial Black"/>
              </a:rPr>
              <a:t>data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management.</a:t>
            </a:r>
            <a:endParaRPr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404620"/>
            <a:ext cx="4495801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2579737" algn="l"/>
              </a:tabLst>
            </a:pP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Database	</a:t>
            </a:r>
            <a:r>
              <a:rPr sz="28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668" y="2014222"/>
            <a:ext cx="1940561" cy="28727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0" dirty="0">
                <a:latin typeface="Arial Black"/>
                <a:cs typeface="Arial Black"/>
              </a:rPr>
              <a:t>Examples</a:t>
            </a:r>
            <a:r>
              <a:rPr spc="-165" dirty="0">
                <a:latin typeface="Arial Black"/>
                <a:cs typeface="Arial Black"/>
              </a:rPr>
              <a:t> </a:t>
            </a:r>
            <a:r>
              <a:rPr spc="-180" dirty="0">
                <a:latin typeface="Arial Black"/>
                <a:cs typeface="Arial Black"/>
              </a:rPr>
              <a:t>are: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71" y="2266950"/>
            <a:ext cx="215264" cy="851460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12697">
              <a:spcBef>
                <a:spcPts val="121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9073" y="2289811"/>
            <a:ext cx="1546225" cy="85420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7" marR="5077">
              <a:lnSpc>
                <a:spcPct val="151900"/>
              </a:lnSpc>
              <a:spcBef>
                <a:spcPts val="95"/>
              </a:spcBef>
            </a:pPr>
            <a:r>
              <a:rPr spc="-190" dirty="0">
                <a:latin typeface="Arial Black"/>
                <a:cs typeface="Arial Black"/>
              </a:rPr>
              <a:t>Google </a:t>
            </a:r>
            <a:r>
              <a:rPr spc="-204" dirty="0">
                <a:latin typeface="Arial Black"/>
                <a:cs typeface="Arial Black"/>
              </a:rPr>
              <a:t>Search  </a:t>
            </a:r>
            <a:r>
              <a:rPr spc="-190" dirty="0">
                <a:latin typeface="Arial Black"/>
                <a:cs typeface="Arial Black"/>
              </a:rPr>
              <a:t>Google</a:t>
            </a:r>
            <a:r>
              <a:rPr spc="-131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Earth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10" name="object 10"/>
          <p:cNvSpPr/>
          <p:nvPr/>
        </p:nvSpPr>
        <p:spPr>
          <a:xfrm>
            <a:off x="3124202" y="2133601"/>
            <a:ext cx="5715001" cy="406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4" y="1371603"/>
            <a:ext cx="6248400" cy="533399"/>
          </a:xfrm>
          <a:custGeom>
            <a:avLst/>
            <a:gdLst/>
            <a:ahLst/>
            <a:cxnLst/>
            <a:rect l="l" t="t" r="r" b="b"/>
            <a:pathLst>
              <a:path w="6248400" h="533400">
                <a:moveTo>
                  <a:pt x="6248400" y="0"/>
                </a:moveTo>
                <a:lnTo>
                  <a:pt x="0" y="0"/>
                </a:lnTo>
                <a:lnTo>
                  <a:pt x="0" y="533400"/>
                </a:lnTo>
                <a:lnTo>
                  <a:pt x="6248400" y="533400"/>
                </a:lnTo>
                <a:lnTo>
                  <a:pt x="6248400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4" y="1404620"/>
            <a:ext cx="6248400" cy="382153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2394382" algn="l"/>
                <a:tab pos="3090733" algn="l"/>
                <a:tab pos="4505018" algn="l"/>
              </a:tabLst>
            </a:pPr>
            <a:r>
              <a:rPr sz="2400" b="1" spc="69" dirty="0">
                <a:solidFill>
                  <a:srgbClr val="FFFFFF"/>
                </a:solidFill>
                <a:latin typeface="Arial"/>
                <a:cs typeface="Arial"/>
              </a:rPr>
              <a:t>Education	</a:t>
            </a:r>
            <a:r>
              <a:rPr sz="2400" b="1" spc="46" dirty="0">
                <a:solidFill>
                  <a:srgbClr val="FFFFFF"/>
                </a:solidFill>
                <a:latin typeface="Arial"/>
                <a:cs typeface="Arial"/>
              </a:rPr>
              <a:t>and	</a:t>
            </a:r>
            <a:r>
              <a:rPr sz="2400" b="1" spc="69" dirty="0">
                <a:solidFill>
                  <a:srgbClr val="FFFFFF"/>
                </a:solidFill>
                <a:latin typeface="Arial"/>
                <a:cs typeface="Arial"/>
              </a:rPr>
              <a:t>Training	</a:t>
            </a:r>
            <a:r>
              <a:rPr sz="24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671" y="2705102"/>
            <a:ext cx="10604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70" dirty="0">
                <a:latin typeface="Arial Black"/>
                <a:cs typeface="Arial Black"/>
              </a:rPr>
              <a:t>•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70" y="2014222"/>
            <a:ext cx="7630794" cy="2059535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marR="106006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Similar </a:t>
            </a:r>
            <a:r>
              <a:rPr spc="-250" dirty="0">
                <a:latin typeface="Arial Black"/>
                <a:cs typeface="Arial Black"/>
              </a:rPr>
              <a:t>to </a:t>
            </a:r>
            <a:r>
              <a:rPr spc="-260" dirty="0">
                <a:latin typeface="Arial Black"/>
                <a:cs typeface="Arial Black"/>
              </a:rPr>
              <a:t>textbook </a:t>
            </a:r>
            <a:r>
              <a:rPr spc="-204" dirty="0">
                <a:latin typeface="Arial Black"/>
                <a:cs typeface="Arial Black"/>
              </a:rPr>
              <a:t>or </a:t>
            </a:r>
            <a:r>
              <a:rPr spc="-220" dirty="0">
                <a:latin typeface="Arial Black"/>
                <a:cs typeface="Arial Black"/>
              </a:rPr>
              <a:t>training </a:t>
            </a:r>
            <a:r>
              <a:rPr spc="-224" dirty="0">
                <a:latin typeface="Arial Black"/>
                <a:cs typeface="Arial Black"/>
              </a:rPr>
              <a:t>manuals </a:t>
            </a:r>
            <a:r>
              <a:rPr spc="-240" dirty="0">
                <a:latin typeface="Arial Black"/>
                <a:cs typeface="Arial Black"/>
              </a:rPr>
              <a:t>but </a:t>
            </a:r>
            <a:r>
              <a:rPr spc="-204" dirty="0">
                <a:latin typeface="Arial Black"/>
                <a:cs typeface="Arial Black"/>
              </a:rPr>
              <a:t>have </a:t>
            </a:r>
            <a:r>
              <a:rPr spc="-210" dirty="0">
                <a:latin typeface="Arial Black"/>
                <a:cs typeface="Arial Black"/>
              </a:rPr>
              <a:t>added </a:t>
            </a:r>
            <a:r>
              <a:rPr spc="-224" dirty="0">
                <a:latin typeface="Arial Black"/>
                <a:cs typeface="Arial Black"/>
              </a:rPr>
              <a:t>media </a:t>
            </a:r>
            <a:r>
              <a:rPr spc="-228" dirty="0">
                <a:latin typeface="Arial Black"/>
                <a:cs typeface="Arial Black"/>
              </a:rPr>
              <a:t>such </a:t>
            </a:r>
            <a:r>
              <a:rPr spc="-204" dirty="0">
                <a:latin typeface="Arial Black"/>
                <a:cs typeface="Arial Black"/>
              </a:rPr>
              <a:t>as </a:t>
            </a:r>
            <a:r>
              <a:rPr u="heavy" spc="-20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u="heavy" spc="-19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audio</a:t>
            </a:r>
            <a:r>
              <a:rPr spc="-194" dirty="0">
                <a:latin typeface="Arial Black"/>
                <a:cs typeface="Arial Black"/>
              </a:rPr>
              <a:t>, </a:t>
            </a:r>
            <a:r>
              <a:rPr u="heavy" spc="-228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animation</a:t>
            </a:r>
            <a:r>
              <a:rPr spc="-228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and</a:t>
            </a:r>
            <a:r>
              <a:rPr spc="-270" dirty="0">
                <a:latin typeface="Arial Black"/>
                <a:cs typeface="Arial Black"/>
              </a:rPr>
              <a:t> </a:t>
            </a:r>
            <a:r>
              <a:rPr u="heavy" spc="-19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video</a:t>
            </a:r>
            <a:r>
              <a:rPr spc="-190" dirty="0">
                <a:latin typeface="Arial Black"/>
                <a:cs typeface="Arial Black"/>
              </a:rPr>
              <a:t>.</a:t>
            </a:r>
            <a:endParaRPr dirty="0">
              <a:latin typeface="Arial Black"/>
              <a:cs typeface="Arial Black"/>
            </a:endParaRPr>
          </a:p>
          <a:p>
            <a:pPr marL="469099" marR="5077">
              <a:spcBef>
                <a:spcPts val="1130"/>
              </a:spcBef>
            </a:pPr>
            <a:r>
              <a:rPr spc="-228" dirty="0">
                <a:latin typeface="Arial Black"/>
                <a:cs typeface="Arial Black"/>
              </a:rPr>
              <a:t>Make </a:t>
            </a:r>
            <a:r>
              <a:rPr spc="-204" dirty="0">
                <a:latin typeface="Arial Black"/>
                <a:cs typeface="Arial Black"/>
              </a:rPr>
              <a:t>up </a:t>
            </a:r>
            <a:r>
              <a:rPr spc="-200" dirty="0">
                <a:latin typeface="Arial Black"/>
                <a:cs typeface="Arial Black"/>
              </a:rPr>
              <a:t>a </a:t>
            </a:r>
            <a:r>
              <a:rPr spc="-224" dirty="0">
                <a:latin typeface="Arial Black"/>
                <a:cs typeface="Arial Black"/>
              </a:rPr>
              <a:t>significant </a:t>
            </a:r>
            <a:r>
              <a:rPr spc="-204" dirty="0">
                <a:latin typeface="Arial Black"/>
                <a:cs typeface="Arial Black"/>
              </a:rPr>
              <a:t>share of </a:t>
            </a:r>
            <a:r>
              <a:rPr spc="-240" dirty="0">
                <a:latin typeface="Arial Black"/>
                <a:cs typeface="Arial Black"/>
              </a:rPr>
              <a:t>the multimedia </a:t>
            </a:r>
            <a:r>
              <a:rPr spc="-254" dirty="0">
                <a:latin typeface="Arial Black"/>
                <a:cs typeface="Arial Black"/>
              </a:rPr>
              <a:t>market </a:t>
            </a:r>
            <a:r>
              <a:rPr spc="-210" dirty="0">
                <a:latin typeface="Arial Black"/>
                <a:cs typeface="Arial Black"/>
              </a:rPr>
              <a:t>ranging </a:t>
            </a:r>
            <a:r>
              <a:rPr spc="-228" dirty="0">
                <a:latin typeface="Arial Black"/>
                <a:cs typeface="Arial Black"/>
              </a:rPr>
              <a:t>from </a:t>
            </a:r>
            <a:r>
              <a:rPr spc="-161" dirty="0">
                <a:latin typeface="Arial Black"/>
                <a:cs typeface="Arial Black"/>
              </a:rPr>
              <a:t>pre-  </a:t>
            </a:r>
            <a:r>
              <a:rPr spc="-224" dirty="0">
                <a:latin typeface="Arial Black"/>
                <a:cs typeface="Arial Black"/>
              </a:rPr>
              <a:t>kindergarten </a:t>
            </a:r>
            <a:r>
              <a:rPr spc="-250" dirty="0">
                <a:latin typeface="Arial Black"/>
                <a:cs typeface="Arial Black"/>
              </a:rPr>
              <a:t>to </a:t>
            </a:r>
            <a:r>
              <a:rPr spc="-224" dirty="0">
                <a:latin typeface="Arial Black"/>
                <a:cs typeface="Arial Black"/>
              </a:rPr>
              <a:t>postgraduate </a:t>
            </a:r>
            <a:r>
              <a:rPr spc="-210" dirty="0">
                <a:latin typeface="Arial Black"/>
                <a:cs typeface="Arial Black"/>
              </a:rPr>
              <a:t>offerings </a:t>
            </a:r>
            <a:r>
              <a:rPr spc="-228" dirty="0">
                <a:latin typeface="Arial Black"/>
                <a:cs typeface="Arial Black"/>
              </a:rPr>
              <a:t>from </a:t>
            </a:r>
            <a:r>
              <a:rPr spc="-240" dirty="0">
                <a:latin typeface="Arial Black"/>
                <a:cs typeface="Arial Black"/>
              </a:rPr>
              <a:t>technical </a:t>
            </a:r>
            <a:r>
              <a:rPr spc="-254" dirty="0">
                <a:latin typeface="Arial Black"/>
                <a:cs typeface="Arial Black"/>
              </a:rPr>
              <a:t>to </a:t>
            </a:r>
            <a:r>
              <a:rPr spc="-228" dirty="0">
                <a:latin typeface="Arial Black"/>
                <a:cs typeface="Arial Black"/>
              </a:rPr>
              <a:t>corporate  </a:t>
            </a:r>
            <a:r>
              <a:rPr spc="-220" dirty="0">
                <a:latin typeface="Arial Black"/>
                <a:cs typeface="Arial Black"/>
              </a:rPr>
              <a:t>training</a:t>
            </a:r>
            <a:r>
              <a:rPr spc="-109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products.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880"/>
              </a:spcBef>
              <a:buFont typeface="Arial Black"/>
              <a:buChar char="•"/>
              <a:tabLst>
                <a:tab pos="469099" algn="l"/>
                <a:tab pos="469737" algn="l"/>
              </a:tabLst>
            </a:pPr>
            <a:r>
              <a:rPr b="1" dirty="0">
                <a:latin typeface="Arial"/>
                <a:cs typeface="Arial"/>
              </a:rPr>
              <a:t>2 </a:t>
            </a:r>
            <a:r>
              <a:rPr b="1" spc="59" dirty="0">
                <a:latin typeface="Arial"/>
                <a:cs typeface="Arial"/>
              </a:rPr>
              <a:t>categories </a:t>
            </a:r>
            <a:r>
              <a:rPr b="1" spc="-30" dirty="0">
                <a:latin typeface="Arial"/>
                <a:cs typeface="Arial"/>
              </a:rPr>
              <a:t>of </a:t>
            </a:r>
            <a:r>
              <a:rPr b="1" spc="75" dirty="0">
                <a:latin typeface="Arial"/>
                <a:cs typeface="Arial"/>
              </a:rPr>
              <a:t>reference</a:t>
            </a:r>
            <a:r>
              <a:rPr b="1" spc="236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product: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71" y="4019550"/>
            <a:ext cx="215264" cy="1269523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12697">
              <a:spcBef>
                <a:spcPts val="121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9073" y="4042408"/>
            <a:ext cx="3586479" cy="127521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marL="12697" marR="5077">
              <a:lnSpc>
                <a:spcPct val="151900"/>
              </a:lnSpc>
              <a:spcBef>
                <a:spcPts val="95"/>
              </a:spcBef>
            </a:pPr>
            <a:r>
              <a:rPr spc="-236" dirty="0">
                <a:latin typeface="Arial Black"/>
                <a:cs typeface="Arial Black"/>
              </a:rPr>
              <a:t>Instructor </a:t>
            </a:r>
            <a:r>
              <a:rPr spc="-210" dirty="0">
                <a:latin typeface="Arial Black"/>
                <a:cs typeface="Arial Black"/>
              </a:rPr>
              <a:t>Support </a:t>
            </a:r>
            <a:r>
              <a:rPr spc="-220" dirty="0">
                <a:latin typeface="Arial Black"/>
                <a:cs typeface="Arial Black"/>
              </a:rPr>
              <a:t>Products  </a:t>
            </a:r>
            <a:r>
              <a:rPr spc="-210" dirty="0">
                <a:latin typeface="Arial Black"/>
                <a:cs typeface="Arial Black"/>
              </a:rPr>
              <a:t>Standalone </a:t>
            </a:r>
            <a:r>
              <a:rPr spc="-204" dirty="0">
                <a:latin typeface="Arial Black"/>
                <a:cs typeface="Arial Black"/>
              </a:rPr>
              <a:t>or </a:t>
            </a:r>
            <a:r>
              <a:rPr spc="-174" dirty="0">
                <a:latin typeface="Arial Black"/>
                <a:cs typeface="Arial Black"/>
              </a:rPr>
              <a:t>Self-Paced </a:t>
            </a:r>
            <a:r>
              <a:rPr spc="-220" dirty="0">
                <a:latin typeface="Arial Black"/>
                <a:cs typeface="Arial Black"/>
              </a:rPr>
              <a:t>Products  Combination</a:t>
            </a:r>
            <a:r>
              <a:rPr spc="-109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Products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73" y="5520693"/>
            <a:ext cx="5997574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194" dirty="0">
                <a:latin typeface="Arial Black"/>
                <a:cs typeface="Arial Black"/>
              </a:rPr>
              <a:t>Shares </a:t>
            </a:r>
            <a:r>
              <a:rPr spc="-240" dirty="0">
                <a:latin typeface="Arial Black"/>
                <a:cs typeface="Arial Black"/>
              </a:rPr>
              <a:t>the </a:t>
            </a:r>
            <a:r>
              <a:rPr spc="-228" dirty="0">
                <a:latin typeface="Arial Black"/>
                <a:cs typeface="Arial Black"/>
              </a:rPr>
              <a:t>same </a:t>
            </a:r>
            <a:r>
              <a:rPr spc="-236" dirty="0">
                <a:latin typeface="Arial Black"/>
                <a:cs typeface="Arial Black"/>
              </a:rPr>
              <a:t>characteristics </a:t>
            </a:r>
            <a:r>
              <a:rPr spc="-204" dirty="0">
                <a:latin typeface="Arial Black"/>
                <a:cs typeface="Arial Black"/>
              </a:rPr>
              <a:t>as Reference</a:t>
            </a:r>
            <a:r>
              <a:rPr spc="125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Product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6400" y="3276604"/>
            <a:ext cx="2933700" cy="2222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1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4" y="1371603"/>
            <a:ext cx="6248400" cy="533399"/>
          </a:xfrm>
          <a:custGeom>
            <a:avLst/>
            <a:gdLst/>
            <a:ahLst/>
            <a:cxnLst/>
            <a:rect l="l" t="t" r="r" b="b"/>
            <a:pathLst>
              <a:path w="6248400" h="533400">
                <a:moveTo>
                  <a:pt x="6248400" y="0"/>
                </a:moveTo>
                <a:lnTo>
                  <a:pt x="0" y="0"/>
                </a:lnTo>
                <a:lnTo>
                  <a:pt x="0" y="533400"/>
                </a:lnTo>
                <a:lnTo>
                  <a:pt x="6248400" y="533400"/>
                </a:lnTo>
                <a:lnTo>
                  <a:pt x="6248400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8" y="1404620"/>
            <a:ext cx="6399531" cy="9028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851872">
              <a:spcBef>
                <a:spcPts val="99"/>
              </a:spcBef>
              <a:tabLst>
                <a:tab pos="2545458" algn="l"/>
                <a:tab pos="3241811" algn="l"/>
                <a:tab pos="4656096" algn="l"/>
              </a:tabLst>
            </a:pPr>
            <a:r>
              <a:rPr sz="2400" b="1" spc="69" dirty="0">
                <a:solidFill>
                  <a:srgbClr val="FFFFFF"/>
                </a:solidFill>
                <a:latin typeface="Arial"/>
                <a:cs typeface="Arial"/>
              </a:rPr>
              <a:t>Education	</a:t>
            </a:r>
            <a:r>
              <a:rPr sz="2400" b="1" spc="46" dirty="0">
                <a:solidFill>
                  <a:srgbClr val="FFFFFF"/>
                </a:solidFill>
                <a:latin typeface="Arial"/>
                <a:cs typeface="Arial"/>
              </a:rPr>
              <a:t>and	</a:t>
            </a:r>
            <a:r>
              <a:rPr sz="2400" b="1" spc="69" dirty="0">
                <a:solidFill>
                  <a:srgbClr val="FFFFFF"/>
                </a:solidFill>
                <a:latin typeface="Arial"/>
                <a:cs typeface="Arial"/>
              </a:rPr>
              <a:t>Training	</a:t>
            </a:r>
            <a:r>
              <a:rPr sz="24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400" dirty="0">
              <a:latin typeface="Arial"/>
              <a:cs typeface="Arial"/>
            </a:endParaRPr>
          </a:p>
          <a:p>
            <a:pPr marL="469737" indent="-457041">
              <a:spcBef>
                <a:spcPts val="191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0" dirty="0">
                <a:latin typeface="Arial Black"/>
                <a:cs typeface="Arial Black"/>
              </a:rPr>
              <a:t>Example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3" y="2362203"/>
            <a:ext cx="3271519" cy="2580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1" y="2362200"/>
            <a:ext cx="4686300" cy="3436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404620"/>
            <a:ext cx="4495801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1840856" algn="l"/>
              </a:tabLst>
            </a:pP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Kiosk	</a:t>
            </a:r>
            <a:r>
              <a:rPr sz="28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1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270" y="1939290"/>
            <a:ext cx="7642860" cy="141833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marR="507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00" dirty="0">
                <a:latin typeface="Arial Black"/>
                <a:cs typeface="Arial Black"/>
              </a:rPr>
              <a:t>A </a:t>
            </a:r>
            <a:r>
              <a:rPr spc="-236" dirty="0">
                <a:latin typeface="Arial Black"/>
                <a:cs typeface="Arial Black"/>
              </a:rPr>
              <a:t>product </a:t>
            </a:r>
            <a:r>
              <a:rPr spc="-270" dirty="0">
                <a:latin typeface="Arial Black"/>
                <a:cs typeface="Arial Black"/>
              </a:rPr>
              <a:t>which </a:t>
            </a:r>
            <a:r>
              <a:rPr spc="-204" dirty="0">
                <a:latin typeface="Arial Black"/>
                <a:cs typeface="Arial Black"/>
              </a:rPr>
              <a:t>is </a:t>
            </a:r>
            <a:r>
              <a:rPr spc="-210" dirty="0">
                <a:latin typeface="Arial Black"/>
                <a:cs typeface="Arial Black"/>
              </a:rPr>
              <a:t>usually </a:t>
            </a:r>
            <a:r>
              <a:rPr spc="-228" dirty="0">
                <a:latin typeface="Arial Black"/>
                <a:cs typeface="Arial Black"/>
              </a:rPr>
              <a:t>stationed </a:t>
            </a:r>
            <a:r>
              <a:rPr spc="-254" dirty="0">
                <a:latin typeface="Arial Black"/>
                <a:cs typeface="Arial Black"/>
              </a:rPr>
              <a:t>at </a:t>
            </a:r>
            <a:r>
              <a:rPr spc="-224" dirty="0">
                <a:latin typeface="Arial Black"/>
                <a:cs typeface="Arial Black"/>
              </a:rPr>
              <a:t>public places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250" dirty="0">
                <a:latin typeface="Arial Black"/>
                <a:cs typeface="Arial Black"/>
              </a:rPr>
              <a:t>allow </a:t>
            </a:r>
            <a:r>
              <a:rPr spc="-240" dirty="0">
                <a:latin typeface="Arial Black"/>
                <a:cs typeface="Arial Black"/>
              </a:rPr>
              <a:t>the </a:t>
            </a:r>
            <a:r>
              <a:rPr spc="-204" dirty="0">
                <a:latin typeface="Arial Black"/>
                <a:cs typeface="Arial Black"/>
              </a:rPr>
              <a:t>user  </a:t>
            </a:r>
            <a:r>
              <a:rPr spc="-254" dirty="0">
                <a:latin typeface="Arial Black"/>
                <a:cs typeface="Arial Black"/>
              </a:rPr>
              <a:t>to</a:t>
            </a:r>
            <a:r>
              <a:rPr spc="-105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find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information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interactively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10" dirty="0">
                <a:latin typeface="Arial Black"/>
                <a:cs typeface="Arial Black"/>
              </a:rPr>
              <a:t>and</a:t>
            </a:r>
            <a:r>
              <a:rPr spc="-89" dirty="0">
                <a:latin typeface="Arial Black"/>
                <a:cs typeface="Arial Black"/>
              </a:rPr>
              <a:t> </a:t>
            </a:r>
            <a:r>
              <a:rPr spc="-210" dirty="0">
                <a:latin typeface="Arial Black"/>
                <a:cs typeface="Arial Black"/>
              </a:rPr>
              <a:t>also</a:t>
            </a:r>
            <a:r>
              <a:rPr spc="-105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other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types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of</a:t>
            </a:r>
            <a:r>
              <a:rPr spc="-89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transaction.</a:t>
            </a:r>
            <a:endParaRPr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Font typeface="Arial Black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469737" indent="-457041">
              <a:spcBef>
                <a:spcPts val="1640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4" dirty="0">
                <a:latin typeface="Arial Black"/>
                <a:cs typeface="Arial Black"/>
              </a:rPr>
              <a:t>Characteristics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46" dirty="0">
                <a:latin typeface="Arial Black"/>
                <a:cs typeface="Arial Black"/>
              </a:rPr>
              <a:t>Kiosk</a:t>
            </a:r>
            <a:r>
              <a:rPr spc="-270" dirty="0">
                <a:latin typeface="Arial Black"/>
                <a:cs typeface="Arial Black"/>
              </a:rPr>
              <a:t> </a:t>
            </a:r>
            <a:r>
              <a:rPr spc="-184" dirty="0">
                <a:latin typeface="Arial Black"/>
                <a:cs typeface="Arial Black"/>
              </a:rPr>
              <a:t>Products:-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70" y="3296922"/>
            <a:ext cx="215264" cy="1270806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3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674" y="3319779"/>
            <a:ext cx="3827145" cy="1266390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-236" dirty="0">
                <a:latin typeface="Arial Black"/>
                <a:cs typeface="Arial Black"/>
              </a:rPr>
              <a:t>Limited target </a:t>
            </a:r>
            <a:r>
              <a:rPr spc="-204" dirty="0">
                <a:latin typeface="Arial Black"/>
                <a:cs typeface="Arial Black"/>
              </a:rPr>
              <a:t>users </a:t>
            </a:r>
            <a:r>
              <a:rPr spc="-210" dirty="0">
                <a:latin typeface="Arial Black"/>
                <a:cs typeface="Arial Black"/>
              </a:rPr>
              <a:t>and</a:t>
            </a:r>
            <a:r>
              <a:rPr spc="-151" dirty="0">
                <a:latin typeface="Arial Black"/>
                <a:cs typeface="Arial Black"/>
              </a:rPr>
              <a:t> </a:t>
            </a:r>
            <a:r>
              <a:rPr spc="-190" dirty="0">
                <a:latin typeface="Arial Black"/>
                <a:cs typeface="Arial Black"/>
              </a:rPr>
              <a:t>usage.</a:t>
            </a:r>
            <a:endParaRPr dirty="0">
              <a:latin typeface="Arial Black"/>
              <a:cs typeface="Arial Black"/>
            </a:endParaRPr>
          </a:p>
          <a:p>
            <a:pPr marL="12697" marR="5077">
              <a:lnSpc>
                <a:spcPct val="151900"/>
              </a:lnSpc>
              <a:spcBef>
                <a:spcPts val="6"/>
              </a:spcBef>
            </a:pPr>
            <a:r>
              <a:rPr spc="-204" dirty="0">
                <a:latin typeface="Arial Black"/>
                <a:cs typeface="Arial Black"/>
              </a:rPr>
              <a:t>User friendly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204" dirty="0">
                <a:latin typeface="Arial Black"/>
                <a:cs typeface="Arial Black"/>
              </a:rPr>
              <a:t>easily </a:t>
            </a:r>
            <a:r>
              <a:rPr spc="-210" dirty="0">
                <a:latin typeface="Arial Black"/>
                <a:cs typeface="Arial Black"/>
              </a:rPr>
              <a:t>used </a:t>
            </a:r>
            <a:r>
              <a:rPr spc="-204" dirty="0">
                <a:latin typeface="Arial Black"/>
                <a:cs typeface="Arial Black"/>
              </a:rPr>
              <a:t>by </a:t>
            </a:r>
            <a:r>
              <a:rPr spc="-184" dirty="0">
                <a:latin typeface="Arial Black"/>
                <a:cs typeface="Arial Black"/>
              </a:rPr>
              <a:t>user.  </a:t>
            </a:r>
            <a:r>
              <a:rPr spc="-210" dirty="0">
                <a:latin typeface="Arial Black"/>
                <a:cs typeface="Arial Black"/>
              </a:rPr>
              <a:t>Fast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194" dirty="0">
                <a:latin typeface="Arial Black"/>
                <a:cs typeface="Arial Black"/>
              </a:rPr>
              <a:t>response.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4" y="2819404"/>
            <a:ext cx="1685290" cy="228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2" y="1371603"/>
            <a:ext cx="4495801" cy="533399"/>
          </a:xfrm>
          <a:custGeom>
            <a:avLst/>
            <a:gdLst/>
            <a:ahLst/>
            <a:cxnLst/>
            <a:rect l="l" t="t" r="r" b="b"/>
            <a:pathLst>
              <a:path w="4495800" h="533400">
                <a:moveTo>
                  <a:pt x="4495800" y="0"/>
                </a:moveTo>
                <a:lnTo>
                  <a:pt x="0" y="0"/>
                </a:lnTo>
                <a:lnTo>
                  <a:pt x="0" y="533400"/>
                </a:lnTo>
                <a:lnTo>
                  <a:pt x="4495800" y="533400"/>
                </a:lnTo>
                <a:lnTo>
                  <a:pt x="4495800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2" y="1404620"/>
            <a:ext cx="4495801" cy="43974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1840856" algn="l"/>
              </a:tabLst>
            </a:pP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Kiosk	</a:t>
            </a:r>
            <a:r>
              <a:rPr sz="2800" b="1" spc="56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0741" y="6357620"/>
            <a:ext cx="342900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6" dirty="0">
                <a:latin typeface="Arial"/>
                <a:cs typeface="Arial"/>
              </a:rPr>
              <a:t>2</a:t>
            </a:r>
            <a:r>
              <a:rPr spc="6" dirty="0">
                <a:latin typeface="Arial"/>
                <a:cs typeface="Arial"/>
              </a:rPr>
              <a:t>/</a:t>
            </a: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273" y="1939292"/>
            <a:ext cx="2459355" cy="28727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Categories of</a:t>
            </a:r>
            <a:r>
              <a:rPr spc="-36" dirty="0">
                <a:latin typeface="Arial Black"/>
                <a:cs typeface="Arial Black"/>
              </a:rPr>
              <a:t> </a:t>
            </a:r>
            <a:r>
              <a:rPr spc="-246" dirty="0">
                <a:latin typeface="Arial Black"/>
                <a:cs typeface="Arial Black"/>
              </a:rPr>
              <a:t>Kiosk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470" y="2332991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669" y="2355854"/>
            <a:ext cx="2056130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0" dirty="0">
                <a:latin typeface="Arial Black"/>
                <a:cs typeface="Arial Black"/>
              </a:rPr>
              <a:t>Point </a:t>
            </a:r>
            <a:r>
              <a:rPr spc="-151" dirty="0">
                <a:latin typeface="Arial Black"/>
                <a:cs typeface="Arial Black"/>
              </a:rPr>
              <a:t>Of</a:t>
            </a:r>
            <a:r>
              <a:rPr spc="-59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Information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7674" y="2749550"/>
            <a:ext cx="23177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80" dirty="0">
                <a:latin typeface="Symbol"/>
                <a:cs typeface="Symbol"/>
              </a:rPr>
              <a:t>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4874" y="2772413"/>
            <a:ext cx="5743575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194" dirty="0">
                <a:latin typeface="Arial Black"/>
                <a:cs typeface="Arial Black"/>
              </a:rPr>
              <a:t>Provide </a:t>
            </a:r>
            <a:r>
              <a:rPr spc="-228" dirty="0">
                <a:latin typeface="Arial Black"/>
                <a:cs typeface="Arial Black"/>
              </a:rPr>
              <a:t>certain </a:t>
            </a:r>
            <a:r>
              <a:rPr spc="-224" dirty="0">
                <a:latin typeface="Arial Black"/>
                <a:cs typeface="Arial Black"/>
              </a:rPr>
              <a:t>information </a:t>
            </a:r>
            <a:r>
              <a:rPr spc="-220" dirty="0">
                <a:latin typeface="Arial Black"/>
                <a:cs typeface="Arial Black"/>
              </a:rPr>
              <a:t>(example </a:t>
            </a:r>
            <a:r>
              <a:rPr spc="-204" dirty="0">
                <a:latin typeface="Arial Black"/>
                <a:cs typeface="Arial Black"/>
              </a:rPr>
              <a:t>map, </a:t>
            </a:r>
            <a:r>
              <a:rPr spc="-240" dirty="0">
                <a:latin typeface="Arial Black"/>
                <a:cs typeface="Arial Black"/>
              </a:rPr>
              <a:t>timetable</a:t>
            </a:r>
            <a:r>
              <a:rPr spc="-236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etc)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70" y="3166109"/>
            <a:ext cx="215264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672" y="3188974"/>
            <a:ext cx="2309494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10" dirty="0">
                <a:latin typeface="Arial Black"/>
                <a:cs typeface="Arial Black"/>
              </a:rPr>
              <a:t>Point </a:t>
            </a:r>
            <a:r>
              <a:rPr spc="-151" dirty="0">
                <a:latin typeface="Arial Black"/>
                <a:cs typeface="Arial Black"/>
              </a:rPr>
              <a:t>Of </a:t>
            </a:r>
            <a:r>
              <a:rPr spc="-190" dirty="0">
                <a:latin typeface="Arial Black"/>
                <a:cs typeface="Arial Black"/>
              </a:rPr>
              <a:t>Sales</a:t>
            </a:r>
            <a:r>
              <a:rPr spc="26" dirty="0">
                <a:latin typeface="Arial Black"/>
                <a:cs typeface="Arial Black"/>
              </a:rPr>
              <a:t> </a:t>
            </a:r>
            <a:r>
              <a:rPr spc="-220" dirty="0">
                <a:latin typeface="Arial Black"/>
                <a:cs typeface="Arial Black"/>
              </a:rPr>
              <a:t>System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7674" y="3583940"/>
            <a:ext cx="231775" cy="28727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680" dirty="0">
                <a:latin typeface="Symbol"/>
                <a:cs typeface="Symbol"/>
              </a:rPr>
              <a:t>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4870" y="3606803"/>
            <a:ext cx="4043046" cy="289820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pc="-250" dirty="0">
                <a:latin typeface="Arial Black"/>
                <a:cs typeface="Arial Black"/>
              </a:rPr>
              <a:t>Allow </a:t>
            </a:r>
            <a:r>
              <a:rPr spc="-204" dirty="0">
                <a:latin typeface="Arial Black"/>
                <a:cs typeface="Arial Black"/>
              </a:rPr>
              <a:t>users </a:t>
            </a:r>
            <a:r>
              <a:rPr spc="-254" dirty="0">
                <a:latin typeface="Arial Black"/>
                <a:cs typeface="Arial Black"/>
              </a:rPr>
              <a:t>to </a:t>
            </a:r>
            <a:r>
              <a:rPr spc="-220" dirty="0">
                <a:latin typeface="Arial Black"/>
                <a:cs typeface="Arial Black"/>
              </a:rPr>
              <a:t>purchase </a:t>
            </a:r>
            <a:r>
              <a:rPr spc="-210" dirty="0">
                <a:latin typeface="Arial Black"/>
                <a:cs typeface="Arial Black"/>
              </a:rPr>
              <a:t>or </a:t>
            </a:r>
            <a:r>
              <a:rPr spc="-254" dirty="0">
                <a:latin typeface="Arial Black"/>
                <a:cs typeface="Arial Black"/>
              </a:rPr>
              <a:t>make</a:t>
            </a:r>
            <a:r>
              <a:rPr spc="-214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orders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269" y="4439922"/>
            <a:ext cx="3348353" cy="28727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469737" indent="-457041">
              <a:spcBef>
                <a:spcPts val="9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0" dirty="0">
                <a:latin typeface="Arial Black"/>
                <a:cs typeface="Arial Black"/>
              </a:rPr>
              <a:t>Example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250" dirty="0">
                <a:latin typeface="Arial Black"/>
                <a:cs typeface="Arial Black"/>
              </a:rPr>
              <a:t>Kiosk</a:t>
            </a:r>
            <a:r>
              <a:rPr spc="79" dirty="0">
                <a:latin typeface="Arial Black"/>
                <a:cs typeface="Arial Black"/>
              </a:rPr>
              <a:t> </a:t>
            </a:r>
            <a:r>
              <a:rPr spc="-184" dirty="0">
                <a:latin typeface="Arial Black"/>
                <a:cs typeface="Arial Black"/>
              </a:rPr>
              <a:t>Products:-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0470" y="4690112"/>
            <a:ext cx="215264" cy="1270806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3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7670" y="4712971"/>
            <a:ext cx="4043046" cy="1276705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-236" dirty="0">
                <a:latin typeface="Arial Black"/>
                <a:cs typeface="Arial Black"/>
              </a:rPr>
              <a:t>Instant </a:t>
            </a:r>
            <a:r>
              <a:rPr spc="-204" dirty="0">
                <a:latin typeface="Arial Black"/>
                <a:cs typeface="Arial Black"/>
              </a:rPr>
              <a:t>Photo</a:t>
            </a:r>
            <a:r>
              <a:rPr spc="-335" dirty="0">
                <a:latin typeface="Arial Black"/>
                <a:cs typeface="Arial Black"/>
              </a:rPr>
              <a:t> </a:t>
            </a:r>
            <a:r>
              <a:rPr spc="-228" dirty="0">
                <a:latin typeface="Arial Black"/>
                <a:cs typeface="Arial Black"/>
              </a:rPr>
              <a:t>Booth</a:t>
            </a:r>
            <a:endParaRPr dirty="0">
              <a:latin typeface="Arial Black"/>
              <a:cs typeface="Arial Black"/>
            </a:endParaRPr>
          </a:p>
          <a:p>
            <a:pPr marL="12697" marR="5077">
              <a:lnSpc>
                <a:spcPct val="151900"/>
              </a:lnSpc>
              <a:spcBef>
                <a:spcPts val="6"/>
              </a:spcBef>
            </a:pPr>
            <a:r>
              <a:rPr spc="-224" dirty="0">
                <a:latin typeface="Arial Black"/>
                <a:cs typeface="Arial Black"/>
              </a:rPr>
              <a:t>Banking </a:t>
            </a:r>
            <a:r>
              <a:rPr spc="-246" dirty="0">
                <a:latin typeface="Arial Black"/>
                <a:cs typeface="Arial Black"/>
              </a:rPr>
              <a:t>Kiosk </a:t>
            </a:r>
            <a:r>
              <a:rPr spc="-210" dirty="0">
                <a:latin typeface="Arial Black"/>
                <a:cs typeface="Arial Black"/>
              </a:rPr>
              <a:t>(money deposit, cheque)  </a:t>
            </a:r>
            <a:r>
              <a:rPr spc="-214" dirty="0">
                <a:latin typeface="Arial Black"/>
                <a:cs typeface="Arial Black"/>
              </a:rPr>
              <a:t>University </a:t>
            </a:r>
            <a:r>
              <a:rPr spc="-220" dirty="0">
                <a:latin typeface="Arial Black"/>
                <a:cs typeface="Arial Black"/>
              </a:rPr>
              <a:t>Information</a:t>
            </a:r>
            <a:r>
              <a:rPr dirty="0">
                <a:latin typeface="Arial Black"/>
                <a:cs typeface="Arial Black"/>
              </a:rPr>
              <a:t> </a:t>
            </a:r>
            <a:r>
              <a:rPr spc="-250" dirty="0">
                <a:latin typeface="Arial Black"/>
                <a:cs typeface="Arial Black"/>
              </a:rPr>
              <a:t>Kiosk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34204" y="3124200"/>
            <a:ext cx="1485900" cy="2895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10201" y="3962399"/>
            <a:ext cx="1290319" cy="1344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4" y="543559"/>
            <a:ext cx="7975599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885702">
              <a:spcBef>
                <a:spcPts val="99"/>
              </a:spcBef>
              <a:tabLst>
                <a:tab pos="5780288" algn="l"/>
              </a:tabLst>
            </a:pPr>
            <a:r>
              <a:rPr spc="309" dirty="0"/>
              <a:t>M</a:t>
            </a:r>
            <a:r>
              <a:rPr spc="89" dirty="0"/>
              <a:t>u</a:t>
            </a:r>
            <a:r>
              <a:rPr spc="85" dirty="0"/>
              <a:t>l</a:t>
            </a:r>
            <a:r>
              <a:rPr spc="99" dirty="0"/>
              <a:t>t</a:t>
            </a:r>
            <a:r>
              <a:rPr spc="85" dirty="0"/>
              <a:t>i</a:t>
            </a:r>
            <a:r>
              <a:rPr spc="95" dirty="0"/>
              <a:t>m</a:t>
            </a:r>
            <a:r>
              <a:rPr spc="309" dirty="0"/>
              <a:t>e</a:t>
            </a:r>
            <a:r>
              <a:rPr spc="89" dirty="0"/>
              <a:t>d</a:t>
            </a:r>
            <a:r>
              <a:rPr spc="85" dirty="0"/>
              <a:t>i</a:t>
            </a:r>
            <a:r>
              <a:rPr dirty="0"/>
              <a:t>a	</a:t>
            </a:r>
            <a:r>
              <a:rPr spc="309" dirty="0"/>
              <a:t>P</a:t>
            </a:r>
            <a:r>
              <a:rPr spc="95" dirty="0"/>
              <a:t>r</a:t>
            </a:r>
            <a:r>
              <a:rPr spc="99" dirty="0"/>
              <a:t>o</a:t>
            </a:r>
            <a:r>
              <a:rPr spc="89" dirty="0"/>
              <a:t>du</a:t>
            </a:r>
            <a:r>
              <a:rPr spc="99" dirty="0"/>
              <a:t>ct</a:t>
            </a:r>
            <a:r>
              <a:rPr spc="-214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371603"/>
            <a:ext cx="5334000" cy="533399"/>
          </a:xfrm>
          <a:custGeom>
            <a:avLst/>
            <a:gdLst/>
            <a:ahLst/>
            <a:cxnLst/>
            <a:rect l="l" t="t" r="r" b="b"/>
            <a:pathLst>
              <a:path w="5334000" h="533400">
                <a:moveTo>
                  <a:pt x="5334000" y="0"/>
                </a:moveTo>
                <a:lnTo>
                  <a:pt x="0" y="0"/>
                </a:lnTo>
                <a:lnTo>
                  <a:pt x="0" y="533400"/>
                </a:lnTo>
                <a:lnTo>
                  <a:pt x="5334000" y="533400"/>
                </a:lnTo>
                <a:lnTo>
                  <a:pt x="53340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404620"/>
            <a:ext cx="5334000" cy="4437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700794">
              <a:spcBef>
                <a:spcPts val="99"/>
              </a:spcBef>
              <a:tabLst>
                <a:tab pos="3415106" algn="l"/>
                <a:tab pos="3806763" algn="l"/>
              </a:tabLst>
            </a:pP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Entertainment	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&amp;	</a:t>
            </a:r>
            <a:r>
              <a:rPr sz="2800" b="1" spc="109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128" y="1443128"/>
            <a:ext cx="555443" cy="403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270" y="1797051"/>
            <a:ext cx="5554980" cy="1269523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469737" indent="-457041">
              <a:spcBef>
                <a:spcPts val="121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8" dirty="0">
                <a:latin typeface="Arial Black"/>
                <a:cs typeface="Arial Black"/>
              </a:rPr>
              <a:t>Most</a:t>
            </a:r>
            <a:r>
              <a:rPr spc="-99" dirty="0">
                <a:latin typeface="Arial Black"/>
                <a:cs typeface="Arial Black"/>
              </a:rPr>
              <a:t> </a:t>
            </a:r>
            <a:r>
              <a:rPr spc="-210" dirty="0">
                <a:latin typeface="Arial Black"/>
                <a:cs typeface="Arial Black"/>
              </a:rPr>
              <a:t>popular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194" dirty="0">
                <a:latin typeface="Arial Black"/>
                <a:cs typeface="Arial Black"/>
              </a:rPr>
              <a:t>Shipped </a:t>
            </a:r>
            <a:r>
              <a:rPr spc="-204" dirty="0">
                <a:latin typeface="Arial Black"/>
                <a:cs typeface="Arial Black"/>
              </a:rPr>
              <a:t>in </a:t>
            </a:r>
            <a:r>
              <a:rPr spc="-240" dirty="0">
                <a:latin typeface="Arial Black"/>
                <a:cs typeface="Arial Black"/>
              </a:rPr>
              <a:t>the </a:t>
            </a:r>
            <a:r>
              <a:rPr spc="-228" dirty="0">
                <a:latin typeface="Arial Black"/>
                <a:cs typeface="Arial Black"/>
              </a:rPr>
              <a:t>form </a:t>
            </a:r>
            <a:r>
              <a:rPr spc="-210" dirty="0">
                <a:latin typeface="Arial Black"/>
                <a:cs typeface="Arial Black"/>
              </a:rPr>
              <a:t>of </a:t>
            </a:r>
            <a:r>
              <a:rPr spc="-236" dirty="0">
                <a:latin typeface="Arial Black"/>
                <a:cs typeface="Arial Black"/>
              </a:rPr>
              <a:t>Interactive </a:t>
            </a:r>
            <a:r>
              <a:rPr spc="-109" dirty="0">
                <a:latin typeface="Arial Black"/>
                <a:cs typeface="Arial Black"/>
              </a:rPr>
              <a:t>CD </a:t>
            </a:r>
            <a:r>
              <a:rPr dirty="0">
                <a:latin typeface="Arial Black"/>
                <a:cs typeface="Arial Black"/>
              </a:rPr>
              <a:t>/ </a:t>
            </a:r>
            <a:r>
              <a:rPr spc="-141" dirty="0">
                <a:latin typeface="Arial Black"/>
                <a:cs typeface="Arial Black"/>
              </a:rPr>
              <a:t>DVD</a:t>
            </a:r>
            <a:r>
              <a:rPr spc="-200" dirty="0">
                <a:latin typeface="Arial Black"/>
                <a:cs typeface="Arial Black"/>
              </a:rPr>
              <a:t> </a:t>
            </a:r>
            <a:r>
              <a:rPr spc="-131" dirty="0">
                <a:latin typeface="Arial Black"/>
                <a:cs typeface="Arial Black"/>
              </a:rPr>
              <a:t>ROM.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224" dirty="0">
                <a:latin typeface="Arial Black"/>
                <a:cs typeface="Arial Black"/>
              </a:rPr>
              <a:t>Characteristics </a:t>
            </a:r>
            <a:r>
              <a:rPr spc="-204" dirty="0">
                <a:latin typeface="Arial Black"/>
                <a:cs typeface="Arial Black"/>
              </a:rPr>
              <a:t>of </a:t>
            </a:r>
            <a:r>
              <a:rPr spc="-99" dirty="0">
                <a:latin typeface="Arial Black"/>
                <a:cs typeface="Arial Black"/>
              </a:rPr>
              <a:t>E </a:t>
            </a:r>
            <a:r>
              <a:rPr spc="-400" dirty="0">
                <a:latin typeface="Arial Black"/>
                <a:cs typeface="Arial Black"/>
              </a:rPr>
              <a:t>&amp; </a:t>
            </a:r>
            <a:r>
              <a:rPr spc="-99" dirty="0">
                <a:latin typeface="Arial Black"/>
                <a:cs typeface="Arial Black"/>
              </a:rPr>
              <a:t>G</a:t>
            </a:r>
            <a:r>
              <a:rPr spc="-375" dirty="0">
                <a:latin typeface="Arial Black"/>
                <a:cs typeface="Arial Black"/>
              </a:rPr>
              <a:t> </a:t>
            </a:r>
            <a:r>
              <a:rPr spc="-184" dirty="0">
                <a:latin typeface="Arial Black"/>
                <a:cs typeface="Arial Black"/>
              </a:rPr>
              <a:t>Products:-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470" y="3022601"/>
            <a:ext cx="215264" cy="1688869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3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  <a:p>
            <a:pPr marL="12697">
              <a:spcBef>
                <a:spcPts val="1120"/>
              </a:spcBef>
            </a:pPr>
            <a:r>
              <a:rPr spc="601" dirty="0">
                <a:latin typeface="Symbol"/>
                <a:cs typeface="Symbol"/>
              </a:rPr>
              <a:t></a:t>
            </a:r>
            <a:endParaRPr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7673" y="3045461"/>
            <a:ext cx="5829935" cy="1694768"/>
          </a:xfrm>
          <a:prstGeom prst="rect">
            <a:avLst/>
          </a:prstGeom>
        </p:spPr>
        <p:txBody>
          <a:bodyPr vert="horz" wrap="square" lIns="0" tIns="156156" rIns="0" bIns="0" rtlCol="0">
            <a:spAutoFit/>
          </a:bodyPr>
          <a:lstStyle/>
          <a:p>
            <a:pPr marL="12697">
              <a:spcBef>
                <a:spcPts val="1229"/>
              </a:spcBef>
            </a:pPr>
            <a:r>
              <a:rPr spc="-214" dirty="0">
                <a:latin typeface="Arial Black"/>
                <a:cs typeface="Arial Black"/>
              </a:rPr>
              <a:t>Immersive.</a:t>
            </a:r>
            <a:endParaRPr dirty="0">
              <a:latin typeface="Arial Black"/>
              <a:cs typeface="Arial Black"/>
            </a:endParaRPr>
          </a:p>
          <a:p>
            <a:pPr marL="12697" marR="5077">
              <a:lnSpc>
                <a:spcPct val="151900"/>
              </a:lnSpc>
              <a:spcBef>
                <a:spcPts val="6"/>
              </a:spcBef>
            </a:pPr>
            <a:r>
              <a:rPr spc="-194" dirty="0">
                <a:latin typeface="Arial Black"/>
                <a:cs typeface="Arial Black"/>
              </a:rPr>
              <a:t>Requires </a:t>
            </a:r>
            <a:r>
              <a:rPr spc="-246" dirty="0">
                <a:latin typeface="Arial Black"/>
                <a:cs typeface="Arial Black"/>
              </a:rPr>
              <a:t>constant </a:t>
            </a:r>
            <a:r>
              <a:rPr spc="-236" dirty="0">
                <a:latin typeface="Arial Black"/>
                <a:cs typeface="Arial Black"/>
              </a:rPr>
              <a:t>feedback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228" dirty="0">
                <a:latin typeface="Arial Black"/>
                <a:cs typeface="Arial Black"/>
              </a:rPr>
              <a:t>interaction </a:t>
            </a:r>
            <a:r>
              <a:rPr spc="-280" dirty="0">
                <a:latin typeface="Arial Black"/>
                <a:cs typeface="Arial Black"/>
              </a:rPr>
              <a:t>with </a:t>
            </a:r>
            <a:r>
              <a:rPr spc="-240" dirty="0">
                <a:latin typeface="Arial Black"/>
                <a:cs typeface="Arial Black"/>
              </a:rPr>
              <a:t>the </a:t>
            </a:r>
            <a:r>
              <a:rPr spc="-184" dirty="0">
                <a:latin typeface="Arial Black"/>
                <a:cs typeface="Arial Black"/>
              </a:rPr>
              <a:t>user.  </a:t>
            </a:r>
            <a:r>
              <a:rPr spc="-200" dirty="0">
                <a:latin typeface="Arial Black"/>
                <a:cs typeface="Arial Black"/>
              </a:rPr>
              <a:t>Challenging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236" dirty="0">
                <a:latin typeface="Arial Black"/>
                <a:cs typeface="Arial Black"/>
              </a:rPr>
              <a:t>sometimes </a:t>
            </a:r>
            <a:r>
              <a:rPr spc="-220" dirty="0">
                <a:latin typeface="Arial Black"/>
                <a:cs typeface="Arial Black"/>
              </a:rPr>
              <a:t>intriguing </a:t>
            </a:r>
            <a:r>
              <a:rPr spc="-204" dirty="0">
                <a:latin typeface="Arial Black"/>
                <a:cs typeface="Arial Black"/>
              </a:rPr>
              <a:t>for</a:t>
            </a:r>
            <a:r>
              <a:rPr spc="-400" dirty="0">
                <a:latin typeface="Arial Black"/>
                <a:cs typeface="Arial Black"/>
              </a:rPr>
              <a:t> </a:t>
            </a:r>
            <a:r>
              <a:rPr spc="-210" dirty="0">
                <a:latin typeface="Arial Black"/>
                <a:cs typeface="Arial Black"/>
              </a:rPr>
              <a:t>user</a:t>
            </a:r>
            <a:endParaRPr dirty="0">
              <a:latin typeface="Arial Black"/>
              <a:cs typeface="Arial Black"/>
            </a:endParaRPr>
          </a:p>
          <a:p>
            <a:pPr marL="12697">
              <a:spcBef>
                <a:spcPts val="1120"/>
              </a:spcBef>
            </a:pPr>
            <a:r>
              <a:rPr spc="-194" dirty="0">
                <a:latin typeface="Arial Black"/>
                <a:cs typeface="Arial Black"/>
              </a:rPr>
              <a:t>Enabled </a:t>
            </a:r>
            <a:r>
              <a:rPr spc="-210" dirty="0">
                <a:latin typeface="Arial Black"/>
                <a:cs typeface="Arial Black"/>
              </a:rPr>
              <a:t>online play </a:t>
            </a:r>
            <a:r>
              <a:rPr spc="-204" dirty="0">
                <a:latin typeface="Arial Black"/>
                <a:cs typeface="Arial Black"/>
              </a:rPr>
              <a:t>for </a:t>
            </a:r>
            <a:r>
              <a:rPr spc="-224" dirty="0">
                <a:latin typeface="Arial Black"/>
                <a:cs typeface="Arial Black"/>
              </a:rPr>
              <a:t>more </a:t>
            </a:r>
            <a:r>
              <a:rPr spc="-236" dirty="0">
                <a:latin typeface="Arial Black"/>
                <a:cs typeface="Arial Black"/>
              </a:rPr>
              <a:t>than</a:t>
            </a:r>
            <a:r>
              <a:rPr spc="-125" dirty="0">
                <a:latin typeface="Arial Black"/>
                <a:cs typeface="Arial Black"/>
              </a:rPr>
              <a:t> </a:t>
            </a:r>
            <a:r>
              <a:rPr spc="-204" dirty="0">
                <a:latin typeface="Arial Black"/>
                <a:cs typeface="Arial Black"/>
              </a:rPr>
              <a:t>one user </a:t>
            </a:r>
            <a:r>
              <a:rPr spc="-220" dirty="0">
                <a:latin typeface="Arial Black"/>
                <a:cs typeface="Arial Black"/>
              </a:rPr>
              <a:t>experience.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38400" y="5105401"/>
            <a:ext cx="2133600" cy="154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5029200"/>
            <a:ext cx="1394460" cy="1474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614" y="383543"/>
            <a:ext cx="5420995" cy="59222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2722564" algn="l"/>
              </a:tabLst>
            </a:pPr>
            <a:r>
              <a:rPr spc="125" dirty="0"/>
              <a:t>Delivering	Multimedia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72" y="1797051"/>
            <a:ext cx="6590029" cy="1269523"/>
          </a:xfrm>
          <a:prstGeom prst="rect">
            <a:avLst/>
          </a:prstGeom>
        </p:spPr>
        <p:txBody>
          <a:bodyPr vert="horz" wrap="square" lIns="0" tIns="154885" rIns="0" bIns="0" rtlCol="0">
            <a:spAutoFit/>
          </a:bodyPr>
          <a:lstStyle/>
          <a:p>
            <a:pPr marL="469737" indent="-457041">
              <a:spcBef>
                <a:spcPts val="1219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Large </a:t>
            </a:r>
            <a:r>
              <a:rPr spc="-220" dirty="0">
                <a:latin typeface="Arial Black"/>
                <a:cs typeface="Arial Black"/>
              </a:rPr>
              <a:t>storage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240" dirty="0">
                <a:latin typeface="Arial Black"/>
                <a:cs typeface="Arial Black"/>
              </a:rPr>
              <a:t>bandwidth </a:t>
            </a:r>
            <a:r>
              <a:rPr dirty="0">
                <a:latin typeface="Arial Black"/>
                <a:cs typeface="Arial Black"/>
              </a:rPr>
              <a:t>---- </a:t>
            </a:r>
            <a:r>
              <a:rPr spc="-204" dirty="0">
                <a:latin typeface="Arial Black"/>
                <a:cs typeface="Arial Black"/>
              </a:rPr>
              <a:t>for </a:t>
            </a:r>
            <a:r>
              <a:rPr spc="-210" dirty="0">
                <a:latin typeface="Arial Black"/>
                <a:cs typeface="Arial Black"/>
              </a:rPr>
              <a:t>delivery and</a:t>
            </a:r>
            <a:r>
              <a:rPr spc="151" dirty="0">
                <a:latin typeface="Arial Black"/>
                <a:cs typeface="Arial Black"/>
              </a:rPr>
              <a:t> </a:t>
            </a:r>
            <a:r>
              <a:rPr spc="-224" dirty="0">
                <a:latin typeface="Arial Black"/>
                <a:cs typeface="Arial Black"/>
              </a:rPr>
              <a:t>distribution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105" dirty="0">
                <a:latin typeface="Arial Black"/>
                <a:cs typeface="Arial Black"/>
              </a:rPr>
              <a:t>CD, </a:t>
            </a:r>
            <a:r>
              <a:rPr spc="-141" dirty="0">
                <a:latin typeface="Arial Black"/>
                <a:cs typeface="Arial Black"/>
              </a:rPr>
              <a:t>DVD </a:t>
            </a:r>
            <a:r>
              <a:rPr spc="-210" dirty="0">
                <a:latin typeface="Arial Black"/>
                <a:cs typeface="Arial Black"/>
              </a:rPr>
              <a:t>and </a:t>
            </a:r>
            <a:r>
              <a:rPr spc="-184" dirty="0">
                <a:latin typeface="Arial Black"/>
                <a:cs typeface="Arial Black"/>
              </a:rPr>
              <a:t>Flash</a:t>
            </a:r>
            <a:r>
              <a:rPr spc="36" dirty="0">
                <a:latin typeface="Arial Black"/>
                <a:cs typeface="Arial Black"/>
              </a:rPr>
              <a:t> </a:t>
            </a:r>
            <a:r>
              <a:rPr spc="-171" dirty="0">
                <a:latin typeface="Arial Black"/>
                <a:cs typeface="Arial Black"/>
              </a:rPr>
              <a:t>Drive.</a:t>
            </a:r>
            <a:endParaRPr dirty="0">
              <a:latin typeface="Arial Black"/>
              <a:cs typeface="Arial Black"/>
            </a:endParaRPr>
          </a:p>
          <a:p>
            <a:pPr marL="469737" indent="-457041">
              <a:spcBef>
                <a:spcPts val="1120"/>
              </a:spcBef>
              <a:buChar char="•"/>
              <a:tabLst>
                <a:tab pos="469099" algn="l"/>
                <a:tab pos="469737" algn="l"/>
              </a:tabLst>
            </a:pPr>
            <a:r>
              <a:rPr spc="-210" dirty="0">
                <a:latin typeface="Arial Black"/>
                <a:cs typeface="Arial Black"/>
              </a:rPr>
              <a:t>Broadband</a:t>
            </a:r>
            <a:r>
              <a:rPr spc="-109" dirty="0">
                <a:latin typeface="Arial Black"/>
                <a:cs typeface="Arial Black"/>
              </a:rPr>
              <a:t> </a:t>
            </a:r>
            <a:r>
              <a:rPr spc="-236" dirty="0">
                <a:latin typeface="Arial Black"/>
                <a:cs typeface="Arial Black"/>
              </a:rPr>
              <a:t>Internet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1" y="3429000"/>
            <a:ext cx="2142490" cy="214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4" y="3657600"/>
            <a:ext cx="2120900" cy="212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580129"/>
            <a:ext cx="3545839" cy="206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0"/>
            <a:ext cx="4840175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78" dirty="0"/>
              <a:t>Multimedia</a:t>
            </a:r>
            <a:r>
              <a:rPr spc="-59" dirty="0"/>
              <a:t> </a:t>
            </a:r>
            <a:r>
              <a:rPr spc="-169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613654" y="1944751"/>
            <a:ext cx="7913462" cy="455522"/>
          </a:xfrm>
          <a:custGeom>
            <a:avLst/>
            <a:gdLst/>
            <a:ahLst/>
            <a:cxnLst/>
            <a:rect l="l" t="t" r="r" b="b"/>
            <a:pathLst>
              <a:path w="3989704" h="229869">
                <a:moveTo>
                  <a:pt x="0" y="229857"/>
                </a:moveTo>
                <a:lnTo>
                  <a:pt x="3989222" y="229857"/>
                </a:lnTo>
                <a:lnTo>
                  <a:pt x="3989222" y="0"/>
                </a:lnTo>
                <a:lnTo>
                  <a:pt x="0" y="0"/>
                </a:lnTo>
                <a:lnTo>
                  <a:pt x="0" y="229857"/>
                </a:lnTo>
                <a:close/>
              </a:path>
            </a:pathLst>
          </a:custGeom>
          <a:solidFill>
            <a:srgbClr val="720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654" y="2400253"/>
            <a:ext cx="7913462" cy="2646307"/>
          </a:xfrm>
          <a:custGeom>
            <a:avLst/>
            <a:gdLst/>
            <a:ahLst/>
            <a:cxnLst/>
            <a:rect l="l" t="t" r="r" b="b"/>
            <a:pathLst>
              <a:path w="3989704" h="1335405">
                <a:moveTo>
                  <a:pt x="0" y="1334846"/>
                </a:moveTo>
                <a:lnTo>
                  <a:pt x="3989222" y="1334846"/>
                </a:lnTo>
                <a:lnTo>
                  <a:pt x="3989222" y="0"/>
                </a:lnTo>
                <a:lnTo>
                  <a:pt x="0" y="0"/>
                </a:lnTo>
                <a:lnTo>
                  <a:pt x="0" y="1334846"/>
                </a:lnTo>
                <a:close/>
              </a:path>
            </a:pathLst>
          </a:custGeom>
          <a:solidFill>
            <a:srgbClr val="F0E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848" y="1779206"/>
            <a:ext cx="7681716" cy="3313452"/>
          </a:xfrm>
          <a:prstGeom prst="rect">
            <a:avLst/>
          </a:prstGeom>
        </p:spPr>
        <p:txBody>
          <a:bodyPr vert="horz" wrap="square" lIns="0" tIns="172447" rIns="0" bIns="0" rtlCol="0">
            <a:spAutoFit/>
          </a:bodyPr>
          <a:lstStyle/>
          <a:p>
            <a:pPr marL="25175">
              <a:spcBef>
                <a:spcPts val="1358"/>
              </a:spcBef>
            </a:pPr>
            <a:r>
              <a:rPr sz="2400" spc="-69" dirty="0">
                <a:solidFill>
                  <a:srgbClr val="FFFFFF"/>
                </a:solidFill>
                <a:latin typeface="Arial"/>
                <a:cs typeface="Arial"/>
              </a:rPr>
              <a:t>Multimedia </a:t>
            </a:r>
            <a:r>
              <a:rPr sz="2400" spc="-169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400" spc="27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9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2400" dirty="0">
              <a:latin typeface="Arial"/>
              <a:cs typeface="Arial"/>
            </a:endParaRPr>
          </a:p>
          <a:p>
            <a:pPr marL="25175" marR="526150">
              <a:spcBef>
                <a:spcPts val="1160"/>
              </a:spcBef>
            </a:pPr>
            <a:r>
              <a:rPr sz="2400" spc="-59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Multimedia </a:t>
            </a:r>
            <a:r>
              <a:rPr sz="2400" b="1" spc="-109" dirty="0">
                <a:solidFill>
                  <a:srgbClr val="0000FF"/>
                </a:solidFill>
                <a:latin typeface="Arial"/>
                <a:cs typeface="Arial"/>
              </a:rPr>
              <a:t>System </a:t>
            </a:r>
            <a:r>
              <a:rPr sz="2400" spc="-149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400" spc="-218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spc="-169" dirty="0">
                <a:solidFill>
                  <a:srgbClr val="FF0000"/>
                </a:solidFill>
                <a:latin typeface="Arial"/>
                <a:cs typeface="Arial"/>
              </a:rPr>
              <a:t>system capable </a:t>
            </a:r>
            <a:r>
              <a:rPr sz="2400" spc="-59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spc="-169" dirty="0">
                <a:solidFill>
                  <a:srgbClr val="FF0000"/>
                </a:solidFill>
                <a:latin typeface="Arial"/>
                <a:cs typeface="Arial"/>
              </a:rPr>
              <a:t>processing  </a:t>
            </a:r>
            <a:r>
              <a:rPr sz="2400" spc="-89" dirty="0">
                <a:solidFill>
                  <a:srgbClr val="FF0000"/>
                </a:solidFill>
                <a:latin typeface="Arial"/>
                <a:cs typeface="Arial"/>
              </a:rPr>
              <a:t>multimedia </a:t>
            </a:r>
            <a:r>
              <a:rPr sz="2400" spc="-99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  <a:r>
              <a:rPr sz="2400" spc="-169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9" dirty="0">
                <a:solidFill>
                  <a:srgbClr val="FF0000"/>
                </a:solidFill>
                <a:latin typeface="Arial"/>
                <a:cs typeface="Arial"/>
              </a:rPr>
              <a:t>applications.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5175" marR="10070"/>
            <a:r>
              <a:rPr sz="2400" spc="-59" dirty="0">
                <a:latin typeface="Arial"/>
                <a:cs typeface="Arial"/>
              </a:rPr>
              <a:t>A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Multimedia </a:t>
            </a:r>
            <a:r>
              <a:rPr sz="2400" b="1" spc="-109" dirty="0">
                <a:solidFill>
                  <a:srgbClr val="0000FF"/>
                </a:solidFill>
                <a:latin typeface="Arial"/>
                <a:cs typeface="Arial"/>
              </a:rPr>
              <a:t>System </a:t>
            </a:r>
            <a:r>
              <a:rPr sz="2400" spc="-149" dirty="0">
                <a:latin typeface="Arial"/>
                <a:cs typeface="Arial"/>
              </a:rPr>
              <a:t>is </a:t>
            </a:r>
            <a:r>
              <a:rPr sz="2400" spc="-139" dirty="0">
                <a:latin typeface="Arial"/>
                <a:cs typeface="Arial"/>
              </a:rPr>
              <a:t>characterised </a:t>
            </a:r>
            <a:r>
              <a:rPr sz="2400" spc="-169" dirty="0">
                <a:latin typeface="Arial"/>
                <a:cs typeface="Arial"/>
              </a:rPr>
              <a:t>by </a:t>
            </a:r>
            <a:r>
              <a:rPr sz="2400" spc="-89" dirty="0">
                <a:latin typeface="Arial"/>
                <a:cs typeface="Arial"/>
              </a:rPr>
              <a:t>the </a:t>
            </a:r>
            <a:r>
              <a:rPr sz="2400" spc="-159" dirty="0">
                <a:latin typeface="Arial"/>
                <a:cs typeface="Arial"/>
              </a:rPr>
              <a:t>processing,  </a:t>
            </a:r>
            <a:r>
              <a:rPr sz="2400" spc="-139" dirty="0">
                <a:latin typeface="Arial"/>
                <a:cs typeface="Arial"/>
              </a:rPr>
              <a:t>storage, </a:t>
            </a:r>
            <a:r>
              <a:rPr sz="2400" spc="-119" dirty="0">
                <a:latin typeface="Arial"/>
                <a:cs typeface="Arial"/>
              </a:rPr>
              <a:t>generation, </a:t>
            </a:r>
            <a:r>
              <a:rPr sz="2400" spc="-89" dirty="0">
                <a:latin typeface="Arial"/>
                <a:cs typeface="Arial"/>
              </a:rPr>
              <a:t>manipulation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79" dirty="0">
                <a:latin typeface="Arial"/>
                <a:cs typeface="Arial"/>
              </a:rPr>
              <a:t>rendition </a:t>
            </a:r>
            <a:r>
              <a:rPr sz="2400" spc="-59" dirty="0">
                <a:latin typeface="Arial"/>
                <a:cs typeface="Arial"/>
              </a:rPr>
              <a:t>of </a:t>
            </a:r>
            <a:r>
              <a:rPr sz="2400" spc="-69" dirty="0">
                <a:latin typeface="Arial"/>
                <a:cs typeface="Arial"/>
              </a:rPr>
              <a:t>Multimedia  information.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58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3"/>
            <a:ext cx="6721974" cy="1200060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18" dirty="0"/>
              <a:t>Characteristics </a:t>
            </a:r>
            <a:r>
              <a:rPr spc="-238" dirty="0"/>
              <a:t>of a </a:t>
            </a:r>
            <a:r>
              <a:rPr spc="-178" dirty="0"/>
              <a:t>Multimedia</a:t>
            </a:r>
            <a:r>
              <a:rPr spc="-625" dirty="0"/>
              <a:t> </a:t>
            </a:r>
            <a:r>
              <a:rPr spc="-178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8" y="2625093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8" y="3063854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18" y="3502641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18" y="4304964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848" y="1765793"/>
            <a:ext cx="7691792" cy="3149268"/>
          </a:xfrm>
          <a:prstGeom prst="rect">
            <a:avLst/>
          </a:prstGeom>
        </p:spPr>
        <p:txBody>
          <a:bodyPr vert="horz" wrap="square" lIns="0" tIns="176221" rIns="0" bIns="0" rtlCol="0">
            <a:spAutoFit/>
          </a:bodyPr>
          <a:lstStyle/>
          <a:p>
            <a:pPr marL="25175">
              <a:spcBef>
                <a:spcPts val="1388"/>
              </a:spcBef>
            </a:pPr>
            <a:r>
              <a:rPr sz="2400" spc="-59" dirty="0">
                <a:latin typeface="Arial"/>
                <a:cs typeface="Arial"/>
              </a:rPr>
              <a:t>A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Multimedia </a:t>
            </a:r>
            <a:r>
              <a:rPr sz="2400" b="1" spc="-139" dirty="0">
                <a:solidFill>
                  <a:srgbClr val="0000FF"/>
                </a:solidFill>
                <a:latin typeface="Arial"/>
                <a:cs typeface="Arial"/>
              </a:rPr>
              <a:t>system </a:t>
            </a:r>
            <a:r>
              <a:rPr sz="2400" spc="-149" dirty="0" smtClean="0">
                <a:latin typeface="Arial"/>
                <a:cs typeface="Arial"/>
              </a:rPr>
              <a:t>has</a:t>
            </a:r>
            <a:r>
              <a:rPr lang="en-US" sz="2400" spc="-149" dirty="0" smtClean="0">
                <a:latin typeface="Arial"/>
                <a:cs typeface="Arial"/>
              </a:rPr>
              <a:t> </a:t>
            </a:r>
            <a:r>
              <a:rPr sz="2400" spc="-149" dirty="0" smtClean="0">
                <a:solidFill>
                  <a:srgbClr val="FF0000"/>
                </a:solidFill>
                <a:latin typeface="Arial"/>
                <a:cs typeface="Arial"/>
              </a:rPr>
              <a:t>four</a:t>
            </a:r>
            <a:r>
              <a:rPr lang="en-US" sz="2400" spc="-14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49" dirty="0" smtClean="0">
                <a:latin typeface="Arial"/>
                <a:cs typeface="Arial"/>
              </a:rPr>
              <a:t>basic</a:t>
            </a:r>
            <a:r>
              <a:rPr sz="2400" spc="-416" dirty="0" smtClean="0">
                <a:latin typeface="Arial"/>
                <a:cs typeface="Arial"/>
              </a:rPr>
              <a:t> </a:t>
            </a:r>
            <a:r>
              <a:rPr sz="2400" spc="-109" dirty="0">
                <a:latin typeface="Arial"/>
                <a:cs typeface="Arial"/>
              </a:rPr>
              <a:t>characteristics:</a:t>
            </a:r>
            <a:endParaRPr sz="2400" dirty="0">
              <a:latin typeface="Arial"/>
              <a:cs typeface="Arial"/>
            </a:endParaRPr>
          </a:p>
          <a:p>
            <a:pPr marL="614261" marR="599156">
              <a:lnSpc>
                <a:spcPct val="121100"/>
              </a:lnSpc>
              <a:spcBef>
                <a:spcPts val="595"/>
              </a:spcBef>
            </a:pPr>
            <a:r>
              <a:rPr sz="2400" spc="-69" dirty="0">
                <a:latin typeface="Arial"/>
                <a:cs typeface="Arial"/>
              </a:rPr>
              <a:t>Multimedia </a:t>
            </a:r>
            <a:r>
              <a:rPr sz="2400" spc="-188" dirty="0">
                <a:latin typeface="Arial"/>
                <a:cs typeface="Arial"/>
              </a:rPr>
              <a:t>systems </a:t>
            </a:r>
            <a:r>
              <a:rPr sz="2400" spc="-109" dirty="0">
                <a:latin typeface="Arial"/>
                <a:cs typeface="Arial"/>
              </a:rPr>
              <a:t>must </a:t>
            </a:r>
            <a:r>
              <a:rPr sz="2400" spc="-188" dirty="0">
                <a:latin typeface="Arial"/>
                <a:cs typeface="Arial"/>
              </a:rPr>
              <a:t>be </a:t>
            </a:r>
            <a:r>
              <a:rPr sz="2400" b="1" spc="-79" dirty="0">
                <a:solidFill>
                  <a:srgbClr val="0000FF"/>
                </a:solidFill>
                <a:latin typeface="Arial"/>
                <a:cs typeface="Arial"/>
              </a:rPr>
              <a:t>computer controlled</a:t>
            </a:r>
            <a:r>
              <a:rPr sz="2400" spc="-79" dirty="0">
                <a:latin typeface="Arial"/>
                <a:cs typeface="Arial"/>
              </a:rPr>
              <a:t>.  </a:t>
            </a:r>
            <a:r>
              <a:rPr sz="2400" spc="-69" dirty="0">
                <a:latin typeface="Arial"/>
                <a:cs typeface="Arial"/>
              </a:rPr>
              <a:t>Multimedia </a:t>
            </a:r>
            <a:r>
              <a:rPr sz="2400" spc="-188" dirty="0">
                <a:latin typeface="Arial"/>
                <a:cs typeface="Arial"/>
              </a:rPr>
              <a:t>systems </a:t>
            </a:r>
            <a:r>
              <a:rPr sz="2400" spc="-198" dirty="0">
                <a:latin typeface="Arial"/>
                <a:cs typeface="Arial"/>
              </a:rPr>
              <a:t>are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integrated</a:t>
            </a:r>
            <a:r>
              <a:rPr sz="2400" spc="-5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614261">
              <a:spcBef>
                <a:spcPts val="605"/>
              </a:spcBef>
            </a:pPr>
            <a:r>
              <a:rPr sz="2400" spc="-109" dirty="0">
                <a:latin typeface="Arial"/>
                <a:cs typeface="Arial"/>
              </a:rPr>
              <a:t>The </a:t>
            </a:r>
            <a:r>
              <a:rPr sz="2400" spc="-79" dirty="0">
                <a:latin typeface="Arial"/>
                <a:cs typeface="Arial"/>
              </a:rPr>
              <a:t>information </a:t>
            </a:r>
            <a:r>
              <a:rPr sz="2400" spc="-99" dirty="0">
                <a:latin typeface="Arial"/>
                <a:cs typeface="Arial"/>
              </a:rPr>
              <a:t>they </a:t>
            </a:r>
            <a:r>
              <a:rPr sz="2400" spc="-149" dirty="0">
                <a:latin typeface="Arial"/>
                <a:cs typeface="Arial"/>
              </a:rPr>
              <a:t>handle </a:t>
            </a:r>
            <a:r>
              <a:rPr sz="2400" spc="-109" dirty="0">
                <a:latin typeface="Arial"/>
                <a:cs typeface="Arial"/>
              </a:rPr>
              <a:t>must </a:t>
            </a:r>
            <a:r>
              <a:rPr sz="2400" spc="-188" dirty="0">
                <a:latin typeface="Arial"/>
                <a:cs typeface="Arial"/>
              </a:rPr>
              <a:t>be</a:t>
            </a:r>
            <a:r>
              <a:rPr sz="2400" spc="238" dirty="0">
                <a:latin typeface="Arial"/>
                <a:cs typeface="Arial"/>
              </a:rPr>
              <a:t> </a:t>
            </a:r>
            <a:r>
              <a:rPr sz="2400" spc="-169" dirty="0">
                <a:latin typeface="Arial"/>
                <a:cs typeface="Arial"/>
              </a:rPr>
              <a:t>represented</a:t>
            </a:r>
            <a:endParaRPr sz="2400" dirty="0">
              <a:latin typeface="Arial"/>
              <a:cs typeface="Arial"/>
            </a:endParaRPr>
          </a:p>
          <a:p>
            <a:pPr marL="614261">
              <a:spcBef>
                <a:spcPts val="10"/>
              </a:spcBef>
            </a:pPr>
            <a:r>
              <a:rPr sz="2400" b="1" spc="-59" dirty="0">
                <a:solidFill>
                  <a:srgbClr val="0000FF"/>
                </a:solidFill>
                <a:latin typeface="Arial"/>
                <a:cs typeface="Arial"/>
              </a:rPr>
              <a:t>digitally</a:t>
            </a:r>
            <a:r>
              <a:rPr sz="2400" spc="-59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614261">
              <a:spcBef>
                <a:spcPts val="595"/>
              </a:spcBef>
            </a:pPr>
            <a:r>
              <a:rPr sz="2400" spc="-109" dirty="0">
                <a:latin typeface="Arial"/>
                <a:cs typeface="Arial"/>
              </a:rPr>
              <a:t>The </a:t>
            </a:r>
            <a:r>
              <a:rPr sz="2400" spc="-99" dirty="0">
                <a:latin typeface="Arial"/>
                <a:cs typeface="Arial"/>
              </a:rPr>
              <a:t>interface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89" dirty="0">
                <a:latin typeface="Arial"/>
                <a:cs typeface="Arial"/>
              </a:rPr>
              <a:t>the </a:t>
            </a:r>
            <a:r>
              <a:rPr sz="2400" spc="-59" dirty="0">
                <a:latin typeface="Arial"/>
                <a:cs typeface="Arial"/>
              </a:rPr>
              <a:t>final </a:t>
            </a:r>
            <a:r>
              <a:rPr sz="2400" spc="-119" dirty="0">
                <a:latin typeface="Arial"/>
                <a:cs typeface="Arial"/>
              </a:rPr>
              <a:t>presentation </a:t>
            </a:r>
            <a:r>
              <a:rPr sz="2400" spc="-59" dirty="0">
                <a:latin typeface="Arial"/>
                <a:cs typeface="Arial"/>
              </a:rPr>
              <a:t>of</a:t>
            </a:r>
            <a:r>
              <a:rPr sz="2400" spc="178" dirty="0">
                <a:latin typeface="Arial"/>
                <a:cs typeface="Arial"/>
              </a:rPr>
              <a:t> </a:t>
            </a:r>
            <a:r>
              <a:rPr sz="2400" spc="-159" dirty="0">
                <a:latin typeface="Arial"/>
                <a:cs typeface="Arial"/>
              </a:rPr>
              <a:t>media </a:t>
            </a:r>
            <a:r>
              <a:rPr sz="2400" spc="-149" dirty="0">
                <a:latin typeface="Arial"/>
                <a:cs typeface="Arial"/>
              </a:rPr>
              <a:t>is </a:t>
            </a:r>
            <a:r>
              <a:rPr sz="2400" spc="-129" dirty="0">
                <a:latin typeface="Arial"/>
                <a:cs typeface="Arial"/>
              </a:rPr>
              <a:t>usually</a:t>
            </a:r>
            <a:endParaRPr sz="2400" dirty="0">
              <a:latin typeface="Arial"/>
              <a:cs typeface="Arial"/>
            </a:endParaRPr>
          </a:p>
          <a:p>
            <a:pPr marL="614261">
              <a:spcBef>
                <a:spcPts val="10"/>
              </a:spcBef>
            </a:pP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interactive</a:t>
            </a:r>
            <a:r>
              <a:rPr sz="2400" spc="-5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59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9" y="1905001"/>
            <a:ext cx="1905001" cy="473072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284380">
              <a:spcBef>
                <a:spcPts val="361"/>
              </a:spcBef>
            </a:pPr>
            <a:r>
              <a:rPr sz="2800" b="1" spc="-345" dirty="0">
                <a:solidFill>
                  <a:srgbClr val="FFFFFF"/>
                </a:solidFill>
                <a:latin typeface="Arial"/>
                <a:cs typeface="Arial"/>
              </a:rPr>
              <a:t>GRAPHIC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299459"/>
            <a:ext cx="7900034" cy="3297020"/>
          </a:xfrm>
          <a:prstGeom prst="rect">
            <a:avLst/>
          </a:prstGeom>
        </p:spPr>
        <p:txBody>
          <a:bodyPr vert="horz" wrap="square" lIns="0" tIns="100294" rIns="0" bIns="0" rtlCol="0">
            <a:spAutoFit/>
          </a:bodyPr>
          <a:lstStyle/>
          <a:p>
            <a:pPr marL="355476" indent="-342780">
              <a:spcBef>
                <a:spcPts val="789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6" dirty="0">
                <a:latin typeface="Arial"/>
                <a:cs typeface="Arial"/>
              </a:rPr>
              <a:t>Two-dimensional figure 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6" dirty="0">
                <a:latin typeface="Arial"/>
                <a:cs typeface="Arial"/>
              </a:rPr>
              <a:t>illustration</a:t>
            </a:r>
            <a:endParaRPr sz="2800" dirty="0">
              <a:latin typeface="Arial"/>
              <a:cs typeface="Arial"/>
            </a:endParaRPr>
          </a:p>
          <a:p>
            <a:pPr marL="355476" marR="133302" indent="-342780">
              <a:spcBef>
                <a:spcPts val="69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6" dirty="0">
                <a:latin typeface="Arial"/>
                <a:cs typeface="Arial"/>
              </a:rPr>
              <a:t>Could be produced manually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(by </a:t>
            </a:r>
            <a:r>
              <a:rPr sz="2800" i="1" spc="-6" dirty="0">
                <a:solidFill>
                  <a:srgbClr val="FF0000"/>
                </a:solidFill>
                <a:latin typeface="Arial"/>
                <a:cs typeface="Arial"/>
              </a:rPr>
              <a:t>drawing,  painting, carving,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etc.) </a:t>
            </a:r>
            <a:r>
              <a:rPr sz="2800" spc="-6" dirty="0">
                <a:latin typeface="Arial"/>
                <a:cs typeface="Arial"/>
              </a:rPr>
              <a:t>or by computer graphics  technology.</a:t>
            </a:r>
            <a:endParaRPr sz="2800" dirty="0">
              <a:latin typeface="Arial"/>
              <a:cs typeface="Arial"/>
            </a:endParaRPr>
          </a:p>
          <a:p>
            <a:pPr marL="355476" marR="5077" indent="-342780">
              <a:spcBef>
                <a:spcPts val="70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6" dirty="0">
                <a:latin typeface="Arial"/>
                <a:cs typeface="Arial"/>
              </a:rPr>
              <a:t>Used in </a:t>
            </a:r>
            <a:r>
              <a:rPr sz="2800" dirty="0">
                <a:latin typeface="Arial"/>
                <a:cs typeface="Arial"/>
              </a:rPr>
              <a:t>multimedia to show more </a:t>
            </a:r>
            <a:r>
              <a:rPr sz="2800" spc="-6" dirty="0">
                <a:latin typeface="Arial"/>
                <a:cs typeface="Arial"/>
              </a:rPr>
              <a:t>clearly </a:t>
            </a:r>
            <a:r>
              <a:rPr sz="2800" spc="-10" dirty="0">
                <a:latin typeface="Arial"/>
                <a:cs typeface="Arial"/>
              </a:rPr>
              <a:t>what </a:t>
            </a:r>
            <a:r>
              <a:rPr sz="2800" dirty="0">
                <a:latin typeface="Arial"/>
                <a:cs typeface="Arial"/>
              </a:rPr>
              <a:t>a  </a:t>
            </a:r>
            <a:r>
              <a:rPr sz="2800" spc="-6" dirty="0">
                <a:latin typeface="Arial"/>
                <a:cs typeface="Arial"/>
              </a:rPr>
              <a:t>particular </a:t>
            </a:r>
            <a:r>
              <a:rPr sz="2800" dirty="0">
                <a:latin typeface="Arial"/>
                <a:cs typeface="Arial"/>
              </a:rPr>
              <a:t>information </a:t>
            </a:r>
            <a:r>
              <a:rPr sz="2800" spc="-6" dirty="0">
                <a:latin typeface="Arial"/>
                <a:cs typeface="Arial"/>
              </a:rPr>
              <a:t>is all about </a:t>
            </a:r>
            <a:r>
              <a:rPr sz="2800" i="1" spc="-6" dirty="0">
                <a:solidFill>
                  <a:srgbClr val="FF0000"/>
                </a:solidFill>
                <a:latin typeface="Arial"/>
                <a:cs typeface="Arial"/>
              </a:rPr>
              <a:t>(diagrams,  picture).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67401" y="1600199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457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4400" y="0"/>
                </a:lnTo>
                <a:lnTo>
                  <a:pt x="914400" y="381000"/>
                </a:lnTo>
                <a:lnTo>
                  <a:pt x="457200" y="3810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0"/>
            <a:ext cx="7583375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26" dirty="0"/>
              <a:t>Challenges </a:t>
            </a:r>
            <a:r>
              <a:rPr spc="-268" dirty="0"/>
              <a:t>for </a:t>
            </a:r>
            <a:r>
              <a:rPr spc="-178" dirty="0"/>
              <a:t>Multimedia</a:t>
            </a:r>
            <a:r>
              <a:rPr spc="-129" dirty="0"/>
              <a:t> </a:t>
            </a:r>
            <a:r>
              <a:rPr spc="-169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8" y="1537428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8" y="1953638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3979" y="2356459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3979" y="2697471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3979" y="3379445"/>
            <a:ext cx="122170" cy="122058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0" y="61569"/>
                </a:moveTo>
                <a:lnTo>
                  <a:pt x="61569" y="61569"/>
                </a:lnTo>
                <a:lnTo>
                  <a:pt x="61569" y="0"/>
                </a:lnTo>
                <a:lnTo>
                  <a:pt x="0" y="0"/>
                </a:lnTo>
                <a:lnTo>
                  <a:pt x="0" y="61569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4257" y="3593265"/>
            <a:ext cx="2573167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936" y="0"/>
                </a:lnTo>
              </a:path>
            </a:pathLst>
          </a:custGeom>
          <a:ln w="55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8600" y="1289934"/>
            <a:ext cx="7092268" cy="4798161"/>
          </a:xfrm>
          <a:prstGeom prst="rect">
            <a:avLst/>
          </a:prstGeom>
        </p:spPr>
        <p:txBody>
          <a:bodyPr vert="horz" wrap="square" lIns="0" tIns="79300" rIns="0" bIns="0" rtlCol="0">
            <a:spAutoFit/>
          </a:bodyPr>
          <a:lstStyle/>
          <a:p>
            <a:pPr marL="25175">
              <a:spcBef>
                <a:spcPts val="625"/>
              </a:spcBef>
            </a:pPr>
            <a:r>
              <a:rPr sz="2400" spc="-69" dirty="0">
                <a:latin typeface="Arial"/>
                <a:cs typeface="Arial"/>
              </a:rPr>
              <a:t>Distributed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spc="-139" dirty="0">
                <a:latin typeface="Arial"/>
                <a:cs typeface="Arial"/>
              </a:rPr>
              <a:t>Networks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416"/>
              </a:spcBef>
            </a:pPr>
            <a:r>
              <a:rPr sz="2400" spc="-129" dirty="0">
                <a:latin typeface="Arial"/>
                <a:cs typeface="Arial"/>
              </a:rPr>
              <a:t>Temporal </a:t>
            </a:r>
            <a:r>
              <a:rPr sz="2400" spc="-99" dirty="0">
                <a:latin typeface="Arial"/>
                <a:cs typeface="Arial"/>
              </a:rPr>
              <a:t>relationship </a:t>
            </a:r>
            <a:r>
              <a:rPr sz="2400" spc="-178" dirty="0">
                <a:latin typeface="Arial"/>
                <a:cs typeface="Arial"/>
              </a:rPr>
              <a:t>between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99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 marL="614261" marR="498457">
              <a:lnSpc>
                <a:spcPct val="102699"/>
              </a:lnSpc>
              <a:spcBef>
                <a:spcPts val="357"/>
              </a:spcBef>
            </a:pPr>
            <a:r>
              <a:rPr sz="2200" spc="-149" dirty="0">
                <a:latin typeface="Arial"/>
                <a:cs typeface="Arial"/>
              </a:rPr>
              <a:t>Render </a:t>
            </a:r>
            <a:r>
              <a:rPr sz="2200" spc="-50" dirty="0">
                <a:latin typeface="Arial"/>
                <a:cs typeface="Arial"/>
              </a:rPr>
              <a:t>different </a:t>
            </a:r>
            <a:r>
              <a:rPr sz="2200" spc="-69" dirty="0">
                <a:latin typeface="Arial"/>
                <a:cs typeface="Arial"/>
              </a:rPr>
              <a:t>data </a:t>
            </a:r>
            <a:r>
              <a:rPr sz="2200" dirty="0">
                <a:latin typeface="Arial"/>
                <a:cs typeface="Arial"/>
              </a:rPr>
              <a:t>at </a:t>
            </a:r>
            <a:r>
              <a:rPr sz="2200" spc="-198" dirty="0">
                <a:latin typeface="Arial"/>
                <a:cs typeface="Arial"/>
              </a:rPr>
              <a:t>same </a:t>
            </a:r>
            <a:r>
              <a:rPr sz="2200" spc="-40" dirty="0">
                <a:latin typeface="Arial"/>
                <a:cs typeface="Arial"/>
              </a:rPr>
              <a:t>time </a:t>
            </a:r>
            <a:r>
              <a:rPr sz="2200" spc="-20" dirty="0">
                <a:latin typeface="Arial"/>
                <a:cs typeface="Arial"/>
              </a:rPr>
              <a:t>— </a:t>
            </a:r>
            <a:r>
              <a:rPr sz="2200" spc="-89" dirty="0">
                <a:latin typeface="Arial"/>
                <a:cs typeface="Arial"/>
              </a:rPr>
              <a:t>continuously.  </a:t>
            </a:r>
            <a:r>
              <a:rPr sz="2200" spc="-139" dirty="0">
                <a:latin typeface="Arial"/>
                <a:cs typeface="Arial"/>
              </a:rPr>
              <a:t>Sequencing </a:t>
            </a:r>
            <a:r>
              <a:rPr sz="2200" spc="-10" dirty="0">
                <a:latin typeface="Arial"/>
                <a:cs typeface="Arial"/>
              </a:rPr>
              <a:t>within </a:t>
            </a:r>
            <a:r>
              <a:rPr sz="2200" spc="-59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media:</a:t>
            </a:r>
            <a:endParaRPr sz="2200" dirty="0">
              <a:latin typeface="Arial"/>
              <a:cs typeface="Arial"/>
            </a:endParaRPr>
          </a:p>
          <a:p>
            <a:pPr marL="614261" marR="10070">
              <a:lnSpc>
                <a:spcPct val="102600"/>
              </a:lnSpc>
            </a:pPr>
            <a:r>
              <a:rPr sz="2200" b="1" spc="-119" dirty="0">
                <a:solidFill>
                  <a:srgbClr val="0000FF"/>
                </a:solidFill>
                <a:latin typeface="Arial"/>
                <a:cs typeface="Arial"/>
              </a:rPr>
              <a:t>playing </a:t>
            </a:r>
            <a:r>
              <a:rPr sz="2200" b="1" spc="-109" dirty="0">
                <a:solidFill>
                  <a:srgbClr val="0000FF"/>
                </a:solidFill>
                <a:latin typeface="Arial"/>
                <a:cs typeface="Arial"/>
              </a:rPr>
              <a:t>frames </a:t>
            </a:r>
            <a:r>
              <a:rPr sz="2200" b="1" spc="-89" dirty="0">
                <a:solidFill>
                  <a:srgbClr val="0000FF"/>
                </a:solidFill>
                <a:latin typeface="Arial"/>
                <a:cs typeface="Arial"/>
              </a:rPr>
              <a:t>in correct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order/time </a:t>
            </a:r>
            <a:r>
              <a:rPr sz="2200" b="1" spc="-59" dirty="0">
                <a:solidFill>
                  <a:srgbClr val="0000FF"/>
                </a:solidFill>
                <a:latin typeface="Arial"/>
                <a:cs typeface="Arial"/>
              </a:rPr>
              <a:t>frame </a:t>
            </a:r>
            <a:r>
              <a:rPr sz="2200" b="1" spc="-89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2200" b="1" spc="-119" dirty="0">
                <a:solidFill>
                  <a:srgbClr val="0000FF"/>
                </a:solidFill>
                <a:latin typeface="Arial"/>
                <a:cs typeface="Arial"/>
              </a:rPr>
              <a:t>video  </a:t>
            </a:r>
            <a:r>
              <a:rPr sz="2200" b="1" spc="-109" dirty="0">
                <a:solidFill>
                  <a:srgbClr val="FF0000"/>
                </a:solidFill>
                <a:latin typeface="Arial"/>
                <a:cs typeface="Arial"/>
              </a:rPr>
              <a:t>Synchronisation </a:t>
            </a:r>
            <a:r>
              <a:rPr sz="2200" spc="-69" dirty="0">
                <a:latin typeface="Arial"/>
                <a:cs typeface="Arial"/>
              </a:rPr>
              <a:t>—</a:t>
            </a:r>
            <a:r>
              <a:rPr sz="2200" spc="-69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inter-media</a:t>
            </a:r>
            <a:r>
              <a:rPr sz="2200" spc="-159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 </a:t>
            </a:r>
            <a:r>
              <a:rPr sz="2200" spc="-119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scheduling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6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14261" marR="185034">
              <a:lnSpc>
                <a:spcPct val="102600"/>
              </a:lnSpc>
            </a:pP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E.g. </a:t>
            </a:r>
            <a:r>
              <a:rPr sz="2200" spc="-99" dirty="0">
                <a:latin typeface="Arial"/>
                <a:cs typeface="Arial"/>
              </a:rPr>
              <a:t>Video </a:t>
            </a:r>
            <a:r>
              <a:rPr sz="2200" spc="-129" dirty="0">
                <a:latin typeface="Arial"/>
                <a:cs typeface="Arial"/>
              </a:rPr>
              <a:t>and </a:t>
            </a:r>
            <a:r>
              <a:rPr sz="2200" spc="-69" dirty="0">
                <a:latin typeface="Arial"/>
                <a:cs typeface="Arial"/>
              </a:rPr>
              <a:t>Audio </a:t>
            </a:r>
            <a:r>
              <a:rPr sz="2200" spc="-20" dirty="0">
                <a:latin typeface="Arial"/>
                <a:cs typeface="Arial"/>
              </a:rPr>
              <a:t>— </a:t>
            </a:r>
            <a:r>
              <a:rPr sz="2200" spc="-40" dirty="0">
                <a:latin typeface="Arial"/>
                <a:cs typeface="Arial"/>
              </a:rPr>
              <a:t>Lip </a:t>
            </a:r>
            <a:r>
              <a:rPr sz="2200" spc="-89" dirty="0">
                <a:latin typeface="Arial"/>
                <a:cs typeface="Arial"/>
              </a:rPr>
              <a:t>synchronisation </a:t>
            </a:r>
            <a:r>
              <a:rPr sz="2200" spc="-119" dirty="0">
                <a:latin typeface="Arial"/>
                <a:cs typeface="Arial"/>
              </a:rPr>
              <a:t>is </a:t>
            </a:r>
            <a:r>
              <a:rPr sz="2200" spc="-99" dirty="0">
                <a:latin typeface="Arial"/>
                <a:cs typeface="Arial"/>
              </a:rPr>
              <a:t>clearly  </a:t>
            </a:r>
            <a:r>
              <a:rPr sz="2200" spc="-30" dirty="0">
                <a:latin typeface="Arial"/>
                <a:cs typeface="Arial"/>
              </a:rPr>
              <a:t>important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139" dirty="0">
                <a:latin typeface="Arial"/>
                <a:cs typeface="Arial"/>
              </a:rPr>
              <a:t>humans </a:t>
            </a:r>
            <a:r>
              <a:rPr sz="2200" spc="20" dirty="0">
                <a:latin typeface="Arial"/>
                <a:cs typeface="Arial"/>
              </a:rPr>
              <a:t>to </a:t>
            </a:r>
            <a:r>
              <a:rPr sz="2200" spc="-79" dirty="0">
                <a:latin typeface="Arial"/>
                <a:cs typeface="Arial"/>
              </a:rPr>
              <a:t>watch </a:t>
            </a:r>
            <a:r>
              <a:rPr sz="2200" spc="-109" dirty="0">
                <a:latin typeface="Arial"/>
                <a:cs typeface="Arial"/>
              </a:rPr>
              <a:t>playback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spc="-109" dirty="0">
                <a:latin typeface="Arial"/>
                <a:cs typeface="Arial"/>
              </a:rPr>
              <a:t>video </a:t>
            </a:r>
            <a:r>
              <a:rPr sz="2200" spc="-129" dirty="0">
                <a:latin typeface="Arial"/>
                <a:cs typeface="Arial"/>
              </a:rPr>
              <a:t>and  </a:t>
            </a:r>
            <a:r>
              <a:rPr sz="2200" spc="-99" dirty="0">
                <a:latin typeface="Arial"/>
                <a:cs typeface="Arial"/>
              </a:rPr>
              <a:t>audio </a:t>
            </a:r>
            <a:r>
              <a:rPr sz="2200" spc="-129" dirty="0">
                <a:latin typeface="Arial"/>
                <a:cs typeface="Arial"/>
              </a:rPr>
              <a:t>and </a:t>
            </a:r>
            <a:r>
              <a:rPr sz="2200" spc="-178" dirty="0">
                <a:latin typeface="Arial"/>
                <a:cs typeface="Arial"/>
              </a:rPr>
              <a:t>even </a:t>
            </a:r>
            <a:r>
              <a:rPr sz="2200" spc="-69" dirty="0">
                <a:latin typeface="Arial"/>
                <a:cs typeface="Arial"/>
              </a:rPr>
              <a:t>animation </a:t>
            </a:r>
            <a:r>
              <a:rPr sz="2200" spc="-129" dirty="0">
                <a:latin typeface="Arial"/>
                <a:cs typeface="Arial"/>
              </a:rPr>
              <a:t>and</a:t>
            </a:r>
            <a:r>
              <a:rPr sz="2200" spc="-387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audio.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59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14261" marR="192586">
              <a:lnSpc>
                <a:spcPct val="102600"/>
              </a:lnSpc>
            </a:pPr>
            <a:r>
              <a:rPr sz="2200" spc="-129" dirty="0">
                <a:latin typeface="Arial"/>
                <a:cs typeface="Arial"/>
              </a:rPr>
              <a:t>Ever </a:t>
            </a:r>
            <a:r>
              <a:rPr sz="2200" spc="-30" dirty="0">
                <a:latin typeface="Arial"/>
                <a:cs typeface="Arial"/>
              </a:rPr>
              <a:t>tried </a:t>
            </a:r>
            <a:r>
              <a:rPr sz="2200" spc="-79" dirty="0">
                <a:latin typeface="Arial"/>
                <a:cs typeface="Arial"/>
              </a:rPr>
              <a:t>watching </a:t>
            </a:r>
            <a:r>
              <a:rPr sz="2200" spc="-139" dirty="0">
                <a:latin typeface="Arial"/>
                <a:cs typeface="Arial"/>
              </a:rPr>
              <a:t>an </a:t>
            </a:r>
            <a:r>
              <a:rPr sz="2200" spc="-30" dirty="0">
                <a:latin typeface="Arial"/>
                <a:cs typeface="Arial"/>
              </a:rPr>
              <a:t>out </a:t>
            </a:r>
            <a:r>
              <a:rPr sz="2200" spc="-40" dirty="0">
                <a:latin typeface="Arial"/>
                <a:cs typeface="Arial"/>
              </a:rPr>
              <a:t>of </a:t>
            </a:r>
            <a:r>
              <a:rPr sz="2200" spc="30" dirty="0">
                <a:latin typeface="Arial"/>
                <a:cs typeface="Arial"/>
              </a:rPr>
              <a:t>(lip) </a:t>
            </a:r>
            <a:r>
              <a:rPr sz="2200" spc="-149" dirty="0">
                <a:latin typeface="Arial"/>
                <a:cs typeface="Arial"/>
              </a:rPr>
              <a:t>sync </a:t>
            </a:r>
            <a:r>
              <a:rPr sz="2200" dirty="0">
                <a:latin typeface="Arial"/>
                <a:cs typeface="Arial"/>
              </a:rPr>
              <a:t>film </a:t>
            </a:r>
            <a:r>
              <a:rPr sz="2200" spc="-50" dirty="0">
                <a:latin typeface="Arial"/>
                <a:cs typeface="Arial"/>
              </a:rPr>
              <a:t>for </a:t>
            </a:r>
            <a:r>
              <a:rPr sz="2200" spc="-178" dirty="0">
                <a:latin typeface="Arial"/>
                <a:cs typeface="Arial"/>
              </a:rPr>
              <a:t>a </a:t>
            </a:r>
            <a:r>
              <a:rPr sz="2200" spc="-89" dirty="0">
                <a:latin typeface="Arial"/>
                <a:cs typeface="Arial"/>
              </a:rPr>
              <a:t>long  </a:t>
            </a:r>
            <a:r>
              <a:rPr sz="2200" spc="-69" dirty="0">
                <a:latin typeface="Arial"/>
                <a:cs typeface="Arial"/>
              </a:rPr>
              <a:t>time?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4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4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4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4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60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0"/>
            <a:ext cx="7735773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19" dirty="0"/>
              <a:t>Key </a:t>
            </a:r>
            <a:r>
              <a:rPr spc="-188" dirty="0"/>
              <a:t>Issues </a:t>
            </a:r>
            <a:r>
              <a:rPr spc="-268" dirty="0"/>
              <a:t>for </a:t>
            </a:r>
            <a:r>
              <a:rPr spc="-178" dirty="0"/>
              <a:t>Multimedia</a:t>
            </a:r>
            <a:r>
              <a:rPr dirty="0"/>
              <a:t> </a:t>
            </a:r>
            <a:r>
              <a:rPr spc="-169"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8" y="2059391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8" y="2498176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18" y="330049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18" y="3739286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518" y="454160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848" y="1200139"/>
            <a:ext cx="7708165" cy="4653226"/>
          </a:xfrm>
          <a:prstGeom prst="rect">
            <a:avLst/>
          </a:prstGeom>
        </p:spPr>
        <p:txBody>
          <a:bodyPr vert="horz" wrap="square" lIns="0" tIns="25175" rIns="0" bIns="0" rtlCol="0">
            <a:spAutoFit/>
          </a:bodyPr>
          <a:lstStyle/>
          <a:p>
            <a:pPr marL="614261" marR="10070" indent="-590345">
              <a:lnSpc>
                <a:spcPct val="141800"/>
              </a:lnSpc>
              <a:spcBef>
                <a:spcPts val="198"/>
              </a:spcBef>
            </a:pPr>
            <a:r>
              <a:rPr sz="2400" spc="-109" dirty="0">
                <a:latin typeface="Arial"/>
                <a:cs typeface="Arial"/>
              </a:rPr>
              <a:t>The </a:t>
            </a:r>
            <a:r>
              <a:rPr sz="2400" spc="-188" dirty="0">
                <a:latin typeface="Arial"/>
                <a:cs typeface="Arial"/>
              </a:rPr>
              <a:t>key </a:t>
            </a:r>
            <a:r>
              <a:rPr sz="2400" spc="-226" dirty="0">
                <a:latin typeface="Arial"/>
                <a:cs typeface="Arial"/>
              </a:rPr>
              <a:t>issues </a:t>
            </a:r>
            <a:r>
              <a:rPr sz="2400" spc="-89" dirty="0">
                <a:latin typeface="Arial"/>
                <a:cs typeface="Arial"/>
              </a:rPr>
              <a:t>multimedia </a:t>
            </a:r>
            <a:r>
              <a:rPr sz="2400" spc="-188" dirty="0">
                <a:latin typeface="Arial"/>
                <a:cs typeface="Arial"/>
              </a:rPr>
              <a:t>systems </a:t>
            </a:r>
            <a:r>
              <a:rPr sz="2400" spc="-218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9" dirty="0">
                <a:latin typeface="Arial"/>
                <a:cs typeface="Arial"/>
              </a:rPr>
              <a:t>deal </a:t>
            </a:r>
            <a:r>
              <a:rPr sz="2400" spc="-30" dirty="0">
                <a:latin typeface="Arial"/>
                <a:cs typeface="Arial"/>
              </a:rPr>
              <a:t>with </a:t>
            </a:r>
            <a:r>
              <a:rPr sz="2400" spc="-188" dirty="0">
                <a:latin typeface="Arial"/>
                <a:cs typeface="Arial"/>
              </a:rPr>
              <a:t>here </a:t>
            </a:r>
            <a:r>
              <a:rPr sz="2400" spc="-159" dirty="0">
                <a:latin typeface="Arial"/>
                <a:cs typeface="Arial"/>
              </a:rPr>
              <a:t>are:  How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9" dirty="0">
                <a:latin typeface="Arial"/>
                <a:cs typeface="Arial"/>
              </a:rPr>
              <a:t>represent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139" dirty="0">
                <a:latin typeface="Arial"/>
                <a:cs typeface="Arial"/>
              </a:rPr>
              <a:t>store </a:t>
            </a:r>
            <a:r>
              <a:rPr sz="2400" spc="-99" dirty="0">
                <a:latin typeface="Arial"/>
                <a:cs typeface="Arial"/>
              </a:rPr>
              <a:t>temporal</a:t>
            </a:r>
            <a:r>
              <a:rPr sz="2400" spc="-218" dirty="0">
                <a:latin typeface="Arial"/>
                <a:cs typeface="Arial"/>
              </a:rPr>
              <a:t> </a:t>
            </a:r>
            <a:r>
              <a:rPr sz="2400" spc="-69" dirty="0">
                <a:latin typeface="Arial"/>
                <a:cs typeface="Arial"/>
              </a:rPr>
              <a:t>information.</a:t>
            </a:r>
            <a:endParaRPr sz="2400" dirty="0">
              <a:latin typeface="Arial"/>
              <a:cs typeface="Arial"/>
            </a:endParaRPr>
          </a:p>
          <a:p>
            <a:pPr marL="614261" marR="410347">
              <a:spcBef>
                <a:spcPts val="605"/>
              </a:spcBef>
            </a:pPr>
            <a:r>
              <a:rPr sz="2400" spc="-159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strictly </a:t>
            </a:r>
            <a:r>
              <a:rPr sz="2400" spc="-79" dirty="0">
                <a:latin typeface="Arial"/>
                <a:cs typeface="Arial"/>
              </a:rPr>
              <a:t>maintain </a:t>
            </a:r>
            <a:r>
              <a:rPr sz="2400" spc="-89" dirty="0">
                <a:latin typeface="Arial"/>
                <a:cs typeface="Arial"/>
              </a:rPr>
              <a:t>the </a:t>
            </a:r>
            <a:r>
              <a:rPr sz="2400" spc="-99" dirty="0">
                <a:latin typeface="Arial"/>
                <a:cs typeface="Arial"/>
              </a:rPr>
              <a:t>temporal </a:t>
            </a:r>
            <a:r>
              <a:rPr sz="2400" spc="-119" dirty="0">
                <a:latin typeface="Arial"/>
                <a:cs typeface="Arial"/>
              </a:rPr>
              <a:t>relationships </a:t>
            </a:r>
            <a:r>
              <a:rPr sz="2400" spc="-149" dirty="0">
                <a:latin typeface="Arial"/>
                <a:cs typeface="Arial"/>
              </a:rPr>
              <a:t>on  </a:t>
            </a:r>
            <a:r>
              <a:rPr sz="2400" spc="-139" dirty="0">
                <a:latin typeface="Arial"/>
                <a:cs typeface="Arial"/>
              </a:rPr>
              <a:t>play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spc="-59" dirty="0">
                <a:latin typeface="Arial"/>
                <a:cs typeface="Arial"/>
              </a:rPr>
              <a:t>back/retrieval</a:t>
            </a:r>
            <a:endParaRPr sz="2400" dirty="0">
              <a:latin typeface="Arial"/>
              <a:cs typeface="Arial"/>
            </a:endParaRPr>
          </a:p>
          <a:p>
            <a:pPr marL="614261">
              <a:spcBef>
                <a:spcPts val="605"/>
              </a:spcBef>
            </a:pPr>
            <a:r>
              <a:rPr sz="2400" spc="-69" dirty="0">
                <a:latin typeface="Arial"/>
                <a:cs typeface="Arial"/>
              </a:rPr>
              <a:t>What </a:t>
            </a:r>
            <a:r>
              <a:rPr sz="2400" spc="-198" dirty="0">
                <a:latin typeface="Arial"/>
                <a:cs typeface="Arial"/>
              </a:rPr>
              <a:t>process are </a:t>
            </a:r>
            <a:r>
              <a:rPr sz="2400" spc="-119" dirty="0">
                <a:latin typeface="Arial"/>
                <a:cs typeface="Arial"/>
              </a:rPr>
              <a:t>involved </a:t>
            </a:r>
            <a:r>
              <a:rPr sz="2400" spc="-59" dirty="0">
                <a:latin typeface="Arial"/>
                <a:cs typeface="Arial"/>
              </a:rPr>
              <a:t>in </a:t>
            </a:r>
            <a:r>
              <a:rPr sz="2400" spc="-89" dirty="0">
                <a:latin typeface="Arial"/>
                <a:cs typeface="Arial"/>
              </a:rPr>
              <a:t>the</a:t>
            </a:r>
            <a:r>
              <a:rPr sz="2400" spc="-198" dirty="0">
                <a:latin typeface="Arial"/>
                <a:cs typeface="Arial"/>
              </a:rPr>
              <a:t> </a:t>
            </a:r>
            <a:r>
              <a:rPr sz="2400" spc="-149" dirty="0">
                <a:latin typeface="Arial"/>
                <a:cs typeface="Arial"/>
              </a:rPr>
              <a:t>above.</a:t>
            </a:r>
            <a:endParaRPr sz="2400" dirty="0">
              <a:latin typeface="Arial"/>
              <a:cs typeface="Arial"/>
            </a:endParaRPr>
          </a:p>
          <a:p>
            <a:pPr marL="614261" marR="657057">
              <a:spcBef>
                <a:spcPts val="605"/>
              </a:spcBef>
            </a:pPr>
            <a:r>
              <a:rPr sz="2400" spc="-79" dirty="0">
                <a:latin typeface="Arial"/>
                <a:cs typeface="Arial"/>
              </a:rPr>
              <a:t>Data </a:t>
            </a:r>
            <a:r>
              <a:rPr sz="2400" spc="-218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69" dirty="0">
                <a:latin typeface="Arial"/>
                <a:cs typeface="Arial"/>
              </a:rPr>
              <a:t>represented </a:t>
            </a:r>
            <a:r>
              <a:rPr sz="2400" b="1" spc="-69" dirty="0">
                <a:solidFill>
                  <a:srgbClr val="0000FF"/>
                </a:solidFill>
                <a:latin typeface="Arial"/>
                <a:cs typeface="Arial"/>
              </a:rPr>
              <a:t>digitally </a:t>
            </a:r>
            <a:r>
              <a:rPr sz="2400" spc="-59" dirty="0">
                <a:latin typeface="Arial"/>
                <a:cs typeface="Arial"/>
              </a:rPr>
              <a:t>— </a:t>
            </a:r>
            <a:r>
              <a:rPr sz="2400" spc="-79" dirty="0">
                <a:latin typeface="Arial"/>
                <a:cs typeface="Arial"/>
              </a:rPr>
              <a:t>Analog–Digital  </a:t>
            </a:r>
            <a:r>
              <a:rPr sz="2400" spc="-159" dirty="0">
                <a:latin typeface="Arial"/>
                <a:cs typeface="Arial"/>
              </a:rPr>
              <a:t>Conversion, </a:t>
            </a:r>
            <a:r>
              <a:rPr sz="2400" spc="-139" dirty="0">
                <a:latin typeface="Arial"/>
                <a:cs typeface="Arial"/>
              </a:rPr>
              <a:t>Sampling</a:t>
            </a:r>
            <a:r>
              <a:rPr sz="2400" spc="-119" dirty="0">
                <a:latin typeface="Arial"/>
                <a:cs typeface="Arial"/>
              </a:rPr>
              <a:t> </a:t>
            </a:r>
            <a:r>
              <a:rPr sz="2400" i="1" spc="-178" dirty="0">
                <a:latin typeface="Trebuchet MS"/>
                <a:cs typeface="Trebuchet MS"/>
              </a:rPr>
              <a:t>etc.</a:t>
            </a:r>
            <a:endParaRPr sz="2400" dirty="0">
              <a:latin typeface="Trebuchet MS"/>
              <a:cs typeface="Trebuchet MS"/>
            </a:endParaRPr>
          </a:p>
          <a:p>
            <a:pPr marL="614261">
              <a:spcBef>
                <a:spcPts val="613"/>
              </a:spcBef>
            </a:pPr>
            <a:r>
              <a:rPr sz="2400" spc="-169" dirty="0">
                <a:latin typeface="Arial"/>
                <a:cs typeface="Arial"/>
              </a:rPr>
              <a:t>Large </a:t>
            </a:r>
            <a:r>
              <a:rPr sz="2400" spc="-79" dirty="0">
                <a:latin typeface="Arial"/>
                <a:cs typeface="Arial"/>
              </a:rPr>
              <a:t>Data </a:t>
            </a:r>
            <a:r>
              <a:rPr sz="2400" spc="-149" dirty="0">
                <a:latin typeface="Arial"/>
                <a:cs typeface="Arial"/>
              </a:rPr>
              <a:t>Requirements </a:t>
            </a:r>
            <a:r>
              <a:rPr sz="2400" spc="-59" dirty="0">
                <a:latin typeface="Arial"/>
                <a:cs typeface="Arial"/>
              </a:rPr>
              <a:t>— </a:t>
            </a:r>
            <a:r>
              <a:rPr sz="2400" spc="-89" dirty="0">
                <a:latin typeface="Arial"/>
                <a:cs typeface="Arial"/>
              </a:rPr>
              <a:t>bandwidth,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39" dirty="0">
                <a:latin typeface="Arial"/>
                <a:cs typeface="Arial"/>
              </a:rPr>
              <a:t>storage,</a:t>
            </a:r>
            <a:endParaRPr sz="2400" dirty="0">
              <a:latin typeface="Arial"/>
              <a:cs typeface="Arial"/>
            </a:endParaRPr>
          </a:p>
          <a:p>
            <a:pPr marL="614261" marR="1596070">
              <a:lnSpc>
                <a:spcPct val="79900"/>
              </a:lnSpc>
              <a:spcBef>
                <a:spcPts val="1673"/>
              </a:spcBef>
            </a:pPr>
            <a:r>
              <a:rPr sz="3400" b="1" spc="89" dirty="0">
                <a:solidFill>
                  <a:srgbClr val="0000FF"/>
                </a:solidFill>
                <a:latin typeface="Arial"/>
                <a:cs typeface="Arial"/>
              </a:rPr>
              <a:t>Data </a:t>
            </a:r>
            <a:r>
              <a:rPr sz="3400" b="1" spc="-198" dirty="0">
                <a:solidFill>
                  <a:srgbClr val="0000FF"/>
                </a:solidFill>
                <a:latin typeface="Arial"/>
                <a:cs typeface="Arial"/>
              </a:rPr>
              <a:t>compression </a:t>
            </a:r>
            <a:r>
              <a:rPr sz="3400" b="1" spc="-258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3400" b="1" spc="-159" dirty="0">
                <a:solidFill>
                  <a:srgbClr val="0000FF"/>
                </a:solidFill>
                <a:latin typeface="Arial"/>
                <a:cs typeface="Arial"/>
              </a:rPr>
              <a:t>usually  </a:t>
            </a:r>
            <a:r>
              <a:rPr sz="3400" b="1" spc="-89" dirty="0">
                <a:solidFill>
                  <a:srgbClr val="0000FF"/>
                </a:solidFill>
                <a:latin typeface="Arial"/>
                <a:cs typeface="Arial"/>
              </a:rPr>
              <a:t>mandatory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61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3"/>
            <a:ext cx="8192975" cy="1189310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08" dirty="0"/>
              <a:t>Desirable </a:t>
            </a:r>
            <a:r>
              <a:rPr spc="-238" dirty="0"/>
              <a:t>Features </a:t>
            </a:r>
            <a:r>
              <a:rPr spc="-268" dirty="0"/>
              <a:t>for </a:t>
            </a:r>
            <a:r>
              <a:rPr spc="-238" dirty="0"/>
              <a:t>a</a:t>
            </a:r>
            <a:r>
              <a:rPr spc="-357" dirty="0"/>
              <a:t> </a:t>
            </a:r>
            <a:r>
              <a:rPr spc="-178" dirty="0"/>
              <a:t>Multimedia 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848" y="1306966"/>
            <a:ext cx="7762322" cy="4433049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25175" marR="10070">
              <a:spcBef>
                <a:spcPts val="188"/>
              </a:spcBef>
            </a:pPr>
            <a:r>
              <a:rPr sz="2400" spc="-178" dirty="0">
                <a:latin typeface="Arial"/>
                <a:cs typeface="Arial"/>
              </a:rPr>
              <a:t>Given </a:t>
            </a:r>
            <a:r>
              <a:rPr sz="2400" spc="-89" dirty="0">
                <a:latin typeface="Arial"/>
                <a:cs typeface="Arial"/>
              </a:rPr>
              <a:t>the </a:t>
            </a:r>
            <a:r>
              <a:rPr sz="2400" spc="-178" dirty="0">
                <a:latin typeface="Arial"/>
                <a:cs typeface="Arial"/>
              </a:rPr>
              <a:t>above </a:t>
            </a:r>
            <a:r>
              <a:rPr sz="2400" spc="-169" dirty="0">
                <a:latin typeface="Arial"/>
                <a:cs typeface="Arial"/>
              </a:rPr>
              <a:t>challenges </a:t>
            </a:r>
            <a:r>
              <a:rPr sz="2400" spc="-89" dirty="0">
                <a:latin typeface="Arial"/>
                <a:cs typeface="Arial"/>
              </a:rPr>
              <a:t>the following </a:t>
            </a:r>
            <a:r>
              <a:rPr sz="2400" spc="-109" dirty="0">
                <a:latin typeface="Arial"/>
                <a:cs typeface="Arial"/>
              </a:rPr>
              <a:t>feature </a:t>
            </a:r>
            <a:r>
              <a:rPr sz="2400" spc="-218" dirty="0">
                <a:latin typeface="Arial"/>
                <a:cs typeface="Arial"/>
              </a:rPr>
              <a:t>a </a:t>
            </a:r>
            <a:r>
              <a:rPr sz="2400" spc="-149" dirty="0">
                <a:latin typeface="Arial"/>
                <a:cs typeface="Arial"/>
              </a:rPr>
              <a:t>desirable </a:t>
            </a:r>
            <a:r>
              <a:rPr sz="2400" spc="20" dirty="0">
                <a:latin typeface="Arial"/>
                <a:cs typeface="Arial"/>
              </a:rPr>
              <a:t>(</a:t>
            </a:r>
            <a:r>
              <a:rPr sz="2400" b="1" spc="20" dirty="0">
                <a:solidFill>
                  <a:srgbClr val="0000FF"/>
                </a:solidFill>
                <a:latin typeface="Arial"/>
                <a:cs typeface="Arial"/>
              </a:rPr>
              <a:t>if  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sz="2400" b="1" spc="-79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b="1" spc="-89" dirty="0">
                <a:solidFill>
                  <a:srgbClr val="0000FF"/>
                </a:solidFill>
                <a:latin typeface="Arial"/>
                <a:cs typeface="Arial"/>
              </a:rPr>
              <a:t>prerequisite</a:t>
            </a:r>
            <a:r>
              <a:rPr sz="2400" spc="-89" dirty="0">
                <a:latin typeface="Arial"/>
                <a:cs typeface="Arial"/>
              </a:rPr>
              <a:t>) </a:t>
            </a:r>
            <a:r>
              <a:rPr sz="2400" spc="-69" dirty="0">
                <a:latin typeface="Arial"/>
                <a:cs typeface="Arial"/>
              </a:rPr>
              <a:t>for </a:t>
            </a:r>
            <a:r>
              <a:rPr sz="2400" spc="-218" dirty="0">
                <a:latin typeface="Arial"/>
                <a:cs typeface="Arial"/>
              </a:rPr>
              <a:t>a </a:t>
            </a:r>
            <a:r>
              <a:rPr sz="2400" spc="-69" dirty="0">
                <a:latin typeface="Arial"/>
                <a:cs typeface="Arial"/>
              </a:rPr>
              <a:t>Multimedia</a:t>
            </a:r>
            <a:r>
              <a:rPr sz="2400" spc="-307" dirty="0">
                <a:latin typeface="Arial"/>
                <a:cs typeface="Arial"/>
              </a:rPr>
              <a:t> </a:t>
            </a:r>
            <a:r>
              <a:rPr sz="2400" spc="-149" dirty="0">
                <a:latin typeface="Arial"/>
                <a:cs typeface="Arial"/>
              </a:rPr>
              <a:t>System:</a:t>
            </a:r>
            <a:endParaRPr sz="2400" dirty="0">
              <a:latin typeface="Arial"/>
              <a:cs typeface="Arial"/>
            </a:endParaRPr>
          </a:p>
          <a:p>
            <a:pPr marL="1598588" marR="158600" indent="-1574672">
              <a:spcBef>
                <a:spcPts val="1199"/>
              </a:spcBef>
            </a:pPr>
            <a:r>
              <a:rPr sz="2400" spc="-139" dirty="0">
                <a:solidFill>
                  <a:srgbClr val="990033"/>
                </a:solidFill>
                <a:latin typeface="Arial"/>
                <a:cs typeface="Arial"/>
              </a:rPr>
              <a:t>Very </a:t>
            </a:r>
            <a:r>
              <a:rPr sz="2400" spc="-99" dirty="0">
                <a:solidFill>
                  <a:srgbClr val="990033"/>
                </a:solidFill>
                <a:latin typeface="Arial"/>
                <a:cs typeface="Arial"/>
              </a:rPr>
              <a:t>High </a:t>
            </a:r>
            <a:r>
              <a:rPr sz="2400" spc="-159" dirty="0">
                <a:solidFill>
                  <a:srgbClr val="990033"/>
                </a:solidFill>
                <a:latin typeface="Arial"/>
                <a:cs typeface="Arial"/>
              </a:rPr>
              <a:t>Processing </a:t>
            </a:r>
            <a:r>
              <a:rPr sz="2400" spc="-169" dirty="0">
                <a:solidFill>
                  <a:srgbClr val="990033"/>
                </a:solidFill>
                <a:latin typeface="Arial"/>
                <a:cs typeface="Arial"/>
              </a:rPr>
              <a:t>Power</a:t>
            </a:r>
            <a:r>
              <a:rPr sz="2400" spc="-169" dirty="0">
                <a:latin typeface="Arial"/>
                <a:cs typeface="Arial"/>
              </a:rPr>
              <a:t>— </a:t>
            </a:r>
            <a:r>
              <a:rPr sz="2400" spc="-218" dirty="0">
                <a:latin typeface="Arial"/>
                <a:cs typeface="Arial"/>
              </a:rPr>
              <a:t>needed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9" dirty="0">
                <a:latin typeface="Arial"/>
                <a:cs typeface="Arial"/>
              </a:rPr>
              <a:t>deal </a:t>
            </a:r>
            <a:r>
              <a:rPr sz="2400" spc="-30" dirty="0">
                <a:latin typeface="Arial"/>
                <a:cs typeface="Arial"/>
              </a:rPr>
              <a:t>with </a:t>
            </a:r>
            <a:r>
              <a:rPr sz="2400" spc="-149" dirty="0">
                <a:latin typeface="Arial"/>
                <a:cs typeface="Arial"/>
              </a:rPr>
              <a:t>large </a:t>
            </a:r>
            <a:r>
              <a:rPr sz="2400" spc="-99" dirty="0">
                <a:latin typeface="Arial"/>
                <a:cs typeface="Arial"/>
              </a:rPr>
              <a:t>data  </a:t>
            </a:r>
            <a:r>
              <a:rPr sz="2400" spc="-169" dirty="0">
                <a:latin typeface="Arial"/>
                <a:cs typeface="Arial"/>
              </a:rPr>
              <a:t>processing and </a:t>
            </a:r>
            <a:r>
              <a:rPr sz="2400" spc="-129" dirty="0">
                <a:latin typeface="Arial"/>
                <a:cs typeface="Arial"/>
              </a:rPr>
              <a:t>real </a:t>
            </a:r>
            <a:r>
              <a:rPr sz="2400" spc="-69" dirty="0">
                <a:latin typeface="Arial"/>
                <a:cs typeface="Arial"/>
              </a:rPr>
              <a:t>time </a:t>
            </a:r>
            <a:r>
              <a:rPr sz="2400" spc="-119" dirty="0">
                <a:latin typeface="Arial"/>
                <a:cs typeface="Arial"/>
              </a:rPr>
              <a:t>delivery </a:t>
            </a:r>
            <a:r>
              <a:rPr sz="2400" spc="-59" dirty="0">
                <a:latin typeface="Arial"/>
                <a:cs typeface="Arial"/>
              </a:rPr>
              <a:t>of</a:t>
            </a:r>
            <a:r>
              <a:rPr sz="2400" spc="-226" dirty="0">
                <a:latin typeface="Arial"/>
                <a:cs typeface="Arial"/>
              </a:rPr>
              <a:t> </a:t>
            </a:r>
            <a:r>
              <a:rPr sz="2400" spc="-139" dirty="0">
                <a:latin typeface="Arial"/>
                <a:cs typeface="Arial"/>
              </a:rPr>
              <a:t>media.</a:t>
            </a:r>
            <a:endParaRPr sz="2400" dirty="0">
              <a:latin typeface="Arial"/>
              <a:cs typeface="Arial"/>
            </a:endParaRPr>
          </a:p>
          <a:p>
            <a:pPr marL="1598588">
              <a:spcBef>
                <a:spcPts val="20"/>
              </a:spcBef>
            </a:pPr>
            <a:r>
              <a:rPr sz="2400" spc="-149" dirty="0">
                <a:latin typeface="Arial"/>
                <a:cs typeface="Arial"/>
              </a:rPr>
              <a:t>Special </a:t>
            </a:r>
            <a:r>
              <a:rPr sz="2400" spc="-169" dirty="0">
                <a:latin typeface="Arial"/>
                <a:cs typeface="Arial"/>
              </a:rPr>
              <a:t>hardware</a:t>
            </a:r>
            <a:r>
              <a:rPr sz="2400" spc="-159" dirty="0">
                <a:latin typeface="Arial"/>
                <a:cs typeface="Arial"/>
              </a:rPr>
              <a:t> </a:t>
            </a:r>
            <a:r>
              <a:rPr sz="2400" spc="-149" dirty="0">
                <a:latin typeface="Arial"/>
                <a:cs typeface="Arial"/>
              </a:rPr>
              <a:t>commonplace.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605"/>
              </a:spcBef>
            </a:pPr>
            <a:r>
              <a:rPr sz="2400" spc="-69" dirty="0">
                <a:solidFill>
                  <a:srgbClr val="990033"/>
                </a:solidFill>
                <a:latin typeface="Arial"/>
                <a:cs typeface="Arial"/>
              </a:rPr>
              <a:t>Multimedia </a:t>
            </a:r>
            <a:r>
              <a:rPr sz="2400" spc="-178" dirty="0">
                <a:solidFill>
                  <a:srgbClr val="990033"/>
                </a:solidFill>
                <a:latin typeface="Arial"/>
                <a:cs typeface="Arial"/>
              </a:rPr>
              <a:t>Capable </a:t>
            </a:r>
            <a:r>
              <a:rPr sz="2400" spc="-99" dirty="0">
                <a:solidFill>
                  <a:srgbClr val="990033"/>
                </a:solidFill>
                <a:latin typeface="Arial"/>
                <a:cs typeface="Arial"/>
              </a:rPr>
              <a:t>File </a:t>
            </a:r>
            <a:r>
              <a:rPr sz="2400" spc="-159" dirty="0">
                <a:solidFill>
                  <a:srgbClr val="990033"/>
                </a:solidFill>
                <a:latin typeface="Arial"/>
                <a:cs typeface="Arial"/>
              </a:rPr>
              <a:t>System</a:t>
            </a:r>
            <a:r>
              <a:rPr sz="2400" spc="-159" dirty="0">
                <a:latin typeface="Arial"/>
                <a:cs typeface="Arial"/>
              </a:rPr>
              <a:t>— </a:t>
            </a:r>
            <a:r>
              <a:rPr sz="2400" spc="-218" dirty="0">
                <a:latin typeface="Arial"/>
                <a:cs typeface="Arial"/>
              </a:rPr>
              <a:t>needed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9" dirty="0">
                <a:latin typeface="Arial"/>
                <a:cs typeface="Arial"/>
              </a:rPr>
              <a:t> </a:t>
            </a:r>
            <a:r>
              <a:rPr sz="2400" spc="-119" dirty="0">
                <a:latin typeface="Arial"/>
                <a:cs typeface="Arial"/>
              </a:rPr>
              <a:t>deliver</a:t>
            </a:r>
            <a:endParaRPr sz="2400" dirty="0">
              <a:latin typeface="Arial"/>
              <a:cs typeface="Arial"/>
            </a:endParaRPr>
          </a:p>
          <a:p>
            <a:pPr marL="1598588">
              <a:spcBef>
                <a:spcPts val="10"/>
              </a:spcBef>
            </a:pPr>
            <a:r>
              <a:rPr sz="2400" spc="-89" dirty="0">
                <a:latin typeface="Arial"/>
                <a:cs typeface="Arial"/>
              </a:rPr>
              <a:t>real-time </a:t>
            </a:r>
            <a:r>
              <a:rPr sz="2400" spc="-159" dirty="0">
                <a:latin typeface="Arial"/>
                <a:cs typeface="Arial"/>
              </a:rPr>
              <a:t>media </a:t>
            </a:r>
            <a:r>
              <a:rPr sz="2400" spc="-59" dirty="0">
                <a:latin typeface="Arial"/>
                <a:cs typeface="Arial"/>
              </a:rPr>
              <a:t>— </a:t>
            </a:r>
            <a:r>
              <a:rPr sz="2400" i="1" spc="-188" dirty="0">
                <a:latin typeface="Trebuchet MS"/>
                <a:cs typeface="Trebuchet MS"/>
              </a:rPr>
              <a:t>e.g. </a:t>
            </a:r>
            <a:r>
              <a:rPr sz="2400" spc="-59" dirty="0">
                <a:latin typeface="Arial"/>
                <a:cs typeface="Arial"/>
              </a:rPr>
              <a:t>Video/Audio</a:t>
            </a:r>
            <a:r>
              <a:rPr sz="2400" spc="-404" dirty="0">
                <a:latin typeface="Arial"/>
                <a:cs typeface="Arial"/>
              </a:rPr>
              <a:t> </a:t>
            </a:r>
            <a:r>
              <a:rPr sz="2400" spc="-109" dirty="0">
                <a:latin typeface="Arial"/>
                <a:cs typeface="Arial"/>
              </a:rPr>
              <a:t>Streaming.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595"/>
              </a:spcBef>
            </a:pPr>
            <a:r>
              <a:rPr sz="2400" spc="-149" dirty="0">
                <a:solidFill>
                  <a:srgbClr val="990033"/>
                </a:solidFill>
                <a:latin typeface="Arial"/>
                <a:cs typeface="Arial"/>
              </a:rPr>
              <a:t>Special </a:t>
            </a:r>
            <a:r>
              <a:rPr sz="2400" spc="-119" dirty="0">
                <a:solidFill>
                  <a:srgbClr val="990033"/>
                </a:solidFill>
                <a:latin typeface="Arial"/>
                <a:cs typeface="Arial"/>
              </a:rPr>
              <a:t>Hardware/Software </a:t>
            </a:r>
            <a:r>
              <a:rPr sz="2400" spc="-208" dirty="0">
                <a:solidFill>
                  <a:srgbClr val="990033"/>
                </a:solidFill>
                <a:latin typeface="Arial"/>
                <a:cs typeface="Arial"/>
              </a:rPr>
              <a:t>needed</a:t>
            </a:r>
            <a:r>
              <a:rPr sz="2400" spc="-208" dirty="0">
                <a:latin typeface="Arial"/>
                <a:cs typeface="Arial"/>
              </a:rPr>
              <a:t>– </a:t>
            </a:r>
            <a:r>
              <a:rPr sz="2400" i="1" spc="-188" dirty="0">
                <a:latin typeface="Trebuchet MS"/>
                <a:cs typeface="Trebuchet MS"/>
              </a:rPr>
              <a:t>e.g. </a:t>
            </a:r>
            <a:r>
              <a:rPr sz="2400" spc="-99" dirty="0">
                <a:latin typeface="Arial"/>
                <a:cs typeface="Arial"/>
              </a:rPr>
              <a:t>RAID</a:t>
            </a:r>
            <a:r>
              <a:rPr sz="2400" spc="-337" dirty="0">
                <a:latin typeface="Arial"/>
                <a:cs typeface="Arial"/>
              </a:rPr>
              <a:t> </a:t>
            </a:r>
            <a:r>
              <a:rPr sz="2400" spc="-129" dirty="0">
                <a:latin typeface="Arial"/>
                <a:cs typeface="Arial"/>
              </a:rPr>
              <a:t>technology.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605"/>
              </a:spcBef>
            </a:pPr>
            <a:r>
              <a:rPr sz="2400" spc="-79" dirty="0">
                <a:solidFill>
                  <a:srgbClr val="990033"/>
                </a:solidFill>
                <a:latin typeface="Arial"/>
                <a:cs typeface="Arial"/>
              </a:rPr>
              <a:t>Data </a:t>
            </a:r>
            <a:r>
              <a:rPr sz="2400" spc="-149" dirty="0">
                <a:solidFill>
                  <a:srgbClr val="990033"/>
                </a:solidFill>
                <a:latin typeface="Arial"/>
                <a:cs typeface="Arial"/>
              </a:rPr>
              <a:t>Representations</a:t>
            </a:r>
            <a:r>
              <a:rPr sz="2400" spc="-149" dirty="0">
                <a:latin typeface="Arial"/>
                <a:cs typeface="Arial"/>
              </a:rPr>
              <a:t>— </a:t>
            </a:r>
            <a:r>
              <a:rPr sz="2400" spc="-99" dirty="0">
                <a:latin typeface="Arial"/>
                <a:cs typeface="Arial"/>
              </a:rPr>
              <a:t>File </a:t>
            </a:r>
            <a:r>
              <a:rPr sz="2400" spc="-139" dirty="0">
                <a:latin typeface="Arial"/>
                <a:cs typeface="Arial"/>
              </a:rPr>
              <a:t>Formats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9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  <a:p>
            <a:pPr marL="1598588">
              <a:spcBef>
                <a:spcPts val="10"/>
              </a:spcBef>
            </a:pPr>
            <a:r>
              <a:rPr sz="2400" spc="-89" dirty="0">
                <a:latin typeface="Arial"/>
                <a:cs typeface="Arial"/>
              </a:rPr>
              <a:t>multimedia </a:t>
            </a:r>
            <a:r>
              <a:rPr sz="2400" spc="-149" dirty="0">
                <a:latin typeface="Arial"/>
                <a:cs typeface="Arial"/>
              </a:rPr>
              <a:t>should </a:t>
            </a:r>
            <a:r>
              <a:rPr sz="2400" spc="-188" dirty="0">
                <a:latin typeface="Arial"/>
                <a:cs typeface="Arial"/>
              </a:rPr>
              <a:t>be </a:t>
            </a:r>
            <a:r>
              <a:rPr sz="2400" spc="-238" dirty="0">
                <a:latin typeface="Arial"/>
                <a:cs typeface="Arial"/>
              </a:rPr>
              <a:t>easy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49" dirty="0">
                <a:latin typeface="Arial"/>
                <a:cs typeface="Arial"/>
              </a:rPr>
              <a:t>handle </a:t>
            </a:r>
            <a:r>
              <a:rPr sz="2400" spc="-109" dirty="0">
                <a:latin typeface="Arial"/>
                <a:cs typeface="Arial"/>
              </a:rPr>
              <a:t>yet </a:t>
            </a:r>
            <a:r>
              <a:rPr sz="2400" spc="-119" dirty="0">
                <a:latin typeface="Arial"/>
                <a:cs typeface="Arial"/>
              </a:rPr>
              <a:t>allow</a:t>
            </a:r>
            <a:r>
              <a:rPr sz="2400" spc="-139" dirty="0">
                <a:latin typeface="Arial"/>
                <a:cs typeface="Arial"/>
              </a:rPr>
              <a:t> </a:t>
            </a:r>
            <a:r>
              <a:rPr sz="2400" spc="-69" dirty="0">
                <a:latin typeface="Arial"/>
                <a:cs typeface="Arial"/>
              </a:rPr>
              <a:t>for</a:t>
            </a:r>
            <a:endParaRPr sz="2400" dirty="0">
              <a:latin typeface="Arial"/>
              <a:cs typeface="Arial"/>
            </a:endParaRPr>
          </a:p>
          <a:p>
            <a:pPr marL="1598588">
              <a:spcBef>
                <a:spcPts val="10"/>
              </a:spcBef>
            </a:pPr>
            <a:r>
              <a:rPr sz="2400" b="1" spc="-129" dirty="0">
                <a:solidFill>
                  <a:srgbClr val="0000FF"/>
                </a:solidFill>
                <a:latin typeface="Arial"/>
                <a:cs typeface="Arial"/>
              </a:rPr>
              <a:t>compression/decompression </a:t>
            </a:r>
            <a:r>
              <a:rPr sz="2400" spc="-59" dirty="0">
                <a:latin typeface="Arial"/>
                <a:cs typeface="Arial"/>
              </a:rPr>
              <a:t>in</a:t>
            </a:r>
            <a:r>
              <a:rPr sz="2400" spc="-169" dirty="0"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real-time</a:t>
            </a:r>
            <a:r>
              <a:rPr sz="2400" spc="-4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62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3"/>
            <a:ext cx="8764889" cy="1200060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08" dirty="0"/>
              <a:t>Desirable </a:t>
            </a:r>
            <a:r>
              <a:rPr spc="-238" dirty="0"/>
              <a:t>Features </a:t>
            </a:r>
            <a:r>
              <a:rPr spc="-268" dirty="0"/>
              <a:t>for </a:t>
            </a:r>
            <a:r>
              <a:rPr spc="-238" dirty="0"/>
              <a:t>a</a:t>
            </a:r>
            <a:r>
              <a:rPr spc="-436" dirty="0"/>
              <a:t> </a:t>
            </a:r>
            <a:r>
              <a:rPr spc="-178" dirty="0"/>
              <a:t>Multimedia System </a:t>
            </a:r>
            <a:r>
              <a:rPr spc="-169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851" y="1333567"/>
            <a:ext cx="7718239" cy="4687777"/>
          </a:xfrm>
          <a:prstGeom prst="rect">
            <a:avLst/>
          </a:prstGeom>
        </p:spPr>
        <p:txBody>
          <a:bodyPr vert="horz" wrap="square" lIns="0" tIns="5036" rIns="0" bIns="0" rtlCol="0">
            <a:spAutoFit/>
          </a:bodyPr>
          <a:lstStyle/>
          <a:p>
            <a:pPr marL="1598588" marR="315941" indent="-1574672">
              <a:lnSpc>
                <a:spcPct val="106700"/>
              </a:lnSpc>
              <a:spcBef>
                <a:spcPts val="40"/>
              </a:spcBef>
            </a:pPr>
            <a:r>
              <a:rPr sz="2800" spc="-50" dirty="0">
                <a:solidFill>
                  <a:srgbClr val="990033"/>
                </a:solidFill>
                <a:latin typeface="Arial"/>
                <a:cs typeface="Arial"/>
              </a:rPr>
              <a:t>Efficient </a:t>
            </a:r>
            <a:r>
              <a:rPr sz="2800" spc="-149" dirty="0">
                <a:solidFill>
                  <a:srgbClr val="990033"/>
                </a:solidFill>
                <a:latin typeface="Arial"/>
                <a:cs typeface="Arial"/>
              </a:rPr>
              <a:t>and </a:t>
            </a:r>
            <a:r>
              <a:rPr sz="2800" spc="-79" dirty="0">
                <a:solidFill>
                  <a:srgbClr val="990033"/>
                </a:solidFill>
                <a:latin typeface="Arial"/>
                <a:cs typeface="Arial"/>
              </a:rPr>
              <a:t>High </a:t>
            </a:r>
            <a:r>
              <a:rPr sz="2800" spc="119" dirty="0">
                <a:solidFill>
                  <a:srgbClr val="990033"/>
                </a:solidFill>
                <a:latin typeface="Arial"/>
                <a:cs typeface="Arial"/>
              </a:rPr>
              <a:t>I/O</a:t>
            </a:r>
            <a:r>
              <a:rPr sz="2800" spc="119" dirty="0">
                <a:latin typeface="Arial"/>
                <a:cs typeface="Arial"/>
              </a:rPr>
              <a:t>— </a:t>
            </a:r>
            <a:r>
              <a:rPr sz="2800" spc="-20" dirty="0">
                <a:latin typeface="Arial"/>
                <a:cs typeface="Arial"/>
              </a:rPr>
              <a:t>input </a:t>
            </a:r>
            <a:r>
              <a:rPr sz="2800" spc="-149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output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69" dirty="0">
                <a:latin typeface="Arial"/>
                <a:cs typeface="Arial"/>
              </a:rPr>
              <a:t>the  </a:t>
            </a:r>
            <a:r>
              <a:rPr sz="2800" spc="-50" dirty="0">
                <a:latin typeface="Arial"/>
                <a:cs typeface="Arial"/>
              </a:rPr>
              <a:t>file </a:t>
            </a:r>
            <a:r>
              <a:rPr sz="2800" spc="-169" dirty="0">
                <a:latin typeface="Arial"/>
                <a:cs typeface="Arial"/>
              </a:rPr>
              <a:t>subsystem </a:t>
            </a:r>
            <a:r>
              <a:rPr sz="2800" spc="-238" dirty="0">
                <a:latin typeface="Arial"/>
                <a:cs typeface="Arial"/>
              </a:rPr>
              <a:t>needs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178" dirty="0">
                <a:latin typeface="Arial"/>
                <a:cs typeface="Arial"/>
              </a:rPr>
              <a:t>be </a:t>
            </a:r>
            <a:r>
              <a:rPr sz="2800" spc="-59" dirty="0">
                <a:latin typeface="Arial"/>
                <a:cs typeface="Arial"/>
              </a:rPr>
              <a:t>efficient </a:t>
            </a:r>
            <a:r>
              <a:rPr sz="2800" spc="-149" dirty="0">
                <a:latin typeface="Arial"/>
                <a:cs typeface="Arial"/>
              </a:rPr>
              <a:t>and  </a:t>
            </a:r>
            <a:r>
              <a:rPr sz="2800" spc="-50" dirty="0">
                <a:latin typeface="Arial"/>
                <a:cs typeface="Arial"/>
              </a:rPr>
              <a:t>fast. </a:t>
            </a:r>
            <a:r>
              <a:rPr sz="2800" spc="-226" dirty="0">
                <a:latin typeface="Arial"/>
                <a:cs typeface="Arial"/>
              </a:rPr>
              <a:t>Needs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99" dirty="0">
                <a:latin typeface="Arial"/>
                <a:cs typeface="Arial"/>
              </a:rPr>
              <a:t>allow </a:t>
            </a:r>
            <a:r>
              <a:rPr sz="2800" spc="-50" dirty="0">
                <a:latin typeface="Arial"/>
                <a:cs typeface="Arial"/>
              </a:rPr>
              <a:t>for </a:t>
            </a:r>
            <a:r>
              <a:rPr sz="2800" spc="-69" dirty="0">
                <a:latin typeface="Arial"/>
                <a:cs typeface="Arial"/>
              </a:rPr>
              <a:t>real-time  </a:t>
            </a:r>
            <a:r>
              <a:rPr sz="2800" spc="-119" dirty="0">
                <a:latin typeface="Arial"/>
                <a:cs typeface="Arial"/>
              </a:rPr>
              <a:t>recording </a:t>
            </a:r>
            <a:r>
              <a:rPr sz="2800" spc="-268" dirty="0">
                <a:latin typeface="Arial"/>
                <a:cs typeface="Arial"/>
              </a:rPr>
              <a:t>as </a:t>
            </a:r>
            <a:r>
              <a:rPr sz="2800" spc="-109" dirty="0">
                <a:latin typeface="Arial"/>
                <a:cs typeface="Arial"/>
              </a:rPr>
              <a:t>well </a:t>
            </a:r>
            <a:r>
              <a:rPr sz="2800" spc="-268" dirty="0">
                <a:latin typeface="Arial"/>
                <a:cs typeface="Arial"/>
              </a:rPr>
              <a:t>as </a:t>
            </a:r>
            <a:r>
              <a:rPr sz="2800" spc="-129" dirty="0">
                <a:latin typeface="Arial"/>
                <a:cs typeface="Arial"/>
              </a:rPr>
              <a:t>playback </a:t>
            </a:r>
            <a:r>
              <a:rPr sz="2800" spc="-50" dirty="0">
                <a:latin typeface="Arial"/>
                <a:cs typeface="Arial"/>
              </a:rPr>
              <a:t>of</a:t>
            </a:r>
            <a:r>
              <a:rPr sz="2800" spc="149" dirty="0">
                <a:latin typeface="Arial"/>
                <a:cs typeface="Arial"/>
              </a:rPr>
              <a:t> </a:t>
            </a:r>
            <a:r>
              <a:rPr sz="2800" spc="-69" dirty="0">
                <a:latin typeface="Arial"/>
                <a:cs typeface="Arial"/>
              </a:rPr>
              <a:t>data.</a:t>
            </a:r>
            <a:endParaRPr sz="2800" dirty="0">
              <a:latin typeface="Arial"/>
              <a:cs typeface="Arial"/>
            </a:endParaRPr>
          </a:p>
          <a:p>
            <a:pPr marL="1598588">
              <a:spcBef>
                <a:spcPts val="226"/>
              </a:spcBef>
            </a:pPr>
            <a:r>
              <a:rPr sz="2800" i="1" spc="-188" dirty="0">
                <a:latin typeface="Trebuchet MS"/>
                <a:cs typeface="Trebuchet MS"/>
              </a:rPr>
              <a:t>e.g. </a:t>
            </a:r>
            <a:r>
              <a:rPr sz="2800" spc="-30" dirty="0">
                <a:latin typeface="Arial"/>
                <a:cs typeface="Arial"/>
              </a:rPr>
              <a:t>Direct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89" dirty="0">
                <a:latin typeface="Arial"/>
                <a:cs typeface="Arial"/>
              </a:rPr>
              <a:t>Disk </a:t>
            </a:r>
            <a:r>
              <a:rPr sz="2800" spc="-119" dirty="0">
                <a:latin typeface="Arial"/>
                <a:cs typeface="Arial"/>
              </a:rPr>
              <a:t>recording</a:t>
            </a:r>
            <a:r>
              <a:rPr sz="2800" spc="-99" dirty="0">
                <a:latin typeface="Arial"/>
                <a:cs typeface="Arial"/>
              </a:rPr>
              <a:t> </a:t>
            </a:r>
            <a:r>
              <a:rPr sz="2800" spc="-159" dirty="0">
                <a:latin typeface="Arial"/>
                <a:cs typeface="Arial"/>
              </a:rPr>
              <a:t>systems.</a:t>
            </a:r>
            <a:endParaRPr sz="2800" dirty="0">
              <a:latin typeface="Arial"/>
              <a:cs typeface="Arial"/>
            </a:endParaRPr>
          </a:p>
          <a:p>
            <a:pPr marL="1598588" marR="10070" indent="-1574672">
              <a:lnSpc>
                <a:spcPct val="106700"/>
              </a:lnSpc>
              <a:spcBef>
                <a:spcPts val="595"/>
              </a:spcBef>
            </a:pPr>
            <a:r>
              <a:rPr sz="2800" spc="-139" dirty="0">
                <a:solidFill>
                  <a:srgbClr val="990033"/>
                </a:solidFill>
                <a:latin typeface="Arial"/>
                <a:cs typeface="Arial"/>
              </a:rPr>
              <a:t>Special </a:t>
            </a:r>
            <a:r>
              <a:rPr sz="2800" spc="-79" dirty="0">
                <a:solidFill>
                  <a:srgbClr val="990033"/>
                </a:solidFill>
                <a:latin typeface="Arial"/>
                <a:cs typeface="Arial"/>
              </a:rPr>
              <a:t>Operating </a:t>
            </a:r>
            <a:r>
              <a:rPr sz="2800" spc="-139" dirty="0">
                <a:solidFill>
                  <a:srgbClr val="990033"/>
                </a:solidFill>
                <a:latin typeface="Arial"/>
                <a:cs typeface="Arial"/>
              </a:rPr>
              <a:t>System</a:t>
            </a:r>
            <a:r>
              <a:rPr sz="2800" spc="-139" dirty="0">
                <a:latin typeface="Arial"/>
                <a:cs typeface="Arial"/>
              </a:rPr>
              <a:t>—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99" dirty="0">
                <a:latin typeface="Arial"/>
                <a:cs typeface="Arial"/>
              </a:rPr>
              <a:t>allow </a:t>
            </a:r>
            <a:r>
              <a:rPr sz="2800" spc="-248" dirty="0">
                <a:latin typeface="Arial"/>
                <a:cs typeface="Arial"/>
              </a:rPr>
              <a:t>access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50" dirty="0">
                <a:latin typeface="Arial"/>
                <a:cs typeface="Arial"/>
              </a:rPr>
              <a:t>file  </a:t>
            </a:r>
            <a:r>
              <a:rPr sz="2800" spc="-159" dirty="0">
                <a:latin typeface="Arial"/>
                <a:cs typeface="Arial"/>
              </a:rPr>
              <a:t>system </a:t>
            </a:r>
            <a:r>
              <a:rPr sz="2800" spc="-149" dirty="0">
                <a:latin typeface="Arial"/>
                <a:cs typeface="Arial"/>
              </a:rPr>
              <a:t>and </a:t>
            </a:r>
            <a:r>
              <a:rPr sz="2800" spc="-198" dirty="0">
                <a:latin typeface="Arial"/>
                <a:cs typeface="Arial"/>
              </a:rPr>
              <a:t>process </a:t>
            </a:r>
            <a:r>
              <a:rPr sz="2800" spc="-79" dirty="0">
                <a:latin typeface="Arial"/>
                <a:cs typeface="Arial"/>
              </a:rPr>
              <a:t>data </a:t>
            </a:r>
            <a:r>
              <a:rPr sz="2800" spc="-59" dirty="0">
                <a:latin typeface="Arial"/>
                <a:cs typeface="Arial"/>
              </a:rPr>
              <a:t>efficiently </a:t>
            </a:r>
            <a:r>
              <a:rPr sz="2800" spc="-149" dirty="0">
                <a:latin typeface="Arial"/>
                <a:cs typeface="Arial"/>
              </a:rPr>
              <a:t>and  </a:t>
            </a:r>
            <a:r>
              <a:rPr sz="2800" spc="-89" dirty="0">
                <a:latin typeface="Arial"/>
                <a:cs typeface="Arial"/>
              </a:rPr>
              <a:t>quickly. </a:t>
            </a:r>
            <a:r>
              <a:rPr sz="2800" spc="-226" dirty="0">
                <a:latin typeface="Arial"/>
                <a:cs typeface="Arial"/>
              </a:rPr>
              <a:t>Needs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89" dirty="0">
                <a:latin typeface="Arial"/>
                <a:cs typeface="Arial"/>
              </a:rPr>
              <a:t>support </a:t>
            </a:r>
            <a:r>
              <a:rPr sz="2800" spc="-50" dirty="0">
                <a:latin typeface="Arial"/>
                <a:cs typeface="Arial"/>
              </a:rPr>
              <a:t>direct </a:t>
            </a:r>
            <a:r>
              <a:rPr sz="2800" spc="-109" dirty="0">
                <a:latin typeface="Arial"/>
                <a:cs typeface="Arial"/>
              </a:rPr>
              <a:t>transfers  </a:t>
            </a:r>
            <a:r>
              <a:rPr sz="2800" spc="40" dirty="0">
                <a:latin typeface="Arial"/>
                <a:cs typeface="Arial"/>
              </a:rPr>
              <a:t>to </a:t>
            </a:r>
            <a:r>
              <a:rPr sz="2800" spc="-89" dirty="0">
                <a:latin typeface="Arial"/>
                <a:cs typeface="Arial"/>
              </a:rPr>
              <a:t>disk, </a:t>
            </a:r>
            <a:r>
              <a:rPr sz="2800" spc="-69" dirty="0">
                <a:latin typeface="Arial"/>
                <a:cs typeface="Arial"/>
              </a:rPr>
              <a:t>real-time </a:t>
            </a:r>
            <a:r>
              <a:rPr sz="2800" spc="-129" dirty="0">
                <a:latin typeface="Arial"/>
                <a:cs typeface="Arial"/>
              </a:rPr>
              <a:t>scheduling, </a:t>
            </a:r>
            <a:r>
              <a:rPr sz="2800" spc="-59" dirty="0">
                <a:latin typeface="Arial"/>
                <a:cs typeface="Arial"/>
              </a:rPr>
              <a:t>fast  </a:t>
            </a:r>
            <a:r>
              <a:rPr sz="2800" spc="-20" dirty="0">
                <a:latin typeface="Arial"/>
                <a:cs typeface="Arial"/>
              </a:rPr>
              <a:t>interrupt </a:t>
            </a:r>
            <a:r>
              <a:rPr sz="2800" spc="-149" dirty="0">
                <a:latin typeface="Arial"/>
                <a:cs typeface="Arial"/>
              </a:rPr>
              <a:t>processing, </a:t>
            </a:r>
            <a:r>
              <a:rPr sz="2800" spc="159" dirty="0">
                <a:latin typeface="Arial"/>
                <a:cs typeface="Arial"/>
              </a:rPr>
              <a:t>I/O </a:t>
            </a:r>
            <a:r>
              <a:rPr sz="2800" spc="-109" dirty="0">
                <a:latin typeface="Arial"/>
                <a:cs typeface="Arial"/>
              </a:rPr>
              <a:t>streaming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i="1" spc="-178" dirty="0">
                <a:latin typeface="Trebuchet MS"/>
                <a:cs typeface="Trebuchet MS"/>
              </a:rPr>
              <a:t>etc.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63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3"/>
            <a:ext cx="8764889" cy="1200060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208" dirty="0"/>
              <a:t>Desirable </a:t>
            </a:r>
            <a:r>
              <a:rPr spc="-238" dirty="0"/>
              <a:t>Features </a:t>
            </a:r>
            <a:r>
              <a:rPr spc="-268" dirty="0"/>
              <a:t>for </a:t>
            </a:r>
            <a:r>
              <a:rPr spc="-238" dirty="0"/>
              <a:t>a</a:t>
            </a:r>
            <a:r>
              <a:rPr spc="-436" dirty="0"/>
              <a:t> </a:t>
            </a:r>
            <a:r>
              <a:rPr spc="-178" dirty="0"/>
              <a:t>Multimedia System </a:t>
            </a:r>
            <a:r>
              <a:rPr spc="-169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848" y="1311496"/>
            <a:ext cx="7703127" cy="4769210"/>
          </a:xfrm>
          <a:prstGeom prst="rect">
            <a:avLst/>
          </a:prstGeom>
        </p:spPr>
        <p:txBody>
          <a:bodyPr vert="horz" wrap="square" lIns="0" tIns="5036" rIns="0" bIns="0" rtlCol="0">
            <a:spAutoFit/>
          </a:bodyPr>
          <a:lstStyle/>
          <a:p>
            <a:pPr marL="1598588" marR="10070" indent="-1574672">
              <a:lnSpc>
                <a:spcPct val="106700"/>
              </a:lnSpc>
              <a:spcBef>
                <a:spcPts val="40"/>
              </a:spcBef>
            </a:pPr>
            <a:r>
              <a:rPr sz="2800" spc="-139" dirty="0">
                <a:solidFill>
                  <a:srgbClr val="990033"/>
                </a:solidFill>
                <a:latin typeface="Arial"/>
                <a:cs typeface="Arial"/>
              </a:rPr>
              <a:t>Storage </a:t>
            </a:r>
            <a:r>
              <a:rPr sz="2800" spc="-149" dirty="0">
                <a:solidFill>
                  <a:srgbClr val="990033"/>
                </a:solidFill>
                <a:latin typeface="Arial"/>
                <a:cs typeface="Arial"/>
              </a:rPr>
              <a:t>and </a:t>
            </a:r>
            <a:r>
              <a:rPr sz="2800" spc="-99" dirty="0">
                <a:solidFill>
                  <a:srgbClr val="990033"/>
                </a:solidFill>
                <a:latin typeface="Arial"/>
                <a:cs typeface="Arial"/>
              </a:rPr>
              <a:t>Memory</a:t>
            </a:r>
            <a:r>
              <a:rPr sz="2800" spc="-99" dirty="0">
                <a:latin typeface="Arial"/>
                <a:cs typeface="Arial"/>
              </a:rPr>
              <a:t>— </a:t>
            </a:r>
            <a:r>
              <a:rPr sz="2800" spc="-139" dirty="0">
                <a:latin typeface="Arial"/>
                <a:cs typeface="Arial"/>
              </a:rPr>
              <a:t>large </a:t>
            </a:r>
            <a:r>
              <a:rPr sz="2800" spc="-149" dirty="0">
                <a:latin typeface="Arial"/>
                <a:cs typeface="Arial"/>
              </a:rPr>
              <a:t>storage </a:t>
            </a:r>
            <a:r>
              <a:rPr sz="2800" spc="-59" dirty="0">
                <a:latin typeface="Arial"/>
                <a:cs typeface="Arial"/>
              </a:rPr>
              <a:t>units </a:t>
            </a:r>
            <a:r>
              <a:rPr sz="2800" spc="20" dirty="0">
                <a:latin typeface="Arial"/>
                <a:cs typeface="Arial"/>
              </a:rPr>
              <a:t>(of </a:t>
            </a:r>
            <a:r>
              <a:rPr sz="2800" spc="-69" dirty="0">
                <a:latin typeface="Arial"/>
                <a:cs typeface="Arial"/>
              </a:rPr>
              <a:t>the  </a:t>
            </a:r>
            <a:r>
              <a:rPr sz="2800" spc="-129" dirty="0">
                <a:latin typeface="Arial"/>
                <a:cs typeface="Arial"/>
              </a:rPr>
              <a:t>order </a:t>
            </a:r>
            <a:r>
              <a:rPr sz="2800" spc="-40" dirty="0">
                <a:latin typeface="Arial"/>
                <a:cs typeface="Arial"/>
              </a:rPr>
              <a:t>of </a:t>
            </a:r>
            <a:r>
              <a:rPr sz="2800" spc="-149" dirty="0">
                <a:latin typeface="Arial"/>
                <a:cs typeface="Arial"/>
              </a:rPr>
              <a:t>hundreds </a:t>
            </a:r>
            <a:r>
              <a:rPr sz="2800" spc="-40" dirty="0">
                <a:latin typeface="Arial"/>
                <a:cs typeface="Arial"/>
              </a:rPr>
              <a:t>of </a:t>
            </a:r>
            <a:r>
              <a:rPr sz="2800" spc="40" dirty="0">
                <a:latin typeface="Arial"/>
                <a:cs typeface="Arial"/>
              </a:rPr>
              <a:t>Tb </a:t>
            </a:r>
            <a:r>
              <a:rPr sz="2800" spc="50" dirty="0">
                <a:latin typeface="Arial"/>
                <a:cs typeface="Arial"/>
              </a:rPr>
              <a:t>if </a:t>
            </a:r>
            <a:r>
              <a:rPr sz="2800" spc="-20" dirty="0">
                <a:latin typeface="Arial"/>
                <a:cs typeface="Arial"/>
              </a:rPr>
              <a:t>not </a:t>
            </a:r>
            <a:r>
              <a:rPr sz="2800" spc="-99" dirty="0">
                <a:latin typeface="Arial"/>
                <a:cs typeface="Arial"/>
              </a:rPr>
              <a:t>more) </a:t>
            </a:r>
            <a:r>
              <a:rPr sz="2800" spc="-149" dirty="0">
                <a:latin typeface="Arial"/>
                <a:cs typeface="Arial"/>
              </a:rPr>
              <a:t>and  </a:t>
            </a:r>
            <a:r>
              <a:rPr sz="2800" spc="-139" dirty="0">
                <a:latin typeface="Arial"/>
                <a:cs typeface="Arial"/>
              </a:rPr>
              <a:t>large </a:t>
            </a:r>
            <a:r>
              <a:rPr sz="2800" spc="-149" dirty="0">
                <a:latin typeface="Arial"/>
                <a:cs typeface="Arial"/>
              </a:rPr>
              <a:t>memory </a:t>
            </a:r>
            <a:r>
              <a:rPr sz="2800" spc="-139" dirty="0">
                <a:latin typeface="Arial"/>
                <a:cs typeface="Arial"/>
              </a:rPr>
              <a:t>(several </a:t>
            </a:r>
            <a:r>
              <a:rPr sz="2800" spc="-218" dirty="0">
                <a:latin typeface="Arial"/>
                <a:cs typeface="Arial"/>
              </a:rPr>
              <a:t>Gb </a:t>
            </a:r>
            <a:r>
              <a:rPr sz="2800" spc="-109" dirty="0">
                <a:latin typeface="Arial"/>
                <a:cs typeface="Arial"/>
              </a:rPr>
              <a:t>or</a:t>
            </a:r>
            <a:r>
              <a:rPr sz="2800" spc="149" dirty="0">
                <a:latin typeface="Arial"/>
                <a:cs typeface="Arial"/>
              </a:rPr>
              <a:t> </a:t>
            </a:r>
            <a:r>
              <a:rPr sz="2800" spc="-79" dirty="0">
                <a:latin typeface="Arial"/>
                <a:cs typeface="Arial"/>
              </a:rPr>
              <a:t>more).</a:t>
            </a:r>
            <a:endParaRPr sz="2800" dirty="0">
              <a:latin typeface="Arial"/>
              <a:cs typeface="Arial"/>
            </a:endParaRPr>
          </a:p>
          <a:p>
            <a:pPr marL="1598588" marR="474541">
              <a:lnSpc>
                <a:spcPct val="106700"/>
              </a:lnSpc>
            </a:pPr>
            <a:r>
              <a:rPr sz="2800" spc="-159" dirty="0">
                <a:latin typeface="Arial"/>
                <a:cs typeface="Arial"/>
              </a:rPr>
              <a:t>Large </a:t>
            </a:r>
            <a:r>
              <a:rPr sz="2800" spc="-238" dirty="0">
                <a:latin typeface="Arial"/>
                <a:cs typeface="Arial"/>
              </a:rPr>
              <a:t>Caches </a:t>
            </a:r>
            <a:r>
              <a:rPr sz="2800" spc="-169" dirty="0">
                <a:latin typeface="Arial"/>
                <a:cs typeface="Arial"/>
              </a:rPr>
              <a:t>also </a:t>
            </a:r>
            <a:r>
              <a:rPr sz="2800" spc="-119" dirty="0">
                <a:latin typeface="Arial"/>
                <a:cs typeface="Arial"/>
              </a:rPr>
              <a:t>required </a:t>
            </a:r>
            <a:r>
              <a:rPr sz="2800" spc="-149" dirty="0">
                <a:latin typeface="Arial"/>
                <a:cs typeface="Arial"/>
              </a:rPr>
              <a:t>and </a:t>
            </a:r>
            <a:r>
              <a:rPr sz="2800" spc="-89" dirty="0">
                <a:latin typeface="Arial"/>
                <a:cs typeface="Arial"/>
              </a:rPr>
              <a:t>high  </a:t>
            </a:r>
            <a:r>
              <a:rPr sz="2800" spc="-226" dirty="0">
                <a:latin typeface="Arial"/>
                <a:cs typeface="Arial"/>
              </a:rPr>
              <a:t>speed </a:t>
            </a:r>
            <a:r>
              <a:rPr sz="2800" spc="-238" dirty="0">
                <a:latin typeface="Arial"/>
                <a:cs typeface="Arial"/>
              </a:rPr>
              <a:t>buses </a:t>
            </a:r>
            <a:r>
              <a:rPr sz="2800" spc="-50" dirty="0">
                <a:latin typeface="Arial"/>
                <a:cs typeface="Arial"/>
              </a:rPr>
              <a:t>for </a:t>
            </a:r>
            <a:r>
              <a:rPr sz="2800" spc="-59" dirty="0">
                <a:latin typeface="Arial"/>
                <a:cs typeface="Arial"/>
              </a:rPr>
              <a:t>efficient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29" dirty="0">
                <a:latin typeface="Arial"/>
                <a:cs typeface="Arial"/>
              </a:rPr>
              <a:t>management.</a:t>
            </a:r>
            <a:endParaRPr sz="2800" dirty="0">
              <a:latin typeface="Arial"/>
              <a:cs typeface="Arial"/>
            </a:endParaRPr>
          </a:p>
          <a:p>
            <a:pPr marL="1598588" marR="244193" indent="-1574672">
              <a:lnSpc>
                <a:spcPct val="106700"/>
              </a:lnSpc>
              <a:spcBef>
                <a:spcPts val="595"/>
              </a:spcBef>
            </a:pPr>
            <a:r>
              <a:rPr sz="2800" spc="-99" dirty="0">
                <a:solidFill>
                  <a:srgbClr val="990033"/>
                </a:solidFill>
                <a:latin typeface="Arial"/>
                <a:cs typeface="Arial"/>
              </a:rPr>
              <a:t>Network </a:t>
            </a:r>
            <a:r>
              <a:rPr sz="2800" spc="-69" dirty="0">
                <a:solidFill>
                  <a:srgbClr val="990033"/>
                </a:solidFill>
                <a:latin typeface="Arial"/>
                <a:cs typeface="Arial"/>
              </a:rPr>
              <a:t>Support</a:t>
            </a:r>
            <a:r>
              <a:rPr sz="2800" spc="-69" dirty="0">
                <a:latin typeface="Arial"/>
                <a:cs typeface="Arial"/>
              </a:rPr>
              <a:t>— </a:t>
            </a:r>
            <a:r>
              <a:rPr sz="2800" spc="-119" dirty="0">
                <a:latin typeface="Arial"/>
                <a:cs typeface="Arial"/>
              </a:rPr>
              <a:t>Client-server </a:t>
            </a:r>
            <a:r>
              <a:rPr sz="2800" spc="-188" dirty="0">
                <a:latin typeface="Arial"/>
                <a:cs typeface="Arial"/>
              </a:rPr>
              <a:t>systems </a:t>
            </a:r>
            <a:r>
              <a:rPr sz="2800" spc="-139" dirty="0">
                <a:latin typeface="Arial"/>
                <a:cs typeface="Arial"/>
              </a:rPr>
              <a:t>common  </a:t>
            </a:r>
            <a:r>
              <a:rPr sz="2800" spc="-268" dirty="0">
                <a:latin typeface="Arial"/>
                <a:cs typeface="Arial"/>
              </a:rPr>
              <a:t>as </a:t>
            </a:r>
            <a:r>
              <a:rPr sz="2800" spc="-59" dirty="0">
                <a:latin typeface="Arial"/>
                <a:cs typeface="Arial"/>
              </a:rPr>
              <a:t>distributed </a:t>
            </a:r>
            <a:r>
              <a:rPr sz="2800" spc="-188" dirty="0">
                <a:latin typeface="Arial"/>
                <a:cs typeface="Arial"/>
              </a:rPr>
              <a:t>systems</a:t>
            </a:r>
            <a:r>
              <a:rPr sz="2800" spc="-436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common.</a:t>
            </a:r>
            <a:endParaRPr sz="2800" dirty="0">
              <a:latin typeface="Arial"/>
              <a:cs typeface="Arial"/>
            </a:endParaRPr>
          </a:p>
          <a:p>
            <a:pPr marL="1598588" marR="834540" indent="-1574672">
              <a:lnSpc>
                <a:spcPct val="106700"/>
              </a:lnSpc>
              <a:spcBef>
                <a:spcPts val="595"/>
              </a:spcBef>
            </a:pPr>
            <a:r>
              <a:rPr sz="2800" spc="-129" dirty="0">
                <a:solidFill>
                  <a:srgbClr val="990033"/>
                </a:solidFill>
                <a:latin typeface="Arial"/>
                <a:cs typeface="Arial"/>
              </a:rPr>
              <a:t>Software </a:t>
            </a:r>
            <a:r>
              <a:rPr sz="2800" spc="-99" dirty="0">
                <a:solidFill>
                  <a:srgbClr val="990033"/>
                </a:solidFill>
                <a:latin typeface="Arial"/>
                <a:cs typeface="Arial"/>
              </a:rPr>
              <a:t>Tools</a:t>
            </a:r>
            <a:r>
              <a:rPr sz="2800" spc="-99" dirty="0">
                <a:latin typeface="Arial"/>
                <a:cs typeface="Arial"/>
              </a:rPr>
              <a:t>— </a:t>
            </a:r>
            <a:r>
              <a:rPr sz="2800" spc="-188" dirty="0">
                <a:latin typeface="Arial"/>
                <a:cs typeface="Arial"/>
              </a:rPr>
              <a:t>user </a:t>
            </a:r>
            <a:r>
              <a:rPr sz="2800" spc="-69" dirty="0">
                <a:latin typeface="Arial"/>
                <a:cs typeface="Arial"/>
              </a:rPr>
              <a:t>friendly </a:t>
            </a:r>
            <a:r>
              <a:rPr sz="2800" spc="-59" dirty="0">
                <a:latin typeface="Arial"/>
                <a:cs typeface="Arial"/>
              </a:rPr>
              <a:t>tools </a:t>
            </a:r>
            <a:r>
              <a:rPr sz="2800" spc="-218" dirty="0">
                <a:latin typeface="Arial"/>
                <a:cs typeface="Arial"/>
              </a:rPr>
              <a:t>needed </a:t>
            </a:r>
            <a:r>
              <a:rPr sz="2800" spc="40" dirty="0">
                <a:latin typeface="Arial"/>
                <a:cs typeface="Arial"/>
              </a:rPr>
              <a:t>to  </a:t>
            </a:r>
            <a:r>
              <a:rPr sz="2800" spc="-139" dirty="0">
                <a:latin typeface="Arial"/>
                <a:cs typeface="Arial"/>
              </a:rPr>
              <a:t>handle </a:t>
            </a:r>
            <a:r>
              <a:rPr sz="2800" spc="-119" dirty="0">
                <a:latin typeface="Arial"/>
                <a:cs typeface="Arial"/>
              </a:rPr>
              <a:t>media, </a:t>
            </a:r>
            <a:r>
              <a:rPr sz="2800" spc="-169" dirty="0">
                <a:latin typeface="Arial"/>
                <a:cs typeface="Arial"/>
              </a:rPr>
              <a:t>design </a:t>
            </a:r>
            <a:r>
              <a:rPr sz="2800" spc="-149" dirty="0">
                <a:latin typeface="Arial"/>
                <a:cs typeface="Arial"/>
              </a:rPr>
              <a:t>and </a:t>
            </a:r>
            <a:r>
              <a:rPr sz="2800" spc="-159" dirty="0">
                <a:latin typeface="Arial"/>
                <a:cs typeface="Arial"/>
              </a:rPr>
              <a:t>develop  </a:t>
            </a:r>
            <a:r>
              <a:rPr sz="2800" spc="-89" dirty="0">
                <a:latin typeface="Arial"/>
                <a:cs typeface="Arial"/>
              </a:rPr>
              <a:t>applications, </a:t>
            </a:r>
            <a:r>
              <a:rPr sz="2800" spc="-109" dirty="0">
                <a:latin typeface="Arial"/>
                <a:cs typeface="Arial"/>
              </a:rPr>
              <a:t>deliver</a:t>
            </a:r>
            <a:r>
              <a:rPr sz="2800" spc="-297" dirty="0">
                <a:latin typeface="Arial"/>
                <a:cs typeface="Arial"/>
              </a:rPr>
              <a:t> </a:t>
            </a:r>
            <a:r>
              <a:rPr sz="2800" spc="-119" dirty="0">
                <a:latin typeface="Arial"/>
                <a:cs typeface="Arial"/>
              </a:rPr>
              <a:t>media.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64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8" y="120690"/>
            <a:ext cx="8726374" cy="615287"/>
          </a:xfrm>
          <a:prstGeom prst="rect">
            <a:avLst/>
          </a:prstGeom>
        </p:spPr>
        <p:txBody>
          <a:bodyPr vert="horz" wrap="square" lIns="0" tIns="30209" rIns="0" bIns="0" rtlCol="0">
            <a:spAutoFit/>
          </a:bodyPr>
          <a:lstStyle/>
          <a:p>
            <a:pPr marL="25175">
              <a:spcBef>
                <a:spcPts val="238"/>
              </a:spcBef>
            </a:pPr>
            <a:r>
              <a:rPr spc="-198" dirty="0"/>
              <a:t>Components </a:t>
            </a:r>
            <a:r>
              <a:rPr spc="-238" dirty="0"/>
              <a:t>of a </a:t>
            </a:r>
            <a:r>
              <a:rPr spc="-178" dirty="0"/>
              <a:t>Multimedia</a:t>
            </a:r>
            <a:r>
              <a:rPr dirty="0"/>
              <a:t> </a:t>
            </a:r>
            <a:r>
              <a:rPr spc="-178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851" y="883256"/>
            <a:ext cx="7744691" cy="5566692"/>
          </a:xfrm>
          <a:prstGeom prst="rect">
            <a:avLst/>
          </a:prstGeom>
        </p:spPr>
        <p:txBody>
          <a:bodyPr vert="horz" wrap="square" lIns="0" tIns="23916" rIns="0" bIns="0" rtlCol="0">
            <a:spAutoFit/>
          </a:bodyPr>
          <a:lstStyle/>
          <a:p>
            <a:pPr marL="25175" marR="10070">
              <a:spcBef>
                <a:spcPts val="188"/>
              </a:spcBef>
            </a:pPr>
            <a:r>
              <a:rPr sz="2400" spc="-159" dirty="0">
                <a:latin typeface="Arial"/>
                <a:cs typeface="Arial"/>
              </a:rPr>
              <a:t>Now </a:t>
            </a:r>
            <a:r>
              <a:rPr sz="2400" spc="-40" dirty="0">
                <a:latin typeface="Arial"/>
                <a:cs typeface="Arial"/>
              </a:rPr>
              <a:t>let </a:t>
            </a:r>
            <a:r>
              <a:rPr sz="2400" spc="-218" dirty="0">
                <a:latin typeface="Arial"/>
                <a:cs typeface="Arial"/>
              </a:rPr>
              <a:t>us </a:t>
            </a:r>
            <a:r>
              <a:rPr sz="2400" spc="-149" dirty="0">
                <a:latin typeface="Arial"/>
                <a:cs typeface="Arial"/>
              </a:rPr>
              <a:t>consider </a:t>
            </a:r>
            <a:r>
              <a:rPr sz="2400" spc="-89" dirty="0">
                <a:latin typeface="Arial"/>
                <a:cs typeface="Arial"/>
              </a:rPr>
              <a:t>the </a:t>
            </a:r>
            <a:r>
              <a:rPr sz="2400" spc="-159" dirty="0">
                <a:latin typeface="Arial"/>
                <a:cs typeface="Arial"/>
              </a:rPr>
              <a:t>Components </a:t>
            </a:r>
            <a:r>
              <a:rPr sz="2400" spc="-139" dirty="0">
                <a:latin typeface="Arial"/>
                <a:cs typeface="Arial"/>
              </a:rPr>
              <a:t>(Hardware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119" dirty="0">
                <a:latin typeface="Arial"/>
                <a:cs typeface="Arial"/>
              </a:rPr>
              <a:t>Software)  </a:t>
            </a:r>
            <a:r>
              <a:rPr sz="2400" spc="-129" dirty="0">
                <a:latin typeface="Arial"/>
                <a:cs typeface="Arial"/>
              </a:rPr>
              <a:t>required </a:t>
            </a:r>
            <a:r>
              <a:rPr sz="2400" spc="-69" dirty="0">
                <a:latin typeface="Arial"/>
                <a:cs typeface="Arial"/>
              </a:rPr>
              <a:t>for </a:t>
            </a:r>
            <a:r>
              <a:rPr sz="2400" spc="-218" dirty="0">
                <a:latin typeface="Arial"/>
                <a:cs typeface="Arial"/>
              </a:rPr>
              <a:t>a </a:t>
            </a:r>
            <a:r>
              <a:rPr sz="2400" spc="-89" dirty="0">
                <a:latin typeface="Arial"/>
                <a:cs typeface="Arial"/>
              </a:rPr>
              <a:t>multimedia</a:t>
            </a:r>
            <a:r>
              <a:rPr sz="2400" spc="-129" dirty="0">
                <a:latin typeface="Arial"/>
                <a:cs typeface="Arial"/>
              </a:rPr>
              <a:t> </a:t>
            </a:r>
            <a:r>
              <a:rPr sz="2400" spc="-149" dirty="0">
                <a:latin typeface="Arial"/>
                <a:cs typeface="Arial"/>
              </a:rPr>
              <a:t>system:</a:t>
            </a:r>
            <a:endParaRPr sz="2400" dirty="0">
              <a:latin typeface="Arial"/>
              <a:cs typeface="Arial"/>
            </a:endParaRPr>
          </a:p>
          <a:p>
            <a:pPr marL="1598588" marR="308389" indent="-1574672">
              <a:spcBef>
                <a:spcPts val="1051"/>
              </a:spcBef>
            </a:pPr>
            <a:r>
              <a:rPr sz="2400" spc="-129" dirty="0">
                <a:solidFill>
                  <a:srgbClr val="990033"/>
                </a:solidFill>
                <a:latin typeface="Arial"/>
                <a:cs typeface="Arial"/>
              </a:rPr>
              <a:t>Capture </a:t>
            </a:r>
            <a:r>
              <a:rPr sz="2400" spc="-169" dirty="0">
                <a:solidFill>
                  <a:srgbClr val="990033"/>
                </a:solidFill>
                <a:latin typeface="Arial"/>
                <a:cs typeface="Arial"/>
              </a:rPr>
              <a:t>devices</a:t>
            </a:r>
            <a:r>
              <a:rPr sz="2400" spc="-169" dirty="0">
                <a:latin typeface="Arial"/>
                <a:cs typeface="Arial"/>
              </a:rPr>
              <a:t>— </a:t>
            </a:r>
            <a:r>
              <a:rPr sz="2400" spc="-129" dirty="0">
                <a:latin typeface="Arial"/>
                <a:cs typeface="Arial"/>
              </a:rPr>
              <a:t>Video </a:t>
            </a:r>
            <a:r>
              <a:rPr sz="2400" spc="-178" dirty="0">
                <a:latin typeface="Arial"/>
                <a:cs typeface="Arial"/>
              </a:rPr>
              <a:t>Camera, </a:t>
            </a:r>
            <a:r>
              <a:rPr sz="2400" spc="-129" dirty="0">
                <a:latin typeface="Arial"/>
                <a:cs typeface="Arial"/>
              </a:rPr>
              <a:t>Video </a:t>
            </a:r>
            <a:r>
              <a:rPr sz="2400" spc="-159" dirty="0">
                <a:latin typeface="Arial"/>
                <a:cs typeface="Arial"/>
              </a:rPr>
              <a:t>Recorder, </a:t>
            </a:r>
            <a:r>
              <a:rPr sz="2400" spc="-99" dirty="0">
                <a:latin typeface="Arial"/>
                <a:cs typeface="Arial"/>
              </a:rPr>
              <a:t>Audio  </a:t>
            </a:r>
            <a:r>
              <a:rPr sz="2400" spc="-109" dirty="0">
                <a:latin typeface="Arial"/>
                <a:cs typeface="Arial"/>
              </a:rPr>
              <a:t>Microphone, </a:t>
            </a:r>
            <a:r>
              <a:rPr sz="2400" spc="-149" dirty="0">
                <a:latin typeface="Arial"/>
                <a:cs typeface="Arial"/>
              </a:rPr>
              <a:t>Keyboards, </a:t>
            </a:r>
            <a:r>
              <a:rPr sz="2400" spc="-129" dirty="0">
                <a:latin typeface="Arial"/>
                <a:cs typeface="Arial"/>
              </a:rPr>
              <a:t>mice, </a:t>
            </a:r>
            <a:r>
              <a:rPr sz="2400" spc="-139" dirty="0">
                <a:latin typeface="Arial"/>
                <a:cs typeface="Arial"/>
              </a:rPr>
              <a:t>graphics </a:t>
            </a:r>
            <a:r>
              <a:rPr sz="2400" spc="-79" dirty="0">
                <a:latin typeface="Arial"/>
                <a:cs typeface="Arial"/>
              </a:rPr>
              <a:t>tablets,  </a:t>
            </a:r>
            <a:r>
              <a:rPr sz="2400" spc="-109" dirty="0">
                <a:latin typeface="Arial"/>
                <a:cs typeface="Arial"/>
              </a:rPr>
              <a:t>3D </a:t>
            </a:r>
            <a:r>
              <a:rPr sz="2400" spc="-50" dirty="0">
                <a:latin typeface="Arial"/>
                <a:cs typeface="Arial"/>
              </a:rPr>
              <a:t>input </a:t>
            </a:r>
            <a:r>
              <a:rPr sz="2400" spc="-169" dirty="0">
                <a:latin typeface="Arial"/>
                <a:cs typeface="Arial"/>
              </a:rPr>
              <a:t>devices, </a:t>
            </a:r>
            <a:r>
              <a:rPr sz="2400" spc="-50" dirty="0">
                <a:latin typeface="Arial"/>
                <a:cs typeface="Arial"/>
              </a:rPr>
              <a:t>tactile </a:t>
            </a:r>
            <a:r>
              <a:rPr sz="2400" spc="-198" dirty="0">
                <a:latin typeface="Arial"/>
                <a:cs typeface="Arial"/>
              </a:rPr>
              <a:t>sensors, </a:t>
            </a:r>
            <a:r>
              <a:rPr sz="2400" spc="-149" dirty="0">
                <a:latin typeface="Arial"/>
                <a:cs typeface="Arial"/>
              </a:rPr>
              <a:t>VR</a:t>
            </a:r>
            <a:r>
              <a:rPr sz="2400" spc="-278" dirty="0">
                <a:latin typeface="Arial"/>
                <a:cs typeface="Arial"/>
              </a:rPr>
              <a:t> </a:t>
            </a:r>
            <a:r>
              <a:rPr sz="2400" spc="-169" dirty="0">
                <a:latin typeface="Arial"/>
                <a:cs typeface="Arial"/>
              </a:rPr>
              <a:t>devices.</a:t>
            </a:r>
            <a:endParaRPr sz="2400" dirty="0">
              <a:latin typeface="Arial"/>
              <a:cs typeface="Arial"/>
            </a:endParaRPr>
          </a:p>
          <a:p>
            <a:pPr marL="1598588">
              <a:spcBef>
                <a:spcPts val="30"/>
              </a:spcBef>
            </a:pPr>
            <a:r>
              <a:rPr sz="2400" spc="-59" dirty="0">
                <a:latin typeface="Arial"/>
                <a:cs typeface="Arial"/>
              </a:rPr>
              <a:t>Digitising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spc="-169" dirty="0">
                <a:latin typeface="Arial"/>
                <a:cs typeface="Arial"/>
              </a:rPr>
              <a:t>Hardware</a:t>
            </a:r>
            <a:endParaRPr sz="2400" dirty="0">
              <a:latin typeface="Arial"/>
              <a:cs typeface="Arial"/>
            </a:endParaRPr>
          </a:p>
          <a:p>
            <a:pPr marL="25175">
              <a:spcBef>
                <a:spcPts val="496"/>
              </a:spcBef>
            </a:pPr>
            <a:r>
              <a:rPr sz="2400" spc="-149" dirty="0">
                <a:solidFill>
                  <a:srgbClr val="990033"/>
                </a:solidFill>
                <a:latin typeface="Arial"/>
                <a:cs typeface="Arial"/>
              </a:rPr>
              <a:t>Storage </a:t>
            </a:r>
            <a:r>
              <a:rPr sz="2400" spc="-159" dirty="0">
                <a:solidFill>
                  <a:srgbClr val="990033"/>
                </a:solidFill>
                <a:latin typeface="Arial"/>
                <a:cs typeface="Arial"/>
              </a:rPr>
              <a:t>Devices</a:t>
            </a:r>
            <a:r>
              <a:rPr sz="2400" spc="-159" dirty="0">
                <a:latin typeface="Arial"/>
                <a:cs typeface="Arial"/>
              </a:rPr>
              <a:t>— </a:t>
            </a:r>
            <a:r>
              <a:rPr sz="2400" spc="-129" dirty="0">
                <a:latin typeface="Arial"/>
                <a:cs typeface="Arial"/>
              </a:rPr>
              <a:t>Hard </a:t>
            </a:r>
            <a:r>
              <a:rPr sz="2400" spc="-139" dirty="0">
                <a:latin typeface="Arial"/>
                <a:cs typeface="Arial"/>
              </a:rPr>
              <a:t>disks, </a:t>
            </a:r>
            <a:r>
              <a:rPr sz="2400" spc="-129" dirty="0">
                <a:latin typeface="Arial"/>
                <a:cs typeface="Arial"/>
              </a:rPr>
              <a:t>CD-ROMs, </a:t>
            </a:r>
            <a:r>
              <a:rPr sz="2400" spc="-79" dirty="0">
                <a:latin typeface="Arial"/>
                <a:cs typeface="Arial"/>
              </a:rPr>
              <a:t>DVD-ROM,</a:t>
            </a:r>
            <a:r>
              <a:rPr sz="2400" spc="337" dirty="0">
                <a:latin typeface="Arial"/>
                <a:cs typeface="Arial"/>
              </a:rPr>
              <a:t> </a:t>
            </a:r>
            <a:r>
              <a:rPr sz="2400" i="1" spc="-159" dirty="0">
                <a:latin typeface="Trebuchet MS"/>
                <a:cs typeface="Trebuchet MS"/>
              </a:rPr>
              <a:t>etc</a:t>
            </a:r>
            <a:endParaRPr sz="2400" dirty="0">
              <a:latin typeface="Trebuchet MS"/>
              <a:cs typeface="Trebuchet MS"/>
            </a:endParaRPr>
          </a:p>
          <a:p>
            <a:pPr marL="1598588" marR="225311" indent="-1574672">
              <a:spcBef>
                <a:spcPts val="504"/>
              </a:spcBef>
            </a:pPr>
            <a:r>
              <a:rPr sz="2400" spc="-119" dirty="0">
                <a:solidFill>
                  <a:srgbClr val="990033"/>
                </a:solidFill>
                <a:latin typeface="Arial"/>
                <a:cs typeface="Arial"/>
              </a:rPr>
              <a:t>Communication </a:t>
            </a:r>
            <a:r>
              <a:rPr sz="2400" spc="-129" dirty="0">
                <a:solidFill>
                  <a:srgbClr val="990033"/>
                </a:solidFill>
                <a:latin typeface="Arial"/>
                <a:cs typeface="Arial"/>
              </a:rPr>
              <a:t>Networks</a:t>
            </a:r>
            <a:r>
              <a:rPr sz="2400" spc="-129" dirty="0">
                <a:latin typeface="Arial"/>
                <a:cs typeface="Arial"/>
              </a:rPr>
              <a:t>— </a:t>
            </a:r>
            <a:r>
              <a:rPr sz="2400" spc="-109" dirty="0">
                <a:latin typeface="Arial"/>
                <a:cs typeface="Arial"/>
              </a:rPr>
              <a:t>Local </a:t>
            </a:r>
            <a:r>
              <a:rPr sz="2400" spc="-129" dirty="0">
                <a:latin typeface="Arial"/>
                <a:cs typeface="Arial"/>
              </a:rPr>
              <a:t>Networks, </a:t>
            </a:r>
            <a:r>
              <a:rPr sz="2400" spc="-79" dirty="0">
                <a:latin typeface="Arial"/>
                <a:cs typeface="Arial"/>
              </a:rPr>
              <a:t>Intranets,  </a:t>
            </a:r>
            <a:r>
              <a:rPr sz="2400" spc="-69" dirty="0">
                <a:latin typeface="Arial"/>
                <a:cs typeface="Arial"/>
              </a:rPr>
              <a:t>Internet, Multimedia </a:t>
            </a:r>
            <a:r>
              <a:rPr sz="2400" spc="-129" dirty="0">
                <a:latin typeface="Arial"/>
                <a:cs typeface="Arial"/>
              </a:rPr>
              <a:t>or </a:t>
            </a:r>
            <a:r>
              <a:rPr sz="2400" spc="-89" dirty="0">
                <a:latin typeface="Arial"/>
                <a:cs typeface="Arial"/>
              </a:rPr>
              <a:t>other </a:t>
            </a:r>
            <a:r>
              <a:rPr sz="2400" spc="-149" dirty="0">
                <a:latin typeface="Arial"/>
                <a:cs typeface="Arial"/>
              </a:rPr>
              <a:t>special </a:t>
            </a:r>
            <a:r>
              <a:rPr sz="2400" spc="-109" dirty="0">
                <a:latin typeface="Arial"/>
                <a:cs typeface="Arial"/>
              </a:rPr>
              <a:t>high </a:t>
            </a:r>
            <a:r>
              <a:rPr sz="2400" spc="-226" dirty="0">
                <a:latin typeface="Arial"/>
                <a:cs typeface="Arial"/>
              </a:rPr>
              <a:t>speed  </a:t>
            </a:r>
            <a:r>
              <a:rPr sz="2400" spc="-129" dirty="0">
                <a:latin typeface="Arial"/>
                <a:cs typeface="Arial"/>
              </a:rPr>
              <a:t>networks.</a:t>
            </a:r>
            <a:endParaRPr sz="2400" dirty="0">
              <a:latin typeface="Arial"/>
              <a:cs typeface="Arial"/>
            </a:endParaRPr>
          </a:p>
          <a:p>
            <a:pPr marL="1598588" marR="546290" indent="-1574672">
              <a:spcBef>
                <a:spcPts val="515"/>
              </a:spcBef>
            </a:pPr>
            <a:r>
              <a:rPr sz="2400" spc="-129" dirty="0">
                <a:solidFill>
                  <a:srgbClr val="990033"/>
                </a:solidFill>
                <a:latin typeface="Arial"/>
                <a:cs typeface="Arial"/>
              </a:rPr>
              <a:t>Computer </a:t>
            </a:r>
            <a:r>
              <a:rPr sz="2400" spc="-178" dirty="0">
                <a:solidFill>
                  <a:srgbClr val="990033"/>
                </a:solidFill>
                <a:latin typeface="Arial"/>
                <a:cs typeface="Arial"/>
              </a:rPr>
              <a:t>Systems</a:t>
            </a:r>
            <a:r>
              <a:rPr sz="2400" spc="-178" dirty="0">
                <a:latin typeface="Arial"/>
                <a:cs typeface="Arial"/>
              </a:rPr>
              <a:t>— </a:t>
            </a:r>
            <a:r>
              <a:rPr sz="2400" spc="-69" dirty="0">
                <a:latin typeface="Arial"/>
                <a:cs typeface="Arial"/>
              </a:rPr>
              <a:t>Multimedia </a:t>
            </a:r>
            <a:r>
              <a:rPr sz="2400" spc="-119" dirty="0">
                <a:latin typeface="Arial"/>
                <a:cs typeface="Arial"/>
              </a:rPr>
              <a:t>Desktop </a:t>
            </a:r>
            <a:r>
              <a:rPr sz="2400" spc="-159" dirty="0">
                <a:latin typeface="Arial"/>
                <a:cs typeface="Arial"/>
              </a:rPr>
              <a:t>machines,  </a:t>
            </a:r>
            <a:r>
              <a:rPr sz="2400" spc="-99" dirty="0">
                <a:latin typeface="Arial"/>
                <a:cs typeface="Arial"/>
              </a:rPr>
              <a:t>Workstations, </a:t>
            </a:r>
            <a:r>
              <a:rPr sz="2400" spc="-40" dirty="0">
                <a:latin typeface="Arial"/>
                <a:cs typeface="Arial"/>
              </a:rPr>
              <a:t>MPEG/VIDEO/DSP</a:t>
            </a:r>
            <a:r>
              <a:rPr sz="2400" spc="-297" dirty="0">
                <a:latin typeface="Arial"/>
                <a:cs typeface="Arial"/>
              </a:rPr>
              <a:t> </a:t>
            </a:r>
            <a:r>
              <a:rPr sz="2400" spc="-169" dirty="0">
                <a:latin typeface="Arial"/>
                <a:cs typeface="Arial"/>
              </a:rPr>
              <a:t>Hardware</a:t>
            </a:r>
            <a:endParaRPr sz="2400" dirty="0">
              <a:latin typeface="Arial"/>
              <a:cs typeface="Arial"/>
            </a:endParaRPr>
          </a:p>
          <a:p>
            <a:pPr marL="1598588" marR="166154" indent="-1574672">
              <a:spcBef>
                <a:spcPts val="504"/>
              </a:spcBef>
            </a:pPr>
            <a:r>
              <a:rPr sz="2400" spc="-129" dirty="0">
                <a:solidFill>
                  <a:srgbClr val="990033"/>
                </a:solidFill>
                <a:latin typeface="Arial"/>
                <a:cs typeface="Arial"/>
              </a:rPr>
              <a:t>Display </a:t>
            </a:r>
            <a:r>
              <a:rPr sz="2400" spc="-159" dirty="0">
                <a:solidFill>
                  <a:srgbClr val="990033"/>
                </a:solidFill>
                <a:latin typeface="Arial"/>
                <a:cs typeface="Arial"/>
              </a:rPr>
              <a:t>Devices</a:t>
            </a:r>
            <a:r>
              <a:rPr sz="2400" spc="-159" dirty="0">
                <a:latin typeface="Arial"/>
                <a:cs typeface="Arial"/>
              </a:rPr>
              <a:t>— </a:t>
            </a:r>
            <a:r>
              <a:rPr sz="2400" spc="-89" dirty="0">
                <a:latin typeface="Arial"/>
                <a:cs typeface="Arial"/>
              </a:rPr>
              <a:t>CD-quality </a:t>
            </a:r>
            <a:r>
              <a:rPr sz="2400" spc="-188" dirty="0">
                <a:latin typeface="Arial"/>
                <a:cs typeface="Arial"/>
              </a:rPr>
              <a:t>speakers, </a:t>
            </a:r>
            <a:r>
              <a:rPr sz="2400" spc="-99" dirty="0">
                <a:latin typeface="Arial"/>
                <a:cs typeface="Arial"/>
              </a:rPr>
              <a:t>HDTV,SVGA, </a:t>
            </a:r>
            <a:r>
              <a:rPr sz="2400" spc="-159" dirty="0">
                <a:latin typeface="Arial"/>
                <a:cs typeface="Arial"/>
              </a:rPr>
              <a:t>Hi-Res  </a:t>
            </a:r>
            <a:r>
              <a:rPr sz="2400" spc="-99" dirty="0">
                <a:latin typeface="Arial"/>
                <a:cs typeface="Arial"/>
              </a:rPr>
              <a:t>monitors, </a:t>
            </a:r>
            <a:r>
              <a:rPr sz="2400" spc="-129" dirty="0">
                <a:latin typeface="Arial"/>
                <a:cs typeface="Arial"/>
              </a:rPr>
              <a:t>Colour </a:t>
            </a:r>
            <a:r>
              <a:rPr sz="2400" spc="-99" dirty="0">
                <a:latin typeface="Arial"/>
                <a:cs typeface="Arial"/>
              </a:rPr>
              <a:t>printers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i="1" spc="-178" dirty="0">
                <a:latin typeface="Trebuchet MS"/>
                <a:cs typeface="Trebuchet MS"/>
              </a:rPr>
              <a:t>etc.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606207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6564" y="6606207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0901" y="6633715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8917" y="6633715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39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0">
              <a:lnSpc>
                <a:spcPts val="1338"/>
              </a:lnSpc>
            </a:pPr>
            <a:fld id="{81D60167-4931-47E6-BA6A-407CBD079E47}" type="slidenum">
              <a:rPr spc="-129" dirty="0"/>
              <a:pPr marL="50350">
                <a:lnSpc>
                  <a:spcPts val="1338"/>
                </a:lnSpc>
              </a:pPr>
              <a:t>65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26" y="120691"/>
            <a:ext cx="3773374" cy="615286"/>
          </a:xfrm>
          <a:prstGeom prst="rect">
            <a:avLst/>
          </a:prstGeom>
        </p:spPr>
        <p:txBody>
          <a:bodyPr vert="horz" wrap="square" lIns="0" tIns="30215" rIns="0" bIns="0" rtlCol="0">
            <a:spAutoFit/>
          </a:bodyPr>
          <a:lstStyle/>
          <a:p>
            <a:pPr marL="25179">
              <a:spcBef>
                <a:spcPts val="238"/>
              </a:spcBef>
            </a:pPr>
            <a:r>
              <a:rPr spc="-188" dirty="0"/>
              <a:t>Applications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022516" y="1867238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516" y="2305999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16" y="2744786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516" y="3183572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2516" y="3622333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516" y="4061118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516" y="4499880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2516" y="4938667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2516" y="5377452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516" y="5816213"/>
            <a:ext cx="134767" cy="134643"/>
          </a:xfrm>
          <a:custGeom>
            <a:avLst/>
            <a:gdLst/>
            <a:ahLst/>
            <a:cxnLst/>
            <a:rect l="l" t="t" r="r" b="b"/>
            <a:pathLst>
              <a:path w="67945" h="67944">
                <a:moveTo>
                  <a:pt x="0" y="67475"/>
                </a:moveTo>
                <a:lnTo>
                  <a:pt x="67475" y="67475"/>
                </a:lnTo>
                <a:lnTo>
                  <a:pt x="67475" y="0"/>
                </a:lnTo>
                <a:lnTo>
                  <a:pt x="0" y="0"/>
                </a:lnTo>
                <a:lnTo>
                  <a:pt x="0" y="67475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848" y="1007937"/>
            <a:ext cx="6103557" cy="5095274"/>
          </a:xfrm>
          <a:prstGeom prst="rect">
            <a:avLst/>
          </a:prstGeom>
        </p:spPr>
        <p:txBody>
          <a:bodyPr vert="horz" wrap="square" lIns="0" tIns="25179" rIns="0" bIns="0" rtlCol="0">
            <a:spAutoFit/>
          </a:bodyPr>
          <a:lstStyle/>
          <a:p>
            <a:pPr marL="614368" marR="470848" indent="-590448">
              <a:lnSpc>
                <a:spcPct val="141800"/>
              </a:lnSpc>
              <a:spcBef>
                <a:spcPts val="198"/>
              </a:spcBef>
            </a:pPr>
            <a:r>
              <a:rPr sz="2400" spc="-178" dirty="0">
                <a:latin typeface="Arial"/>
                <a:cs typeface="Arial"/>
              </a:rPr>
              <a:t>Examples </a:t>
            </a:r>
            <a:r>
              <a:rPr sz="2400" spc="-59" dirty="0">
                <a:latin typeface="Arial"/>
                <a:cs typeface="Arial"/>
              </a:rPr>
              <a:t>of </a:t>
            </a:r>
            <a:r>
              <a:rPr sz="2400" spc="-69" dirty="0">
                <a:latin typeface="Arial"/>
                <a:cs typeface="Arial"/>
              </a:rPr>
              <a:t>Multimedia </a:t>
            </a:r>
            <a:r>
              <a:rPr sz="2400" spc="-89" dirty="0">
                <a:latin typeface="Arial"/>
                <a:cs typeface="Arial"/>
              </a:rPr>
              <a:t>Applications </a:t>
            </a:r>
            <a:r>
              <a:rPr sz="2400" spc="-109" dirty="0">
                <a:latin typeface="Arial"/>
                <a:cs typeface="Arial"/>
              </a:rPr>
              <a:t>include:  </a:t>
            </a:r>
            <a:r>
              <a:rPr sz="2400" spc="-99" dirty="0">
                <a:latin typeface="Arial"/>
                <a:cs typeface="Arial"/>
              </a:rPr>
              <a:t>World </a:t>
            </a:r>
            <a:r>
              <a:rPr sz="2400" spc="-129" dirty="0">
                <a:latin typeface="Arial"/>
                <a:cs typeface="Arial"/>
              </a:rPr>
              <a:t>Wide</a:t>
            </a:r>
            <a:r>
              <a:rPr sz="2400" spc="-258" dirty="0">
                <a:latin typeface="Arial"/>
                <a:cs typeface="Arial"/>
              </a:rPr>
              <a:t> </a:t>
            </a:r>
            <a:r>
              <a:rPr sz="2400" spc="-188" dirty="0">
                <a:latin typeface="Arial"/>
                <a:cs typeface="Arial"/>
              </a:rPr>
              <a:t>Web</a:t>
            </a:r>
            <a:endParaRPr sz="2400" dirty="0">
              <a:latin typeface="Arial"/>
              <a:cs typeface="Arial"/>
            </a:endParaRPr>
          </a:p>
          <a:p>
            <a:pPr marL="614368" marR="2584626">
              <a:lnSpc>
                <a:spcPct val="121100"/>
              </a:lnSpc>
            </a:pPr>
            <a:r>
              <a:rPr sz="2400" spc="-139" dirty="0">
                <a:latin typeface="Arial"/>
                <a:cs typeface="Arial"/>
              </a:rPr>
              <a:t>Hypermedia </a:t>
            </a:r>
            <a:r>
              <a:rPr sz="2400" spc="-188" dirty="0">
                <a:latin typeface="Arial"/>
                <a:cs typeface="Arial"/>
              </a:rPr>
              <a:t>courseware  </a:t>
            </a:r>
            <a:r>
              <a:rPr sz="2400" spc="-129" dirty="0">
                <a:latin typeface="Arial"/>
                <a:cs typeface="Arial"/>
              </a:rPr>
              <a:t>Video </a:t>
            </a:r>
            <a:r>
              <a:rPr sz="2400" spc="-139" dirty="0">
                <a:latin typeface="Arial"/>
                <a:cs typeface="Arial"/>
              </a:rPr>
              <a:t>conferencing  Video-on-demand  </a:t>
            </a:r>
            <a:r>
              <a:rPr sz="2400" spc="-89" dirty="0">
                <a:latin typeface="Arial"/>
                <a:cs typeface="Arial"/>
              </a:rPr>
              <a:t>Interactive </a:t>
            </a:r>
            <a:r>
              <a:rPr sz="2400" spc="30" dirty="0">
                <a:latin typeface="Arial"/>
                <a:cs typeface="Arial"/>
              </a:rPr>
              <a:t>TV  </a:t>
            </a:r>
            <a:r>
              <a:rPr sz="2400" spc="-188" dirty="0">
                <a:latin typeface="Arial"/>
                <a:cs typeface="Arial"/>
              </a:rPr>
              <a:t>Groupware</a:t>
            </a:r>
            <a:endParaRPr sz="2400" dirty="0">
              <a:latin typeface="Arial"/>
              <a:cs typeface="Arial"/>
            </a:endParaRPr>
          </a:p>
          <a:p>
            <a:pPr marL="614368" marR="3571644">
              <a:lnSpc>
                <a:spcPct val="121100"/>
              </a:lnSpc>
            </a:pPr>
            <a:r>
              <a:rPr sz="2400" spc="-178" dirty="0">
                <a:latin typeface="Arial"/>
                <a:cs typeface="Arial"/>
              </a:rPr>
              <a:t>Home </a:t>
            </a:r>
            <a:r>
              <a:rPr sz="2400" spc="-149" dirty="0">
                <a:latin typeface="Arial"/>
                <a:cs typeface="Arial"/>
              </a:rPr>
              <a:t>shopping  </a:t>
            </a:r>
            <a:r>
              <a:rPr sz="2400" spc="-268" dirty="0">
                <a:latin typeface="Arial"/>
                <a:cs typeface="Arial"/>
              </a:rPr>
              <a:t>Games</a:t>
            </a:r>
            <a:endParaRPr sz="2400" dirty="0">
              <a:latin typeface="Arial"/>
              <a:cs typeface="Arial"/>
            </a:endParaRPr>
          </a:p>
          <a:p>
            <a:pPr marL="614368">
              <a:spcBef>
                <a:spcPts val="595"/>
              </a:spcBef>
            </a:pPr>
            <a:r>
              <a:rPr sz="2400" spc="-30" dirty="0">
                <a:latin typeface="Arial"/>
                <a:cs typeface="Arial"/>
              </a:rPr>
              <a:t>Virtual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spc="-79" dirty="0">
                <a:latin typeface="Arial"/>
                <a:cs typeface="Arial"/>
              </a:rPr>
              <a:t>reality</a:t>
            </a:r>
            <a:endParaRPr sz="2400" dirty="0">
              <a:latin typeface="Arial"/>
              <a:cs typeface="Arial"/>
            </a:endParaRPr>
          </a:p>
          <a:p>
            <a:pPr marL="614368">
              <a:spcBef>
                <a:spcPts val="605"/>
              </a:spcBef>
            </a:pPr>
            <a:r>
              <a:rPr sz="2400" spc="-30" dirty="0">
                <a:latin typeface="Arial"/>
                <a:cs typeface="Arial"/>
              </a:rPr>
              <a:t>Digital </a:t>
            </a:r>
            <a:r>
              <a:rPr sz="2400" spc="-149" dirty="0">
                <a:latin typeface="Arial"/>
                <a:cs typeface="Arial"/>
              </a:rPr>
              <a:t>video </a:t>
            </a:r>
            <a:r>
              <a:rPr sz="2400" spc="-79" dirty="0">
                <a:latin typeface="Arial"/>
                <a:cs typeface="Arial"/>
              </a:rPr>
              <a:t>editing </a:t>
            </a:r>
            <a:r>
              <a:rPr sz="2400" spc="-169" dirty="0">
                <a:latin typeface="Arial"/>
                <a:cs typeface="Arial"/>
              </a:rPr>
              <a:t>and </a:t>
            </a:r>
            <a:r>
              <a:rPr sz="2400" spc="-89" dirty="0">
                <a:latin typeface="Arial"/>
                <a:cs typeface="Arial"/>
              </a:rPr>
              <a:t>production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88" dirty="0">
                <a:latin typeface="Arial"/>
                <a:cs typeface="Arial"/>
              </a:rPr>
              <a:t>systems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06205"/>
            <a:ext cx="3046740" cy="242861"/>
          </a:xfrm>
          <a:custGeom>
            <a:avLst/>
            <a:gdLst/>
            <a:ahLst/>
            <a:cxnLst/>
            <a:rect l="l" t="t" r="r" b="b"/>
            <a:pathLst>
              <a:path w="1536065" h="122554">
                <a:moveTo>
                  <a:pt x="0" y="122313"/>
                </a:moveTo>
                <a:lnTo>
                  <a:pt x="1535976" y="122313"/>
                </a:lnTo>
                <a:lnTo>
                  <a:pt x="1535976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6564" y="6606205"/>
            <a:ext cx="6093481" cy="242861"/>
          </a:xfrm>
          <a:custGeom>
            <a:avLst/>
            <a:gdLst/>
            <a:ahLst/>
            <a:cxnLst/>
            <a:rect l="l" t="t" r="r" b="b"/>
            <a:pathLst>
              <a:path w="3072129" h="122554">
                <a:moveTo>
                  <a:pt x="0" y="122313"/>
                </a:moveTo>
                <a:lnTo>
                  <a:pt x="3072028" y="122313"/>
                </a:lnTo>
                <a:lnTo>
                  <a:pt x="3072028" y="0"/>
                </a:lnTo>
                <a:lnTo>
                  <a:pt x="0" y="0"/>
                </a:lnTo>
                <a:lnTo>
                  <a:pt x="0" y="122313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30901" y="6633714"/>
            <a:ext cx="132625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lnSpc>
                <a:spcPts val="1338"/>
              </a:lnSpc>
            </a:pPr>
            <a:r>
              <a:rPr sz="1200" spc="-8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CM3106 </a:t>
            </a:r>
            <a:r>
              <a:rPr sz="1200" spc="-9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Chapter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 </a:t>
            </a:r>
            <a:r>
              <a:rPr sz="1200" spc="-129" dirty="0">
                <a:solidFill>
                  <a:srgbClr val="FFFFFF"/>
                </a:solidFill>
                <a:latin typeface="Verdana"/>
                <a:cs typeface="Verdana"/>
                <a:hlinkClick r:id="rId2" action="ppaction://hlinksldjump"/>
              </a:rPr>
              <a:t>1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8917" y="6633714"/>
            <a:ext cx="186532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9">
              <a:lnSpc>
                <a:spcPts val="1338"/>
              </a:lnSpc>
            </a:pPr>
            <a:r>
              <a:rPr sz="1200" spc="-7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Introduction </a:t>
            </a:r>
            <a:r>
              <a:rPr sz="1200" spc="-5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to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 </a:t>
            </a:r>
            <a:r>
              <a:rPr sz="1200" spc="-69" dirty="0">
                <a:solidFill>
                  <a:srgbClr val="FFFFFF"/>
                </a:solidFill>
                <a:latin typeface="Verdana"/>
                <a:cs typeface="Verdana"/>
                <a:hlinkClick r:id="rId3" action="ppaction://hlinksldjump"/>
              </a:rPr>
              <a:t>Multimedia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6583683" y="6377942"/>
            <a:ext cx="210312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8">
              <a:lnSpc>
                <a:spcPts val="1338"/>
              </a:lnSpc>
            </a:pPr>
            <a:fld id="{81D60167-4931-47E6-BA6A-407CBD079E47}" type="slidenum">
              <a:rPr spc="-129" dirty="0"/>
              <a:pPr marL="50358">
                <a:lnSpc>
                  <a:spcPts val="1338"/>
                </a:lnSpc>
              </a:pPr>
              <a:t>66</a:t>
            </a:fld>
            <a:endParaRPr spc="-129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99" y="1905001"/>
            <a:ext cx="1905001" cy="473072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284380">
              <a:spcBef>
                <a:spcPts val="361"/>
              </a:spcBef>
            </a:pPr>
            <a:r>
              <a:rPr sz="2800" b="1" spc="-345" dirty="0">
                <a:solidFill>
                  <a:srgbClr val="FFFFFF"/>
                </a:solidFill>
                <a:latin typeface="Arial"/>
                <a:cs typeface="Arial"/>
              </a:rPr>
              <a:t>GRAPHIC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387092"/>
            <a:ext cx="5369560" cy="4437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3400" spc="1507" baseline="11111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3400" spc="-16" baseline="1111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Arial"/>
                <a:cs typeface="Arial"/>
              </a:rPr>
              <a:t>A </a:t>
            </a:r>
            <a:r>
              <a:rPr sz="2800" spc="-105" dirty="0">
                <a:latin typeface="Arial"/>
                <a:cs typeface="Arial"/>
              </a:rPr>
              <a:t>Picture </a:t>
            </a:r>
            <a:r>
              <a:rPr sz="2800" spc="-180" dirty="0">
                <a:latin typeface="Arial"/>
                <a:cs typeface="Arial"/>
              </a:rPr>
              <a:t>means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05" dirty="0">
                <a:latin typeface="Arial"/>
                <a:cs typeface="Arial"/>
              </a:rPr>
              <a:t>thousand </a:t>
            </a:r>
            <a:r>
              <a:rPr sz="2800" spc="-99" dirty="0">
                <a:latin typeface="Arial"/>
                <a:cs typeface="Arial"/>
              </a:rPr>
              <a:t>words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67401" y="1600199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457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4400" y="0"/>
                </a:lnTo>
                <a:lnTo>
                  <a:pt x="914400" y="381000"/>
                </a:lnTo>
                <a:lnTo>
                  <a:pt x="457200" y="3810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9" y="1905001"/>
            <a:ext cx="1905001" cy="473072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284380">
              <a:spcBef>
                <a:spcPts val="361"/>
              </a:spcBef>
            </a:pPr>
            <a:r>
              <a:rPr sz="2800" b="1" spc="-345" dirty="0">
                <a:solidFill>
                  <a:srgbClr val="FFFFFF"/>
                </a:solidFill>
                <a:latin typeface="Arial"/>
                <a:cs typeface="Arial"/>
              </a:rPr>
              <a:t>GRAPHIC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0" y="3387092"/>
            <a:ext cx="1750060" cy="44370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</a:pPr>
            <a:r>
              <a:rPr sz="3400" spc="1507" baseline="11111" dirty="0">
                <a:solidFill>
                  <a:srgbClr val="0000FF"/>
                </a:solidFill>
                <a:latin typeface="Symbol"/>
                <a:cs typeface="Symbol"/>
              </a:rPr>
              <a:t></a:t>
            </a:r>
            <a:r>
              <a:rPr sz="3400" spc="-278" baseline="1111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6" dirty="0"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67401" y="1600199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457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4400" y="0"/>
                </a:lnTo>
                <a:lnTo>
                  <a:pt x="914400" y="381000"/>
                </a:lnTo>
                <a:lnTo>
                  <a:pt x="457200" y="3810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66999" y="3352799"/>
            <a:ext cx="5067300" cy="3352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67004" y="3352799"/>
            <a:ext cx="5029200" cy="3352800"/>
          </a:xfrm>
          <a:custGeom>
            <a:avLst/>
            <a:gdLst/>
            <a:ahLst/>
            <a:cxnLst/>
            <a:rect l="l" t="t" r="r" b="b"/>
            <a:pathLst>
              <a:path w="5029200" h="3352800">
                <a:moveTo>
                  <a:pt x="2514600" y="3352800"/>
                </a:moveTo>
                <a:lnTo>
                  <a:pt x="0" y="33528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3352800"/>
                </a:lnTo>
                <a:lnTo>
                  <a:pt x="2514600" y="3352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799" y="1905001"/>
            <a:ext cx="1600201" cy="473072"/>
          </a:xfrm>
          <a:prstGeom prst="rect">
            <a:avLst/>
          </a:prstGeom>
          <a:solidFill>
            <a:srgbClr val="0066FF"/>
          </a:solidFill>
        </p:spPr>
        <p:txBody>
          <a:bodyPr vert="horz" wrap="square" lIns="0" tIns="45705" rIns="0" bIns="0" rtlCol="0">
            <a:spAutoFit/>
          </a:bodyPr>
          <a:lstStyle/>
          <a:p>
            <a:pPr marL="297077">
              <a:spcBef>
                <a:spcPts val="361"/>
              </a:spcBef>
            </a:pPr>
            <a:r>
              <a:rPr sz="2800" b="1" spc="-224" dirty="0">
                <a:solidFill>
                  <a:srgbClr val="FFFFFF"/>
                </a:solidFill>
                <a:latin typeface="Arial"/>
                <a:cs typeface="Arial"/>
              </a:rPr>
              <a:t>AUDIO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7309" y="2260604"/>
            <a:ext cx="190500" cy="22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3210" y="2260601"/>
            <a:ext cx="14223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0850" y="2461261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457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1329" y="22606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609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1665" y="2305051"/>
            <a:ext cx="0" cy="179070"/>
          </a:xfrm>
          <a:custGeom>
            <a:avLst/>
            <a:gdLst/>
            <a:ahLst/>
            <a:cxnLst/>
            <a:rect l="l" t="t" r="r" b="b"/>
            <a:pathLst>
              <a:path h="179069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994" y="228282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4445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7234" y="2260604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3520"/>
                </a:lnTo>
              </a:path>
            </a:pathLst>
          </a:custGeom>
          <a:ln w="622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3749" y="2260604"/>
            <a:ext cx="191770" cy="2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0920" y="2260604"/>
            <a:ext cx="27051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4294" y="2260604"/>
            <a:ext cx="231140" cy="223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4609" y="2247901"/>
            <a:ext cx="191770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80510" y="2247903"/>
            <a:ext cx="142239" cy="227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154" y="2247901"/>
            <a:ext cx="99060" cy="22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2291" y="2247901"/>
            <a:ext cx="210819" cy="22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1049" y="2247901"/>
            <a:ext cx="191770" cy="223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08223" y="2247901"/>
            <a:ext cx="107950" cy="223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953" y="2247901"/>
            <a:ext cx="231140" cy="2235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251" y="2247901"/>
            <a:ext cx="157480" cy="22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7759" y="2019304"/>
            <a:ext cx="1861821" cy="685800"/>
          </a:xfrm>
          <a:custGeom>
            <a:avLst/>
            <a:gdLst/>
            <a:ahLst/>
            <a:cxnLst/>
            <a:rect l="l" t="t" r="r" b="b"/>
            <a:pathLst>
              <a:path w="1861820" h="685800">
                <a:moveTo>
                  <a:pt x="0" y="0"/>
                </a:moveTo>
                <a:lnTo>
                  <a:pt x="1861819" y="0"/>
                </a:lnTo>
                <a:lnTo>
                  <a:pt x="18618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759" y="2019304"/>
            <a:ext cx="1861821" cy="85090"/>
          </a:xfrm>
          <a:custGeom>
            <a:avLst/>
            <a:gdLst/>
            <a:ahLst/>
            <a:cxnLst/>
            <a:rect l="l" t="t" r="r" b="b"/>
            <a:pathLst>
              <a:path w="1861820" h="85089">
                <a:moveTo>
                  <a:pt x="0" y="0"/>
                </a:moveTo>
                <a:lnTo>
                  <a:pt x="1861819" y="0"/>
                </a:lnTo>
                <a:lnTo>
                  <a:pt x="1776729" y="85089"/>
                </a:lnTo>
                <a:lnTo>
                  <a:pt x="86360" y="8508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4489" y="2019304"/>
            <a:ext cx="85091" cy="685800"/>
          </a:xfrm>
          <a:custGeom>
            <a:avLst/>
            <a:gdLst/>
            <a:ahLst/>
            <a:cxnLst/>
            <a:rect l="l" t="t" r="r" b="b"/>
            <a:pathLst>
              <a:path w="85089" h="685800">
                <a:moveTo>
                  <a:pt x="85089" y="0"/>
                </a:moveTo>
                <a:lnTo>
                  <a:pt x="85089" y="685800"/>
                </a:lnTo>
                <a:lnTo>
                  <a:pt x="0" y="599439"/>
                </a:lnTo>
                <a:lnTo>
                  <a:pt x="0" y="85089"/>
                </a:lnTo>
                <a:lnTo>
                  <a:pt x="850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67759" y="2618739"/>
            <a:ext cx="1861821" cy="86360"/>
          </a:xfrm>
          <a:custGeom>
            <a:avLst/>
            <a:gdLst/>
            <a:ahLst/>
            <a:cxnLst/>
            <a:rect l="l" t="t" r="r" b="b"/>
            <a:pathLst>
              <a:path w="1861820" h="86360">
                <a:moveTo>
                  <a:pt x="1861819" y="86360"/>
                </a:moveTo>
                <a:lnTo>
                  <a:pt x="0" y="86360"/>
                </a:lnTo>
                <a:lnTo>
                  <a:pt x="86360" y="0"/>
                </a:lnTo>
                <a:lnTo>
                  <a:pt x="1776729" y="0"/>
                </a:lnTo>
                <a:lnTo>
                  <a:pt x="1861819" y="863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7760" y="2019304"/>
            <a:ext cx="86360" cy="685800"/>
          </a:xfrm>
          <a:custGeom>
            <a:avLst/>
            <a:gdLst/>
            <a:ahLst/>
            <a:cxnLst/>
            <a:rect l="l" t="t" r="r" b="b"/>
            <a:pathLst>
              <a:path w="86360" h="685800">
                <a:moveTo>
                  <a:pt x="0" y="685800"/>
                </a:moveTo>
                <a:lnTo>
                  <a:pt x="0" y="0"/>
                </a:lnTo>
                <a:lnTo>
                  <a:pt x="86360" y="85089"/>
                </a:lnTo>
                <a:lnTo>
                  <a:pt x="86360" y="599439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7759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9578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3" y="1790700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0800" y="17906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8810" y="20193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5472" y="1795375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44730">
              <a:spcBef>
                <a:spcPts val="329"/>
              </a:spcBef>
            </a:pPr>
            <a:r>
              <a:rPr sz="800" b="1" spc="56" dirty="0">
                <a:latin typeface="Arial"/>
                <a:cs typeface="Arial"/>
              </a:rPr>
              <a:t>TEXT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8810" y="2019304"/>
            <a:ext cx="425451" cy="198120"/>
          </a:xfrm>
          <a:custGeom>
            <a:avLst/>
            <a:gdLst/>
            <a:ahLst/>
            <a:cxnLst/>
            <a:rect l="l" t="t" r="r" b="b"/>
            <a:pathLst>
              <a:path w="425450" h="198119">
                <a:moveTo>
                  <a:pt x="0" y="0"/>
                </a:moveTo>
                <a:lnTo>
                  <a:pt x="425450" y="19812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83943" y="2181860"/>
            <a:ext cx="83820" cy="68581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31750" y="0"/>
                </a:moveTo>
                <a:lnTo>
                  <a:pt x="0" y="68579"/>
                </a:lnTo>
                <a:lnTo>
                  <a:pt x="83820" y="6603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3" y="2819401"/>
            <a:ext cx="588010" cy="228599"/>
          </a:xfrm>
          <a:custGeom>
            <a:avLst/>
            <a:gdLst/>
            <a:ahLst/>
            <a:cxnLst/>
            <a:rect l="l" t="t" r="r" b="b"/>
            <a:pathLst>
              <a:path w="588010" h="228600">
                <a:moveTo>
                  <a:pt x="0" y="0"/>
                </a:moveTo>
                <a:lnTo>
                  <a:pt x="588010" y="0"/>
                </a:lnTo>
                <a:lnTo>
                  <a:pt x="58801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7881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5472" y="2824074"/>
            <a:ext cx="57912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2833">
              <a:spcBef>
                <a:spcPts val="329"/>
              </a:spcBef>
            </a:pPr>
            <a:r>
              <a:rPr sz="800" b="1" spc="65" dirty="0">
                <a:latin typeface="Arial"/>
                <a:cs typeface="Arial"/>
              </a:rPr>
              <a:t>AUDIO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22010" y="1676400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2010" y="167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05600" y="19049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26681" y="1681075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18070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GRAPHIC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78813" y="2631442"/>
            <a:ext cx="431800" cy="302259"/>
          </a:xfrm>
          <a:custGeom>
            <a:avLst/>
            <a:gdLst/>
            <a:ahLst/>
            <a:cxnLst/>
            <a:rect l="l" t="t" r="r" b="b"/>
            <a:pathLst>
              <a:path w="431800" h="302260">
                <a:moveTo>
                  <a:pt x="0" y="302260"/>
                </a:moveTo>
                <a:lnTo>
                  <a:pt x="43180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943" y="2590800"/>
            <a:ext cx="83820" cy="73660"/>
          </a:xfrm>
          <a:custGeom>
            <a:avLst/>
            <a:gdLst/>
            <a:ahLst/>
            <a:cxnLst/>
            <a:rect l="l" t="t" r="r" b="b"/>
            <a:pathLst>
              <a:path w="83820" h="73660">
                <a:moveTo>
                  <a:pt x="83820" y="0"/>
                </a:moveTo>
                <a:lnTo>
                  <a:pt x="0" y="12700"/>
                </a:lnTo>
                <a:lnTo>
                  <a:pt x="43180" y="73660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2010" y="2705101"/>
            <a:ext cx="783590" cy="228599"/>
          </a:xfrm>
          <a:custGeom>
            <a:avLst/>
            <a:gdLst/>
            <a:ahLst/>
            <a:cxnLst/>
            <a:rect l="l" t="t" r="r" b="b"/>
            <a:pathLst>
              <a:path w="783590" h="228600">
                <a:moveTo>
                  <a:pt x="0" y="0"/>
                </a:moveTo>
                <a:lnTo>
                  <a:pt x="783589" y="0"/>
                </a:lnTo>
                <a:lnTo>
                  <a:pt x="78358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010" y="27051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293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26681" y="2709774"/>
            <a:ext cx="774700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204398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VIDEO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255772" y="3048000"/>
            <a:ext cx="882651" cy="228599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0" y="0"/>
                </a:moveTo>
                <a:lnTo>
                  <a:pt x="882650" y="0"/>
                </a:lnTo>
                <a:lnTo>
                  <a:pt x="88265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5769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8420" y="32765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260445" y="3052675"/>
            <a:ext cx="873761" cy="1642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894" rIns="0" bIns="0" rtlCol="0">
            <a:spAutoFit/>
          </a:bodyPr>
          <a:lstStyle/>
          <a:p>
            <a:pPr marL="104102">
              <a:spcBef>
                <a:spcPts val="329"/>
              </a:spcBef>
            </a:pPr>
            <a:r>
              <a:rPr sz="800" b="1" spc="69" dirty="0">
                <a:latin typeface="Arial"/>
                <a:cs typeface="Arial"/>
              </a:rPr>
              <a:t>ANIMATION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1" y="277622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27177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10100" y="2705101"/>
            <a:ext cx="76201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100" y="0"/>
                </a:moveTo>
                <a:lnTo>
                  <a:pt x="0" y="74929"/>
                </a:lnTo>
                <a:lnTo>
                  <a:pt x="7620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90540" y="2626360"/>
            <a:ext cx="331470" cy="193041"/>
          </a:xfrm>
          <a:custGeom>
            <a:avLst/>
            <a:gdLst/>
            <a:ahLst/>
            <a:cxnLst/>
            <a:rect l="l" t="t" r="r" b="b"/>
            <a:pathLst>
              <a:path w="331470" h="193039">
                <a:moveTo>
                  <a:pt x="331470" y="1930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29578" y="2590804"/>
            <a:ext cx="85091" cy="71119"/>
          </a:xfrm>
          <a:custGeom>
            <a:avLst/>
            <a:gdLst/>
            <a:ahLst/>
            <a:cxnLst/>
            <a:rect l="l" t="t" r="r" b="b"/>
            <a:pathLst>
              <a:path w="85089" h="71119">
                <a:moveTo>
                  <a:pt x="0" y="0"/>
                </a:moveTo>
                <a:lnTo>
                  <a:pt x="46990" y="71120"/>
                </a:lnTo>
                <a:lnTo>
                  <a:pt x="8509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2920" y="1790700"/>
            <a:ext cx="339090" cy="295910"/>
          </a:xfrm>
          <a:custGeom>
            <a:avLst/>
            <a:gdLst/>
            <a:ahLst/>
            <a:cxnLst/>
            <a:rect l="l" t="t" r="r" b="b"/>
            <a:pathLst>
              <a:path w="339089" h="295910">
                <a:moveTo>
                  <a:pt x="339089" y="0"/>
                </a:moveTo>
                <a:lnTo>
                  <a:pt x="0" y="2959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9579" y="2054862"/>
            <a:ext cx="82550" cy="78741"/>
          </a:xfrm>
          <a:custGeom>
            <a:avLst/>
            <a:gdLst/>
            <a:ahLst/>
            <a:cxnLst/>
            <a:rect l="l" t="t" r="r" b="b"/>
            <a:pathLst>
              <a:path w="82550" h="78739">
                <a:moveTo>
                  <a:pt x="33020" y="0"/>
                </a:moveTo>
                <a:lnTo>
                  <a:pt x="0" y="78739"/>
                </a:lnTo>
                <a:lnTo>
                  <a:pt x="82550" y="5715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63272" y="3768091"/>
            <a:ext cx="7781925" cy="182613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355476" marR="5077" indent="-342780">
              <a:spcBef>
                <a:spcPts val="99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145" dirty="0">
                <a:latin typeface="Arial"/>
                <a:cs typeface="Arial"/>
              </a:rPr>
              <a:t>Produced </a:t>
            </a:r>
            <a:r>
              <a:rPr sz="2800" spc="-113" dirty="0">
                <a:latin typeface="Arial"/>
                <a:cs typeface="Arial"/>
              </a:rPr>
              <a:t>by </a:t>
            </a:r>
            <a:r>
              <a:rPr sz="2800" spc="-50" dirty="0">
                <a:latin typeface="Arial"/>
                <a:cs typeface="Arial"/>
              </a:rPr>
              <a:t>vibration, </a:t>
            </a:r>
            <a:r>
              <a:rPr sz="2800" spc="-260" dirty="0">
                <a:latin typeface="Arial"/>
                <a:cs typeface="Arial"/>
              </a:rPr>
              <a:t>as </a:t>
            </a:r>
            <a:r>
              <a:rPr sz="2800" spc="-113" dirty="0">
                <a:latin typeface="Arial"/>
                <a:cs typeface="Arial"/>
              </a:rPr>
              <a:t>perceived </a:t>
            </a:r>
            <a:r>
              <a:rPr sz="2800" spc="-121" dirty="0">
                <a:latin typeface="Arial"/>
                <a:cs typeface="Arial"/>
              </a:rPr>
              <a:t>by </a:t>
            </a:r>
            <a:r>
              <a:rPr sz="2800" spc="-40" dirty="0">
                <a:latin typeface="Arial"/>
                <a:cs typeface="Arial"/>
              </a:rPr>
              <a:t>the </a:t>
            </a:r>
            <a:r>
              <a:rPr sz="2800" spc="-214" dirty="0">
                <a:latin typeface="Arial"/>
                <a:cs typeface="Arial"/>
              </a:rPr>
              <a:t>sense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109" dirty="0">
                <a:latin typeface="Arial"/>
                <a:cs typeface="Arial"/>
              </a:rPr>
              <a:t>hearing.</a:t>
            </a:r>
            <a:endParaRPr sz="2800" dirty="0">
              <a:latin typeface="Arial"/>
              <a:cs typeface="Arial"/>
            </a:endParaRPr>
          </a:p>
          <a:p>
            <a:pPr marL="355476" marR="618276" indent="-342780">
              <a:spcBef>
                <a:spcPts val="700"/>
              </a:spcBef>
              <a:buClr>
                <a:srgbClr val="0000FF"/>
              </a:buClr>
              <a:buSzPct val="80357"/>
              <a:buFont typeface="Symbol"/>
              <a:buChar char=""/>
              <a:tabLst>
                <a:tab pos="355476" algn="l"/>
              </a:tabLst>
            </a:pPr>
            <a:r>
              <a:rPr sz="2800" spc="-79" dirty="0">
                <a:latin typeface="Arial"/>
                <a:cs typeface="Arial"/>
              </a:rPr>
              <a:t>In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multimedia,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audio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99" dirty="0">
                <a:latin typeface="Arial"/>
                <a:cs typeface="Arial"/>
              </a:rPr>
              <a:t>could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come </a:t>
            </a:r>
            <a:r>
              <a:rPr sz="2800" spc="-46" dirty="0">
                <a:latin typeface="Arial"/>
                <a:cs typeface="Arial"/>
              </a:rPr>
              <a:t>in</a:t>
            </a:r>
            <a:r>
              <a:rPr sz="2800" spc="-151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the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form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165" dirty="0">
                <a:latin typeface="Arial"/>
                <a:cs typeface="Arial"/>
              </a:rPr>
              <a:t>speech, </a:t>
            </a:r>
            <a:r>
              <a:rPr sz="2800" spc="-135" dirty="0">
                <a:latin typeface="Arial"/>
                <a:cs typeface="Arial"/>
              </a:rPr>
              <a:t>sound </a:t>
            </a:r>
            <a:r>
              <a:rPr sz="2800" spc="-79" dirty="0">
                <a:latin typeface="Arial"/>
                <a:cs typeface="Arial"/>
              </a:rPr>
              <a:t>effects </a:t>
            </a:r>
            <a:r>
              <a:rPr sz="2800" spc="-131" dirty="0">
                <a:latin typeface="Arial"/>
                <a:cs typeface="Arial"/>
              </a:rPr>
              <a:t>and </a:t>
            </a:r>
            <a:r>
              <a:rPr sz="2800" spc="-151" dirty="0">
                <a:latin typeface="Arial"/>
                <a:cs typeface="Arial"/>
              </a:rPr>
              <a:t>also </a:t>
            </a:r>
            <a:r>
              <a:rPr sz="2800" spc="-145" dirty="0">
                <a:latin typeface="Arial"/>
                <a:cs typeface="Arial"/>
              </a:rPr>
              <a:t>music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121" dirty="0">
                <a:latin typeface="Arial"/>
                <a:cs typeface="Arial"/>
              </a:rPr>
              <a:t>score.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438400" y="27432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457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914400" y="0"/>
                </a:lnTo>
                <a:lnTo>
                  <a:pt x="914400" y="381000"/>
                </a:lnTo>
                <a:lnTo>
                  <a:pt x="457200" y="381000"/>
                </a:lnTo>
                <a:close/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938534" y="254001"/>
            <a:ext cx="7512050" cy="92076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7">
              <a:spcBef>
                <a:spcPts val="99"/>
              </a:spcBef>
              <a:tabLst>
                <a:tab pos="3608713" algn="l"/>
                <a:tab pos="4370447" algn="l"/>
              </a:tabLst>
            </a:pPr>
            <a:r>
              <a:rPr sz="5900" dirty="0">
                <a:solidFill>
                  <a:srgbClr val="FF0000"/>
                </a:solidFill>
              </a:rPr>
              <a:t>5</a:t>
            </a:r>
            <a:r>
              <a:rPr sz="5900" spc="420" dirty="0">
                <a:solidFill>
                  <a:srgbClr val="FF0000"/>
                </a:solidFill>
              </a:rPr>
              <a:t> </a:t>
            </a:r>
            <a:r>
              <a:rPr sz="4400" spc="365" dirty="0"/>
              <a:t>E</a:t>
            </a:r>
            <a:r>
              <a:rPr sz="4400" spc="131" dirty="0"/>
              <a:t>l</a:t>
            </a:r>
            <a:r>
              <a:rPr sz="4400" spc="365" dirty="0"/>
              <a:t>e</a:t>
            </a:r>
            <a:r>
              <a:rPr sz="4400" spc="113" dirty="0"/>
              <a:t>m</a:t>
            </a:r>
            <a:r>
              <a:rPr sz="4400" spc="365" dirty="0"/>
              <a:t>e</a:t>
            </a:r>
            <a:r>
              <a:rPr sz="4400" spc="131" dirty="0"/>
              <a:t>n</a:t>
            </a:r>
            <a:r>
              <a:rPr sz="4400" spc="113" dirty="0"/>
              <a:t>t</a:t>
            </a:r>
            <a:r>
              <a:rPr sz="4400" spc="-250" dirty="0"/>
              <a:t>s</a:t>
            </a:r>
            <a:r>
              <a:rPr sz="4400" dirty="0"/>
              <a:t>	</a:t>
            </a:r>
            <a:r>
              <a:rPr sz="4400" spc="121" dirty="0"/>
              <a:t>o</a:t>
            </a:r>
            <a:r>
              <a:rPr sz="4400" spc="-246" dirty="0"/>
              <a:t>f</a:t>
            </a:r>
            <a:r>
              <a:rPr sz="4400" dirty="0"/>
              <a:t>	</a:t>
            </a:r>
            <a:r>
              <a:rPr sz="4400" spc="365" dirty="0"/>
              <a:t>M</a:t>
            </a:r>
            <a:r>
              <a:rPr sz="4400" spc="121" dirty="0"/>
              <a:t>u</a:t>
            </a:r>
            <a:r>
              <a:rPr sz="4400" spc="131" dirty="0"/>
              <a:t>l</a:t>
            </a:r>
            <a:r>
              <a:rPr sz="4400" spc="125" dirty="0"/>
              <a:t>t</a:t>
            </a:r>
            <a:r>
              <a:rPr sz="4400" spc="121" dirty="0"/>
              <a:t>i</a:t>
            </a:r>
            <a:r>
              <a:rPr sz="4400" spc="125" dirty="0"/>
              <a:t>m</a:t>
            </a:r>
            <a:r>
              <a:rPr sz="4400" spc="365" dirty="0"/>
              <a:t>e</a:t>
            </a:r>
            <a:r>
              <a:rPr sz="4400" spc="121" dirty="0"/>
              <a:t>di</a:t>
            </a:r>
            <a:r>
              <a:rPr sz="44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3180</Words>
  <Application>Microsoft Office PowerPoint</Application>
  <PresentationFormat>On-screen Show (4:3)</PresentationFormat>
  <Paragraphs>547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Arial Black</vt:lpstr>
      <vt:lpstr>Bell MT</vt:lpstr>
      <vt:lpstr>Calibri</vt:lpstr>
      <vt:lpstr>Georgia</vt:lpstr>
      <vt:lpstr>Impact</vt:lpstr>
      <vt:lpstr>Symbol</vt:lpstr>
      <vt:lpstr>Times New Roman</vt:lpstr>
      <vt:lpstr>Trebuchet MS</vt:lpstr>
      <vt:lpstr>Verdana</vt:lpstr>
      <vt:lpstr>Office Theme</vt:lpstr>
      <vt:lpstr>CHAPTER 1  INTRODUCTION TO</vt:lpstr>
      <vt:lpstr>What is Multimedia?</vt:lpstr>
      <vt:lpstr>Definition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5 Elements of Multimedia</vt:lpstr>
      <vt:lpstr>Multimedia Data:Input and Format  Text and Static Data</vt:lpstr>
      <vt:lpstr>Graphics</vt:lpstr>
      <vt:lpstr>Images</vt:lpstr>
      <vt:lpstr>1-Bit Images</vt:lpstr>
      <vt:lpstr>PowerPoint Presentation</vt:lpstr>
      <vt:lpstr>8-Bit Gray-Level Images</vt:lpstr>
      <vt:lpstr>Grey Scale Image</vt:lpstr>
      <vt:lpstr>24-Bit Color Images</vt:lpstr>
      <vt:lpstr>PowerPoint Presentation</vt:lpstr>
      <vt:lpstr>Higher Bit-Depth Images</vt:lpstr>
      <vt:lpstr>8-Bit Color Images</vt:lpstr>
      <vt:lpstr>Notice that the difference between Fig. 3.5a, the 24-bit image, and Fig. 3.7, the 8-bit image, is reasonably small. </vt:lpstr>
      <vt:lpstr>Another example for difference between Fig. 3.5a, the 24-bit image, and Fig. 3.7, the 8-bit image, is reasonably small. </vt:lpstr>
      <vt:lpstr>8-Bit Color Images</vt:lpstr>
      <vt:lpstr>Color Lookup Tables</vt:lpstr>
      <vt:lpstr>Audio</vt:lpstr>
      <vt:lpstr>Video</vt:lpstr>
      <vt:lpstr>Interactive Multimedia</vt:lpstr>
      <vt:lpstr>Example</vt:lpstr>
      <vt:lpstr>Example</vt:lpstr>
      <vt:lpstr>Linear VS Non-Linear</vt:lpstr>
      <vt:lpstr>Linear VS Non-Linear</vt:lpstr>
      <vt:lpstr>Authoring Tools</vt:lpstr>
      <vt:lpstr>Authoring Tools</vt:lpstr>
      <vt:lpstr>Importance of Multimedia</vt:lpstr>
      <vt:lpstr>Importance of Multimedia</vt:lpstr>
      <vt:lpstr>Importance of Multimedia</vt:lpstr>
      <vt:lpstr>Importance of Multimedia</vt:lpstr>
      <vt:lpstr>Importance of Multimedia</vt:lpstr>
      <vt:lpstr>Importance of Multimedia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Multimedia Products</vt:lpstr>
      <vt:lpstr>Delivering Multimedia</vt:lpstr>
      <vt:lpstr>Multimedia Systems</vt:lpstr>
      <vt:lpstr>Characteristics of a Multimedia System</vt:lpstr>
      <vt:lpstr>Challenges for Multimedia Systems</vt:lpstr>
      <vt:lpstr>Key Issues for Multimedia Systems</vt:lpstr>
      <vt:lpstr>Desirable Features for a Multimedia System</vt:lpstr>
      <vt:lpstr>Desirable Features for a Multimedia System (cont.)</vt:lpstr>
      <vt:lpstr>Desirable Features for a Multimedia System (cont.)</vt:lpstr>
      <vt:lpstr>Components of a Multimedia System</vt:lpstr>
      <vt:lpstr>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TO</dc:title>
  <dc:creator>Faculty</dc:creator>
  <cp:lastModifiedBy>Bindhya</cp:lastModifiedBy>
  <cp:revision>8</cp:revision>
  <dcterms:created xsi:type="dcterms:W3CDTF">2018-09-17T08:31:59Z</dcterms:created>
  <dcterms:modified xsi:type="dcterms:W3CDTF">2019-05-29T19:41:00Z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2018-09-17T00:00:00Z</vt:filetime>
  </property>
</Properties>
</file>