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6" r:id="rId2"/>
    <p:sldMasterId id="2147483839" r:id="rId3"/>
    <p:sldMasterId id="2147483853" r:id="rId4"/>
    <p:sldMasterId id="2147483856" r:id="rId5"/>
    <p:sldMasterId id="2147483870" r:id="rId6"/>
    <p:sldMasterId id="2147483882" r:id="rId7"/>
  </p:sldMasterIdLst>
  <p:notesMasterIdLst>
    <p:notesMasterId r:id="rId66"/>
  </p:notesMasterIdLst>
  <p:handoutMasterIdLst>
    <p:handoutMasterId r:id="rId67"/>
  </p:handoutMasterIdLst>
  <p:sldIdLst>
    <p:sldId id="257" r:id="rId8"/>
    <p:sldId id="282" r:id="rId9"/>
    <p:sldId id="1091" r:id="rId10"/>
    <p:sldId id="263" r:id="rId11"/>
    <p:sldId id="264" r:id="rId12"/>
    <p:sldId id="297" r:id="rId13"/>
    <p:sldId id="471" r:id="rId14"/>
    <p:sldId id="332" r:id="rId15"/>
    <p:sldId id="262" r:id="rId16"/>
    <p:sldId id="311" r:id="rId17"/>
    <p:sldId id="315" r:id="rId18"/>
    <p:sldId id="316" r:id="rId19"/>
    <p:sldId id="317" r:id="rId20"/>
    <p:sldId id="318" r:id="rId21"/>
    <p:sldId id="319" r:id="rId22"/>
    <p:sldId id="298" r:id="rId23"/>
    <p:sldId id="277" r:id="rId24"/>
    <p:sldId id="1095" r:id="rId25"/>
    <p:sldId id="299" r:id="rId26"/>
    <p:sldId id="1327" r:id="rId27"/>
    <p:sldId id="1329" r:id="rId28"/>
    <p:sldId id="1330" r:id="rId29"/>
    <p:sldId id="1331" r:id="rId30"/>
    <p:sldId id="1332" r:id="rId31"/>
    <p:sldId id="260" r:id="rId32"/>
    <p:sldId id="466" r:id="rId33"/>
    <p:sldId id="258" r:id="rId34"/>
    <p:sldId id="259" r:id="rId35"/>
    <p:sldId id="300" r:id="rId36"/>
    <p:sldId id="474" r:id="rId37"/>
    <p:sldId id="1337" r:id="rId38"/>
    <p:sldId id="1339" r:id="rId39"/>
    <p:sldId id="1338" r:id="rId40"/>
    <p:sldId id="320" r:id="rId41"/>
    <p:sldId id="256" r:id="rId42"/>
    <p:sldId id="301" r:id="rId43"/>
    <p:sldId id="573" r:id="rId44"/>
    <p:sldId id="1334" r:id="rId45"/>
    <p:sldId id="322" r:id="rId46"/>
    <p:sldId id="323" r:id="rId47"/>
    <p:sldId id="324" r:id="rId48"/>
    <p:sldId id="325" r:id="rId49"/>
    <p:sldId id="326" r:id="rId50"/>
    <p:sldId id="327" r:id="rId51"/>
    <p:sldId id="1336" r:id="rId52"/>
    <p:sldId id="478" r:id="rId53"/>
    <p:sldId id="479" r:id="rId54"/>
    <p:sldId id="550" r:id="rId55"/>
    <p:sldId id="1321" r:id="rId56"/>
    <p:sldId id="269" r:id="rId57"/>
    <p:sldId id="1340" r:id="rId58"/>
    <p:sldId id="296" r:id="rId59"/>
    <p:sldId id="275" r:id="rId60"/>
    <p:sldId id="631" r:id="rId61"/>
    <p:sldId id="286" r:id="rId62"/>
    <p:sldId id="280" r:id="rId63"/>
    <p:sldId id="292" r:id="rId64"/>
    <p:sldId id="1092" r:id="rId6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50839" autoAdjust="0"/>
  </p:normalViewPr>
  <p:slideViewPr>
    <p:cSldViewPr snapToGrid="0">
      <p:cViewPr varScale="1">
        <p:scale>
          <a:sx n="34" d="100"/>
          <a:sy n="34" d="100"/>
        </p:scale>
        <p:origin x="1896" y="36"/>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696"/>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6/14/2022</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6/14/2022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6" y="4416429"/>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This PowerPoint presentation from the National Federation of State High School Associations (NFHS) covers the following:</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Rules Changes-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Editorial Changes-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Points of Emphasis-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 NFHS Football Rules Reminders-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2022-2023 NFHS Football Game Officials Manual Reminders-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2022-23 NFHS Football Information-</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4  PLAYER DESIGNATIONS …</a:t>
            </a:r>
            <a:endParaRPr lang="en-US" sz="1200" b="0" i="0" u="none" strike="noStrike" baseline="0" dirty="0">
              <a:latin typeface="+mn-lt"/>
            </a:endParaRPr>
          </a:p>
          <a:p>
            <a:pPr algn="l"/>
            <a:r>
              <a:rPr lang="en-US" sz="1200" b="1" i="0" u="none" strike="noStrike" baseline="0" dirty="0">
                <a:latin typeface="+mn-lt"/>
              </a:rPr>
              <a:t>ART. 3 . . . </a:t>
            </a:r>
            <a:r>
              <a:rPr lang="en-US" sz="1200" b="0" i="0" u="none" strike="noStrike" baseline="0" dirty="0">
                <a:latin typeface="+mn-lt"/>
              </a:rPr>
              <a:t>Each player shall be numbered </a:t>
            </a:r>
            <a:r>
              <a:rPr lang="en-US" sz="1200" b="0" i="0" u="sng" strike="noStrike" baseline="0" dirty="0">
                <a:solidFill>
                  <a:srgbClr val="FF0000"/>
                </a:solidFill>
                <a:latin typeface="+mn-lt"/>
              </a:rPr>
              <a:t>0</a:t>
            </a:r>
            <a:r>
              <a:rPr lang="en-US" sz="1200" b="0" i="0" u="none" strike="noStrike" baseline="0" dirty="0">
                <a:latin typeface="+mn-lt"/>
              </a:rPr>
              <a:t> through 99 inclusive. </a:t>
            </a:r>
            <a:r>
              <a:rPr lang="en-US" sz="1200" b="0" i="0" u="sng" strike="noStrike" baseline="0" dirty="0">
                <a:solidFill>
                  <a:srgbClr val="FF0000"/>
                </a:solidFill>
                <a:latin typeface="+mn-lt"/>
              </a:rPr>
              <a:t>Any number preceded by the digit zero is illegal.</a:t>
            </a:r>
            <a:r>
              <a:rPr lang="en-US" sz="1200" b="0" i="0" u="none" strike="noStrike" baseline="0" dirty="0">
                <a:solidFill>
                  <a:srgbClr val="FF0000"/>
                </a:solidFill>
                <a:latin typeface="+mn-lt"/>
              </a:rPr>
              <a:t>  </a:t>
            </a:r>
            <a:r>
              <a:rPr lang="en-US" sz="1200" b="0" i="0" u="none" strike="noStrike" baseline="0" dirty="0">
                <a:latin typeface="+mn-lt"/>
              </a:rPr>
              <a:t>See 7-2-5.</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5  PLAYER EQUIPMENT …</a:t>
            </a:r>
            <a:endParaRPr lang="en-US" sz="1200" b="0" i="0" u="none" strike="noStrike" baseline="0" dirty="0">
              <a:latin typeface="+mn-lt"/>
            </a:endParaRPr>
          </a:p>
          <a:p>
            <a:pPr algn="l"/>
            <a:r>
              <a:rPr lang="en-US" sz="1200" b="1" i="0" u="none" strike="noStrike" baseline="0" dirty="0">
                <a:latin typeface="+mn-lt"/>
              </a:rPr>
              <a:t>ART. 1 . . . </a:t>
            </a:r>
            <a:r>
              <a:rPr lang="en-US" sz="1200" b="0" i="0" u="none" strike="noStrike" baseline="0" dirty="0">
                <a:latin typeface="+mn-lt"/>
              </a:rPr>
              <a:t>Mandatory equipment. Each player shall participate while wearing the following pieces of properly fitted equipment, which shall be professionally</a:t>
            </a:r>
          </a:p>
          <a:p>
            <a:pPr algn="l"/>
            <a:r>
              <a:rPr lang="en-US" sz="1200" b="0" i="0" u="none" strike="noStrike" baseline="0" dirty="0">
                <a:latin typeface="+mn-lt"/>
              </a:rPr>
              <a:t>manufactured and not altered to decrease protection: …</a:t>
            </a:r>
            <a:endPar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r>
              <a:rPr lang="en-US" sz="1200" b="0" i="0" u="none" strike="noStrike" baseline="0" dirty="0">
                <a:latin typeface="+mn-lt"/>
              </a:rPr>
              <a:t>c. Numbers</a:t>
            </a:r>
          </a:p>
          <a:p>
            <a:pPr marL="228600" indent="-228600" algn="l">
              <a:buAutoNum type="arabicPeriod"/>
            </a:pPr>
            <a:r>
              <a:rPr lang="en-US" sz="1200" b="0" i="0" u="none" strike="noStrike" baseline="0" dirty="0">
                <a:latin typeface="+mn-lt"/>
              </a:rPr>
              <a:t>The numbers shall be clearly visible and legible using Arabic numbers </a:t>
            </a:r>
            <a:r>
              <a:rPr lang="en-US" sz="1200" b="0" i="0" u="sng" strike="noStrike" baseline="0" dirty="0">
                <a:solidFill>
                  <a:srgbClr val="FF0000"/>
                </a:solidFill>
                <a:latin typeface="+mn-lt"/>
              </a:rPr>
              <a:t>0</a:t>
            </a:r>
            <a:r>
              <a:rPr lang="en-US" sz="1200" b="0" i="0" u="none" strike="noStrike" baseline="0" dirty="0">
                <a:solidFill>
                  <a:srgbClr val="FF0000"/>
                </a:solidFill>
                <a:latin typeface="+mn-lt"/>
              </a:rPr>
              <a:t>-99</a:t>
            </a:r>
            <a:r>
              <a:rPr lang="en-US" sz="1200" b="0" i="0" u="none" strike="noStrike" baseline="0" dirty="0">
                <a:latin typeface="+mn-lt"/>
              </a:rPr>
              <a:t> inclusive and shall be on the front and back of the jersey.</a:t>
            </a:r>
          </a:p>
          <a:p>
            <a:pPr marL="0" indent="0" algn="l">
              <a:buNone/>
            </a:pPr>
            <a:endParaRPr lang="en-US" sz="1200" b="0" i="0" u="none" strike="noStrike" baseline="0" dirty="0">
              <a:latin typeface="+mn-lt"/>
            </a:endParaRPr>
          </a:p>
          <a:p>
            <a:pPr marL="0" indent="0" algn="l">
              <a:buNone/>
            </a:pPr>
            <a:r>
              <a:rPr lang="en-US" sz="1200" b="1" i="0" u="none" strike="noStrike" baseline="0" dirty="0">
                <a:latin typeface="+mn-lt"/>
              </a:rPr>
              <a:t>RULE 7 – SECTION 2  FORMATION/POSITION, NUMBERSING AND ACTION AT THE SNAP …</a:t>
            </a:r>
          </a:p>
          <a:p>
            <a:pPr algn="l"/>
            <a:r>
              <a:rPr lang="en-US" sz="1200" b="1" i="0" u="none" strike="noStrike" baseline="0" dirty="0">
                <a:latin typeface="+mn-lt"/>
              </a:rPr>
              <a:t>ART. 5 . . . </a:t>
            </a:r>
            <a:r>
              <a:rPr lang="en-US" sz="1200" b="0" i="0" u="none" strike="noStrike" baseline="0" dirty="0">
                <a:latin typeface="+mn-lt"/>
              </a:rPr>
              <a:t>Player formation and numbering requirements include:</a:t>
            </a:r>
          </a:p>
          <a:p>
            <a:pPr algn="l"/>
            <a:r>
              <a:rPr lang="en-US" sz="1200" b="0" i="0" u="none" strike="noStrike" baseline="0" dirty="0">
                <a:latin typeface="+mn-lt"/>
              </a:rPr>
              <a:t>a. No more than four A players may be backs and only one A player</a:t>
            </a:r>
          </a:p>
          <a:p>
            <a:pPr algn="l"/>
            <a:r>
              <a:rPr lang="en-US" sz="1200" b="0" i="0" u="none" strike="noStrike" baseline="0" dirty="0">
                <a:latin typeface="+mn-lt"/>
              </a:rPr>
              <a:t>b. At the snap, at least five A players on their line of scrimmage must be numbered 50-79.</a:t>
            </a:r>
          </a:p>
          <a:p>
            <a:pPr algn="l"/>
            <a:r>
              <a:rPr lang="en-US" sz="1200" b="1" i="0" u="none" strike="noStrike" baseline="0" dirty="0">
                <a:latin typeface="+mn-lt"/>
              </a:rPr>
              <a:t>EXCEPTIONS:</a:t>
            </a:r>
          </a:p>
          <a:p>
            <a:pPr algn="l"/>
            <a:r>
              <a:rPr lang="en-US" sz="1200" b="0" i="0" u="none" strike="noStrike" baseline="0" dirty="0">
                <a:latin typeface="+mn-lt"/>
              </a:rPr>
              <a:t>1. On first, second or third down, when A sets or shifts into a scrimmage-kick formation as in 2-14-2a, the snapper may be a player numbered </a:t>
            </a:r>
            <a:r>
              <a:rPr lang="en-US" sz="1200" b="0" i="0" u="sng" strike="noStrike" baseline="0" dirty="0">
                <a:solidFill>
                  <a:srgbClr val="FF0000"/>
                </a:solidFill>
                <a:latin typeface="+mn-lt"/>
              </a:rPr>
              <a:t>0</a:t>
            </a:r>
            <a:r>
              <a:rPr lang="en-US" sz="1200" b="0" i="0" u="none" strike="noStrike" baseline="0" dirty="0">
                <a:latin typeface="+mn-lt"/>
              </a:rPr>
              <a:t> to 49 or 80 to 99. If Team A has the snapper in the game under this exception, Team A shall have four players wearing numbers 50-79 on its line of scrimmage. The snapper in the game under this exception must be between the ends and is an ineligible forward-pass receiver during that down unless the pass is touched by B (7-5-6b).</a:t>
            </a:r>
          </a:p>
          <a:p>
            <a:pPr algn="l"/>
            <a:r>
              <a:rPr lang="en-US" sz="1200" b="0" i="0" u="none" strike="noStrike" baseline="0" dirty="0">
                <a:latin typeface="+mn-lt"/>
              </a:rPr>
              <a:t>2. On fourth down or during a kick try, when A sets or shifts into a scrimmage-kick formation, any A player numbered </a:t>
            </a:r>
            <a:r>
              <a:rPr lang="en-US" sz="1200" b="0" i="0" u="sng" strike="noStrike" baseline="0" dirty="0">
                <a:solidFill>
                  <a:srgbClr val="FF0000"/>
                </a:solidFill>
                <a:latin typeface="+mn-lt"/>
              </a:rPr>
              <a:t>0</a:t>
            </a:r>
            <a:r>
              <a:rPr lang="en-US" sz="1200" b="0" i="0" u="none" strike="noStrike" baseline="0" dirty="0">
                <a:solidFill>
                  <a:srgbClr val="FF0000"/>
                </a:solidFill>
                <a:latin typeface="+mn-lt"/>
              </a:rPr>
              <a:t> </a:t>
            </a:r>
            <a:r>
              <a:rPr lang="en-US" sz="1200" b="0" i="0" u="none" strike="noStrike" baseline="0" dirty="0">
                <a:latin typeface="+mn-lt"/>
              </a:rPr>
              <a:t>to 49 or 80 to 99 may take the position of any A player numbered 50 to 79. A player in the game under this exception must assume an initial position on his line of scrimmage between the ends and he remains an ineligible forward-pass receiver during that down unless the pass is touched by B (7-5-6b).</a:t>
            </a:r>
          </a:p>
          <a:p>
            <a:pPr algn="l"/>
            <a:endParaRPr lang="en-US" sz="1200" b="0" i="0" u="none" strike="noStrike" baseline="0" dirty="0">
              <a:latin typeface="+mn-lt"/>
            </a:endParaRPr>
          </a:p>
          <a:p>
            <a:pPr algn="l"/>
            <a:r>
              <a:rPr lang="en-US" sz="1200" b="1" i="0" u="none" strike="noStrike" baseline="0" dirty="0">
                <a:latin typeface="+mn-lt"/>
              </a:rPr>
              <a:t>RULE 7 – SECTION 5  FORWARD-PASS CLASSIFICATION …</a:t>
            </a:r>
          </a:p>
          <a:p>
            <a:pPr algn="l"/>
            <a:r>
              <a:rPr lang="en-US" sz="1200" b="1" i="0" u="none" strike="noStrike" baseline="0" dirty="0">
                <a:latin typeface="+mn-lt"/>
              </a:rPr>
              <a:t>ART. 6 . . . </a:t>
            </a:r>
            <a:r>
              <a:rPr lang="en-US" sz="1200" b="0" i="0" u="none" strike="noStrike" baseline="0" dirty="0">
                <a:latin typeface="+mn-lt"/>
              </a:rPr>
              <a:t>Pass eligibility rules apply only to a legal forward pass. The following players are eligible pass receivers:</a:t>
            </a:r>
          </a:p>
          <a:p>
            <a:pPr marL="228600" indent="-228600" algn="l">
              <a:buAutoNum type="alphaLcPeriod"/>
            </a:pPr>
            <a:r>
              <a:rPr lang="en-US" sz="1200" b="0" i="0" u="none" strike="noStrike" baseline="0" dirty="0">
                <a:latin typeface="+mn-lt"/>
              </a:rPr>
              <a:t>All A players eligible by position and number including those who, at the time of the snap, are on the ends of their scrimmage line or legally behind the line (possible total of six) and are numbered </a:t>
            </a:r>
            <a:r>
              <a:rPr lang="en-US" sz="1200" b="0" i="0" u="sng" strike="noStrike" baseline="0" dirty="0">
                <a:solidFill>
                  <a:srgbClr val="FF0000"/>
                </a:solidFill>
                <a:latin typeface="+mn-lt"/>
              </a:rPr>
              <a:t>0</a:t>
            </a:r>
            <a:r>
              <a:rPr lang="en-US" sz="1200" b="0" i="0" u="none" strike="noStrike" baseline="0" dirty="0">
                <a:latin typeface="+mn-lt"/>
              </a:rPr>
              <a:t>-49 or 80-99. (7-2-5b EXCEPTION 2)</a:t>
            </a:r>
          </a:p>
          <a:p>
            <a:pPr marL="0" indent="0" algn="l">
              <a:buNone/>
            </a:pPr>
            <a:endPar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latin typeface="+mn-lt"/>
              </a:rPr>
              <a:t>The single digit number "0" is now a legal number.</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 1.4.3</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37949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2 – SECTION 3  BLOCKING … </a:t>
            </a:r>
          </a:p>
          <a:p>
            <a:pPr algn="l"/>
            <a:r>
              <a:rPr lang="en-US" sz="1200" b="1" i="0" u="none" strike="noStrike" baseline="0" dirty="0">
                <a:latin typeface="+mn-lt"/>
              </a:rPr>
              <a:t>ART. 8 . . . </a:t>
            </a:r>
            <a:r>
              <a:rPr lang="en-US" sz="1200" b="0" i="0" u="none" strike="noStrike" baseline="0" dirty="0">
                <a:latin typeface="+mn-lt"/>
              </a:rPr>
              <a:t>Chop block is a combination block by two or more teammates against an opponent other than the runner, with or without delay, where one of the blocks is </a:t>
            </a:r>
            <a:r>
              <a:rPr lang="en-US" sz="1200" b="0" i="0" u="sng" strike="noStrike" baseline="0" dirty="0">
                <a:solidFill>
                  <a:srgbClr val="FF0000"/>
                </a:solidFill>
                <a:latin typeface="+mn-lt"/>
              </a:rPr>
              <a:t>below the waist </a:t>
            </a:r>
            <a:r>
              <a:rPr lang="en-US" sz="1200" b="0" i="0" u="none" strike="noStrike" baseline="0" dirty="0">
                <a:latin typeface="+mn-lt"/>
              </a:rPr>
              <a:t>and one of the blocks is </a:t>
            </a:r>
            <a:r>
              <a:rPr lang="en-US" sz="1200" b="0" i="0" u="sng" strike="noStrike" baseline="0" dirty="0">
                <a:solidFill>
                  <a:srgbClr val="FF0000"/>
                </a:solidFill>
                <a:latin typeface="+mn-lt"/>
              </a:rPr>
              <a:t>above the waist</a:t>
            </a:r>
            <a:r>
              <a:rPr lang="en-US" sz="1200" b="0" i="0" u="none" strike="noStrike" baseline="0" dirty="0">
                <a:solidFill>
                  <a:srgbClr val="FF0000"/>
                </a:solidFill>
                <a:latin typeface="+mn-lt"/>
              </a:rPr>
              <a:t>.</a:t>
            </a:r>
            <a:endParaRPr kumimoji="0" lang="en-US" altLang="en-US" sz="1200" b="0" i="0" u="none" strike="noStrike" kern="1200" cap="none" spc="0" normalizeH="0" baseline="0" noProof="0" dirty="0">
              <a:ln>
                <a:noFill/>
              </a:ln>
              <a:solidFill>
                <a:srgbClr val="FF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 chop block has been redefined as an illegal combination block where contact is made above and below the waist.</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0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 9.3.2F</a:t>
            </a:r>
            <a:endParaRPr kumimoji="0" 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a:spcBef>
                <a:spcPts val="0"/>
              </a:spcBef>
              <a:spcAft>
                <a:spcPts val="0"/>
              </a:spcAft>
            </a:pPr>
            <a:r>
              <a:rPr lang="en-US" sz="1000" b="1" dirty="0">
                <a:solidFill>
                  <a:srgbClr val="FF0000"/>
                </a:solidFill>
                <a:effectLst/>
                <a:latin typeface="+mn-lt"/>
                <a:ea typeface="Times New Roman" panose="02020603050405020304" pitchFamily="18" charset="0"/>
                <a:cs typeface="Times New Roman" panose="02020603050405020304" pitchFamily="18" charset="0"/>
              </a:rPr>
              <a:t>CORRECTED</a:t>
            </a:r>
            <a:r>
              <a:rPr lang="en-US" sz="1000" b="1" dirty="0">
                <a:effectLst/>
                <a:latin typeface="+mn-lt"/>
                <a:ea typeface="Times New Roman" panose="02020603050405020304" pitchFamily="18" charset="0"/>
                <a:cs typeface="Times New Roman" panose="02020603050405020304" pitchFamily="18" charset="0"/>
              </a:rPr>
              <a:t> - 9.3.2 SITUATION F: </a:t>
            </a:r>
            <a:r>
              <a:rPr lang="en-US" sz="1000" dirty="0">
                <a:effectLst/>
                <a:latin typeface="+mn-lt"/>
                <a:ea typeface="Times New Roman" panose="02020603050405020304" pitchFamily="18" charset="0"/>
                <a:cs typeface="Times New Roman" panose="02020603050405020304" pitchFamily="18" charset="0"/>
              </a:rPr>
              <a:t>A1 and A2 combine in blocking B1 as follows: (a) both block B1 downfield with A1 making contact above the waist and A2 simultaneously making contact below the waist but above the knees; or (b) both block B1 in the free-blocking zone with A1's block above the waist and A2's block </a:t>
            </a:r>
            <a:r>
              <a:rPr lang="en-US" sz="1000" dirty="0">
                <a:effectLst/>
                <a:highlight>
                  <a:srgbClr val="C0C0C0"/>
                </a:highlight>
                <a:latin typeface="+mn-lt"/>
                <a:ea typeface="Times New Roman" panose="02020603050405020304" pitchFamily="18" charset="0"/>
                <a:cs typeface="Times New Roman" panose="02020603050405020304" pitchFamily="18" charset="0"/>
              </a:rPr>
              <a:t>below the waist</a:t>
            </a:r>
            <a:r>
              <a:rPr lang="en-US" sz="1000" dirty="0">
                <a:effectLst/>
                <a:latin typeface="+mn-lt"/>
                <a:ea typeface="Times New Roman" panose="02020603050405020304" pitchFamily="18" charset="0"/>
                <a:cs typeface="Times New Roman" panose="02020603050405020304" pitchFamily="18" charset="0"/>
              </a:rPr>
              <a:t>; or (c) A1 blocks B1 above the waist as part of immediate, initial action following the snap and at the same time, A2 blocks B1 below the waist and above the knees; or (d) both A1 and A2 block B1 below the knees from the front of B1 while in the free-blocking zone. </a:t>
            </a:r>
            <a:r>
              <a:rPr lang="en-US" sz="1000" b="1" dirty="0">
                <a:effectLst/>
                <a:latin typeface="+mn-lt"/>
                <a:ea typeface="Times New Roman" panose="02020603050405020304" pitchFamily="18" charset="0"/>
                <a:cs typeface="Times New Roman" panose="02020603050405020304" pitchFamily="18" charset="0"/>
              </a:rPr>
              <a:t>RULING: </a:t>
            </a:r>
            <a:r>
              <a:rPr lang="en-US" sz="1000" b="1" u="sng" dirty="0">
                <a:solidFill>
                  <a:srgbClr val="FF0000"/>
                </a:solidFill>
                <a:effectLst/>
                <a:latin typeface="+mn-lt"/>
                <a:ea typeface="Times New Roman" panose="02020603050405020304" pitchFamily="18" charset="0"/>
                <a:cs typeface="Times New Roman" panose="02020603050405020304" pitchFamily="18" charset="0"/>
              </a:rPr>
              <a:t>In (a), (b) and (c) illegal chop block by A2;</a:t>
            </a:r>
            <a:r>
              <a:rPr lang="en-US" sz="1000" b="1" dirty="0">
                <a:solidFill>
                  <a:srgbClr val="FF0000"/>
                </a:solidFill>
                <a:effectLst/>
                <a:latin typeface="+mn-lt"/>
                <a:ea typeface="Times New Roman" panose="02020603050405020304" pitchFamily="18" charset="0"/>
                <a:cs typeface="Times New Roman" panose="02020603050405020304" pitchFamily="18" charset="0"/>
              </a:rPr>
              <a:t> </a:t>
            </a:r>
            <a:r>
              <a:rPr lang="en-US" sz="1000" strike="sngStrike" dirty="0">
                <a:solidFill>
                  <a:srgbClr val="FF0000"/>
                </a:solidFill>
                <a:effectLst/>
                <a:latin typeface="+mn-lt"/>
                <a:ea typeface="Times New Roman" panose="02020603050405020304" pitchFamily="18" charset="0"/>
                <a:cs typeface="Times New Roman" panose="02020603050405020304" pitchFamily="18" charset="0"/>
              </a:rPr>
              <a:t>Illegal block below the waist by A2 in (a) since the block is not in the free-blocking zone even if part of the immediate, initial action following the snap; in (b) illegal chop block by A2; in (c) the block by A2 is legal if both blockers were on the line of scrimmage and in the free-blocking zone at the snap and the block was part of the immediate, initial action following the snap;</a:t>
            </a:r>
            <a:r>
              <a:rPr lang="en-US" sz="1000" dirty="0">
                <a:effectLst/>
                <a:latin typeface="+mn-lt"/>
                <a:ea typeface="Times New Roman" panose="02020603050405020304" pitchFamily="18" charset="0"/>
                <a:cs typeface="Times New Roman" panose="02020603050405020304" pitchFamily="18" charset="0"/>
              </a:rPr>
              <a:t> in (d) this combination or multiple block is legal if the block and both blockers were in the free-blocking zone at the snap and the block was part of the immediate, initial action following the snap. (2-17-2, 9-3-6)</a:t>
            </a:r>
            <a:endParaRPr lang="en-US" sz="1000" dirty="0">
              <a:effectLst/>
              <a:latin typeface="+mn-lt"/>
              <a:ea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404556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3 – SECTION 4  STARTING AND STOPPING THE GAME CLOCK …</a:t>
            </a:r>
            <a:endParaRPr lang="en-US" sz="1200" b="0" i="0" u="none" strike="noStrike" baseline="0" dirty="0">
              <a:latin typeface="+mn-lt"/>
            </a:endParaRPr>
          </a:p>
          <a:p>
            <a:pPr algn="l"/>
            <a:r>
              <a:rPr lang="en-US" sz="1200" b="1" i="0" u="none" strike="noStrike" baseline="0" dirty="0">
                <a:latin typeface="+mn-lt"/>
              </a:rPr>
              <a:t>ART. 7 . . . </a:t>
            </a:r>
            <a:r>
              <a:rPr lang="en-US" sz="1200" b="0" i="0" u="none" strike="noStrike" baseline="0" dirty="0">
                <a:latin typeface="+mn-lt"/>
              </a:rPr>
              <a:t>When a </a:t>
            </a:r>
            <a:r>
              <a:rPr lang="en-US" sz="1200" b="0" i="0" u="sng" strike="noStrike" baseline="0" dirty="0">
                <a:solidFill>
                  <a:srgbClr val="FF0000"/>
                </a:solidFill>
                <a:latin typeface="+mn-lt"/>
              </a:rPr>
              <a:t>foul is committed</a:t>
            </a:r>
            <a:r>
              <a:rPr lang="en-US" sz="1200" b="0" i="0" u="none" strike="noStrike" baseline="0" dirty="0">
                <a:solidFill>
                  <a:srgbClr val="FF0000"/>
                </a:solidFill>
                <a:latin typeface="+mn-lt"/>
              </a:rPr>
              <a:t> </a:t>
            </a:r>
            <a:r>
              <a:rPr lang="en-US" sz="1200" b="0" i="0" u="none" strike="noStrike" baseline="0" dirty="0">
                <a:latin typeface="+mn-lt"/>
              </a:rPr>
              <a:t>with less than two minutes remaining in either half, the offended team will have the option to start the game clock on the snap.</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Changed the offended team's game clock options following a foul committed with less than two minutes remaining in either half.</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3.4.7A, 3.4.7C, 3.4.7D</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233742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3 – SECTION 6  PLAY CLOCK, BALL READY FOR PLAY AND DELAY …</a:t>
            </a:r>
          </a:p>
          <a:p>
            <a:pPr algn="l"/>
            <a:r>
              <a:rPr lang="en-US" sz="1200" b="1" i="0" u="none" strike="noStrike" baseline="0" dirty="0">
                <a:latin typeface="+mn-lt"/>
              </a:rPr>
              <a:t>ART. 1 . . . </a:t>
            </a:r>
            <a:r>
              <a:rPr lang="en-US" sz="1200" b="0" i="0" u="none" strike="noStrike" baseline="0" dirty="0">
                <a:latin typeface="+mn-lt"/>
              </a:rPr>
              <a:t>Play clock and ready-for-play:</a:t>
            </a:r>
          </a:p>
          <a:p>
            <a:pPr algn="l"/>
            <a:r>
              <a:rPr lang="en-US" sz="1200" b="0" i="0" u="none" strike="noStrike" baseline="0" dirty="0">
                <a:latin typeface="+mn-lt"/>
              </a:rPr>
              <a:t>a. Play clock:</a:t>
            </a:r>
          </a:p>
          <a:p>
            <a:pPr algn="l"/>
            <a:r>
              <a:rPr lang="en-US" sz="1200" b="0" i="0" u="none" strike="noStrike" baseline="0" dirty="0">
                <a:latin typeface="+mn-lt"/>
              </a:rPr>
              <a:t>1. 25 seconds will be on the play clock and start on the ready-for-play signal:</a:t>
            </a:r>
          </a:p>
          <a:p>
            <a:pPr algn="l"/>
            <a:r>
              <a:rPr lang="en-US" sz="1200" b="0" i="0" u="none" strike="noStrike" baseline="0" dirty="0">
                <a:latin typeface="+mn-lt"/>
              </a:rPr>
              <a:t>(a) Prior to a try following a score;</a:t>
            </a:r>
          </a:p>
          <a:p>
            <a:pPr algn="l"/>
            <a:r>
              <a:rPr lang="en-US" sz="1200" b="0" i="0" u="none" strike="noStrike" baseline="0" dirty="0">
                <a:latin typeface="+mn-lt"/>
              </a:rPr>
              <a:t>(b) To start a period or overtime series;</a:t>
            </a:r>
          </a:p>
          <a:p>
            <a:pPr algn="l"/>
            <a:r>
              <a:rPr lang="en-US" sz="1200" b="0" i="0" u="none" strike="noStrike" baseline="0" dirty="0">
                <a:latin typeface="+mn-lt"/>
              </a:rPr>
              <a:t>(c) Following administration of an inadvertent whistle;</a:t>
            </a:r>
          </a:p>
          <a:p>
            <a:pPr algn="l"/>
            <a:r>
              <a:rPr lang="en-US" sz="1200" b="0" i="0" u="none" strike="noStrike" baseline="0" dirty="0">
                <a:latin typeface="+mn-lt"/>
              </a:rPr>
              <a:t>(d) Following a charged time-out;</a:t>
            </a:r>
          </a:p>
          <a:p>
            <a:pPr algn="l"/>
            <a:r>
              <a:rPr lang="en-US" sz="1200" b="0" i="0" u="none" strike="noStrike" baseline="0" dirty="0">
                <a:latin typeface="+mn-lt"/>
              </a:rPr>
              <a:t>(e) Following an official's time-out as in 3-5-7 or 3-5-10.</a:t>
            </a:r>
          </a:p>
          <a:p>
            <a:pPr algn="l"/>
            <a:r>
              <a:rPr lang="en-US" sz="1200" b="1" i="0" u="none" strike="noStrike" baseline="0" dirty="0">
                <a:latin typeface="+mn-lt"/>
              </a:rPr>
              <a:t>EXCEPTIONS:</a:t>
            </a:r>
          </a:p>
          <a:p>
            <a:pPr algn="l"/>
            <a:r>
              <a:rPr lang="en-US" sz="1200" b="0" i="0" u="none" strike="noStrike" baseline="0" dirty="0">
                <a:latin typeface="+mn-lt"/>
              </a:rPr>
              <a:t>1. 3-5-7b;</a:t>
            </a:r>
          </a:p>
          <a:p>
            <a:pPr algn="l"/>
            <a:r>
              <a:rPr lang="en-US" sz="1200" b="0" i="0" u="sng" strike="noStrike" baseline="0" dirty="0">
                <a:solidFill>
                  <a:srgbClr val="FF0000"/>
                </a:solidFill>
                <a:latin typeface="+mn-lt"/>
              </a:rPr>
              <a:t>2. 3-5-7e, 3-5-7i or 3-5-10 if related to a defensive player.</a:t>
            </a:r>
            <a:endParaRPr kumimoji="0" lang="en-US" altLang="en-US" sz="1200" b="1" i="0" u="sng" strike="noStrike" kern="1200" cap="none" spc="0" normalizeH="0" baseline="0" noProof="0" dirty="0">
              <a:ln>
                <a:noFill/>
              </a:ln>
              <a:solidFill>
                <a:srgbClr val="FF0000"/>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Added a new exception to the play clock administration following a foul committed only by the defensive team.</a:t>
            </a: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86166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7 – SECTION 5  FORWARD-PASS CLASSIFICATION …</a:t>
            </a:r>
          </a:p>
          <a:p>
            <a:pPr algn="l"/>
            <a:r>
              <a:rPr lang="en-US" sz="1200" b="1" i="0" u="none" strike="noStrike" baseline="0" dirty="0">
                <a:latin typeface="+mn-lt"/>
              </a:rPr>
              <a:t>ART. 2 . . . </a:t>
            </a:r>
            <a:r>
              <a:rPr lang="en-US" sz="1200" b="0" i="0" u="none" strike="noStrike" baseline="0" dirty="0">
                <a:latin typeface="+mn-lt"/>
              </a:rPr>
              <a:t>An illegal forward pass is a foul. Illegal forward passes include:</a:t>
            </a:r>
          </a:p>
          <a:p>
            <a:pPr algn="l"/>
            <a:r>
              <a:rPr lang="en-US" sz="1200" b="0" i="0" u="none" strike="noStrike" baseline="0" dirty="0">
                <a:latin typeface="+mn-lt"/>
              </a:rPr>
              <a:t>a. A pass after team possession has changed during the down.</a:t>
            </a:r>
          </a:p>
          <a:p>
            <a:pPr algn="l"/>
            <a:r>
              <a:rPr lang="en-US" sz="1200" b="0" i="0" u="none" strike="noStrike" baseline="0" dirty="0">
                <a:latin typeface="+mn-lt"/>
              </a:rPr>
              <a:t>b. A pass from beyond the neutral zone.</a:t>
            </a:r>
          </a:p>
          <a:p>
            <a:pPr algn="l"/>
            <a:r>
              <a:rPr lang="en-US" sz="1200" b="0" i="0" u="none" strike="noStrike" baseline="0" dirty="0">
                <a:latin typeface="+mn-lt"/>
              </a:rPr>
              <a:t>c. A second and subsequent forward pass(es) thrown during a down.</a:t>
            </a:r>
          </a:p>
          <a:p>
            <a:pPr algn="l"/>
            <a:r>
              <a:rPr lang="en-US" sz="1200" b="0" i="0" u="none" strike="noStrike" baseline="0" dirty="0">
                <a:latin typeface="+mn-lt"/>
              </a:rPr>
              <a:t>d. A pass intentionally thrown into an area not occupied by an eligible offensive receiver, </a:t>
            </a:r>
            <a:r>
              <a:rPr lang="en-US" sz="1200" b="0" i="0" u="sng" strike="noStrike" baseline="0" dirty="0">
                <a:solidFill>
                  <a:srgbClr val="FF0000"/>
                </a:solidFill>
                <a:latin typeface="+mn-lt"/>
              </a:rPr>
              <a:t>or</a:t>
            </a:r>
            <a:r>
              <a:rPr lang="en-US" sz="1200" b="0" i="0" u="none" strike="noStrike" baseline="0" dirty="0">
                <a:latin typeface="+mn-lt"/>
              </a:rPr>
              <a:t> thrown incomplete to save loss of yardage or to conserve time.</a:t>
            </a:r>
          </a:p>
          <a:p>
            <a:pPr algn="l"/>
            <a:r>
              <a:rPr lang="en-US" sz="1200" b="1" i="0" u="none" strike="noStrike" baseline="0" dirty="0">
                <a:latin typeface="+mn-lt"/>
              </a:rPr>
              <a:t>EXCEPTION</a:t>
            </a:r>
            <a:r>
              <a:rPr lang="en-US" sz="1200" b="1" i="0" u="sng" strike="noStrike" baseline="0" dirty="0">
                <a:solidFill>
                  <a:srgbClr val="FF0000"/>
                </a:solidFill>
                <a:latin typeface="+mn-lt"/>
              </a:rPr>
              <a:t>S:</a:t>
            </a:r>
          </a:p>
          <a:p>
            <a:pPr algn="l"/>
            <a:r>
              <a:rPr lang="en-US" sz="1200" b="0" i="0" u="sng" strike="noStrike" baseline="0" dirty="0">
                <a:solidFill>
                  <a:srgbClr val="FF0000"/>
                </a:solidFill>
                <a:latin typeface="+mn-lt"/>
              </a:rPr>
              <a:t>1. </a:t>
            </a:r>
            <a:r>
              <a:rPr lang="en-US" sz="1200" b="0" i="0" u="none" strike="noStrike" baseline="0" dirty="0">
                <a:latin typeface="+mn-lt"/>
              </a:rPr>
              <a:t>It is legal for a player positioned directly behind the snapper to conserve time by intentionally throwing the ball forward to the ground immediately after receiving the snap that has neither been muffed nor touched the ground.</a:t>
            </a:r>
          </a:p>
          <a:p>
            <a:pPr algn="l"/>
            <a:r>
              <a:rPr lang="en-US" sz="1200" b="0" i="0" u="sng" strike="noStrike" baseline="0" dirty="0">
                <a:solidFill>
                  <a:srgbClr val="FF0000"/>
                </a:solidFill>
                <a:latin typeface="+mn-lt"/>
              </a:rPr>
              <a:t>2. It is legal for a player to conserve yardage by intentionally throwing an incomplete forward pass if:</a:t>
            </a:r>
          </a:p>
          <a:p>
            <a:pPr algn="l"/>
            <a:r>
              <a:rPr lang="en-US" sz="1200" b="0" i="0" u="sng" strike="noStrike" baseline="0" dirty="0">
                <a:solidFill>
                  <a:srgbClr val="FF0000"/>
                </a:solidFill>
                <a:latin typeface="+mn-lt"/>
              </a:rPr>
              <a:t>a. The passer has been beyond the lateral boundary of the free-blocking zone as established at the snap; and</a:t>
            </a:r>
          </a:p>
          <a:p>
            <a:pPr algn="l"/>
            <a:r>
              <a:rPr lang="en-US" sz="1200" b="0" i="0" u="sng" strike="noStrike" baseline="0" dirty="0">
                <a:solidFill>
                  <a:srgbClr val="FF0000"/>
                </a:solidFill>
                <a:latin typeface="+mn-lt"/>
              </a:rPr>
              <a:t>b. The pass reaches the neutral zone, including the extension beyond the sideline.</a:t>
            </a:r>
            <a:endParaRPr kumimoji="0" lang="en-US" altLang="en-US" sz="1200" b="1" i="0" u="sng"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Added a new exception that allows the passer to legally throw the ball away to conserve yardage.</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7.5.2A, 7.5.2C</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3972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16303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2022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2022 NFHS Football Rules Book.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6319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0544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2 – SECTION 17 – FREE-BLOCKING ZONE – LEGAL BLOCKING BELOW THE WAIST AND LEGAL BLOCK IN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The free-blocking zone is a rectangular area extending laterally 4 yards either side of the spot of the snap and 3 yards behind each line of scrimmage. A player is in the free-blocking zone when any part of his body is in the zone at the snap.</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2 . . . </a:t>
            </a:r>
            <a:r>
              <a:rPr kumimoji="0" lang="en-US" sz="1200" b="0" i="0" u="none" strike="noStrike" kern="1200" cap="none" spc="0" normalizeH="0" baseline="0" noProof="0" dirty="0">
                <a:ln>
                  <a:noFill/>
                </a:ln>
                <a:solidFill>
                  <a:prstClr val="black"/>
                </a:solidFill>
                <a:effectLst/>
                <a:uLnTx/>
                <a:uFillTx/>
                <a:latin typeface="+mn-lt"/>
                <a:ea typeface="+mn-ea"/>
                <a:cs typeface="+mn-cs"/>
              </a:rPr>
              <a:t>Blocking below the waist is permitted in the free-blocking zone when the following conditions are met: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All players involved in the blocking are on the line of scrimmage and in the zone at the snap.</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  The contact is in the zone.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The block is an immediate, initial action following the snap.</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Comment on Slide:</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change in 2021. </a:t>
            </a:r>
            <a:r>
              <a:rPr kumimoji="0" lang="en-US" sz="1200" b="0" i="0" u="none" strike="noStrike" kern="1200" cap="none" spc="0" normalizeH="0" baseline="0" noProof="0" dirty="0">
                <a:ln>
                  <a:noFill/>
                </a:ln>
                <a:solidFill>
                  <a:prstClr val="black"/>
                </a:solidFill>
                <a:effectLst/>
                <a:uLnTx/>
                <a:uFillTx/>
                <a:latin typeface="+mn-lt"/>
                <a:ea typeface="+mn-ea"/>
                <a:cs typeface="+mn-cs"/>
              </a:rPr>
              <a:t>Further clarified that blocking below the waist now requires the block to begin immediately following the snap.</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Due to the 2021 NFHS change in the blocking below the waist rule, game officials should be aware of the start of the block.</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9.3.2A, 9.3.2B, 9.3.2C, 9.3.2D, 9.3.2E, 9.3.2F, 9.3.2G, 9.3.2H</a:t>
            </a:r>
            <a:endParaRPr kumimoji="0" 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43755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See comments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092193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See comments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21855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See comments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a:t>
            </a: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17612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See comments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1669156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2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The numbers shall be clearly visible and legible using Arabic numbers 0-99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t>
            </a:r>
            <a:r>
              <a:rPr kumimoji="0" lang="en-US" sz="1200" b="1" i="0" u="none" strike="noStrike" kern="1200" cap="none" spc="0" normalizeH="0" baseline="0" noProof="0" dirty="0">
                <a:ln>
                  <a:noFill/>
                </a:ln>
                <a:solidFill>
                  <a:srgbClr val="FF0000"/>
                </a:solidFill>
                <a:effectLst/>
                <a:uLnTx/>
                <a:uFillTx/>
                <a:latin typeface="Calibri"/>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t>
            </a:r>
            <a:r>
              <a:rPr kumimoji="0" lang="en-US" sz="1200" b="1" i="0" u="none" strike="noStrike" kern="1200" cap="none" spc="0" normalizeH="0" baseline="0" noProof="0" dirty="0">
                <a:ln>
                  <a:noFill/>
                </a:ln>
                <a:solidFill>
                  <a:srgbClr val="FF0000"/>
                </a:solidFill>
                <a:effectLst/>
                <a:uLnTx/>
                <a:uFillTx/>
                <a:latin typeface="Calibri"/>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3480357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769917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2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The numbers shall be clearly visible and legible using Arabic numbers 0-99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t>
            </a:r>
            <a:r>
              <a:rPr kumimoji="0" lang="en-US" sz="1200" b="1" i="0" u="none" strike="noStrike" kern="1200" cap="none" spc="0" normalizeH="0" baseline="0" noProof="0" dirty="0">
                <a:ln>
                  <a:noFill/>
                </a:ln>
                <a:solidFill>
                  <a:srgbClr val="FF0000"/>
                </a:solidFill>
                <a:effectLst/>
                <a:uLnTx/>
                <a:uFillTx/>
                <a:latin typeface="Calibri"/>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t>
            </a:r>
            <a:r>
              <a:rPr kumimoji="0" lang="en-US" sz="1200" b="1" i="0" u="none" strike="noStrike" kern="1200" cap="none" spc="0" normalizeH="0" baseline="0" noProof="0" dirty="0">
                <a:ln>
                  <a:noFill/>
                </a:ln>
                <a:solidFill>
                  <a:srgbClr val="FF0000"/>
                </a:solidFill>
                <a:effectLst/>
                <a:uLnTx/>
                <a:uFillTx/>
                <a:latin typeface="Calibri"/>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689959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Rules Reminders</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2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The numbers shall be clearly visible and legible using Arabic numbers 0-99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t>
            </a:r>
            <a:r>
              <a:rPr kumimoji="0" lang="en-US" sz="1200" b="1" i="0" u="none" strike="noStrike" kern="1200" cap="none" spc="0" normalizeH="0" baseline="0" noProof="0" dirty="0">
                <a:ln>
                  <a:noFill/>
                </a:ln>
                <a:solidFill>
                  <a:srgbClr val="FF0000"/>
                </a:solidFill>
                <a:effectLst/>
                <a:uLnTx/>
                <a:uFillTx/>
                <a:latin typeface="Calibri"/>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t>
            </a:r>
            <a:r>
              <a:rPr kumimoji="0" lang="en-US" sz="1200" b="1" i="0" u="none" strike="noStrike" kern="1200" cap="none" spc="0" normalizeH="0" baseline="0" noProof="0" dirty="0">
                <a:ln>
                  <a:noFill/>
                </a:ln>
                <a:solidFill>
                  <a:srgbClr val="FF0000"/>
                </a:solidFill>
                <a:effectLst/>
                <a:uLnTx/>
                <a:uFillTx/>
                <a:latin typeface="Calibri"/>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2482167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the NFHS.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3937296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 following football points of emphasis were selected by the NFHS Football Rules Committee for the 2022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n-lt"/>
                <a:ea typeface="+mn-ea"/>
                <a:cs typeface="+mn-cs"/>
              </a:rPr>
              <a:t>Sportsmanship  (Point of Emphasis):</a:t>
            </a:r>
          </a:p>
          <a:p>
            <a:endParaRPr lang="en-US" sz="800" dirty="0">
              <a:latin typeface="+mn-lt"/>
            </a:endParaRPr>
          </a:p>
          <a:p>
            <a:pPr algn="l">
              <a:spcBef>
                <a:spcPts val="0"/>
              </a:spcBef>
            </a:pPr>
            <a:r>
              <a:rPr lang="en-US" sz="800" b="0" i="0" u="none" strike="noStrike" baseline="0" dirty="0">
                <a:latin typeface="+mn-lt"/>
              </a:rPr>
              <a:t>     Good sporting behavior is one of the fundamental ingredients to the continued success and enjoyment of education-based high school sports and activities. In fact, in the 103-year history of organized high school sports in the United States, good sportsmanship has been one of the most important outcomes of high school activity programs.</a:t>
            </a:r>
          </a:p>
          <a:p>
            <a:pPr algn="l">
              <a:spcBef>
                <a:spcPts val="0"/>
              </a:spcBef>
            </a:pPr>
            <a:r>
              <a:rPr lang="en-US" sz="800" b="0" i="0" u="none" strike="noStrike" baseline="0" dirty="0">
                <a:latin typeface="+mn-lt"/>
              </a:rPr>
              <a:t>     NFHS playing rules are written to encourage sportsmanship. Participation in these programs should promote respect, integrity and sportsmanship. However, for these ideals to occur, everyone involved in these programs must be doing their part.</a:t>
            </a:r>
          </a:p>
          <a:p>
            <a:pPr algn="l">
              <a:spcBef>
                <a:spcPts val="0"/>
              </a:spcBef>
            </a:pPr>
            <a:r>
              <a:rPr lang="en-US" sz="800" b="0" i="0" u="none" strike="noStrike" baseline="0" dirty="0">
                <a:latin typeface="+mn-lt"/>
              </a:rPr>
              <a:t>     The NFHS is concerned that unsporting behavior in education-based athletics has increased across all sports. As a result, the NFHS has made sportsmanship the No. 1 Point of Emphasis for the 2022-23 school year.</a:t>
            </a:r>
          </a:p>
          <a:p>
            <a:pPr algn="l">
              <a:spcBef>
                <a:spcPts val="0"/>
              </a:spcBef>
            </a:pPr>
            <a:r>
              <a:rPr lang="en-US" sz="800" b="0" i="0" u="none" strike="noStrike" baseline="0" dirty="0">
                <a:latin typeface="+mn-lt"/>
              </a:rPr>
              <a:t>     Sportsmanship, or good sporting behavior, is about treating one another with respect and exhibiting appropriate behavior. It is about being fair, honest and caring. When these types of appropriate behavior occur, competitive play is more enjoyable for everyone.</a:t>
            </a:r>
          </a:p>
          <a:p>
            <a:pPr algn="l">
              <a:spcBef>
                <a:spcPts val="0"/>
              </a:spcBef>
            </a:pPr>
            <a:r>
              <a:rPr lang="en-US" sz="800" b="0" i="0" u="none" strike="noStrike" baseline="0" dirty="0">
                <a:latin typeface="+mn-lt"/>
              </a:rPr>
              <a:t>     Coaches set the tone during football games with their display of sportsmanship. If these individuals act in a sportsmanlike manner, their behavior sets the tone for players, spectators and others. If coaches, however, are complaining constantly about the decision of game officials, spectators are more likely to do the same.</a:t>
            </a:r>
          </a:p>
          <a:p>
            <a:pPr algn="l">
              <a:spcBef>
                <a:spcPts val="0"/>
              </a:spcBef>
            </a:pPr>
            <a:r>
              <a:rPr lang="en-US" sz="800" b="0" i="0" u="none" strike="noStrike" baseline="0" dirty="0">
                <a:latin typeface="+mn-lt"/>
              </a:rPr>
              <a:t>     There must be a collaborative, working relationship between game officials and game administration to promote good sportsmanship and safely conduct the game. Everyone has their roles to play in creating a positive, sportsmanlike atmosphere at games.</a:t>
            </a:r>
          </a:p>
          <a:p>
            <a:pPr algn="l">
              <a:spcBef>
                <a:spcPts val="0"/>
              </a:spcBef>
            </a:pPr>
            <a:r>
              <a:rPr lang="en-US" sz="800" b="0" i="0" u="none" strike="noStrike" baseline="0" dirty="0">
                <a:latin typeface="+mn-lt"/>
              </a:rPr>
              <a:t>     Game officials should focus on the actions of players, coaches and other sideline personnel.  A positive, open line of communication between game officials and coaches ultimately results in a better game for everyone involved.</a:t>
            </a:r>
          </a:p>
          <a:p>
            <a:pPr algn="l">
              <a:spcBef>
                <a:spcPts val="0"/>
              </a:spcBef>
            </a:pPr>
            <a:r>
              <a:rPr lang="en-US" sz="800" b="0" i="0" u="none" strike="noStrike" baseline="0" dirty="0">
                <a:latin typeface="+mn-lt"/>
              </a:rPr>
              <a:t>     Game officials, however, should never engage with spectators who are exhibiting unsporting behavior. Once the game begins, school administration is responsible for dealing with unruly spectators. A proactive approach by school administration includes monitoring the behavior of spectators and intervening as needed.</a:t>
            </a:r>
          </a:p>
          <a:p>
            <a:pPr algn="l">
              <a:spcBef>
                <a:spcPts val="0"/>
              </a:spcBef>
            </a:pPr>
            <a:r>
              <a:rPr lang="en-US" sz="800" b="0" i="0" u="none" strike="noStrike" baseline="0" dirty="0">
                <a:latin typeface="+mn-lt"/>
              </a:rPr>
              <a:t>     If spectators are using demeaning or profane language at game officials – or at others in the stands – those individuals should be removed from the game by school administration.</a:t>
            </a:r>
          </a:p>
          <a:p>
            <a:pPr algn="l">
              <a:spcBef>
                <a:spcPts val="0"/>
              </a:spcBef>
            </a:pPr>
            <a:r>
              <a:rPr lang="en-US" sz="800" b="0" i="0" u="none" strike="noStrike" baseline="0" dirty="0">
                <a:latin typeface="+mn-lt"/>
              </a:rPr>
              <a:t>     In recent years, a heightened level of unsportsmanlike behavior has been occurring by spectators at high school football games, and it must be stopped. The use of demeaning language, or hate speech, by students, parents and other fans must cease.</a:t>
            </a:r>
          </a:p>
          <a:p>
            <a:pPr algn="l">
              <a:spcBef>
                <a:spcPts val="0"/>
              </a:spcBef>
            </a:pPr>
            <a:r>
              <a:rPr lang="en-US" sz="800" b="0" i="0" u="none" strike="noStrike" baseline="0" dirty="0">
                <a:latin typeface="+mn-lt"/>
              </a:rPr>
              <a:t>     High school football and other activities exist to lift people up, not demean or tear people down. The goal is to treat everyone fairly and treat each other with respect. Any speech or harassment that is insulting, demeaning or hurtful will not be tolerated.</a:t>
            </a:r>
          </a:p>
          <a:p>
            <a:pPr algn="l">
              <a:spcBef>
                <a:spcPts val="0"/>
              </a:spcBef>
            </a:pPr>
            <a:r>
              <a:rPr lang="en-US" sz="800" b="0" i="0" u="none" strike="noStrike" baseline="0" dirty="0">
                <a:latin typeface="+mn-lt"/>
              </a:rPr>
              <a:t>     High schools must establish a culture that values the worth of every single person – both players on the school’s team and players on the opposing team. There must be a no-tolerance policy regarding behavior that shows disrespect for another individual.</a:t>
            </a:r>
          </a:p>
          <a:p>
            <a:pPr algn="l">
              <a:spcBef>
                <a:spcPts val="0"/>
              </a:spcBef>
            </a:pPr>
            <a:r>
              <a:rPr lang="en-US" sz="800" b="0" i="0" u="none" strike="noStrike" baseline="0" dirty="0">
                <a:latin typeface="+mn-lt"/>
              </a:rPr>
              <a:t>     Good sports win with humility, lose with grace and do both with dignity. It takes the efforts of everyone every day to ensure that sportsmanship remains one of the top priorities in education-based activity programs.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343719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mn-lt"/>
                <a:ea typeface="+mn-ea"/>
                <a:cs typeface="+mn-cs"/>
              </a:rPr>
              <a:t>Sportsmanship  (Point of Emphasis) </a:t>
            </a:r>
            <a:r>
              <a:rPr kumimoji="0" lang="en-US" sz="1400" b="1" i="0" u="sng" strike="noStrike" kern="1200" cap="none" spc="0" normalizeH="0" baseline="0" noProof="0" dirty="0">
                <a:ln>
                  <a:noFill/>
                </a:ln>
                <a:solidFill>
                  <a:srgbClr val="FF0000"/>
                </a:solidFill>
                <a:effectLst/>
                <a:uLnTx/>
                <a:uFillTx/>
                <a:latin typeface="+mn-lt"/>
                <a:ea typeface="+mn-ea"/>
                <a:cs typeface="+mn-cs"/>
              </a:rPr>
              <a:t>continued</a:t>
            </a:r>
            <a:r>
              <a:rPr kumimoji="0" lang="en-US" sz="1400" b="1" i="0" u="sng" strike="noStrike" kern="1200" cap="none" spc="0" normalizeH="0" baseline="0" noProof="0" dirty="0">
                <a:ln>
                  <a:noFill/>
                </a:ln>
                <a:solidFill>
                  <a:prstClr val="black"/>
                </a:solidFill>
                <a:effectLst/>
                <a:uLnTx/>
                <a:uFillTx/>
                <a:latin typeface="+mn-lt"/>
                <a:ea typeface="+mn-ea"/>
                <a:cs typeface="+mn-cs"/>
              </a:rPr>
              <a:t>:</a:t>
            </a:r>
          </a:p>
          <a:p>
            <a:pPr>
              <a:spcBef>
                <a:spcPts val="0"/>
              </a:spcBef>
            </a:pPr>
            <a:endParaRPr lang="en-US" sz="800" dirty="0">
              <a:latin typeface="+mn-lt"/>
            </a:endParaRPr>
          </a:p>
          <a:p>
            <a:pPr algn="l">
              <a:spcBef>
                <a:spcPts val="0"/>
              </a:spcBef>
            </a:pPr>
            <a:r>
              <a:rPr lang="en-US" sz="800" b="0" i="0" u="none" strike="noStrike" baseline="0" dirty="0">
                <a:latin typeface="+mn-lt"/>
              </a:rPr>
              <a:t>     In providing an optimal experience to players, fans, coaches and game officials, the NFHS has continually made sportsmanship a priority. Players and coaches are the most visible exhibitors of good sportsmanship. The behavior of coaches and players sets the tone for fans, game officials and others. There is no place in scholastic sports for language that defames, demeans, abuses or bullies another competitor, teammate, game official or fan. Language of this nature should not be tolerated in the school building, at games or at practice. Education-based athletics, and specifically high school football, should serve as an example of how</a:t>
            </a:r>
          </a:p>
          <a:p>
            <a:pPr algn="l">
              <a:spcBef>
                <a:spcPts val="0"/>
              </a:spcBef>
            </a:pPr>
            <a:r>
              <a:rPr lang="en-US" sz="800" b="0" i="0" u="none" strike="noStrike" baseline="0" dirty="0">
                <a:latin typeface="+mn-lt"/>
              </a:rPr>
              <a:t>intense competition and civility can coexist.</a:t>
            </a:r>
          </a:p>
          <a:p>
            <a:pPr algn="l">
              <a:spcBef>
                <a:spcPts val="0"/>
              </a:spcBef>
            </a:pPr>
            <a:r>
              <a:rPr lang="en-US" sz="800" b="0" i="0" u="none" strike="noStrike" baseline="0" dirty="0">
                <a:latin typeface="+mn-lt"/>
              </a:rPr>
              <a:t>     Coaches and players must represent their schools and communities as ambassadors of good sporting behavior beginning with pregame activities and concluding with end-of-game procedures. Game officials are charged with enforcing NFHS football rules and penalizing unsportsmanlike behavior.</a:t>
            </a:r>
          </a:p>
          <a:p>
            <a:pPr algn="l">
              <a:spcBef>
                <a:spcPts val="0"/>
              </a:spcBef>
            </a:pPr>
            <a:r>
              <a:rPr lang="en-US" sz="800" b="0" i="0" u="none" strike="noStrike" baseline="0" dirty="0">
                <a:latin typeface="+mn-lt"/>
              </a:rPr>
              <a:t>     Communities are often defined by their treatment of, and interaction with, visiting teams and their fans. Foul language and inflammatory speech are not acceptable displays of sportsmanship and good sporting behavior.</a:t>
            </a:r>
          </a:p>
          <a:p>
            <a:pPr algn="l">
              <a:spcBef>
                <a:spcPts val="0"/>
              </a:spcBef>
            </a:pPr>
            <a:r>
              <a:rPr lang="en-US" sz="800" b="0" i="0" u="none" strike="noStrike" baseline="0" dirty="0">
                <a:latin typeface="+mn-lt"/>
              </a:rPr>
              <a:t>     Sportsmanship is a basic, vital component of education-based athletics. The lessons learned, humility, respect and integrity are the cornerstones of sportsmanship. Those lessons do not include the acceptance of profane or foul language. Those same lessons are forged and exhibited long before they are on display in the spotlight of the athletic arena. More importantly, they remain in place long after the final whistle of athletic competition.  Good sports make sportsmanship a priority.</a:t>
            </a:r>
            <a:endParaRPr lang="en-US" sz="8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528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sz="1400" b="1" u="sng" dirty="0">
                <a:latin typeface="+mn-lt"/>
              </a:rPr>
              <a:t>TARGETING/DEFENSELESS PLAYER  (Point of Emphasis):</a:t>
            </a:r>
          </a:p>
          <a:p>
            <a:pPr>
              <a:spcBef>
                <a:spcPts val="0"/>
              </a:spcBef>
            </a:pPr>
            <a:endParaRPr lang="en-US" sz="900" dirty="0">
              <a:latin typeface="+mn-lt"/>
            </a:endParaRPr>
          </a:p>
          <a:p>
            <a:pPr algn="l">
              <a:spcBef>
                <a:spcPts val="0"/>
              </a:spcBef>
            </a:pPr>
            <a:r>
              <a:rPr lang="en-US" sz="900" b="0" i="0" u="none" strike="noStrike" baseline="0" dirty="0">
                <a:latin typeface="+mn-lt"/>
              </a:rPr>
              <a:t>     The NFHS Football Rules Committee feels coaches, game officials and players have all worked together to recognize and remove most targeting fouls from the game, but considerable work still needs to be done understanding/penalizing illegal defenseless player contact.  As stakeholders in the game, removing needless contact from football should be prioritized by coaches, game officials and players.</a:t>
            </a:r>
          </a:p>
          <a:p>
            <a:pPr algn="l">
              <a:spcBef>
                <a:spcPts val="0"/>
              </a:spcBef>
            </a:pPr>
            <a:r>
              <a:rPr lang="en-US" sz="900" b="0" i="0" u="none" strike="noStrike" baseline="0" dirty="0">
                <a:latin typeface="+mn-lt"/>
              </a:rPr>
              <a:t>     Targeting is an act by any player who takes aim and initiates contact against an opponent above the shoulders with the helmet, forearm, hand, fist, elbow or shoulders. A defenseless player is a player, who, because of his physical position and focus of concentration, is especially vulnerable to injury. For added defenseless player clarification, please refer to 2.32.16 COMMENT in the 2022 NFHS Football Case Book.</a:t>
            </a:r>
          </a:p>
          <a:p>
            <a:pPr algn="l">
              <a:spcBef>
                <a:spcPts val="0"/>
              </a:spcBef>
            </a:pPr>
            <a:r>
              <a:rPr lang="en-US" sz="900" b="0" i="0" u="none" strike="noStrike" baseline="0" dirty="0">
                <a:latin typeface="+mn-lt"/>
              </a:rPr>
              <a:t>     Since defenseless players are especially vulnerable to potential injury, coaches should use video, on-field demonstrations, and establish zero tolerance of this illegal contact during practice and games to help players realize the importance of contacting players legally.</a:t>
            </a:r>
          </a:p>
          <a:p>
            <a:pPr algn="l">
              <a:spcBef>
                <a:spcPts val="0"/>
              </a:spcBef>
            </a:pPr>
            <a:r>
              <a:rPr lang="en-US" sz="900" b="0" i="0" u="none" strike="noStrike" baseline="0" dirty="0">
                <a:latin typeface="+mn-lt"/>
              </a:rPr>
              <a:t>     Game officials must have a clear understanding of the guidelines for defenseless player contact (Rule 9-4-3g). They must diligently observe all action and watch for illegal contact against players who are deemed defenseless. Any player contacting a defenseless player is responsible to make legal contact. Game officials must draw a distinction between contact necessary to make a legal block or tackle and that which is excessive. When there is a question in the game officials’ mind about the severity of contact, the contact should be deemed excessive.</a:t>
            </a:r>
          </a:p>
          <a:p>
            <a:pPr algn="l">
              <a:spcBef>
                <a:spcPts val="0"/>
              </a:spcBef>
            </a:pPr>
            <a:r>
              <a:rPr lang="en-US" sz="900" b="0" i="0" u="none" strike="noStrike" baseline="0" dirty="0">
                <a:latin typeface="+mn-lt"/>
              </a:rPr>
              <a:t>     Legal contact is required by players at all times. It is imperative that players have a clear understanding of what contact is acceptable and be able to recognize when players are considered defenseless. Players must realize that when contacting any player the responsibility for making legal contact resides with the person making the contact. Forceful contact that is avoidable should be considered unnecessary.</a:t>
            </a:r>
          </a:p>
          <a:p>
            <a:pPr algn="l">
              <a:spcBef>
                <a:spcPts val="0"/>
              </a:spcBef>
            </a:pPr>
            <a:r>
              <a:rPr lang="en-US" sz="900" b="0" i="0" u="none" strike="noStrike" baseline="0" dirty="0">
                <a:latin typeface="+mn-lt"/>
              </a:rPr>
              <a:t>     To ensure the long-term success of high school football, risk minimization must remain a priority for all stakeholders of the game. Coaches, game officials and players must understand the importance of removing unnecessary contact from the game. A concerted effort must be made by all to eliminate targeting and illegal defenseless player contact from football.</a:t>
            </a:r>
            <a:endParaRPr lang="en-US" sz="900" dirty="0">
              <a:latin typeface="+mn-lt"/>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227441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TARGETING/DEFENSELESS PLAYER  (Point of Emphasis) </a:t>
            </a:r>
            <a:r>
              <a:rPr kumimoji="0" lang="en-US" sz="1400" b="1" i="0" u="sng" strike="noStrike" kern="1200" cap="none" spc="0" normalizeH="0" baseline="0" noProof="0" dirty="0">
                <a:ln>
                  <a:noFill/>
                </a:ln>
                <a:solidFill>
                  <a:srgbClr val="FF0000"/>
                </a:solidFill>
                <a:effectLst/>
                <a:uLnTx/>
                <a:uFillTx/>
                <a:latin typeface="Calibri"/>
                <a:ea typeface="+mn-ea"/>
                <a:cs typeface="+mn-cs"/>
              </a:rPr>
              <a:t>continued</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p>
          <a:p>
            <a:endParaRPr lang="en-US" dirty="0"/>
          </a:p>
          <a:p>
            <a:r>
              <a:rPr lang="en-US" dirty="0"/>
              <a:t>See comments on slide.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795955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LEGAL UNIFORMS/EQUIPMENT  (Point of Emphasis):</a:t>
            </a:r>
          </a:p>
          <a:p>
            <a:pPr>
              <a:spcBef>
                <a:spcPts val="0"/>
              </a:spcBef>
            </a:pPr>
            <a:endParaRPr lang="en-US" sz="800" dirty="0"/>
          </a:p>
          <a:p>
            <a:pPr algn="l">
              <a:spcBef>
                <a:spcPts val="0"/>
              </a:spcBef>
            </a:pPr>
            <a:r>
              <a:rPr lang="en-US" sz="800" b="0" i="0" u="none" strike="noStrike" baseline="0" dirty="0">
                <a:latin typeface="Helvetica-Condensed"/>
              </a:rPr>
              <a:t>     The purpose of the NFHS Football Equipment Rules is to ensure the safety and protection of both the player wearing the equipment and their opponent. Due to the potential for injury, it is essential that game officials strictly enforce equipment rules and that coaches support that enforcement.</a:t>
            </a:r>
          </a:p>
          <a:p>
            <a:pPr algn="l">
              <a:spcBef>
                <a:spcPts val="0"/>
              </a:spcBef>
            </a:pPr>
            <a:r>
              <a:rPr lang="en-US" sz="800" b="0" i="0" u="none" strike="noStrike" baseline="0" dirty="0">
                <a:latin typeface="Helvetica-Condensed"/>
              </a:rPr>
              <a:t>     The head coach is primarily responsible for the legality of a team’s equipment. Prior to the start of each game, the head coach must verify to the referee and another game official that all players are legally equipped in compliance with the rules and that no illegal equipment will be used. Most equipment violations can be prevented by the coaching staff communicating the equipment rules to players prior to the teams arriving at the game.</a:t>
            </a:r>
          </a:p>
          <a:p>
            <a:pPr algn="l">
              <a:spcBef>
                <a:spcPts val="0"/>
              </a:spcBef>
            </a:pPr>
            <a:r>
              <a:rPr lang="en-US" sz="800" b="0" i="0" u="none" strike="noStrike" baseline="0" dirty="0">
                <a:latin typeface="Helvetica-Condensed"/>
              </a:rPr>
              <a:t>     During pregame duties, game officials should take time to spot-check players for illegal or improperly worn equipment and alert players and coaching staffs of any potential violations.  Game officials should not allow any players to participate until all equipment issues have been resolved.</a:t>
            </a:r>
          </a:p>
          <a:p>
            <a:pPr algn="l">
              <a:spcBef>
                <a:spcPts val="0"/>
              </a:spcBef>
            </a:pPr>
            <a:r>
              <a:rPr lang="en-US" sz="800" b="0" i="0" u="none" strike="noStrike" baseline="0" dirty="0">
                <a:latin typeface="Helvetica-Condensed"/>
              </a:rPr>
              <a:t>     Prior to the ball becoming live, game officials through normal observations should verify that each player is properly and legally equipped. If a player is observed to not meet proper equipment rules, the play clock should be stopped and the equipment violation addressed.  Different rules will apply to enforcement depending if the stoppage was for illegal, improperly worn or missing equipment.</a:t>
            </a:r>
          </a:p>
          <a:p>
            <a:pPr algn="l">
              <a:spcBef>
                <a:spcPts val="0"/>
              </a:spcBef>
            </a:pPr>
            <a:r>
              <a:rPr lang="en-US" sz="800" b="0" i="0" u="none" strike="noStrike" baseline="0" dirty="0">
                <a:latin typeface="Helvetica-Condensed"/>
              </a:rPr>
              <a:t>     Unless halftime or overtime intermission occurs, any time the play clock is interrupted for improperly worn or missing equipment by a player, the player is to be removed from the game for at least one play. Examples of improperly worn equipment include but are not limited to: Knee pads that do not cover the player’s knees; shoulder pads that are not fully covered by the jersey; undershirts not tucked in that extend below the top of the waistline of the pants; and failure to wear a tooth or mouth protector. If any equipment becomes improperly worn during play, correction must be made before continued player participation is allowed. The player would not be required to be removed from the game if the repair can be made promptly and does not delay the ready for play by more than 25 seconds.</a:t>
            </a:r>
          </a:p>
          <a:p>
            <a:pPr algn="l">
              <a:spcBef>
                <a:spcPts val="0"/>
              </a:spcBef>
            </a:pPr>
            <a:r>
              <a:rPr lang="en-US" sz="800" b="0" i="0" u="none" strike="noStrike" baseline="0" dirty="0">
                <a:latin typeface="Helvetica-Condensed"/>
              </a:rPr>
              <a:t>     Any time a player is found participating with illegal equipment, the player is to be removed from the game and the head coach should be penalized for unsportsmanlike conduct. Examples of illegal equipment include but are not limited to: Eye shade that is not a solid stroke or includes words, numbers, logos or other symbols; eye shields that are not clear (without the presence of any tint); play cards not worn on the wrist or arm; and uniform adornments (exemptions are legal towels and sweatbands properly worn).</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185289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121998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Reminders for 2022 from the NFHS Football Game Officials Manual Committee on the 2022-2023 NFHS Football Game Officials Manual and other items.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1577124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The following football points of emphasis were selected by the NFHS Football Game Officials Manual Committee for the 2022-2023 high school football seasons.  These four football points of emphasis from the NFHS Football Game Officials Manual </a:t>
            </a:r>
            <a:r>
              <a:rPr kumimoji="0" lang="en-US" altLang="en-US" sz="1200" b="0" i="0" u="none" strike="noStrike" kern="1200" cap="none" spc="0" normalizeH="0" baseline="0" noProof="0">
                <a:ln>
                  <a:noFill/>
                </a:ln>
                <a:solidFill>
                  <a:prstClr val="black"/>
                </a:solidFill>
                <a:effectLst/>
                <a:uLnTx/>
                <a:uFillTx/>
                <a:latin typeface="Calibri"/>
                <a:ea typeface="+mn-ea"/>
                <a:cs typeface="+mn-cs"/>
              </a:rPr>
              <a:t>Committee, need </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to be stressed to all coaches, game officials, players, parents, school administrators, appropriate health-care professionals and all others who have an interest in high school football.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2464885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COMMUNICATION BETWEEN COACHES AND GAME OFFICIALS  (Manual Point of Emphasis):</a:t>
            </a:r>
          </a:p>
          <a:p>
            <a:pPr>
              <a:lnSpc>
                <a:spcPct val="100000"/>
              </a:lnSpc>
              <a:spcBef>
                <a:spcPts val="0"/>
              </a:spcBef>
              <a:spcAft>
                <a:spcPts val="0"/>
              </a:spcAft>
            </a:pPr>
            <a:endParaRPr lang="en-US" sz="800" dirty="0"/>
          </a:p>
          <a:p>
            <a:pPr marL="0" marR="0">
              <a:lnSpc>
                <a:spcPct val="100000"/>
              </a:lnSpc>
              <a:spcBef>
                <a:spcPts val="0"/>
              </a:spcBef>
              <a:spcAft>
                <a:spcPts val="0"/>
              </a:spcAft>
            </a:pPr>
            <a:r>
              <a:rPr lang="en-US" sz="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dirty="0">
                <a:effectLst/>
                <a:latin typeface="Calibri" panose="020F0502020204030204" pitchFamily="34" charset="0"/>
                <a:ea typeface="Calibri" panose="020F0502020204030204" pitchFamily="34" charset="0"/>
                <a:cs typeface="Times New Roman" panose="02020603050405020304" pitchFamily="18" charset="0"/>
              </a:rPr>
              <a:t>Football is an emotional game, due not only to the amount of physical contact between players but also to the competitive spirit ingrained in most players and coaches.  Game officials and coaches must recognize the passion and intensity inherent in the game and manage their interactions in a way that avoids stoking the fire of emotional response to game situations.</a:t>
            </a: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Game officials must recognize their role in the game:  to provide a service to the coaches and players in an unemotional and impartial manner.  Game officials must always be respectful and maintain a calm demeanor in their comments to coaches, especially when tension is high.  Game officials must avoid the urge to respond in kind to coaches who are vocal in their disagreement of the judgment of game officials.  The game official’s job is to de-escalate the tension and explain the decision in a concise and matter-of-fact manner.  This is difficult to do, especially when a coach is screaming at a game official.  In those cases, the game official must actively listen to what the coach is saying and then respond factually and unemotionally.  Game officials must anticipate game situations where coaches will be upset and pre-emptively diffuse the situation.  This requires strong communications skills and empathy and understanding of the coach’s perspective.  A game official should never threaten the coach with consequences for their behavior, nor should a game official become defensive.  If a coach crosses the line, then the game official’s option is to flag the coach for unsportsmanlike conduct.  However, throwing a flag should be a last resort.  A better approach is to clearly and calmly tell the coach that the comments or behavior are unacceptable, and that it’s difficult to focus on the action on the field if the coach is repeatedly distracting the game official.</a:t>
            </a: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Coaches must understand that their behavior has a profound impact on their players.  Players tend to behave the way their coaches behave.  If coaches show little respect for game officials and make derogatory comments, players will likely treat game officials similarly.  Coaches should win gracefully and lose with dignity.  Coaches must also understand that the football field is an extension of the classroom and must set a strong example for their players to follow.  This includes respecting the decisions of game officials even when they disagree, and handling disagreements in a civil and dignified manner.  This doesn’t mean that coaches must accept everything that occurs during the game without emotion.  Rather, it means that if there is a disagreement, any discussion with game officials regarding that disagreement should be constructive and respectful, not confrontational.  Handling any disagreement in a business-like manner teaches players good sportsmanship, which is a perennial focus of the NFHS.</a:t>
            </a: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By communicating respectfully, both game officials and coaches will leave with a positive experience.  Neither game officials nor coaches do their jobs for the money; rather, they do it because of their love of the game.  Through coaches’ and game officials’ behavior toward each other, players will learn a valuable life lesson regarding how to handle conflict.</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40120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Rules Review Committee.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3063146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OFFICIATING INTENTIONAL GROUNDING  (Manual Point of Emphasis):</a:t>
            </a:r>
          </a:p>
          <a:p>
            <a:pPr>
              <a:lnSpc>
                <a:spcPct val="100000"/>
              </a:lnSpc>
              <a:spcBef>
                <a:spcPts val="0"/>
              </a:spcBef>
              <a:spcAft>
                <a:spcPts val="0"/>
              </a:spcAft>
            </a:pPr>
            <a:endParaRPr lang="en-US" sz="800" dirty="0"/>
          </a:p>
          <a:p>
            <a:pPr algn="l">
              <a:spcBef>
                <a:spcPts val="0"/>
              </a:spcBef>
            </a:pPr>
            <a:r>
              <a:rPr lang="en-US" sz="800" b="0" i="0" u="none" strike="noStrike" baseline="0" dirty="0">
                <a:latin typeface="+mn-lt"/>
              </a:rPr>
              <a:t>     A new, second exception to the intentional grounding rule has been added effective with the 2022 season.</a:t>
            </a:r>
          </a:p>
          <a:p>
            <a:pPr algn="l">
              <a:spcBef>
                <a:spcPts val="0"/>
              </a:spcBef>
            </a:pPr>
            <a:r>
              <a:rPr lang="en-US" sz="800" b="0" i="0" u="none" strike="noStrike" baseline="0" dirty="0">
                <a:latin typeface="+mn-lt"/>
              </a:rPr>
              <a:t>     Intentional grounding is a foul when a forward pass is thrown into an area not occupied by an eligible offensive receiver, or, when a forward pass is intentionally thrown incomplete to save loss of yardage or to conserve time. These acts are fouls in NFHS play with two exceptions:</a:t>
            </a:r>
          </a:p>
          <a:p>
            <a:pPr algn="l">
              <a:spcBef>
                <a:spcPts val="0"/>
              </a:spcBef>
            </a:pPr>
            <a:r>
              <a:rPr lang="en-US" sz="800" b="0" i="0" u="none" strike="noStrike" baseline="0" dirty="0">
                <a:latin typeface="+mn-lt"/>
              </a:rPr>
              <a:t>     • </a:t>
            </a:r>
            <a:r>
              <a:rPr lang="en-US" sz="800" b="1" i="0" u="none" strike="noStrike" baseline="0" dirty="0">
                <a:latin typeface="+mn-lt"/>
              </a:rPr>
              <a:t>NFHS Rule 7-5-2 EXCEPTION 1. </a:t>
            </a:r>
            <a:r>
              <a:rPr lang="en-US" sz="800" b="0" i="0" u="none" strike="noStrike" baseline="0" dirty="0">
                <a:latin typeface="+mn-lt"/>
              </a:rPr>
              <a:t>– It is legal for a player positioned directly behind the snapper to conserve time by intentionally throwing the ball forward to the ground immediately after receiving the snap that has neither been muffed nor touched the ground.</a:t>
            </a:r>
          </a:p>
          <a:p>
            <a:pPr algn="l">
              <a:spcBef>
                <a:spcPts val="0"/>
              </a:spcBef>
            </a:pPr>
            <a:r>
              <a:rPr lang="en-US" sz="800" b="1" i="0" u="none" strike="noStrike" baseline="0" dirty="0">
                <a:latin typeface="+mn-lt"/>
              </a:rPr>
              <a:t>     • NFHS Rule 7-5-2 EXCEPTION 2</a:t>
            </a:r>
            <a:r>
              <a:rPr lang="en-US" sz="800" b="0" i="0" u="none" strike="noStrike" baseline="0" dirty="0">
                <a:latin typeface="+mn-lt"/>
              </a:rPr>
              <a:t>, (NEW) – It is legal for a player to conserve yardage by intentionally throwing an incomplete forward pass if:</a:t>
            </a:r>
          </a:p>
          <a:p>
            <a:pPr algn="l">
              <a:spcBef>
                <a:spcPts val="0"/>
              </a:spcBef>
            </a:pPr>
            <a:r>
              <a:rPr lang="en-US" sz="800" b="0" i="0" u="none" strike="noStrike" baseline="0" dirty="0">
                <a:latin typeface="+mn-lt"/>
              </a:rPr>
              <a:t>       a)  The passer has been beyond the lateral boundary of the free-blocking zone as established at the snap; and</a:t>
            </a:r>
          </a:p>
          <a:p>
            <a:pPr algn="l">
              <a:spcBef>
                <a:spcPts val="0"/>
              </a:spcBef>
            </a:pPr>
            <a:r>
              <a:rPr lang="en-US" sz="800" b="0" i="0" u="none" strike="noStrike" baseline="0" dirty="0">
                <a:latin typeface="+mn-lt"/>
              </a:rPr>
              <a:t>       b)  The pass reaches the neutral zone including the extension beyond the sideline.  </a:t>
            </a:r>
          </a:p>
          <a:p>
            <a:pPr marL="0" indent="0" algn="l">
              <a:spcBef>
                <a:spcPts val="0"/>
              </a:spcBef>
              <a:buNone/>
            </a:pPr>
            <a:r>
              <a:rPr lang="en-US" sz="800" b="0" i="0" u="none" strike="noStrike" baseline="0" dirty="0">
                <a:latin typeface="+mn-lt"/>
              </a:rPr>
              <a:t>     The free-blocking zone, as determined at the snap, is 4 yards on each side of the football (3 yards in 6-, 8-, and 9-player).  The referee can use the following guidelines to judge whether the passer has been beyond the lateral boundary of the free-blocking zone:</a:t>
            </a:r>
          </a:p>
          <a:p>
            <a:pPr algn="l">
              <a:spcBef>
                <a:spcPts val="0"/>
              </a:spcBef>
            </a:pPr>
            <a:r>
              <a:rPr lang="en-US" sz="800" b="0" i="0" u="none" strike="noStrike" baseline="0" dirty="0">
                <a:latin typeface="+mn-lt"/>
              </a:rPr>
              <a:t>     •  If a passer moves at least three full steps laterally they have likely left the free-blocking zone.</a:t>
            </a:r>
          </a:p>
          <a:p>
            <a:pPr algn="l">
              <a:spcBef>
                <a:spcPts val="0"/>
              </a:spcBef>
            </a:pPr>
            <a:r>
              <a:rPr lang="en-US" sz="800" b="0" i="0" u="none" strike="noStrike" baseline="0" dirty="0">
                <a:latin typeface="+mn-lt"/>
              </a:rPr>
              <a:t>     •  In normal splits, the inside foot of the tight end is in the free-blocking zone.</a:t>
            </a:r>
          </a:p>
          <a:p>
            <a:pPr algn="l">
              <a:spcBef>
                <a:spcPts val="0"/>
              </a:spcBef>
            </a:pPr>
            <a:r>
              <a:rPr lang="en-US" sz="800" b="0" i="0" u="none" strike="noStrike" baseline="0" dirty="0">
                <a:latin typeface="+mn-lt"/>
              </a:rPr>
              <a:t>     •  The distance between a hash mark and the nearest goal post upright is 5 yards.</a:t>
            </a:r>
          </a:p>
          <a:p>
            <a:pPr algn="l">
              <a:spcBef>
                <a:spcPts val="0"/>
              </a:spcBef>
            </a:pPr>
            <a:r>
              <a:rPr lang="en-US" sz="800" b="0" i="0" u="none" strike="noStrike" baseline="0" dirty="0">
                <a:latin typeface="+mn-lt"/>
              </a:rPr>
              <a:t>     •  The goal post uprights are almost 4 yards from the center of the field.</a:t>
            </a:r>
          </a:p>
          <a:p>
            <a:pPr algn="l">
              <a:spcBef>
                <a:spcPts val="0"/>
              </a:spcBef>
            </a:pPr>
            <a:r>
              <a:rPr lang="en-US" sz="800" b="0" i="0" u="none" strike="noStrike" baseline="0" dirty="0">
                <a:latin typeface="+mn-lt"/>
              </a:rPr>
              <a:t>     •  By keeping these distances in mind, if the ball is spotted on a hash mark, on a goal post upright, or in the center of the field, then these become very convenient points of reference to assist in determining whether the passer was beyond the lateral boundary of the free-blocking zone.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3668541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OFFICIATING INTENTIONAL GROUNDING  (Manual Point of Emphasis) </a:t>
            </a:r>
            <a:r>
              <a:rPr kumimoji="0" lang="en-US" sz="1400" b="1" i="0" u="sng" strike="noStrike" kern="1200" cap="none" spc="0" normalizeH="0" baseline="0" noProof="0" dirty="0">
                <a:ln>
                  <a:noFill/>
                </a:ln>
                <a:solidFill>
                  <a:srgbClr val="FF0000"/>
                </a:solidFill>
                <a:effectLst/>
                <a:uLnTx/>
                <a:uFillTx/>
                <a:latin typeface="Calibri"/>
                <a:ea typeface="+mn-ea"/>
                <a:cs typeface="+mn-cs"/>
              </a:rPr>
              <a:t>continued</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p>
          <a:p>
            <a:pPr>
              <a:lnSpc>
                <a:spcPct val="100000"/>
              </a:lnSpc>
              <a:spcBef>
                <a:spcPts val="0"/>
              </a:spcBef>
              <a:spcAft>
                <a:spcPts val="0"/>
              </a:spcAft>
            </a:pPr>
            <a:endParaRPr lang="en-US" sz="800" dirty="0"/>
          </a:p>
          <a:p>
            <a:pPr algn="l">
              <a:lnSpc>
                <a:spcPct val="100000"/>
              </a:lnSpc>
              <a:spcBef>
                <a:spcPts val="0"/>
              </a:spcBef>
            </a:pPr>
            <a:r>
              <a:rPr lang="en-US" sz="800" b="0" i="0" u="none" strike="noStrike" baseline="0" dirty="0">
                <a:latin typeface="+mn-lt"/>
              </a:rPr>
              <a:t>     Remember, if the passer has not met both requirements in EXCEPTION 2, it remains a foul if there was no eligible offensive receiver in the area, or, if an eligible offensive receiver in the area cannot make a bona-fide attempt to catch the forward pass (e.g., the forward pass is intentionally thrown to the ground short of an eligible offensive receiver, or the forward pass is intentionally thrown over an eligible offensive receiver’s head). Many game officials choose to ignore this foul if there is an eligible offensive receiver in the general area of the forward pass. However, if the referee judges the forward pass was intentionally thrown incomplete, it is a foul. This is a foul that requires good crew communication and could be called after the game officials have gathered and discussed the play, or could result in the referee rescinding a flag that was dropped at the time the pass was thrown should a game official have additional information to provide to the referee that could alter the ruling.</a:t>
            </a:r>
          </a:p>
          <a:p>
            <a:pPr algn="l">
              <a:lnSpc>
                <a:spcPct val="100000"/>
              </a:lnSpc>
              <a:spcBef>
                <a:spcPts val="0"/>
              </a:spcBef>
            </a:pPr>
            <a:r>
              <a:rPr lang="en-US" sz="800" b="0" i="0" u="none" strike="noStrike" baseline="0" dirty="0">
                <a:latin typeface="+mn-lt"/>
              </a:rPr>
              <a:t>     Knowledgeable game officials recognize that some passes are incomplete or do not arrive in the immediate vicinity of the eligible offensive receiver because of the lack of skill on the part of the passer, a broken pattern on the part of the intended eligible offensive receiver, or because the passer’s accuracy was affected by the action of the defense. These game officials can also recognize an intentional and purposeful act and they can consistently and judiciously administer the rules so that the team whose passer purposely incompletes a pass is penalized as required. When a foul does occur, the penalty flag needs to be thrown by the referee. The penalty is 5 yards from the spot of the foul and loss of down.</a:t>
            </a:r>
          </a:p>
          <a:p>
            <a:pPr algn="l">
              <a:lnSpc>
                <a:spcPct val="100000"/>
              </a:lnSpc>
              <a:spcBef>
                <a:spcPts val="0"/>
              </a:spcBef>
            </a:pPr>
            <a:endParaRPr lang="en-US" sz="800" b="0" i="0" u="none" strike="noStrike" baseline="0" dirty="0">
              <a:latin typeface="+mn-lt"/>
            </a:endParaRPr>
          </a:p>
          <a:p>
            <a:pPr algn="l">
              <a:lnSpc>
                <a:spcPct val="100000"/>
              </a:lnSpc>
              <a:spcBef>
                <a:spcPts val="0"/>
              </a:spcBef>
            </a:pPr>
            <a:r>
              <a:rPr lang="en-US" sz="800" b="1" i="1" u="none" strike="noStrike" baseline="0" dirty="0">
                <a:latin typeface="+mn-lt"/>
              </a:rPr>
              <a:t>GUIDES FOR “WHEN IN QUESTION”</a:t>
            </a:r>
          </a:p>
          <a:p>
            <a:pPr algn="l">
              <a:lnSpc>
                <a:spcPct val="100000"/>
              </a:lnSpc>
              <a:spcBef>
                <a:spcPts val="0"/>
              </a:spcBef>
            </a:pPr>
            <a:r>
              <a:rPr lang="en-US" sz="800" b="0" i="0" u="none" strike="noStrike" baseline="0" dirty="0">
                <a:latin typeface="+mn-lt"/>
              </a:rPr>
              <a:t>• Passer in or outside of free-blocking zone……….outside</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800" b="0" i="0" u="none" strike="noStrike" baseline="0" dirty="0">
                <a:latin typeface="+mn-lt"/>
              </a:rPr>
              <a:t>• Forward pass crossed the neutral zone or the neutral zone extended……….has crossed</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259045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FREE-KICK MECHANICS  (Manual Point of Emphasis):</a:t>
            </a:r>
          </a:p>
          <a:p>
            <a:pPr>
              <a:lnSpc>
                <a:spcPct val="100000"/>
              </a:lnSpc>
              <a:spcBef>
                <a:spcPts val="0"/>
              </a:spcBef>
              <a:spcAft>
                <a:spcPts val="0"/>
              </a:spcAft>
            </a:pPr>
            <a:endParaRPr lang="en-US" sz="800" dirty="0"/>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Except for the kickoffs starting each half, all others follow success or failure of teams on the previous series and are an opportunity to improve their position for subsequent play.  During a kickoff, all 22 players are briefly moving the same direction (no kickoff shall start with more or less than 22 players ), then heading toward each other at full speed eventually merging at a point of attack.  Contact must be observed over the entire field while officials themselves are moving - a challenging task whether four-, five- or seven-crew members are present.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Successful coverage of kickoffs rests on a thorough pregame discussion.  Depending on the number of crew members used, specific assignments of free-kick lines, the legality of the kick, downfield areas or numbered kicking team members must be acknowledged.  For the traditional deep kick, coverage of the goal line and pylons, downfield movement, return in or away from the game official’s position, clock starting and likely areas of illegal contact must be covered.  Teams may prefer a shorter kick (referred to as a “pooch” kick) or they may execute a squib kick.  Both types of kicks limit return options.  A fair catch is a possible outcome of a pooch kick.  Understanding of which game official has responsibility for the catch versus contact around the receiver must be discussed.  The squib kick is quickly grounded and maintains the status of a kick and the officiating challenges of a loose ball.  Illegal contact, first touching and ultimate possession require precise crew actions.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The onside kick is a unique challenge.  Responsibility for the kick legality, free kick lines, first touching by Team K, contact – both who initiated and if legal – must be discussed because contact will occur quickly. Possession will be aggressively fought for.  Quick and decisive movement, determination of possession and restraining of extra participants are needed.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Fouls on free kicks range from the dead ball (</a:t>
            </a:r>
            <a:r>
              <a:rPr lang="en-US" sz="800" dirty="0">
                <a:effectLst/>
                <a:latin typeface="Calibri" panose="020F0502020204030204" pitchFamily="34" charset="0"/>
                <a:ea typeface="Calibri" panose="020F0502020204030204" pitchFamily="34" charset="0"/>
                <a:cs typeface="Calibri" panose="020F0502020204030204" pitchFamily="34" charset="0"/>
              </a:rPr>
              <a:t>encroachment</a:t>
            </a: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and illegal kicking formation), live-ball fouls where it is critical to determine if the foul occurred during the kick or after change of possession to correctly enforce and the most common – the free kick out of bounds untouched by Team R.  Careful explanations of options to the offended sideline requires precise crew communication in offering possible enforcement scenarios.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hangingPunct="0">
              <a:lnSpc>
                <a:spcPct val="100000"/>
              </a:lnSpc>
              <a:spcBef>
                <a:spcPts val="0"/>
              </a:spcBef>
              <a:spcAft>
                <a:spcPts val="0"/>
              </a:spcAft>
            </a:pPr>
            <a:r>
              <a:rPr lang="en-US" sz="800" kern="1400" dirty="0">
                <a:effectLst/>
                <a:latin typeface="Calibri" panose="020F0502020204030204" pitchFamily="34" charset="0"/>
                <a:ea typeface="Times New Roman" panose="02020603050405020304" pitchFamily="18" charset="0"/>
                <a:cs typeface="Calibri" panose="020F0502020204030204" pitchFamily="34" charset="0"/>
              </a:rPr>
              <a:t>     With a thorough pregame discussion of free kick mechanics, rules and different kick scenarios, the crew will be better equipped to handle unusual circumstances that may arise. </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73215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FREE-KICK MECHANICS  (Manual Point of Emphasis) </a:t>
            </a:r>
            <a:r>
              <a:rPr kumimoji="0" lang="en-US" sz="1400" b="1" i="0" u="sng" strike="noStrike" kern="1200" cap="none" spc="0" normalizeH="0" baseline="0" noProof="0" dirty="0">
                <a:ln>
                  <a:noFill/>
                </a:ln>
                <a:solidFill>
                  <a:srgbClr val="FF0000"/>
                </a:solidFill>
                <a:effectLst/>
                <a:uLnTx/>
                <a:uFillTx/>
                <a:latin typeface="Calibri"/>
                <a:ea typeface="+mn-ea"/>
                <a:cs typeface="+mn-cs"/>
              </a:rPr>
              <a:t>continued</a:t>
            </a:r>
            <a:r>
              <a:rPr kumimoji="0" lang="en-US" sz="1400" b="1" i="0" u="sng" strike="noStrike" kern="1200" cap="none" spc="0" normalizeH="0" baseline="0" noProof="0" dirty="0">
                <a:ln>
                  <a:noFill/>
                </a:ln>
                <a:solidFill>
                  <a:prstClr val="black"/>
                </a:solidFill>
                <a:effectLst/>
                <a:uLnTx/>
                <a:uFillTx/>
                <a:latin typeface="Calibri"/>
                <a:ea typeface="+mn-ea"/>
                <a:cs typeface="+mn-cs"/>
              </a:rPr>
              <a: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2964210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TIME-SENSITIVE SITUATIONS – END OF SECOND AND FOURTH PERIODS  (Manual Point of Emphasis):</a:t>
            </a:r>
          </a:p>
          <a:p>
            <a:pPr>
              <a:lnSpc>
                <a:spcPct val="100000"/>
              </a:lnSpc>
              <a:spcBef>
                <a:spcPts val="0"/>
              </a:spcBef>
              <a:spcAft>
                <a:spcPts val="0"/>
              </a:spcAft>
            </a:pPr>
            <a:endParaRPr lang="en-US" sz="800" dirty="0"/>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Why is this important?  One minute at the beginning of the game and one minute at the end of the game are both 60 seconds.  Factors impacting the time remaining in a game include:  score, field position, available time-outs, injury and penalty timing, and an early season game against a state championship. When one or a number of these situations occur, the game can become time-sensitive and the number of seconds in a minute carry great importance.  Not only will the game be on the line, but everyone will be watching the clock.</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NFHS football rules have been put in place to protect the integrity of the game timing.  These rules are designed to prevent a team from either using an excessive amount of time or unfairly conserving time.  The key to working time-sensitive situations is to understand the environment, and communicate that understanding to the game officials, coaches and players.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Working in a time-sensitive environment requires a heightened sense of awareness.  When there are natural breaks in the game, game officials should remind each other when these conditions may exist.  Game officials should discuss special clock rules relating to game time, fouls and injuries.  Coaches should be reminded of the number of remaining time-outs, and that the game officials will be looking to them for their use.  Game officials should also keep both teams informed of when the game clock will be starting (on the ready-for-play or on the snap).  Game officials must know when to hustle to get the ball spotted, and referees should maintain a consistent tempo when winding the clock after an awarded first down, usually six to eight seconds into the play clock.  If time may expire during live play, the off-game official (first to complete dead ball officiating) should check the game clock to determine if time remains in the half. If there is a penalty or other clock stopping event, game officials need to know whether the half is over, there is time remaining on the game clock or whether there will be an untimed down.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So, why is all of this important?  Being prepared for time-sensitive situations can be the difference between a good night’s sleep and multiple restless nights.</a:t>
            </a:r>
            <a:endParaRPr lang="en-US" sz="8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2022605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03728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2023 NFHS Football Rule Change Proposal Online Forms must first go through the state association office before it can be sent to the NFHS.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Only member state associations, football coaches and football game officials approved by the member state association, members of the NFHS Football Rules Committee and the NFHS can submit football rule change online proposal forms.</a:t>
            </a:r>
          </a:p>
          <a:p>
            <a:pPr marL="0" marR="0" lvl="0" indent="0" algn="l" defTabSz="914400" rtl="0" eaLnBrk="1" fontAlgn="base" latinLnBrk="0" hangingPunct="1">
              <a:lnSpc>
                <a:spcPct val="100000"/>
              </a:lnSpc>
              <a:spcBef>
                <a:spcPct val="30000"/>
              </a:spcBef>
              <a:spcAft>
                <a:spcPct val="0"/>
              </a:spcAft>
              <a:buClrTx/>
              <a:buSzTx/>
              <a:buFontTx/>
              <a:buChar char="•"/>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2023 NFHS Football Rule Change Online Proposal Forms must be submitted electronically online to the NFHS.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46</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2022-23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Arial" panose="020B0604020202020204" pitchFamily="34" charset="0"/>
              </a:rPr>
              <a:t>The “NFHS Suggested Guidelines for Management of Concussion” is in the Appendix in all of the 2022-23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2813"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Rules App is free to download.</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Each book subscription is $6.99.</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Coaches and Officials Association paid members get all books for free.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100% states members get books for free in sports designated by their state.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For 2022 </a:t>
            </a:r>
            <a:r>
              <a:rPr kumimoji="0" lang="en-US" sz="1200" b="0" i="0" u="none" strike="noStrike" kern="1200" cap="none" spc="0" normalizeH="0" baseline="0" noProof="0" dirty="0">
                <a:ln>
                  <a:noFill/>
                </a:ln>
                <a:solidFill>
                  <a:prstClr val="black"/>
                </a:solidFill>
                <a:effectLst/>
                <a:uLnTx/>
                <a:uFillTx/>
                <a:latin typeface="+mn-lt"/>
                <a:ea typeface="+mn-ea"/>
                <a:cs typeface="+mn-cs"/>
              </a:rPr>
              <a:t>– Rules Apps for all NFHS rules books and case books available on iTunes and Google Play.  Rules books and case books will be cross-linked.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13296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Rules Books and Publications.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1758274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ED53D7-7D80-469C-A1F2-75F2CA12D65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endParaRPr lang="en-US" altLang="en-US" dirty="0"/>
          </a:p>
          <a:p>
            <a:r>
              <a:rPr lang="en-US" altLang="en-US" sz="1100"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1100" dirty="0"/>
          </a:p>
          <a:p>
            <a:r>
              <a:rPr lang="en-US" altLang="en-US" sz="1100"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1100" dirty="0"/>
          </a:p>
          <a:p>
            <a:r>
              <a:rPr lang="en-US" altLang="en-US" sz="1100" dirty="0"/>
              <a:t>Video clips are made available to NFHS Officials Association members.  The video is clipped on specific topics and provides the rules references as well as dialogue on the topic.  </a:t>
            </a:r>
          </a:p>
          <a:p>
            <a:endParaRPr lang="en-US" altLang="en-US" sz="1100" dirty="0"/>
          </a:p>
          <a:p>
            <a:r>
              <a:rPr lang="en-US" altLang="en-US" sz="1100" dirty="0"/>
              <a:t>The courses and videos are offered at </a:t>
            </a:r>
            <a:r>
              <a:rPr lang="en-US" altLang="en-US" sz="1100" u="sng" dirty="0">
                <a:hlinkClick r:id="rId3"/>
              </a:rPr>
              <a:t>www.NFHSLearn.com</a:t>
            </a:r>
            <a:r>
              <a:rPr lang="en-US" altLang="en-US" sz="1100" dirty="0"/>
              <a:t> . </a:t>
            </a:r>
          </a:p>
          <a:p>
            <a:endParaRPr lang="en-US" altLang="en-US" sz="1100" dirty="0"/>
          </a:p>
          <a:p>
            <a:r>
              <a:rPr lang="en-US" altLang="en-US" sz="1100" b="1" u="sng" dirty="0">
                <a:solidFill>
                  <a:schemeClr val="accent2"/>
                </a:solidFill>
              </a:rPr>
              <a:t>Courses Available:</a:t>
            </a:r>
          </a:p>
          <a:p>
            <a:pPr lvl="1"/>
            <a:r>
              <a:rPr lang="en-US" altLang="en-US" sz="1100" b="1" dirty="0"/>
              <a:t>Officiating Football</a:t>
            </a:r>
            <a:r>
              <a:rPr lang="en-US" altLang="en-US" sz="1100" dirty="0"/>
              <a:t> </a:t>
            </a:r>
          </a:p>
          <a:p>
            <a:pPr lvl="1"/>
            <a:r>
              <a:rPr lang="en-US" altLang="en-US" sz="1100" b="1" dirty="0"/>
              <a:t>Officiating Volleyball – </a:t>
            </a:r>
            <a:r>
              <a:rPr lang="en-US" altLang="en-US" sz="1100" dirty="0"/>
              <a:t>Ball Handling</a:t>
            </a:r>
          </a:p>
          <a:p>
            <a:pPr lvl="1" eaLnBrk="1" hangingPunct="1">
              <a:spcBef>
                <a:spcPct val="0"/>
              </a:spcBef>
            </a:pPr>
            <a:r>
              <a:rPr lang="en-US" altLang="en-US" sz="1100" b="1" dirty="0"/>
              <a:t>Officiating Volleyball </a:t>
            </a:r>
            <a:r>
              <a:rPr lang="en-US" altLang="en-US" sz="1100" dirty="0"/>
              <a:t>– Alignment</a:t>
            </a:r>
          </a:p>
          <a:p>
            <a:pPr lvl="1" eaLnBrk="1" hangingPunct="1">
              <a:spcBef>
                <a:spcPct val="0"/>
              </a:spcBef>
            </a:pPr>
            <a:r>
              <a:rPr lang="en-US" altLang="en-US" sz="1100" b="1" dirty="0"/>
              <a:t>Officiating Volleyball </a:t>
            </a:r>
            <a:r>
              <a:rPr lang="en-US" altLang="en-US" sz="1100" dirty="0"/>
              <a:t>– E-Whistle</a:t>
            </a:r>
          </a:p>
          <a:p>
            <a:pPr lvl="1" eaLnBrk="1" hangingPunct="1">
              <a:spcBef>
                <a:spcPct val="0"/>
              </a:spcBef>
            </a:pPr>
            <a:r>
              <a:rPr lang="en-US" altLang="en-US" sz="1100" b="1" dirty="0"/>
              <a:t>Officiating Basketball</a:t>
            </a:r>
            <a:endParaRPr lang="en-US" altLang="en-US" sz="1100" dirty="0"/>
          </a:p>
          <a:p>
            <a:pPr lvl="1"/>
            <a:r>
              <a:rPr lang="en-US" altLang="en-US" sz="1100" b="1" dirty="0"/>
              <a:t>Officiating Basketball – </a:t>
            </a:r>
            <a:r>
              <a:rPr lang="en-US" altLang="en-US" sz="1100" dirty="0"/>
              <a:t>Three-Person Mechanics</a:t>
            </a:r>
          </a:p>
          <a:p>
            <a:pPr lvl="1"/>
            <a:r>
              <a:rPr lang="en-US" altLang="en-US" sz="1100" b="1" dirty="0"/>
              <a:t>Officiating Basketball - </a:t>
            </a:r>
            <a:r>
              <a:rPr lang="en-US" altLang="en-US" sz="1100" dirty="0"/>
              <a:t>Pre-Game Conference</a:t>
            </a:r>
          </a:p>
          <a:p>
            <a:pPr lvl="1"/>
            <a:r>
              <a:rPr lang="en-US" altLang="en-US" sz="1100" b="1" dirty="0"/>
              <a:t>Soccer</a:t>
            </a:r>
            <a:r>
              <a:rPr lang="en-US" altLang="en-US" sz="1100" dirty="0"/>
              <a:t> – Fouls and Misconduct</a:t>
            </a:r>
          </a:p>
          <a:p>
            <a:pPr lvl="1" eaLnBrk="1" hangingPunct="1">
              <a:spcBef>
                <a:spcPct val="0"/>
              </a:spcBef>
            </a:pPr>
            <a:r>
              <a:rPr lang="en-US" altLang="en-US" sz="1100" b="1" dirty="0"/>
              <a:t>Soccer – </a:t>
            </a:r>
            <a:r>
              <a:rPr lang="en-US" altLang="en-US" sz="1100" dirty="0"/>
              <a:t>Offside</a:t>
            </a:r>
          </a:p>
          <a:p>
            <a:pPr lvl="1" eaLnBrk="1" hangingPunct="1">
              <a:spcBef>
                <a:spcPct val="0"/>
              </a:spcBef>
            </a:pPr>
            <a:r>
              <a:rPr lang="en-US" altLang="en-US" sz="1100" b="1" dirty="0"/>
              <a:t>Soccer</a:t>
            </a:r>
            <a:r>
              <a:rPr lang="en-US" altLang="en-US" sz="1100" dirty="0"/>
              <a:t> -  Pre-Game Conference</a:t>
            </a:r>
          </a:p>
          <a:p>
            <a:pPr lvl="1"/>
            <a:r>
              <a:rPr lang="en-US" altLang="en-US" sz="1100" b="1" dirty="0"/>
              <a:t>Swimming and Diving</a:t>
            </a:r>
            <a:endParaRPr lang="en-US" altLang="en-US" sz="1100" dirty="0"/>
          </a:p>
          <a:p>
            <a:pPr lvl="1"/>
            <a:r>
              <a:rPr lang="en-US" altLang="en-US" sz="1100" b="1" dirty="0"/>
              <a:t>Officiating Wrestling</a:t>
            </a:r>
            <a:r>
              <a:rPr lang="en-US" altLang="en-US" sz="1100" dirty="0"/>
              <a:t> </a:t>
            </a:r>
          </a:p>
          <a:p>
            <a:pPr lvl="1"/>
            <a:r>
              <a:rPr lang="en-US" altLang="en-US" sz="1100" b="1" dirty="0"/>
              <a:t>Umpiring Softball</a:t>
            </a:r>
          </a:p>
          <a:p>
            <a:pPr lvl="1"/>
            <a:r>
              <a:rPr lang="en-US" altLang="en-US" sz="1100" b="1" dirty="0"/>
              <a:t>Officiating Field Hockey</a:t>
            </a:r>
          </a:p>
          <a:p>
            <a:pPr lvl="1"/>
            <a:r>
              <a:rPr lang="en-US" altLang="en-US" sz="1100" b="1" dirty="0"/>
              <a:t>Officiating Track and Field</a:t>
            </a:r>
          </a:p>
          <a:p>
            <a:r>
              <a:rPr lang="en-US" altLang="en-US" sz="1100" dirty="0"/>
              <a:t>	</a:t>
            </a:r>
          </a:p>
          <a:p>
            <a:r>
              <a:rPr lang="en-US" altLang="en-US" sz="1100" b="1" u="sng" dirty="0">
                <a:solidFill>
                  <a:schemeClr val="accent2"/>
                </a:solidFill>
              </a:rPr>
              <a:t>Future Courses to be Considered:</a:t>
            </a:r>
          </a:p>
          <a:p>
            <a:pPr lvl="1"/>
            <a:r>
              <a:rPr lang="en-US" altLang="en-US" sz="1100" b="1" dirty="0"/>
              <a:t>Umpiring Baseball</a:t>
            </a:r>
          </a:p>
          <a:p>
            <a:pPr lvl="1"/>
            <a:r>
              <a:rPr lang="en-US" altLang="en-US" sz="1100" b="1" dirty="0"/>
              <a:t>Umpiring Softball – 2 Person Mechanics</a:t>
            </a:r>
            <a:endParaRPr lang="en-US" altLang="en-US" sz="1100" dirty="0"/>
          </a:p>
          <a:p>
            <a:pPr lvl="1"/>
            <a:r>
              <a:rPr lang="en-US" altLang="en-US" sz="1100"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52774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defTabSz="924641">
              <a:defRPr/>
            </a:pPr>
            <a:endParaRPr lang="en-US" b="1" dirty="0">
              <a:solidFill>
                <a:prstClr val="black"/>
              </a:solidFill>
              <a:latin typeface="Calibri"/>
            </a:endParaRPr>
          </a:p>
          <a:p>
            <a:pPr defTabSz="924641">
              <a:defRPr/>
            </a:pPr>
            <a:r>
              <a:rPr lang="en-US" sz="1100" b="1" dirty="0">
                <a:solidFill>
                  <a:prstClr val="black"/>
                </a:solidFill>
                <a:latin typeface="Calibri"/>
              </a:rPr>
              <a:t>NFHS CENTER FOR OFFICIALS SERVICES (COS)</a:t>
            </a:r>
          </a:p>
          <a:p>
            <a:pPr defTabSz="924641">
              <a:defRPr/>
            </a:pPr>
            <a:endParaRPr lang="en-US" sz="1100" b="1" dirty="0">
              <a:solidFill>
                <a:prstClr val="black"/>
              </a:solidFill>
              <a:latin typeface="Calibri"/>
            </a:endParaRPr>
          </a:p>
          <a:p>
            <a:pPr defTabSz="924641">
              <a:defRPr/>
            </a:pPr>
            <a:r>
              <a:rPr lang="en-US" sz="1100" b="1" dirty="0">
                <a:solidFill>
                  <a:prstClr val="black"/>
                </a:solidFill>
                <a:latin typeface="Calibri"/>
              </a:rPr>
              <a:t>Your Complete Solution for Officials Management and More:</a:t>
            </a:r>
          </a:p>
          <a:p>
            <a:pPr marL="173370" indent="-173370" defTabSz="924641">
              <a:buFont typeface="Arial" panose="020B0604020202020204" pitchFamily="34" charset="0"/>
              <a:buChar char="•"/>
              <a:defRPr/>
            </a:pPr>
            <a:r>
              <a:rPr lang="en-US" sz="1100" dirty="0">
                <a:solidFill>
                  <a:prstClr val="black"/>
                </a:solidFill>
                <a:latin typeface="Calibri"/>
              </a:rPr>
              <a:t>Registration</a:t>
            </a:r>
          </a:p>
          <a:p>
            <a:pPr marL="173370" indent="-173370" defTabSz="924641">
              <a:buFont typeface="Arial" panose="020B0604020202020204" pitchFamily="34" charset="0"/>
              <a:buChar char="•"/>
              <a:defRPr/>
            </a:pPr>
            <a:r>
              <a:rPr lang="en-US" sz="1100" dirty="0">
                <a:solidFill>
                  <a:prstClr val="black"/>
                </a:solidFill>
                <a:latin typeface="Calibri"/>
              </a:rPr>
              <a:t>Assignment</a:t>
            </a:r>
          </a:p>
          <a:p>
            <a:pPr marL="173370" indent="-173370" defTabSz="924641">
              <a:buFont typeface="Arial" panose="020B0604020202020204" pitchFamily="34" charset="0"/>
              <a:buChar char="•"/>
              <a:defRPr/>
            </a:pPr>
            <a:r>
              <a:rPr lang="en-US" sz="1100" dirty="0">
                <a:solidFill>
                  <a:prstClr val="black"/>
                </a:solidFill>
                <a:latin typeface="Calibri"/>
              </a:rPr>
              <a:t>Payment</a:t>
            </a:r>
          </a:p>
          <a:p>
            <a:pPr marL="173370" indent="-173370" defTabSz="924641">
              <a:buFont typeface="Arial" panose="020B0604020202020204" pitchFamily="34" charset="0"/>
              <a:buChar char="•"/>
              <a:defRPr/>
            </a:pPr>
            <a:r>
              <a:rPr lang="en-US" sz="1100" dirty="0">
                <a:solidFill>
                  <a:prstClr val="black"/>
                </a:solidFill>
                <a:latin typeface="Calibri"/>
              </a:rPr>
              <a:t>Testing</a:t>
            </a:r>
          </a:p>
          <a:p>
            <a:pPr marL="173370" indent="-173370" defTabSz="924641">
              <a:buFont typeface="Arial" panose="020B0604020202020204" pitchFamily="34" charset="0"/>
              <a:buChar char="•"/>
              <a:defRPr/>
            </a:pPr>
            <a:r>
              <a:rPr lang="en-US" sz="1100" dirty="0">
                <a:solidFill>
                  <a:prstClr val="black"/>
                </a:solidFill>
                <a:latin typeface="Calibri"/>
              </a:rPr>
              <a:t>Background Checks</a:t>
            </a:r>
          </a:p>
          <a:p>
            <a:pPr defTabSz="924641">
              <a:defRPr/>
            </a:pPr>
            <a:endParaRPr lang="en-US" sz="1100" dirty="0">
              <a:solidFill>
                <a:prstClr val="black"/>
              </a:solidFill>
              <a:latin typeface="Calibri"/>
            </a:endParaRPr>
          </a:p>
          <a:p>
            <a:pPr defTabSz="924641">
              <a:defRPr/>
            </a:pPr>
            <a:r>
              <a:rPr lang="en-US" sz="1100" b="1" dirty="0">
                <a:solidFill>
                  <a:prstClr val="black"/>
                </a:solidFill>
                <a:latin typeface="Calibri"/>
              </a:rPr>
              <a:t>For More Information on the NFHS – Center for Officials Services (COS) Contact:</a:t>
            </a:r>
          </a:p>
          <a:p>
            <a:pPr defTabSz="924641">
              <a:defRPr/>
            </a:pPr>
            <a:r>
              <a:rPr lang="en-US" sz="1100" dirty="0">
                <a:solidFill>
                  <a:prstClr val="black"/>
                </a:solidFill>
                <a:latin typeface="Calibri"/>
              </a:rPr>
              <a:t>Dana Pappas, Director of Officiating Services, dpappas@nfhs.org</a:t>
            </a:r>
          </a:p>
          <a:p>
            <a:pPr defTabSz="924641">
              <a:defRPr/>
            </a:pPr>
            <a:endParaRPr lang="en-US" sz="1100" dirty="0">
              <a:solidFill>
                <a:prstClr val="black"/>
              </a:solidFill>
              <a:latin typeface="Calibri"/>
            </a:endParaRPr>
          </a:p>
          <a:p>
            <a:pPr defTabSz="924641">
              <a:defRPr/>
            </a:pPr>
            <a:r>
              <a:rPr lang="en-US" sz="1100" b="1" dirty="0">
                <a:solidFill>
                  <a:prstClr val="black"/>
                </a:solidFill>
                <a:latin typeface="Calibri"/>
              </a:rPr>
              <a:t>Also If You’re Interested in Eligibility and Monitoring Requirements Contact </a:t>
            </a:r>
            <a:br>
              <a:rPr lang="en-US" sz="1100" b="1" dirty="0">
                <a:solidFill>
                  <a:prstClr val="black"/>
                </a:solidFill>
                <a:latin typeface="Calibri"/>
              </a:rPr>
            </a:br>
            <a:r>
              <a:rPr lang="en-US" sz="1100" b="1" dirty="0">
                <a:solidFill>
                  <a:prstClr val="black"/>
                </a:solidFill>
                <a:latin typeface="Calibri"/>
              </a:rPr>
              <a:t>the Folks at Dragonfly:</a:t>
            </a:r>
          </a:p>
          <a:p>
            <a:pPr defTabSz="924641">
              <a:defRPr/>
            </a:pPr>
            <a:r>
              <a:rPr lang="en-US" sz="1100" dirty="0">
                <a:solidFill>
                  <a:prstClr val="black"/>
                </a:solidFill>
                <a:latin typeface="Calibri"/>
              </a:rPr>
              <a:t>Kirk </a:t>
            </a:r>
            <a:r>
              <a:rPr lang="en-US" sz="1100" dirty="0">
                <a:solidFill>
                  <a:schemeClr val="tx1">
                    <a:lumMod val="50000"/>
                  </a:schemeClr>
                </a:solidFill>
                <a:latin typeface="Calibri"/>
              </a:rPr>
              <a:t>Miller, Dragonfly, </a:t>
            </a:r>
            <a:r>
              <a:rPr lang="en-US" sz="1100"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sz="1100" dirty="0">
              <a:solidFill>
                <a:schemeClr val="tx1">
                  <a:lumMod val="50000"/>
                </a:schemeClr>
              </a:solidFill>
              <a:latin typeface="Calibri"/>
            </a:endParaRPr>
          </a:p>
          <a:p>
            <a:pPr defTabSz="924641">
              <a:defRPr/>
            </a:pPr>
            <a:r>
              <a:rPr lang="en-US" sz="1100" dirty="0">
                <a:solidFill>
                  <a:schemeClr val="tx1">
                    <a:lumMod val="50000"/>
                  </a:schemeClr>
                </a:solidFill>
                <a:latin typeface="Calibri"/>
              </a:rPr>
              <a:t>Brandon Wallace, Dragonfly, </a:t>
            </a:r>
            <a:r>
              <a:rPr lang="en-US" sz="1100"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sz="1100"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3796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53</a:t>
            </a:fld>
            <a:endParaRPr lang="en-US"/>
          </a:p>
        </p:txBody>
      </p:sp>
    </p:spTree>
    <p:extLst>
      <p:ext uri="{BB962C8B-B14F-4D97-AF65-F5344CB8AC3E}">
        <p14:creationId xmlns:p14="http://schemas.microsoft.com/office/powerpoint/2010/main" val="143263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NFHS is an Accredited Institution and has delivered more than 15 million courses on its NFHS Learning Center platform since its inception in 2007. In receiving national accreditation by </a:t>
            </a:r>
            <a:r>
              <a:rPr lang="en-US" sz="1200" b="0" i="0" kern="1200" dirty="0" err="1">
                <a:solidFill>
                  <a:schemeClr val="tx1"/>
                </a:solidFill>
                <a:effectLst/>
                <a:latin typeface="+mn-lt"/>
                <a:ea typeface="+mn-ea"/>
                <a:cs typeface="+mn-cs"/>
              </a:rPr>
              <a:t>Cognia</a:t>
            </a:r>
            <a:r>
              <a:rPr lang="en-US" sz="1200" b="0" i="0" kern="1200" dirty="0">
                <a:solidFill>
                  <a:schemeClr val="tx1"/>
                </a:solidFill>
                <a:effectLst/>
                <a:latin typeface="+mn-lt"/>
                <a:ea typeface="+mn-ea"/>
                <a:cs typeface="+mn-cs"/>
              </a:rPr>
              <a:t>, the NFHS has upheld itself to rigorous standards that focus on productive learning environments, equitable resource allocation that meet the needs of learners, and effective leadership.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To learn more and start your professional development journey, please visit the NFHS Learning Center at NFHSLearn.com.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05608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55</a:t>
            </a:fld>
            <a:endParaRPr lang="en-US"/>
          </a:p>
        </p:txBody>
      </p:sp>
    </p:spTree>
    <p:extLst>
      <p:ext uri="{BB962C8B-B14F-4D97-AF65-F5344CB8AC3E}">
        <p14:creationId xmlns:p14="http://schemas.microsoft.com/office/powerpoint/2010/main" val="30400686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endParaRPr lang="en-US" altLang="en-US" dirty="0"/>
          </a:p>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C41D3-3470-4D3A-AC95-814AB2B8462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Comment on Slide:</a:t>
            </a:r>
          </a:p>
          <a:p>
            <a:endParaRPr lang="en-US" altLang="en-US" dirty="0"/>
          </a:p>
          <a:p>
            <a:r>
              <a:rPr lang="en-US" altLang="en-US" dirty="0"/>
              <a:t>The NFHS Network will broadcast over 150,000 live events this year. If your school is not a member of the NFHS Network School Broadcast Program, please contact us at Mark.Koski@NFHSnetwork.com</a:t>
            </a:r>
          </a:p>
          <a:p>
            <a:endParaRPr lang="en-US" altLang="en-US" dirty="0"/>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DFA74-AD87-4B98-9EF5-04469DF3089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58</a:t>
            </a:fld>
            <a:endParaRPr lang="en-US"/>
          </a:p>
        </p:txBody>
      </p:sp>
    </p:spTree>
    <p:extLst>
      <p:ext uri="{BB962C8B-B14F-4D97-AF65-F5344CB8AC3E}">
        <p14:creationId xmlns:p14="http://schemas.microsoft.com/office/powerpoint/2010/main" val="25262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 typeface="Wingdings"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statement appears at the bottom of page two in the 2022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2  THE FIELD ANE MARKINGS …</a:t>
            </a:r>
            <a:endParaRPr lang="en-US" sz="1200" b="0" i="0" u="none" strike="noStrike" baseline="0" dirty="0">
              <a:latin typeface="+mn-lt"/>
            </a:endParaRPr>
          </a:p>
          <a:p>
            <a:pPr algn="l"/>
            <a:r>
              <a:rPr lang="en-US" sz="1200" b="1" i="0" u="none" strike="noStrike" baseline="0" dirty="0">
                <a:latin typeface="+mn-lt"/>
              </a:rPr>
              <a:t>ART. 3 . . . </a:t>
            </a:r>
            <a:r>
              <a:rPr lang="en-US" sz="1200" b="0" i="0" u="none" strike="noStrike" baseline="0" dirty="0">
                <a:latin typeface="+mn-lt"/>
              </a:rPr>
              <a:t>Lines and other markings: …</a:t>
            </a:r>
          </a:p>
          <a:p>
            <a:pPr algn="l"/>
            <a:r>
              <a:rPr lang="en-US" sz="1200" b="0" i="0" u="none" strike="noStrike" baseline="0" dirty="0">
                <a:latin typeface="+mn-lt"/>
              </a:rPr>
              <a:t>g. Team boxes shall be marked on each side of the field outside the coaches’ area between the 25-yard lines for use of coaches, substitutes, athletic trainers, etc., affiliated with the team. The coaches' area is a minimum of a 2-yard belt between the front of the team box and the sideline, and becomes a restricted area when the ball is live.</a:t>
            </a:r>
          </a:p>
          <a:p>
            <a:pPr algn="l"/>
            <a:r>
              <a:rPr lang="en-US" sz="1200" b="1" i="0" u="none" strike="noStrike" baseline="0" dirty="0">
                <a:latin typeface="+mn-lt"/>
              </a:rPr>
              <a:t>NOTES:</a:t>
            </a:r>
          </a:p>
          <a:p>
            <a:pPr algn="l"/>
            <a:r>
              <a:rPr lang="en-US" sz="1200" b="0" i="0" u="none" strike="noStrike" baseline="0" dirty="0">
                <a:latin typeface="+mn-lt"/>
              </a:rPr>
              <a:t>1. It is permissible for both team boxes to be on the same side of the field, provided each team box is marked between respective 20- and 45-yard lines.</a:t>
            </a:r>
          </a:p>
          <a:p>
            <a:pPr algn="l"/>
            <a:r>
              <a:rPr lang="en-US" sz="1200" b="0" i="0" u="none" strike="noStrike" baseline="0" dirty="0">
                <a:latin typeface="+mn-lt"/>
              </a:rPr>
              <a:t>2. It is recommended goal lines and the team box boundaries be marked in a color which contrasts with other field markings and the area between the sidelines and the team box boundaries be solid white or marked with diagonal lines.</a:t>
            </a:r>
          </a:p>
          <a:p>
            <a:pPr algn="l"/>
            <a:r>
              <a:rPr lang="en-US" sz="1200" b="0" i="0" u="sng" strike="noStrike" baseline="0" dirty="0">
                <a:solidFill>
                  <a:srgbClr val="FF0000"/>
                </a:solidFill>
                <a:latin typeface="+mn-lt"/>
              </a:rPr>
              <a:t>3. It is permissible for state associations to approve an extension of the team box and to determine the individuals who may be in the extended area, provided such extension is the same for both teams.</a:t>
            </a:r>
          </a:p>
          <a:p>
            <a:pPr algn="l"/>
            <a:endParaRPr lang="en-US" sz="1200" b="0" i="0" u="sng" strike="noStrike" baseline="0" dirty="0">
              <a:latin typeface="+mn-lt"/>
            </a:endParaRPr>
          </a:p>
          <a:p>
            <a:pPr algn="l"/>
            <a:r>
              <a:rPr lang="en-US" sz="1200" b="1" i="0" u="none" strike="noStrike" baseline="0" dirty="0">
                <a:latin typeface="+mn-lt"/>
              </a:rPr>
              <a:t>RULE 1 – TABLE 1-7 – TABLE OF STATE ASSOCIATION ADOPTIONS …</a:t>
            </a:r>
          </a:p>
          <a:p>
            <a:pPr algn="l"/>
            <a:r>
              <a:rPr lang="en-US" sz="1200" b="1" i="0" u="none" strike="noStrike" baseline="0" dirty="0">
                <a:solidFill>
                  <a:srgbClr val="FF0000"/>
                </a:solidFill>
                <a:latin typeface="+mn-lt"/>
              </a:rPr>
              <a:t>3. </a:t>
            </a:r>
            <a:r>
              <a:rPr lang="en-US" sz="1200" b="0" i="0" u="sng" strike="noStrike" baseline="0" dirty="0">
                <a:solidFill>
                  <a:srgbClr val="FF0000"/>
                </a:solidFill>
                <a:latin typeface="+mn-lt"/>
              </a:rPr>
              <a:t>Approve an extension of the team box if the same for both teams. (1-2-3g NOTE 3)</a:t>
            </a:r>
            <a:endParaRPr lang="en-US" sz="1200" b="1" i="0" u="sng" strike="noStrike" baseline="0" dirty="0">
              <a:solidFill>
                <a:srgbClr val="FF0000"/>
              </a:solidFill>
              <a:latin typeface="+mn-lt"/>
            </a:endParaRPr>
          </a:p>
          <a:p>
            <a:pPr algn="l"/>
            <a:endPar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By state association adoption, the team box may now be extended beyond the 25-yard line.</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4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61187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3  GAME EQUIPMENT …</a:t>
            </a:r>
            <a:endParaRPr lang="en-US" sz="1200" b="0" i="0" u="none" strike="noStrike" baseline="0" dirty="0">
              <a:latin typeface="+mn-lt"/>
            </a:endParaRPr>
          </a:p>
          <a:p>
            <a:pPr algn="l"/>
            <a:r>
              <a:rPr lang="en-US" sz="1200" b="1" i="0" u="none" strike="noStrike" baseline="0" dirty="0">
                <a:latin typeface="+mn-lt"/>
              </a:rPr>
              <a:t>ART. 3 . . . </a:t>
            </a:r>
            <a:r>
              <a:rPr lang="en-US" sz="1200" b="0" i="0" u="none" strike="noStrike" baseline="0" dirty="0">
                <a:latin typeface="+mn-lt"/>
              </a:rPr>
              <a:t>The referee shall decide whether the ball meets specifications, </a:t>
            </a:r>
            <a:r>
              <a:rPr lang="en-US" sz="1200" b="0" i="0" u="sng" strike="noStrike" baseline="0" dirty="0">
                <a:solidFill>
                  <a:srgbClr val="FF0000"/>
                </a:solidFill>
                <a:latin typeface="+mn-lt"/>
              </a:rPr>
              <a:t>and</a:t>
            </a:r>
            <a:r>
              <a:rPr lang="en-US" sz="1200" b="0" i="0" u="none" strike="noStrike" baseline="0" dirty="0">
                <a:latin typeface="+mn-lt"/>
              </a:rPr>
              <a:t> the referee </a:t>
            </a:r>
            <a:r>
              <a:rPr lang="en-US" sz="1200" b="0" i="0" u="sng" strike="noStrike" baseline="0" dirty="0">
                <a:solidFill>
                  <a:srgbClr val="FF0000"/>
                </a:solidFill>
                <a:latin typeface="+mn-lt"/>
              </a:rPr>
              <a:t>or any other game official </a:t>
            </a:r>
            <a:r>
              <a:rPr lang="en-US" sz="1200" b="0" i="0" u="none" strike="noStrike" baseline="0" dirty="0">
                <a:latin typeface="+mn-lt"/>
              </a:rPr>
              <a:t>may order the ball changed between downs.</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pPr algn="l"/>
            <a:r>
              <a:rPr lang="en-US" sz="1200" b="0" i="0" u="none" strike="noStrike" baseline="0" dirty="0">
                <a:latin typeface="+mn-lt"/>
              </a:rPr>
              <a:t>Any game official may order the ball changed between downs.</a:t>
            </a: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1.3.3A, 1.3.3B</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98926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hyperlink" Target="mailto:dwhitfield@nfhs.org"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A531C5C2-AC69-4836-970E-A21FAA1076F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9FD08610-8810-4D2F-BE4D-6A81B357F43B}"/>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6/14/2022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16" descr="Students.jpg">
            <a:extLst>
              <a:ext uri="{FF2B5EF4-FFF2-40B4-BE49-F238E27FC236}">
                <a16:creationId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208292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6/14/2022</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688910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14335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80476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6/14/2022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90898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6/14/2022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48920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6/14/2022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128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9" name="Picture 8" descr="A group of people playing football&#10;&#10;Description automatically generated with medium confidence">
            <a:extLst>
              <a:ext uri="{FF2B5EF4-FFF2-40B4-BE49-F238E27FC236}">
                <a16:creationId xmlns:a16="http://schemas.microsoft.com/office/drawing/2014/main" id="{4F014E86-3742-4621-ABB4-A56EB082C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15"/>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F95F413F-1EE0-4145-ABE8-78184613D26F}"/>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CC41C330-06A2-431A-AB80-3B8FB62C19F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6/14/2022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7773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6/14/2022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89521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6/14/2022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7637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156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9268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19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6/14/2022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818910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8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171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6/14/2022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3714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6/14/2022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4017561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265067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6/14/2022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420293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255602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Point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3783568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312029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1506753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3206419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216872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83206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411561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6/14/2022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3600301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72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80987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191997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244971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6/14/2022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911092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6/14/2022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699340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6/14/2022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904797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6/14/2022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062156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6/14/2022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165102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6/14/2022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1331072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extLst>
      <p:ext uri="{BB962C8B-B14F-4D97-AF65-F5344CB8AC3E}">
        <p14:creationId xmlns:p14="http://schemas.microsoft.com/office/powerpoint/2010/main" val="19641598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6/14/2022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extLst>
      <p:ext uri="{BB962C8B-B14F-4D97-AF65-F5344CB8AC3E}">
        <p14:creationId xmlns:p14="http://schemas.microsoft.com/office/powerpoint/2010/main" val="2350309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397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613949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754698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6/14/2022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3885297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6/14/2022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1693414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6/14/2022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1462493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6/14/2022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27305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6/14/2022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3060099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6/14/2022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551489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1551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59163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7128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6/14/2022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26789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5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6/14/2022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A group of people playing football&#10;&#10;Description automatically generated with medium confidence">
            <a:extLst>
              <a:ext uri="{FF2B5EF4-FFF2-40B4-BE49-F238E27FC236}">
                <a16:creationId xmlns:a16="http://schemas.microsoft.com/office/drawing/2014/main" id="{5CF96B7F-6737-49AD-91BD-538AAF939B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915"/>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0.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6/14/2022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35"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6/14/2022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162212651"/>
      </p:ext>
    </p:extLst>
  </p:cSld>
  <p:clrMap bg1="lt1" tx1="dk1" bg2="lt2" tx2="dk2" accent1="accent1" accent2="accent2" accent3="accent3" accent4="accent4" accent5="accent5" accent6="accent6" hlink="hlink" folHlink="folHlink"/>
  <p:sldLayoutIdLst>
    <p:sldLayoutId id="2147483837" r:id="rId1"/>
    <p:sldLayoutId id="2147483838"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6/14/2022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17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6/14/2022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580569"/>
      </p:ext>
    </p:extLst>
  </p:cSld>
  <p:clrMap bg1="lt1" tx1="dk1" bg2="lt2" tx2="dk2" accent1="accent1" accent2="accent2" accent3="accent3" accent4="accent4" accent5="accent5" accent6="accent6" hlink="hlink" folHlink="folHlink"/>
  <p:sldLayoutIdLst>
    <p:sldLayoutId id="2147483854" r:id="rId1"/>
    <p:sldLayoutId id="2147483855"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6/14/2022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extLst>
      <p:ext uri="{BB962C8B-B14F-4D97-AF65-F5344CB8AC3E}">
        <p14:creationId xmlns:p14="http://schemas.microsoft.com/office/powerpoint/2010/main" val="159554647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6/14/2022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411063142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6/14/2022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10853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5.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6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66.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lang="en-US" dirty="0"/>
              <a:t>2022 NFHS Football rules </a:t>
            </a:r>
            <a:r>
              <a:rPr lang="en-US" dirty="0" err="1"/>
              <a:t>powerpoint</a:t>
            </a:r>
            <a:endParaRPr lang="en-US"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EE52-A737-4847-875D-22907715BAB1}"/>
              </a:ext>
            </a:extLst>
          </p:cNvPr>
          <p:cNvSpPr>
            <a:spLocks noGrp="1"/>
          </p:cNvSpPr>
          <p:nvPr>
            <p:ph type="title"/>
          </p:nvPr>
        </p:nvSpPr>
        <p:spPr>
          <a:xfrm>
            <a:off x="1867989" y="616904"/>
            <a:ext cx="10324011" cy="1204912"/>
          </a:xfrm>
        </p:spPr>
        <p:txBody>
          <a:bodyPr/>
          <a:lstStyle/>
          <a:p>
            <a:r>
              <a:rPr lang="en-US" dirty="0"/>
              <a:t>Jersey numbers </a:t>
            </a:r>
            <a:br>
              <a:rPr lang="en-US" dirty="0"/>
            </a:br>
            <a:r>
              <a:rPr lang="en-US" dirty="0"/>
              <a:t>rule 1-4-3, FIGURE 1-4-2, Rule 1-5-1</a:t>
            </a:r>
            <a:r>
              <a:rPr lang="en-US" cap="small" dirty="0"/>
              <a:t>c</a:t>
            </a:r>
            <a:r>
              <a:rPr lang="en-US" dirty="0"/>
              <a:t>(1),         rule 7-2-5</a:t>
            </a:r>
            <a:r>
              <a:rPr lang="en-US" cap="none" dirty="0"/>
              <a:t>b EXCEPTIONS, RULE 7-5-6a</a:t>
            </a:r>
            <a:endParaRPr lang="en-US" dirty="0"/>
          </a:p>
        </p:txBody>
      </p:sp>
      <p:sp>
        <p:nvSpPr>
          <p:cNvPr id="3" name="Content Placeholder 2">
            <a:extLst>
              <a:ext uri="{FF2B5EF4-FFF2-40B4-BE49-F238E27FC236}">
                <a16:creationId xmlns:a16="http://schemas.microsoft.com/office/drawing/2014/main" id="{6A5FF4EB-E949-467E-B776-C768DCE5072F}"/>
              </a:ext>
            </a:extLst>
          </p:cNvPr>
          <p:cNvSpPr>
            <a:spLocks noGrp="1"/>
          </p:cNvSpPr>
          <p:nvPr>
            <p:ph idx="1"/>
          </p:nvPr>
        </p:nvSpPr>
        <p:spPr>
          <a:xfrm>
            <a:off x="9312442" y="3429000"/>
            <a:ext cx="2676359" cy="3011932"/>
          </a:xfrm>
        </p:spPr>
        <p:txBody>
          <a:bodyPr/>
          <a:lstStyle/>
          <a:p>
            <a:pPr marL="0" indent="0">
              <a:buNone/>
            </a:pPr>
            <a:r>
              <a:rPr lang="en-US" sz="1800" dirty="0"/>
              <a:t>Each player shall be numbered 0 though 99 inclusive. Any number preceded by the digit zero such as “00” is illegal. </a:t>
            </a:r>
          </a:p>
          <a:p>
            <a:pPr marL="0" indent="0">
              <a:buNone/>
            </a:pPr>
            <a:endParaRPr lang="en-US" dirty="0"/>
          </a:p>
        </p:txBody>
      </p:sp>
      <p:sp>
        <p:nvSpPr>
          <p:cNvPr id="4" name="Footer Placeholder 3">
            <a:extLst>
              <a:ext uri="{FF2B5EF4-FFF2-40B4-BE49-F238E27FC236}">
                <a16:creationId xmlns:a16="http://schemas.microsoft.com/office/drawing/2014/main" id="{074869C9-E546-4932-93BD-B45FFC259E1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diagram&#10;&#10;Description automatically generated">
            <a:extLst>
              <a:ext uri="{FF2B5EF4-FFF2-40B4-BE49-F238E27FC236}">
                <a16:creationId xmlns:a16="http://schemas.microsoft.com/office/drawing/2014/main" id="{15A15DBB-4167-43CC-92E0-C422B5A23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0" y="2059273"/>
            <a:ext cx="7778451" cy="4381660"/>
          </a:xfrm>
          <a:prstGeom prst="rect">
            <a:avLst/>
          </a:prstGeom>
        </p:spPr>
      </p:pic>
    </p:spTree>
    <p:extLst>
      <p:ext uri="{BB962C8B-B14F-4D97-AF65-F5344CB8AC3E}">
        <p14:creationId xmlns:p14="http://schemas.microsoft.com/office/powerpoint/2010/main" val="282737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5F87FA-7E4D-4545-9655-0BD74741D93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156CFA1E-4E48-42FE-B912-A138280D51A4}"/>
              </a:ext>
            </a:extLst>
          </p:cNvPr>
          <p:cNvSpPr>
            <a:spLocks noGrp="1"/>
          </p:cNvSpPr>
          <p:nvPr>
            <p:ph type="title"/>
          </p:nvPr>
        </p:nvSpPr>
        <p:spPr>
          <a:xfrm>
            <a:off x="1940985" y="525463"/>
            <a:ext cx="10026649" cy="1204912"/>
          </a:xfrm>
        </p:spPr>
        <p:txBody>
          <a:bodyPr/>
          <a:lstStyle/>
          <a:p>
            <a:r>
              <a:rPr lang="en-US" sz="3600" dirty="0"/>
              <a:t>CHOP BLOCK</a:t>
            </a:r>
            <a:br>
              <a:rPr lang="en-US" sz="3600" dirty="0"/>
            </a:br>
            <a:r>
              <a:rPr lang="en-US" sz="3600" dirty="0"/>
              <a:t>RULE 2-3-8</a:t>
            </a:r>
            <a:endParaRPr lang="en-US" dirty="0"/>
          </a:p>
        </p:txBody>
      </p:sp>
      <p:sp>
        <p:nvSpPr>
          <p:cNvPr id="6" name="Content Placeholder 2">
            <a:extLst>
              <a:ext uri="{FF2B5EF4-FFF2-40B4-BE49-F238E27FC236}">
                <a16:creationId xmlns:a16="http://schemas.microsoft.com/office/drawing/2014/main" id="{BF437818-ABF5-441A-8F6D-BEBDD548BFFB}"/>
              </a:ext>
            </a:extLst>
          </p:cNvPr>
          <p:cNvSpPr txBox="1">
            <a:spLocks/>
          </p:cNvSpPr>
          <p:nvPr/>
        </p:nvSpPr>
        <p:spPr bwMode="auto">
          <a:xfrm>
            <a:off x="6429153" y="2863702"/>
            <a:ext cx="5538481" cy="31874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dirty="0">
                <a:ln>
                  <a:noFill/>
                </a:ln>
                <a:solidFill>
                  <a:srgbClr val="414B56"/>
                </a:solidFill>
                <a:effectLst/>
                <a:uLnTx/>
                <a:uFillTx/>
                <a:latin typeface="Calibri"/>
                <a:ea typeface="+mn-ea"/>
                <a:cs typeface="+mn-cs"/>
              </a:rPr>
              <a:t>A chop block is combination block by two or more teammates against an opponent other than the runner, with or without delay, where one of the blocks is below the waist and one of the blocks is above the waist.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9" name="Picture 8" descr="A picture containing text, book&#10;&#10;Description automatically generated">
            <a:extLst>
              <a:ext uri="{FF2B5EF4-FFF2-40B4-BE49-F238E27FC236}">
                <a16:creationId xmlns:a16="http://schemas.microsoft.com/office/drawing/2014/main" id="{DC1F8984-CFB3-4F0B-AC7E-BB556335E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767" y="1966066"/>
            <a:ext cx="3587815" cy="4445948"/>
          </a:xfrm>
          <a:prstGeom prst="rect">
            <a:avLst/>
          </a:prstGeom>
        </p:spPr>
      </p:pic>
    </p:spTree>
    <p:extLst>
      <p:ext uri="{BB962C8B-B14F-4D97-AF65-F5344CB8AC3E}">
        <p14:creationId xmlns:p14="http://schemas.microsoft.com/office/powerpoint/2010/main" val="47636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37AE-1DBD-4F78-A914-6080876099B6}"/>
              </a:ext>
            </a:extLst>
          </p:cNvPr>
          <p:cNvSpPr>
            <a:spLocks noGrp="1"/>
          </p:cNvSpPr>
          <p:nvPr>
            <p:ph type="title"/>
          </p:nvPr>
        </p:nvSpPr>
        <p:spPr/>
        <p:txBody>
          <a:bodyPr/>
          <a:lstStyle/>
          <a:p>
            <a:r>
              <a:rPr lang="en-US" dirty="0"/>
              <a:t>Game clock option  </a:t>
            </a:r>
            <a:br>
              <a:rPr lang="en-US" dirty="0"/>
            </a:br>
            <a:r>
              <a:rPr lang="en-US" dirty="0"/>
              <a:t>RULE 3-4-7</a:t>
            </a:r>
          </a:p>
        </p:txBody>
      </p:sp>
      <p:sp>
        <p:nvSpPr>
          <p:cNvPr id="4" name="Footer Placeholder 3">
            <a:extLst>
              <a:ext uri="{FF2B5EF4-FFF2-40B4-BE49-F238E27FC236}">
                <a16:creationId xmlns:a16="http://schemas.microsoft.com/office/drawing/2014/main" id="{57ED2879-F46D-4377-80B5-7C328D2F78D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extBox 8">
            <a:extLst>
              <a:ext uri="{FF2B5EF4-FFF2-40B4-BE49-F238E27FC236}">
                <a16:creationId xmlns:a16="http://schemas.microsoft.com/office/drawing/2014/main" id="{89E55C15-8147-44A5-918E-80564EAA263C}"/>
              </a:ext>
            </a:extLst>
          </p:cNvPr>
          <p:cNvSpPr txBox="1"/>
          <p:nvPr/>
        </p:nvSpPr>
        <p:spPr>
          <a:xfrm>
            <a:off x="1090919" y="4746456"/>
            <a:ext cx="10651902"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When a foul is committed with less than two minutes remaining in either half, the offended team has the option to start the game clock on the snap. In MechaniGram A, Team B trails when Team A fouls. Team B’s coach is consulted (PlayPic B), choosing to decline the penalty and have the clock started on the snap (PlayPic C).   </a:t>
            </a:r>
          </a:p>
        </p:txBody>
      </p:sp>
      <p:pic>
        <p:nvPicPr>
          <p:cNvPr id="5" name="Picture 4" descr="A picture containing text&#10;&#10;Description automatically generated">
            <a:extLst>
              <a:ext uri="{FF2B5EF4-FFF2-40B4-BE49-F238E27FC236}">
                <a16:creationId xmlns:a16="http://schemas.microsoft.com/office/drawing/2014/main" id="{F3F127C0-104B-4280-B781-24143C118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256" y="2036464"/>
            <a:ext cx="10599565" cy="2709992"/>
          </a:xfrm>
          <a:prstGeom prst="rect">
            <a:avLst/>
          </a:prstGeom>
        </p:spPr>
      </p:pic>
    </p:spTree>
    <p:extLst>
      <p:ext uri="{BB962C8B-B14F-4D97-AF65-F5344CB8AC3E}">
        <p14:creationId xmlns:p14="http://schemas.microsoft.com/office/powerpoint/2010/main" val="2584773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63BF-3C20-4C08-B8BC-F17B3F26A709}"/>
              </a:ext>
            </a:extLst>
          </p:cNvPr>
          <p:cNvSpPr>
            <a:spLocks noGrp="1"/>
          </p:cNvSpPr>
          <p:nvPr>
            <p:ph type="title"/>
          </p:nvPr>
        </p:nvSpPr>
        <p:spPr/>
        <p:txBody>
          <a:bodyPr/>
          <a:lstStyle/>
          <a:p>
            <a:r>
              <a:rPr lang="en-US" dirty="0"/>
              <a:t>PLAY CLOCK</a:t>
            </a:r>
            <a:br>
              <a:rPr lang="en-US" dirty="0"/>
            </a:br>
            <a:r>
              <a:rPr lang="en-US" dirty="0"/>
              <a:t>RULE 3-6-1</a:t>
            </a:r>
            <a:r>
              <a:rPr lang="en-US" cap="none" dirty="0"/>
              <a:t>a</a:t>
            </a:r>
            <a:r>
              <a:rPr lang="en-US" dirty="0"/>
              <a:t>(1)</a:t>
            </a:r>
            <a:r>
              <a:rPr lang="en-US" cap="none" dirty="0"/>
              <a:t>e</a:t>
            </a:r>
            <a:r>
              <a:rPr lang="en-US" dirty="0"/>
              <a:t> EXCEPTION 2. (NEW)</a:t>
            </a:r>
          </a:p>
        </p:txBody>
      </p:sp>
      <p:sp>
        <p:nvSpPr>
          <p:cNvPr id="3" name="Content Placeholder 2">
            <a:extLst>
              <a:ext uri="{FF2B5EF4-FFF2-40B4-BE49-F238E27FC236}">
                <a16:creationId xmlns:a16="http://schemas.microsoft.com/office/drawing/2014/main" id="{4D6FEE45-9DD7-4053-A010-BEFF68B6E242}"/>
              </a:ext>
            </a:extLst>
          </p:cNvPr>
          <p:cNvSpPr>
            <a:spLocks noGrp="1"/>
          </p:cNvSpPr>
          <p:nvPr>
            <p:ph idx="1"/>
          </p:nvPr>
        </p:nvSpPr>
        <p:spPr>
          <a:xfrm>
            <a:off x="9675628" y="2232837"/>
            <a:ext cx="2292005" cy="4094938"/>
          </a:xfrm>
        </p:spPr>
        <p:txBody>
          <a:bodyPr/>
          <a:lstStyle/>
          <a:p>
            <a:pPr marL="0" indent="0">
              <a:buNone/>
            </a:pPr>
            <a:r>
              <a:rPr lang="en-US" dirty="0"/>
              <a:t>When the clock is stopped due to Rule 3-5-7i and Team B is the only team to foul, the play clock will be set to 40 seconds.</a:t>
            </a:r>
          </a:p>
        </p:txBody>
      </p:sp>
      <p:sp>
        <p:nvSpPr>
          <p:cNvPr id="4" name="Footer Placeholder 3">
            <a:extLst>
              <a:ext uri="{FF2B5EF4-FFF2-40B4-BE49-F238E27FC236}">
                <a16:creationId xmlns:a16="http://schemas.microsoft.com/office/drawing/2014/main" id="{3A6234BB-F3C0-4F67-A659-5239B1F54F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8" name="Picture 7" descr="Graphical user interface&#10;&#10;Description automatically generated">
            <a:extLst>
              <a:ext uri="{FF2B5EF4-FFF2-40B4-BE49-F238E27FC236}">
                <a16:creationId xmlns:a16="http://schemas.microsoft.com/office/drawing/2014/main" id="{76D4447B-9E7A-4225-ADEE-43337FC89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60" y="2160793"/>
            <a:ext cx="8033008" cy="3885588"/>
          </a:xfrm>
          <a:prstGeom prst="rect">
            <a:avLst/>
          </a:prstGeom>
        </p:spPr>
      </p:pic>
    </p:spTree>
    <p:extLst>
      <p:ext uri="{BB962C8B-B14F-4D97-AF65-F5344CB8AC3E}">
        <p14:creationId xmlns:p14="http://schemas.microsoft.com/office/powerpoint/2010/main" val="3803966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A523-6030-4BFC-B6FE-B42280E53092}"/>
              </a:ext>
            </a:extLst>
          </p:cNvPr>
          <p:cNvSpPr>
            <a:spLocks noGrp="1"/>
          </p:cNvSpPr>
          <p:nvPr>
            <p:ph type="title"/>
          </p:nvPr>
        </p:nvSpPr>
        <p:spPr>
          <a:xfrm>
            <a:off x="1940985" y="590778"/>
            <a:ext cx="10026649" cy="1204912"/>
          </a:xfrm>
        </p:spPr>
        <p:txBody>
          <a:bodyPr/>
          <a:lstStyle/>
          <a:p>
            <a:r>
              <a:rPr lang="en-US" sz="3600" dirty="0"/>
              <a:t>INTENTIONAL GROUNDING </a:t>
            </a:r>
            <a:br>
              <a:rPr lang="en-US" sz="3600" dirty="0"/>
            </a:br>
            <a:r>
              <a:rPr lang="en-US" sz="3600" dirty="0"/>
              <a:t>RULE 7-5-2</a:t>
            </a:r>
            <a:r>
              <a:rPr lang="en-US" sz="3600" cap="none" dirty="0"/>
              <a:t>d</a:t>
            </a:r>
            <a:r>
              <a:rPr lang="en-US" sz="3600" dirty="0"/>
              <a:t> EXCEPTION 2. (NEW), TABLE 7-5-2, TABLE 7-5</a:t>
            </a:r>
          </a:p>
        </p:txBody>
      </p:sp>
      <p:sp>
        <p:nvSpPr>
          <p:cNvPr id="3" name="Content Placeholder 2">
            <a:extLst>
              <a:ext uri="{FF2B5EF4-FFF2-40B4-BE49-F238E27FC236}">
                <a16:creationId xmlns:a16="http://schemas.microsoft.com/office/drawing/2014/main" id="{F5DC4B01-E8E8-44F0-A532-EA39E8E3F825}"/>
              </a:ext>
            </a:extLst>
          </p:cNvPr>
          <p:cNvSpPr>
            <a:spLocks noGrp="1"/>
          </p:cNvSpPr>
          <p:nvPr>
            <p:ph idx="1"/>
          </p:nvPr>
        </p:nvSpPr>
        <p:spPr>
          <a:xfrm>
            <a:off x="1940985" y="5431660"/>
            <a:ext cx="9274467" cy="956628"/>
          </a:xfrm>
        </p:spPr>
        <p:txBody>
          <a:bodyPr/>
          <a:lstStyle/>
          <a:p>
            <a:pPr marL="0" indent="0">
              <a:buNone/>
            </a:pPr>
            <a:r>
              <a:rPr lang="en-US" sz="1800" dirty="0"/>
              <a:t>It is legal for a player to conserve yardage by intentionally throwing an incomplete forward pass if the passer has been beyond the lateral boundary of the free-blocking zone as established at the snap; and the pass reaches the neutral zone, including the extension beyond the sideline.</a:t>
            </a:r>
          </a:p>
        </p:txBody>
      </p:sp>
      <p:sp>
        <p:nvSpPr>
          <p:cNvPr id="4" name="Footer Placeholder 3">
            <a:extLst>
              <a:ext uri="{FF2B5EF4-FFF2-40B4-BE49-F238E27FC236}">
                <a16:creationId xmlns:a16="http://schemas.microsoft.com/office/drawing/2014/main" id="{1D4DED43-5910-4767-B0F1-4FA646EBAAB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Bubble chart&#10;&#10;Description automatically generated with medium confidence">
            <a:extLst>
              <a:ext uri="{FF2B5EF4-FFF2-40B4-BE49-F238E27FC236}">
                <a16:creationId xmlns:a16="http://schemas.microsoft.com/office/drawing/2014/main" id="{294B96F7-BB54-41D0-BCF9-116560BB6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094" y="1944919"/>
            <a:ext cx="8083296" cy="3438144"/>
          </a:xfrm>
          <a:prstGeom prst="rect">
            <a:avLst/>
          </a:prstGeom>
        </p:spPr>
      </p:pic>
    </p:spTree>
    <p:extLst>
      <p:ext uri="{BB962C8B-B14F-4D97-AF65-F5344CB8AC3E}">
        <p14:creationId xmlns:p14="http://schemas.microsoft.com/office/powerpoint/2010/main" val="106051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4933B-8421-4053-89FC-F0CED8E813DA}"/>
              </a:ext>
            </a:extLst>
          </p:cNvPr>
          <p:cNvSpPr>
            <a:spLocks noGrp="1"/>
          </p:cNvSpPr>
          <p:nvPr>
            <p:ph type="title"/>
          </p:nvPr>
        </p:nvSpPr>
        <p:spPr>
          <a:xfrm>
            <a:off x="1940985" y="616904"/>
            <a:ext cx="10026649" cy="1204912"/>
          </a:xfrm>
        </p:spPr>
        <p:txBody>
          <a:bodyPr/>
          <a:lstStyle/>
          <a:p>
            <a:r>
              <a:rPr lang="en-US" sz="3600" dirty="0"/>
              <a:t>INTENTIONAL GROUNDING</a:t>
            </a:r>
            <a:br>
              <a:rPr lang="en-US" sz="3600" dirty="0"/>
            </a:br>
            <a:r>
              <a:rPr lang="en-US" sz="3600" dirty="0"/>
              <a:t>RULE 7-5-2</a:t>
            </a:r>
            <a:r>
              <a:rPr lang="en-US" sz="3600" cap="none" dirty="0"/>
              <a:t>d</a:t>
            </a:r>
            <a:r>
              <a:rPr lang="en-US" sz="3600" dirty="0"/>
              <a:t> EXCEPTION 2. (NEW), TABLE 7-5-2, TABLE 7-5</a:t>
            </a:r>
          </a:p>
        </p:txBody>
      </p:sp>
      <p:sp>
        <p:nvSpPr>
          <p:cNvPr id="3" name="Content Placeholder 2">
            <a:extLst>
              <a:ext uri="{FF2B5EF4-FFF2-40B4-BE49-F238E27FC236}">
                <a16:creationId xmlns:a16="http://schemas.microsoft.com/office/drawing/2014/main" id="{BFFD0A0D-10D7-4362-A61E-79B5B80ECCE3}"/>
              </a:ext>
            </a:extLst>
          </p:cNvPr>
          <p:cNvSpPr>
            <a:spLocks noGrp="1"/>
          </p:cNvSpPr>
          <p:nvPr>
            <p:ph idx="1"/>
          </p:nvPr>
        </p:nvSpPr>
        <p:spPr>
          <a:xfrm>
            <a:off x="2298032" y="5784016"/>
            <a:ext cx="8068697" cy="508333"/>
          </a:xfrm>
        </p:spPr>
        <p:txBody>
          <a:bodyPr/>
          <a:lstStyle/>
          <a:p>
            <a:pPr marL="0" indent="0">
              <a:buNone/>
            </a:pPr>
            <a:r>
              <a:rPr lang="en-US" sz="1800" dirty="0"/>
              <a:t>Legal. The player taking advantage of the new rules exception need not be the player who received the snap.</a:t>
            </a:r>
          </a:p>
        </p:txBody>
      </p:sp>
      <p:sp>
        <p:nvSpPr>
          <p:cNvPr id="4" name="Footer Placeholder 3">
            <a:extLst>
              <a:ext uri="{FF2B5EF4-FFF2-40B4-BE49-F238E27FC236}">
                <a16:creationId xmlns:a16="http://schemas.microsoft.com/office/drawing/2014/main" id="{891B5EA1-28AC-4328-AFD3-2BBD1D0009F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Bubble chart&#10;&#10;Description automatically generated">
            <a:extLst>
              <a:ext uri="{FF2B5EF4-FFF2-40B4-BE49-F238E27FC236}">
                <a16:creationId xmlns:a16="http://schemas.microsoft.com/office/drawing/2014/main" id="{C6F9DB5B-2F38-4013-A527-3E13545EF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281" y="1945747"/>
            <a:ext cx="8156448" cy="3712464"/>
          </a:xfrm>
          <a:prstGeom prst="rect">
            <a:avLst/>
          </a:prstGeom>
        </p:spPr>
      </p:pic>
    </p:spTree>
    <p:extLst>
      <p:ext uri="{BB962C8B-B14F-4D97-AF65-F5344CB8AC3E}">
        <p14:creationId xmlns:p14="http://schemas.microsoft.com/office/powerpoint/2010/main" val="377768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p:txBody>
          <a:bodyPr/>
          <a:lstStyle/>
          <a:p>
            <a:r>
              <a:rPr lang="en-US" dirty="0"/>
              <a:t>2022 </a:t>
            </a:r>
            <a:r>
              <a:rPr lang="en-US" dirty="0" err="1"/>
              <a:t>nfhs</a:t>
            </a:r>
            <a:r>
              <a:rPr lang="en-US" dirty="0"/>
              <a:t> </a:t>
            </a:r>
            <a:br>
              <a:rPr lang="en-US" dirty="0"/>
            </a:br>
            <a:r>
              <a:rPr lang="en-US" dirty="0"/>
              <a:t>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2022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1461356720"/>
              </p:ext>
            </p:extLst>
          </p:nvPr>
        </p:nvGraphicFramePr>
        <p:xfrm>
          <a:off x="1384134" y="2145753"/>
          <a:ext cx="10583500" cy="393809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1-5-1f</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Changed the size of the font on the dimensions for the cleats.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Re-numbered all 17 items in 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2-28-2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“If a scrimmage kick occurs, the neutral zone shall not be expanded into the end zone” to the rule for further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3-5-9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“game official” to the rule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3-5-11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“altering the” to the rule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r>
                        <a:rPr lang="en-US" b="1" dirty="0">
                          <a:solidFill>
                            <a:schemeClr val="tx1"/>
                          </a:solidFill>
                        </a:rPr>
                        <a:t>5-2-4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the format of the rule for clarity due to the length of it.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82072990"/>
                  </a:ext>
                </a:extLst>
              </a:tr>
              <a:tr h="364751">
                <a:tc>
                  <a:txBody>
                    <a:bodyPr/>
                    <a:lstStyle/>
                    <a:p>
                      <a:r>
                        <a:rPr lang="en-US" b="1" dirty="0">
                          <a:solidFill>
                            <a:schemeClr val="tx1"/>
                          </a:solidFill>
                        </a:rPr>
                        <a:t>6-2-6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“If a scrimmage kick occurs,” to the rule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32210567"/>
                  </a:ext>
                </a:extLst>
              </a:tr>
              <a:tr h="364751">
                <a:tc>
                  <a:txBody>
                    <a:bodyPr/>
                    <a:lstStyle/>
                    <a:p>
                      <a:r>
                        <a:rPr lang="en-US" b="1" dirty="0">
                          <a:solidFill>
                            <a:schemeClr val="tx1"/>
                          </a:solidFill>
                        </a:rPr>
                        <a:t>7-5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Changed the rules reference for Intentional Grounding to Art. 2d.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r>
                        <a:rPr lang="en-US" b="1" dirty="0">
                          <a:solidFill>
                            <a:schemeClr val="tx1"/>
                          </a:solidFill>
                        </a:rPr>
                        <a:t>TABLE 9-3-6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69365966"/>
                  </a:ext>
                </a:extLst>
              </a:tr>
              <a:tr h="364751">
                <a:tc>
                  <a:txBody>
                    <a:bodyPr/>
                    <a:lstStyle/>
                    <a:p>
                      <a:r>
                        <a:rPr lang="en-US" b="1" dirty="0">
                          <a:solidFill>
                            <a:schemeClr val="tx1"/>
                          </a:solidFill>
                        </a:rPr>
                        <a:t>10-2-2, 10-2-3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Clarifying the terminology between “foul” and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2022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908394179"/>
              </p:ext>
            </p:extLst>
          </p:nvPr>
        </p:nvGraphicFramePr>
        <p:xfrm>
          <a:off x="1405301" y="2145753"/>
          <a:ext cx="10583500" cy="3474720"/>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FOOTBALL PENALTY ENFORCEMENT - FIGURES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Figures 1 and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FOOTBALL FUNDAMENTALS – V-3, VII-2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the Football Fundamentals for “Free Kicks” and “Passes.”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RESOLVING TIED GAMES – 5-1-1, 8-3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the following from 5-1-1 and added it to 8-3: “</a:t>
                      </a:r>
                      <a:r>
                        <a:rPr lang="en-US" sz="1800" b="0" i="0" u="none" strike="noStrike" kern="1200" baseline="0" dirty="0">
                          <a:solidFill>
                            <a:schemeClr val="dk1"/>
                          </a:solidFill>
                          <a:latin typeface="+mn-lt"/>
                          <a:ea typeface="+mn-ea"/>
                          <a:cs typeface="+mn-cs"/>
                        </a:rPr>
                        <a:t>If the team on offense scores a touchdown, it is entitled to the opportunity for a try unless the points would not affect the outcome of the game or playoff qualifying.</a:t>
                      </a:r>
                      <a:endParaRPr lang="en-US"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SIX-PLAYER RULES DIFFERENCES – RULE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the word “clear” before pass.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 for Intentional Grounding (also loss of down) to </a:t>
                      </a:r>
                    </a:p>
                    <a:p>
                      <a:r>
                        <a:rPr lang="en-US" dirty="0">
                          <a:solidFill>
                            <a:schemeClr val="tx1"/>
                          </a:solidFill>
                        </a:rPr>
                        <a:t>7-5-2d.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p:txBody>
          <a:bodyPr/>
          <a:lstStyle/>
          <a:p>
            <a:r>
              <a:rPr lang="en-US" dirty="0"/>
              <a:t>2022 </a:t>
            </a:r>
            <a:r>
              <a:rPr lang="en-US" dirty="0" err="1"/>
              <a:t>nfhs</a:t>
            </a:r>
            <a:br>
              <a:rPr lang="en-US" dirty="0"/>
            </a:br>
            <a:r>
              <a:rPr lang="en-US" dirty="0"/>
              <a:t>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3" name="Text Placeholder 2">
            <a:extLst>
              <a:ext uri="{FF2B5EF4-FFF2-40B4-BE49-F238E27FC236}">
                <a16:creationId xmlns:a16="http://schemas.microsoft.com/office/drawing/2014/main" id="{C424339B-EF32-4D28-B6E5-EE14F113C9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2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effectLst/>
                <a:ea typeface="Times New Roman" panose="02020603050405020304" pitchFamily="18" charset="0"/>
                <a:cs typeface="Times New Roman" panose="02020603050405020304" pitchFamily="18" charset="0"/>
              </a:rPr>
              <a:t>In PlayPic A, both players are in the free-blocking zone and on their lines of scrimmage. In PlayPic B, the block is legal because it is in the zone at the time of the snap, is an immediate, initial action following the snap, and both players began the play on their lines of scrimmage and in the free-blocking zone.  </a:t>
            </a:r>
            <a:endParaRPr lang="en-US" sz="2400" dirty="0"/>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blocking below the waist</a:t>
            </a:r>
            <a:br>
              <a:rPr lang="en-US" dirty="0"/>
            </a:br>
            <a:r>
              <a:rPr lang="en-US" dirty="0"/>
              <a:t>Rule 2-17-2</a:t>
            </a:r>
            <a:r>
              <a:rPr lang="en-US" cap="none" dirty="0"/>
              <a:t>c</a:t>
            </a:r>
            <a:r>
              <a:rPr lang="en-US" dirty="0"/>
              <a:t> </a:t>
            </a:r>
          </a:p>
        </p:txBody>
      </p:sp>
      <p:pic>
        <p:nvPicPr>
          <p:cNvPr id="6" name="Picture 5" descr="Graphical user interface, application&#10;&#10;Description automatically generated">
            <a:extLst>
              <a:ext uri="{FF2B5EF4-FFF2-40B4-BE49-F238E27FC236}">
                <a16:creationId xmlns:a16="http://schemas.microsoft.com/office/drawing/2014/main" id="{6E995825-ECCC-4F22-A1D2-4D17170A2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423" y="2216492"/>
            <a:ext cx="6260520" cy="3233739"/>
          </a:xfrm>
          <a:prstGeom prst="rect">
            <a:avLst/>
          </a:prstGeom>
        </p:spPr>
      </p:pic>
    </p:spTree>
    <p:extLst>
      <p:ext uri="{BB962C8B-B14F-4D97-AF65-F5344CB8AC3E}">
        <p14:creationId xmlns:p14="http://schemas.microsoft.com/office/powerpoint/2010/main" val="3841675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021902" y="2095722"/>
            <a:ext cx="4945732"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a:ln>
                  <a:noFill/>
                </a:ln>
                <a:solidFill>
                  <a:srgbClr val="414B56"/>
                </a:solidFill>
                <a:effectLst/>
                <a:uLnTx/>
                <a:uFillTx/>
                <a:latin typeface="Calibri" panose="020F0502020204030204" pitchFamily="34" charset="0"/>
                <a:ea typeface="Times New Roman" panose="02020603050405020304" pitchFamily="18" charset="0"/>
                <a:cs typeface="+mn-cs"/>
              </a:rPr>
              <a:t>It is legal for offensive linemen to block below the waist in the free-blocking zone, provided both players were on their lines of scrimmage and within the zone at the time of the snap and the block is an immediate, initial action following the snap. No. 77 could only block No. 62 below the waist if the block was immediate, initial action following the snap. No. 65 can block No. 93 below the waist even though No. 93 is playing off his shoulder, if the block is an immediate, initial action following the snap. No. 72 could not block No. 55 below the waist at any time during this play.</a:t>
            </a:r>
            <a:endParaRPr kumimoji="0" lang="en-US" sz="20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Blocking below the waist</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Rules 2-17-1, 2-17-2, 2-17-4</a:t>
            </a: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DD7B1380-D109-498D-8D0B-F4D93FB06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5" y="2095500"/>
            <a:ext cx="5339556" cy="3183731"/>
          </a:xfrm>
          <a:prstGeom prst="rect">
            <a:avLst/>
          </a:prstGeom>
        </p:spPr>
      </p:pic>
    </p:spTree>
    <p:extLst>
      <p:ext uri="{BB962C8B-B14F-4D97-AF65-F5344CB8AC3E}">
        <p14:creationId xmlns:p14="http://schemas.microsoft.com/office/powerpoint/2010/main" val="1804395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090913" y="2095722"/>
            <a:ext cx="4876721"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200" b="0" i="0" u="none" strike="noStrike" kern="1200" cap="none" spc="0" normalizeH="0" baseline="0" noProof="0">
                <a:ln>
                  <a:noFill/>
                </a:ln>
                <a:solidFill>
                  <a:srgbClr val="414B56"/>
                </a:solidFill>
                <a:effectLst/>
                <a:uLnTx/>
                <a:uFillTx/>
                <a:latin typeface="Calibri"/>
                <a:ea typeface="Times New Roman" panose="02020603050405020304" pitchFamily="18" charset="0"/>
                <a:cs typeface="Times New Roman" panose="02020603050405020304" pitchFamily="18" charset="0"/>
              </a:rPr>
              <a:t>While in the free-blocking zone, the initial contact in PlayPic A is with the hands below the waist. When the blocker finishes the block below the waist as in PlayPic B, it is not a foul. A block below the waist is legal if it occurs in the free-blocking zone, provided both players were on their lines of scrimmage and within the zone at the time of the snap and the block is an immediate, initial action following the snap.</a:t>
            </a:r>
            <a:endParaRPr kumimoji="0" lang="en-US" sz="22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blocking below the waist</a:t>
            </a:r>
            <a:br>
              <a:rPr lang="en-US" dirty="0"/>
            </a:br>
            <a:r>
              <a:rPr lang="en-US" dirty="0"/>
              <a:t>rules 2-3-7, 2-17-1, 2-17-2, 9-3-2</a:t>
            </a:r>
          </a:p>
        </p:txBody>
      </p:sp>
      <p:pic>
        <p:nvPicPr>
          <p:cNvPr id="6" name="Picture 5" descr="Graphical user interface, application&#10;&#10;Description automatically generated">
            <a:extLst>
              <a:ext uri="{FF2B5EF4-FFF2-40B4-BE49-F238E27FC236}">
                <a16:creationId xmlns:a16="http://schemas.microsoft.com/office/drawing/2014/main" id="{5CB8694B-9BE2-4B19-8F45-0F65F4885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4" y="2095500"/>
            <a:ext cx="5344797" cy="3771900"/>
          </a:xfrm>
          <a:prstGeom prst="rect">
            <a:avLst/>
          </a:prstGeom>
        </p:spPr>
      </p:pic>
    </p:spTree>
    <p:extLst>
      <p:ext uri="{BB962C8B-B14F-4D97-AF65-F5344CB8AC3E}">
        <p14:creationId xmlns:p14="http://schemas.microsoft.com/office/powerpoint/2010/main" val="419916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6987396" y="2095722"/>
            <a:ext cx="4980238"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a:ln>
                  <a:noFill/>
                </a:ln>
                <a:solidFill>
                  <a:srgbClr val="414B56"/>
                </a:solidFill>
                <a:effectLst/>
                <a:uLnTx/>
                <a:uFillTx/>
                <a:latin typeface="Calibri" panose="020F0502020204030204" pitchFamily="34" charset="0"/>
                <a:ea typeface="Times New Roman" panose="02020603050405020304" pitchFamily="18" charset="0"/>
                <a:cs typeface="+mn-cs"/>
              </a:rPr>
              <a:t>The initial contact in PlayPic A is above the waist. In PlayPic B, the blocker then loses contact and the blocker starts a new block below the waist, this is a foul. A block below the waist is legal if it occurs in the free-blocking zone, provided both players were on their lines of scrimmage and within the zone at the time of the snap and the block is an immediate, initial action following the snap.</a:t>
            </a: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blocking below the waist</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rules 2-3-7, 2-17-1, 2-17-2, 9-3-2</a:t>
            </a:r>
            <a:endParaRPr lang="en-US" dirty="0"/>
          </a:p>
        </p:txBody>
      </p:sp>
      <p:pic>
        <p:nvPicPr>
          <p:cNvPr id="6" name="Picture 5" descr="A picture containing text, vector graphics&#10;&#10;Description automatically generated">
            <a:extLst>
              <a:ext uri="{FF2B5EF4-FFF2-40B4-BE49-F238E27FC236}">
                <a16:creationId xmlns:a16="http://schemas.microsoft.com/office/drawing/2014/main" id="{9A0543AC-F095-457E-BAE9-20B611678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4" y="2095500"/>
            <a:ext cx="5334000" cy="3771900"/>
          </a:xfrm>
          <a:prstGeom prst="rect">
            <a:avLst/>
          </a:prstGeom>
        </p:spPr>
      </p:pic>
    </p:spTree>
    <p:extLst>
      <p:ext uri="{BB962C8B-B14F-4D97-AF65-F5344CB8AC3E}">
        <p14:creationId xmlns:p14="http://schemas.microsoft.com/office/powerpoint/2010/main" val="2697903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blocking below the waist</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rules 2-3-7, 2-17-2, 9-3-2</a:t>
            </a:r>
            <a:endParaRPr lang="en-US" dirty="0"/>
          </a:p>
        </p:txBody>
      </p:sp>
      <p:pic>
        <p:nvPicPr>
          <p:cNvPr id="6" name="Picture 5" descr="A picture containing text&#10;&#10;Description automatically generated">
            <a:extLst>
              <a:ext uri="{FF2B5EF4-FFF2-40B4-BE49-F238E27FC236}">
                <a16:creationId xmlns:a16="http://schemas.microsoft.com/office/drawing/2014/main" id="{BD3F3A45-6173-429D-AD82-25E9D25E7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3" y="2095500"/>
            <a:ext cx="2586445" cy="3771900"/>
          </a:xfrm>
          <a:prstGeom prst="rect">
            <a:avLst/>
          </a:prstGeom>
        </p:spPr>
      </p:pic>
      <p:sp>
        <p:nvSpPr>
          <p:cNvPr id="7" name="TextBox 6">
            <a:extLst>
              <a:ext uri="{FF2B5EF4-FFF2-40B4-BE49-F238E27FC236}">
                <a16:creationId xmlns:a16="http://schemas.microsoft.com/office/drawing/2014/main" id="{3F4E5B83-1D6B-4E72-B071-C36487AA88FE}"/>
              </a:ext>
            </a:extLst>
          </p:cNvPr>
          <p:cNvSpPr txBox="1"/>
          <p:nvPr/>
        </p:nvSpPr>
        <p:spPr>
          <a:xfrm>
            <a:off x="4382219" y="2095500"/>
            <a:ext cx="7606582" cy="304698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The rules regarding blocking below the waist apply equally to both teams. In the </a:t>
            </a:r>
            <a:r>
              <a:rPr kumimoji="0" lang="en-US" sz="24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PlayPic</a:t>
            </a:r>
            <a:r>
              <a:rPr kumimoji="0" lang="en-US" sz="24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the defender goes below the waist outside the free-blocking zone to take out the lead blocker. This is an illegal block by the defender. A block below the waist is only legal if it occurs in the free-blocking zone, provided both players were on their lines of scrimmage and within the zone at the time of the snap and the block is an immediate, initial action following the snap.</a:t>
            </a: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4136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8FE0-7C4F-4C41-952F-AE871A8B5CF9}"/>
              </a:ext>
            </a:extLst>
          </p:cNvPr>
          <p:cNvSpPr>
            <a:spLocks noGrp="1"/>
          </p:cNvSpPr>
          <p:nvPr>
            <p:ph type="title"/>
          </p:nvPr>
        </p:nvSpPr>
        <p:spPr/>
        <p:txBody>
          <a:bodyPr/>
          <a:lstStyle/>
          <a:p>
            <a:pPr algn="ctr"/>
            <a:r>
              <a:rPr lang="en-US" dirty="0"/>
              <a:t>FOOTBALL JERSEY NUMBERS </a:t>
            </a:r>
            <a:br>
              <a:rPr lang="en-US" dirty="0"/>
            </a:br>
            <a:r>
              <a:rPr lang="en-US" dirty="0"/>
              <a:t>RULE 1-5-1</a:t>
            </a:r>
            <a:r>
              <a:rPr lang="en-US" cap="none" dirty="0"/>
              <a:t>c(3)</a:t>
            </a:r>
            <a:endParaRPr lang="en-US" dirty="0"/>
          </a:p>
        </p:txBody>
      </p:sp>
      <p:sp>
        <p:nvSpPr>
          <p:cNvPr id="4" name="Footer Placeholder 3">
            <a:extLst>
              <a:ext uri="{FF2B5EF4-FFF2-40B4-BE49-F238E27FC236}">
                <a16:creationId xmlns:a16="http://schemas.microsoft.com/office/drawing/2014/main" id="{98F407D0-9353-4EE2-88B9-F00E8467DDC0}"/>
              </a:ext>
            </a:extLst>
          </p:cNvPr>
          <p:cNvSpPr>
            <a:spLocks noGrp="1"/>
          </p:cNvSpPr>
          <p:nvPr>
            <p:ph type="ftr" sz="quarter" idx="11"/>
          </p:nvPr>
        </p:nvSpPr>
        <p:spPr/>
        <p:txBody>
          <a:bodyPr/>
          <a:lstStyle/>
          <a:p>
            <a:pPr>
              <a:defRPr/>
            </a:pPr>
            <a:r>
              <a:rPr lang="en-US"/>
              <a:t>www.nfhs.org</a:t>
            </a:r>
          </a:p>
        </p:txBody>
      </p:sp>
      <p:pic>
        <p:nvPicPr>
          <p:cNvPr id="18" name="Content Placeholder 17">
            <a:extLst>
              <a:ext uri="{FF2B5EF4-FFF2-40B4-BE49-F238E27FC236}">
                <a16:creationId xmlns:a16="http://schemas.microsoft.com/office/drawing/2014/main" id="{F921BBBA-B23B-4BA7-876D-9B04C3C91F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873" y="2143125"/>
            <a:ext cx="6674047" cy="4075112"/>
          </a:xfrm>
        </p:spPr>
      </p:pic>
      <p:sp>
        <p:nvSpPr>
          <p:cNvPr id="19" name="Content Placeholder 2">
            <a:extLst>
              <a:ext uri="{FF2B5EF4-FFF2-40B4-BE49-F238E27FC236}">
                <a16:creationId xmlns:a16="http://schemas.microsoft.com/office/drawing/2014/main" id="{6FD2F367-0E02-4166-844F-274771D2F82C}"/>
              </a:ext>
            </a:extLst>
          </p:cNvPr>
          <p:cNvSpPr txBox="1">
            <a:spLocks/>
          </p:cNvSpPr>
          <p:nvPr/>
        </p:nvSpPr>
        <p:spPr bwMode="auto">
          <a:xfrm>
            <a:off x="8058150" y="2543175"/>
            <a:ext cx="3909484" cy="3415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800" dirty="0"/>
              <a:t>The entire body of the number (the continuous horizontal bars and vertical strokes) exclusive of any border(s) shall be approximately 1 1/2 – inches wide.</a:t>
            </a:r>
          </a:p>
        </p:txBody>
      </p:sp>
    </p:spTree>
    <p:extLst>
      <p:ext uri="{BB962C8B-B14F-4D97-AF65-F5344CB8AC3E}">
        <p14:creationId xmlns:p14="http://schemas.microsoft.com/office/powerpoint/2010/main" val="3048812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B87-087E-42A3-92F6-1EABE2F943E1}"/>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CD25C893-F052-4769-A4EB-65393C3D69FC}"/>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A227129A-7C5D-4950-AF4B-EB9006E6D4EF}"/>
              </a:ext>
            </a:extLst>
          </p:cNvPr>
          <p:cNvSpPr txBox="1"/>
          <p:nvPr/>
        </p:nvSpPr>
        <p:spPr>
          <a:xfrm>
            <a:off x="6443664" y="2650172"/>
            <a:ext cx="5523970" cy="2954655"/>
          </a:xfrm>
          <a:prstGeom prst="rect">
            <a:avLst/>
          </a:prstGeom>
          <a:noFill/>
        </p:spPr>
        <p:txBody>
          <a:bodyPr wrap="square" rtlCol="0">
            <a:spAutoFit/>
          </a:bodyPr>
          <a:lstStyle/>
          <a:p>
            <a:r>
              <a:rPr lang="en-US" sz="2800" b="1" dirty="0">
                <a:solidFill>
                  <a:srgbClr val="FF0000"/>
                </a:solidFill>
                <a:latin typeface="+mn-lt"/>
              </a:rPr>
              <a:t>Effective with the 2024 season</a:t>
            </a:r>
            <a:r>
              <a:rPr lang="en-US" sz="2800" b="1" dirty="0">
                <a:latin typeface="+mn-lt"/>
              </a:rPr>
              <a:t>, the entire body of the number (the continuous horizontal bars and vertical strokes) shall be a single solid color that clearly contrasts with the body color of the jersey.</a:t>
            </a:r>
          </a:p>
          <a:p>
            <a:endParaRPr lang="en-US" dirty="0"/>
          </a:p>
        </p:txBody>
      </p:sp>
      <p:pic>
        <p:nvPicPr>
          <p:cNvPr id="8" name="Content Placeholder 7" descr="A blue and yellow shirt&#10;&#10;Description automatically generated with low confidence">
            <a:extLst>
              <a:ext uri="{FF2B5EF4-FFF2-40B4-BE49-F238E27FC236}">
                <a16:creationId xmlns:a16="http://schemas.microsoft.com/office/drawing/2014/main" id="{1292D9C3-D8FC-41D5-8DEB-E92E062F3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0985" y="1993900"/>
            <a:ext cx="4098062" cy="4338637"/>
          </a:xfrm>
        </p:spPr>
      </p:pic>
    </p:spTree>
    <p:extLst>
      <p:ext uri="{BB962C8B-B14F-4D97-AF65-F5344CB8AC3E}">
        <p14:creationId xmlns:p14="http://schemas.microsoft.com/office/powerpoint/2010/main" val="270479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4C61-97A6-4327-AAF3-31031972F0D8}"/>
              </a:ext>
            </a:extLst>
          </p:cNvPr>
          <p:cNvSpPr>
            <a:spLocks noGrp="1"/>
          </p:cNvSpPr>
          <p:nvPr>
            <p:ph type="title"/>
          </p:nvPr>
        </p:nvSpPr>
        <p:spPr/>
        <p:txBody>
          <a:bodyPr/>
          <a:lstStyle/>
          <a:p>
            <a:pPr algn="ctr"/>
            <a:r>
              <a:rPr lang="en-US" dirty="0"/>
              <a:t>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F44A4B71-CA34-4124-AA21-FB84A92F1368}"/>
              </a:ext>
            </a:extLst>
          </p:cNvPr>
          <p:cNvSpPr>
            <a:spLocks noGrp="1"/>
          </p:cNvSpPr>
          <p:nvPr>
            <p:ph idx="1"/>
          </p:nvPr>
        </p:nvSpPr>
        <p:spPr>
          <a:xfrm>
            <a:off x="1940985" y="5042399"/>
            <a:ext cx="10026649" cy="1285377"/>
          </a:xfrm>
        </p:spPr>
        <p:txBody>
          <a:bodyPr/>
          <a:lstStyle/>
          <a:p>
            <a:pPr marL="0" indent="0">
              <a:buNone/>
            </a:pPr>
            <a:r>
              <a:rPr lang="en-US" dirty="0"/>
              <a:t>The style of the numbers on all four of these jerseys are legal now and will be in 2024 too.</a:t>
            </a:r>
          </a:p>
          <a:p>
            <a:pPr marL="0" indent="0">
              <a:buNone/>
            </a:pPr>
            <a:endParaRPr lang="en-US" dirty="0"/>
          </a:p>
          <a:p>
            <a:pPr marL="0" indent="0">
              <a:buNone/>
            </a:pPr>
            <a:r>
              <a:rPr lang="en-US" dirty="0"/>
              <a:t>.</a:t>
            </a:r>
            <a:endParaRPr lang="en-US" sz="3600" dirty="0"/>
          </a:p>
        </p:txBody>
      </p:sp>
      <p:sp>
        <p:nvSpPr>
          <p:cNvPr id="4" name="Footer Placeholder 3">
            <a:extLst>
              <a:ext uri="{FF2B5EF4-FFF2-40B4-BE49-F238E27FC236}">
                <a16:creationId xmlns:a16="http://schemas.microsoft.com/office/drawing/2014/main" id="{E59B190E-5967-47B4-983C-0C0684685A7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0BB4A47-A01E-4504-9A35-246777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4" y="1989139"/>
            <a:ext cx="10026649" cy="2794496"/>
          </a:xfrm>
          <a:prstGeom prst="rect">
            <a:avLst/>
          </a:prstGeom>
        </p:spPr>
      </p:pic>
      <p:grpSp>
        <p:nvGrpSpPr>
          <p:cNvPr id="6" name="Group 5">
            <a:extLst>
              <a:ext uri="{FF2B5EF4-FFF2-40B4-BE49-F238E27FC236}">
                <a16:creationId xmlns:a16="http://schemas.microsoft.com/office/drawing/2014/main" id="{6D66B3DB-7DB3-4F5D-8CD6-9D10C3B2BBFD}"/>
              </a:ext>
            </a:extLst>
          </p:cNvPr>
          <p:cNvGrpSpPr/>
          <p:nvPr/>
        </p:nvGrpSpPr>
        <p:grpSpPr>
          <a:xfrm>
            <a:off x="1894945" y="1949490"/>
            <a:ext cx="7962885" cy="495053"/>
            <a:chOff x="1123950" y="3211177"/>
            <a:chExt cx="6143625" cy="381949"/>
          </a:xfrm>
        </p:grpSpPr>
        <p:sp>
          <p:nvSpPr>
            <p:cNvPr id="7" name="TextBox 6">
              <a:extLst>
                <a:ext uri="{FF2B5EF4-FFF2-40B4-BE49-F238E27FC236}">
                  <a16:creationId xmlns:a16="http://schemas.microsoft.com/office/drawing/2014/main" id="{6658FC82-0A80-4470-B03D-EC049EB1A77A}"/>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51A989F4-70A0-4C36-9A89-E44328ADCAB1}"/>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4E2BEDE0-F88B-4E46-A3FD-4F147CCCFEF3}"/>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78BE6A6D-9630-4AA5-B38B-7782D1240212}"/>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2639482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B2B2-8E9C-4C20-BC38-0814C066CF4C}"/>
              </a:ext>
            </a:extLst>
          </p:cNvPr>
          <p:cNvSpPr>
            <a:spLocks noGrp="1"/>
          </p:cNvSpPr>
          <p:nvPr>
            <p:ph type="title"/>
          </p:nvPr>
        </p:nvSpPr>
        <p:spPr/>
        <p:txBody>
          <a:bodyPr/>
          <a:lstStyle/>
          <a:p>
            <a:pPr algn="ctr"/>
            <a:r>
              <a:rPr lang="en-US" dirty="0"/>
              <a:t>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74007B84-0B09-4A36-BD07-F2C2998172A0}"/>
              </a:ext>
            </a:extLst>
          </p:cNvPr>
          <p:cNvSpPr>
            <a:spLocks noGrp="1"/>
          </p:cNvSpPr>
          <p:nvPr>
            <p:ph idx="1"/>
          </p:nvPr>
        </p:nvSpPr>
        <p:spPr>
          <a:xfrm>
            <a:off x="1800225" y="5039286"/>
            <a:ext cx="10167409" cy="1288490"/>
          </a:xfrm>
        </p:spPr>
        <p:txBody>
          <a:bodyPr/>
          <a:lstStyle/>
          <a:p>
            <a:pPr marL="0" indent="0">
              <a:buNone/>
            </a:pPr>
            <a:r>
              <a:rPr lang="en-US" b="1" dirty="0">
                <a:solidFill>
                  <a:srgbClr val="414B56"/>
                </a:solidFill>
              </a:rPr>
              <a:t>The style of the numbers on these jerseys are legal through the 2023 season.  </a:t>
            </a:r>
            <a:r>
              <a:rPr lang="en-US" b="1" dirty="0">
                <a:solidFill>
                  <a:srgbClr val="FF0000"/>
                </a:solidFill>
              </a:rPr>
              <a:t>The following four types of number designs will be illegal in 2024.</a:t>
            </a:r>
            <a:endParaRPr lang="en-US" sz="4800" b="1" dirty="0">
              <a:solidFill>
                <a:srgbClr val="FF0000"/>
              </a:solidFill>
            </a:endParaRPr>
          </a:p>
        </p:txBody>
      </p:sp>
      <p:sp>
        <p:nvSpPr>
          <p:cNvPr id="4" name="Footer Placeholder 3">
            <a:extLst>
              <a:ext uri="{FF2B5EF4-FFF2-40B4-BE49-F238E27FC236}">
                <a16:creationId xmlns:a16="http://schemas.microsoft.com/office/drawing/2014/main" id="{7DB4FFB1-03CD-4D8D-B559-03E8CEC49838}"/>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96205BF-8730-4EE5-BC2C-86E5545C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1989139"/>
            <a:ext cx="10026649" cy="2791383"/>
          </a:xfrm>
          <a:prstGeom prst="rect">
            <a:avLst/>
          </a:prstGeom>
        </p:spPr>
      </p:pic>
      <p:grpSp>
        <p:nvGrpSpPr>
          <p:cNvPr id="6" name="Group 5">
            <a:extLst>
              <a:ext uri="{FF2B5EF4-FFF2-40B4-BE49-F238E27FC236}">
                <a16:creationId xmlns:a16="http://schemas.microsoft.com/office/drawing/2014/main" id="{9F732576-E87D-4833-846F-8A919914D58C}"/>
              </a:ext>
            </a:extLst>
          </p:cNvPr>
          <p:cNvGrpSpPr/>
          <p:nvPr/>
        </p:nvGrpSpPr>
        <p:grpSpPr>
          <a:xfrm>
            <a:off x="1900525" y="1953956"/>
            <a:ext cx="7962884" cy="495052"/>
            <a:chOff x="1123950" y="3211177"/>
            <a:chExt cx="6143625" cy="381949"/>
          </a:xfrm>
        </p:grpSpPr>
        <p:sp>
          <p:nvSpPr>
            <p:cNvPr id="7" name="TextBox 6">
              <a:extLst>
                <a:ext uri="{FF2B5EF4-FFF2-40B4-BE49-F238E27FC236}">
                  <a16:creationId xmlns:a16="http://schemas.microsoft.com/office/drawing/2014/main" id="{45525760-705D-4EA9-9EF8-76EE08F9E17F}"/>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D8D9F91F-13BD-4DB6-B2B4-A1FD05B998D6}"/>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108D6856-2FD3-473E-823B-60F9C24A5784}"/>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C8932AF1-D697-47F7-B4C5-3620F54A1C7F}"/>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112696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p:txBody>
          <a:bodyPr/>
          <a:lstStyle/>
          <a:p>
            <a:r>
              <a:rPr lang="en-US" dirty="0"/>
              <a:t>2022 </a:t>
            </a:r>
            <a:r>
              <a:rPr lang="en-US" dirty="0" err="1"/>
              <a:t>nfhs</a:t>
            </a:r>
            <a:br>
              <a:rPr lang="en-US" dirty="0"/>
            </a:br>
            <a:r>
              <a:rPr lang="en-US" dirty="0"/>
              <a:t>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1509" name="Picture 2" descr="C:\Users\mkosk\Desktop\Revised USA map with colors.jpg">
            <a:extLst>
              <a:ext uri="{FF2B5EF4-FFF2-40B4-BE49-F238E27FC236}">
                <a16:creationId xmlns:a16="http://schemas.microsoft.com/office/drawing/2014/main" id="{D971159E-36B1-4168-A127-8815D40EA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1" t="4256" r="2832" b="8511"/>
          <a:stretch>
            <a:fillRect/>
          </a:stretch>
        </p:blipFill>
        <p:spPr bwMode="auto">
          <a:xfrm>
            <a:off x="7297738" y="2752725"/>
            <a:ext cx="46910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2022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Sportsmanship</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Targeting/Defenseless Player</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Legal Uniforms and Equipment</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960" y="2400570"/>
            <a:ext cx="2657674" cy="3708132"/>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5A3E-A697-4364-8505-873BC39865D6}"/>
              </a:ext>
            </a:extLst>
          </p:cNvPr>
          <p:cNvSpPr>
            <a:spLocks noGrp="1"/>
          </p:cNvSpPr>
          <p:nvPr>
            <p:ph type="title"/>
          </p:nvPr>
        </p:nvSpPr>
        <p:spPr/>
        <p:txBody>
          <a:bodyPr/>
          <a:lstStyle/>
          <a:p>
            <a:r>
              <a:rPr lang="en-US" dirty="0"/>
              <a:t>sportsmanship</a:t>
            </a:r>
          </a:p>
        </p:txBody>
      </p:sp>
      <p:pic>
        <p:nvPicPr>
          <p:cNvPr id="6" name="Content Placeholder 5" descr="Graphical user interface&#10;&#10;Description automatically generated">
            <a:extLst>
              <a:ext uri="{FF2B5EF4-FFF2-40B4-BE49-F238E27FC236}">
                <a16:creationId xmlns:a16="http://schemas.microsoft.com/office/drawing/2014/main" id="{6A8FD307-D61E-486D-9B05-7A7A3BFB678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8403"/>
          <a:stretch/>
        </p:blipFill>
        <p:spPr>
          <a:xfrm>
            <a:off x="2702320" y="2020263"/>
            <a:ext cx="7958732" cy="3422123"/>
          </a:xfrm>
        </p:spPr>
      </p:pic>
      <p:sp>
        <p:nvSpPr>
          <p:cNvPr id="4" name="Footer Placeholder 3">
            <a:extLst>
              <a:ext uri="{FF2B5EF4-FFF2-40B4-BE49-F238E27FC236}">
                <a16:creationId xmlns:a16="http://schemas.microsoft.com/office/drawing/2014/main" id="{AD3839D8-6758-4D13-BB28-9BCDE156A3B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721D59CD-5082-4008-8864-881AFF1F2E1D}"/>
              </a:ext>
            </a:extLst>
          </p:cNvPr>
          <p:cNvSpPr txBox="1"/>
          <p:nvPr/>
        </p:nvSpPr>
        <p:spPr>
          <a:xfrm>
            <a:off x="1476172" y="5521840"/>
            <a:ext cx="1041102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Poor sportsmanship by coaches and players sets a negative tone for fans, game officials and others.</a:t>
            </a:r>
          </a:p>
        </p:txBody>
      </p:sp>
    </p:spTree>
    <p:extLst>
      <p:ext uri="{BB962C8B-B14F-4D97-AF65-F5344CB8AC3E}">
        <p14:creationId xmlns:p14="http://schemas.microsoft.com/office/powerpoint/2010/main" val="2582616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5A3E-A697-4364-8505-873BC39865D6}"/>
              </a:ext>
            </a:extLst>
          </p:cNvPr>
          <p:cNvSpPr>
            <a:spLocks noGrp="1"/>
          </p:cNvSpPr>
          <p:nvPr>
            <p:ph type="title"/>
          </p:nvPr>
        </p:nvSpPr>
        <p:spPr/>
        <p:txBody>
          <a:bodyPr/>
          <a:lstStyle/>
          <a:p>
            <a:r>
              <a:rPr lang="en-US" dirty="0"/>
              <a:t>sportsmanship</a:t>
            </a:r>
          </a:p>
        </p:txBody>
      </p:sp>
      <p:pic>
        <p:nvPicPr>
          <p:cNvPr id="6" name="Content Placeholder 5" descr="Graphical user interface&#10;&#10;Description automatically generated">
            <a:extLst>
              <a:ext uri="{FF2B5EF4-FFF2-40B4-BE49-F238E27FC236}">
                <a16:creationId xmlns:a16="http://schemas.microsoft.com/office/drawing/2014/main" id="{6A8FD307-D61E-486D-9B05-7A7A3BFB678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1039"/>
          <a:stretch/>
        </p:blipFill>
        <p:spPr>
          <a:xfrm>
            <a:off x="5076957" y="2030753"/>
            <a:ext cx="3209457" cy="3411633"/>
          </a:xfrm>
        </p:spPr>
      </p:pic>
      <p:sp>
        <p:nvSpPr>
          <p:cNvPr id="4" name="Footer Placeholder 3">
            <a:extLst>
              <a:ext uri="{FF2B5EF4-FFF2-40B4-BE49-F238E27FC236}">
                <a16:creationId xmlns:a16="http://schemas.microsoft.com/office/drawing/2014/main" id="{AD3839D8-6758-4D13-BB28-9BCDE156A3B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721D59CD-5082-4008-8864-881AFF1F2E1D}"/>
              </a:ext>
            </a:extLst>
          </p:cNvPr>
          <p:cNvSpPr txBox="1"/>
          <p:nvPr/>
        </p:nvSpPr>
        <p:spPr>
          <a:xfrm>
            <a:off x="1476172" y="5521840"/>
            <a:ext cx="1041102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Fans must not employ language or acts that defames, demeans, abuses, or bullies a competitor, game official, or another fan. </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Issues with fan behavior should be directly referred to contest management by game officials.</a:t>
            </a:r>
            <a:endPar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spTree>
    <p:extLst>
      <p:ext uri="{BB962C8B-B14F-4D97-AF65-F5344CB8AC3E}">
        <p14:creationId xmlns:p14="http://schemas.microsoft.com/office/powerpoint/2010/main" val="3386422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AB4C-5D9E-4AD0-B841-8FBC15F28A03}"/>
              </a:ext>
            </a:extLst>
          </p:cNvPr>
          <p:cNvSpPr>
            <a:spLocks noGrp="1"/>
          </p:cNvSpPr>
          <p:nvPr>
            <p:ph type="title"/>
          </p:nvPr>
        </p:nvSpPr>
        <p:spPr/>
        <p:txBody>
          <a:bodyPr/>
          <a:lstStyle/>
          <a:p>
            <a:r>
              <a:rPr lang="en-US" dirty="0"/>
              <a:t>TARGETING/DEFENSELESS PLAYER</a:t>
            </a:r>
          </a:p>
        </p:txBody>
      </p:sp>
      <p:sp>
        <p:nvSpPr>
          <p:cNvPr id="3" name="Content Placeholder 2">
            <a:extLst>
              <a:ext uri="{FF2B5EF4-FFF2-40B4-BE49-F238E27FC236}">
                <a16:creationId xmlns:a16="http://schemas.microsoft.com/office/drawing/2014/main" id="{D4FAA5DD-D837-4B39-A113-EE10A55862AD}"/>
              </a:ext>
            </a:extLst>
          </p:cNvPr>
          <p:cNvSpPr>
            <a:spLocks noGrp="1"/>
          </p:cNvSpPr>
          <p:nvPr>
            <p:ph idx="1"/>
          </p:nvPr>
        </p:nvSpPr>
        <p:spPr>
          <a:xfrm>
            <a:off x="1375145" y="5188688"/>
            <a:ext cx="10592490" cy="1139088"/>
          </a:xfrm>
        </p:spPr>
        <p:txBody>
          <a:bodyPr/>
          <a:lstStyle/>
          <a:p>
            <a:pPr marL="0" indent="0">
              <a:buNone/>
            </a:pPr>
            <a:r>
              <a:rPr lang="en-US" sz="1800" dirty="0"/>
              <a:t>A downed runner is defenseless and cannot protect himself against unnecessary contact (</a:t>
            </a:r>
            <a:r>
              <a:rPr lang="en-US" sz="1800" dirty="0" err="1"/>
              <a:t>PlayPic</a:t>
            </a:r>
            <a:r>
              <a:rPr lang="en-US" sz="1800" dirty="0"/>
              <a:t> A). Once a pass is thrown, a passer is defined as a defenseless player (</a:t>
            </a:r>
            <a:r>
              <a:rPr lang="en-US" sz="1800" dirty="0" err="1"/>
              <a:t>PlayPic</a:t>
            </a:r>
            <a:r>
              <a:rPr lang="en-US" sz="1800" dirty="0"/>
              <a:t> B). A pass receiver attempting to catch a pass, or a pass receiver who has clearly relaxed when the player has missed the pass or feels he can no longer catch the pass, should be considered defenseless (PlayPic C).</a:t>
            </a:r>
          </a:p>
        </p:txBody>
      </p:sp>
      <p:sp>
        <p:nvSpPr>
          <p:cNvPr id="4" name="Footer Placeholder 3">
            <a:extLst>
              <a:ext uri="{FF2B5EF4-FFF2-40B4-BE49-F238E27FC236}">
                <a16:creationId xmlns:a16="http://schemas.microsoft.com/office/drawing/2014/main" id="{CE21D58F-ABDC-497E-8F89-250E4AE8E1C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collage of a person jumping&#10;&#10;Description automatically generated with low confidence">
            <a:extLst>
              <a:ext uri="{FF2B5EF4-FFF2-40B4-BE49-F238E27FC236}">
                <a16:creationId xmlns:a16="http://schemas.microsoft.com/office/drawing/2014/main" id="{67691391-A9F1-43D9-83DE-2C8B5A3AE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454" y="2007224"/>
            <a:ext cx="10877347" cy="3060962"/>
          </a:xfrm>
          <a:prstGeom prst="rect">
            <a:avLst/>
          </a:prstGeom>
        </p:spPr>
      </p:pic>
    </p:spTree>
    <p:extLst>
      <p:ext uri="{BB962C8B-B14F-4D97-AF65-F5344CB8AC3E}">
        <p14:creationId xmlns:p14="http://schemas.microsoft.com/office/powerpoint/2010/main" val="3122470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B9158-AF04-4192-BB0E-458B0D8ED524}"/>
              </a:ext>
            </a:extLst>
          </p:cNvPr>
          <p:cNvSpPr>
            <a:spLocks noGrp="1"/>
          </p:cNvSpPr>
          <p:nvPr>
            <p:ph type="title"/>
          </p:nvPr>
        </p:nvSpPr>
        <p:spPr/>
        <p:txBody>
          <a:bodyPr/>
          <a:lstStyle/>
          <a:p>
            <a:r>
              <a:rPr lang="en-US" dirty="0"/>
              <a:t>TARGETING/Defenseless player</a:t>
            </a:r>
          </a:p>
        </p:txBody>
      </p:sp>
      <p:pic>
        <p:nvPicPr>
          <p:cNvPr id="6" name="Content Placeholder 5" descr="Table, timeline&#10;&#10;Description automatically generated">
            <a:extLst>
              <a:ext uri="{FF2B5EF4-FFF2-40B4-BE49-F238E27FC236}">
                <a16:creationId xmlns:a16="http://schemas.microsoft.com/office/drawing/2014/main" id="{5B1A9CCC-8EF1-40AA-82FA-EB7164F6207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977" b="14107"/>
          <a:stretch/>
        </p:blipFill>
        <p:spPr>
          <a:xfrm>
            <a:off x="2290800" y="2022034"/>
            <a:ext cx="7782007" cy="3229583"/>
          </a:xfrm>
        </p:spPr>
      </p:pic>
      <p:sp>
        <p:nvSpPr>
          <p:cNvPr id="4" name="Footer Placeholder 3">
            <a:extLst>
              <a:ext uri="{FF2B5EF4-FFF2-40B4-BE49-F238E27FC236}">
                <a16:creationId xmlns:a16="http://schemas.microsoft.com/office/drawing/2014/main" id="{071C144C-49F1-4A93-8BE7-AD2BBE5123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Content Placeholder 2">
            <a:extLst>
              <a:ext uri="{FF2B5EF4-FFF2-40B4-BE49-F238E27FC236}">
                <a16:creationId xmlns:a16="http://schemas.microsoft.com/office/drawing/2014/main" id="{2A150878-C5F8-4FBC-88E2-9FFD1359EA55}"/>
              </a:ext>
            </a:extLst>
          </p:cNvPr>
          <p:cNvSpPr txBox="1">
            <a:spLocks/>
          </p:cNvSpPr>
          <p:nvPr/>
        </p:nvSpPr>
        <p:spPr bwMode="auto">
          <a:xfrm>
            <a:off x="2290801" y="5308664"/>
            <a:ext cx="7706218" cy="1139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dirty="0">
                <a:ln>
                  <a:noFill/>
                </a:ln>
                <a:solidFill>
                  <a:srgbClr val="414B56"/>
                </a:solidFill>
                <a:effectLst/>
                <a:uLnTx/>
                <a:uFillTx/>
                <a:latin typeface="Calibri"/>
                <a:ea typeface="+mn-ea"/>
                <a:cs typeface="+mn-cs"/>
              </a:rPr>
              <a:t>A1 is obviously out of the play and not in the immediate vicinity of the runner. A1 is by definition defenseless. The contact by B1 is a personal foul.</a:t>
            </a:r>
          </a:p>
        </p:txBody>
      </p:sp>
    </p:spTree>
    <p:extLst>
      <p:ext uri="{BB962C8B-B14F-4D97-AF65-F5344CB8AC3E}">
        <p14:creationId xmlns:p14="http://schemas.microsoft.com/office/powerpoint/2010/main" val="502504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2C58-B82B-4DE4-9B4B-3C9E1C97BBD0}"/>
              </a:ext>
            </a:extLst>
          </p:cNvPr>
          <p:cNvSpPr>
            <a:spLocks noGrp="1"/>
          </p:cNvSpPr>
          <p:nvPr>
            <p:ph type="title"/>
          </p:nvPr>
        </p:nvSpPr>
        <p:spPr/>
        <p:txBody>
          <a:bodyPr/>
          <a:lstStyle/>
          <a:p>
            <a:r>
              <a:rPr lang="en-US" dirty="0"/>
              <a:t>LEGAL UNIFORMS/EQUIPMENT</a:t>
            </a:r>
          </a:p>
        </p:txBody>
      </p:sp>
      <p:sp>
        <p:nvSpPr>
          <p:cNvPr id="3" name="Content Placeholder 2">
            <a:extLst>
              <a:ext uri="{FF2B5EF4-FFF2-40B4-BE49-F238E27FC236}">
                <a16:creationId xmlns:a16="http://schemas.microsoft.com/office/drawing/2014/main" id="{9151345C-8E43-4FD9-BCD0-281961E07778}"/>
              </a:ext>
            </a:extLst>
          </p:cNvPr>
          <p:cNvSpPr>
            <a:spLocks noGrp="1"/>
          </p:cNvSpPr>
          <p:nvPr>
            <p:ph idx="1"/>
          </p:nvPr>
        </p:nvSpPr>
        <p:spPr>
          <a:xfrm>
            <a:off x="2295404" y="5469896"/>
            <a:ext cx="8833341" cy="862641"/>
          </a:xfrm>
        </p:spPr>
        <p:txBody>
          <a:bodyPr/>
          <a:lstStyle/>
          <a:p>
            <a:pPr marL="0" indent="0">
              <a:buNone/>
            </a:pPr>
            <a:r>
              <a:rPr lang="en-US" sz="2800" dirty="0"/>
              <a:t>Players who fail to wear required equipment during a down (</a:t>
            </a:r>
            <a:r>
              <a:rPr lang="en-US" sz="2800" dirty="0" err="1"/>
              <a:t>PlayPic</a:t>
            </a:r>
            <a:r>
              <a:rPr lang="en-US" sz="2800" dirty="0"/>
              <a:t> A) must be replaced for one down (</a:t>
            </a:r>
            <a:r>
              <a:rPr lang="en-US" sz="2800" dirty="0" err="1"/>
              <a:t>PlayPic</a:t>
            </a:r>
            <a:r>
              <a:rPr lang="en-US" sz="2800" dirty="0"/>
              <a:t> B).</a:t>
            </a:r>
          </a:p>
        </p:txBody>
      </p:sp>
      <p:sp>
        <p:nvSpPr>
          <p:cNvPr id="4" name="Footer Placeholder 3">
            <a:extLst>
              <a:ext uri="{FF2B5EF4-FFF2-40B4-BE49-F238E27FC236}">
                <a16:creationId xmlns:a16="http://schemas.microsoft.com/office/drawing/2014/main" id="{C335DBBF-0EEF-45AD-93C3-84CC1D7EADA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Diagram&#10;&#10;Description automatically generated">
            <a:extLst>
              <a:ext uri="{FF2B5EF4-FFF2-40B4-BE49-F238E27FC236}">
                <a16:creationId xmlns:a16="http://schemas.microsoft.com/office/drawing/2014/main" id="{57671C25-CDEE-4A30-B621-8806C2F7E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181" y="1978191"/>
            <a:ext cx="8488035" cy="3543650"/>
          </a:xfrm>
          <a:prstGeom prst="rect">
            <a:avLst/>
          </a:prstGeom>
        </p:spPr>
      </p:pic>
    </p:spTree>
    <p:extLst>
      <p:ext uri="{BB962C8B-B14F-4D97-AF65-F5344CB8AC3E}">
        <p14:creationId xmlns:p14="http://schemas.microsoft.com/office/powerpoint/2010/main" val="2553643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p:txBody>
          <a:bodyPr/>
          <a:lstStyle/>
          <a:p>
            <a:r>
              <a:rPr lang="en-US" dirty="0"/>
              <a:t>2022-2023 </a:t>
            </a:r>
            <a:r>
              <a:rPr lang="en-US" dirty="0" err="1"/>
              <a:t>nfhs</a:t>
            </a:r>
            <a:br>
              <a:rPr lang="en-US" dirty="0"/>
            </a:br>
            <a:r>
              <a:rPr lang="en-US" dirty="0"/>
              <a:t>football game officials manual</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7281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2022-2023 </a:t>
            </a:r>
            <a:r>
              <a:rPr lang="en-US" dirty="0" err="1"/>
              <a:t>Nfhs</a:t>
            </a:r>
            <a:r>
              <a:rPr lang="en-US" dirty="0"/>
              <a:t> football </a:t>
            </a:r>
            <a:br>
              <a:rPr lang="en-US" dirty="0"/>
            </a:br>
            <a:r>
              <a:rPr lang="en-US" dirty="0"/>
              <a:t>game officials manual REMINDERS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1187938" y="1859757"/>
            <a:ext cx="11004062" cy="4794249"/>
          </a:xfrm>
        </p:spPr>
        <p:txBody>
          <a:bodyPr/>
          <a:lstStyle/>
          <a:p>
            <a:pPr marL="0" lvl="0" indent="0" eaLnBrk="0" hangingPunct="0">
              <a:buNone/>
            </a:pPr>
            <a:endParaRPr lang="en-US" altLang="en-US" sz="1400" dirty="0">
              <a:solidFill>
                <a:srgbClr val="414B56"/>
              </a:solidFill>
              <a:cs typeface="Calibri" panose="020F0502020204030204" pitchFamily="34" charset="0"/>
            </a:endParaRPr>
          </a:p>
          <a:p>
            <a:pPr eaLnBrk="0" hangingPunct="0"/>
            <a:r>
              <a:rPr lang="en-US" altLang="en-US" sz="2400" dirty="0">
                <a:solidFill>
                  <a:srgbClr val="414B56"/>
                </a:solidFill>
                <a:cs typeface="Calibri" panose="020F0502020204030204" pitchFamily="34" charset="0"/>
              </a:rPr>
              <a:t>2022</a:t>
            </a:r>
            <a:r>
              <a:rPr lang="en-US" altLang="en-US" sz="2400" dirty="0">
                <a:solidFill>
                  <a:srgbClr val="414B56"/>
                </a:solidFill>
              </a:rPr>
              <a:t> was a print year for the NFHS Football Game Officials Manual.</a:t>
            </a:r>
            <a:endParaRPr lang="en-US" altLang="en-US" sz="2400" dirty="0">
              <a:solidFill>
                <a:srgbClr val="414B56"/>
              </a:solidFill>
              <a:ea typeface="Calibri" panose="020F0502020204030204" pitchFamily="34" charset="0"/>
              <a:cs typeface="Calibri" panose="020F0502020204030204" pitchFamily="34" charset="0"/>
            </a:endParaRPr>
          </a:p>
          <a:p>
            <a:pPr marL="0" lvl="0" indent="0" eaLnBrk="0" hangingPunct="0">
              <a:buNone/>
            </a:pPr>
            <a:endParaRPr lang="en-US" altLang="en-US" sz="800" dirty="0">
              <a:solidFill>
                <a:srgbClr val="414B56"/>
              </a:solidFill>
              <a:cs typeface="Calibri" panose="020F0502020204030204" pitchFamily="34" charset="0"/>
            </a:endParaRPr>
          </a:p>
          <a:p>
            <a:pPr lvl="0" eaLnBrk="0" hangingPunct="0"/>
            <a:r>
              <a:rPr lang="en-US" altLang="en-US" sz="2400" b="1" dirty="0">
                <a:solidFill>
                  <a:srgbClr val="414B56"/>
                </a:solidFill>
                <a:cs typeface="Calibri" panose="020F0502020204030204" pitchFamily="34" charset="0"/>
              </a:rPr>
              <a:t>The NFHS Football Game Officials Manual Committee added and/or updated the following items for 2022-2023:</a:t>
            </a:r>
          </a:p>
          <a:p>
            <a:pPr marL="0" lvl="0" indent="0" eaLnBrk="0" hangingPunct="0">
              <a:buNone/>
            </a:pPr>
            <a:endParaRPr lang="en-US" altLang="en-US" sz="2400" dirty="0">
              <a:solidFill>
                <a:srgbClr val="414B56"/>
              </a:solidFill>
              <a:highlight>
                <a:srgbClr val="FFFF00"/>
              </a:highlight>
              <a:cs typeface="Calibri" panose="020F0502020204030204" pitchFamily="34" charset="0"/>
            </a:endParaRPr>
          </a:p>
          <a:p>
            <a:pPr marL="0" lvl="0" indent="0" eaLnBrk="0" hangingPunct="0">
              <a:buNone/>
            </a:pPr>
            <a:r>
              <a:rPr lang="en-US" altLang="en-US" sz="2400" dirty="0">
                <a:solidFill>
                  <a:srgbClr val="414B56"/>
                </a:solidFill>
                <a:cs typeface="Calibri" panose="020F0502020204030204" pitchFamily="34" charset="0"/>
              </a:rPr>
              <a:t>	1.  Added a new section on Seven-Game Officials</a:t>
            </a:r>
          </a:p>
          <a:p>
            <a:pPr marL="0" lvl="0" indent="0" eaLnBrk="0" hangingPunct="0">
              <a:buNone/>
            </a:pPr>
            <a:endParaRPr lang="en-US" altLang="en-US" sz="2400" dirty="0">
              <a:solidFill>
                <a:srgbClr val="414B56"/>
              </a:solidFill>
              <a:cs typeface="Calibri" panose="020F0502020204030204" pitchFamily="34" charset="0"/>
            </a:endParaRPr>
          </a:p>
          <a:p>
            <a:pPr marL="0" lvl="0" indent="0" eaLnBrk="0" hangingPunct="0">
              <a:buNone/>
            </a:pPr>
            <a:r>
              <a:rPr lang="en-US" altLang="en-US" sz="2400" dirty="0">
                <a:solidFill>
                  <a:srgbClr val="414B56"/>
                </a:solidFill>
                <a:cs typeface="Calibri" panose="020F0502020204030204" pitchFamily="34" charset="0"/>
              </a:rPr>
              <a:t>	2.  Updated the Guides for – “When in Question”</a:t>
            </a:r>
          </a:p>
          <a:p>
            <a:pPr marL="0" lvl="0" indent="0" eaLnBrk="0" hangingPunct="0">
              <a:buNone/>
            </a:pPr>
            <a:endParaRPr lang="en-US" altLang="en-US" sz="2400" dirty="0">
              <a:solidFill>
                <a:srgbClr val="414B56"/>
              </a:solidFill>
            </a:endParaRPr>
          </a:p>
          <a:p>
            <a:pPr marL="0" indent="0">
              <a:buNone/>
            </a:pPr>
            <a:r>
              <a:rPr lang="en-US" dirty="0"/>
              <a:t>	</a:t>
            </a:r>
            <a:r>
              <a:rPr lang="en-US" sz="2400" dirty="0"/>
              <a:t>3.  Added new 2022-2023 Game Officials Manual Points of Emphasis</a:t>
            </a:r>
          </a:p>
          <a:p>
            <a:pPr marL="0" indent="0">
              <a:buNone/>
            </a:pPr>
            <a:r>
              <a:rPr lang="en-US" sz="2400" dirty="0"/>
              <a:t>	</a:t>
            </a:r>
          </a:p>
          <a:p>
            <a:pPr marL="0" indent="0">
              <a:buNone/>
            </a:pPr>
            <a:r>
              <a:rPr lang="en-US" sz="2400" dirty="0"/>
              <a:t>	4.  Made minor edits/clarifications to the Manual</a:t>
            </a:r>
          </a:p>
          <a:p>
            <a:pPr marL="0" indent="0">
              <a:buNone/>
            </a:pPr>
            <a:r>
              <a:rPr lang="en-US" sz="2400" dirty="0"/>
              <a:t>    </a:t>
            </a:r>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Tree>
    <p:extLst>
      <p:ext uri="{BB962C8B-B14F-4D97-AF65-F5344CB8AC3E}">
        <p14:creationId xmlns:p14="http://schemas.microsoft.com/office/powerpoint/2010/main" val="3466173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2022-2023 </a:t>
            </a:r>
            <a:r>
              <a:rPr lang="en-US" dirty="0" err="1"/>
              <a:t>nfhs</a:t>
            </a:r>
            <a:r>
              <a:rPr lang="en-US" dirty="0"/>
              <a:t> football game officials manual committee points of emphasis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1336431" y="2333624"/>
            <a:ext cx="10631203" cy="4338637"/>
          </a:xfrm>
        </p:spPr>
        <p:txBody>
          <a:bodyPr/>
          <a:lstStyle/>
          <a:p>
            <a:pPr marL="0" lvl="0" indent="0" eaLnBrk="0" hangingPunct="0">
              <a:buNone/>
            </a:pPr>
            <a:endParaRPr lang="en-US" altLang="en-US" sz="2400" dirty="0">
              <a:solidFill>
                <a:srgbClr val="414B56"/>
              </a:solidFill>
              <a:cs typeface="Calibri" panose="020F0502020204030204" pitchFamily="34" charset="0"/>
            </a:endParaRPr>
          </a:p>
          <a:p>
            <a:pPr marL="0" lvl="0" indent="0" eaLnBrk="0" hangingPunct="0">
              <a:buNone/>
            </a:pPr>
            <a:endParaRPr lang="en-US" altLang="en-US" sz="1400" dirty="0">
              <a:solidFill>
                <a:srgbClr val="414B56"/>
              </a:solidFill>
              <a:cs typeface="Calibri" panose="020F0502020204030204" pitchFamily="34" charset="0"/>
            </a:endParaRPr>
          </a:p>
          <a:p>
            <a:endParaRPr lang="en-US" dirty="0"/>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
        <p:nvSpPr>
          <p:cNvPr id="8" name="TextBox 7">
            <a:extLst>
              <a:ext uri="{FF2B5EF4-FFF2-40B4-BE49-F238E27FC236}">
                <a16:creationId xmlns:a16="http://schemas.microsoft.com/office/drawing/2014/main" id="{BD54395C-AE9A-446A-8ECF-98706A92D4FB}"/>
              </a:ext>
            </a:extLst>
          </p:cNvPr>
          <p:cNvSpPr txBox="1"/>
          <p:nvPr/>
        </p:nvSpPr>
        <p:spPr>
          <a:xfrm>
            <a:off x="1017917" y="2170516"/>
            <a:ext cx="11174083" cy="261610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r>
              <a:rPr kumimoji="0" lang="en-US" sz="3200" b="1" i="0" u="none" strike="noStrike" kern="1200" cap="none" spc="0" normalizeH="0" baseline="0" noProof="0" dirty="0">
                <a:ln>
                  <a:noFill/>
                </a:ln>
                <a:solidFill>
                  <a:srgbClr val="414B56"/>
                </a:solidFill>
                <a:effectLst/>
                <a:uLnTx/>
                <a:uFillTx/>
                <a:latin typeface="Calibri"/>
                <a:ea typeface="+mn-ea"/>
                <a:cs typeface="+mn-cs"/>
              </a:rPr>
              <a:t>1.  </a:t>
            </a:r>
            <a:r>
              <a:rPr lang="en-US" sz="3200" b="1" dirty="0">
                <a:solidFill>
                  <a:srgbClr val="414B56"/>
                </a:solidFill>
                <a:latin typeface="Calibri"/>
                <a:cs typeface="+mn-cs"/>
              </a:rPr>
              <a:t>Communication Between Coaches and Game Officials</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endParaRPr kumimoji="0" lang="en-US" sz="1200" b="1" i="0" u="none" strike="noStrike" kern="1200" cap="none" spc="0" normalizeH="0" baseline="0" noProof="0" dirty="0">
              <a:ln>
                <a:noFill/>
              </a:ln>
              <a:solidFill>
                <a:srgbClr val="414B56"/>
              </a:solidFill>
              <a:effectLst/>
              <a:uLnTx/>
              <a:uFillTx/>
              <a:latin typeface="Calibri"/>
              <a:ea typeface="+mn-ea"/>
              <a:cs typeface="+mn-cs"/>
            </a:endParaRPr>
          </a:p>
          <a:p>
            <a:pPr marR="0" lvl="0" algn="l" defTabSz="914400" rtl="0" eaLnBrk="1" fontAlgn="base" latinLnBrk="0" hangingPunct="1">
              <a:lnSpc>
                <a:spcPct val="100000"/>
              </a:lnSpc>
              <a:spcBef>
                <a:spcPct val="0"/>
              </a:spcBef>
              <a:spcAft>
                <a:spcPts val="0"/>
              </a:spcAft>
              <a:buClrTx/>
              <a:buSzTx/>
              <a:tabLst/>
              <a:defRPr/>
            </a:pPr>
            <a:r>
              <a:rPr lang="en-US" sz="3200" b="1" dirty="0">
                <a:solidFill>
                  <a:srgbClr val="414B56"/>
                </a:solidFill>
                <a:latin typeface="Calibri"/>
                <a:cs typeface="+mn-cs"/>
              </a:rPr>
              <a:t>2.  Officiating Intentional Grounding</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ts val="0"/>
              </a:spcAft>
              <a:buClrTx/>
              <a:buSzTx/>
              <a:buFont typeface="Wingdings" pitchFamily="2" charset="2"/>
              <a:buNone/>
              <a:tabLst/>
              <a:defRPr/>
            </a:pPr>
            <a:endParaRPr kumimoji="0" lang="en-US" sz="1200" b="1" i="0" u="none" strike="noStrike" kern="1200" cap="none" spc="0" normalizeH="0" baseline="0" noProof="0" dirty="0">
              <a:ln>
                <a:noFill/>
              </a:ln>
              <a:solidFill>
                <a:srgbClr val="414B56"/>
              </a:solidFill>
              <a:effectLst/>
              <a:uLnTx/>
              <a:uFillTx/>
              <a:latin typeface="Calibri"/>
              <a:ea typeface="+mn-ea"/>
              <a:cs typeface="+mn-cs"/>
            </a:endParaRPr>
          </a:p>
          <a:p>
            <a:pPr marR="0" lvl="0" algn="l" defTabSz="914400" rtl="0" eaLnBrk="1" fontAlgn="base" latinLnBrk="0" hangingPunct="1">
              <a:lnSpc>
                <a:spcPct val="100000"/>
              </a:lnSpc>
              <a:spcBef>
                <a:spcPct val="0"/>
              </a:spcBef>
              <a:spcAft>
                <a:spcPts val="0"/>
              </a:spcAft>
              <a:buClrTx/>
              <a:buSzTx/>
              <a:tabLst/>
              <a:defRPr/>
            </a:pPr>
            <a:r>
              <a:rPr lang="en-US" sz="3200" b="1" dirty="0">
                <a:solidFill>
                  <a:srgbClr val="414B56"/>
                </a:solidFill>
                <a:latin typeface="Calibri"/>
                <a:cs typeface="+mn-cs"/>
              </a:rPr>
              <a:t>3.  Free-Kick Mechanics</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a:p>
            <a:pPr marR="0" lvl="0" algn="l" defTabSz="914400" rtl="0" eaLnBrk="1" fontAlgn="base" latinLnBrk="0" hangingPunct="1">
              <a:lnSpc>
                <a:spcPct val="100000"/>
              </a:lnSpc>
              <a:spcBef>
                <a:spcPct val="0"/>
              </a:spcBef>
              <a:spcAft>
                <a:spcPts val="0"/>
              </a:spcAft>
              <a:buClrTx/>
              <a:buSzTx/>
              <a:tabLst/>
              <a:defRPr/>
            </a:pPr>
            <a:endParaRPr lang="en-US" sz="1200" b="1" dirty="0">
              <a:solidFill>
                <a:srgbClr val="414B56"/>
              </a:solidFill>
              <a:latin typeface="Calibri"/>
              <a:cs typeface="+mn-cs"/>
            </a:endParaRPr>
          </a:p>
          <a:p>
            <a:pPr marR="0" lvl="0" algn="l" defTabSz="914400" rtl="0" eaLnBrk="1" fontAlgn="base" latinLnBrk="0" hangingPunct="1">
              <a:lnSpc>
                <a:spcPct val="100000"/>
              </a:lnSpc>
              <a:spcBef>
                <a:spcPct val="0"/>
              </a:spcBef>
              <a:spcAft>
                <a:spcPts val="0"/>
              </a:spcAft>
              <a:buClrTx/>
              <a:buSzTx/>
              <a:tabLst/>
              <a:defRPr/>
            </a:pPr>
            <a:r>
              <a:rPr lang="en-US" sz="3200" b="1" dirty="0">
                <a:solidFill>
                  <a:srgbClr val="414B56"/>
                </a:solidFill>
                <a:latin typeface="Calibri"/>
                <a:cs typeface="+mn-cs"/>
              </a:rPr>
              <a:t>4.  Time-Sensitive Situations – End of Second and Fourth Periods</a:t>
            </a:r>
            <a:endParaRPr kumimoji="0" lang="en-US" sz="3200" b="1"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A21B5D5-018E-4ADE-ADF2-4E05C500F4AC}"/>
              </a:ext>
            </a:extLst>
          </p:cNvPr>
          <p:cNvPicPr>
            <a:picLocks noChangeAspect="1"/>
          </p:cNvPicPr>
          <p:nvPr/>
        </p:nvPicPr>
        <p:blipFill rotWithShape="1">
          <a:blip r:embed="rId3"/>
          <a:srcRect l="10962" t="8993" r="60885" b="27233"/>
          <a:stretch/>
        </p:blipFill>
        <p:spPr>
          <a:xfrm>
            <a:off x="9678838" y="4874332"/>
            <a:ext cx="2288796" cy="1458205"/>
          </a:xfrm>
          <a:prstGeom prst="rect">
            <a:avLst/>
          </a:prstGeom>
        </p:spPr>
      </p:pic>
    </p:spTree>
    <p:extLst>
      <p:ext uri="{BB962C8B-B14F-4D97-AF65-F5344CB8AC3E}">
        <p14:creationId xmlns:p14="http://schemas.microsoft.com/office/powerpoint/2010/main" val="2985916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C454ED0-BB33-4D3E-B686-FB88731C6B8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4">
            <a:extLst>
              <a:ext uri="{FF2B5EF4-FFF2-40B4-BE49-F238E27FC236}">
                <a16:creationId xmlns:a16="http://schemas.microsoft.com/office/drawing/2014/main" id="{3DF3D8A9-4735-466B-B43A-41D49CB47A7A}"/>
              </a:ext>
            </a:extLst>
          </p:cNvPr>
          <p:cNvSpPr>
            <a:spLocks noGrp="1"/>
          </p:cNvSpPr>
          <p:nvPr>
            <p:ph type="title"/>
          </p:nvPr>
        </p:nvSpPr>
        <p:spPr>
          <a:xfrm>
            <a:off x="1940985" y="525463"/>
            <a:ext cx="10026649" cy="1204912"/>
          </a:xfrm>
        </p:spPr>
        <p:txBody>
          <a:bodyPr/>
          <a:lstStyle/>
          <a:p>
            <a:r>
              <a:rPr lang="en-US" sz="4000" dirty="0">
                <a:cs typeface="Frutiger LT Std 57 Cn"/>
              </a:rPr>
              <a:t>COMMUNICATION BETWEEN COACHES AND GAME OFFICIALS</a:t>
            </a:r>
            <a:endParaRPr lang="en-US" dirty="0"/>
          </a:p>
        </p:txBody>
      </p:sp>
      <p:sp>
        <p:nvSpPr>
          <p:cNvPr id="6" name="Content Placeholder 5">
            <a:extLst>
              <a:ext uri="{FF2B5EF4-FFF2-40B4-BE49-F238E27FC236}">
                <a16:creationId xmlns:a16="http://schemas.microsoft.com/office/drawing/2014/main" id="{300F59D7-71F5-4742-B1D8-05827C141EC9}"/>
              </a:ext>
            </a:extLst>
          </p:cNvPr>
          <p:cNvSpPr>
            <a:spLocks noGrp="1"/>
          </p:cNvSpPr>
          <p:nvPr>
            <p:ph idx="1"/>
          </p:nvPr>
        </p:nvSpPr>
        <p:spPr>
          <a:xfrm>
            <a:off x="1869621" y="5632446"/>
            <a:ext cx="9576707" cy="800555"/>
          </a:xfrm>
        </p:spPr>
        <p:txBody>
          <a:bodyPr/>
          <a:lstStyle/>
          <a:p>
            <a:pPr marL="0" indent="0">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Game officials must actively listen to what a coach is saying, then respond factually and unemotionally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PlayPic</a:t>
            </a:r>
            <a:r>
              <a:rPr lang="en-US" sz="1600" dirty="0">
                <a:effectLst/>
                <a:latin typeface="Calibri" panose="020F0502020204030204" pitchFamily="34" charset="0"/>
                <a:ea typeface="Calibri" panose="020F0502020204030204" pitchFamily="34" charset="0"/>
                <a:cs typeface="Times New Roman" panose="02020603050405020304" pitchFamily="18" charset="0"/>
              </a:rPr>
              <a:t> A).</a:t>
            </a:r>
          </a:p>
          <a:p>
            <a:pPr marL="0" indent="0">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 If coaches show little respect for game officials and make derogatory comments, their players will likely treat game officials similarly (PlayPic B).</a:t>
            </a:r>
            <a:endParaRPr lang="en-US" sz="1600" dirty="0"/>
          </a:p>
        </p:txBody>
      </p:sp>
      <p:pic>
        <p:nvPicPr>
          <p:cNvPr id="7" name="Picture 6" descr="Graphical user interface&#10;&#10;Description automatically generated with medium confidence">
            <a:extLst>
              <a:ext uri="{FF2B5EF4-FFF2-40B4-BE49-F238E27FC236}">
                <a16:creationId xmlns:a16="http://schemas.microsoft.com/office/drawing/2014/main" id="{E30052A5-26A2-42C5-8ECA-CB6581197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505" y="1996075"/>
            <a:ext cx="8366760" cy="3611880"/>
          </a:xfrm>
          <a:prstGeom prst="rect">
            <a:avLst/>
          </a:prstGeom>
        </p:spPr>
      </p:pic>
    </p:spTree>
    <p:extLst>
      <p:ext uri="{BB962C8B-B14F-4D97-AF65-F5344CB8AC3E}">
        <p14:creationId xmlns:p14="http://schemas.microsoft.com/office/powerpoint/2010/main" val="164669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2533" name="Picture 4">
            <a:extLst>
              <a:ext uri="{FF2B5EF4-FFF2-40B4-BE49-F238E27FC236}">
                <a16:creationId xmlns:a16="http://schemas.microsoft.com/office/drawing/2014/main" id="{66D582FF-0375-4ABF-9A73-512D717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226675" y="4657725"/>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10F713E-1913-40D2-AB20-2C67343E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9102725" y="4662488"/>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B08900D-D777-4B9B-9C0B-4FE319C5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4627563" y="4668838"/>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C6CDE006-C1B8-482B-B6F5-55DB0471B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2393950" y="4667250"/>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808C163C-06CB-4A70-8DE2-8F4D269C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864350" y="4668838"/>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245374EF-D26C-4BCE-A49D-B420A27B3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743575" y="4673600"/>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259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8738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290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8613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23620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0201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6908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50CB1F94-3697-4AD7-B2B7-E48CCFC804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386" t="2782" r="16949" b="25343"/>
          <a:stretch>
            <a:fillRect/>
          </a:stretch>
        </p:blipFill>
        <p:spPr bwMode="auto">
          <a:xfrm>
            <a:off x="7981950"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25F507BE-445E-4641-B7EC-A81423A95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703" t="12456" r="10628" b="26428"/>
          <a:stretch>
            <a:fillRect/>
          </a:stretch>
        </p:blipFill>
        <p:spPr bwMode="auto">
          <a:xfrm>
            <a:off x="3516313" y="4657725"/>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E1ED67-4260-4EE5-85AB-4975D939FC0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C67F201A-0271-46EF-9D2B-7AC97EFDC9D8}"/>
              </a:ext>
            </a:extLst>
          </p:cNvPr>
          <p:cNvSpPr>
            <a:spLocks noGrp="1"/>
          </p:cNvSpPr>
          <p:nvPr>
            <p:ph type="title"/>
          </p:nvPr>
        </p:nvSpPr>
        <p:spPr>
          <a:xfrm>
            <a:off x="1940985" y="525463"/>
            <a:ext cx="10026649" cy="1204912"/>
          </a:xfrm>
        </p:spPr>
        <p:txBody>
          <a:bodyPr/>
          <a:lstStyle/>
          <a:p>
            <a:r>
              <a:rPr lang="en-US" dirty="0"/>
              <a:t>OFFICIATING Intentional grounding</a:t>
            </a:r>
          </a:p>
        </p:txBody>
      </p:sp>
      <p:sp>
        <p:nvSpPr>
          <p:cNvPr id="6" name="TextBox 5">
            <a:extLst>
              <a:ext uri="{FF2B5EF4-FFF2-40B4-BE49-F238E27FC236}">
                <a16:creationId xmlns:a16="http://schemas.microsoft.com/office/drawing/2014/main" id="{59036D4F-F933-46D5-8E66-A9052F3DDC0F}"/>
              </a:ext>
            </a:extLst>
          </p:cNvPr>
          <p:cNvSpPr txBox="1"/>
          <p:nvPr/>
        </p:nvSpPr>
        <p:spPr>
          <a:xfrm>
            <a:off x="1600820" y="5786145"/>
            <a:ext cx="1005246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If a passer moves at least three full steps laterally, game officials should strongly consider whether or not the passer has left the free-blocking zone.</a:t>
            </a:r>
            <a:endPar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endParaRPr>
          </a:p>
        </p:txBody>
      </p:sp>
      <p:pic>
        <p:nvPicPr>
          <p:cNvPr id="7" name="Content Placeholder 10" descr="Graphical user interface, application&#10;&#10;Description automatically generated">
            <a:extLst>
              <a:ext uri="{FF2B5EF4-FFF2-40B4-BE49-F238E27FC236}">
                <a16:creationId xmlns:a16="http://schemas.microsoft.com/office/drawing/2014/main" id="{3F181A5F-1491-4607-9F8F-F4135964435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6916" y="1957587"/>
            <a:ext cx="10047321" cy="3828558"/>
          </a:xfrm>
        </p:spPr>
      </p:pic>
    </p:spTree>
    <p:extLst>
      <p:ext uri="{BB962C8B-B14F-4D97-AF65-F5344CB8AC3E}">
        <p14:creationId xmlns:p14="http://schemas.microsoft.com/office/powerpoint/2010/main" val="2351287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35C99D2-C816-4A24-ADEC-277DF397FD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1416167F-3AE9-4370-9A75-F2672A2AA894}"/>
              </a:ext>
            </a:extLst>
          </p:cNvPr>
          <p:cNvSpPr>
            <a:spLocks noGrp="1"/>
          </p:cNvSpPr>
          <p:nvPr>
            <p:ph type="title"/>
          </p:nvPr>
        </p:nvSpPr>
        <p:spPr>
          <a:xfrm>
            <a:off x="1940985" y="525463"/>
            <a:ext cx="10026649" cy="1204912"/>
          </a:xfrm>
        </p:spPr>
        <p:txBody>
          <a:bodyPr/>
          <a:lstStyle/>
          <a:p>
            <a:r>
              <a:rPr lang="en-US" dirty="0"/>
              <a:t>OFFICIATING Intentional grounding</a:t>
            </a:r>
          </a:p>
        </p:txBody>
      </p:sp>
      <p:sp>
        <p:nvSpPr>
          <p:cNvPr id="7" name="TextBox 6">
            <a:extLst>
              <a:ext uri="{FF2B5EF4-FFF2-40B4-BE49-F238E27FC236}">
                <a16:creationId xmlns:a16="http://schemas.microsoft.com/office/drawing/2014/main" id="{E8FFFD46-5FC7-4980-B972-F03DB3A72976}"/>
              </a:ext>
            </a:extLst>
          </p:cNvPr>
          <p:cNvSpPr txBox="1"/>
          <p:nvPr/>
        </p:nvSpPr>
        <p:spPr>
          <a:xfrm>
            <a:off x="6096000" y="2516372"/>
            <a:ext cx="5245396"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 The goal post uprights are nearly four yards from the center of the field.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B. The distance between a hash mark and the nearest goal post upright is five yards. Should</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ball be spotted on the hash mark, on a goal post upright, or in the center of the field, these become very convenient points of reference.</a:t>
            </a:r>
            <a:endPar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pic>
        <p:nvPicPr>
          <p:cNvPr id="3" name="Picture 2" descr="Chart, treemap chart&#10;&#10;Description automatically generated">
            <a:extLst>
              <a:ext uri="{FF2B5EF4-FFF2-40B4-BE49-F238E27FC236}">
                <a16:creationId xmlns:a16="http://schemas.microsoft.com/office/drawing/2014/main" id="{4D689E5A-07C6-470A-8A93-B7ED4DA44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288" y="1988202"/>
            <a:ext cx="3994280" cy="4456428"/>
          </a:xfrm>
          <a:prstGeom prst="rect">
            <a:avLst/>
          </a:prstGeom>
        </p:spPr>
      </p:pic>
    </p:spTree>
    <p:extLst>
      <p:ext uri="{BB962C8B-B14F-4D97-AF65-F5344CB8AC3E}">
        <p14:creationId xmlns:p14="http://schemas.microsoft.com/office/powerpoint/2010/main" val="138082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0DD80CC-0203-4757-94D0-9E04026AC77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2CDAE2E9-17F5-4F09-87DA-1490E877698D}"/>
              </a:ext>
            </a:extLst>
          </p:cNvPr>
          <p:cNvSpPr>
            <a:spLocks noGrp="1"/>
          </p:cNvSpPr>
          <p:nvPr>
            <p:ph type="title"/>
          </p:nvPr>
        </p:nvSpPr>
        <p:spPr>
          <a:xfrm>
            <a:off x="1940985" y="525463"/>
            <a:ext cx="10026649" cy="1204912"/>
          </a:xfrm>
        </p:spPr>
        <p:txBody>
          <a:bodyPr/>
          <a:lstStyle/>
          <a:p>
            <a:r>
              <a:rPr lang="en-US" dirty="0"/>
              <a:t>FREE-KICK MECHANICS</a:t>
            </a:r>
          </a:p>
        </p:txBody>
      </p:sp>
      <p:sp>
        <p:nvSpPr>
          <p:cNvPr id="7" name="TextBox 6">
            <a:extLst>
              <a:ext uri="{FF2B5EF4-FFF2-40B4-BE49-F238E27FC236}">
                <a16:creationId xmlns:a16="http://schemas.microsoft.com/office/drawing/2014/main" id="{B42699A2-6484-411F-AEA4-B36B256A31A7}"/>
              </a:ext>
            </a:extLst>
          </p:cNvPr>
          <p:cNvSpPr txBox="1"/>
          <p:nvPr/>
        </p:nvSpPr>
        <p:spPr>
          <a:xfrm>
            <a:off x="6183549" y="2302363"/>
            <a:ext cx="5245396"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Successful coverage of free kicks depends on game officials observing players in their assigned coverage zones. </a:t>
            </a: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mn-ea"/>
                <a:cs typeface="Times New Roman" panose="02020603050405020304" pitchFamily="18" charset="0"/>
              </a:rPr>
              <a:t>For the traditional deep kick, coverage of the goal line and pylons, downfield movement, return in or away from the game official’s position, starting the game clock and likely areas of illegal contact must be covered in the pre-game conference. </a:t>
            </a:r>
          </a:p>
        </p:txBody>
      </p:sp>
      <p:pic>
        <p:nvPicPr>
          <p:cNvPr id="11" name="Content Placeholder 10" descr="Diagram&#10;&#10;Description automatically generated with low confidence">
            <a:extLst>
              <a:ext uri="{FF2B5EF4-FFF2-40B4-BE49-F238E27FC236}">
                <a16:creationId xmlns:a16="http://schemas.microsoft.com/office/drawing/2014/main" id="{CA7CBECB-F6F8-4309-9937-F268379ED08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3961" y="2025870"/>
            <a:ext cx="3505492" cy="4338637"/>
          </a:xfrm>
        </p:spPr>
      </p:pic>
    </p:spTree>
    <p:extLst>
      <p:ext uri="{BB962C8B-B14F-4D97-AF65-F5344CB8AC3E}">
        <p14:creationId xmlns:p14="http://schemas.microsoft.com/office/powerpoint/2010/main" val="1646428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86658D-22D3-43A1-AF61-CBC4BA5CDA5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8400A969-D2D9-4018-9298-090E2F84E25D}"/>
              </a:ext>
            </a:extLst>
          </p:cNvPr>
          <p:cNvSpPr>
            <a:spLocks noGrp="1"/>
          </p:cNvSpPr>
          <p:nvPr>
            <p:ph type="title"/>
          </p:nvPr>
        </p:nvSpPr>
        <p:spPr>
          <a:xfrm>
            <a:off x="1940985" y="525463"/>
            <a:ext cx="10026649" cy="1204912"/>
          </a:xfrm>
        </p:spPr>
        <p:txBody>
          <a:bodyPr/>
          <a:lstStyle/>
          <a:p>
            <a:r>
              <a:rPr lang="en-US" dirty="0"/>
              <a:t>FREE-KICK MECHANICS</a:t>
            </a:r>
          </a:p>
        </p:txBody>
      </p:sp>
      <p:sp>
        <p:nvSpPr>
          <p:cNvPr id="7" name="TextBox 6">
            <a:extLst>
              <a:ext uri="{FF2B5EF4-FFF2-40B4-BE49-F238E27FC236}">
                <a16:creationId xmlns:a16="http://schemas.microsoft.com/office/drawing/2014/main" id="{65185AFA-9DFB-4A69-9876-7C97AB1EC056}"/>
              </a:ext>
            </a:extLst>
          </p:cNvPr>
          <p:cNvSpPr txBox="1"/>
          <p:nvPr/>
        </p:nvSpPr>
        <p:spPr>
          <a:xfrm>
            <a:off x="6162382" y="2295946"/>
            <a:ext cx="5805252"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panose="020F0502020204030204" pitchFamily="34" charset="0"/>
                <a:ea typeface="+mn-ea"/>
                <a:cs typeface="Times New Roman" panose="02020603050405020304" pitchFamily="18" charset="0"/>
              </a:rPr>
              <a:t>Onside kicks are especially challenging. Responsibility for the kick legality, free kick lines, first touching by Team K, contact— both who initiated and if legal — must be considered because contact will occur quickly. Teams will aggressively fight for possession. Quick and decisive movement, determination of possession and observation of participants not involved in the area around the ball is needed. </a:t>
            </a:r>
          </a:p>
        </p:txBody>
      </p:sp>
      <p:pic>
        <p:nvPicPr>
          <p:cNvPr id="11" name="Picture 10" descr="Chart, calendar&#10;&#10;Description automatically generated with medium confidence">
            <a:extLst>
              <a:ext uri="{FF2B5EF4-FFF2-40B4-BE49-F238E27FC236}">
                <a16:creationId xmlns:a16="http://schemas.microsoft.com/office/drawing/2014/main" id="{FC81FABA-B9D3-4CA0-978F-0018F7F1E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216" y="2050007"/>
            <a:ext cx="3465737" cy="4277531"/>
          </a:xfrm>
          <a:prstGeom prst="rect">
            <a:avLst/>
          </a:prstGeom>
        </p:spPr>
      </p:pic>
    </p:spTree>
    <p:extLst>
      <p:ext uri="{BB962C8B-B14F-4D97-AF65-F5344CB8AC3E}">
        <p14:creationId xmlns:p14="http://schemas.microsoft.com/office/powerpoint/2010/main" val="399592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93DAE59-7976-46AD-8227-A5664C7804E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E93BB623-2A4E-4163-81EC-51AEF212C9A3}"/>
              </a:ext>
            </a:extLst>
          </p:cNvPr>
          <p:cNvSpPr>
            <a:spLocks noGrp="1"/>
          </p:cNvSpPr>
          <p:nvPr>
            <p:ph type="title"/>
          </p:nvPr>
        </p:nvSpPr>
        <p:spPr>
          <a:xfrm>
            <a:off x="1940985" y="525463"/>
            <a:ext cx="10026649" cy="1204912"/>
          </a:xfrm>
        </p:spPr>
        <p:txBody>
          <a:bodyPr/>
          <a:lstStyle/>
          <a:p>
            <a:r>
              <a:rPr lang="en-US" dirty="0">
                <a:effectLst/>
                <a:ea typeface="Times New Roman" panose="02020603050405020304" pitchFamily="18" charset="0"/>
                <a:cs typeface="Times New Roman" panose="02020603050405020304" pitchFamily="18" charset="0"/>
              </a:rPr>
              <a:t>Time-Sensitive Situations – End of Second and Fourth Periods</a:t>
            </a:r>
            <a:endParaRPr lang="en-US" dirty="0"/>
          </a:p>
        </p:txBody>
      </p:sp>
      <p:pic>
        <p:nvPicPr>
          <p:cNvPr id="9" name="Picture 8" descr="Graphical user interface&#10;&#10;Description automatically generated with low confidence">
            <a:extLst>
              <a:ext uri="{FF2B5EF4-FFF2-40B4-BE49-F238E27FC236}">
                <a16:creationId xmlns:a16="http://schemas.microsoft.com/office/drawing/2014/main" id="{74957733-7069-4154-B0A3-971AE314D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457" y="2070099"/>
            <a:ext cx="9089136" cy="4114800"/>
          </a:xfrm>
          <a:prstGeom prst="rect">
            <a:avLst/>
          </a:prstGeom>
        </p:spPr>
      </p:pic>
      <p:sp>
        <p:nvSpPr>
          <p:cNvPr id="10" name="TextBox 9">
            <a:extLst>
              <a:ext uri="{FF2B5EF4-FFF2-40B4-BE49-F238E27FC236}">
                <a16:creationId xmlns:a16="http://schemas.microsoft.com/office/drawing/2014/main" id="{45306DAB-1AEE-4011-B62F-681C7C5171E5}"/>
              </a:ext>
            </a:extLst>
          </p:cNvPr>
          <p:cNvSpPr txBox="1"/>
          <p:nvPr/>
        </p:nvSpPr>
        <p:spPr>
          <a:xfrm>
            <a:off x="1402426" y="3599400"/>
            <a:ext cx="3043243"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Late in the second or fourth period, game officials should be aware of situations in which coaches may wish to request time-outs. </a:t>
            </a:r>
            <a:r>
              <a:rPr kumimoji="0" lang="en-US" sz="1600" b="0" i="0" u="none" strike="noStrike" kern="1200" cap="none" spc="0" normalizeH="0" baseline="0" noProof="0" dirty="0">
                <a:ln>
                  <a:noFill/>
                </a:ln>
                <a:solidFill>
                  <a:srgbClr val="414B56"/>
                </a:solidFill>
                <a:effectLst/>
                <a:uLnTx/>
                <a:uFillTx/>
                <a:latin typeface="Calibri" panose="020F0502020204030204" pitchFamily="34" charset="0"/>
                <a:ea typeface="+mn-ea"/>
                <a:cs typeface="Times New Roman" panose="02020603050405020304" pitchFamily="18" charset="0"/>
              </a:rPr>
              <a:t>Factors impacting the time remaining in a game include score, field position, available timeouts, injury and penalty timing. </a:t>
            </a:r>
            <a:r>
              <a:rPr kumimoji="0" lang="en-US" sz="1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 quick glance to the sideline in those situations can save valuable seconds.</a:t>
            </a:r>
            <a:endParaRPr kumimoji="0" lang="en-US" sz="16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2574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p:txBody>
          <a:bodyPr/>
          <a:lstStyle/>
          <a:p>
            <a:r>
              <a:rPr lang="en-US" dirty="0"/>
              <a:t>2022-23 NFHS</a:t>
            </a:r>
            <a:br>
              <a:rPr lang="en-US" dirty="0"/>
            </a:br>
            <a:r>
              <a:rPr lang="en-US" dirty="0"/>
              <a:t>Football information</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9648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2023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2022</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player running with a football&#10;&#10;Description automatically generated with medium confidence">
            <a:extLst>
              <a:ext uri="{FF2B5EF4-FFF2-40B4-BE49-F238E27FC236}">
                <a16:creationId xmlns:a16="http://schemas.microsoft.com/office/drawing/2014/main" id="{40137BB1-24E5-41DF-B65C-D41049C73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1805" y="4144686"/>
            <a:ext cx="2496358" cy="218308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2022-23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2022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28, 2022  (NFHS Summer Meeting – San Antonio, TX)</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4:00 p.m. (Central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2022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26, 2022</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2023 NFHS Football Rule Change Proposal Form Due</a:t>
            </a:r>
          </a:p>
          <a:p>
            <a:pPr lvl="1">
              <a:lnSpc>
                <a:spcPct val="80000"/>
              </a:lnSpc>
              <a:defRPr/>
            </a:pPr>
            <a:r>
              <a:rPr lang="en-US" dirty="0">
                <a:solidFill>
                  <a:srgbClr val="414B56"/>
                </a:solidFill>
              </a:rPr>
              <a:t>November 1, 2022</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2023 NFHS Football Rules Committee Meeting</a:t>
            </a:r>
            <a:r>
              <a:rPr lang="en-US" sz="2400" dirty="0">
                <a:solidFill>
                  <a:srgbClr val="414B56"/>
                </a:solidFill>
              </a:rPr>
              <a:t> 	</a:t>
            </a:r>
          </a:p>
          <a:p>
            <a:pPr lvl="1">
              <a:lnSpc>
                <a:spcPct val="80000"/>
              </a:lnSpc>
              <a:defRPr/>
            </a:pPr>
            <a:r>
              <a:rPr lang="en-US" dirty="0">
                <a:solidFill>
                  <a:srgbClr val="414B56"/>
                </a:solidFill>
              </a:rPr>
              <a:t>January  8-10, 2023</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pic>
        <p:nvPicPr>
          <p:cNvPr id="7" name="Picture 6" descr="A football player in a green uniform&#10;&#10;Description automatically generated with low confidence">
            <a:extLst>
              <a:ext uri="{FF2B5EF4-FFF2-40B4-BE49-F238E27FC236}">
                <a16:creationId xmlns:a16="http://schemas.microsoft.com/office/drawing/2014/main" id="{D4B45B8B-56B4-4FE9-B2B0-ABDB78AEE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0846" y="4199927"/>
            <a:ext cx="2396226" cy="2127849"/>
          </a:xfrm>
          <a:prstGeom prst="rect">
            <a:avLst/>
          </a:prstGeom>
        </p:spPr>
      </p:pic>
    </p:spTree>
    <p:extLst>
      <p:ext uri="{BB962C8B-B14F-4D97-AF65-F5344CB8AC3E}">
        <p14:creationId xmlns:p14="http://schemas.microsoft.com/office/powerpoint/2010/main" val="1017872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2022-23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559AEB53-8D66-4CBF-89AD-7A1690585AA0}"/>
              </a:ext>
            </a:extLst>
          </p:cNvPr>
          <p:cNvPicPr>
            <a:picLocks noChangeAspect="1"/>
          </p:cNvPicPr>
          <p:nvPr/>
        </p:nvPicPr>
        <p:blipFill rotWithShape="1">
          <a:blip r:embed="rId3"/>
          <a:srcRect l="15920" t="18428" r="68019" b="6100"/>
          <a:stretch/>
        </p:blipFill>
        <p:spPr>
          <a:xfrm>
            <a:off x="3234947" y="2013211"/>
            <a:ext cx="3321128" cy="4389248"/>
          </a:xfrm>
          <a:prstGeom prst="rect">
            <a:avLst/>
          </a:prstGeom>
          <a:ln w="19050">
            <a:solidFill>
              <a:srgbClr val="002060"/>
            </a:solidFill>
          </a:ln>
        </p:spPr>
      </p:pic>
    </p:spTree>
    <p:extLst>
      <p:ext uri="{BB962C8B-B14F-4D97-AF65-F5344CB8AC3E}">
        <p14:creationId xmlns:p14="http://schemas.microsoft.com/office/powerpoint/2010/main" val="2969737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NFHS Rules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067300" y="1989138"/>
            <a:ext cx="6900863" cy="4338637"/>
          </a:xfrm>
        </p:spPr>
        <p:txBody>
          <a:bodyPr/>
          <a:lstStyle/>
          <a:p>
            <a:r>
              <a:rPr lang="en-US" altLang="en-US"/>
              <a:t>Rules App features:</a:t>
            </a:r>
          </a:p>
          <a:p>
            <a:pPr lvl="1"/>
            <a:r>
              <a:rPr lang="en-US" altLang="en-US"/>
              <a:t>Searchable</a:t>
            </a:r>
          </a:p>
          <a:p>
            <a:pPr lvl="1"/>
            <a:r>
              <a:rPr lang="en-US" altLang="en-US"/>
              <a:t>Highlight notes</a:t>
            </a:r>
          </a:p>
          <a:p>
            <a:pPr lvl="1"/>
            <a:r>
              <a:rPr lang="en-US" altLang="en-US"/>
              <a:t>Bookmarks</a:t>
            </a:r>
          </a:p>
          <a:p>
            <a:pPr lvl="1"/>
            <a:r>
              <a:rPr lang="en-US" altLang="en-US"/>
              <a:t>Quizzes for all sports</a:t>
            </a:r>
          </a:p>
          <a:p>
            <a:pPr lvl="1"/>
            <a:r>
              <a:rPr lang="en-US" altLang="en-US"/>
              <a:t>Easy navigation</a:t>
            </a:r>
          </a:p>
          <a:p>
            <a:pPr lvl="1"/>
            <a:r>
              <a:rPr lang="en-US" altLang="en-US"/>
              <a:t>Immediate availability</a:t>
            </a:r>
          </a:p>
          <a:p>
            <a:pPr lvl="1"/>
            <a:r>
              <a:rPr lang="en-US" altLang="en-US"/>
              <a:t>Free to paid members of the NFHS Coaches </a:t>
            </a:r>
            <a:br>
              <a:rPr lang="en-US" altLang="en-US"/>
            </a:br>
            <a:r>
              <a:rPr lang="en-US" altLang="en-US"/>
              <a:t>and Officials Associations</a:t>
            </a:r>
          </a:p>
          <a:p>
            <a:pPr lvl="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screenshot of a cell phone&#10;&#10;Description automatically generated">
            <a:extLst>
              <a:ext uri="{FF2B5EF4-FFF2-40B4-BE49-F238E27FC236}">
                <a16:creationId xmlns:a16="http://schemas.microsoft.com/office/drawing/2014/main"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3" name="Picture 22" descr="A person playing tennis&#10;&#10;Description automatically generated with medium confidence">
            <a:extLst>
              <a:ext uri="{FF2B5EF4-FFF2-40B4-BE49-F238E27FC236}">
                <a16:creationId xmlns:a16="http://schemas.microsoft.com/office/drawing/2014/main" id="{5726573E-AB7B-4774-BE94-B78802948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513" y="3459673"/>
            <a:ext cx="1060338" cy="1426464"/>
          </a:xfrm>
          <a:prstGeom prst="rect">
            <a:avLst/>
          </a:prstGeom>
        </p:spPr>
      </p:pic>
      <p:pic>
        <p:nvPicPr>
          <p:cNvPr id="24" name="Picture 23" descr="A group of football players&#10;&#10;Description automatically generated with medium confidence">
            <a:extLst>
              <a:ext uri="{FF2B5EF4-FFF2-40B4-BE49-F238E27FC236}">
                <a16:creationId xmlns:a16="http://schemas.microsoft.com/office/drawing/2014/main" id="{AE46A6A7-13D0-4E83-819D-2909E80EE4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9067" y="3459673"/>
            <a:ext cx="1055583" cy="1426464"/>
          </a:xfrm>
          <a:prstGeom prst="rect">
            <a:avLst/>
          </a:prstGeom>
        </p:spPr>
      </p:pic>
      <p:pic>
        <p:nvPicPr>
          <p:cNvPr id="25" name="Picture 24" descr="A group of men playing basketball&#10;&#10;Description automatically generated">
            <a:extLst>
              <a:ext uri="{FF2B5EF4-FFF2-40B4-BE49-F238E27FC236}">
                <a16:creationId xmlns:a16="http://schemas.microsoft.com/office/drawing/2014/main" id="{796A3537-48C5-41C8-A62C-82D55D2D9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66" y="3459673"/>
            <a:ext cx="1050828" cy="1426464"/>
          </a:xfrm>
          <a:prstGeom prst="rect">
            <a:avLst/>
          </a:prstGeom>
        </p:spPr>
      </p:pic>
      <p:pic>
        <p:nvPicPr>
          <p:cNvPr id="26" name="Picture 25" descr="A picture containing text, skiing, building, ice hockey&#10;&#10;Description automatically generated">
            <a:extLst>
              <a:ext uri="{FF2B5EF4-FFF2-40B4-BE49-F238E27FC236}">
                <a16:creationId xmlns:a16="http://schemas.microsoft.com/office/drawing/2014/main" id="{87A4E1F7-9F9F-4FDD-B4A8-32EA4D6A8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3696" y="3459673"/>
            <a:ext cx="1055583" cy="1426464"/>
          </a:xfrm>
          <a:prstGeom prst="rect">
            <a:avLst/>
          </a:prstGeom>
        </p:spPr>
      </p:pic>
      <p:pic>
        <p:nvPicPr>
          <p:cNvPr id="27" name="Picture 26" descr="A picture containing text, person, table&#10;&#10;Description automatically generated">
            <a:extLst>
              <a:ext uri="{FF2B5EF4-FFF2-40B4-BE49-F238E27FC236}">
                <a16:creationId xmlns:a16="http://schemas.microsoft.com/office/drawing/2014/main" id="{333CD8FB-7D01-4381-9E8D-9BDA6010D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606" y="3459673"/>
            <a:ext cx="1057168" cy="1426464"/>
          </a:xfrm>
          <a:prstGeom prst="rect">
            <a:avLst/>
          </a:prstGeom>
        </p:spPr>
      </p:pic>
      <p:pic>
        <p:nvPicPr>
          <p:cNvPr id="28" name="Picture 27" descr="A picture containing text, crowd&#10;&#10;Description automatically generated">
            <a:extLst>
              <a:ext uri="{FF2B5EF4-FFF2-40B4-BE49-F238E27FC236}">
                <a16:creationId xmlns:a16="http://schemas.microsoft.com/office/drawing/2014/main" id="{B8CA952A-E646-4572-B471-2B7FA00BC4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1101" y="3453290"/>
            <a:ext cx="1055583" cy="1426464"/>
          </a:xfrm>
          <a:prstGeom prst="rect">
            <a:avLst/>
          </a:prstGeom>
        </p:spPr>
      </p:pic>
      <p:pic>
        <p:nvPicPr>
          <p:cNvPr id="29" name="Picture 28" descr="A group of men in a pool&#10;&#10;Description automatically generated with low confidence">
            <a:extLst>
              <a:ext uri="{FF2B5EF4-FFF2-40B4-BE49-F238E27FC236}">
                <a16:creationId xmlns:a16="http://schemas.microsoft.com/office/drawing/2014/main" id="{AD706CE3-A773-4145-9558-BF50252A8F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4294" y="3453290"/>
            <a:ext cx="1058753" cy="1426464"/>
          </a:xfrm>
          <a:prstGeom prst="rect">
            <a:avLst/>
          </a:prstGeom>
        </p:spPr>
      </p:pic>
      <p:pic>
        <p:nvPicPr>
          <p:cNvPr id="30" name="Picture 29" descr="A picture containing text, sport&#10;&#10;Description automatically generated">
            <a:extLst>
              <a:ext uri="{FF2B5EF4-FFF2-40B4-BE49-F238E27FC236}">
                <a16:creationId xmlns:a16="http://schemas.microsoft.com/office/drawing/2014/main" id="{BA81708F-379A-46B0-8B0C-38FEDA65A5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1513" y="4967387"/>
            <a:ext cx="1057168" cy="1426464"/>
          </a:xfrm>
          <a:prstGeom prst="rect">
            <a:avLst/>
          </a:prstGeom>
        </p:spPr>
      </p:pic>
      <p:pic>
        <p:nvPicPr>
          <p:cNvPr id="31" name="Picture 30" descr="A group of men running on a track&#10;&#10;Description automatically generated with low confidence">
            <a:extLst>
              <a:ext uri="{FF2B5EF4-FFF2-40B4-BE49-F238E27FC236}">
                <a16:creationId xmlns:a16="http://schemas.microsoft.com/office/drawing/2014/main" id="{EA4EEC21-05BC-4723-9070-ED38D50677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2269" y="4967387"/>
            <a:ext cx="1057168" cy="1426464"/>
          </a:xfrm>
          <a:prstGeom prst="rect">
            <a:avLst/>
          </a:prstGeom>
        </p:spPr>
      </p:pic>
      <p:pic>
        <p:nvPicPr>
          <p:cNvPr id="32" name="Picture 31" descr="A picture containing text, person, sport, crowd&#10;&#10;Description automatically generated">
            <a:extLst>
              <a:ext uri="{FF2B5EF4-FFF2-40B4-BE49-F238E27FC236}">
                <a16:creationId xmlns:a16="http://schemas.microsoft.com/office/drawing/2014/main" id="{DD8ACA99-3C00-4AD7-80F3-5BD985B64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33" name="Picture 32" descr="A group of people playing water polo&#10;&#10;Description automatically generated with low confidence">
            <a:extLst>
              <a:ext uri="{FF2B5EF4-FFF2-40B4-BE49-F238E27FC236}">
                <a16:creationId xmlns:a16="http://schemas.microsoft.com/office/drawing/2014/main" id="{F944F8B3-1563-4CA4-AD48-ACCD2825A8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34" name="Picture 33" descr="A picture containing text, person, outdoor, track and field&#10;&#10;Description automatically generated">
            <a:extLst>
              <a:ext uri="{FF2B5EF4-FFF2-40B4-BE49-F238E27FC236}">
                <a16:creationId xmlns:a16="http://schemas.microsoft.com/office/drawing/2014/main" id="{3C672FED-250A-4858-A924-E2C20363D1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0526" y="4967387"/>
            <a:ext cx="1053998" cy="1426464"/>
          </a:xfrm>
          <a:prstGeom prst="rect">
            <a:avLst/>
          </a:prstGeom>
        </p:spPr>
      </p:pic>
      <p:pic>
        <p:nvPicPr>
          <p:cNvPr id="35" name="Picture 34" descr="A group of people playing lacrosse&#10;&#10;Description automatically generated with low confidence">
            <a:extLst>
              <a:ext uri="{FF2B5EF4-FFF2-40B4-BE49-F238E27FC236}">
                <a16:creationId xmlns:a16="http://schemas.microsoft.com/office/drawing/2014/main" id="{720FF6E3-1F90-41D7-9600-BEB2E44B88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3696" y="4966836"/>
            <a:ext cx="1055583" cy="1426464"/>
          </a:xfrm>
          <a:prstGeom prst="rect">
            <a:avLst/>
          </a:prstGeom>
        </p:spPr>
      </p:pic>
      <p:pic>
        <p:nvPicPr>
          <p:cNvPr id="36" name="Picture 35" descr="A group of people running on a track&#10;&#10;Description automatically generated with low confidence">
            <a:extLst>
              <a:ext uri="{FF2B5EF4-FFF2-40B4-BE49-F238E27FC236}">
                <a16:creationId xmlns:a16="http://schemas.microsoft.com/office/drawing/2014/main" id="{6AB1479D-9D7D-496B-93F7-E56E761854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8451" y="4987268"/>
            <a:ext cx="1055583" cy="1426464"/>
          </a:xfrm>
          <a:prstGeom prst="rect">
            <a:avLst/>
          </a:prstGeom>
        </p:spPr>
      </p:pic>
      <p:pic>
        <p:nvPicPr>
          <p:cNvPr id="37" name="Picture 36" descr="A picture containing text, person&#10;&#10;Description automatically generated">
            <a:extLst>
              <a:ext uri="{FF2B5EF4-FFF2-40B4-BE49-F238E27FC236}">
                <a16:creationId xmlns:a16="http://schemas.microsoft.com/office/drawing/2014/main" id="{286F0DC8-AEF2-4840-B9EA-37B5546D336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23206" y="4987268"/>
            <a:ext cx="1053998" cy="1426464"/>
          </a:xfrm>
          <a:prstGeom prst="rect">
            <a:avLst/>
          </a:prstGeom>
        </p:spPr>
      </p:pic>
      <p:pic>
        <p:nvPicPr>
          <p:cNvPr id="56" name="Picture 55" descr="A group of men running&#10;&#10;Description automatically generated with low confidence">
            <a:extLst>
              <a:ext uri="{FF2B5EF4-FFF2-40B4-BE49-F238E27FC236}">
                <a16:creationId xmlns:a16="http://schemas.microsoft.com/office/drawing/2014/main" id="{1874056A-EDD2-42DB-BE41-123D882CC8C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4294" y="4966836"/>
            <a:ext cx="1057168" cy="1426464"/>
          </a:xfrm>
          <a:prstGeom prst="rect">
            <a:avLst/>
          </a:prstGeom>
        </p:spPr>
      </p:pic>
      <p:pic>
        <p:nvPicPr>
          <p:cNvPr id="57" name="Picture 56" descr="A person wearing a helmet and holding a baseball bat&#10;&#10;Description automatically generated with low confidence">
            <a:extLst>
              <a:ext uri="{FF2B5EF4-FFF2-40B4-BE49-F238E27FC236}">
                <a16:creationId xmlns:a16="http://schemas.microsoft.com/office/drawing/2014/main" id="{EEB5E057-584C-4182-B2F5-67BAD4E0C25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938043">
            <a:off x="9424848" y="1488750"/>
            <a:ext cx="1268434" cy="1607874"/>
          </a:xfrm>
          <a:prstGeom prst="rect">
            <a:avLst/>
          </a:prstGeom>
        </p:spPr>
      </p:pic>
      <p:pic>
        <p:nvPicPr>
          <p:cNvPr id="58" name="Picture 57" descr="A picture containing text, sign&#10;&#10;Description automatically generated">
            <a:extLst>
              <a:ext uri="{FF2B5EF4-FFF2-40B4-BE49-F238E27FC236}">
                <a16:creationId xmlns:a16="http://schemas.microsoft.com/office/drawing/2014/main" id="{988538AF-051C-436E-8333-339802D451E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8476" y="918481"/>
            <a:ext cx="1268434" cy="1607874"/>
          </a:xfrm>
          <a:prstGeom prst="rect">
            <a:avLst/>
          </a:prstGeom>
        </p:spPr>
      </p:pic>
      <p:pic>
        <p:nvPicPr>
          <p:cNvPr id="38" name="Picture 37" descr="A person wearing a helmet and holding a baseball bat&#10;&#10;Description automatically generated with low confidence">
            <a:extLst>
              <a:ext uri="{FF2B5EF4-FFF2-40B4-BE49-F238E27FC236}">
                <a16:creationId xmlns:a16="http://schemas.microsoft.com/office/drawing/2014/main" id="{372FF5DA-EB16-4037-8E9C-CF986BB5FB9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938043">
            <a:off x="9414335" y="1488750"/>
            <a:ext cx="1268434" cy="16078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RULES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VIDEO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OFFICIALS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9F740B-EC6D-D0F0-055B-18345F92F209}"/>
              </a:ext>
            </a:extLst>
          </p:cNvPr>
          <p:cNvSpPr txBox="1"/>
          <p:nvPr/>
        </p:nvSpPr>
        <p:spPr>
          <a:xfrm>
            <a:off x="7386796" y="683384"/>
            <a:ext cx="442408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a:ln>
                  <a:noFill/>
                </a:ln>
                <a:solidFill>
                  <a:srgbClr val="00205B"/>
                </a:solidFill>
                <a:effectLst/>
                <a:uLnTx/>
                <a:uFillTx/>
                <a:latin typeface="Calibri" panose="020F0502020204030204" pitchFamily="34" charset="0"/>
                <a:ea typeface="+mn-ea"/>
                <a:cs typeface="Calibri" panose="020F0502020204030204" pitchFamily="34" charset="0"/>
              </a:rPr>
              <a:t>14</a:t>
            </a:r>
            <a:endPar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13" name="Rectangle 12">
            <a:extLst>
              <a:ext uri="{FF2B5EF4-FFF2-40B4-BE49-F238E27FC236}">
                <a16:creationId xmlns:a16="http://schemas.microsoft.com/office/drawing/2014/main" id="{55C94082-0BAD-F766-08D6-5E5C7A224684}"/>
              </a:ext>
            </a:extLst>
          </p:cNvPr>
          <p:cNvSpPr/>
          <p:nvPr/>
        </p:nvSpPr>
        <p:spPr>
          <a:xfrm>
            <a:off x="8081318" y="1786242"/>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121,508</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$9.2M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92" y="3468397"/>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787640" y="1714705"/>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EC57A0C8-50AC-75CC-F672-4629E5E5DBC2}"/>
              </a:ext>
            </a:extLst>
          </p:cNvPr>
          <p:cNvSpPr/>
          <p:nvPr/>
        </p:nvSpPr>
        <p:spPr>
          <a:xfrm>
            <a:off x="8081318" y="2633888"/>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B5F04CCF-B9C7-0844-6AAF-F3C9A69E0D7E}"/>
              </a:ext>
            </a:extLst>
          </p:cNvPr>
          <p:cNvSpPr/>
          <p:nvPr/>
        </p:nvSpPr>
        <p:spPr>
          <a:xfrm>
            <a:off x="8096073" y="3548345"/>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2FD7A08-61E6-D5EE-7F06-C801D0B40BF7}"/>
              </a:ext>
            </a:extLst>
          </p:cNvPr>
          <p:cNvSpPr/>
          <p:nvPr/>
        </p:nvSpPr>
        <p:spPr>
          <a:xfrm>
            <a:off x="8096073" y="4438106"/>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2249A99-E08B-42CC-4310-7E3C5A3500F3}"/>
              </a:ext>
            </a:extLst>
          </p:cNvPr>
          <p:cNvSpPr txBox="1"/>
          <p:nvPr/>
        </p:nvSpPr>
        <p:spPr>
          <a:xfrm>
            <a:off x="8360393" y="1810594"/>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Improved Schedule View</a:t>
            </a:r>
          </a:p>
        </p:txBody>
      </p:sp>
      <p:sp>
        <p:nvSpPr>
          <p:cNvPr id="18" name="TextBox 17">
            <a:extLst>
              <a:ext uri="{FF2B5EF4-FFF2-40B4-BE49-F238E27FC236}">
                <a16:creationId xmlns:a16="http://schemas.microsoft.com/office/drawing/2014/main" id="{69E92C5B-50D8-FB37-A7F2-7D1EC91AAB3C}"/>
              </a:ext>
            </a:extLst>
          </p:cNvPr>
          <p:cNvSpPr txBox="1"/>
          <p:nvPr/>
        </p:nvSpPr>
        <p:spPr>
          <a:xfrm>
            <a:off x="8360392" y="2677821"/>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Auto-Assign</a:t>
            </a:r>
          </a:p>
        </p:txBody>
      </p:sp>
      <p:sp>
        <p:nvSpPr>
          <p:cNvPr id="19" name="TextBox 18">
            <a:extLst>
              <a:ext uri="{FF2B5EF4-FFF2-40B4-BE49-F238E27FC236}">
                <a16:creationId xmlns:a16="http://schemas.microsoft.com/office/drawing/2014/main" id="{9CC534E8-1DEF-CA0B-F010-372527436899}"/>
              </a:ext>
            </a:extLst>
          </p:cNvPr>
          <p:cNvSpPr txBox="1"/>
          <p:nvPr/>
        </p:nvSpPr>
        <p:spPr>
          <a:xfrm>
            <a:off x="8372474" y="3582486"/>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Years of Service</a:t>
            </a:r>
          </a:p>
        </p:txBody>
      </p:sp>
      <p:sp>
        <p:nvSpPr>
          <p:cNvPr id="20" name="TextBox 19">
            <a:extLst>
              <a:ext uri="{FF2B5EF4-FFF2-40B4-BE49-F238E27FC236}">
                <a16:creationId xmlns:a16="http://schemas.microsoft.com/office/drawing/2014/main" id="{C16D0E63-FF58-1AA5-077C-DB70BCEC27DA}"/>
              </a:ext>
            </a:extLst>
          </p:cNvPr>
          <p:cNvSpPr txBox="1"/>
          <p:nvPr/>
        </p:nvSpPr>
        <p:spPr>
          <a:xfrm>
            <a:off x="8379925" y="4462403"/>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Enhanced Payment Capabilities</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800989" y="2520374"/>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814338" y="3447459"/>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772B3328-DAB0-64DC-21B5-647908AD5C65}"/>
              </a:ext>
            </a:extLst>
          </p:cNvPr>
          <p:cNvGrpSpPr/>
          <p:nvPr/>
        </p:nvGrpSpPr>
        <p:grpSpPr>
          <a:xfrm>
            <a:off x="7827687" y="4362933"/>
            <a:ext cx="590168" cy="590168"/>
            <a:chOff x="7787640" y="1356360"/>
            <a:chExt cx="590168" cy="590168"/>
          </a:xfrm>
        </p:grpSpPr>
        <p:sp>
          <p:nvSpPr>
            <p:cNvPr id="63" name="Oval 62">
              <a:extLst>
                <a:ext uri="{FF2B5EF4-FFF2-40B4-BE49-F238E27FC236}">
                  <a16:creationId xmlns:a16="http://schemas.microsoft.com/office/drawing/2014/main" id="{FB171258-78F2-EF96-F7D8-0A4021730AB5}"/>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Arrow: Right 63">
              <a:extLst>
                <a:ext uri="{FF2B5EF4-FFF2-40B4-BE49-F238E27FC236}">
                  <a16:creationId xmlns:a16="http://schemas.microsoft.com/office/drawing/2014/main" id="{4102BB39-194C-FE70-3538-417D11DF2A91}"/>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6750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anose="020B0604020202020204"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5000" b="1" i="0" u="none" strike="noStrike" kern="1200" cap="none" spc="0" normalizeH="0" baseline="0" noProof="0" dirty="0">
                <a:ln>
                  <a:noFill/>
                </a:ln>
                <a:solidFill>
                  <a:prstClr val="white"/>
                </a:solidFill>
                <a:effectLst/>
                <a:uLnTx/>
                <a:uFillTx/>
                <a:latin typeface="Calibri" charset="0"/>
                <a:ea typeface="Calibri" charset="0"/>
                <a:cs typeface="Calibri" charset="0"/>
              </a:rPr>
              <a:t>Over 1 million events this year…</a:t>
            </a:r>
          </a:p>
        </p:txBody>
      </p:sp>
    </p:spTree>
    <p:extLst>
      <p:ext uri="{BB962C8B-B14F-4D97-AF65-F5344CB8AC3E}">
        <p14:creationId xmlns:p14="http://schemas.microsoft.com/office/powerpoint/2010/main" val="2061034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p:txBody>
          <a:bodyPr/>
          <a:lstStyle/>
          <a:p>
            <a:r>
              <a:rPr lang="en-US" dirty="0"/>
              <a:t>2022 </a:t>
            </a:r>
            <a:r>
              <a:rPr lang="en-US" dirty="0" err="1"/>
              <a:t>nfhs</a:t>
            </a:r>
            <a:br>
              <a:rPr lang="en-US" dirty="0"/>
            </a:br>
            <a:r>
              <a:rPr lang="en-US" dirty="0"/>
              <a:t>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8239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776549" y="525463"/>
            <a:ext cx="10415451" cy="1204912"/>
          </a:xfrm>
        </p:spPr>
        <p:txBody>
          <a:bodyPr/>
          <a:lstStyle/>
          <a:p>
            <a:br>
              <a:rPr lang="en-US" cap="none" dirty="0"/>
            </a:br>
            <a:r>
              <a:rPr lang="en-US" cap="none" dirty="0"/>
              <a:t>TEAM BOXES</a:t>
            </a:r>
            <a:br>
              <a:rPr lang="en-US" dirty="0"/>
            </a:br>
            <a:r>
              <a:rPr lang="en-US" dirty="0"/>
              <a:t>rule 1-2-3</a:t>
            </a:r>
            <a:r>
              <a:rPr lang="en-US" cap="none" dirty="0"/>
              <a:t>g NOTES 3. (NEW), </a:t>
            </a:r>
            <a:r>
              <a:rPr lang="en-US" dirty="0"/>
              <a:t>TABLE 1-7 (3.) (New) </a:t>
            </a:r>
            <a:br>
              <a:rPr lang="en-US" cap="none" dirty="0"/>
            </a:b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91173" y="5358810"/>
            <a:ext cx="9066688" cy="1013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It is permissible for state associations to approve an extension of the team box and to determine the individuals who may be in the extended area, provided such extension is the same for both teams.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Timeline&#10;&#10;Description automatically generated">
            <a:extLst>
              <a:ext uri="{FF2B5EF4-FFF2-40B4-BE49-F238E27FC236}">
                <a16:creationId xmlns:a16="http://schemas.microsoft.com/office/drawing/2014/main" id="{CE366A54-438B-41AE-B804-1339430A7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129" y="1954306"/>
            <a:ext cx="8924544" cy="3328416"/>
          </a:xfrm>
          <a:prstGeom prst="rect">
            <a:avLst/>
          </a:prstGeom>
        </p:spPr>
      </p:pic>
    </p:spTree>
    <p:extLst>
      <p:ext uri="{BB962C8B-B14F-4D97-AF65-F5344CB8AC3E}">
        <p14:creationId xmlns:p14="http://schemas.microsoft.com/office/powerpoint/2010/main" val="325277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6C0F-2E9B-4D7A-A1C4-25030A2458E7}"/>
              </a:ext>
            </a:extLst>
          </p:cNvPr>
          <p:cNvSpPr>
            <a:spLocks noGrp="1"/>
          </p:cNvSpPr>
          <p:nvPr>
            <p:ph type="title"/>
          </p:nvPr>
        </p:nvSpPr>
        <p:spPr/>
        <p:txBody>
          <a:bodyPr/>
          <a:lstStyle/>
          <a:p>
            <a:r>
              <a:rPr lang="en-US" dirty="0"/>
              <a:t>Game balls</a:t>
            </a:r>
            <a:br>
              <a:rPr lang="en-US" dirty="0"/>
            </a:br>
            <a:r>
              <a:rPr lang="en-US" dirty="0"/>
              <a:t>rule 1-3-3</a:t>
            </a:r>
          </a:p>
        </p:txBody>
      </p:sp>
      <p:sp>
        <p:nvSpPr>
          <p:cNvPr id="4" name="Footer Placeholder 3">
            <a:extLst>
              <a:ext uri="{FF2B5EF4-FFF2-40B4-BE49-F238E27FC236}">
                <a16:creationId xmlns:a16="http://schemas.microsoft.com/office/drawing/2014/main" id="{50B39A48-A509-4A32-82C3-19BE0855756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Content Placeholder 2">
            <a:extLst>
              <a:ext uri="{FF2B5EF4-FFF2-40B4-BE49-F238E27FC236}">
                <a16:creationId xmlns:a16="http://schemas.microsoft.com/office/drawing/2014/main" id="{52560A2E-FC9A-40A4-8D89-5CD2992324E0}"/>
              </a:ext>
            </a:extLst>
          </p:cNvPr>
          <p:cNvSpPr>
            <a:spLocks noGrp="1"/>
          </p:cNvSpPr>
          <p:nvPr>
            <p:ph idx="1"/>
          </p:nvPr>
        </p:nvSpPr>
        <p:spPr>
          <a:xfrm>
            <a:off x="2292333" y="5243209"/>
            <a:ext cx="9448952" cy="1281415"/>
          </a:xfrm>
        </p:spPr>
        <p:txBody>
          <a:bodyPr/>
          <a:lstStyle/>
          <a:p>
            <a:pPr marL="0" indent="0">
              <a:buNone/>
            </a:pPr>
            <a:r>
              <a:rPr lang="en-US" sz="1800" dirty="0">
                <a:effectLst/>
                <a:ea typeface="Times New Roman" panose="02020603050405020304" pitchFamily="18" charset="0"/>
                <a:cs typeface="Times New Roman" panose="02020603050405020304" pitchFamily="18" charset="0"/>
              </a:rPr>
              <a:t>Any game official may order the ball changed between downs. Unless the ball is ordered changed by the Referee or another game official, Team A scoring a touchdown with one ball (MechaniGram A) may not request a different ball for the try (MechaniGram B) but may use a different approved ball for the ensuing free kick (PlayPic C).</a:t>
            </a:r>
            <a:endParaRPr lang="en-US" sz="1800" dirty="0"/>
          </a:p>
        </p:txBody>
      </p:sp>
      <p:pic>
        <p:nvPicPr>
          <p:cNvPr id="7" name="Picture 6" descr="Graphical user interface, chart&#10;&#10;Description automatically generated">
            <a:extLst>
              <a:ext uri="{FF2B5EF4-FFF2-40B4-BE49-F238E27FC236}">
                <a16:creationId xmlns:a16="http://schemas.microsoft.com/office/drawing/2014/main" id="{8335F195-B44B-4EF0-84BD-DC54D0202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907" y="2000137"/>
            <a:ext cx="8211312" cy="3243072"/>
          </a:xfrm>
          <a:prstGeom prst="rect">
            <a:avLst/>
          </a:prstGeom>
        </p:spPr>
      </p:pic>
    </p:spTree>
    <p:extLst>
      <p:ext uri="{BB962C8B-B14F-4D97-AF65-F5344CB8AC3E}">
        <p14:creationId xmlns:p14="http://schemas.microsoft.com/office/powerpoint/2010/main" val="1332980893"/>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54267E03-5908-470A-BC79-10A4C51369BE}"/>
    </a:ext>
  </a:extLst>
</a:theme>
</file>

<file path=ppt/theme/theme5.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6.xml><?xml version="1.0" encoding="utf-8"?>
<a:theme xmlns:a="http://schemas.openxmlformats.org/drawingml/2006/main" name="5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CEADCAD1-10EE-42A8-ABDE-B73DA9B4AFF1}" vid="{B2EB68AA-BEFD-472A-A2F5-7556A722625C}"/>
    </a:ext>
  </a:extLst>
</a:theme>
</file>

<file path=ppt/theme/theme7.xml><?xml version="1.0" encoding="utf-8"?>
<a:theme xmlns:a="http://schemas.openxmlformats.org/drawingml/2006/main" name="6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8DE6EA2-5707-419B-B3B7-E9A96765EABB}" vid="{087EF5C2-B9E4-4004-8053-BC1A13AD483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2056</TotalTime>
  <Words>10750</Words>
  <Application>Microsoft Office PowerPoint</Application>
  <PresentationFormat>Widescreen</PresentationFormat>
  <Paragraphs>753</Paragraphs>
  <Slides>58</Slides>
  <Notes>58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58</vt:i4>
      </vt:variant>
    </vt:vector>
  </HeadingPairs>
  <TitlesOfParts>
    <vt:vector size="71" baseType="lpstr">
      <vt:lpstr>Acumin Pro Ultra Black</vt:lpstr>
      <vt:lpstr>Arial</vt:lpstr>
      <vt:lpstr>Calibri</vt:lpstr>
      <vt:lpstr>Courier New</vt:lpstr>
      <vt:lpstr>Helvetica-Condensed</vt:lpstr>
      <vt:lpstr>Wingdings</vt:lpstr>
      <vt:lpstr>Office Theme</vt:lpstr>
      <vt:lpstr>1_Office Theme</vt:lpstr>
      <vt:lpstr>2_Office Theme</vt:lpstr>
      <vt:lpstr>3_Office Theme</vt:lpstr>
      <vt:lpstr>4_Office Theme</vt:lpstr>
      <vt:lpstr>5_Office Theme</vt:lpstr>
      <vt:lpstr>6_Office Theme</vt:lpstr>
      <vt:lpstr>2022 NFHS Football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2022 nfhs football rules changes</vt:lpstr>
      <vt:lpstr>Nfhs football rules</vt:lpstr>
      <vt:lpstr> TEAM BOXES rule 1-2-3g NOTES 3. (NEW), TABLE 1-7 (3.) (New)  </vt:lpstr>
      <vt:lpstr>Game balls rule 1-3-3</vt:lpstr>
      <vt:lpstr>Jersey numbers  rule 1-4-3, FIGURE 1-4-2, Rule 1-5-1c(1),         rule 7-2-5b EXCEPTIONS, RULE 7-5-6a</vt:lpstr>
      <vt:lpstr>CHOP BLOCK RULE 2-3-8</vt:lpstr>
      <vt:lpstr>Game clock option   RULE 3-4-7</vt:lpstr>
      <vt:lpstr>PLAY CLOCK RULE 3-6-1a(1)e EXCEPTION 2. (NEW)</vt:lpstr>
      <vt:lpstr>INTENTIONAL GROUNDING  RULE 7-5-2d EXCEPTION 2. (NEW), TABLE 7-5-2, TABLE 7-5</vt:lpstr>
      <vt:lpstr>INTENTIONAL GROUNDING RULE 7-5-2d EXCEPTION 2. (NEW), TABLE 7-5-2, TABLE 7-5</vt:lpstr>
      <vt:lpstr>2022 nfhs  football editorial changes</vt:lpstr>
      <vt:lpstr>2022 Nfhs football editorial changes</vt:lpstr>
      <vt:lpstr>2022 Nfhs football editorial changes</vt:lpstr>
      <vt:lpstr>2022 nfhs football rules reminders</vt:lpstr>
      <vt:lpstr>blocking below the waist Rule 2-17-2c </vt:lpstr>
      <vt:lpstr>Blocking below the waist Rules 2-17-1, 2-17-2, 2-17-4</vt:lpstr>
      <vt:lpstr>blocking below the waist rules 2-3-7, 2-17-1, 2-17-2, 9-3-2</vt:lpstr>
      <vt:lpstr>blocking below the waist rules 2-3-7, 2-17-1, 2-17-2, 9-3-2</vt:lpstr>
      <vt:lpstr>blocking below the waist rules 2-3-7, 2-17-2, 9-3-2</vt:lpstr>
      <vt:lpstr>FOOTBALL JERSEY NUMBERS  RULE 1-5-1c(3)</vt:lpstr>
      <vt:lpstr>2024 - Football JERSEY numbers RULES 1-5-1c; 1-5-1c(6)</vt:lpstr>
      <vt:lpstr>Football JERSEY numbers RULES 1-5-1c; 1-5-1c(6)</vt:lpstr>
      <vt:lpstr>Football JERSEY numbers RULES 1-5-1c; 1-5-1c(6)</vt:lpstr>
      <vt:lpstr>2022 nfhs football points of emphasis</vt:lpstr>
      <vt:lpstr>2022 nfhs football points of emphasis</vt:lpstr>
      <vt:lpstr>sportsmanship</vt:lpstr>
      <vt:lpstr>sportsmanship</vt:lpstr>
      <vt:lpstr>TARGETING/DEFENSELESS PLAYER</vt:lpstr>
      <vt:lpstr>TARGETING/Defenseless player</vt:lpstr>
      <vt:lpstr>LEGAL UNIFORMS/EQUIPMENT</vt:lpstr>
      <vt:lpstr>2022-2023 nfhs football game officials manual</vt:lpstr>
      <vt:lpstr>2022-2023 Nfhs football  game officials manual REMINDERS</vt:lpstr>
      <vt:lpstr>2022-2023 nfhs football game officials manual committee points of emphasis</vt:lpstr>
      <vt:lpstr>COMMUNICATION BETWEEN COACHES AND GAME OFFICIALS</vt:lpstr>
      <vt:lpstr>OFFICIATING Intentional grounding</vt:lpstr>
      <vt:lpstr>OFFICIATING Intentional grounding</vt:lpstr>
      <vt:lpstr>FREE-KICK MECHANICS</vt:lpstr>
      <vt:lpstr>FREE-KICK MECHANICS</vt:lpstr>
      <vt:lpstr>Time-Sensitive Situations – End of Second and Fourth Periods</vt:lpstr>
      <vt:lpstr>2022-23 NFHS Football information</vt:lpstr>
      <vt:lpstr>2023 nfhs football rule change  proposal online form</vt:lpstr>
      <vt:lpstr>2022-23 nfhs football information</vt:lpstr>
      <vt:lpstr>Nfhs suggested guidelines For management of concussion in sports</vt:lpstr>
      <vt:lpstr>NFHS Rules App</vt:lpstr>
      <vt:lpstr>NFHS OFFICIALS Education </vt:lpstr>
      <vt:lpstr>PowerPoint Presentation</vt:lpstr>
      <vt:lpstr>PowerPoint Presentation</vt:lpstr>
      <vt:lpstr> NFHS Learning Center</vt:lpstr>
      <vt:lpstr>PowerPoint Presentation</vt:lpstr>
      <vt:lpstr>NFHS Network</vt:lpstr>
      <vt:lpstr>NFHS Network</vt:lpstr>
      <vt:lpstr>PowerPoint Presentation</vt:lpstr>
      <vt:lpstr>Thank You</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Angela Hays</cp:lastModifiedBy>
  <cp:revision>285</cp:revision>
  <cp:lastPrinted>2022-05-19T17:25:21Z</cp:lastPrinted>
  <dcterms:created xsi:type="dcterms:W3CDTF">2020-02-12T19:35:51Z</dcterms:created>
  <dcterms:modified xsi:type="dcterms:W3CDTF">2022-06-14T17:32:51Z</dcterms:modified>
</cp:coreProperties>
</file>