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386" r:id="rId8"/>
    <p:sldId id="387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381" r:id="rId20"/>
    <p:sldId id="382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7" r:id="rId36"/>
    <p:sldId id="286" r:id="rId37"/>
    <p:sldId id="379" r:id="rId38"/>
    <p:sldId id="380" r:id="rId39"/>
    <p:sldId id="288" r:id="rId40"/>
    <p:sldId id="289" r:id="rId41"/>
    <p:sldId id="290" r:id="rId42"/>
    <p:sldId id="291" r:id="rId43"/>
    <p:sldId id="293" r:id="rId44"/>
    <p:sldId id="292" r:id="rId45"/>
    <p:sldId id="294" r:id="rId46"/>
    <p:sldId id="295" r:id="rId47"/>
    <p:sldId id="397" r:id="rId48"/>
    <p:sldId id="398" r:id="rId49"/>
    <p:sldId id="373" r:id="rId50"/>
    <p:sldId id="374" r:id="rId51"/>
    <p:sldId id="296" r:id="rId52"/>
    <p:sldId id="297" r:id="rId53"/>
    <p:sldId id="393" r:id="rId54"/>
    <p:sldId id="394" r:id="rId55"/>
    <p:sldId id="298" r:id="rId56"/>
    <p:sldId id="299" r:id="rId57"/>
    <p:sldId id="363" r:id="rId58"/>
    <p:sldId id="364" r:id="rId59"/>
    <p:sldId id="369" r:id="rId60"/>
    <p:sldId id="370" r:id="rId61"/>
    <p:sldId id="409" r:id="rId62"/>
    <p:sldId id="410" r:id="rId63"/>
    <p:sldId id="300" r:id="rId64"/>
    <p:sldId id="301" r:id="rId65"/>
    <p:sldId id="302" r:id="rId66"/>
    <p:sldId id="303" r:id="rId67"/>
    <p:sldId id="304" r:id="rId68"/>
    <p:sldId id="305" r:id="rId69"/>
    <p:sldId id="306" r:id="rId70"/>
    <p:sldId id="307" r:id="rId71"/>
    <p:sldId id="308" r:id="rId72"/>
    <p:sldId id="309" r:id="rId73"/>
    <p:sldId id="310" r:id="rId74"/>
    <p:sldId id="311" r:id="rId75"/>
    <p:sldId id="312" r:id="rId76"/>
    <p:sldId id="313" r:id="rId77"/>
    <p:sldId id="407" r:id="rId78"/>
    <p:sldId id="408" r:id="rId79"/>
    <p:sldId id="314" r:id="rId80"/>
    <p:sldId id="315" r:id="rId81"/>
    <p:sldId id="316" r:id="rId82"/>
    <p:sldId id="317" r:id="rId83"/>
    <p:sldId id="389" r:id="rId84"/>
    <p:sldId id="390" r:id="rId85"/>
    <p:sldId id="365" r:id="rId86"/>
    <p:sldId id="366" r:id="rId87"/>
    <p:sldId id="318" r:id="rId88"/>
    <p:sldId id="319" r:id="rId89"/>
    <p:sldId id="320" r:id="rId90"/>
    <p:sldId id="321" r:id="rId91"/>
    <p:sldId id="322" r:id="rId92"/>
    <p:sldId id="323" r:id="rId93"/>
    <p:sldId id="324" r:id="rId94"/>
    <p:sldId id="325" r:id="rId95"/>
    <p:sldId id="326" r:id="rId96"/>
    <p:sldId id="327" r:id="rId97"/>
    <p:sldId id="328" r:id="rId98"/>
    <p:sldId id="388" r:id="rId99"/>
    <p:sldId id="383" r:id="rId100"/>
    <p:sldId id="385" r:id="rId101"/>
    <p:sldId id="330" r:id="rId102"/>
    <p:sldId id="331" r:id="rId103"/>
    <p:sldId id="332" r:id="rId104"/>
    <p:sldId id="333" r:id="rId105"/>
    <p:sldId id="334" r:id="rId106"/>
    <p:sldId id="335" r:id="rId107"/>
    <p:sldId id="336" r:id="rId108"/>
    <p:sldId id="337" r:id="rId109"/>
    <p:sldId id="391" r:id="rId110"/>
    <p:sldId id="392" r:id="rId111"/>
    <p:sldId id="338" r:id="rId112"/>
    <p:sldId id="339" r:id="rId113"/>
    <p:sldId id="340" r:id="rId114"/>
    <p:sldId id="341" r:id="rId115"/>
    <p:sldId id="342" r:id="rId116"/>
    <p:sldId id="343" r:id="rId117"/>
    <p:sldId id="411" r:id="rId118"/>
    <p:sldId id="412" r:id="rId119"/>
    <p:sldId id="375" r:id="rId120"/>
    <p:sldId id="376" r:id="rId121"/>
    <p:sldId id="344" r:id="rId122"/>
    <p:sldId id="345" r:id="rId123"/>
    <p:sldId id="399" r:id="rId124"/>
    <p:sldId id="400" r:id="rId125"/>
    <p:sldId id="414" r:id="rId126"/>
    <p:sldId id="413" r:id="rId127"/>
    <p:sldId id="405" r:id="rId128"/>
    <p:sldId id="406" r:id="rId129"/>
    <p:sldId id="346" r:id="rId130"/>
    <p:sldId id="347" r:id="rId131"/>
    <p:sldId id="348" r:id="rId132"/>
    <p:sldId id="349" r:id="rId133"/>
    <p:sldId id="350" r:id="rId134"/>
    <p:sldId id="351" r:id="rId135"/>
    <p:sldId id="401" r:id="rId136"/>
    <p:sldId id="402" r:id="rId137"/>
    <p:sldId id="371" r:id="rId138"/>
    <p:sldId id="372" r:id="rId139"/>
    <p:sldId id="395" r:id="rId140"/>
    <p:sldId id="396" r:id="rId141"/>
    <p:sldId id="352" r:id="rId142"/>
    <p:sldId id="353" r:id="rId143"/>
    <p:sldId id="354" r:id="rId144"/>
    <p:sldId id="355" r:id="rId145"/>
    <p:sldId id="377" r:id="rId146"/>
    <p:sldId id="378" r:id="rId147"/>
    <p:sldId id="356" r:id="rId148"/>
    <p:sldId id="357" r:id="rId149"/>
    <p:sldId id="358" r:id="rId150"/>
    <p:sldId id="359" r:id="rId151"/>
    <p:sldId id="360" r:id="rId152"/>
    <p:sldId id="361" r:id="rId153"/>
    <p:sldId id="403" r:id="rId154"/>
    <p:sldId id="404" r:id="rId15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122" d="100"/>
          <a:sy n="122" d="100"/>
        </p:scale>
        <p:origin x="-9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tableStyles" Target="tableStyle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53" Type="http://schemas.openxmlformats.org/officeDocument/2006/relationships/slide" Target="slides/slide1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82B78-9AE8-449F-86C2-807F26636070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C5862-DDB3-4752-B085-346AF4DA0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50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82B78-9AE8-449F-86C2-807F26636070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C5862-DDB3-4752-B085-346AF4DA0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41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82B78-9AE8-449F-86C2-807F26636070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C5862-DDB3-4752-B085-346AF4DA0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804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82B78-9AE8-449F-86C2-807F26636070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C5862-DDB3-4752-B085-346AF4DA0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301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82B78-9AE8-449F-86C2-807F26636070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C5862-DDB3-4752-B085-346AF4DA0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658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82B78-9AE8-449F-86C2-807F26636070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C5862-DDB3-4752-B085-346AF4DA0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3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82B78-9AE8-449F-86C2-807F26636070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C5862-DDB3-4752-B085-346AF4DA0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233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82B78-9AE8-449F-86C2-807F26636070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C5862-DDB3-4752-B085-346AF4DA0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28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82B78-9AE8-449F-86C2-807F26636070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C5862-DDB3-4752-B085-346AF4DA0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819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82B78-9AE8-449F-86C2-807F26636070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C5862-DDB3-4752-B085-346AF4DA0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44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82B78-9AE8-449F-86C2-807F26636070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C5862-DDB3-4752-B085-346AF4DA0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82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82B78-9AE8-449F-86C2-807F26636070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C5862-DDB3-4752-B085-346AF4DA0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33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Speed Dating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Cardiology and EKG Vocabulary</a:t>
            </a:r>
          </a:p>
        </p:txBody>
      </p:sp>
    </p:spTree>
    <p:extLst>
      <p:ext uri="{BB962C8B-B14F-4D97-AF65-F5344CB8AC3E}">
        <p14:creationId xmlns:p14="http://schemas.microsoft.com/office/powerpoint/2010/main" val="3736050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Aortic valve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Semilunar valve between the left ventricle and the aorta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513543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pericardium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Sac of fibrous tissue that surrounds the heart</a:t>
            </a:r>
          </a:p>
          <a:p>
            <a:r>
              <a:rPr lang="en-US" dirty="0" smtClean="0"/>
              <a:t>Inner coat is epicardium or visceral pericardium</a:t>
            </a:r>
          </a:p>
          <a:p>
            <a:r>
              <a:rPr lang="en-US" dirty="0" smtClean="0"/>
              <a:t>Outer coat is parietal pericardium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351097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Pericardial fluid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842249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Pericardial fluid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Fluid found between visceral and parietal pleura </a:t>
            </a:r>
          </a:p>
          <a:p>
            <a:r>
              <a:rPr lang="en-US" dirty="0" smtClean="0"/>
              <a:t>Acts as lubricant to allow normal heart movement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603853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PQRST </a:t>
            </a:r>
          </a:p>
        </p:txBody>
      </p:sp>
    </p:spTree>
    <p:extLst>
      <p:ext uri="{BB962C8B-B14F-4D97-AF65-F5344CB8AC3E}">
        <p14:creationId xmlns:p14="http://schemas.microsoft.com/office/powerpoint/2010/main" val="4092465069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PQRST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Electrical activity representing one “complex”</a:t>
            </a:r>
          </a:p>
          <a:p>
            <a:r>
              <a:rPr lang="en-US" dirty="0" smtClean="0"/>
              <a:t>Should correlate to one heartbeat in a healthy heart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258174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Precordial leads </a:t>
            </a:r>
          </a:p>
        </p:txBody>
      </p:sp>
    </p:spTree>
    <p:extLst>
      <p:ext uri="{BB962C8B-B14F-4D97-AF65-F5344CB8AC3E}">
        <p14:creationId xmlns:p14="http://schemas.microsoft.com/office/powerpoint/2010/main" val="4064613889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Precordial leads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Leads placed on the chest directly over or around the heart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065808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Pulmonary artery </a:t>
            </a:r>
          </a:p>
        </p:txBody>
      </p:sp>
    </p:spTree>
    <p:extLst>
      <p:ext uri="{BB962C8B-B14F-4D97-AF65-F5344CB8AC3E}">
        <p14:creationId xmlns:p14="http://schemas.microsoft.com/office/powerpoint/2010/main" val="4010063186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Pulmonary artery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Artery that transports blood from the right ventricle to the lungs</a:t>
            </a:r>
          </a:p>
          <a:p>
            <a:r>
              <a:rPr lang="en-US" dirty="0" smtClean="0"/>
              <a:t>Only artery in the body that transports deoxygenated blood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97997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Pulmonary </a:t>
            </a:r>
            <a:r>
              <a:rPr lang="en-US" dirty="0" smtClean="0"/>
              <a:t>circulation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305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Apex</a:t>
            </a:r>
          </a:p>
        </p:txBody>
      </p:sp>
    </p:spTree>
    <p:extLst>
      <p:ext uri="{BB962C8B-B14F-4D97-AF65-F5344CB8AC3E}">
        <p14:creationId xmlns:p14="http://schemas.microsoft.com/office/powerpoint/2010/main" val="2613056113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Pulmonary </a:t>
            </a:r>
            <a:r>
              <a:rPr lang="en-US" dirty="0" smtClean="0"/>
              <a:t>circulation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Flow of blood </a:t>
            </a:r>
            <a:r>
              <a:rPr lang="en-US" dirty="0" smtClean="0"/>
              <a:t>from the right ventricle to the </a:t>
            </a:r>
            <a:r>
              <a:rPr lang="en-US" dirty="0" smtClean="0"/>
              <a:t>lungs where carbon dioxide is exchanged for oxygen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015197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Pulmonic valve </a:t>
            </a:r>
          </a:p>
        </p:txBody>
      </p:sp>
    </p:spTree>
    <p:extLst>
      <p:ext uri="{BB962C8B-B14F-4D97-AF65-F5344CB8AC3E}">
        <p14:creationId xmlns:p14="http://schemas.microsoft.com/office/powerpoint/2010/main" val="3281139691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Pulmonic valve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Semilunar valve that lies between the right ventricle and the pulmonary artery</a:t>
            </a:r>
          </a:p>
          <a:p>
            <a:r>
              <a:rPr lang="en-US" dirty="0" smtClean="0"/>
              <a:t>Also known as pulmonary valve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841625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Pulmonary vein </a:t>
            </a:r>
          </a:p>
        </p:txBody>
      </p:sp>
    </p:spTree>
    <p:extLst>
      <p:ext uri="{BB962C8B-B14F-4D97-AF65-F5344CB8AC3E}">
        <p14:creationId xmlns:p14="http://schemas.microsoft.com/office/powerpoint/2010/main" val="3941796554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Pulmonary vein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Vein </a:t>
            </a:r>
            <a:r>
              <a:rPr lang="en-US" dirty="0"/>
              <a:t>that transports blood from the </a:t>
            </a:r>
            <a:r>
              <a:rPr lang="en-US" dirty="0" smtClean="0"/>
              <a:t>lungs to the left atrium</a:t>
            </a:r>
            <a:endParaRPr lang="en-US" dirty="0"/>
          </a:p>
          <a:p>
            <a:r>
              <a:rPr lang="en-US" dirty="0"/>
              <a:t>Only </a:t>
            </a:r>
            <a:r>
              <a:rPr lang="en-US" dirty="0" smtClean="0"/>
              <a:t>vein </a:t>
            </a:r>
            <a:r>
              <a:rPr lang="en-US" dirty="0"/>
              <a:t>in the body that transports </a:t>
            </a:r>
            <a:r>
              <a:rPr lang="en-US" dirty="0" smtClean="0"/>
              <a:t>oxygenated </a:t>
            </a:r>
            <a:r>
              <a:rPr lang="en-US" dirty="0"/>
              <a:t>blood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683226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Purkinje fibers </a:t>
            </a:r>
          </a:p>
        </p:txBody>
      </p:sp>
    </p:spTree>
    <p:extLst>
      <p:ext uri="{BB962C8B-B14F-4D97-AF65-F5344CB8AC3E}">
        <p14:creationId xmlns:p14="http://schemas.microsoft.com/office/powerpoint/2010/main" val="2362303446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Purkinje fibers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Complex network of the conduction pathway of the heart located in the septum, the apex and ventricular walls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257420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70645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Rate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Number of heart beats per minute or number of complexes per minute on EKG strip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7288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relaxation </a:t>
            </a:r>
          </a:p>
        </p:txBody>
      </p:sp>
    </p:spTree>
    <p:extLst>
      <p:ext uri="{BB962C8B-B14F-4D97-AF65-F5344CB8AC3E}">
        <p14:creationId xmlns:p14="http://schemas.microsoft.com/office/powerpoint/2010/main" val="604744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Apex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Lowest part of the human heart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880545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relaxation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mechanical action caused by repolarization</a:t>
            </a:r>
          </a:p>
          <a:p>
            <a:r>
              <a:rPr lang="en-US" dirty="0" smtClean="0"/>
              <a:t>Also called diastole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28576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repolarization </a:t>
            </a:r>
          </a:p>
        </p:txBody>
      </p:sp>
    </p:spTree>
    <p:extLst>
      <p:ext uri="{BB962C8B-B14F-4D97-AF65-F5344CB8AC3E}">
        <p14:creationId xmlns:p14="http://schemas.microsoft.com/office/powerpoint/2010/main" val="1964252116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repolarization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Negative ions return to the inside of the cell and positive ions return to the outside of the cell</a:t>
            </a:r>
          </a:p>
          <a:p>
            <a:r>
              <a:rPr lang="en-US" dirty="0" smtClean="0"/>
              <a:t>Should produce relaxation or diastole in a healthy heart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155901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Refractory period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774103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Refractory period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Period of time when the cell is unable to respon</a:t>
            </a:r>
            <a:r>
              <a:rPr lang="en-US" dirty="0" smtClean="0"/>
              <a:t>d to an electrical stimulus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010998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Rhyth</a:t>
            </a:r>
            <a:r>
              <a:rPr lang="en-US" dirty="0"/>
              <a:t>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068413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Rhyth</a:t>
            </a:r>
            <a:r>
              <a:rPr lang="en-US" dirty="0"/>
              <a:t>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regularity of the heartbeat or the complexes on an EKG strip</a:t>
            </a:r>
          </a:p>
          <a:p>
            <a:r>
              <a:rPr lang="en-US" dirty="0" smtClean="0"/>
              <a:t>Can be regular, irregular, or </a:t>
            </a:r>
            <a:r>
              <a:rPr lang="en-US" smtClean="0"/>
              <a:t>regularly irregular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502287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Segments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951128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Segments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Straight or isoelectric lines connecting the waves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854283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septum </a:t>
            </a:r>
          </a:p>
        </p:txBody>
      </p:sp>
    </p:spTree>
    <p:extLst>
      <p:ext uri="{BB962C8B-B14F-4D97-AF65-F5344CB8AC3E}">
        <p14:creationId xmlns:p14="http://schemas.microsoft.com/office/powerpoint/2010/main" val="1821616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Arrhythmia</a:t>
            </a:r>
          </a:p>
        </p:txBody>
      </p:sp>
    </p:spTree>
    <p:extLst>
      <p:ext uri="{BB962C8B-B14F-4D97-AF65-F5344CB8AC3E}">
        <p14:creationId xmlns:p14="http://schemas.microsoft.com/office/powerpoint/2010/main" val="3073227608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septum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dividing wall between the atria or between the ventricle of the heart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030623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Sinoatrial (SA) node</a:t>
            </a:r>
          </a:p>
        </p:txBody>
      </p:sp>
    </p:spTree>
    <p:extLst>
      <p:ext uri="{BB962C8B-B14F-4D97-AF65-F5344CB8AC3E}">
        <p14:creationId xmlns:p14="http://schemas.microsoft.com/office/powerpoint/2010/main" val="642087119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Sinoatrial (SA) node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Natural pacemaker of the heart</a:t>
            </a:r>
          </a:p>
          <a:p>
            <a:r>
              <a:rPr lang="en-US" dirty="0" smtClean="0"/>
              <a:t>Located in the right atrium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694344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Superior vena cava</a:t>
            </a:r>
          </a:p>
        </p:txBody>
      </p:sp>
    </p:spTree>
    <p:extLst>
      <p:ext uri="{BB962C8B-B14F-4D97-AF65-F5344CB8AC3E}">
        <p14:creationId xmlns:p14="http://schemas.microsoft.com/office/powerpoint/2010/main" val="2290499606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Superior vena cava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Large vein that drains blood from upper half body and transports it to the right atrium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888257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Stylus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702549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Stylus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part of the EKG machine that “writes” the EKG recording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747814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Systole</a:t>
            </a:r>
          </a:p>
        </p:txBody>
      </p:sp>
    </p:spTree>
    <p:extLst>
      <p:ext uri="{BB962C8B-B14F-4D97-AF65-F5344CB8AC3E}">
        <p14:creationId xmlns:p14="http://schemas.microsoft.com/office/powerpoint/2010/main" val="312173186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Systole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Another name for contraction</a:t>
            </a:r>
          </a:p>
          <a:p>
            <a:r>
              <a:rPr lang="en-US" dirty="0" smtClean="0"/>
              <a:t>The mechanical action that should be produced by depolarization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210751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Systemic circulation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6589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Arrhythmia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Literal definition is </a:t>
            </a:r>
            <a:r>
              <a:rPr lang="en-US" u="sng" dirty="0" smtClean="0"/>
              <a:t>NO Rhythm</a:t>
            </a:r>
            <a:r>
              <a:rPr lang="en-US" dirty="0" smtClean="0"/>
              <a:t> but is used to refer to </a:t>
            </a:r>
          </a:p>
          <a:p>
            <a:r>
              <a:rPr lang="en-US" dirty="0" smtClean="0"/>
              <a:t>Irregular or abnormal heart rhythm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322887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Systemic circulation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flow of oxygenated blood to all body tissues from the left ventricle through the arteries and returning to the right atrium through the veins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012613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tachycardia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276857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tachycardia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Fast heart rate</a:t>
            </a:r>
          </a:p>
          <a:p>
            <a:r>
              <a:rPr lang="en-US" dirty="0" smtClean="0"/>
              <a:t>Usually greater than 100 beats per minute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581072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Tricuspid valve</a:t>
            </a:r>
          </a:p>
        </p:txBody>
      </p:sp>
    </p:spTree>
    <p:extLst>
      <p:ext uri="{BB962C8B-B14F-4D97-AF65-F5344CB8AC3E}">
        <p14:creationId xmlns:p14="http://schemas.microsoft.com/office/powerpoint/2010/main" val="2309929625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Tricuspid valve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Heart valve located between the right atrium and the right ventricle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972228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Trigeminy</a:t>
            </a:r>
          </a:p>
        </p:txBody>
      </p:sp>
    </p:spTree>
    <p:extLst>
      <p:ext uri="{BB962C8B-B14F-4D97-AF65-F5344CB8AC3E}">
        <p14:creationId xmlns:p14="http://schemas.microsoft.com/office/powerpoint/2010/main" val="320571412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Trigeminy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Heart dysrhythmia in which an abnormal early beat occurs every third beat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88875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Vasoconstriction</a:t>
            </a:r>
          </a:p>
        </p:txBody>
      </p:sp>
    </p:spTree>
    <p:extLst>
      <p:ext uri="{BB962C8B-B14F-4D97-AF65-F5344CB8AC3E}">
        <p14:creationId xmlns:p14="http://schemas.microsoft.com/office/powerpoint/2010/main" val="1616991519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Vasoconstriction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Narrowing of the blood vessels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422319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Vasodilation</a:t>
            </a:r>
          </a:p>
        </p:txBody>
      </p:sp>
    </p:spTree>
    <p:extLst>
      <p:ext uri="{BB962C8B-B14F-4D97-AF65-F5344CB8AC3E}">
        <p14:creationId xmlns:p14="http://schemas.microsoft.com/office/powerpoint/2010/main" val="619732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Arteriosclerosis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47362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Vasodilation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Dilation of the blood vessels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49380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Ventricle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427476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Ventricle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Lower chambers of the heart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554680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648786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Waves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Positive or negative defl</a:t>
            </a:r>
            <a:r>
              <a:rPr lang="en-US" dirty="0" smtClean="0"/>
              <a:t>ections for the baseline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52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Arteriosclerosis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249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Artifact</a:t>
            </a:r>
          </a:p>
        </p:txBody>
      </p:sp>
    </p:spTree>
    <p:extLst>
      <p:ext uri="{BB962C8B-B14F-4D97-AF65-F5344CB8AC3E}">
        <p14:creationId xmlns:p14="http://schemas.microsoft.com/office/powerpoint/2010/main" val="1672775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Artifact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Non-cardiac related electrical activity that appears on an EKG recording.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3058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Artifact Causes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232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Print the Power Point on card stock using the 2 slides per page setting</a:t>
            </a:r>
          </a:p>
          <a:p>
            <a:r>
              <a:rPr lang="en-US" dirty="0" smtClean="0"/>
              <a:t>Fold each paper in half ( you can laminate if you wish)</a:t>
            </a:r>
          </a:p>
          <a:p>
            <a:r>
              <a:rPr lang="en-US" dirty="0" smtClean="0"/>
              <a:t>Split students into 2 even groups</a:t>
            </a:r>
          </a:p>
          <a:p>
            <a:r>
              <a:rPr lang="en-US" dirty="0" smtClean="0"/>
              <a:t>Have first group form a circle and they turn around to face outward</a:t>
            </a:r>
          </a:p>
          <a:p>
            <a:r>
              <a:rPr lang="en-US" dirty="0" smtClean="0"/>
              <a:t>Have second group form a circle around the first so that each student in the outer circle is facing a student in the inner circle.</a:t>
            </a:r>
          </a:p>
          <a:p>
            <a:r>
              <a:rPr lang="en-US" dirty="0" smtClean="0"/>
              <a:t>Give each student in the inner circle an equal number of the vocab cards</a:t>
            </a:r>
          </a:p>
          <a:p>
            <a:r>
              <a:rPr lang="en-US" dirty="0" smtClean="0"/>
              <a:t>The inner circle students hold up the vocab card – either the definition or the word – and the outer circle student supplies the word or the definition.</a:t>
            </a:r>
          </a:p>
          <a:p>
            <a:r>
              <a:rPr lang="en-US" dirty="0" smtClean="0"/>
              <a:t>If the outer circle student does not know the information the inner circle student turns the card over and reviews it with the outer circle student.</a:t>
            </a:r>
          </a:p>
          <a:p>
            <a:r>
              <a:rPr lang="en-US" dirty="0" smtClean="0"/>
              <a:t>Students should rotate every 20 seconds or so according to your call.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2033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Artifact Causes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Patient movement</a:t>
            </a:r>
          </a:p>
          <a:p>
            <a:pPr marL="457200" indent="-457200">
              <a:buAutoNum type="arabicPeriod"/>
            </a:pPr>
            <a:r>
              <a:rPr lang="en-US" dirty="0" smtClean="0"/>
              <a:t>Loose lead</a:t>
            </a:r>
          </a:p>
          <a:p>
            <a:pPr marL="457200" indent="-457200">
              <a:buAutoNum type="arabicPeriod"/>
            </a:pPr>
            <a:r>
              <a:rPr lang="en-US" dirty="0" smtClean="0"/>
              <a:t>Dry electrodes</a:t>
            </a:r>
          </a:p>
          <a:p>
            <a:pPr marL="457200" indent="-457200">
              <a:buAutoNum type="arabicPeriod"/>
            </a:pPr>
            <a:r>
              <a:rPr lang="en-US" dirty="0" smtClean="0"/>
              <a:t>Muscle tremor</a:t>
            </a:r>
          </a:p>
          <a:p>
            <a:pPr marL="457200" indent="-457200">
              <a:buAutoNum type="arabicPeriod"/>
            </a:pPr>
            <a:r>
              <a:rPr lang="en-US" dirty="0" smtClean="0"/>
              <a:t>Electrical interference from equipment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573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Asystole</a:t>
            </a:r>
          </a:p>
        </p:txBody>
      </p:sp>
    </p:spTree>
    <p:extLst>
      <p:ext uri="{BB962C8B-B14F-4D97-AF65-F5344CB8AC3E}">
        <p14:creationId xmlns:p14="http://schemas.microsoft.com/office/powerpoint/2010/main" val="27492320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Asystole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 electrical activity on the heart</a:t>
            </a:r>
          </a:p>
          <a:p>
            <a:r>
              <a:rPr lang="en-US" dirty="0" smtClean="0"/>
              <a:t>Also known as flatline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4190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Atherosclerosis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308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Atherosclerosis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Condition in which the artery walls thicken due to fatty deposits or plaque.</a:t>
            </a:r>
          </a:p>
          <a:p>
            <a:r>
              <a:rPr lang="en-US" dirty="0" smtClean="0"/>
              <a:t>The plaque can break off and form a thrombus.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8174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Atrioventricular (AV) Node</a:t>
            </a:r>
          </a:p>
        </p:txBody>
      </p:sp>
    </p:spTree>
    <p:extLst>
      <p:ext uri="{BB962C8B-B14F-4D97-AF65-F5344CB8AC3E}">
        <p14:creationId xmlns:p14="http://schemas.microsoft.com/office/powerpoint/2010/main" val="1637658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Atrioventricular (AV) Node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of the electrical conduction system of the heart</a:t>
            </a:r>
          </a:p>
          <a:p>
            <a:r>
              <a:rPr lang="en-US" dirty="0" smtClean="0"/>
              <a:t>Conducts impulses from the atria to the ventricles after slight delay to allow for ventricular filling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7417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Atrium (atria)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3318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Atrium (atria)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upper chambers of the heart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1891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Augmented leads</a:t>
            </a:r>
          </a:p>
        </p:txBody>
      </p:sp>
    </p:spTree>
    <p:extLst>
      <p:ext uri="{BB962C8B-B14F-4D97-AF65-F5344CB8AC3E}">
        <p14:creationId xmlns:p14="http://schemas.microsoft.com/office/powerpoint/2010/main" val="2098143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Angina pectoris</a:t>
            </a:r>
          </a:p>
        </p:txBody>
      </p:sp>
    </p:spTree>
    <p:extLst>
      <p:ext uri="{BB962C8B-B14F-4D97-AF65-F5344CB8AC3E}">
        <p14:creationId xmlns:p14="http://schemas.microsoft.com/office/powerpoint/2010/main" val="20385424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Augmented leads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aVR, aVL, aVF</a:t>
            </a:r>
          </a:p>
          <a:p>
            <a:r>
              <a:rPr lang="en-US" dirty="0" smtClean="0"/>
              <a:t>Register </a:t>
            </a:r>
            <a:r>
              <a:rPr lang="en-US" dirty="0" smtClean="0"/>
              <a:t>and amplify electric </a:t>
            </a:r>
            <a:r>
              <a:rPr lang="en-US" dirty="0" smtClean="0"/>
              <a:t>potential in the frontal plane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733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base</a:t>
            </a:r>
          </a:p>
        </p:txBody>
      </p:sp>
    </p:spTree>
    <p:extLst>
      <p:ext uri="{BB962C8B-B14F-4D97-AF65-F5344CB8AC3E}">
        <p14:creationId xmlns:p14="http://schemas.microsoft.com/office/powerpoint/2010/main" val="18604685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base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upper portion of the heart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3941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baseline</a:t>
            </a:r>
          </a:p>
        </p:txBody>
      </p:sp>
    </p:spTree>
    <p:extLst>
      <p:ext uri="{BB962C8B-B14F-4D97-AF65-F5344CB8AC3E}">
        <p14:creationId xmlns:p14="http://schemas.microsoft.com/office/powerpoint/2010/main" val="6291484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baseline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stylus of the EKG machine remains at zero or baseline unless it detects electrical activity that causes a positive or negative deflection.</a:t>
            </a:r>
          </a:p>
          <a:p>
            <a:r>
              <a:rPr lang="en-US" dirty="0" smtClean="0"/>
              <a:t>Also known as the isoelectric line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4662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Bicuspid (mitral) valve</a:t>
            </a:r>
          </a:p>
        </p:txBody>
      </p:sp>
    </p:spTree>
    <p:extLst>
      <p:ext uri="{BB962C8B-B14F-4D97-AF65-F5344CB8AC3E}">
        <p14:creationId xmlns:p14="http://schemas.microsoft.com/office/powerpoint/2010/main" val="27947419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Bicuspid (mitral) valve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Valve between left atrium and left ventricle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7796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Bigeminy</a:t>
            </a:r>
          </a:p>
        </p:txBody>
      </p:sp>
    </p:spTree>
    <p:extLst>
      <p:ext uri="{BB962C8B-B14F-4D97-AF65-F5344CB8AC3E}">
        <p14:creationId xmlns:p14="http://schemas.microsoft.com/office/powerpoint/2010/main" val="27977616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Bigeminy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Cardiac </a:t>
            </a:r>
            <a:r>
              <a:rPr lang="en-US" dirty="0" err="1" smtClean="0"/>
              <a:t>dysrrhythmia</a:t>
            </a:r>
            <a:r>
              <a:rPr lang="en-US" dirty="0" smtClean="0"/>
              <a:t> in which each normal beat is followed by an abnormal beat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8192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Bradycardia</a:t>
            </a:r>
          </a:p>
        </p:txBody>
      </p:sp>
    </p:spTree>
    <p:extLst>
      <p:ext uri="{BB962C8B-B14F-4D97-AF65-F5344CB8AC3E}">
        <p14:creationId xmlns:p14="http://schemas.microsoft.com/office/powerpoint/2010/main" val="3081747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Angina pectoris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Chest pain or pressure caused by coronary artery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7641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Bradycardia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Slow heart rate </a:t>
            </a:r>
          </a:p>
          <a:p>
            <a:r>
              <a:rPr lang="en-US" dirty="0" smtClean="0"/>
              <a:t>Heart rate less than 60 beats per minute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39810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Bundle branch</a:t>
            </a:r>
          </a:p>
        </p:txBody>
      </p:sp>
    </p:spTree>
    <p:extLst>
      <p:ext uri="{BB962C8B-B14F-4D97-AF65-F5344CB8AC3E}">
        <p14:creationId xmlns:p14="http://schemas.microsoft.com/office/powerpoint/2010/main" val="23957712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Bundle branch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90275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Bundle of His</a:t>
            </a:r>
          </a:p>
        </p:txBody>
      </p:sp>
    </p:spTree>
    <p:extLst>
      <p:ext uri="{BB962C8B-B14F-4D97-AF65-F5344CB8AC3E}">
        <p14:creationId xmlns:p14="http://schemas.microsoft.com/office/powerpoint/2010/main" val="125075631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Bundle of His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Portion of the electrical system of the heart between the AV node and the bundle branches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28062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Cardiac arrest</a:t>
            </a:r>
          </a:p>
        </p:txBody>
      </p:sp>
    </p:spTree>
    <p:extLst>
      <p:ext uri="{BB962C8B-B14F-4D97-AF65-F5344CB8AC3E}">
        <p14:creationId xmlns:p14="http://schemas.microsoft.com/office/powerpoint/2010/main" val="271451682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Cardiac arrest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Absence of cardiac activity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18187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Cardiac </a:t>
            </a:r>
            <a:r>
              <a:rPr lang="en-US" dirty="0" smtClean="0"/>
              <a:t>cycl</a:t>
            </a:r>
            <a:r>
              <a:rPr lang="en-US" dirty="0"/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95354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Cardiac </a:t>
            </a:r>
            <a:r>
              <a:rPr lang="en-US" dirty="0" smtClean="0"/>
              <a:t>cycl</a:t>
            </a:r>
            <a:r>
              <a:rPr lang="en-US" dirty="0"/>
              <a:t>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Repetitive mechanical and electrical events that produce the heartbeat and cardiac output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08316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Contraction</a:t>
            </a:r>
          </a:p>
        </p:txBody>
      </p:sp>
    </p:spTree>
    <p:extLst>
      <p:ext uri="{BB962C8B-B14F-4D97-AF65-F5344CB8AC3E}">
        <p14:creationId xmlns:p14="http://schemas.microsoft.com/office/powerpoint/2010/main" val="2724630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aorta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48618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Contraction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Shortening of the muscles to produce cardiac output</a:t>
            </a:r>
          </a:p>
          <a:p>
            <a:r>
              <a:rPr lang="en-US" dirty="0" smtClean="0"/>
              <a:t>Also known as systole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0236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Coronary arteries</a:t>
            </a:r>
          </a:p>
        </p:txBody>
      </p:sp>
    </p:spTree>
    <p:extLst>
      <p:ext uri="{BB962C8B-B14F-4D97-AF65-F5344CB8AC3E}">
        <p14:creationId xmlns:p14="http://schemas.microsoft.com/office/powerpoint/2010/main" val="59550494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Coronary arteries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Arteries that branch from the aorta close to the left ventricle</a:t>
            </a:r>
          </a:p>
          <a:p>
            <a:r>
              <a:rPr lang="en-US" dirty="0" smtClean="0"/>
              <a:t>Supply blood to heart muscle</a:t>
            </a:r>
          </a:p>
          <a:p>
            <a:r>
              <a:rPr lang="en-US" dirty="0" smtClean="0"/>
              <a:t>Blockages in these arteries cause angina or myocardial infarction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35864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Coronary </a:t>
            </a:r>
            <a:r>
              <a:rPr lang="en-US" dirty="0" smtClean="0"/>
              <a:t>circulation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09321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Coronary </a:t>
            </a:r>
            <a:r>
              <a:rPr lang="en-US" dirty="0" smtClean="0"/>
              <a:t>circulation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blood supply to the myocardium from arteries that originate from the aorta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09738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depolarization</a:t>
            </a:r>
          </a:p>
        </p:txBody>
      </p:sp>
    </p:spTree>
    <p:extLst>
      <p:ext uri="{BB962C8B-B14F-4D97-AF65-F5344CB8AC3E}">
        <p14:creationId xmlns:p14="http://schemas.microsoft.com/office/powerpoint/2010/main" val="410996644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depolarization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Flow of electricity caused by positive ions movement into cell membrane and negative ions out of cell membrane</a:t>
            </a:r>
          </a:p>
          <a:p>
            <a:r>
              <a:rPr lang="en-US" dirty="0" smtClean="0"/>
              <a:t>Should correlate with contraction of heart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41644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dextrocardia</a:t>
            </a:r>
          </a:p>
        </p:txBody>
      </p:sp>
    </p:spTree>
    <p:extLst>
      <p:ext uri="{BB962C8B-B14F-4D97-AF65-F5344CB8AC3E}">
        <p14:creationId xmlns:p14="http://schemas.microsoft.com/office/powerpoint/2010/main" val="75998799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dextrocardia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Rare congenital heart defect in which apex of the heart is located on the right side of the body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05361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diastole</a:t>
            </a:r>
          </a:p>
        </p:txBody>
      </p:sp>
    </p:spTree>
    <p:extLst>
      <p:ext uri="{BB962C8B-B14F-4D97-AF65-F5344CB8AC3E}">
        <p14:creationId xmlns:p14="http://schemas.microsoft.com/office/powerpoint/2010/main" val="2991933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aorta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Largest artery in the body</a:t>
            </a:r>
          </a:p>
          <a:p>
            <a:r>
              <a:rPr lang="en-US" dirty="0" smtClean="0"/>
              <a:t>Originates from the left ventricle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1418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diastole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Relaxation of cardiac muscles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37274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Diaphoresis (diaphoretic)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87030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Diaphoresis (diaphoretic)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Profuse </a:t>
            </a:r>
            <a:r>
              <a:rPr lang="en-US" dirty="0" smtClean="0"/>
              <a:t>perspiration or sweating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00305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ectopic</a:t>
            </a:r>
          </a:p>
        </p:txBody>
      </p:sp>
    </p:spTree>
    <p:extLst>
      <p:ext uri="{BB962C8B-B14F-4D97-AF65-F5344CB8AC3E}">
        <p14:creationId xmlns:p14="http://schemas.microsoft.com/office/powerpoint/2010/main" val="404182458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ectopic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Irregular heart rhythm due to premature </a:t>
            </a:r>
            <a:r>
              <a:rPr lang="en-US" dirty="0" smtClean="0"/>
              <a:t>beats originating in an aberrant site of the heart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51181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Electrocardiograph </a:t>
            </a:r>
          </a:p>
        </p:txBody>
      </p:sp>
    </p:spTree>
    <p:extLst>
      <p:ext uri="{BB962C8B-B14F-4D97-AF65-F5344CB8AC3E}">
        <p14:creationId xmlns:p14="http://schemas.microsoft.com/office/powerpoint/2010/main" val="383418059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Electrocardiograph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Written record of the electrical activity of the heart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98181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electrode </a:t>
            </a:r>
          </a:p>
        </p:txBody>
      </p:sp>
    </p:spTree>
    <p:extLst>
      <p:ext uri="{BB962C8B-B14F-4D97-AF65-F5344CB8AC3E}">
        <p14:creationId xmlns:p14="http://schemas.microsoft.com/office/powerpoint/2010/main" val="28646779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electrode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Small pads or tabs with conductive gel that are placed on specific areas of the skin and connected to leads to detect electrical current from the heart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94215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endocardium </a:t>
            </a:r>
          </a:p>
        </p:txBody>
      </p:sp>
    </p:spTree>
    <p:extLst>
      <p:ext uri="{BB962C8B-B14F-4D97-AF65-F5344CB8AC3E}">
        <p14:creationId xmlns:p14="http://schemas.microsoft.com/office/powerpoint/2010/main" val="806872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aberrant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13905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endocardium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Innermost layer of the heart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05257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epicardium </a:t>
            </a:r>
          </a:p>
        </p:txBody>
      </p:sp>
    </p:spTree>
    <p:extLst>
      <p:ext uri="{BB962C8B-B14F-4D97-AF65-F5344CB8AC3E}">
        <p14:creationId xmlns:p14="http://schemas.microsoft.com/office/powerpoint/2010/main" val="148726611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epicardium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Outermost layer of the heart</a:t>
            </a:r>
          </a:p>
          <a:p>
            <a:r>
              <a:rPr lang="en-US" dirty="0" smtClean="0"/>
              <a:t>Also known as the visceral pericardium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11601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Inferior vena cava</a:t>
            </a:r>
          </a:p>
        </p:txBody>
      </p:sp>
    </p:spTree>
    <p:extLst>
      <p:ext uri="{BB962C8B-B14F-4D97-AF65-F5344CB8AC3E}">
        <p14:creationId xmlns:p14="http://schemas.microsoft.com/office/powerpoint/2010/main" val="12476401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Inferior vena cava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Large vein that carries deoxygenated blood from lower and middle body to the right atrium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65760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intercostal</a:t>
            </a:r>
          </a:p>
        </p:txBody>
      </p:sp>
    </p:spTree>
    <p:extLst>
      <p:ext uri="{BB962C8B-B14F-4D97-AF65-F5344CB8AC3E}">
        <p14:creationId xmlns:p14="http://schemas.microsoft.com/office/powerpoint/2010/main" val="417406671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intercostal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 – between</a:t>
            </a:r>
          </a:p>
          <a:p>
            <a:r>
              <a:rPr lang="en-US" dirty="0" smtClean="0"/>
              <a:t>Cost – ribs</a:t>
            </a:r>
          </a:p>
          <a:p>
            <a:r>
              <a:rPr lang="en-US" dirty="0" smtClean="0"/>
              <a:t>Al – pertaining to</a:t>
            </a:r>
          </a:p>
          <a:p>
            <a:r>
              <a:rPr lang="en-US" dirty="0" smtClean="0"/>
              <a:t>Pertaining to between the ribs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46143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14615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interval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wave and the connecting straight line or segment that follows the wave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97065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ischemia</a:t>
            </a:r>
          </a:p>
        </p:txBody>
      </p:sp>
    </p:spTree>
    <p:extLst>
      <p:ext uri="{BB962C8B-B14F-4D97-AF65-F5344CB8AC3E}">
        <p14:creationId xmlns:p14="http://schemas.microsoft.com/office/powerpoint/2010/main" val="1687569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aberrant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Differing from the normal</a:t>
            </a:r>
          </a:p>
          <a:p>
            <a:r>
              <a:rPr lang="en-US" dirty="0" smtClean="0"/>
              <a:t>Taking an unusual course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12650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ischemia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Reduced blood supply to the tissues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83903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leads</a:t>
            </a:r>
          </a:p>
        </p:txBody>
      </p:sp>
    </p:spTree>
    <p:extLst>
      <p:ext uri="{BB962C8B-B14F-4D97-AF65-F5344CB8AC3E}">
        <p14:creationId xmlns:p14="http://schemas.microsoft.com/office/powerpoint/2010/main" val="40995510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leads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Long electrical wires that that connect the electrodes to the EKG machine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20929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Limb leads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45874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Limb leads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Leads placed on ankles and wrists to view </a:t>
            </a:r>
            <a:r>
              <a:rPr lang="en-US" dirty="0" smtClean="0"/>
              <a:t>electrical impulses in the frontal plane</a:t>
            </a:r>
          </a:p>
          <a:p>
            <a:r>
              <a:rPr lang="en-US" dirty="0" smtClean="0"/>
              <a:t>Include I, II, III, aVR, aVL, aVF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26645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mechanical</a:t>
            </a:r>
          </a:p>
        </p:txBody>
      </p:sp>
    </p:spTree>
    <p:extLst>
      <p:ext uri="{BB962C8B-B14F-4D97-AF65-F5344CB8AC3E}">
        <p14:creationId xmlns:p14="http://schemas.microsoft.com/office/powerpoint/2010/main" val="229465996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mechanical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actual contraction of the heart muscle that produces blood 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43195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Mediastinum </a:t>
            </a:r>
          </a:p>
        </p:txBody>
      </p:sp>
    </p:spTree>
    <p:extLst>
      <p:ext uri="{BB962C8B-B14F-4D97-AF65-F5344CB8AC3E}">
        <p14:creationId xmlns:p14="http://schemas.microsoft.com/office/powerpoint/2010/main" val="130551068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Mediastinum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Central compartment of the thoracic cavity containing the heart, esophagus, trachea and nerves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8472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midaxillary </a:t>
            </a:r>
          </a:p>
        </p:txBody>
      </p:sp>
    </p:spTree>
    <p:extLst>
      <p:ext uri="{BB962C8B-B14F-4D97-AF65-F5344CB8AC3E}">
        <p14:creationId xmlns:p14="http://schemas.microsoft.com/office/powerpoint/2010/main" val="1169027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Aortic valve</a:t>
            </a:r>
          </a:p>
        </p:txBody>
      </p:sp>
    </p:spTree>
    <p:extLst>
      <p:ext uri="{BB962C8B-B14F-4D97-AF65-F5344CB8AC3E}">
        <p14:creationId xmlns:p14="http://schemas.microsoft.com/office/powerpoint/2010/main" val="1233559539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midaxillary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imaginary line through the axilla parallel to the long axis of the body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24862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midclavicular </a:t>
            </a:r>
          </a:p>
        </p:txBody>
      </p:sp>
    </p:spTree>
    <p:extLst>
      <p:ext uri="{BB962C8B-B14F-4D97-AF65-F5344CB8AC3E}">
        <p14:creationId xmlns:p14="http://schemas.microsoft.com/office/powerpoint/2010/main" val="259569524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midclavicular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imaginary vertical line passing through the midpoint of the clavicle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20017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Myocardial infarction </a:t>
            </a:r>
          </a:p>
        </p:txBody>
      </p:sp>
    </p:spTree>
    <p:extLst>
      <p:ext uri="{BB962C8B-B14F-4D97-AF65-F5344CB8AC3E}">
        <p14:creationId xmlns:p14="http://schemas.microsoft.com/office/powerpoint/2010/main" val="37284207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Myocardial infarction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Also known as heart attack</a:t>
            </a:r>
          </a:p>
          <a:p>
            <a:r>
              <a:rPr lang="en-US" dirty="0" smtClean="0"/>
              <a:t>Caused when blood flow to heart muscle is interrupted causing heart muscle to be damaged or die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1815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Myocardium </a:t>
            </a:r>
          </a:p>
        </p:txBody>
      </p:sp>
    </p:spTree>
    <p:extLst>
      <p:ext uri="{BB962C8B-B14F-4D97-AF65-F5344CB8AC3E}">
        <p14:creationId xmlns:p14="http://schemas.microsoft.com/office/powerpoint/2010/main" val="296261164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Myocardium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middle and thickest layer of the heart</a:t>
            </a:r>
          </a:p>
          <a:p>
            <a:r>
              <a:rPr lang="en-US" dirty="0" smtClean="0"/>
              <a:t>Made up of involuntary muscle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15864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pacemaker </a:t>
            </a:r>
          </a:p>
        </p:txBody>
      </p:sp>
    </p:spTree>
    <p:extLst>
      <p:ext uri="{BB962C8B-B14F-4D97-AF65-F5344CB8AC3E}">
        <p14:creationId xmlns:p14="http://schemas.microsoft.com/office/powerpoint/2010/main" val="246860013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pacemaker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SA node is the heart’s normal pacemaker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27903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pericardium </a:t>
            </a:r>
          </a:p>
        </p:txBody>
      </p:sp>
    </p:spTree>
    <p:extLst>
      <p:ext uri="{BB962C8B-B14F-4D97-AF65-F5344CB8AC3E}">
        <p14:creationId xmlns:p14="http://schemas.microsoft.com/office/powerpoint/2010/main" val="2325777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1405</Words>
  <Application>Microsoft Office PowerPoint</Application>
  <PresentationFormat>Custom</PresentationFormat>
  <Paragraphs>275</Paragraphs>
  <Slides>154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154</vt:i4>
      </vt:variant>
    </vt:vector>
  </HeadingPairs>
  <TitlesOfParts>
    <vt:vector size="155" baseType="lpstr">
      <vt:lpstr>Office Theme</vt:lpstr>
      <vt:lpstr>Speed Dating </vt:lpstr>
      <vt:lpstr>Directions</vt:lpstr>
      <vt:lpstr>Angina pectoris</vt:lpstr>
      <vt:lpstr>Angina pectoris</vt:lpstr>
      <vt:lpstr>aorta</vt:lpstr>
      <vt:lpstr>aorta</vt:lpstr>
      <vt:lpstr>aberrant</vt:lpstr>
      <vt:lpstr>aberrant</vt:lpstr>
      <vt:lpstr>Aortic valve</vt:lpstr>
      <vt:lpstr>Aortic valve</vt:lpstr>
      <vt:lpstr>Apex</vt:lpstr>
      <vt:lpstr>Apex</vt:lpstr>
      <vt:lpstr>Arrhythmia</vt:lpstr>
      <vt:lpstr>Arrhythmia</vt:lpstr>
      <vt:lpstr>Arteriosclerosis</vt:lpstr>
      <vt:lpstr>Arteriosclerosis</vt:lpstr>
      <vt:lpstr>Artifact</vt:lpstr>
      <vt:lpstr>Artifact</vt:lpstr>
      <vt:lpstr>Artifact Causes</vt:lpstr>
      <vt:lpstr>Artifact Causes</vt:lpstr>
      <vt:lpstr>Asystole</vt:lpstr>
      <vt:lpstr>Asystole</vt:lpstr>
      <vt:lpstr>Atherosclerosis</vt:lpstr>
      <vt:lpstr>Atherosclerosis</vt:lpstr>
      <vt:lpstr>Atrioventricular (AV) Node</vt:lpstr>
      <vt:lpstr>Atrioventricular (AV) Node</vt:lpstr>
      <vt:lpstr>Atrium (atria)</vt:lpstr>
      <vt:lpstr>Atrium (atria)</vt:lpstr>
      <vt:lpstr>Augmented leads</vt:lpstr>
      <vt:lpstr>Augmented leads</vt:lpstr>
      <vt:lpstr>base</vt:lpstr>
      <vt:lpstr>base</vt:lpstr>
      <vt:lpstr>baseline</vt:lpstr>
      <vt:lpstr>baseline</vt:lpstr>
      <vt:lpstr>Bicuspid (mitral) valve</vt:lpstr>
      <vt:lpstr>Bicuspid (mitral) valve</vt:lpstr>
      <vt:lpstr>Bigeminy</vt:lpstr>
      <vt:lpstr>Bigeminy</vt:lpstr>
      <vt:lpstr>Bradycardia</vt:lpstr>
      <vt:lpstr>Bradycardia</vt:lpstr>
      <vt:lpstr>Bundle branch</vt:lpstr>
      <vt:lpstr>Bundle branch</vt:lpstr>
      <vt:lpstr>Bundle of His</vt:lpstr>
      <vt:lpstr>Bundle of His</vt:lpstr>
      <vt:lpstr>Cardiac arrest</vt:lpstr>
      <vt:lpstr>Cardiac arrest</vt:lpstr>
      <vt:lpstr>Cardiac cycle</vt:lpstr>
      <vt:lpstr>Cardiac cycle</vt:lpstr>
      <vt:lpstr>Contraction</vt:lpstr>
      <vt:lpstr>Contraction</vt:lpstr>
      <vt:lpstr>Coronary arteries</vt:lpstr>
      <vt:lpstr>Coronary arteries</vt:lpstr>
      <vt:lpstr>Coronary circulation</vt:lpstr>
      <vt:lpstr>Coronary circulation</vt:lpstr>
      <vt:lpstr>depolarization</vt:lpstr>
      <vt:lpstr>depolarization</vt:lpstr>
      <vt:lpstr>dextrocardia</vt:lpstr>
      <vt:lpstr>dextrocardia</vt:lpstr>
      <vt:lpstr>diastole</vt:lpstr>
      <vt:lpstr>diastole</vt:lpstr>
      <vt:lpstr>Diaphoresis (diaphoretic)</vt:lpstr>
      <vt:lpstr>Diaphoresis (diaphoretic)</vt:lpstr>
      <vt:lpstr>ectopic</vt:lpstr>
      <vt:lpstr>ectopic</vt:lpstr>
      <vt:lpstr>Electrocardiograph </vt:lpstr>
      <vt:lpstr>Electrocardiograph </vt:lpstr>
      <vt:lpstr>electrode </vt:lpstr>
      <vt:lpstr>electrode </vt:lpstr>
      <vt:lpstr>endocardium </vt:lpstr>
      <vt:lpstr>endocardium </vt:lpstr>
      <vt:lpstr>epicardium </vt:lpstr>
      <vt:lpstr>epicardium </vt:lpstr>
      <vt:lpstr>Inferior vena cava</vt:lpstr>
      <vt:lpstr>Inferior vena cava</vt:lpstr>
      <vt:lpstr>intercostal</vt:lpstr>
      <vt:lpstr>intercostal</vt:lpstr>
      <vt:lpstr>interval</vt:lpstr>
      <vt:lpstr>interval</vt:lpstr>
      <vt:lpstr>ischemia</vt:lpstr>
      <vt:lpstr>ischemia</vt:lpstr>
      <vt:lpstr>leads</vt:lpstr>
      <vt:lpstr>leads</vt:lpstr>
      <vt:lpstr>Limb leads</vt:lpstr>
      <vt:lpstr>Limb leads</vt:lpstr>
      <vt:lpstr>mechanical</vt:lpstr>
      <vt:lpstr>mechanical</vt:lpstr>
      <vt:lpstr>Mediastinum </vt:lpstr>
      <vt:lpstr>Mediastinum </vt:lpstr>
      <vt:lpstr>midaxillary </vt:lpstr>
      <vt:lpstr>midaxillary </vt:lpstr>
      <vt:lpstr>midclavicular </vt:lpstr>
      <vt:lpstr>midclavicular </vt:lpstr>
      <vt:lpstr>Myocardial infarction </vt:lpstr>
      <vt:lpstr>Myocardial infarction </vt:lpstr>
      <vt:lpstr>Myocardium </vt:lpstr>
      <vt:lpstr>Myocardium </vt:lpstr>
      <vt:lpstr>pacemaker </vt:lpstr>
      <vt:lpstr>pacemaker</vt:lpstr>
      <vt:lpstr>pericardium </vt:lpstr>
      <vt:lpstr>pericardium </vt:lpstr>
      <vt:lpstr>Pericardial fluid</vt:lpstr>
      <vt:lpstr>Pericardial fluid </vt:lpstr>
      <vt:lpstr>PQRST </vt:lpstr>
      <vt:lpstr>PQRST </vt:lpstr>
      <vt:lpstr>Precordial leads </vt:lpstr>
      <vt:lpstr>Precordial leads </vt:lpstr>
      <vt:lpstr>Pulmonary artery </vt:lpstr>
      <vt:lpstr>Pulmonary artery </vt:lpstr>
      <vt:lpstr>Pulmonary circulation </vt:lpstr>
      <vt:lpstr>Pulmonary circulation </vt:lpstr>
      <vt:lpstr>Pulmonic valve </vt:lpstr>
      <vt:lpstr>Pulmonic valve </vt:lpstr>
      <vt:lpstr>Pulmonary vein </vt:lpstr>
      <vt:lpstr>Pulmonary vein </vt:lpstr>
      <vt:lpstr>Purkinje fibers </vt:lpstr>
      <vt:lpstr>Purkinje fibers </vt:lpstr>
      <vt:lpstr>Rate </vt:lpstr>
      <vt:lpstr>Rate </vt:lpstr>
      <vt:lpstr>relaxation </vt:lpstr>
      <vt:lpstr>relaxation </vt:lpstr>
      <vt:lpstr>repolarization </vt:lpstr>
      <vt:lpstr>repolarization </vt:lpstr>
      <vt:lpstr>Refractory period </vt:lpstr>
      <vt:lpstr>Refractory period </vt:lpstr>
      <vt:lpstr>Rhythm </vt:lpstr>
      <vt:lpstr>Rhythm </vt:lpstr>
      <vt:lpstr>Segments</vt:lpstr>
      <vt:lpstr>Segments</vt:lpstr>
      <vt:lpstr>septum </vt:lpstr>
      <vt:lpstr>septum </vt:lpstr>
      <vt:lpstr>Sinoatrial (SA) node</vt:lpstr>
      <vt:lpstr>Sinoatrial (SA) node</vt:lpstr>
      <vt:lpstr>Superior vena cava</vt:lpstr>
      <vt:lpstr>Superior vena cava</vt:lpstr>
      <vt:lpstr>Stylus</vt:lpstr>
      <vt:lpstr>Stylus</vt:lpstr>
      <vt:lpstr>Systole</vt:lpstr>
      <vt:lpstr>Systole</vt:lpstr>
      <vt:lpstr>Systemic circulation</vt:lpstr>
      <vt:lpstr>Systemic circulation</vt:lpstr>
      <vt:lpstr>tachycardia</vt:lpstr>
      <vt:lpstr>tachycardia</vt:lpstr>
      <vt:lpstr>Tricuspid valve</vt:lpstr>
      <vt:lpstr>Tricuspid valve</vt:lpstr>
      <vt:lpstr>Trigeminy</vt:lpstr>
      <vt:lpstr>Trigeminy</vt:lpstr>
      <vt:lpstr>Vasoconstriction</vt:lpstr>
      <vt:lpstr>Vasoconstriction</vt:lpstr>
      <vt:lpstr>Vasodilation</vt:lpstr>
      <vt:lpstr>Vasodilation</vt:lpstr>
      <vt:lpstr>Ventricle</vt:lpstr>
      <vt:lpstr>Ventricle</vt:lpstr>
      <vt:lpstr>Waves</vt:lpstr>
      <vt:lpstr>Waves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Speed Dating</dc:title>
  <dc:creator>Lynne Clarke</dc:creator>
  <cp:lastModifiedBy>Nurse</cp:lastModifiedBy>
  <cp:revision>20</cp:revision>
  <dcterms:created xsi:type="dcterms:W3CDTF">2017-02-22T11:42:25Z</dcterms:created>
  <dcterms:modified xsi:type="dcterms:W3CDTF">2017-03-21T13:07:22Z</dcterms:modified>
</cp:coreProperties>
</file>